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nton"/>
      <p:regular r:id="rId36"/>
    </p:embeddedFont>
    <p:embeddedFont>
      <p:font typeface="Roboto Medium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lxqjn5VGXKeslYg5A7GNf2ce7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Medium-regular.fntdata"/><Relationship Id="rId36" Type="http://schemas.openxmlformats.org/officeDocument/2006/relationships/font" Target="fonts/Anton-regular.fntdata"/><Relationship Id="rId39" Type="http://schemas.openxmlformats.org/officeDocument/2006/relationships/font" Target="fonts/RobotoMedium-italic.fntdata"/><Relationship Id="rId38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dc8888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dc8888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dc8888c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dc8888c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c8888c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c8888c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c8888c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c8888c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4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4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4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4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4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4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4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4126500" y="2571750"/>
            <a:ext cx="5017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i="1" lang="es-ES" sz="4100">
                <a:latin typeface="Anton"/>
                <a:ea typeface="Anton"/>
                <a:cs typeface="Anton"/>
                <a:sym typeface="Anton"/>
              </a:rPr>
              <a:t>Train Test Split SRL </a:t>
            </a:r>
            <a:endParaRPr i="1" sz="4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200" y="562350"/>
            <a:ext cx="6605225" cy="14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7705676" y="4611229"/>
            <a:ext cx="1552641" cy="491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Mayo de 2022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Encontramos que las personas que nacieron a partir de 1970, y tienen un salario anual entr $90K y $110K, están más predispuestas a aceptar nuestra campaña publicitaria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825" y="326625"/>
            <a:ext cx="6735350" cy="4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5170925" y="3319275"/>
            <a:ext cx="3017400" cy="11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473950" y="25100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4294967295" type="subTitle"/>
          </p:nvPr>
        </p:nvSpPr>
        <p:spPr>
          <a:xfrm>
            <a:off x="352000" y="1459500"/>
            <a:ext cx="31455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Además, sabemos que el vino es el producto más vendido anualmente</a:t>
            </a:r>
            <a:endParaRPr b="0" i="0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500" y="303275"/>
            <a:ext cx="5494099" cy="442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Si cruzamos nuestra nueva data, con la cantidad de hijos por cada uno de esos clientes, obtenemos que los clientes sin hijos son los que más vino compran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9550"/>
            <a:ext cx="68770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4690875" y="3881625"/>
            <a:ext cx="34974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6048750" y="30998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300" y="1405400"/>
            <a:ext cx="632494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idx="4294967295" type="subTitle"/>
          </p:nvPr>
        </p:nvSpPr>
        <p:spPr>
          <a:xfrm>
            <a:off x="1702300" y="238275"/>
            <a:ext cx="5916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Además, observamos que cuantos menos hijos, mayor salario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idx="4294967295" type="subTitle"/>
          </p:nvPr>
        </p:nvSpPr>
        <p:spPr>
          <a:xfrm>
            <a:off x="1682425" y="1280675"/>
            <a:ext cx="5916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Vamos a tomar a los clientes con un gasto anual total entre $1000 y $2500 con respecto a su ingreso.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100" y="349750"/>
            <a:ext cx="7601449" cy="44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4572000" y="1995750"/>
            <a:ext cx="39867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6240775" y="1282650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Entonces, ¿Cómo es nuestro cliente ideal?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4294967295" type="subTitle"/>
          </p:nvPr>
        </p:nvSpPr>
        <p:spPr>
          <a:xfrm>
            <a:off x="1613850" y="674700"/>
            <a:ext cx="65883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Nació a partir de 1970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Gana entre $90K y $110K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No tiene hijos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Su gasto anual es entre $1000 y $2500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La mayor parte de su salario la consume en vino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dc8888caf_0_0"/>
          <p:cNvSpPr txBox="1"/>
          <p:nvPr>
            <p:ph type="title"/>
          </p:nvPr>
        </p:nvSpPr>
        <p:spPr>
          <a:xfrm>
            <a:off x="823850" y="679100"/>
            <a:ext cx="4587000" cy="3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44">
                <a:latin typeface="Anton"/>
                <a:ea typeface="Anton"/>
                <a:cs typeface="Anton"/>
                <a:sym typeface="Anton"/>
              </a:rPr>
              <a:t>Alumnos:</a:t>
            </a:r>
            <a:endParaRPr sz="3444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444">
                <a:latin typeface="Anton"/>
                <a:ea typeface="Anton"/>
                <a:cs typeface="Anton"/>
                <a:sym typeface="Anton"/>
              </a:rPr>
              <a:t>Germán Gutiérrez</a:t>
            </a:r>
            <a:endParaRPr sz="3444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444">
                <a:latin typeface="Anton"/>
                <a:ea typeface="Anton"/>
                <a:cs typeface="Anton"/>
                <a:sym typeface="Anton"/>
              </a:rPr>
              <a:t>Gastón Barroso</a:t>
            </a:r>
            <a:endParaRPr sz="8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444">
                <a:latin typeface="Anton"/>
                <a:ea typeface="Anton"/>
                <a:cs typeface="Anton"/>
                <a:sym typeface="Anton"/>
              </a:rPr>
              <a:t>Enrique Manzano</a:t>
            </a:r>
            <a:endParaRPr sz="8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44">
                <a:latin typeface="Anton"/>
                <a:ea typeface="Anton"/>
                <a:cs typeface="Anton"/>
                <a:sym typeface="Anton"/>
              </a:rPr>
              <a:t>Francisco Negrete</a:t>
            </a:r>
            <a:endParaRPr sz="3444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66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66">
                <a:latin typeface="Anton"/>
                <a:ea typeface="Anton"/>
                <a:cs typeface="Anton"/>
                <a:sym typeface="Anton"/>
              </a:rPr>
              <a:t>Tutor: Fernando Pareja</a:t>
            </a:r>
            <a:endParaRPr sz="3666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66">
                <a:latin typeface="Anton"/>
                <a:ea typeface="Anton"/>
                <a:cs typeface="Anton"/>
                <a:sym typeface="Anton"/>
              </a:rPr>
              <a:t>Profesor: José López</a:t>
            </a:r>
            <a:endParaRPr sz="3666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Algoritmo Predictivo: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Random Forest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subTitle"/>
          </p:nvPr>
        </p:nvSpPr>
        <p:spPr>
          <a:xfrm>
            <a:off x="1613850" y="210425"/>
            <a:ext cx="5916300" cy="4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1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Dadas las siguientes variables: </a:t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Cantidad de Hijos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Compra Anual de Vino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Gastos Anuales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Estatus Marital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Edad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Educación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b="0" i="0" lang="es-ES" sz="25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Income</a:t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4294967295" type="ctrTitle"/>
          </p:nvPr>
        </p:nvSpPr>
        <p:spPr>
          <a:xfrm>
            <a:off x="621725" y="1402225"/>
            <a:ext cx="77667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Montserrat"/>
              <a:buNone/>
            </a:pPr>
            <a:r>
              <a:rPr b="0" i="0" lang="es-ES" sz="379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Intentaremos predecir la probabilidad de que nuestro cliente objetivo acepte la campaña de marketing</a:t>
            </a:r>
            <a:endParaRPr b="0" i="0" sz="379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074" y="1154150"/>
            <a:ext cx="5833775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>
            <p:ph idx="4294967295" type="ctrTitle"/>
          </p:nvPr>
        </p:nvSpPr>
        <p:spPr>
          <a:xfrm>
            <a:off x="899125" y="271375"/>
            <a:ext cx="8340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s-ES" sz="3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Ejemplo de un árbol del Random Forest</a:t>
            </a:r>
            <a:endParaRPr b="0" i="0" sz="3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30"/>
          <p:cNvSpPr/>
          <p:nvPr/>
        </p:nvSpPr>
        <p:spPr>
          <a:xfrm rot="-5400000">
            <a:off x="4413899" y="1473924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 rot="-5400000">
            <a:off x="3131574" y="2710199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>
            <p:ph idx="4294967295" type="ctrTitle"/>
          </p:nvPr>
        </p:nvSpPr>
        <p:spPr>
          <a:xfrm>
            <a:off x="132050" y="1985850"/>
            <a:ext cx="24984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8521"/>
              <a:buFont typeface="Montserrat"/>
              <a:buNone/>
            </a:pPr>
            <a:r>
              <a:rPr b="0" i="0" lang="es-ES" sz="257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Nos enfocamos en Gastos Anuales mayores a $1400 y Salarios entre $90K y $110K</a:t>
            </a:r>
            <a:endParaRPr b="0" i="0" sz="247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50" y="1953825"/>
            <a:ext cx="8086075" cy="1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3211950" y="3265825"/>
            <a:ext cx="24984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NO: 46 %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SI: 53 %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1" name="Google Shape;271;p29"/>
          <p:cNvSpPr txBox="1"/>
          <p:nvPr>
            <p:ph idx="4294967295" type="ctrTitle"/>
          </p:nvPr>
        </p:nvSpPr>
        <p:spPr>
          <a:xfrm>
            <a:off x="1463425" y="424425"/>
            <a:ext cx="65235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Cliente random que reúne nuestros requisitos</a:t>
            </a:r>
            <a:endParaRPr b="0" i="0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dc8888caf_0_8"/>
          <p:cNvSpPr txBox="1"/>
          <p:nvPr>
            <p:ph idx="4294967295" type="subTitle"/>
          </p:nvPr>
        </p:nvSpPr>
        <p:spPr>
          <a:xfrm>
            <a:off x="1663300" y="1031975"/>
            <a:ext cx="5916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s-ES" sz="2900">
                <a:latin typeface="Anton"/>
                <a:ea typeface="Anton"/>
                <a:cs typeface="Anton"/>
                <a:sym typeface="Anton"/>
              </a:rPr>
              <a:t>Nuestro algoritmo, si bien tiene gran eficacia, no predice los resultados que deseamos desde el análisis anterior. 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dc8888caf_0_13"/>
          <p:cNvSpPr txBox="1"/>
          <p:nvPr>
            <p:ph idx="4294967295" type="subTitle"/>
          </p:nvPr>
        </p:nvSpPr>
        <p:spPr>
          <a:xfrm>
            <a:off x="1663300" y="1031975"/>
            <a:ext cx="59163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i="1" lang="es-ES" sz="3800">
                <a:latin typeface="Anton"/>
                <a:ea typeface="Anton"/>
                <a:cs typeface="Anton"/>
                <a:sym typeface="Anton"/>
              </a:rPr>
              <a:t>Métodos de optimización</a:t>
            </a:r>
            <a:r>
              <a:rPr lang="es-ES" sz="3800">
                <a:latin typeface="Anton"/>
                <a:ea typeface="Anton"/>
                <a:cs typeface="Anton"/>
                <a:sym typeface="Anton"/>
              </a:rPr>
              <a:t> </a:t>
            </a:r>
            <a:endParaRPr sz="38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s-ES" sz="2900">
                <a:latin typeface="Anton"/>
                <a:ea typeface="Anton"/>
                <a:cs typeface="Anton"/>
                <a:sym typeface="Anton"/>
              </a:rPr>
              <a:t>El Boosting Model XGBoost fue el modelo con mejor rendimiento. Igualmente, el resultado no varia al del Random Forest.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4294967295" type="subTitle"/>
          </p:nvPr>
        </p:nvSpPr>
        <p:spPr>
          <a:xfrm>
            <a:off x="896450" y="261875"/>
            <a:ext cx="80085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i="1" lang="es-ES" sz="3600">
                <a:latin typeface="Anton"/>
                <a:ea typeface="Anton"/>
                <a:cs typeface="Anton"/>
                <a:sym typeface="Anton"/>
              </a:rPr>
              <a:t>Futuros análisis y líneas</a:t>
            </a:r>
            <a:endParaRPr b="0" i="1" sz="3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nton"/>
              <a:buChar char="●"/>
            </a:pPr>
            <a:r>
              <a:rPr lang="es-ES" sz="2500">
                <a:latin typeface="Anton"/>
                <a:ea typeface="Anton"/>
                <a:cs typeface="Anton"/>
                <a:sym typeface="Anton"/>
              </a:rPr>
              <a:t>Ubicación geográfica de clientes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-ES" sz="2500">
                <a:latin typeface="Anton"/>
                <a:ea typeface="Anton"/>
                <a:cs typeface="Anton"/>
                <a:sym typeface="Anton"/>
              </a:rPr>
              <a:t>Datos sobre gastos que no sean productos (alquiler, transporte, etc.)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-ES" sz="2500">
                <a:latin typeface="Anton"/>
                <a:ea typeface="Anton"/>
                <a:cs typeface="Anton"/>
                <a:sym typeface="Anton"/>
              </a:rPr>
              <a:t>Buscar mayor correlación entre los clientes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-38735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nton"/>
              <a:buChar char="●"/>
            </a:pPr>
            <a:r>
              <a:rPr lang="es-ES" sz="2500">
                <a:latin typeface="Anton"/>
                <a:ea typeface="Anton"/>
                <a:cs typeface="Anton"/>
                <a:sym typeface="Anton"/>
              </a:rPr>
              <a:t>Implementar un modelo SVM Kernelizado en la etapa de análisis que hicimos</a:t>
            </a:r>
            <a:endParaRPr sz="2500"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dc8888caf_1_0"/>
          <p:cNvSpPr txBox="1"/>
          <p:nvPr>
            <p:ph idx="4294967295" type="subTitle"/>
          </p:nvPr>
        </p:nvSpPr>
        <p:spPr>
          <a:xfrm>
            <a:off x="944275" y="421525"/>
            <a:ext cx="80085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nton"/>
              <a:buChar char="●"/>
            </a:pPr>
            <a:r>
              <a:rPr lang="es-ES" sz="2300">
                <a:latin typeface="Anton"/>
                <a:ea typeface="Anton"/>
                <a:cs typeface="Anton"/>
                <a:sym typeface="Anton"/>
              </a:rPr>
              <a:t>Reducir la cantidad de columnas que no son relevantes para la información de la empresa</a:t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nton"/>
              <a:buChar char="●"/>
            </a:pPr>
            <a:r>
              <a:rPr lang="es-ES" sz="2300">
                <a:latin typeface="Anton"/>
                <a:ea typeface="Anton"/>
                <a:cs typeface="Anton"/>
                <a:sym typeface="Anton"/>
              </a:rPr>
              <a:t>Implementar transformación de datos (ETL) para evitar que ingresen datos que comprometan a la base de datos</a:t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nton"/>
              <a:buChar char="●"/>
            </a:pPr>
            <a:r>
              <a:rPr lang="es-ES" sz="2300">
                <a:latin typeface="Anton"/>
                <a:ea typeface="Anton"/>
                <a:cs typeface="Anton"/>
                <a:sym typeface="Anton"/>
              </a:rPr>
              <a:t>Implementar restricciones para que no se produzcan outliers </a:t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nton"/>
              <a:buChar char="●"/>
            </a:pPr>
            <a:r>
              <a:rPr lang="es-ES" sz="2300">
                <a:latin typeface="Anton"/>
                <a:ea typeface="Anton"/>
                <a:cs typeface="Anton"/>
                <a:sym typeface="Anton"/>
              </a:rPr>
              <a:t>Aumentar la participación de los clientes en las futuras campañas</a:t>
            </a:r>
            <a:endParaRPr sz="2300"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idx="4294967295" type="subTitle"/>
          </p:nvPr>
        </p:nvSpPr>
        <p:spPr>
          <a:xfrm>
            <a:off x="0" y="1275063"/>
            <a:ext cx="54507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i="1" lang="es-ES" sz="32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Podemos enfocar la </a:t>
            </a:r>
            <a:r>
              <a:rPr b="0" i="1" lang="es-ES" sz="32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próxima campaña en la venta de vino para el segmento de clientes objetivo que definimos en este análisis</a:t>
            </a:r>
            <a:endParaRPr b="0" i="1" sz="32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1186050" y="133900"/>
            <a:ext cx="351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i="1" lang="es-ES" sz="3500">
                <a:latin typeface="Anton"/>
                <a:ea typeface="Anton"/>
                <a:cs typeface="Anton"/>
                <a:sym typeface="Anton"/>
              </a:rPr>
              <a:t>Conclusión</a:t>
            </a:r>
            <a:endParaRPr sz="4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>
            <p:ph idx="4294967295" type="subTitle"/>
          </p:nvPr>
        </p:nvSpPr>
        <p:spPr>
          <a:xfrm>
            <a:off x="201050" y="334300"/>
            <a:ext cx="39687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1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Análisis de Campaña de Marketing para predicción de resultados futuros</a:t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idx="4294967295" type="ctrTitle"/>
          </p:nvPr>
        </p:nvSpPr>
        <p:spPr>
          <a:xfrm>
            <a:off x="332950" y="185925"/>
            <a:ext cx="5017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1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Presentación de la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1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Empresa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5" name="Google Shape;155;p3"/>
          <p:cNvSpPr txBox="1"/>
          <p:nvPr>
            <p:ph idx="4294967295" type="subTitle"/>
          </p:nvPr>
        </p:nvSpPr>
        <p:spPr>
          <a:xfrm>
            <a:off x="332950" y="1833525"/>
            <a:ext cx="52050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7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Empresa de Marketing y Publicidad, dedicada a campañas publicitarias de productos de terceros</a:t>
            </a:r>
            <a:endParaRPr b="0" i="0" sz="27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6" name="Google Shape;156;p3"/>
          <p:cNvSpPr txBox="1"/>
          <p:nvPr>
            <p:ph idx="4294967295" type="subTitle"/>
          </p:nvPr>
        </p:nvSpPr>
        <p:spPr>
          <a:xfrm>
            <a:off x="332950" y="3769125"/>
            <a:ext cx="59163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s-ES" sz="27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Canales de difusión: Catálogos y Redes Sociales (web)</a:t>
            </a:r>
            <a:endParaRPr b="0" i="0" sz="27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4294967295" type="ctrTitle"/>
          </p:nvPr>
        </p:nvSpPr>
        <p:spPr>
          <a:xfrm>
            <a:off x="-78350" y="1077000"/>
            <a:ext cx="57120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Caso de negocio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i="1" lang="es-ES" sz="4100">
                <a:latin typeface="Anton"/>
                <a:ea typeface="Anton"/>
                <a:cs typeface="Anton"/>
                <a:sym typeface="Anton"/>
              </a:rPr>
              <a:t>y 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i="1" lang="es-ES" sz="4100">
                <a:latin typeface="Anton"/>
                <a:ea typeface="Anton"/>
                <a:cs typeface="Anton"/>
                <a:sym typeface="Anton"/>
              </a:rPr>
              <a:t>objetivos próxima campaña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4294967295" type="subTitle"/>
          </p:nvPr>
        </p:nvSpPr>
        <p:spPr>
          <a:xfrm>
            <a:off x="1613850" y="674700"/>
            <a:ext cx="59163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Conocer y definir a nuestro cliente objetivo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Saber que productos son los más comprados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Enfocarnos en el segmento elegido para las próximas campañas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idx="4294967295" type="ctrTitle"/>
          </p:nvPr>
        </p:nvSpPr>
        <p:spPr>
          <a:xfrm>
            <a:off x="55550" y="1493025"/>
            <a:ext cx="56259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Análisis exploratorio de los datos y pr</a:t>
            </a:r>
            <a:r>
              <a:rPr i="1" lang="es-ES" sz="4100">
                <a:latin typeface="Anton"/>
                <a:ea typeface="Anton"/>
                <a:cs typeface="Anton"/>
                <a:sym typeface="Anton"/>
              </a:rPr>
              <a:t>imeras conclusiones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idx="4294967295" type="ctrTitle"/>
          </p:nvPr>
        </p:nvSpPr>
        <p:spPr>
          <a:xfrm>
            <a:off x="1204975" y="459500"/>
            <a:ext cx="5017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1" lang="es-ES" sz="4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Salarios anuales</a:t>
            </a:r>
            <a:endParaRPr b="0" i="1" sz="4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14"/>
          <p:cNvSpPr txBox="1"/>
          <p:nvPr>
            <p:ph idx="4294967295" type="subTitle"/>
          </p:nvPr>
        </p:nvSpPr>
        <p:spPr>
          <a:xfrm>
            <a:off x="1874450" y="1391000"/>
            <a:ext cx="59163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Nos enfocamos en un rango de $90K a $110K de salario anual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ton"/>
              <a:buChar char="●"/>
            </a:pPr>
            <a:r>
              <a:rPr b="0" i="0" lang="es-ES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Luego vemos como fue la aceptación de la última campaña de marketing</a:t>
            </a:r>
            <a:endParaRPr b="0" i="0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1" sz="2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250" y="157163"/>
            <a:ext cx="71247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