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nton"/>
      <p:regular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ton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bc55ed7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4bc55ed7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bc55ed7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bc55ed7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bc55ed7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bc55ed7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bc55ed7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4bc55ed7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bc55ed7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bc55ed7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4bc55ed7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4bc55ed7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bc55ed7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bc55ed7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bc55ed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4bc55ed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bc55ed7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bc55ed7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92886b0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92886b0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bc55ed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bc55ed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92886b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92886b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92886b0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92886b0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92886b0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92886b0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92886b0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92886b0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4bc55ed7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4bc55ed7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bc55ed7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bc55ed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bc55ed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bc55ed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bc55ed7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bc55ed7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bc55ed7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4bc55ed7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bc55ed7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bc55ed7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bc55ed7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bc55ed7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bc55ed7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bc55ed7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bc55ed7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bc55ed7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126500" y="2571750"/>
            <a:ext cx="5017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Train Test Split SRL </a:t>
            </a:r>
            <a:endParaRPr i="1" sz="4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200" y="562350"/>
            <a:ext cx="6605225" cy="14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825" y="326625"/>
            <a:ext cx="6735350" cy="44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5170925" y="3319275"/>
            <a:ext cx="3017400" cy="113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6473950" y="2510025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4294967295" type="subTitle"/>
          </p:nvPr>
        </p:nvSpPr>
        <p:spPr>
          <a:xfrm>
            <a:off x="352000" y="1459500"/>
            <a:ext cx="31455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Anton"/>
                <a:ea typeface="Anton"/>
                <a:cs typeface="Anton"/>
                <a:sym typeface="Anton"/>
              </a:rPr>
              <a:t>Además, sabemos que el vino es el producto más vendido anualmente</a:t>
            </a:r>
            <a:endParaRPr sz="2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00" y="303275"/>
            <a:ext cx="5494099" cy="4421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4294967295" type="subTitle"/>
          </p:nvPr>
        </p:nvSpPr>
        <p:spPr>
          <a:xfrm>
            <a:off x="1613850" y="841775"/>
            <a:ext cx="59163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Si cruzamos nuestra nueva data, con la cantidad de hijos por cada uno de esos clientes, obtenemos que los clientes sin hijos son los que más vino compran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09550"/>
            <a:ext cx="68770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4690875" y="3881625"/>
            <a:ext cx="3497400" cy="57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6048750" y="3099825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300" y="1405400"/>
            <a:ext cx="632494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4294967295" type="subTitle"/>
          </p:nvPr>
        </p:nvSpPr>
        <p:spPr>
          <a:xfrm>
            <a:off x="1702300" y="238275"/>
            <a:ext cx="59163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Además, observamos que cuantos menos hijos, mayor salario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4294967295" type="subTitle"/>
          </p:nvPr>
        </p:nvSpPr>
        <p:spPr>
          <a:xfrm>
            <a:off x="1682425" y="1280675"/>
            <a:ext cx="59163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Vamos a tomar a los clientes con un gasto anual total entre $1000 y $2500 con respecto a su ingreso.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100" y="349750"/>
            <a:ext cx="7601449" cy="44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/>
          <p:nvPr/>
        </p:nvSpPr>
        <p:spPr>
          <a:xfrm>
            <a:off x="4572000" y="1995750"/>
            <a:ext cx="3986700" cy="57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6240775" y="1282650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4294967295" type="ctrTitle"/>
          </p:nvPr>
        </p:nvSpPr>
        <p:spPr>
          <a:xfrm>
            <a:off x="409450" y="1104150"/>
            <a:ext cx="50175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Entonces, ¿Cómo es nuestro cliente ideal?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4294967295" type="subTitle"/>
          </p:nvPr>
        </p:nvSpPr>
        <p:spPr>
          <a:xfrm>
            <a:off x="1613850" y="674700"/>
            <a:ext cx="65883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Nació a partir de 1970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Gana entre $90K y $110K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No tiene hijos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Su gasto anual es entre $1000 y $2500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La mayor parte de su salario la consume en vino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4294967295" type="ctrTitle"/>
          </p:nvPr>
        </p:nvSpPr>
        <p:spPr>
          <a:xfrm>
            <a:off x="409450" y="1104150"/>
            <a:ext cx="50175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Algoritmo Predictivo: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Random Forest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4294967295" type="subTitle"/>
          </p:nvPr>
        </p:nvSpPr>
        <p:spPr>
          <a:xfrm>
            <a:off x="201050" y="334300"/>
            <a:ext cx="39687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900">
                <a:latin typeface="Anton"/>
                <a:ea typeface="Anton"/>
                <a:cs typeface="Anton"/>
                <a:sym typeface="Anton"/>
              </a:rPr>
              <a:t>Análisis de Campaña de Marketing para predicción de resultados futuros</a:t>
            </a:r>
            <a:endParaRPr i="1"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4294967295" type="subTitle"/>
          </p:nvPr>
        </p:nvSpPr>
        <p:spPr>
          <a:xfrm>
            <a:off x="1613850" y="210425"/>
            <a:ext cx="5916300" cy="4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900">
                <a:latin typeface="Anton"/>
                <a:ea typeface="Anton"/>
                <a:cs typeface="Anton"/>
                <a:sym typeface="Anton"/>
              </a:rPr>
              <a:t>Dadas las siguientes variables: </a:t>
            </a:r>
            <a:endParaRPr i="1" sz="29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" sz="2500">
                <a:latin typeface="Anton"/>
                <a:ea typeface="Anton"/>
                <a:cs typeface="Anton"/>
                <a:sym typeface="Anton"/>
              </a:rPr>
              <a:t>Cantidad de Hijos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" sz="2500">
                <a:latin typeface="Anton"/>
                <a:ea typeface="Anton"/>
                <a:cs typeface="Anton"/>
                <a:sym typeface="Anton"/>
              </a:rPr>
              <a:t>Compra Anual de Vino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" sz="2500">
                <a:latin typeface="Anton"/>
                <a:ea typeface="Anton"/>
                <a:cs typeface="Anton"/>
                <a:sym typeface="Anton"/>
              </a:rPr>
              <a:t>Gastos Anuales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" sz="2500">
                <a:latin typeface="Anton"/>
                <a:ea typeface="Anton"/>
                <a:cs typeface="Anton"/>
                <a:sym typeface="Anton"/>
              </a:rPr>
              <a:t>Estatus Marital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" sz="2500">
                <a:latin typeface="Anton"/>
                <a:ea typeface="Anton"/>
                <a:cs typeface="Anton"/>
                <a:sym typeface="Anton"/>
              </a:rPr>
              <a:t>Edad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" sz="2500">
                <a:latin typeface="Anton"/>
                <a:ea typeface="Anton"/>
                <a:cs typeface="Anton"/>
                <a:sym typeface="Anton"/>
              </a:rPr>
              <a:t>Educación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" sz="2500">
                <a:latin typeface="Anton"/>
                <a:ea typeface="Anton"/>
                <a:cs typeface="Anton"/>
                <a:sym typeface="Anton"/>
              </a:rPr>
              <a:t>Income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 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4294967295" type="ctrTitle"/>
          </p:nvPr>
        </p:nvSpPr>
        <p:spPr>
          <a:xfrm>
            <a:off x="621725" y="1402225"/>
            <a:ext cx="77667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90">
                <a:latin typeface="Anton"/>
                <a:ea typeface="Anton"/>
                <a:cs typeface="Anton"/>
                <a:sym typeface="Anton"/>
              </a:rPr>
              <a:t>Intentaremos predecir la probabilidad de que nuestro cliente objetivo acepte la campaña de marketing</a:t>
            </a:r>
            <a:endParaRPr sz="379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50" y="1953825"/>
            <a:ext cx="8086075" cy="10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>
            <p:ph idx="4294967295" type="ctrTitle"/>
          </p:nvPr>
        </p:nvSpPr>
        <p:spPr>
          <a:xfrm>
            <a:off x="3211950" y="3265825"/>
            <a:ext cx="24984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NO: 46 %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SI: 53 %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5" name="Google Shape;255;p34"/>
          <p:cNvSpPr txBox="1"/>
          <p:nvPr>
            <p:ph idx="4294967295" type="ctrTitle"/>
          </p:nvPr>
        </p:nvSpPr>
        <p:spPr>
          <a:xfrm>
            <a:off x="1463425" y="424425"/>
            <a:ext cx="65235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latin typeface="Anton"/>
                <a:ea typeface="Anton"/>
                <a:cs typeface="Anton"/>
                <a:sym typeface="Anton"/>
              </a:rPr>
              <a:t>Cliente random que </a:t>
            </a:r>
            <a:r>
              <a:rPr lang="es" sz="4100">
                <a:latin typeface="Anton"/>
                <a:ea typeface="Anton"/>
                <a:cs typeface="Anton"/>
                <a:sym typeface="Anton"/>
              </a:rPr>
              <a:t>reúne</a:t>
            </a:r>
            <a:r>
              <a:rPr lang="es" sz="4100">
                <a:latin typeface="Anton"/>
                <a:ea typeface="Anton"/>
                <a:cs typeface="Anton"/>
                <a:sym typeface="Anton"/>
              </a:rPr>
              <a:t> nuestros requisitos</a:t>
            </a:r>
            <a:endParaRPr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074" y="1154150"/>
            <a:ext cx="5833775" cy="38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>
            <p:ph idx="4294967295" type="ctrTitle"/>
          </p:nvPr>
        </p:nvSpPr>
        <p:spPr>
          <a:xfrm>
            <a:off x="899125" y="271375"/>
            <a:ext cx="8340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Anton"/>
                <a:ea typeface="Anton"/>
                <a:cs typeface="Anton"/>
                <a:sym typeface="Anton"/>
              </a:rPr>
              <a:t>Ejemplo de un árbol del Random Forest</a:t>
            </a:r>
            <a:endParaRPr sz="3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" name="Google Shape;262;p35"/>
          <p:cNvSpPr/>
          <p:nvPr/>
        </p:nvSpPr>
        <p:spPr>
          <a:xfrm rot="-5400000">
            <a:off x="4413899" y="1473924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 rot="-5400000">
            <a:off x="3131574" y="2710199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idx="4294967295" type="ctrTitle"/>
          </p:nvPr>
        </p:nvSpPr>
        <p:spPr>
          <a:xfrm>
            <a:off x="132050" y="1985850"/>
            <a:ext cx="24984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8521"/>
              <a:buNone/>
            </a:pPr>
            <a:r>
              <a:rPr lang="es" sz="2570">
                <a:latin typeface="Anton"/>
                <a:ea typeface="Anton"/>
                <a:cs typeface="Anton"/>
                <a:sym typeface="Anton"/>
              </a:rPr>
              <a:t>Nos enfocamos en Gastos Anuales mayores a $1400 y Salarios entre $90K y $110K</a:t>
            </a:r>
            <a:endParaRPr sz="247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idx="4294967295" type="subTitle"/>
          </p:nvPr>
        </p:nvSpPr>
        <p:spPr>
          <a:xfrm>
            <a:off x="-97050" y="1458450"/>
            <a:ext cx="54507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¡La próxima campaña se debería enfocar en la venta de vino para el segmento de clientes enfocado!</a:t>
            </a:r>
            <a:endParaRPr i="1" sz="35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4294967295" type="ctrTitle"/>
          </p:nvPr>
        </p:nvSpPr>
        <p:spPr>
          <a:xfrm>
            <a:off x="409450" y="1104150"/>
            <a:ext cx="5017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Presentación de la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Empresa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subTitle"/>
          </p:nvPr>
        </p:nvSpPr>
        <p:spPr>
          <a:xfrm>
            <a:off x="1613850" y="841775"/>
            <a:ext cx="59163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Empresa de Marketing y Publicidad, dedicada a campañas publicitarias de productos de terceros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" name="Google Shape;154;p16"/>
          <p:cNvSpPr txBox="1"/>
          <p:nvPr>
            <p:ph idx="4294967295" type="subTitle"/>
          </p:nvPr>
        </p:nvSpPr>
        <p:spPr>
          <a:xfrm>
            <a:off x="1613850" y="2928150"/>
            <a:ext cx="59163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Canales de difusión: Catálogos y Redes Sociales (web)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4294967295" type="ctrTitle"/>
          </p:nvPr>
        </p:nvSpPr>
        <p:spPr>
          <a:xfrm>
            <a:off x="409450" y="1104150"/>
            <a:ext cx="50175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Objetivos para la próxima campaña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4294967295" type="subTitle"/>
          </p:nvPr>
        </p:nvSpPr>
        <p:spPr>
          <a:xfrm>
            <a:off x="1613850" y="674700"/>
            <a:ext cx="59163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Conocer y definir a nuestro cliente objetivo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Saber que productos son los más comprados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Enfocarnos en el segmento elegido para las </a:t>
            </a:r>
            <a:r>
              <a:rPr lang="es" sz="2900">
                <a:latin typeface="Anton"/>
                <a:ea typeface="Anton"/>
                <a:cs typeface="Anton"/>
                <a:sym typeface="Anton"/>
              </a:rPr>
              <a:t>próximas</a:t>
            </a:r>
            <a:r>
              <a:rPr lang="es" sz="2900">
                <a:latin typeface="Anton"/>
                <a:ea typeface="Anton"/>
                <a:cs typeface="Anton"/>
                <a:sym typeface="Anton"/>
              </a:rPr>
              <a:t> campañas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4294967295" type="ctrTitle"/>
          </p:nvPr>
        </p:nvSpPr>
        <p:spPr>
          <a:xfrm>
            <a:off x="1204975" y="459500"/>
            <a:ext cx="5017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Salarios anuales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0" name="Google Shape;170;p19"/>
          <p:cNvSpPr txBox="1"/>
          <p:nvPr>
            <p:ph idx="4294967295" type="subTitle"/>
          </p:nvPr>
        </p:nvSpPr>
        <p:spPr>
          <a:xfrm>
            <a:off x="1874450" y="1391000"/>
            <a:ext cx="59163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Nos enfocamos en un rango de $90K a $110K de salario anual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Luego vemos como fue la aceptación de la última campaña de marketing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50" y="157163"/>
            <a:ext cx="71247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4294967295" type="subTitle"/>
          </p:nvPr>
        </p:nvSpPr>
        <p:spPr>
          <a:xfrm>
            <a:off x="1613850" y="841775"/>
            <a:ext cx="59163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Encontramos que las personas que nacieron a partir de 1970, y tienen un salario anual entr $90K y $110K, están más predispuestas a aceptar nuestra campaña publicitaria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