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9E2E5-5D6E-42E1-A489-CB103261ED1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C347A-9D5B-44B9-A5FA-5EAA05F6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0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54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057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6846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864277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</a:t>
            </a:r>
            <a:r>
              <a:rPr lang="en-US" sz="650" noProof="0" dirty="0" smtClean="0">
                <a:solidFill>
                  <a:schemeClr val="bg1"/>
                </a:solidFill>
              </a:rPr>
              <a:t>Slide master1]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smtClean="0">
                <a:solidFill>
                  <a:schemeClr val="bg1"/>
                </a:solidFill>
              </a:rPr>
              <a:t>Copyright © 2016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70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7200"/>
            <a:ext cx="6958012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</a:t>
            </a:r>
            <a:r>
              <a:rPr lang="en-US" sz="650" noProof="0" dirty="0" smtClean="0">
                <a:solidFill>
                  <a:schemeClr val="bg1"/>
                </a:solidFill>
              </a:rPr>
              <a:t>Slide master1]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smtClean="0">
                <a:solidFill>
                  <a:schemeClr val="bg1"/>
                </a:solidFill>
              </a:rPr>
              <a:t>Copyright © 2016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47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</a:t>
            </a:r>
            <a:r>
              <a:rPr lang="en-US" sz="650" noProof="0" dirty="0" smtClean="0">
                <a:solidFill>
                  <a:schemeClr val="bg1"/>
                </a:solidFill>
              </a:rPr>
              <a:t>Slide master1]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smtClean="0">
                <a:solidFill>
                  <a:schemeClr val="bg1"/>
                </a:solidFill>
              </a:rPr>
              <a:t>Copyright © 2016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30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</a:t>
            </a:r>
            <a:r>
              <a:rPr lang="en-US" sz="650" noProof="0" dirty="0" smtClean="0">
                <a:solidFill>
                  <a:schemeClr val="bg1"/>
                </a:solidFill>
              </a:rPr>
              <a:t>Slide master1]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smtClean="0">
                <a:solidFill>
                  <a:schemeClr val="bg1"/>
                </a:solidFill>
              </a:rPr>
              <a:t>Copyright © 2016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3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2897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6958012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6729413" algn="r"/>
              </a:tabLst>
              <a:defRPr/>
            </a:lvl1pPr>
            <a:lvl2pPr marL="127000" indent="-127000">
              <a:tabLst>
                <a:tab pos="6729413" algn="r"/>
              </a:tabLst>
              <a:defRPr/>
            </a:lvl2pPr>
            <a:lvl3pPr marL="279400" indent="-127000">
              <a:tabLst>
                <a:tab pos="6729413" algn="r"/>
              </a:tabLst>
              <a:defRPr/>
            </a:lvl3pPr>
            <a:lvl4pPr marL="431800" indent="-127000">
              <a:tabLst>
                <a:tab pos="6729413" algn="r"/>
              </a:tabLst>
              <a:defRPr/>
            </a:lvl4pPr>
            <a:lvl5pPr marL="584200" indent="-127000"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8517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26523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701801"/>
            <a:ext cx="4680000" cy="467995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342322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000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5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918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8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67360" y="727200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954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123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39" y="2051999"/>
            <a:ext cx="8391524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9" y="1665289"/>
            <a:ext cx="8391524" cy="3921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97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7" y="1665289"/>
            <a:ext cx="2671763" cy="3921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51999"/>
            <a:ext cx="267121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8" y="1665289"/>
            <a:ext cx="2671211" cy="3921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7" y="2051999"/>
            <a:ext cx="2672965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659145"/>
            <a:ext cx="2672966" cy="39825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233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499"/>
            <a:ext cx="840200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40200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979184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4" y="1665288"/>
            <a:ext cx="3992086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4216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979185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7999" y="1665288"/>
            <a:ext cx="3979763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4875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8"/>
            <a:ext cx="4016374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5" y="2125013"/>
            <a:ext cx="4011847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25953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68824" y="2125013"/>
            <a:ext cx="4206240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6" y="1665288"/>
            <a:ext cx="4011847" cy="4206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265735" y="2125013"/>
            <a:ext cx="4206240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04298" cy="4206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509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91524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323893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700213"/>
            <a:ext cx="468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18307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1" y="1658680"/>
            <a:ext cx="3084351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1524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4651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7" y="3108509"/>
            <a:ext cx="2029968" cy="3264408"/>
          </a:xfrm>
        </p:spPr>
        <p:txBody>
          <a:bodyPr/>
          <a:lstStyle>
            <a:lvl1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199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9116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6237" y="651600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281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869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80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lang="en-US" noProof="0" dirty="0" smtClean="0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lang="en-US" noProof="0" dirty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56262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700213"/>
            <a:ext cx="27432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30199" y="1700213"/>
            <a:ext cx="27432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3218" y="1700213"/>
            <a:ext cx="27432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6238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321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3019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65310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7372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5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8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9859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8196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960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48037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81960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84646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81960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84646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48936" y="4255706"/>
            <a:ext cx="929536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8038" y="4249682"/>
            <a:ext cx="93312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81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0817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1854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45467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78000" y="1700213"/>
            <a:ext cx="2660904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112933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45467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8000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112933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5463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45796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7" y="317500"/>
            <a:ext cx="8391526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5564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718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6376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87694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</a:t>
            </a:r>
            <a:r>
              <a:rPr lang="en-US" sz="650" noProof="0" dirty="0" smtClean="0">
                <a:solidFill>
                  <a:schemeClr val="bg1"/>
                </a:solidFill>
              </a:rPr>
              <a:t>Slide master1]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4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smtClean="0">
                <a:solidFill>
                  <a:schemeClr val="bg1"/>
                </a:solidFill>
              </a:rPr>
              <a:t>Copyright © 2016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6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7" y="1665288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961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604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05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865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CaseCode"/>
          <p:cNvSpPr txBox="1"/>
          <p:nvPr userDrawn="1"/>
        </p:nvSpPr>
        <p:spPr>
          <a:xfrm>
            <a:off x="4751388" y="6476999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</a:t>
            </a:r>
            <a:r>
              <a:rPr lang="en-US" sz="650" noProof="0" dirty="0" smtClean="0">
                <a:solidFill>
                  <a:schemeClr val="bg1"/>
                </a:solidFill>
              </a:rPr>
              <a:t>Slide master1]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smtClean="0">
                <a:solidFill>
                  <a:schemeClr val="bg1"/>
                </a:solidFill>
              </a:rPr>
              <a:t>Copyright © 2016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98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8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</a:t>
            </a:r>
            <a:r>
              <a:rPr lang="en-US" sz="650" noProof="0" dirty="0" smtClean="0">
                <a:solidFill>
                  <a:schemeClr val="bg1"/>
                </a:solidFill>
              </a:rPr>
              <a:t>Slide master1]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4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smtClean="0">
                <a:solidFill>
                  <a:schemeClr val="bg1"/>
                </a:solidFill>
              </a:rPr>
              <a:t>Copyright © 2016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67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smtClean="0">
                <a:solidFill>
                  <a:schemeClr val="bg1"/>
                </a:solidFill>
              </a:rPr>
              <a:t>Copyright © 2016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96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</a:t>
            </a:r>
            <a:r>
              <a:rPr lang="en-US" sz="650" noProof="0" dirty="0" smtClean="0">
                <a:solidFill>
                  <a:schemeClr val="bg1"/>
                </a:solidFill>
              </a:rPr>
              <a:t>Slide master1]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smtClean="0">
                <a:solidFill>
                  <a:schemeClr val="bg1"/>
                </a:solidFill>
              </a:rPr>
              <a:t>Copyright © 2016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34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</a:t>
            </a:r>
            <a:r>
              <a:rPr lang="en-US" sz="650" noProof="0" dirty="0" smtClean="0">
                <a:solidFill>
                  <a:schemeClr val="bg1"/>
                </a:solidFill>
              </a:rPr>
              <a:t>Slide master1]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smtClean="0">
                <a:solidFill>
                  <a:schemeClr val="bg1"/>
                </a:solidFill>
              </a:rPr>
              <a:t>Copyright © 2016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86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8" name="Copyright"/>
          <p:cNvSpPr txBox="1"/>
          <p:nvPr userDrawn="1"/>
        </p:nvSpPr>
        <p:spPr>
          <a:xfrm>
            <a:off x="376237" y="6477000"/>
            <a:ext cx="4016376" cy="20126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b="0" noProof="0" smtClean="0">
                <a:solidFill>
                  <a:schemeClr val="tx1"/>
                </a:solidFill>
                <a:latin typeface="+mn-lt"/>
              </a:rPr>
              <a:t>Copyright © 2016 Deloitte Development LLC. All rights reserved.</a:t>
            </a:r>
            <a:endParaRPr lang="en-US" sz="65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7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07/relationships/media" Target="../media/media2.wav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8.jpeg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7.png"/><Relationship Id="rId4" Type="http://schemas.openxmlformats.org/officeDocument/2006/relationships/audio" Target="../media/media2.wav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448119" y="1970158"/>
            <a:ext cx="1426464" cy="7132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238" y="216916"/>
            <a:ext cx="8391525" cy="334100"/>
          </a:xfrm>
        </p:spPr>
        <p:txBody>
          <a:bodyPr/>
          <a:lstStyle/>
          <a:p>
            <a:r>
              <a:rPr lang="en-US" smtClean="0"/>
              <a:t>Disrupting </a:t>
            </a:r>
            <a:r>
              <a:rPr lang="en-US" dirty="0" smtClean="0"/>
              <a:t>oil purity detection technology using low cost acoustic sensors and machine learning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76239" y="889344"/>
            <a:ext cx="8391524" cy="757255"/>
          </a:xfrm>
        </p:spPr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</a:rPr>
              <a:t>Situation</a:t>
            </a:r>
            <a:r>
              <a:rPr lang="en-US" sz="1200" dirty="0">
                <a:solidFill>
                  <a:srgbClr val="000000"/>
                </a:solidFill>
              </a:rPr>
              <a:t>: </a:t>
            </a:r>
            <a:r>
              <a:rPr lang="en-US" sz="1200" dirty="0" smtClean="0">
                <a:solidFill>
                  <a:srgbClr val="000000"/>
                </a:solidFill>
              </a:rPr>
              <a:t>An oil and gas company was looking for a low cost sensor that could provide real time oil extraction rate from a drill site. Real time oil extraction rate not only provides an instant feedback to engineered changes in drill site conditions it also allows companies to better forecast oil production onsite. 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2" name="Text Placeholder 3"/>
          <p:cNvSpPr txBox="1">
            <a:spLocks/>
          </p:cNvSpPr>
          <p:nvPr/>
        </p:nvSpPr>
        <p:spPr bwMode="gray">
          <a:xfrm>
            <a:off x="6516167" y="1979719"/>
            <a:ext cx="2267188" cy="4209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2pPr marL="169863" lvl="1" indent="-168275" algn="l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¡"/>
              <a:defRPr sz="1000" b="0">
                <a:latin typeface="Arial" pitchFamily="34" charset="0"/>
                <a:cs typeface="Arial" charset="0"/>
              </a:defRPr>
            </a:lvl2pPr>
          </a:lstStyle>
          <a:p>
            <a:pPr marL="1584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09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charset="0"/>
              </a:rPr>
              <a:t>Outputs</a:t>
            </a:r>
          </a:p>
          <a:p>
            <a:pPr marL="169863" marR="0" lvl="1" indent="-1682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kumimoji="0" lang="en-US" sz="1097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charset="0"/>
              </a:rPr>
              <a:t>The machine</a:t>
            </a:r>
            <a:r>
              <a:rPr kumimoji="0" lang="en-US" sz="1097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charset="0"/>
              </a:rPr>
              <a:t> learning solution was able to correctly predict oil purity for new drilling sites</a:t>
            </a:r>
            <a:endParaRPr kumimoji="0" lang="en-US" sz="1097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charset="0"/>
            </a:endParaRPr>
          </a:p>
          <a:p>
            <a:pPr marL="348377" marR="0" lvl="1" indent="-18052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998" kern="0" dirty="0" smtClean="0">
                <a:solidFill>
                  <a:srgbClr val="000000"/>
                </a:solidFill>
              </a:rPr>
              <a:t>Proved to be more accurate than more expensive existing technologies</a:t>
            </a:r>
            <a:endParaRPr kumimoji="0" lang="en-US" sz="998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charset="0"/>
            </a:endParaRPr>
          </a:p>
          <a:p>
            <a:pPr marL="348377" marR="0" lvl="1" indent="-18052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998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charset="0"/>
              </a:rPr>
              <a:t>Non-invasive</a:t>
            </a:r>
          </a:p>
          <a:p>
            <a:pPr marL="348377" marR="0" lvl="1" indent="-18052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998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charset="0"/>
              </a:rPr>
              <a:t>Easily implemented in new drilling sites</a:t>
            </a:r>
            <a:endParaRPr kumimoji="0" lang="en-US" sz="998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charset="0"/>
            </a:endParaRPr>
          </a:p>
          <a:p>
            <a:pPr marL="348377" marR="0" lvl="1" indent="-18052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3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charset="0"/>
            </a:endParaRPr>
          </a:p>
          <a:p>
            <a:pPr marL="1584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599"/>
              </a:spcAft>
              <a:buClr>
                <a:srgbClr val="003399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09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charset="0"/>
              </a:rPr>
              <a:t>Impact</a:t>
            </a:r>
          </a:p>
          <a:p>
            <a:pPr marL="169863" marR="0" lvl="1" indent="-1682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599"/>
              </a:spcAft>
              <a:buClr>
                <a:srgbClr val="003399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kumimoji="0" lang="en-US" sz="1097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charset="0"/>
              </a:rPr>
              <a:t>Led to better feedback to engineers, based</a:t>
            </a:r>
            <a:r>
              <a:rPr kumimoji="0" lang="en-US" sz="1097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charset="0"/>
              </a:rPr>
              <a:t> on which </a:t>
            </a:r>
            <a:r>
              <a:rPr lang="en-US" sz="1097" kern="0" dirty="0" smtClean="0">
                <a:solidFill>
                  <a:srgbClr val="000000"/>
                </a:solidFill>
              </a:rPr>
              <a:t>they could better change drilling techniques for optimum oil extraction</a:t>
            </a:r>
          </a:p>
          <a:p>
            <a:pPr lvl="1" defTabSz="914400" fontAlgn="base">
              <a:spcAft>
                <a:spcPts val="599"/>
              </a:spcAft>
              <a:buClr>
                <a:srgbClr val="003399"/>
              </a:buClr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Cost effective (costs &lt;$1000, competing technology costs &gt;$20,000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). Proven savings of over $20k per pipeline. </a:t>
            </a:r>
            <a:endParaRPr kumimoji="0" lang="en-US" sz="109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gray">
          <a:xfrm>
            <a:off x="315642" y="4297700"/>
            <a:ext cx="6100944" cy="364831"/>
          </a:xfrm>
          <a:prstGeom prst="rect">
            <a:avLst/>
          </a:prstGeom>
          <a:solidFill>
            <a:srgbClr val="8099CC">
              <a:lumMod val="20000"/>
              <a:lumOff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45604" rIns="0" bIns="4560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1197" b="1" kern="0" cap="smal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</a:rPr>
              <a:t>Real-Time Feedback</a:t>
            </a:r>
          </a:p>
        </p:txBody>
      </p:sp>
      <p:sp>
        <p:nvSpPr>
          <p:cNvPr id="114" name="Rectangle 113"/>
          <p:cNvSpPr/>
          <p:nvPr/>
        </p:nvSpPr>
        <p:spPr bwMode="gray">
          <a:xfrm>
            <a:off x="348215" y="1581342"/>
            <a:ext cx="2964252" cy="364831"/>
          </a:xfrm>
          <a:prstGeom prst="rect">
            <a:avLst/>
          </a:prstGeom>
          <a:solidFill>
            <a:srgbClr val="8099CC">
              <a:lumMod val="20000"/>
              <a:lumOff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45604" rIns="0" bIns="4560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97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Collection</a:t>
            </a:r>
          </a:p>
        </p:txBody>
      </p:sp>
      <p:sp>
        <p:nvSpPr>
          <p:cNvPr id="115" name="Rectangle 114"/>
          <p:cNvSpPr/>
          <p:nvPr/>
        </p:nvSpPr>
        <p:spPr bwMode="gray">
          <a:xfrm>
            <a:off x="3442476" y="1581342"/>
            <a:ext cx="2964252" cy="364831"/>
          </a:xfrm>
          <a:prstGeom prst="rect">
            <a:avLst/>
          </a:prstGeom>
          <a:solidFill>
            <a:srgbClr val="8099CC">
              <a:lumMod val="20000"/>
              <a:lumOff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45604" rIns="0" bIns="4560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97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Advanced Signal</a:t>
            </a:r>
            <a:r>
              <a:rPr kumimoji="0" lang="en-US" sz="1197" b="1" i="0" u="none" strike="noStrike" kern="0" cap="small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processing</a:t>
            </a:r>
            <a:endParaRPr kumimoji="0" lang="en-US" sz="1197" b="1" i="0" u="none" strike="noStrike" kern="0" cap="small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 bwMode="gray">
          <a:xfrm>
            <a:off x="6503160" y="1581342"/>
            <a:ext cx="2280194" cy="364831"/>
          </a:xfrm>
          <a:prstGeom prst="rect">
            <a:avLst/>
          </a:prstGeom>
          <a:solidFill>
            <a:srgbClr val="99CC00">
              <a:lumMod val="20000"/>
              <a:lumOff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45604" rIns="0" bIns="4560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97" b="1" i="0" u="none" strike="noStrike" kern="0" cap="small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Outputs and Impact</a:t>
            </a:r>
          </a:p>
        </p:txBody>
      </p:sp>
      <p:sp>
        <p:nvSpPr>
          <p:cNvPr id="117" name="Oval 116"/>
          <p:cNvSpPr/>
          <p:nvPr/>
        </p:nvSpPr>
        <p:spPr>
          <a:xfrm>
            <a:off x="275198" y="1563913"/>
            <a:ext cx="273623" cy="273623"/>
          </a:xfrm>
          <a:prstGeom prst="ellipse">
            <a:avLst/>
          </a:prstGeom>
          <a:solidFill>
            <a:srgbClr val="003399"/>
          </a:solidFill>
          <a:ln w="12700" cap="flat" cmpd="sng" algn="ctr">
            <a:noFill/>
            <a:prstDash val="solid"/>
          </a:ln>
          <a:effectLst/>
        </p:spPr>
        <p:txBody>
          <a:bodyPr lIns="45604" tIns="45604" rIns="4560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052041" y="2028383"/>
            <a:ext cx="1441263" cy="1969770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169438" marR="0" lvl="1" indent="-167854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rgbClr val="003399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lang="en-US" sz="900" dirty="0" smtClean="0">
                <a:solidFill>
                  <a:srgbClr val="000000"/>
                </a:solidFill>
                <a:latin typeface="Arial"/>
                <a:cs typeface="Arial" charset="0"/>
              </a:rPr>
              <a:t>Differences in oil purity cause differences in vibration signal captured by sensor</a:t>
            </a:r>
          </a:p>
          <a:p>
            <a:pPr marL="169438" marR="0" lvl="1" indent="-167854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rgbClr val="003399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lang="en-US" sz="900" dirty="0" smtClean="0">
                <a:solidFill>
                  <a:srgbClr val="000000"/>
                </a:solidFill>
                <a:latin typeface="Arial"/>
                <a:cs typeface="Arial" charset="0"/>
              </a:rPr>
              <a:t>Deloitte proprietary algorithms based on insights drawn from voice recognition and signal processing are used to extract features from the vibration signal 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48215" y="1581343"/>
            <a:ext cx="2964252" cy="2605806"/>
          </a:xfrm>
          <a:prstGeom prst="rect">
            <a:avLst/>
          </a:prstGeom>
          <a:noFill/>
          <a:ln w="12700" cap="flat" cmpd="sng" algn="ctr">
            <a:solidFill>
              <a:srgbClr val="003399"/>
            </a:solidFill>
            <a:prstDash val="solid"/>
          </a:ln>
          <a:effectLst/>
        </p:spPr>
        <p:txBody>
          <a:bodyPr lIns="45604" tIns="45604" rIns="4560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15642" y="4272983"/>
            <a:ext cx="6100944" cy="1960967"/>
          </a:xfrm>
          <a:prstGeom prst="rect">
            <a:avLst/>
          </a:prstGeom>
          <a:noFill/>
          <a:ln w="12700" cap="flat" cmpd="sng" algn="ctr">
            <a:solidFill>
              <a:srgbClr val="003399"/>
            </a:solidFill>
            <a:prstDash val="solid"/>
          </a:ln>
          <a:effectLst/>
        </p:spPr>
        <p:txBody>
          <a:bodyPr lIns="45604" tIns="45604" rIns="4560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42623" y="4167624"/>
            <a:ext cx="273623" cy="273623"/>
          </a:xfrm>
          <a:prstGeom prst="ellipse">
            <a:avLst/>
          </a:prstGeom>
          <a:solidFill>
            <a:srgbClr val="003399"/>
          </a:solidFill>
          <a:ln w="12700" cap="flat" cmpd="sng" algn="ctr">
            <a:noFill/>
            <a:prstDash val="solid"/>
          </a:ln>
          <a:effectLst/>
        </p:spPr>
        <p:txBody>
          <a:bodyPr lIns="45604" tIns="45604" rIns="4560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15640" y="4748368"/>
            <a:ext cx="1819046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438" marR="0" lvl="1" indent="-167854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rgbClr val="003399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Advanced machine learning algorithms “learn” features of the signal and provide</a:t>
            </a:r>
            <a:r>
              <a:rPr kumimoji="0" lang="en-US" sz="9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 real time oil purity rates.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  <a:p>
            <a:pPr marL="169438" marR="0" lvl="1" indent="-167854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rgbClr val="003399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Provide drilling engineers real time feedback to changes in drilling techniques, injected</a:t>
            </a:r>
            <a:r>
              <a:rPr kumimoji="0" lang="en-US" sz="9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 water pressure and other variables.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442476" y="1581343"/>
            <a:ext cx="2964252" cy="2586282"/>
          </a:xfrm>
          <a:prstGeom prst="rect">
            <a:avLst/>
          </a:prstGeom>
          <a:noFill/>
          <a:ln w="12700" cap="flat" cmpd="sng" algn="ctr">
            <a:solidFill>
              <a:srgbClr val="003399"/>
            </a:solidFill>
            <a:prstDash val="solid"/>
          </a:ln>
          <a:effectLst/>
        </p:spPr>
        <p:txBody>
          <a:bodyPr lIns="45604" tIns="45604" rIns="4560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3331317" y="1498193"/>
            <a:ext cx="273623" cy="273623"/>
          </a:xfrm>
          <a:prstGeom prst="ellipse">
            <a:avLst/>
          </a:prstGeom>
          <a:solidFill>
            <a:srgbClr val="003399"/>
          </a:solidFill>
          <a:ln w="12700" cap="flat" cmpd="sng" algn="ctr">
            <a:noFill/>
            <a:prstDash val="solid"/>
          </a:ln>
          <a:effectLst/>
        </p:spPr>
        <p:txBody>
          <a:bodyPr lIns="45604" tIns="45604" rIns="4560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503160" y="1581343"/>
            <a:ext cx="2280194" cy="4652608"/>
          </a:xfrm>
          <a:prstGeom prst="rect">
            <a:avLst/>
          </a:prstGeom>
          <a:noFill/>
          <a:ln w="12700" cap="flat" cmpd="sng" algn="ctr">
            <a:solidFill>
              <a:srgbClr val="99CC00"/>
            </a:solidFill>
            <a:prstDash val="solid"/>
          </a:ln>
          <a:effectLst/>
        </p:spPr>
        <p:txBody>
          <a:bodyPr lIns="45604" tIns="45604" rIns="4560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76238" y="1924258"/>
            <a:ext cx="2603259" cy="507831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169438" marR="0" lvl="1" indent="-167854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599"/>
              </a:spcAft>
              <a:buClr>
                <a:srgbClr val="003399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lang="en-US" sz="900" dirty="0" smtClean="0">
                <a:solidFill>
                  <a:srgbClr val="000000"/>
                </a:solidFill>
                <a:latin typeface="Arial"/>
                <a:cs typeface="Arial" charset="0"/>
              </a:rPr>
              <a:t> Accelerometer </a:t>
            </a:r>
            <a:r>
              <a:rPr kumimoji="0" lang="en-US" sz="9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charset="0"/>
              </a:rPr>
              <a:t>collects real time pipe vibration data from the pipe body along with drill site data (temp., pressure)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58949" y="2374921"/>
            <a:ext cx="1782511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2605" marR="0" lvl="1" indent="-171021" algn="l" defTabSz="914400" rtl="0" eaLnBrk="1" fontAlgn="base" latinLnBrk="0" hangingPunct="1">
              <a:lnSpc>
                <a:spcPct val="100000"/>
              </a:lnSpc>
              <a:spcBef>
                <a:spcPts val="299"/>
              </a:spcBef>
              <a:spcAft>
                <a:spcPts val="0"/>
              </a:spcAft>
              <a:buClr>
                <a:srgbClr val="003399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Cost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effective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 charset="0"/>
              </a:rPr>
              <a:t>. </a:t>
            </a:r>
            <a:r>
              <a:rPr kumimoji="0" lang="en-US" sz="9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Current </a:t>
            </a:r>
            <a:r>
              <a:rPr kumimoji="0" lang="en-US" sz="9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technology uses an infrared beam to estimate oil purity</a:t>
            </a:r>
            <a:r>
              <a:rPr lang="en-US" sz="900" dirty="0" smtClean="0">
                <a:solidFill>
                  <a:srgbClr val="FF0000"/>
                </a:solidFill>
                <a:latin typeface="Arial"/>
                <a:cs typeface="Arial" charset="0"/>
              </a:rPr>
              <a:t>, it is both expensive and invasive.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 charset="0"/>
            </a:endParaRPr>
          </a:p>
          <a:p>
            <a:pPr marL="172605" marR="0" lvl="1" indent="-171021" algn="l" defTabSz="914400" rtl="0" eaLnBrk="1" fontAlgn="base" latinLnBrk="0" hangingPunct="1">
              <a:lnSpc>
                <a:spcPct val="100000"/>
              </a:lnSpc>
              <a:spcBef>
                <a:spcPts val="299"/>
              </a:spcBef>
              <a:spcAft>
                <a:spcPts val="0"/>
              </a:spcAft>
              <a:buClr>
                <a:srgbClr val="003399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White box solution , provides flexibility &amp;</a:t>
            </a:r>
            <a:r>
              <a:rPr kumimoji="0" lang="en-US" sz="9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 full access to signal processing algorithms. 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0401" y="2278350"/>
            <a:ext cx="854878" cy="816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310" y="3321086"/>
            <a:ext cx="895061" cy="8158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/>
          <p:cNvCxnSpPr>
            <a:stCxn id="48" idx="2"/>
            <a:endCxn id="2" idx="0"/>
          </p:cNvCxnSpPr>
          <p:nvPr/>
        </p:nvCxnSpPr>
        <p:spPr>
          <a:xfrm>
            <a:off x="2707840" y="3095338"/>
            <a:ext cx="1" cy="2257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448119" y="2693070"/>
            <a:ext cx="1426464" cy="7132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448119" y="3415982"/>
            <a:ext cx="1426464" cy="7132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Down Arrow 9"/>
          <p:cNvSpPr/>
          <p:nvPr/>
        </p:nvSpPr>
        <p:spPr bwMode="gray">
          <a:xfrm>
            <a:off x="4086602" y="2569029"/>
            <a:ext cx="201335" cy="305455"/>
          </a:xfrm>
          <a:prstGeom prst="downArrow">
            <a:avLst/>
          </a:prstGeom>
          <a:solidFill>
            <a:srgbClr val="92D05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2" name="Down Arrow 61"/>
          <p:cNvSpPr/>
          <p:nvPr/>
        </p:nvSpPr>
        <p:spPr bwMode="gray">
          <a:xfrm>
            <a:off x="4086602" y="3251911"/>
            <a:ext cx="201335" cy="305455"/>
          </a:xfrm>
          <a:prstGeom prst="downArrow">
            <a:avLst/>
          </a:prstGeom>
          <a:solidFill>
            <a:srgbClr val="92D05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64" name="Picture 63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280400" y="4946745"/>
            <a:ext cx="1088136" cy="996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Picture 4" descr="http://www.differencebetween.info/sites/default/files/images/2/dsp-processor(1).jpg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343" y="4946745"/>
            <a:ext cx="1088136" cy="9966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5276285" y="4946745"/>
            <a:ext cx="1088136" cy="996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 bwMode="gray">
          <a:xfrm>
            <a:off x="3368536" y="5279558"/>
            <a:ext cx="401702" cy="331071"/>
          </a:xfrm>
          <a:prstGeom prst="rightArrow">
            <a:avLst/>
          </a:prstGeom>
          <a:solidFill>
            <a:srgbClr val="92D05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8" name="Right Arrow 67"/>
          <p:cNvSpPr/>
          <p:nvPr/>
        </p:nvSpPr>
        <p:spPr bwMode="gray">
          <a:xfrm>
            <a:off x="4874583" y="5279558"/>
            <a:ext cx="401702" cy="331071"/>
          </a:xfrm>
          <a:prstGeom prst="rightArrow">
            <a:avLst/>
          </a:prstGeom>
          <a:solidFill>
            <a:srgbClr val="92D05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6990" y="6014790"/>
            <a:ext cx="834955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Vibration Signal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76823" y="6014790"/>
            <a:ext cx="1691176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Real Time Model Processing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02877" y="6019840"/>
            <a:ext cx="878977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Transmit Reports</a:t>
            </a:r>
          </a:p>
        </p:txBody>
      </p:sp>
      <p:pic>
        <p:nvPicPr>
          <p:cNvPr id="13" name="oil.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943587" y="6288615"/>
            <a:ext cx="487363" cy="4873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39532" y="6439963"/>
            <a:ext cx="1402136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 smtClean="0"/>
              <a:t>Pure Oil</a:t>
            </a:r>
          </a:p>
        </p:txBody>
      </p:sp>
      <p:pic>
        <p:nvPicPr>
          <p:cNvPr id="15" name="oil.water.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172904" y="6288615"/>
            <a:ext cx="487363" cy="4873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30656" y="6439963"/>
            <a:ext cx="127860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 smtClean="0"/>
              <a:t>Oil &amp; Water</a:t>
            </a:r>
          </a:p>
        </p:txBody>
      </p:sp>
    </p:spTree>
    <p:extLst>
      <p:ext uri="{BB962C8B-B14F-4D97-AF65-F5344CB8AC3E}">
        <p14:creationId xmlns:p14="http://schemas.microsoft.com/office/powerpoint/2010/main" val="35511809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3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23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11ACAC10-E114-437A-8A81-234CDA58E235}" vid="{34F66B37-322D-49DC-BBD6-F427F1E321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</TotalTime>
  <Words>301</Words>
  <Application>Microsoft Office PowerPoint</Application>
  <PresentationFormat>On-screen Show (4:3)</PresentationFormat>
  <Paragraphs>31</Paragraphs>
  <Slides>1</Slides>
  <Notes>1</Notes>
  <HiddenSlides>0</HiddenSlides>
  <MMClips>2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</vt:lpstr>
      <vt:lpstr>Verdana</vt:lpstr>
      <vt:lpstr>Wingdings 2</vt:lpstr>
      <vt:lpstr>Deloitte 16_9 onscreen</vt:lpstr>
      <vt:lpstr>think-cell Slide</vt:lpstr>
      <vt:lpstr>Disrupting oil purity detection technology using low cost acoustic sensors and machine learning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Reimagining Customer Targeting and Segmentation with Physician DNA</dc:title>
  <dc:creator>Bose, Shantanu</dc:creator>
  <cp:lastModifiedBy>Mendes, Franco</cp:lastModifiedBy>
  <cp:revision>13</cp:revision>
  <dcterms:created xsi:type="dcterms:W3CDTF">2017-07-17T12:31:10Z</dcterms:created>
  <dcterms:modified xsi:type="dcterms:W3CDTF">2018-03-19T12:32:01Z</dcterms:modified>
</cp:coreProperties>
</file>