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A84F-5D0C-B347-B128-2CC51E5E7F8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BDD66-2B11-F14D-91E7-12464AAC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BDD66-2B11-F14D-91E7-12464AAC1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4/27/21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164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urldefense.com/v3/__https:/www.ncbi.nlm.nih.gov/pmc/articles/PMC2922144/__;!!BpyFHLRN4TMTrA!uAhkVxj3zqzI9VBjIpEBAH99RyCVPmn7nq3V8UOJiVYvJgbpZyg8TAaR8TzqEeqauw$" TargetMode="External"/><Relationship Id="rId3" Type="http://schemas.openxmlformats.org/officeDocument/2006/relationships/hyperlink" Target="https://urldefense.com/v3/__https:/www.ncbi.nlm.nih.gov/pmc/articles/PMC4188803/__;!!BpyFHLRN4TMTrA!uAhkVxj3zqzI9VBjIpEBAH99RyCVPmn7nq3V8UOJiVYvJgbpZyg8TAaR8TwC7do6Bg$" TargetMode="External"/><Relationship Id="rId7" Type="http://schemas.openxmlformats.org/officeDocument/2006/relationships/hyperlink" Target="https://urldefense.com/v3/__https:/www.analyticsvidhya.com/blog/2021/01/introduction-to-automatic-speech-recognition-and-natural-language-processing/__;!!BpyFHLRN4TMTrA!uAhkVxj3zqzI9VBjIpEBAH99RyCVPmn7nq3V8UOJiVYvJgbpZyg8TAaR8Tx6GWFaGA$" TargetMode="External"/><Relationship Id="rId2" Type="http://schemas.openxmlformats.org/officeDocument/2006/relationships/hyperlink" Target="https://urldefense.com/v3/__https:/www.pnas.org/content/pnas/117/7/3484.full.pdf__;!!BpyFHLRN4TMTrA!uAhkVxj3zqzI9VBjIpEBAH99RyCVPmn7nq3V8UOJiVYvJgbpZyg8TAaR8TylRG24PQ$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ldefense.com/v3/__https:/arxiv.org/pdf/2006.08129.pdf__;!!BpyFHLRN4TMTrA!uAhkVxj3zqzI9VBjIpEBAH99RyCVPmn7nq3V8UOJiVYvJgbpZyg8TAaR8Tzou9mKaQ$" TargetMode="External"/><Relationship Id="rId11" Type="http://schemas.openxmlformats.org/officeDocument/2006/relationships/hyperlink" Target="https://urldefense.com/v3/__https:/pubmed.ncbi.nlm.nih.gov/24824489/__;!!BpyFHLRN4TMTrA!uAhkVxj3zqzI9VBjIpEBAH99RyCVPmn7nq3V8UOJiVYvJgbpZyg8TAaR8TzafwjROA$" TargetMode="External"/><Relationship Id="rId5" Type="http://schemas.openxmlformats.org/officeDocument/2006/relationships/hyperlink" Target="https://urldefense.com/v3/__https:/pubmed.ncbi.nlm.nih.gov/16246245/__;!!BpyFHLRN4TMTrA!uAhkVxj3zqzI9VBjIpEBAH99RyCVPmn7nq3V8UOJiVYvJgbpZyg8TAaR8TyA8_mD5g$" TargetMode="External"/><Relationship Id="rId10" Type="http://schemas.openxmlformats.org/officeDocument/2006/relationships/hyperlink" Target="https://urldefense.com/v3/__https:/www.ncbi.nlm.nih.gov/pmc/articles/PMC5570530/*R71__;Iw!!BpyFHLRN4TMTrA!uAhkVxj3zqzI9VBjIpEBAH99RyCVPmn7nq3V8UOJiVYvJgbpZyg8TAaR8TwZ1RIBbQ$" TargetMode="External"/><Relationship Id="rId4" Type="http://schemas.openxmlformats.org/officeDocument/2006/relationships/hyperlink" Target="https://urldefense.com/v3/__https:/pubmed.ncbi.nlm.nih.gov/30318708/__;!!BpyFHLRN4TMTrA!uAhkVxj3zqzI9VBjIpEBAH99RyCVPmn7nq3V8UOJiVYvJgbpZyg8TAaR8TzHVwPuaQ$" TargetMode="External"/><Relationship Id="rId9" Type="http://schemas.openxmlformats.org/officeDocument/2006/relationships/hyperlink" Target="https://urldefense.com/v3/__https:/www.pnas.org/content/pnas/suppl/2010/07/09/1003882107.DCSupplemental/sapp.pdf__;!!BpyFHLRN4TMTrA!uAhkVxj3zqzI9VBjIpEBAH99RyCVPmn7nq3V8UOJiVYvJgbpZyg8TAaR8TyjLewV5A$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69227-2875-1B47-9382-69A4F2FA7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8100" dirty="0"/>
              <a:t>Parentese Analysis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A62DC4DB-C2D3-4555-8946-0E754108E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1" b="2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E980-B43C-634E-A176-4D66DBAE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449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B41A-301A-8A49-AFD2-5EAE53D0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84961"/>
            <a:ext cx="11101136" cy="47237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Definition:</a:t>
            </a:r>
            <a:r>
              <a:rPr lang="en-US" dirty="0"/>
              <a:t> “Parentese” is defined as the specific parental language variables or unique acoustic signature that can be improved by training and coaching.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Studies including large experiments conducted by the ManyBabiesConsortium in 67 labs across the world show that </a:t>
            </a:r>
            <a:r>
              <a:rPr lang="en-US" b="1" i="1" dirty="0"/>
              <a:t>infants prefer Parentese</a:t>
            </a:r>
            <a:r>
              <a:rPr lang="en-US" dirty="0"/>
              <a:t> more than standard adult directed speech (Fernald &amp; Kuhl, Cooper &amp; Aslin).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there are recent studies that show that exposure to Parentese can improve </a:t>
            </a:r>
            <a:r>
              <a:rPr lang="en-US" b="1" i="1" dirty="0"/>
              <a:t>child language outcomes in later years </a:t>
            </a:r>
            <a:r>
              <a:rPr lang="en-US" dirty="0"/>
              <a:t>(Ramirez-Esparza, Garcia-Sierra, &amp; Kuhl).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1816-9B34-3449-9852-330343ED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81536"/>
          </a:xfrm>
        </p:spPr>
        <p:txBody>
          <a:bodyPr/>
          <a:lstStyle/>
          <a:p>
            <a:r>
              <a:rPr lang="en-US"/>
              <a:t>Mechanisms: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75FC-C928-0247-BE75-5B543A8C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11809"/>
            <a:ext cx="11101136" cy="4796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studies that assert that students’ achievements in elementary schools can be linked to their language ability at Kindergarten (Pace, et al., Hoff).</a:t>
            </a:r>
          </a:p>
          <a:p>
            <a:pPr marL="0" indent="0">
              <a:buNone/>
            </a:pPr>
            <a:r>
              <a:rPr lang="en-US" dirty="0"/>
              <a:t>What can explain variability in children’s language development (</a:t>
            </a:r>
            <a:r>
              <a:rPr lang="en-US" dirty="0" err="1"/>
              <a:t>Huttenlocher</a:t>
            </a:r>
            <a:r>
              <a:rPr lang="en-US" dirty="0"/>
              <a:t>, Brooks &amp; Meltzoff):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Linguistic aspects of parental speech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Parental language quality like diversity of vocabulary, type-token ratio, and mean length of utterance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aspects of parents’ interactions with their child (joint attention, responsiveness, etc.)</a:t>
            </a:r>
          </a:p>
          <a:p>
            <a:pPr marL="0" indent="0">
              <a:buNone/>
            </a:pPr>
            <a:r>
              <a:rPr lang="en-US" dirty="0"/>
              <a:t>What are mechanisms in Parentese that can benefit children?</a:t>
            </a:r>
          </a:p>
          <a:p>
            <a:pPr lvl="1"/>
            <a:r>
              <a:rPr lang="en-US" dirty="0"/>
              <a:t>Making language easier to learn (Newport &amp; Gleitman)</a:t>
            </a:r>
          </a:p>
          <a:p>
            <a:pPr lvl="1"/>
            <a:r>
              <a:rPr lang="en-US" dirty="0"/>
              <a:t>Enhancing social communication and evoking social response (Golinkoff, et al.)</a:t>
            </a:r>
          </a:p>
          <a:p>
            <a:pPr lvl="1"/>
            <a:r>
              <a:rPr lang="en-US" dirty="0"/>
              <a:t>Giving children the opportunity to babble (Ferjan Ramirez,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8975-9C36-EF43-8468-08C3D0A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60188"/>
          </a:xfrm>
        </p:spPr>
        <p:txBody>
          <a:bodyPr>
            <a:normAutofit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DFAB6-4901-FC43-B6A3-CF88528F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9072"/>
            <a:ext cx="11101136" cy="4589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Developing a method for automatic detection of acoustic characteristics of LENA audios being recorded from parents and children's interactions.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we want to measure from audios as independent variables:</a:t>
            </a:r>
          </a:p>
          <a:p>
            <a:pPr marL="0" indent="0">
              <a:buNone/>
            </a:pPr>
            <a:r>
              <a:rPr lang="en-US" dirty="0"/>
              <a:t>	Repetitive patterns</a:t>
            </a:r>
          </a:p>
          <a:p>
            <a:pPr marL="0" indent="0">
              <a:buNone/>
            </a:pPr>
            <a:r>
              <a:rPr lang="en-US" dirty="0"/>
              <a:t>	Elongated vowel sounds</a:t>
            </a:r>
          </a:p>
          <a:p>
            <a:pPr marL="0" indent="0">
              <a:buNone/>
            </a:pPr>
            <a:r>
              <a:rPr lang="en-US" dirty="0"/>
              <a:t>	Slow tempo</a:t>
            </a:r>
          </a:p>
          <a:p>
            <a:pPr marL="0" indent="0">
              <a:buNone/>
            </a:pPr>
            <a:r>
              <a:rPr lang="en-US" dirty="0"/>
              <a:t>	High pitch</a:t>
            </a:r>
          </a:p>
          <a:p>
            <a:r>
              <a:rPr lang="en-US" dirty="0"/>
              <a:t>What do we want to measure as dependent variables:</a:t>
            </a:r>
          </a:p>
          <a:p>
            <a:pPr marL="0" indent="0">
              <a:buNone/>
            </a:pPr>
            <a:r>
              <a:rPr lang="en-US" dirty="0"/>
              <a:t>	Word counts based on LENA and Language outcomes Communicative Development 	Inventory (CDI), in addition to survey parents when their children are at the age of 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9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772-0CF5-B74D-BDD6-0094C5B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30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ACD9-0C48-F94A-AB31-8232ADD7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43063"/>
            <a:ext cx="11101136" cy="4665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three main steps that have been tested in existing studies: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Using LENA Advanced Data Extractor Tool (ADEX) tool to identify segments with adult speech.</a:t>
            </a:r>
          </a:p>
          <a:p>
            <a:pPr marL="792900" lvl="1" indent="-342900">
              <a:buFont typeface="+mj-lt"/>
              <a:buAutoNum type="arabicPeriod"/>
            </a:pPr>
            <a:endParaRPr lang="en-US" dirty="0"/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Coding segments for Parentese assessments</a:t>
            </a:r>
          </a:p>
          <a:p>
            <a:pPr marL="792900" lvl="1" indent="-342900">
              <a:buFont typeface="+mj-lt"/>
              <a:buAutoNum type="arabicPeriod"/>
            </a:pPr>
            <a:endParaRPr lang="en-US" dirty="0"/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Also using automatically derived LENA estimates of adult words (AWC), child’s language related vocalization (CVC), and the number of adult-child exchanges (CTC). LENA-labels are 82% and 76% accurate for AWC and CVC, respectively.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77C0-7692-ED47-AD0A-968375C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8384"/>
          </a:xfrm>
        </p:spPr>
        <p:txBody>
          <a:bodyPr/>
          <a:lstStyle/>
          <a:p>
            <a:r>
              <a:rPr lang="en-US" dirty="0"/>
              <a:t>Proposed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A99B-5BF5-3843-BE96-3B4DD0C2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67841"/>
            <a:ext cx="11101136" cy="4540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Instead of using a labor-intensive method of coding audios, we propose a new method using speech recognition algorithms using acoustic models. Acoustic models are based on few parameters:</a:t>
            </a:r>
          </a:p>
          <a:p>
            <a:r>
              <a:rPr lang="en-US" dirty="0"/>
              <a:t>The amplitude in the audio signal</a:t>
            </a:r>
          </a:p>
          <a:p>
            <a:r>
              <a:rPr lang="en-US" dirty="0"/>
              <a:t>Frequencies of the audio signal</a:t>
            </a:r>
          </a:p>
          <a:p>
            <a:r>
              <a:rPr lang="en-US" dirty="0"/>
              <a:t>Phonetics of the audio signal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include:</a:t>
            </a:r>
          </a:p>
          <a:p>
            <a:r>
              <a:rPr lang="en-US" dirty="0"/>
              <a:t>Models work well on adult speech (current models are only 40% accurate for child)</a:t>
            </a:r>
          </a:p>
          <a:p>
            <a:r>
              <a:rPr lang="en-US" dirty="0"/>
              <a:t>Removing noise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6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E024-930E-FF4C-8A11-3F705FEA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76274"/>
          </a:xfrm>
        </p:spPr>
        <p:txBody>
          <a:bodyPr/>
          <a:lstStyle/>
          <a:p>
            <a:r>
              <a:rPr lang="en-US" dirty="0"/>
              <a:t>Existing databases/software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D38-BEBC-B547-8F8D-934515C0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16275"/>
            <a:ext cx="11101136" cy="4492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few datasets that might help us:</a:t>
            </a:r>
          </a:p>
          <a:p>
            <a:r>
              <a:rPr lang="en-US" dirty="0"/>
              <a:t>CMU Kids Corpus (children from 6-11 years old)</a:t>
            </a:r>
          </a:p>
          <a:p>
            <a:r>
              <a:rPr lang="en-US" dirty="0"/>
              <a:t>Harvard Dataverse database (labeled LENA data) created by Mark VanDam</a:t>
            </a:r>
          </a:p>
          <a:p>
            <a:r>
              <a:rPr lang="en-US" dirty="0"/>
              <a:t>HomeBank (TalkBank) dataset with recordings in various settings</a:t>
            </a:r>
          </a:p>
          <a:p>
            <a:pPr marL="0" indent="0">
              <a:buNone/>
            </a:pPr>
            <a:r>
              <a:rPr lang="en-US" dirty="0"/>
              <a:t>There are a few software that have been used:</a:t>
            </a:r>
          </a:p>
          <a:p>
            <a:r>
              <a:rPr lang="en-US" dirty="0"/>
              <a:t>Praat is a software that automates phonetics by computer. It does a wide range of tasks including spectral analysis, pitch analysis, format analysis, intensity analysis, cochleagram, and excitation pattern.</a:t>
            </a:r>
          </a:p>
          <a:p>
            <a:r>
              <a:rPr lang="en-US" dirty="0"/>
              <a:t>LENA software for automatic acoustic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D7CC-9B37-734F-9F91-3382C25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88592"/>
          </a:xfrm>
        </p:spPr>
        <p:txBody>
          <a:bodyPr/>
          <a:lstStyle/>
          <a:p>
            <a:r>
              <a:rPr lang="en-US" dirty="0"/>
              <a:t>Recent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22E2-2707-6445-AD1C-BA3A547F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78279"/>
            <a:ext cx="11101136" cy="4730445"/>
          </a:xfrm>
        </p:spPr>
        <p:txBody>
          <a:bodyPr/>
          <a:lstStyle/>
          <a:p>
            <a:r>
              <a:rPr lang="en-US" dirty="0"/>
              <a:t>Paul Boersma and colleagues have developed a machine learning model to detect phonology and phonetics in 2020.</a:t>
            </a:r>
          </a:p>
          <a:p>
            <a:r>
              <a:rPr lang="en-US" dirty="0" err="1"/>
              <a:t>Oller</a:t>
            </a:r>
            <a:r>
              <a:rPr lang="en-US" dirty="0"/>
              <a:t> and his coauthors used automated vocal analysis of LENA recordings to distinguish normal development, language delay, and autism.</a:t>
            </a:r>
          </a:p>
          <a:p>
            <a:r>
              <a:rPr lang="en-US" dirty="0"/>
              <a:t>Ko also showed how the interactions of mothers and fathers are different with their kids.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1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02D1-6FF6-654C-B3DF-E9E40EB1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42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771D-CACB-8E49-9A7C-7F26F07B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82233"/>
            <a:ext cx="11101136" cy="4926491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CA" dirty="0">
                <a:hlinkClick r:id="rId2"/>
              </a:rPr>
              <a:t>https://www.pnas.org/content/pnas/117/7/3484.full.pdf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3"/>
              </a:rPr>
              <a:t>https://www.ncbi.nlm.nih.gov/pmc/articles/PMC4188803/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4"/>
              </a:rPr>
              <a:t>https://pubmed.ncbi.nlm.nih.gov/30318708/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5"/>
              </a:rPr>
              <a:t>https://pubmed.ncbi.nlm.nih.gov/16246245/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6"/>
              </a:rPr>
              <a:t>https://arxiv.org/pdf/2006.08129.pdf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7"/>
              </a:rPr>
              <a:t>https://www.analyticsvidhya.com/blog/2021/01/introduction-to-automatic-speech-recognition-and-natural-language-processing/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8"/>
              </a:rPr>
              <a:t>https://www.ncbi.nlm.nih.gov/pmc/articles/PMC2922144/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9"/>
              </a:rPr>
              <a:t>https://www.pnas.org/content/pnas/suppl/2010/07/09/1003882107.DCSupplemental/sapp.pdf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10"/>
              </a:rPr>
              <a:t>https://www.ncbi.nlm.nih.gov/pmc/articles/PMC5570530/#R71</a:t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>
                <a:hlinkClick r:id="rId11"/>
              </a:rPr>
              <a:t>https://pubmed.ncbi.nlm.nih.gov/24824489/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787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Bell MT</vt:lpstr>
      <vt:lpstr>Calibri</vt:lpstr>
      <vt:lpstr>GlowVTI</vt:lpstr>
      <vt:lpstr>Parentese Analysis</vt:lpstr>
      <vt:lpstr>Introduction</vt:lpstr>
      <vt:lpstr>Mechanisms:</vt:lpstr>
      <vt:lpstr>Research Objectives</vt:lpstr>
      <vt:lpstr>Methodology</vt:lpstr>
      <vt:lpstr>Proposed Method:</vt:lpstr>
      <vt:lpstr>Existing databases/software</vt:lpstr>
      <vt:lpstr>Recent developments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Parentese Analysis</dc:title>
  <dc:creator>Ahmadi, Majid</dc:creator>
  <cp:lastModifiedBy>Ahmadi, Majid</cp:lastModifiedBy>
  <cp:revision>25</cp:revision>
  <dcterms:created xsi:type="dcterms:W3CDTF">2021-04-27T19:29:41Z</dcterms:created>
  <dcterms:modified xsi:type="dcterms:W3CDTF">2021-04-28T21:25:22Z</dcterms:modified>
</cp:coreProperties>
</file>