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61" r:id="rId3"/>
    <p:sldId id="295" r:id="rId4"/>
    <p:sldId id="299" r:id="rId5"/>
    <p:sldId id="298" r:id="rId6"/>
    <p:sldId id="296" r:id="rId7"/>
    <p:sldId id="300" r:id="rId8"/>
    <p:sldId id="301" r:id="rId9"/>
    <p:sldId id="306" r:id="rId10"/>
    <p:sldId id="302" r:id="rId11"/>
    <p:sldId id="307" r:id="rId12"/>
    <p:sldId id="303" r:id="rId13"/>
    <p:sldId id="308" r:id="rId14"/>
    <p:sldId id="304" r:id="rId15"/>
    <p:sldId id="309" r:id="rId16"/>
    <p:sldId id="305" r:id="rId17"/>
    <p:sldId id="310" r:id="rId18"/>
    <p:sldId id="27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334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621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4.png"/><Relationship Id="rId7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35.sv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57.svg"/><Relationship Id="rId5" Type="http://schemas.openxmlformats.org/officeDocument/2006/relationships/image" Target="../media/image30.png"/><Relationship Id="rId10" Type="http://schemas.openxmlformats.org/officeDocument/2006/relationships/image" Target="../media/image56.png"/><Relationship Id="rId4" Type="http://schemas.openxmlformats.org/officeDocument/2006/relationships/image" Target="../media/image52.svg"/><Relationship Id="rId9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34.png"/><Relationship Id="rId7" Type="http://schemas.openxmlformats.org/officeDocument/2006/relationships/image" Target="../media/image5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61.svg"/><Relationship Id="rId4" Type="http://schemas.openxmlformats.org/officeDocument/2006/relationships/image" Target="../media/image35.sv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93600" y="1485537"/>
            <a:ext cx="7068525" cy="21724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AGENTES E SISTEMAS MULTIAGENTE NO COMÉRCIO ELETRÓNICO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570955-B2C9-5290-6AEB-2985C538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461" cy="360420"/>
          </a:xfrm>
          <a:prstGeom prst="rect">
            <a:avLst/>
          </a:prstGeom>
        </p:spPr>
      </p:pic>
      <p:grpSp>
        <p:nvGrpSpPr>
          <p:cNvPr id="3" name="Google Shape;1301;p48">
            <a:extLst>
              <a:ext uri="{FF2B5EF4-FFF2-40B4-BE49-F238E27FC236}">
                <a16:creationId xmlns:a16="http://schemas.microsoft.com/office/drawing/2014/main" id="{C987A292-3342-0CBA-038C-E98788BA4226}"/>
              </a:ext>
            </a:extLst>
          </p:cNvPr>
          <p:cNvGrpSpPr/>
          <p:nvPr/>
        </p:nvGrpSpPr>
        <p:grpSpPr>
          <a:xfrm>
            <a:off x="685461" y="2224800"/>
            <a:ext cx="685461" cy="664686"/>
            <a:chOff x="2554206" y="1011105"/>
            <a:chExt cx="613055" cy="720187"/>
          </a:xfrm>
        </p:grpSpPr>
        <p:sp>
          <p:nvSpPr>
            <p:cNvPr id="4" name="Google Shape;1302;p48">
              <a:extLst>
                <a:ext uri="{FF2B5EF4-FFF2-40B4-BE49-F238E27FC236}">
                  <a16:creationId xmlns:a16="http://schemas.microsoft.com/office/drawing/2014/main" id="{E230F958-F41E-00B9-866A-25F28FCEE3BB}"/>
                </a:ext>
              </a:extLst>
            </p:cNvPr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303;p48">
              <a:extLst>
                <a:ext uri="{FF2B5EF4-FFF2-40B4-BE49-F238E27FC236}">
                  <a16:creationId xmlns:a16="http://schemas.microsoft.com/office/drawing/2014/main" id="{7AC542A4-3283-AB65-FB08-5B6495F36B07}"/>
                </a:ext>
              </a:extLst>
            </p:cNvPr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04;p48">
              <a:extLst>
                <a:ext uri="{FF2B5EF4-FFF2-40B4-BE49-F238E27FC236}">
                  <a16:creationId xmlns:a16="http://schemas.microsoft.com/office/drawing/2014/main" id="{E711EB3E-7EA9-7FAC-79B9-263F23BC0E22}"/>
                </a:ext>
              </a:extLst>
            </p:cNvPr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B1FF39-581A-8A4E-844D-6E7B6A07549D}"/>
              </a:ext>
            </a:extLst>
          </p:cNvPr>
          <p:cNvSpPr txBox="1"/>
          <p:nvPr/>
        </p:nvSpPr>
        <p:spPr>
          <a:xfrm>
            <a:off x="2286000" y="382356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 e Sistemas Multiagente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Semestre 1º Ano Mestrado em Engenharia Informática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Escola de Engenharia – Universidade do Minho</a:t>
            </a:r>
          </a:p>
        </p:txBody>
      </p:sp>
      <p:sp>
        <p:nvSpPr>
          <p:cNvPr id="13" name="Google Shape;766;p94">
            <a:extLst>
              <a:ext uri="{FF2B5EF4-FFF2-40B4-BE49-F238E27FC236}">
                <a16:creationId xmlns:a16="http://schemas.microsoft.com/office/drawing/2014/main" id="{E8D9041B-357B-2FBE-E51D-2B3BA33E1D69}"/>
              </a:ext>
            </a:extLst>
          </p:cNvPr>
          <p:cNvSpPr txBox="1">
            <a:spLocks/>
          </p:cNvSpPr>
          <p:nvPr/>
        </p:nvSpPr>
        <p:spPr>
          <a:xfrm>
            <a:off x="6991200" y="4436198"/>
            <a:ext cx="2152800" cy="70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bg1"/>
              </a:buClr>
              <a:buSzPct val="100000"/>
            </a:pPr>
            <a:r>
              <a:rPr lang="pt-PT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Trabalho realizado por:</a:t>
            </a:r>
          </a:p>
          <a:p>
            <a:pPr marL="285750" indent="-285750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José Magalhães PG50528</a:t>
            </a:r>
          </a:p>
          <a:p>
            <a:pPr marL="285750" indent="-285750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Francisco Izquierdo PG50384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03FDA-FF2B-0CCB-F54F-E660FE7C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KASBAH</a:t>
            </a:r>
            <a:endParaRPr lang="pt-P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F3F939-3162-731A-5D00-1A2448A7C5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30641" y="4564785"/>
            <a:ext cx="351300" cy="405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 dirty="0"/>
          </a:p>
        </p:txBody>
      </p:sp>
      <p:sp>
        <p:nvSpPr>
          <p:cNvPr id="3" name="Google Shape;949;p71">
            <a:extLst>
              <a:ext uri="{FF2B5EF4-FFF2-40B4-BE49-F238E27FC236}">
                <a16:creationId xmlns:a16="http://schemas.microsoft.com/office/drawing/2014/main" id="{AA4F69C0-2B8B-0015-47D5-A7756E611EF8}"/>
              </a:ext>
            </a:extLst>
          </p:cNvPr>
          <p:cNvSpPr txBox="1">
            <a:spLocks/>
          </p:cNvSpPr>
          <p:nvPr/>
        </p:nvSpPr>
        <p:spPr>
          <a:xfrm>
            <a:off x="261293" y="2836079"/>
            <a:ext cx="1120692" cy="821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 algn="ctr">
              <a:buFont typeface="Inria Sans"/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MIT Media Laboratory</a:t>
            </a:r>
          </a:p>
        </p:txBody>
      </p:sp>
      <p:sp>
        <p:nvSpPr>
          <p:cNvPr id="5" name="Google Shape;951;p71">
            <a:extLst>
              <a:ext uri="{FF2B5EF4-FFF2-40B4-BE49-F238E27FC236}">
                <a16:creationId xmlns:a16="http://schemas.microsoft.com/office/drawing/2014/main" id="{52BBF280-4BC0-0AA3-CD6E-8383E93962F1}"/>
              </a:ext>
            </a:extLst>
          </p:cNvPr>
          <p:cNvSpPr txBox="1">
            <a:spLocks/>
          </p:cNvSpPr>
          <p:nvPr/>
        </p:nvSpPr>
        <p:spPr>
          <a:xfrm>
            <a:off x="1534747" y="3285640"/>
            <a:ext cx="1294705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</a:t>
            </a:r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negociação de produtos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Google Shape;953;p71">
            <a:extLst>
              <a:ext uri="{FF2B5EF4-FFF2-40B4-BE49-F238E27FC236}">
                <a16:creationId xmlns:a16="http://schemas.microsoft.com/office/drawing/2014/main" id="{34287312-D846-0BE3-E829-9E03BDD7B18F}"/>
              </a:ext>
            </a:extLst>
          </p:cNvPr>
          <p:cNvSpPr txBox="1">
            <a:spLocks/>
          </p:cNvSpPr>
          <p:nvPr/>
        </p:nvSpPr>
        <p:spPr>
          <a:xfrm>
            <a:off x="3003921" y="2793197"/>
            <a:ext cx="1331399" cy="1436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vendedores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compradores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autónomos</a:t>
            </a:r>
            <a:endParaRPr lang="en-US" dirty="0"/>
          </a:p>
        </p:txBody>
      </p:sp>
      <p:sp>
        <p:nvSpPr>
          <p:cNvPr id="7" name="Google Shape;955;p71">
            <a:extLst>
              <a:ext uri="{FF2B5EF4-FFF2-40B4-BE49-F238E27FC236}">
                <a16:creationId xmlns:a16="http://schemas.microsoft.com/office/drawing/2014/main" id="{1F9037EE-C03D-1086-BC72-CC5103132FF7}"/>
              </a:ext>
            </a:extLst>
          </p:cNvPr>
          <p:cNvSpPr txBox="1">
            <a:spLocks/>
          </p:cNvSpPr>
          <p:nvPr/>
        </p:nvSpPr>
        <p:spPr>
          <a:xfrm>
            <a:off x="4402801" y="3452888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Google Shape;956;p71">
            <a:extLst>
              <a:ext uri="{FF2B5EF4-FFF2-40B4-BE49-F238E27FC236}">
                <a16:creationId xmlns:a16="http://schemas.microsoft.com/office/drawing/2014/main" id="{53FE41C6-67C1-0AEA-EAE3-C4ECBE4D91FA}"/>
              </a:ext>
            </a:extLst>
          </p:cNvPr>
          <p:cNvSpPr/>
          <p:nvPr/>
        </p:nvSpPr>
        <p:spPr>
          <a:xfrm>
            <a:off x="237720" y="1520603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A361D16-706F-45DA-EC41-5AA164A6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1" y="1837958"/>
            <a:ext cx="874253" cy="477925"/>
          </a:xfrm>
          <a:prstGeom prst="rect">
            <a:avLst/>
          </a:prstGeom>
        </p:spPr>
      </p:pic>
      <p:sp>
        <p:nvSpPr>
          <p:cNvPr id="11" name="Google Shape;956;p71">
            <a:extLst>
              <a:ext uri="{FF2B5EF4-FFF2-40B4-BE49-F238E27FC236}">
                <a16:creationId xmlns:a16="http://schemas.microsoft.com/office/drawing/2014/main" id="{7154F64E-C04D-D359-2A6A-8D816A799CDF}"/>
              </a:ext>
            </a:extLst>
          </p:cNvPr>
          <p:cNvSpPr/>
          <p:nvPr/>
        </p:nvSpPr>
        <p:spPr>
          <a:xfrm>
            <a:off x="1614771" y="2016300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56;p71">
            <a:extLst>
              <a:ext uri="{FF2B5EF4-FFF2-40B4-BE49-F238E27FC236}">
                <a16:creationId xmlns:a16="http://schemas.microsoft.com/office/drawing/2014/main" id="{5B666723-A162-D3F9-4BD4-5E0B9FD74BB0}"/>
              </a:ext>
            </a:extLst>
          </p:cNvPr>
          <p:cNvSpPr/>
          <p:nvPr/>
        </p:nvSpPr>
        <p:spPr>
          <a:xfrm>
            <a:off x="3163292" y="1514806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56;p71">
            <a:extLst>
              <a:ext uri="{FF2B5EF4-FFF2-40B4-BE49-F238E27FC236}">
                <a16:creationId xmlns:a16="http://schemas.microsoft.com/office/drawing/2014/main" id="{5683251D-24AA-94DC-2EDA-27D393AA9EE5}"/>
              </a:ext>
            </a:extLst>
          </p:cNvPr>
          <p:cNvSpPr/>
          <p:nvPr/>
        </p:nvSpPr>
        <p:spPr>
          <a:xfrm>
            <a:off x="4964225" y="1867010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56;p71">
            <a:extLst>
              <a:ext uri="{FF2B5EF4-FFF2-40B4-BE49-F238E27FC236}">
                <a16:creationId xmlns:a16="http://schemas.microsoft.com/office/drawing/2014/main" id="{9ED7D57B-FD2B-FC22-EA8B-4B57344A592B}"/>
              </a:ext>
            </a:extLst>
          </p:cNvPr>
          <p:cNvSpPr/>
          <p:nvPr/>
        </p:nvSpPr>
        <p:spPr>
          <a:xfrm>
            <a:off x="7012996" y="1523087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3;p34">
            <a:extLst>
              <a:ext uri="{FF2B5EF4-FFF2-40B4-BE49-F238E27FC236}">
                <a16:creationId xmlns:a16="http://schemas.microsoft.com/office/drawing/2014/main" id="{80825F28-C7EA-64C4-B022-353E6D241AEC}"/>
              </a:ext>
            </a:extLst>
          </p:cNvPr>
          <p:cNvSpPr txBox="1">
            <a:spLocks/>
          </p:cNvSpPr>
          <p:nvPr/>
        </p:nvSpPr>
        <p:spPr>
          <a:xfrm>
            <a:off x="4367222" y="3247200"/>
            <a:ext cx="2559353" cy="177137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buNone/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Parâmetros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Descrição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produto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limite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compra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desejado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mínimo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máximo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aceitável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Google Shape;463;p34">
            <a:extLst>
              <a:ext uri="{FF2B5EF4-FFF2-40B4-BE49-F238E27FC236}">
                <a16:creationId xmlns:a16="http://schemas.microsoft.com/office/drawing/2014/main" id="{F5E31CF9-69AD-E54B-8A77-E2EC7B377CE5}"/>
              </a:ext>
            </a:extLst>
          </p:cNvPr>
          <p:cNvSpPr txBox="1">
            <a:spLocks/>
          </p:cNvSpPr>
          <p:nvPr/>
        </p:nvSpPr>
        <p:spPr>
          <a:xfrm>
            <a:off x="6517974" y="3004963"/>
            <a:ext cx="2559352" cy="138281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buNone/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Funções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Linear (“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Ansioso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Quadrática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(“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Cold-headed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Cúbica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(“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pic>
        <p:nvPicPr>
          <p:cNvPr id="38" name="Gráfico 37" descr="Aperto de mão com preenchimento sólido">
            <a:extLst>
              <a:ext uri="{FF2B5EF4-FFF2-40B4-BE49-F238E27FC236}">
                <a16:creationId xmlns:a16="http://schemas.microsoft.com/office/drawing/2014/main" id="{9EBCF82A-2CB4-C9AD-364C-08389205E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3589" y="2204030"/>
            <a:ext cx="893880" cy="893880"/>
          </a:xfrm>
          <a:prstGeom prst="rect">
            <a:avLst/>
          </a:prstGeom>
        </p:spPr>
      </p:pic>
      <p:pic>
        <p:nvPicPr>
          <p:cNvPr id="42" name="Gráfico 41" descr="Gráfico linear com preenchimento sólido">
            <a:extLst>
              <a:ext uri="{FF2B5EF4-FFF2-40B4-BE49-F238E27FC236}">
                <a16:creationId xmlns:a16="http://schemas.microsoft.com/office/drawing/2014/main" id="{7E946DDC-3E20-E0F4-97FA-9E7766C23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3196" y="1689332"/>
            <a:ext cx="914400" cy="914400"/>
          </a:xfrm>
          <a:prstGeom prst="rect">
            <a:avLst/>
          </a:prstGeom>
        </p:spPr>
      </p:pic>
      <p:pic>
        <p:nvPicPr>
          <p:cNvPr id="46" name="Gráfico 45" descr="Adicionar com preenchimento sólido">
            <a:extLst>
              <a:ext uri="{FF2B5EF4-FFF2-40B4-BE49-F238E27FC236}">
                <a16:creationId xmlns:a16="http://schemas.microsoft.com/office/drawing/2014/main" id="{785D7E00-B135-2039-F142-9447744019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1542" y="1688871"/>
            <a:ext cx="914400" cy="914400"/>
          </a:xfrm>
          <a:prstGeom prst="rect">
            <a:avLst/>
          </a:prstGeom>
        </p:spPr>
      </p:pic>
      <p:pic>
        <p:nvPicPr>
          <p:cNvPr id="55" name="Gráfico 54" descr="Lápis com preenchimento sólido">
            <a:extLst>
              <a:ext uri="{FF2B5EF4-FFF2-40B4-BE49-F238E27FC236}">
                <a16:creationId xmlns:a16="http://schemas.microsoft.com/office/drawing/2014/main" id="{885A662C-6E03-13D6-67D4-8370413DB7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20748" y="2073165"/>
            <a:ext cx="805069" cy="8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7417-7BD9-27A2-862F-3EF89280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VANTAGENS E DESVANTAGENS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8ED34C-D8FA-73F0-6F0A-0D39443F3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sp>
        <p:nvSpPr>
          <p:cNvPr id="6" name="Google Shape;1583;p87">
            <a:extLst>
              <a:ext uri="{FF2B5EF4-FFF2-40B4-BE49-F238E27FC236}">
                <a16:creationId xmlns:a16="http://schemas.microsoft.com/office/drawing/2014/main" id="{E3F8235F-FEC1-3FFD-BCAE-C1A1B84C122A}"/>
              </a:ext>
            </a:extLst>
          </p:cNvPr>
          <p:cNvSpPr txBox="1">
            <a:spLocks/>
          </p:cNvSpPr>
          <p:nvPr/>
        </p:nvSpPr>
        <p:spPr>
          <a:xfrm>
            <a:off x="1347086" y="1606100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</a:t>
            </a:r>
          </a:p>
        </p:txBody>
      </p:sp>
      <p:sp>
        <p:nvSpPr>
          <p:cNvPr id="8" name="Google Shape;1585;p87">
            <a:extLst>
              <a:ext uri="{FF2B5EF4-FFF2-40B4-BE49-F238E27FC236}">
                <a16:creationId xmlns:a16="http://schemas.microsoft.com/office/drawing/2014/main" id="{79851B74-44B8-0281-F925-7C55A0FBBBDD}"/>
              </a:ext>
            </a:extLst>
          </p:cNvPr>
          <p:cNvSpPr txBox="1">
            <a:spLocks/>
          </p:cNvSpPr>
          <p:nvPr/>
        </p:nvSpPr>
        <p:spPr>
          <a:xfrm>
            <a:off x="4343036" y="2922325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DESVANTAGENS</a:t>
            </a:r>
            <a:endParaRPr lang="pt-PT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586;p87">
            <a:extLst>
              <a:ext uri="{FF2B5EF4-FFF2-40B4-BE49-F238E27FC236}">
                <a16:creationId xmlns:a16="http://schemas.microsoft.com/office/drawing/2014/main" id="{7539422C-4F47-5C99-748A-932F92F33577}"/>
              </a:ext>
            </a:extLst>
          </p:cNvPr>
          <p:cNvSpPr txBox="1">
            <a:spLocks/>
          </p:cNvSpPr>
          <p:nvPr/>
        </p:nvSpPr>
        <p:spPr>
          <a:xfrm>
            <a:off x="4343014" y="32954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2" name="Google Shape;1599;p87">
            <a:extLst>
              <a:ext uri="{FF2B5EF4-FFF2-40B4-BE49-F238E27FC236}">
                <a16:creationId xmlns:a16="http://schemas.microsoft.com/office/drawing/2014/main" id="{C61F546A-446C-E3F3-43CE-D03EA44BD349}"/>
              </a:ext>
            </a:extLst>
          </p:cNvPr>
          <p:cNvSpPr/>
          <p:nvPr/>
        </p:nvSpPr>
        <p:spPr>
          <a:xfrm>
            <a:off x="4343014" y="1850358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600;p87">
            <a:extLst>
              <a:ext uri="{FF2B5EF4-FFF2-40B4-BE49-F238E27FC236}">
                <a16:creationId xmlns:a16="http://schemas.microsoft.com/office/drawing/2014/main" id="{58B685A3-389F-0089-FCA8-B969BD281E16}"/>
              </a:ext>
            </a:extLst>
          </p:cNvPr>
          <p:cNvSpPr/>
          <p:nvPr/>
        </p:nvSpPr>
        <p:spPr>
          <a:xfrm>
            <a:off x="3390192" y="3047416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3;p34">
            <a:extLst>
              <a:ext uri="{FF2B5EF4-FFF2-40B4-BE49-F238E27FC236}">
                <a16:creationId xmlns:a16="http://schemas.microsoft.com/office/drawing/2014/main" id="{6CC9B897-9705-0969-DD75-D74C5637CF03}"/>
              </a:ext>
            </a:extLst>
          </p:cNvPr>
          <p:cNvSpPr txBox="1">
            <a:spLocks/>
          </p:cNvSpPr>
          <p:nvPr/>
        </p:nvSpPr>
        <p:spPr>
          <a:xfrm>
            <a:off x="1667836" y="1850358"/>
            <a:ext cx="2457025" cy="952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Eficiência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Aprendizagem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do tempo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463;p34">
            <a:extLst>
              <a:ext uri="{FF2B5EF4-FFF2-40B4-BE49-F238E27FC236}">
                <a16:creationId xmlns:a16="http://schemas.microsoft.com/office/drawing/2014/main" id="{47175494-7249-4E94-F85A-5C62A4E2D76B}"/>
              </a:ext>
            </a:extLst>
          </p:cNvPr>
          <p:cNvSpPr txBox="1">
            <a:spLocks/>
          </p:cNvSpPr>
          <p:nvPr/>
        </p:nvSpPr>
        <p:spPr>
          <a:xfrm>
            <a:off x="4742975" y="3233344"/>
            <a:ext cx="3271200" cy="852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Precisão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Segurança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Gráfico 28" descr="Sinal de polegar para cima com preenchimento sólido">
            <a:extLst>
              <a:ext uri="{FF2B5EF4-FFF2-40B4-BE49-F238E27FC236}">
                <a16:creationId xmlns:a16="http://schemas.microsoft.com/office/drawing/2014/main" id="{B7B4047C-E5BC-532C-C053-1B943097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214" y="1927698"/>
            <a:ext cx="680400" cy="680400"/>
          </a:xfrm>
          <a:prstGeom prst="rect">
            <a:avLst/>
          </a:prstGeom>
        </p:spPr>
      </p:pic>
      <p:pic>
        <p:nvPicPr>
          <p:cNvPr id="31" name="Gráfico 30" descr="Polegar Para Baixo com preenchimento sólido">
            <a:extLst>
              <a:ext uri="{FF2B5EF4-FFF2-40B4-BE49-F238E27FC236}">
                <a16:creationId xmlns:a16="http://schemas.microsoft.com/office/drawing/2014/main" id="{5E0AD378-876A-14F8-0CDF-821F9CBF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553" y="3192704"/>
            <a:ext cx="734713" cy="7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9AEF3-CC03-26C3-376E-A19359C2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AUCTIONBOT</a:t>
            </a:r>
            <a:endParaRPr lang="pt-P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51A4684F-717B-43FB-D217-CFF45255523D}"/>
              </a:ext>
            </a:extLst>
          </p:cNvPr>
          <p:cNvSpPr txBox="1">
            <a:spLocks/>
          </p:cNvSpPr>
          <p:nvPr/>
        </p:nvSpPr>
        <p:spPr>
          <a:xfrm>
            <a:off x="8628149" y="4589919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7" name="Google Shape;949;p71">
            <a:extLst>
              <a:ext uri="{FF2B5EF4-FFF2-40B4-BE49-F238E27FC236}">
                <a16:creationId xmlns:a16="http://schemas.microsoft.com/office/drawing/2014/main" id="{B3C7724C-44D3-DED6-B873-0690D2F6AF7D}"/>
              </a:ext>
            </a:extLst>
          </p:cNvPr>
          <p:cNvSpPr txBox="1">
            <a:spLocks/>
          </p:cNvSpPr>
          <p:nvPr/>
        </p:nvSpPr>
        <p:spPr>
          <a:xfrm>
            <a:off x="103137" y="2839753"/>
            <a:ext cx="1597200" cy="821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 algn="ctr">
              <a:buFont typeface="Inria Sans"/>
              <a:buNone/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Universidade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de Michigan</a:t>
            </a:r>
          </a:p>
        </p:txBody>
      </p:sp>
      <p:sp>
        <p:nvSpPr>
          <p:cNvPr id="8" name="Google Shape;951;p71">
            <a:extLst>
              <a:ext uri="{FF2B5EF4-FFF2-40B4-BE49-F238E27FC236}">
                <a16:creationId xmlns:a16="http://schemas.microsoft.com/office/drawing/2014/main" id="{28E2C64D-90C0-307B-D9BA-07CD3E94FC20}"/>
              </a:ext>
            </a:extLst>
          </p:cNvPr>
          <p:cNvSpPr txBox="1">
            <a:spLocks/>
          </p:cNvSpPr>
          <p:nvPr/>
        </p:nvSpPr>
        <p:spPr>
          <a:xfrm>
            <a:off x="1547070" y="3453991"/>
            <a:ext cx="1745443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</a:t>
            </a:r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leilões eletrónicos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9" name="Google Shape;953;p71">
            <a:extLst>
              <a:ext uri="{FF2B5EF4-FFF2-40B4-BE49-F238E27FC236}">
                <a16:creationId xmlns:a16="http://schemas.microsoft.com/office/drawing/2014/main" id="{7E5DA4A3-099C-F30C-1ADE-C21D7E44C8BB}"/>
              </a:ext>
            </a:extLst>
          </p:cNvPr>
          <p:cNvSpPr txBox="1">
            <a:spLocks/>
          </p:cNvSpPr>
          <p:nvPr/>
        </p:nvSpPr>
        <p:spPr>
          <a:xfrm>
            <a:off x="3144270" y="2784143"/>
            <a:ext cx="2168031" cy="1656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Disponibilização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API para a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licitadores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leiloeiros</a:t>
            </a:r>
            <a:endParaRPr lang="en-US" dirty="0"/>
          </a:p>
        </p:txBody>
      </p:sp>
      <p:sp>
        <p:nvSpPr>
          <p:cNvPr id="10" name="Google Shape;955;p71">
            <a:extLst>
              <a:ext uri="{FF2B5EF4-FFF2-40B4-BE49-F238E27FC236}">
                <a16:creationId xmlns:a16="http://schemas.microsoft.com/office/drawing/2014/main" id="{78737D47-2B58-53D5-CB2B-0F979E5C1D63}"/>
              </a:ext>
            </a:extLst>
          </p:cNvPr>
          <p:cNvSpPr txBox="1">
            <a:spLocks/>
          </p:cNvSpPr>
          <p:nvPr/>
        </p:nvSpPr>
        <p:spPr>
          <a:xfrm>
            <a:off x="6823323" y="2934590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Google Shape;956;p71">
            <a:extLst>
              <a:ext uri="{FF2B5EF4-FFF2-40B4-BE49-F238E27FC236}">
                <a16:creationId xmlns:a16="http://schemas.microsoft.com/office/drawing/2014/main" id="{72C2364E-EDF8-E8C6-57FD-E55614EC6655}"/>
              </a:ext>
            </a:extLst>
          </p:cNvPr>
          <p:cNvSpPr/>
          <p:nvPr/>
        </p:nvSpPr>
        <p:spPr>
          <a:xfrm>
            <a:off x="338117" y="1498040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56;p71">
            <a:extLst>
              <a:ext uri="{FF2B5EF4-FFF2-40B4-BE49-F238E27FC236}">
                <a16:creationId xmlns:a16="http://schemas.microsoft.com/office/drawing/2014/main" id="{89347FD4-27EE-3853-57FC-9DF069D5E7E3}"/>
              </a:ext>
            </a:extLst>
          </p:cNvPr>
          <p:cNvSpPr/>
          <p:nvPr/>
        </p:nvSpPr>
        <p:spPr>
          <a:xfrm>
            <a:off x="1790958" y="2168693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56;p71">
            <a:extLst>
              <a:ext uri="{FF2B5EF4-FFF2-40B4-BE49-F238E27FC236}">
                <a16:creationId xmlns:a16="http://schemas.microsoft.com/office/drawing/2014/main" id="{CA15BA9F-779A-A8AB-DB84-407976831A66}"/>
              </a:ext>
            </a:extLst>
          </p:cNvPr>
          <p:cNvSpPr/>
          <p:nvPr/>
        </p:nvSpPr>
        <p:spPr>
          <a:xfrm>
            <a:off x="3440659" y="1498040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56;p71">
            <a:extLst>
              <a:ext uri="{FF2B5EF4-FFF2-40B4-BE49-F238E27FC236}">
                <a16:creationId xmlns:a16="http://schemas.microsoft.com/office/drawing/2014/main" id="{0F65D676-93B4-1AFF-B060-51850AFD1898}"/>
              </a:ext>
            </a:extLst>
          </p:cNvPr>
          <p:cNvSpPr/>
          <p:nvPr/>
        </p:nvSpPr>
        <p:spPr>
          <a:xfrm>
            <a:off x="7113621" y="1440589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56;p71">
            <a:extLst>
              <a:ext uri="{FF2B5EF4-FFF2-40B4-BE49-F238E27FC236}">
                <a16:creationId xmlns:a16="http://schemas.microsoft.com/office/drawing/2014/main" id="{4724F3E0-0A28-A725-2755-045EB3C3C8F1}"/>
              </a:ext>
            </a:extLst>
          </p:cNvPr>
          <p:cNvSpPr/>
          <p:nvPr/>
        </p:nvSpPr>
        <p:spPr>
          <a:xfrm>
            <a:off x="5312301" y="2113490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3;p34">
            <a:extLst>
              <a:ext uri="{FF2B5EF4-FFF2-40B4-BE49-F238E27FC236}">
                <a16:creationId xmlns:a16="http://schemas.microsoft.com/office/drawing/2014/main" id="{308794BD-ED31-A9C6-B7A9-92194BBB9F46}"/>
              </a:ext>
            </a:extLst>
          </p:cNvPr>
          <p:cNvSpPr txBox="1">
            <a:spLocks/>
          </p:cNvSpPr>
          <p:nvPr/>
        </p:nvSpPr>
        <p:spPr>
          <a:xfrm>
            <a:off x="6659105" y="2832392"/>
            <a:ext cx="2457025" cy="165692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buNone/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Parâmetros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Produto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Preço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máximo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mínimo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aceitável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463;p34">
            <a:extLst>
              <a:ext uri="{FF2B5EF4-FFF2-40B4-BE49-F238E27FC236}">
                <a16:creationId xmlns:a16="http://schemas.microsoft.com/office/drawing/2014/main" id="{8B1C0E1E-0381-A61D-69A2-DC31165FD71B}"/>
              </a:ext>
            </a:extLst>
          </p:cNvPr>
          <p:cNvSpPr txBox="1">
            <a:spLocks/>
          </p:cNvSpPr>
          <p:nvPr/>
        </p:nvSpPr>
        <p:spPr>
          <a:xfrm>
            <a:off x="5231393" y="3453697"/>
            <a:ext cx="1882228" cy="138281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buNone/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Interação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competitiva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agentes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humanos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Gráfico 21" descr="Lápis com preenchimento sólido">
            <a:extLst>
              <a:ext uri="{FF2B5EF4-FFF2-40B4-BE49-F238E27FC236}">
                <a16:creationId xmlns:a16="http://schemas.microsoft.com/office/drawing/2014/main" id="{EC781C5F-ABFF-7E38-4F17-D55FDABC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0144" y="1646744"/>
            <a:ext cx="805069" cy="805069"/>
          </a:xfrm>
          <a:prstGeom prst="rect">
            <a:avLst/>
          </a:prstGeom>
        </p:spPr>
      </p:pic>
      <p:pic>
        <p:nvPicPr>
          <p:cNvPr id="23" name="Gráfico 22" descr="Martelo de juiz com preenchimento sólido">
            <a:extLst>
              <a:ext uri="{FF2B5EF4-FFF2-40B4-BE49-F238E27FC236}">
                <a16:creationId xmlns:a16="http://schemas.microsoft.com/office/drawing/2014/main" id="{FBDA3592-5317-B77E-1239-BE894218C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6290" y="2390569"/>
            <a:ext cx="773627" cy="773627"/>
          </a:xfrm>
          <a:prstGeom prst="rect">
            <a:avLst/>
          </a:prstGeom>
        </p:spPr>
      </p:pic>
      <p:pic>
        <p:nvPicPr>
          <p:cNvPr id="25" name="Imagem 24" descr="Uma imagem com logótipo&#10;&#10;Descrição gerada automaticamente">
            <a:extLst>
              <a:ext uri="{FF2B5EF4-FFF2-40B4-BE49-F238E27FC236}">
                <a16:creationId xmlns:a16="http://schemas.microsoft.com/office/drawing/2014/main" id="{A4780D42-FD16-4F80-242D-A169A6206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93" y="1672355"/>
            <a:ext cx="868748" cy="868748"/>
          </a:xfrm>
          <a:prstGeom prst="rect">
            <a:avLst/>
          </a:prstGeom>
        </p:spPr>
      </p:pic>
      <p:pic>
        <p:nvPicPr>
          <p:cNvPr id="29" name="Gráfico 28" descr="Filantropia com preenchimento sólido">
            <a:extLst>
              <a:ext uri="{FF2B5EF4-FFF2-40B4-BE49-F238E27FC236}">
                <a16:creationId xmlns:a16="http://schemas.microsoft.com/office/drawing/2014/main" id="{E1A95818-E2F7-0E8D-2C30-62AAF11704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2619" y="1597539"/>
            <a:ext cx="914400" cy="914400"/>
          </a:xfrm>
          <a:prstGeom prst="rect">
            <a:avLst/>
          </a:prstGeom>
        </p:spPr>
      </p:pic>
      <p:pic>
        <p:nvPicPr>
          <p:cNvPr id="31" name="Gráfico 30" descr="Troféu com preenchimento sólido">
            <a:extLst>
              <a:ext uri="{FF2B5EF4-FFF2-40B4-BE49-F238E27FC236}">
                <a16:creationId xmlns:a16="http://schemas.microsoft.com/office/drawing/2014/main" id="{C24915C5-B6C4-F461-D670-3E114F3C0B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0551" y="22797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7417-7BD9-27A2-862F-3EF89280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VANTAGENS E DESVANTAGENS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8ED34C-D8FA-73F0-6F0A-0D39443F3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/>
          </a:p>
        </p:txBody>
      </p:sp>
      <p:sp>
        <p:nvSpPr>
          <p:cNvPr id="6" name="Google Shape;1583;p87">
            <a:extLst>
              <a:ext uri="{FF2B5EF4-FFF2-40B4-BE49-F238E27FC236}">
                <a16:creationId xmlns:a16="http://schemas.microsoft.com/office/drawing/2014/main" id="{E3F8235F-FEC1-3FFD-BCAE-C1A1B84C122A}"/>
              </a:ext>
            </a:extLst>
          </p:cNvPr>
          <p:cNvSpPr txBox="1">
            <a:spLocks/>
          </p:cNvSpPr>
          <p:nvPr/>
        </p:nvSpPr>
        <p:spPr>
          <a:xfrm>
            <a:off x="1347086" y="1606100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</a:t>
            </a:r>
          </a:p>
        </p:txBody>
      </p:sp>
      <p:sp>
        <p:nvSpPr>
          <p:cNvPr id="8" name="Google Shape;1585;p87">
            <a:extLst>
              <a:ext uri="{FF2B5EF4-FFF2-40B4-BE49-F238E27FC236}">
                <a16:creationId xmlns:a16="http://schemas.microsoft.com/office/drawing/2014/main" id="{79851B74-44B8-0281-F925-7C55A0FBBBDD}"/>
              </a:ext>
            </a:extLst>
          </p:cNvPr>
          <p:cNvSpPr txBox="1">
            <a:spLocks/>
          </p:cNvSpPr>
          <p:nvPr/>
        </p:nvSpPr>
        <p:spPr>
          <a:xfrm>
            <a:off x="4343036" y="2922325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DESVANTAGENS</a:t>
            </a:r>
            <a:endParaRPr lang="pt-PT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586;p87">
            <a:extLst>
              <a:ext uri="{FF2B5EF4-FFF2-40B4-BE49-F238E27FC236}">
                <a16:creationId xmlns:a16="http://schemas.microsoft.com/office/drawing/2014/main" id="{7539422C-4F47-5C99-748A-932F92F33577}"/>
              </a:ext>
            </a:extLst>
          </p:cNvPr>
          <p:cNvSpPr txBox="1">
            <a:spLocks/>
          </p:cNvSpPr>
          <p:nvPr/>
        </p:nvSpPr>
        <p:spPr>
          <a:xfrm>
            <a:off x="4343014" y="32954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2" name="Google Shape;1599;p87">
            <a:extLst>
              <a:ext uri="{FF2B5EF4-FFF2-40B4-BE49-F238E27FC236}">
                <a16:creationId xmlns:a16="http://schemas.microsoft.com/office/drawing/2014/main" id="{C61F546A-446C-E3F3-43CE-D03EA44BD349}"/>
              </a:ext>
            </a:extLst>
          </p:cNvPr>
          <p:cNvSpPr/>
          <p:nvPr/>
        </p:nvSpPr>
        <p:spPr>
          <a:xfrm>
            <a:off x="4343014" y="1850358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600;p87">
            <a:extLst>
              <a:ext uri="{FF2B5EF4-FFF2-40B4-BE49-F238E27FC236}">
                <a16:creationId xmlns:a16="http://schemas.microsoft.com/office/drawing/2014/main" id="{58B685A3-389F-0089-FCA8-B969BD281E16}"/>
              </a:ext>
            </a:extLst>
          </p:cNvPr>
          <p:cNvSpPr/>
          <p:nvPr/>
        </p:nvSpPr>
        <p:spPr>
          <a:xfrm>
            <a:off x="3390192" y="3047416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3;p34">
            <a:extLst>
              <a:ext uri="{FF2B5EF4-FFF2-40B4-BE49-F238E27FC236}">
                <a16:creationId xmlns:a16="http://schemas.microsoft.com/office/drawing/2014/main" id="{6CC9B897-9705-0969-DD75-D74C5637CF03}"/>
              </a:ext>
            </a:extLst>
          </p:cNvPr>
          <p:cNvSpPr txBox="1">
            <a:spLocks/>
          </p:cNvSpPr>
          <p:nvPr/>
        </p:nvSpPr>
        <p:spPr>
          <a:xfrm>
            <a:off x="1667836" y="1850358"/>
            <a:ext cx="2457025" cy="952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Eficiência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Escalabilidade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Equidade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463;p34">
            <a:extLst>
              <a:ext uri="{FF2B5EF4-FFF2-40B4-BE49-F238E27FC236}">
                <a16:creationId xmlns:a16="http://schemas.microsoft.com/office/drawing/2014/main" id="{47175494-7249-4E94-F85A-5C62A4E2D76B}"/>
              </a:ext>
            </a:extLst>
          </p:cNvPr>
          <p:cNvSpPr txBox="1">
            <a:spLocks/>
          </p:cNvSpPr>
          <p:nvPr/>
        </p:nvSpPr>
        <p:spPr>
          <a:xfrm>
            <a:off x="4742975" y="3233343"/>
            <a:ext cx="3271200" cy="109027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Precisão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Fraude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tecnológica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Gráfico 28" descr="Sinal de polegar para cima com preenchimento sólido">
            <a:extLst>
              <a:ext uri="{FF2B5EF4-FFF2-40B4-BE49-F238E27FC236}">
                <a16:creationId xmlns:a16="http://schemas.microsoft.com/office/drawing/2014/main" id="{B7B4047C-E5BC-532C-C053-1B943097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214" y="1927698"/>
            <a:ext cx="680400" cy="680400"/>
          </a:xfrm>
          <a:prstGeom prst="rect">
            <a:avLst/>
          </a:prstGeom>
        </p:spPr>
      </p:pic>
      <p:pic>
        <p:nvPicPr>
          <p:cNvPr id="31" name="Gráfico 30" descr="Polegar Para Baixo com preenchimento sólido">
            <a:extLst>
              <a:ext uri="{FF2B5EF4-FFF2-40B4-BE49-F238E27FC236}">
                <a16:creationId xmlns:a16="http://schemas.microsoft.com/office/drawing/2014/main" id="{5E0AD378-876A-14F8-0CDF-821F9CBF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553" y="3192704"/>
            <a:ext cx="734713" cy="7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BAC5D-4F76-D118-D31C-9BED4903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TETE-A-TETE</a:t>
            </a:r>
            <a:endParaRPr lang="pt-P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C6B0B8-C2F2-8F13-4BDC-22AB6A7A03F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3434" y="4601217"/>
            <a:ext cx="351300" cy="405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Google Shape;949;p71">
            <a:extLst>
              <a:ext uri="{FF2B5EF4-FFF2-40B4-BE49-F238E27FC236}">
                <a16:creationId xmlns:a16="http://schemas.microsoft.com/office/drawing/2014/main" id="{BBBF8108-7270-E7B9-BD6F-C38AD117AA46}"/>
              </a:ext>
            </a:extLst>
          </p:cNvPr>
          <p:cNvSpPr txBox="1">
            <a:spLocks/>
          </p:cNvSpPr>
          <p:nvPr/>
        </p:nvSpPr>
        <p:spPr>
          <a:xfrm>
            <a:off x="110012" y="3005447"/>
            <a:ext cx="1597200" cy="821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 algn="ctr">
              <a:buFont typeface="Inria Sans"/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MIT Media Laboratory</a:t>
            </a:r>
          </a:p>
        </p:txBody>
      </p:sp>
      <p:sp>
        <p:nvSpPr>
          <p:cNvPr id="7" name="Google Shape;951;p71">
            <a:extLst>
              <a:ext uri="{FF2B5EF4-FFF2-40B4-BE49-F238E27FC236}">
                <a16:creationId xmlns:a16="http://schemas.microsoft.com/office/drawing/2014/main" id="{7B22EFBE-8942-6BA2-E92C-F427ECB60397}"/>
              </a:ext>
            </a:extLst>
          </p:cNvPr>
          <p:cNvSpPr txBox="1">
            <a:spLocks/>
          </p:cNvSpPr>
          <p:nvPr/>
        </p:nvSpPr>
        <p:spPr>
          <a:xfrm>
            <a:off x="1851923" y="3480503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</a:t>
            </a:r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negociação de produtos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9" name="Google Shape;955;p71">
            <a:extLst>
              <a:ext uri="{FF2B5EF4-FFF2-40B4-BE49-F238E27FC236}">
                <a16:creationId xmlns:a16="http://schemas.microsoft.com/office/drawing/2014/main" id="{96089D0A-98BD-D84A-40CB-00575C153D4B}"/>
              </a:ext>
            </a:extLst>
          </p:cNvPr>
          <p:cNvSpPr txBox="1">
            <a:spLocks/>
          </p:cNvSpPr>
          <p:nvPr/>
        </p:nvSpPr>
        <p:spPr>
          <a:xfrm>
            <a:off x="6921556" y="3123773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Google Shape;956;p71">
            <a:extLst>
              <a:ext uri="{FF2B5EF4-FFF2-40B4-BE49-F238E27FC236}">
                <a16:creationId xmlns:a16="http://schemas.microsoft.com/office/drawing/2014/main" id="{BD546F39-58C3-E7B6-46F0-076857209164}"/>
              </a:ext>
            </a:extLst>
          </p:cNvPr>
          <p:cNvSpPr/>
          <p:nvPr/>
        </p:nvSpPr>
        <p:spPr>
          <a:xfrm>
            <a:off x="349557" y="1662193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6;p71">
            <a:extLst>
              <a:ext uri="{FF2B5EF4-FFF2-40B4-BE49-F238E27FC236}">
                <a16:creationId xmlns:a16="http://schemas.microsoft.com/office/drawing/2014/main" id="{9FC8E81E-66C4-B24D-152D-47DAA0D6C773}"/>
              </a:ext>
            </a:extLst>
          </p:cNvPr>
          <p:cNvSpPr/>
          <p:nvPr/>
        </p:nvSpPr>
        <p:spPr>
          <a:xfrm>
            <a:off x="1947568" y="2195205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56;p71">
            <a:extLst>
              <a:ext uri="{FF2B5EF4-FFF2-40B4-BE49-F238E27FC236}">
                <a16:creationId xmlns:a16="http://schemas.microsoft.com/office/drawing/2014/main" id="{3FDC673D-0216-E742-CEDD-7A74ECAC6321}"/>
              </a:ext>
            </a:extLst>
          </p:cNvPr>
          <p:cNvSpPr/>
          <p:nvPr/>
        </p:nvSpPr>
        <p:spPr>
          <a:xfrm>
            <a:off x="7390857" y="1687223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56;p71">
            <a:extLst>
              <a:ext uri="{FF2B5EF4-FFF2-40B4-BE49-F238E27FC236}">
                <a16:creationId xmlns:a16="http://schemas.microsoft.com/office/drawing/2014/main" id="{EA4D0626-B82D-0260-9EE6-6095F522D933}"/>
              </a:ext>
            </a:extLst>
          </p:cNvPr>
          <p:cNvSpPr/>
          <p:nvPr/>
        </p:nvSpPr>
        <p:spPr>
          <a:xfrm>
            <a:off x="5281010" y="2121994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3;p34">
            <a:extLst>
              <a:ext uri="{FF2B5EF4-FFF2-40B4-BE49-F238E27FC236}">
                <a16:creationId xmlns:a16="http://schemas.microsoft.com/office/drawing/2014/main" id="{F6382F6A-A2AE-4D75-5094-CA166BAD6659}"/>
              </a:ext>
            </a:extLst>
          </p:cNvPr>
          <p:cNvSpPr txBox="1">
            <a:spLocks/>
          </p:cNvSpPr>
          <p:nvPr/>
        </p:nvSpPr>
        <p:spPr>
          <a:xfrm>
            <a:off x="6988305" y="3032534"/>
            <a:ext cx="2224335" cy="165692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CBB</a:t>
            </a:r>
          </a:p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Técnicas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MAUT e DCSP</a:t>
            </a:r>
          </a:p>
        </p:txBody>
      </p:sp>
      <p:sp>
        <p:nvSpPr>
          <p:cNvPr id="16" name="Google Shape;463;p34">
            <a:extLst>
              <a:ext uri="{FF2B5EF4-FFF2-40B4-BE49-F238E27FC236}">
                <a16:creationId xmlns:a16="http://schemas.microsoft.com/office/drawing/2014/main" id="{185F939C-0710-D278-3703-3EF18147D9A9}"/>
              </a:ext>
            </a:extLst>
          </p:cNvPr>
          <p:cNvSpPr txBox="1">
            <a:spLocks/>
          </p:cNvSpPr>
          <p:nvPr/>
        </p:nvSpPr>
        <p:spPr>
          <a:xfrm>
            <a:off x="4951489" y="3462201"/>
            <a:ext cx="2130841" cy="138281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 algn="ctr">
              <a:buNone/>
            </a:pPr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PT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erramentas de visualização para conectar as necessidades dos consumidores com as ofertas dos vendedores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C11B0EA-C702-1015-0E0C-273CBB6C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68" y="2018020"/>
            <a:ext cx="874253" cy="477925"/>
          </a:xfrm>
          <a:prstGeom prst="rect">
            <a:avLst/>
          </a:prstGeom>
        </p:spPr>
      </p:pic>
      <p:pic>
        <p:nvPicPr>
          <p:cNvPr id="23" name="Gráfico 22" descr="Aperto de mão com preenchimento sólido">
            <a:extLst>
              <a:ext uri="{FF2B5EF4-FFF2-40B4-BE49-F238E27FC236}">
                <a16:creationId xmlns:a16="http://schemas.microsoft.com/office/drawing/2014/main" id="{2F381714-27EB-03E3-818B-306CFB44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838" y="2395668"/>
            <a:ext cx="893880" cy="893880"/>
          </a:xfrm>
          <a:prstGeom prst="rect">
            <a:avLst/>
          </a:prstGeom>
        </p:spPr>
      </p:pic>
      <p:sp>
        <p:nvSpPr>
          <p:cNvPr id="24" name="Google Shape;953;p71">
            <a:extLst>
              <a:ext uri="{FF2B5EF4-FFF2-40B4-BE49-F238E27FC236}">
                <a16:creationId xmlns:a16="http://schemas.microsoft.com/office/drawing/2014/main" id="{0D062BBC-5B86-0ADE-564A-6FEF2F2DA605}"/>
              </a:ext>
            </a:extLst>
          </p:cNvPr>
          <p:cNvSpPr txBox="1">
            <a:spLocks/>
          </p:cNvSpPr>
          <p:nvPr/>
        </p:nvSpPr>
        <p:spPr>
          <a:xfrm>
            <a:off x="3442263" y="2948295"/>
            <a:ext cx="1597200" cy="1436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vendedores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compradores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autónomos</a:t>
            </a:r>
            <a:endParaRPr lang="en-US" dirty="0"/>
          </a:p>
        </p:txBody>
      </p:sp>
      <p:sp>
        <p:nvSpPr>
          <p:cNvPr id="25" name="Google Shape;956;p71">
            <a:extLst>
              <a:ext uri="{FF2B5EF4-FFF2-40B4-BE49-F238E27FC236}">
                <a16:creationId xmlns:a16="http://schemas.microsoft.com/office/drawing/2014/main" id="{0E7DC386-3516-5E4C-A4F2-442F7CC6A4C7}"/>
              </a:ext>
            </a:extLst>
          </p:cNvPr>
          <p:cNvSpPr/>
          <p:nvPr/>
        </p:nvSpPr>
        <p:spPr>
          <a:xfrm>
            <a:off x="3640464" y="1662193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ráfico 25" descr="Adicionar com preenchimento sólido">
            <a:extLst>
              <a:ext uri="{FF2B5EF4-FFF2-40B4-BE49-F238E27FC236}">
                <a16:creationId xmlns:a16="http://schemas.microsoft.com/office/drawing/2014/main" id="{0F17FDF0-E531-A0F6-7F9D-435AF9554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8714" y="1836258"/>
            <a:ext cx="914400" cy="914400"/>
          </a:xfrm>
          <a:prstGeom prst="rect">
            <a:avLst/>
          </a:prstGeom>
        </p:spPr>
      </p:pic>
      <p:pic>
        <p:nvPicPr>
          <p:cNvPr id="28" name="Gráfico 27" descr="Planta com preenchimento sólido">
            <a:extLst>
              <a:ext uri="{FF2B5EF4-FFF2-40B4-BE49-F238E27FC236}">
                <a16:creationId xmlns:a16="http://schemas.microsoft.com/office/drawing/2014/main" id="{1231F5D6-A9E7-F1F1-1417-56BF02F5C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1967" y="1860440"/>
            <a:ext cx="884466" cy="884466"/>
          </a:xfrm>
          <a:prstGeom prst="rect">
            <a:avLst/>
          </a:prstGeom>
        </p:spPr>
      </p:pic>
      <p:pic>
        <p:nvPicPr>
          <p:cNvPr id="30" name="Gráfico 29" descr="Chave inglesa com preenchimento sólido">
            <a:extLst>
              <a:ext uri="{FF2B5EF4-FFF2-40B4-BE49-F238E27FC236}">
                <a16:creationId xmlns:a16="http://schemas.microsoft.com/office/drawing/2014/main" id="{1A39C527-F30A-91E6-2F7B-E0927D172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183" y="2321451"/>
            <a:ext cx="831986" cy="8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7417-7BD9-27A2-862F-3EF89280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VANTAGENS E DESVANTAGENS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8ED34C-D8FA-73F0-6F0A-0D39443F3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15</a:t>
            </a:fld>
            <a:endParaRPr lang="pt-PT"/>
          </a:p>
        </p:txBody>
      </p:sp>
      <p:sp>
        <p:nvSpPr>
          <p:cNvPr id="6" name="Google Shape;1583;p87">
            <a:extLst>
              <a:ext uri="{FF2B5EF4-FFF2-40B4-BE49-F238E27FC236}">
                <a16:creationId xmlns:a16="http://schemas.microsoft.com/office/drawing/2014/main" id="{E3F8235F-FEC1-3FFD-BCAE-C1A1B84C122A}"/>
              </a:ext>
            </a:extLst>
          </p:cNvPr>
          <p:cNvSpPr txBox="1">
            <a:spLocks/>
          </p:cNvSpPr>
          <p:nvPr/>
        </p:nvSpPr>
        <p:spPr>
          <a:xfrm>
            <a:off x="1347086" y="1606100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</a:t>
            </a:r>
          </a:p>
        </p:txBody>
      </p:sp>
      <p:sp>
        <p:nvSpPr>
          <p:cNvPr id="8" name="Google Shape;1585;p87">
            <a:extLst>
              <a:ext uri="{FF2B5EF4-FFF2-40B4-BE49-F238E27FC236}">
                <a16:creationId xmlns:a16="http://schemas.microsoft.com/office/drawing/2014/main" id="{79851B74-44B8-0281-F925-7C55A0FBBBDD}"/>
              </a:ext>
            </a:extLst>
          </p:cNvPr>
          <p:cNvSpPr txBox="1">
            <a:spLocks/>
          </p:cNvSpPr>
          <p:nvPr/>
        </p:nvSpPr>
        <p:spPr>
          <a:xfrm>
            <a:off x="4343036" y="2922325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DESVANTAGENS</a:t>
            </a:r>
            <a:endParaRPr lang="pt-PT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586;p87">
            <a:extLst>
              <a:ext uri="{FF2B5EF4-FFF2-40B4-BE49-F238E27FC236}">
                <a16:creationId xmlns:a16="http://schemas.microsoft.com/office/drawing/2014/main" id="{7539422C-4F47-5C99-748A-932F92F33577}"/>
              </a:ext>
            </a:extLst>
          </p:cNvPr>
          <p:cNvSpPr txBox="1">
            <a:spLocks/>
          </p:cNvSpPr>
          <p:nvPr/>
        </p:nvSpPr>
        <p:spPr>
          <a:xfrm>
            <a:off x="4343014" y="32954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2" name="Google Shape;1599;p87">
            <a:extLst>
              <a:ext uri="{FF2B5EF4-FFF2-40B4-BE49-F238E27FC236}">
                <a16:creationId xmlns:a16="http://schemas.microsoft.com/office/drawing/2014/main" id="{C61F546A-446C-E3F3-43CE-D03EA44BD349}"/>
              </a:ext>
            </a:extLst>
          </p:cNvPr>
          <p:cNvSpPr/>
          <p:nvPr/>
        </p:nvSpPr>
        <p:spPr>
          <a:xfrm>
            <a:off x="4343014" y="1850358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600;p87">
            <a:extLst>
              <a:ext uri="{FF2B5EF4-FFF2-40B4-BE49-F238E27FC236}">
                <a16:creationId xmlns:a16="http://schemas.microsoft.com/office/drawing/2014/main" id="{58B685A3-389F-0089-FCA8-B969BD281E16}"/>
              </a:ext>
            </a:extLst>
          </p:cNvPr>
          <p:cNvSpPr/>
          <p:nvPr/>
        </p:nvSpPr>
        <p:spPr>
          <a:xfrm>
            <a:off x="3390192" y="3047416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3;p34">
            <a:extLst>
              <a:ext uri="{FF2B5EF4-FFF2-40B4-BE49-F238E27FC236}">
                <a16:creationId xmlns:a16="http://schemas.microsoft.com/office/drawing/2014/main" id="{6CC9B897-9705-0969-DD75-D74C5637CF03}"/>
              </a:ext>
            </a:extLst>
          </p:cNvPr>
          <p:cNvSpPr txBox="1">
            <a:spLocks/>
          </p:cNvSpPr>
          <p:nvPr/>
        </p:nvSpPr>
        <p:spPr>
          <a:xfrm>
            <a:off x="1667836" y="1850358"/>
            <a:ext cx="2457025" cy="952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Personalização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Integração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Equidade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463;p34">
            <a:extLst>
              <a:ext uri="{FF2B5EF4-FFF2-40B4-BE49-F238E27FC236}">
                <a16:creationId xmlns:a16="http://schemas.microsoft.com/office/drawing/2014/main" id="{47175494-7249-4E94-F85A-5C62A4E2D76B}"/>
              </a:ext>
            </a:extLst>
          </p:cNvPr>
          <p:cNvSpPr txBox="1">
            <a:spLocks/>
          </p:cNvSpPr>
          <p:nvPr/>
        </p:nvSpPr>
        <p:spPr>
          <a:xfrm>
            <a:off x="4742975" y="3233343"/>
            <a:ext cx="3271200" cy="76687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Complexidade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tecnológica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Gráfico 28" descr="Sinal de polegar para cima com preenchimento sólido">
            <a:extLst>
              <a:ext uri="{FF2B5EF4-FFF2-40B4-BE49-F238E27FC236}">
                <a16:creationId xmlns:a16="http://schemas.microsoft.com/office/drawing/2014/main" id="{B7B4047C-E5BC-532C-C053-1B943097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214" y="1927698"/>
            <a:ext cx="680400" cy="680400"/>
          </a:xfrm>
          <a:prstGeom prst="rect">
            <a:avLst/>
          </a:prstGeom>
        </p:spPr>
      </p:pic>
      <p:pic>
        <p:nvPicPr>
          <p:cNvPr id="31" name="Gráfico 30" descr="Polegar Para Baixo com preenchimento sólido">
            <a:extLst>
              <a:ext uri="{FF2B5EF4-FFF2-40B4-BE49-F238E27FC236}">
                <a16:creationId xmlns:a16="http://schemas.microsoft.com/office/drawing/2014/main" id="{5E0AD378-876A-14F8-0CDF-821F9CBF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553" y="3192704"/>
            <a:ext cx="734713" cy="7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746A7-E992-7B9A-3B14-136D8C1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DESAFIOS E ÉTICA</a:t>
            </a:r>
            <a:endParaRPr lang="pt-P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5FF5C46-7BF2-AAFC-F1C3-0A37BABD0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16</a:t>
            </a:fld>
            <a:endParaRPr lang="pt-PT"/>
          </a:p>
        </p:txBody>
      </p:sp>
      <p:sp>
        <p:nvSpPr>
          <p:cNvPr id="3" name="Google Shape;581;p41">
            <a:extLst>
              <a:ext uri="{FF2B5EF4-FFF2-40B4-BE49-F238E27FC236}">
                <a16:creationId xmlns:a16="http://schemas.microsoft.com/office/drawing/2014/main" id="{B3989D4C-7B6C-0F5D-DFFB-5713CAADE36F}"/>
              </a:ext>
            </a:extLst>
          </p:cNvPr>
          <p:cNvSpPr/>
          <p:nvPr/>
        </p:nvSpPr>
        <p:spPr>
          <a:xfrm>
            <a:off x="1028700" y="1592100"/>
            <a:ext cx="381005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 panose="020F0502020204030204" pitchFamily="34" charset="0"/>
                <a:ea typeface="Inria Sans"/>
                <a:cs typeface="Calibri" panose="020F0502020204030204" pitchFamily="34" charset="0"/>
                <a:sym typeface="Inria Sans"/>
              </a:rPr>
              <a:t>INTEROPERABILIDADE</a:t>
            </a:r>
            <a:endParaRPr sz="2000" b="1" dirty="0">
              <a:solidFill>
                <a:schemeClr val="dk1"/>
              </a:solidFill>
              <a:latin typeface="Calibri" panose="020F0502020204030204" pitchFamily="34" charset="0"/>
              <a:ea typeface="Inria Sans"/>
              <a:cs typeface="Calibri" panose="020F0502020204030204" pitchFamily="34" charset="0"/>
              <a:sym typeface="Inri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s</a:t>
            </a:r>
            <a:r>
              <a:rPr lang="pt-PT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istemas multiagente devem comunicar e trocar informações de forma eficiente entre plataformas.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Inria Sans"/>
              <a:cs typeface="Calibri" panose="020F0502020204030204" pitchFamily="34" charset="0"/>
              <a:sym typeface="Inria Sans"/>
            </a:endParaRPr>
          </a:p>
        </p:txBody>
      </p:sp>
      <p:sp>
        <p:nvSpPr>
          <p:cNvPr id="4" name="Google Shape;582;p41">
            <a:extLst>
              <a:ext uri="{FF2B5EF4-FFF2-40B4-BE49-F238E27FC236}">
                <a16:creationId xmlns:a16="http://schemas.microsoft.com/office/drawing/2014/main" id="{C671132A-93C2-9C61-D42E-9C445C0137E7}"/>
              </a:ext>
            </a:extLst>
          </p:cNvPr>
          <p:cNvSpPr/>
          <p:nvPr/>
        </p:nvSpPr>
        <p:spPr>
          <a:xfrm>
            <a:off x="4988872" y="1592100"/>
            <a:ext cx="363090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Calibri" panose="020F0502020204030204" pitchFamily="34" charset="0"/>
                <a:ea typeface="Inria Sans"/>
                <a:cs typeface="Calibri" panose="020F0502020204030204" pitchFamily="34" charset="0"/>
                <a:sym typeface="Inria Sans"/>
              </a:rPr>
              <a:t>SEGURANÇA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Inria Sans"/>
              <a:cs typeface="Calibri" panose="020F0502020204030204" pitchFamily="34" charset="0"/>
              <a:sym typeface="Inria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Calibri" panose="020F0502020204030204" pitchFamily="34" charset="0"/>
                <a:ea typeface="Inria Sans"/>
                <a:cs typeface="Calibri" panose="020F0502020204030204" pitchFamily="34" charset="0"/>
                <a:sym typeface="Inria Sans"/>
              </a:rPr>
              <a:t>Proteção contra ameaças externas relativamente às </a:t>
            </a: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financeiras e pessoais dos utilizadores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Inria Sans"/>
              <a:cs typeface="Calibri" panose="020F0502020204030204" pitchFamily="34" charset="0"/>
              <a:sym typeface="Inria Sans"/>
            </a:endParaRPr>
          </a:p>
        </p:txBody>
      </p:sp>
      <p:sp>
        <p:nvSpPr>
          <p:cNvPr id="6" name="Google Shape;583;p41">
            <a:extLst>
              <a:ext uri="{FF2B5EF4-FFF2-40B4-BE49-F238E27FC236}">
                <a16:creationId xmlns:a16="http://schemas.microsoft.com/office/drawing/2014/main" id="{3D163B73-57F5-B504-30B2-90FC69F06323}"/>
              </a:ext>
            </a:extLst>
          </p:cNvPr>
          <p:cNvSpPr/>
          <p:nvPr/>
        </p:nvSpPr>
        <p:spPr>
          <a:xfrm>
            <a:off x="1028700" y="3110004"/>
            <a:ext cx="381005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Garantia de que as informações recolhidas são utilizadas para fins específicos e autorizados </a:t>
            </a:r>
            <a:r>
              <a:rPr lang="en" sz="1800" b="1" dirty="0">
                <a:solidFill>
                  <a:schemeClr val="dk1"/>
                </a:solidFill>
                <a:latin typeface="Calibri" panose="020F0502020204030204" pitchFamily="34" charset="0"/>
                <a:ea typeface="Inria Sans"/>
                <a:cs typeface="Calibri" panose="020F0502020204030204" pitchFamily="34" charset="0"/>
                <a:sym typeface="Inria Sans"/>
              </a:rPr>
              <a:t>PRIVACIDADE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Inria Sans"/>
              <a:cs typeface="Calibri" panose="020F0502020204030204" pitchFamily="34" charset="0"/>
              <a:sym typeface="Inria Sans"/>
            </a:endParaRPr>
          </a:p>
        </p:txBody>
      </p:sp>
      <p:sp>
        <p:nvSpPr>
          <p:cNvPr id="7" name="Google Shape;584;p41">
            <a:extLst>
              <a:ext uri="{FF2B5EF4-FFF2-40B4-BE49-F238E27FC236}">
                <a16:creationId xmlns:a16="http://schemas.microsoft.com/office/drawing/2014/main" id="{4026DD21-9645-5CD1-29D7-83F5667FAA1B}"/>
              </a:ext>
            </a:extLst>
          </p:cNvPr>
          <p:cNvSpPr/>
          <p:nvPr/>
        </p:nvSpPr>
        <p:spPr>
          <a:xfrm>
            <a:off x="4988872" y="3110004"/>
            <a:ext cx="3630900" cy="13677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Decisões dos agentes são objetivas com base em critérios específicos e não tendenciosos ou discriminatórios </a:t>
            </a:r>
            <a:r>
              <a:rPr lang="en" sz="1800" b="1" dirty="0">
                <a:solidFill>
                  <a:schemeClr val="dk1"/>
                </a:solidFill>
                <a:latin typeface="Calibri" panose="020F0502020204030204" pitchFamily="34" charset="0"/>
                <a:ea typeface="Inria Sans"/>
                <a:cs typeface="Calibri" panose="020F0502020204030204" pitchFamily="34" charset="0"/>
                <a:sym typeface="Inria Sans"/>
              </a:rPr>
              <a:t>RESPONSABILIDADE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Inria Sans"/>
              <a:cs typeface="Calibri" panose="020F0502020204030204" pitchFamily="34" charset="0"/>
              <a:sym typeface="Inria Sans"/>
            </a:endParaRPr>
          </a:p>
        </p:txBody>
      </p:sp>
      <p:sp>
        <p:nvSpPr>
          <p:cNvPr id="8" name="Google Shape;585;p41">
            <a:extLst>
              <a:ext uri="{FF2B5EF4-FFF2-40B4-BE49-F238E27FC236}">
                <a16:creationId xmlns:a16="http://schemas.microsoft.com/office/drawing/2014/main" id="{FFEE8370-2982-AFC7-7C46-73E7E007A2E6}"/>
              </a:ext>
            </a:extLst>
          </p:cNvPr>
          <p:cNvSpPr/>
          <p:nvPr/>
        </p:nvSpPr>
        <p:spPr>
          <a:xfrm>
            <a:off x="3796421" y="1915783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86;p41">
            <a:extLst>
              <a:ext uri="{FF2B5EF4-FFF2-40B4-BE49-F238E27FC236}">
                <a16:creationId xmlns:a16="http://schemas.microsoft.com/office/drawing/2014/main" id="{ABFE387E-6C9F-4283-76BC-A27040D86095}"/>
              </a:ext>
            </a:extLst>
          </p:cNvPr>
          <p:cNvSpPr/>
          <p:nvPr/>
        </p:nvSpPr>
        <p:spPr>
          <a:xfrm rot="5400000">
            <a:off x="3946747" y="1915783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87;p41">
            <a:extLst>
              <a:ext uri="{FF2B5EF4-FFF2-40B4-BE49-F238E27FC236}">
                <a16:creationId xmlns:a16="http://schemas.microsoft.com/office/drawing/2014/main" id="{B8543CE9-662D-5514-6C66-40C632ED5FE8}"/>
              </a:ext>
            </a:extLst>
          </p:cNvPr>
          <p:cNvSpPr/>
          <p:nvPr/>
        </p:nvSpPr>
        <p:spPr>
          <a:xfrm rot="10800000">
            <a:off x="3946747" y="2067267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8;p41">
            <a:extLst>
              <a:ext uri="{FF2B5EF4-FFF2-40B4-BE49-F238E27FC236}">
                <a16:creationId xmlns:a16="http://schemas.microsoft.com/office/drawing/2014/main" id="{1C5DF39B-0A47-F17B-6942-FB2427228079}"/>
              </a:ext>
            </a:extLst>
          </p:cNvPr>
          <p:cNvSpPr/>
          <p:nvPr/>
        </p:nvSpPr>
        <p:spPr>
          <a:xfrm rot="-5400000">
            <a:off x="3796421" y="2067267"/>
            <a:ext cx="2086500" cy="208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89;p41">
            <a:extLst>
              <a:ext uri="{FF2B5EF4-FFF2-40B4-BE49-F238E27FC236}">
                <a16:creationId xmlns:a16="http://schemas.microsoft.com/office/drawing/2014/main" id="{04F1BCF3-2E4D-52D3-E415-FD3FC7FCE331}"/>
              </a:ext>
            </a:extLst>
          </p:cNvPr>
          <p:cNvSpPr/>
          <p:nvPr/>
        </p:nvSpPr>
        <p:spPr>
          <a:xfrm>
            <a:off x="4447757" y="2349123"/>
            <a:ext cx="105274" cy="3753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PT" b="1" i="0" dirty="0">
                <a:ln>
                  <a:noFill/>
                </a:ln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b="1" i="0" dirty="0">
              <a:ln>
                <a:noFill/>
              </a:ln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590;p41">
            <a:extLst>
              <a:ext uri="{FF2B5EF4-FFF2-40B4-BE49-F238E27FC236}">
                <a16:creationId xmlns:a16="http://schemas.microsoft.com/office/drawing/2014/main" id="{5E914EA3-E95A-3045-EB5A-7D18599558B1}"/>
              </a:ext>
            </a:extLst>
          </p:cNvPr>
          <p:cNvSpPr/>
          <p:nvPr/>
        </p:nvSpPr>
        <p:spPr>
          <a:xfrm>
            <a:off x="5216207" y="2357652"/>
            <a:ext cx="355054" cy="3667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PT" b="1" i="0" dirty="0">
                <a:ln>
                  <a:noFill/>
                </a:ln>
                <a:solidFill>
                  <a:schemeClr val="dk1"/>
                </a:solidFill>
                <a:latin typeface="Saira Semi Condensed"/>
              </a:rPr>
              <a:t>S</a:t>
            </a:r>
            <a:endParaRPr b="1" i="0" dirty="0">
              <a:ln>
                <a:noFill/>
              </a:ln>
              <a:solidFill>
                <a:schemeClr val="dk1"/>
              </a:solidFill>
              <a:latin typeface="Saira Semi Condensed"/>
            </a:endParaRPr>
          </a:p>
        </p:txBody>
      </p:sp>
      <p:sp>
        <p:nvSpPr>
          <p:cNvPr id="14" name="Google Shape;591;p41">
            <a:extLst>
              <a:ext uri="{FF2B5EF4-FFF2-40B4-BE49-F238E27FC236}">
                <a16:creationId xmlns:a16="http://schemas.microsoft.com/office/drawing/2014/main" id="{1C977F66-E9AA-CF3D-1382-A5EA5B7CF39D}"/>
              </a:ext>
            </a:extLst>
          </p:cNvPr>
          <p:cNvSpPr/>
          <p:nvPr/>
        </p:nvSpPr>
        <p:spPr>
          <a:xfrm>
            <a:off x="4309680" y="3305991"/>
            <a:ext cx="276154" cy="3753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PT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b="1" i="0" dirty="0">
              <a:ln>
                <a:noFill/>
              </a:ln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592;p41">
            <a:extLst>
              <a:ext uri="{FF2B5EF4-FFF2-40B4-BE49-F238E27FC236}">
                <a16:creationId xmlns:a16="http://schemas.microsoft.com/office/drawing/2014/main" id="{90FE5EA6-5F73-E9E2-D71B-08B1CFAA837E}"/>
              </a:ext>
            </a:extLst>
          </p:cNvPr>
          <p:cNvSpPr/>
          <p:nvPr/>
        </p:nvSpPr>
        <p:spPr>
          <a:xfrm>
            <a:off x="5314832" y="3312654"/>
            <a:ext cx="256428" cy="3667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PT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b="1" i="0" dirty="0">
              <a:ln>
                <a:noFill/>
              </a:ln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71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F4D31-A1B9-1EF6-DF6C-A2D68DCC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CONCLUSÕES</a:t>
            </a:r>
            <a:endParaRPr lang="pt-P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240E8B7-801E-32C4-E3C4-AAA854B51D2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25424" y="1430150"/>
            <a:ext cx="7210764" cy="3265800"/>
          </a:xfrm>
        </p:spPr>
        <p:txBody>
          <a:bodyPr/>
          <a:lstStyle/>
          <a:p>
            <a:r>
              <a:rPr lang="pt-PT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Agentes e sistemas multiagente são ferramentas eficazes para melhorar a eficiência do comércio eletrónico, permitindo a automatização de tarefas complexas e a personalização da experiência do utilizador.</a:t>
            </a:r>
          </a:p>
          <a:p>
            <a:pPr marL="101600" indent="0">
              <a:buNone/>
            </a:pPr>
            <a:endParaRPr lang="pt-PT" sz="16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pt-PT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empresas conseguem obter insights valiosos sobre o comportamento do consumidor e fornecer um serviço mais personalizado, aumentando a satisfação do cliente e a fidelidade à marca.</a:t>
            </a:r>
          </a:p>
          <a:p>
            <a:endParaRPr lang="pt-PT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Melhoria da coordenação entre os vários sistemas de comércio eletrônico, permitindo uma maior integração entre diferentes plataformas e fornecedores.</a:t>
            </a:r>
            <a:endParaRPr lang="pt-PT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FFFC6AA-0FF2-BD5D-E14F-FEEBBE084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392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834842" y="1500524"/>
            <a:ext cx="4170625" cy="6970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pt-PT" sz="4400" b="1" dirty="0"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  <a:endParaRPr sz="6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Gráfico 2" descr="Distintivo: Visto1 com preenchimento sólido">
            <a:extLst>
              <a:ext uri="{FF2B5EF4-FFF2-40B4-BE49-F238E27FC236}">
                <a16:creationId xmlns:a16="http://schemas.microsoft.com/office/drawing/2014/main" id="{9FB7E205-77A5-7D59-F636-E90CCA8F7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6853" y="1849049"/>
            <a:ext cx="1445401" cy="1445401"/>
          </a:xfrm>
          <a:prstGeom prst="rect">
            <a:avLst/>
          </a:prstGeom>
        </p:spPr>
      </p:pic>
      <p:sp>
        <p:nvSpPr>
          <p:cNvPr id="4" name="Google Shape;463;p34">
            <a:extLst>
              <a:ext uri="{FF2B5EF4-FFF2-40B4-BE49-F238E27FC236}">
                <a16:creationId xmlns:a16="http://schemas.microsoft.com/office/drawing/2014/main" id="{11513B81-353D-6C96-5D85-1394A34E226B}"/>
              </a:ext>
            </a:extLst>
          </p:cNvPr>
          <p:cNvSpPr txBox="1">
            <a:spLocks/>
          </p:cNvSpPr>
          <p:nvPr/>
        </p:nvSpPr>
        <p:spPr>
          <a:xfrm>
            <a:off x="1570360" y="2197572"/>
            <a:ext cx="3336920" cy="220983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spcBef>
                <a:spcPts val="600"/>
              </a:spcBef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realizado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Francisco Reis Izquierdo PG50384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José Pedro Martins Magalhães PG50528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COMÉRCIO ELETRÓNICO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" name="Block Arc 4">
            <a:extLst>
              <a:ext uri="{FF2B5EF4-FFF2-40B4-BE49-F238E27FC236}">
                <a16:creationId xmlns:a16="http://schemas.microsoft.com/office/drawing/2014/main" id="{236F9D6A-095A-9E2C-C80E-55945676618A}"/>
              </a:ext>
            </a:extLst>
          </p:cNvPr>
          <p:cNvSpPr/>
          <p:nvPr/>
        </p:nvSpPr>
        <p:spPr>
          <a:xfrm>
            <a:off x="3697304" y="14030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Block Arc 5">
            <a:extLst>
              <a:ext uri="{FF2B5EF4-FFF2-40B4-BE49-F238E27FC236}">
                <a16:creationId xmlns:a16="http://schemas.microsoft.com/office/drawing/2014/main" id="{970FE48C-DAE4-F91F-7B0A-78C830E45A4C}"/>
              </a:ext>
            </a:extLst>
          </p:cNvPr>
          <p:cNvSpPr/>
          <p:nvPr/>
        </p:nvSpPr>
        <p:spPr>
          <a:xfrm rot="11700000">
            <a:off x="3424081" y="25275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Block Arc 6">
            <a:extLst>
              <a:ext uri="{FF2B5EF4-FFF2-40B4-BE49-F238E27FC236}">
                <a16:creationId xmlns:a16="http://schemas.microsoft.com/office/drawing/2014/main" id="{61420603-7E0D-EDC3-F78C-398A6BD8EF14}"/>
              </a:ext>
            </a:extLst>
          </p:cNvPr>
          <p:cNvSpPr/>
          <p:nvPr/>
        </p:nvSpPr>
        <p:spPr>
          <a:xfrm>
            <a:off x="4561400" y="25937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Block Arc 7">
            <a:extLst>
              <a:ext uri="{FF2B5EF4-FFF2-40B4-BE49-F238E27FC236}">
                <a16:creationId xmlns:a16="http://schemas.microsoft.com/office/drawing/2014/main" id="{9799B357-4DB0-71C6-48B1-FE167B4EFC39}"/>
              </a:ext>
            </a:extLst>
          </p:cNvPr>
          <p:cNvSpPr/>
          <p:nvPr/>
        </p:nvSpPr>
        <p:spPr>
          <a:xfrm rot="11700000">
            <a:off x="4266841" y="374430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D832E03D-B2A1-785D-F9A5-A5BB67A50F7E}"/>
              </a:ext>
            </a:extLst>
          </p:cNvPr>
          <p:cNvSpPr txBox="1"/>
          <p:nvPr/>
        </p:nvSpPr>
        <p:spPr>
          <a:xfrm>
            <a:off x="840308" y="2662515"/>
            <a:ext cx="2539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Suporte e ligação entre fornecedores, consumidores e vendedores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50A8213D-EBE2-4768-447F-AC4F86DEAD44}"/>
              </a:ext>
            </a:extLst>
          </p:cNvPr>
          <p:cNvSpPr txBox="1"/>
          <p:nvPr/>
        </p:nvSpPr>
        <p:spPr>
          <a:xfrm>
            <a:off x="1442023" y="4053843"/>
            <a:ext cx="25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Transações e gestão de negócios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34A44393-0D1E-6755-6068-9721A432588A}"/>
              </a:ext>
            </a:extLst>
          </p:cNvPr>
          <p:cNvSpPr txBox="1"/>
          <p:nvPr/>
        </p:nvSpPr>
        <p:spPr>
          <a:xfrm>
            <a:off x="5012141" y="1572073"/>
            <a:ext cx="2539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Fornecimento e disponibilização de serviços e processos digitais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C545837D-9506-DDE9-3F97-C047C12E0AD5}"/>
              </a:ext>
            </a:extLst>
          </p:cNvPr>
          <p:cNvSpPr txBox="1"/>
          <p:nvPr/>
        </p:nvSpPr>
        <p:spPr>
          <a:xfrm>
            <a:off x="5396767" y="2946350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Comunicação eletrónica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20D8A754-2C0C-A79A-9ED6-0BD223304732}"/>
              </a:ext>
            </a:extLst>
          </p:cNvPr>
          <p:cNvSpPr txBox="1"/>
          <p:nvPr/>
        </p:nvSpPr>
        <p:spPr>
          <a:xfrm>
            <a:off x="2016779" y="160388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  <a:endParaRPr lang="ko-KR" alt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B776FDBC-9586-E654-7003-7E11261BD360}"/>
              </a:ext>
            </a:extLst>
          </p:cNvPr>
          <p:cNvSpPr txBox="1"/>
          <p:nvPr/>
        </p:nvSpPr>
        <p:spPr>
          <a:xfrm>
            <a:off x="5628537" y="3843271"/>
            <a:ext cx="2539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Poder económico, gestão do tempo e acessibilidade a entidades governamentais, empresariais e até individuais</a:t>
            </a:r>
          </a:p>
        </p:txBody>
      </p:sp>
      <p:grpSp>
        <p:nvGrpSpPr>
          <p:cNvPr id="55" name="Google Shape;974;p47">
            <a:extLst>
              <a:ext uri="{FF2B5EF4-FFF2-40B4-BE49-F238E27FC236}">
                <a16:creationId xmlns:a16="http://schemas.microsoft.com/office/drawing/2014/main" id="{B7EEE124-50EB-ED0C-A1A4-CC37CE147E22}"/>
              </a:ext>
            </a:extLst>
          </p:cNvPr>
          <p:cNvGrpSpPr/>
          <p:nvPr/>
        </p:nvGrpSpPr>
        <p:grpSpPr>
          <a:xfrm>
            <a:off x="4698758" y="4208464"/>
            <a:ext cx="360301" cy="295814"/>
            <a:chOff x="2599525" y="3688600"/>
            <a:chExt cx="428675" cy="351950"/>
          </a:xfrm>
        </p:grpSpPr>
        <p:sp>
          <p:nvSpPr>
            <p:cNvPr id="56" name="Google Shape;975;p47">
              <a:extLst>
                <a:ext uri="{FF2B5EF4-FFF2-40B4-BE49-F238E27FC236}">
                  <a16:creationId xmlns:a16="http://schemas.microsoft.com/office/drawing/2014/main" id="{12A557A0-BEC7-0910-6864-F0E1E6D4FC28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76;p47">
              <a:extLst>
                <a:ext uri="{FF2B5EF4-FFF2-40B4-BE49-F238E27FC236}">
                  <a16:creationId xmlns:a16="http://schemas.microsoft.com/office/drawing/2014/main" id="{918637F8-45B9-6E39-5922-A95ECFCBE933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77;p47">
              <a:extLst>
                <a:ext uri="{FF2B5EF4-FFF2-40B4-BE49-F238E27FC236}">
                  <a16:creationId xmlns:a16="http://schemas.microsoft.com/office/drawing/2014/main" id="{D47DCAF8-771B-0D8D-7C7A-9AE52964835F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137;p47">
            <a:extLst>
              <a:ext uri="{FF2B5EF4-FFF2-40B4-BE49-F238E27FC236}">
                <a16:creationId xmlns:a16="http://schemas.microsoft.com/office/drawing/2014/main" id="{924D8D2E-857C-2263-5A9C-7BE0460799C2}"/>
              </a:ext>
            </a:extLst>
          </p:cNvPr>
          <p:cNvGrpSpPr/>
          <p:nvPr/>
        </p:nvGrpSpPr>
        <p:grpSpPr>
          <a:xfrm>
            <a:off x="4129281" y="1804335"/>
            <a:ext cx="342882" cy="418128"/>
            <a:chOff x="1268550" y="929175"/>
            <a:chExt cx="407950" cy="497475"/>
          </a:xfrm>
        </p:grpSpPr>
        <p:sp>
          <p:nvSpPr>
            <p:cNvPr id="192" name="Google Shape;1138;p47">
              <a:extLst>
                <a:ext uri="{FF2B5EF4-FFF2-40B4-BE49-F238E27FC236}">
                  <a16:creationId xmlns:a16="http://schemas.microsoft.com/office/drawing/2014/main" id="{F1EBFB50-4328-DEEF-1638-28745EDB5AB4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39;p47">
              <a:extLst>
                <a:ext uri="{FF2B5EF4-FFF2-40B4-BE49-F238E27FC236}">
                  <a16:creationId xmlns:a16="http://schemas.microsoft.com/office/drawing/2014/main" id="{8A04CF2F-F537-A959-F860-B72E9695D180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40;p47">
              <a:extLst>
                <a:ext uri="{FF2B5EF4-FFF2-40B4-BE49-F238E27FC236}">
                  <a16:creationId xmlns:a16="http://schemas.microsoft.com/office/drawing/2014/main" id="{E88DAE1D-2E4F-9EB4-EA8A-462DBF005918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999;p47">
            <a:extLst>
              <a:ext uri="{FF2B5EF4-FFF2-40B4-BE49-F238E27FC236}">
                <a16:creationId xmlns:a16="http://schemas.microsoft.com/office/drawing/2014/main" id="{4EA23110-7C79-192B-A95D-D9CCA0EF7848}"/>
              </a:ext>
            </a:extLst>
          </p:cNvPr>
          <p:cNvGrpSpPr/>
          <p:nvPr/>
        </p:nvGrpSpPr>
        <p:grpSpPr>
          <a:xfrm>
            <a:off x="3839618" y="2953296"/>
            <a:ext cx="393060" cy="393060"/>
            <a:chOff x="5941025" y="3634400"/>
            <a:chExt cx="467650" cy="467650"/>
          </a:xfrm>
        </p:grpSpPr>
        <p:sp>
          <p:nvSpPr>
            <p:cNvPr id="196" name="Google Shape;1000;p47">
              <a:extLst>
                <a:ext uri="{FF2B5EF4-FFF2-40B4-BE49-F238E27FC236}">
                  <a16:creationId xmlns:a16="http://schemas.microsoft.com/office/drawing/2014/main" id="{2B862BA5-01CF-CBF0-3BD8-6F29A13ED814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01;p47">
              <a:extLst>
                <a:ext uri="{FF2B5EF4-FFF2-40B4-BE49-F238E27FC236}">
                  <a16:creationId xmlns:a16="http://schemas.microsoft.com/office/drawing/2014/main" id="{CC4DBB05-88DA-729D-5200-FDB9C6563BAD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02;p47">
              <a:extLst>
                <a:ext uri="{FF2B5EF4-FFF2-40B4-BE49-F238E27FC236}">
                  <a16:creationId xmlns:a16="http://schemas.microsoft.com/office/drawing/2014/main" id="{A9998ABA-C02F-A4E1-1512-1B7CA85B607A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03;p47">
              <a:extLst>
                <a:ext uri="{FF2B5EF4-FFF2-40B4-BE49-F238E27FC236}">
                  <a16:creationId xmlns:a16="http://schemas.microsoft.com/office/drawing/2014/main" id="{841D247D-C398-BD5F-34E8-B766D5ABDC25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04;p47">
              <a:extLst>
                <a:ext uri="{FF2B5EF4-FFF2-40B4-BE49-F238E27FC236}">
                  <a16:creationId xmlns:a16="http://schemas.microsoft.com/office/drawing/2014/main" id="{D118984A-C423-6973-8E4B-7726EBCCD1FB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05;p47">
              <a:extLst>
                <a:ext uri="{FF2B5EF4-FFF2-40B4-BE49-F238E27FC236}">
                  <a16:creationId xmlns:a16="http://schemas.microsoft.com/office/drawing/2014/main" id="{E4870A93-0CF7-FC5A-8B67-46C575C86927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833;p47">
            <a:extLst>
              <a:ext uri="{FF2B5EF4-FFF2-40B4-BE49-F238E27FC236}">
                <a16:creationId xmlns:a16="http://schemas.microsoft.com/office/drawing/2014/main" id="{776FDC75-7EE1-3A7A-A031-5DDDE4584FE8}"/>
              </a:ext>
            </a:extLst>
          </p:cNvPr>
          <p:cNvSpPr/>
          <p:nvPr/>
        </p:nvSpPr>
        <p:spPr>
          <a:xfrm>
            <a:off x="5013355" y="3061047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1AFB610-0C17-B974-697C-1D55E3D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ATIVIDADES NO </a:t>
            </a:r>
            <a:r>
              <a:rPr lang="pt-PT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B9A30B-F8DF-49C0-D598-36DA734965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2080" y="4592227"/>
            <a:ext cx="351300" cy="405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 dirty="0"/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5172A845-6069-DCA8-BE26-094CE741E220}"/>
              </a:ext>
            </a:extLst>
          </p:cNvPr>
          <p:cNvGrpSpPr/>
          <p:nvPr/>
        </p:nvGrpSpPr>
        <p:grpSpPr>
          <a:xfrm>
            <a:off x="3192501" y="2723371"/>
            <a:ext cx="2304256" cy="2304256"/>
            <a:chOff x="1231556" y="109311"/>
            <a:chExt cx="3168000" cy="316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231384-B713-22A0-98E2-6DDC8C2CBA10}"/>
                </a:ext>
              </a:extLst>
            </p:cNvPr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54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1447F0-F654-6871-3631-1FD5BF262D43}"/>
                </a:ext>
              </a:extLst>
            </p:cNvPr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8">
            <a:extLst>
              <a:ext uri="{FF2B5EF4-FFF2-40B4-BE49-F238E27FC236}">
                <a16:creationId xmlns:a16="http://schemas.microsoft.com/office/drawing/2014/main" id="{4D88308F-17FF-3596-6464-BB3C50060D0B}"/>
              </a:ext>
            </a:extLst>
          </p:cNvPr>
          <p:cNvSpPr/>
          <p:nvPr/>
        </p:nvSpPr>
        <p:spPr>
          <a:xfrm rot="21111581">
            <a:off x="2737555" y="3130582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6959913B-1B9B-586E-D93C-82328494B7F6}"/>
              </a:ext>
            </a:extLst>
          </p:cNvPr>
          <p:cNvSpPr/>
          <p:nvPr/>
        </p:nvSpPr>
        <p:spPr>
          <a:xfrm rot="1551581">
            <a:off x="3094991" y="2422571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D583D416-65D1-6E75-3A7A-7DDDABDC6065}"/>
              </a:ext>
            </a:extLst>
          </p:cNvPr>
          <p:cNvSpPr/>
          <p:nvPr/>
        </p:nvSpPr>
        <p:spPr>
          <a:xfrm rot="3411581">
            <a:off x="3759184" y="2017787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A885AD5C-6F8A-EE2F-2384-FB44B1E4CC71}"/>
              </a:ext>
            </a:extLst>
          </p:cNvPr>
          <p:cNvSpPr/>
          <p:nvPr/>
        </p:nvSpPr>
        <p:spPr>
          <a:xfrm rot="5331581">
            <a:off x="4551029" y="202882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094863A5-0740-ABDB-503F-256D57EAAE5E}"/>
              </a:ext>
            </a:extLst>
          </p:cNvPr>
          <p:cNvSpPr/>
          <p:nvPr/>
        </p:nvSpPr>
        <p:spPr>
          <a:xfrm rot="7251581">
            <a:off x="5209974" y="2452197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FC9DD691-1E5A-88F0-129C-7BFE259F151E}"/>
              </a:ext>
            </a:extLst>
          </p:cNvPr>
          <p:cNvSpPr/>
          <p:nvPr/>
        </p:nvSpPr>
        <p:spPr>
          <a:xfrm>
            <a:off x="2354662" y="2175075"/>
            <a:ext cx="910641" cy="50542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FC9B8CBD-D09A-76B9-D3D7-EEF4D573A347}"/>
              </a:ext>
            </a:extLst>
          </p:cNvPr>
          <p:cNvSpPr/>
          <p:nvPr/>
        </p:nvSpPr>
        <p:spPr>
          <a:xfrm rot="9231581">
            <a:off x="5527850" y="3145822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A718FCC7-EBB9-4857-8562-A43AE44C57BD}"/>
              </a:ext>
            </a:extLst>
          </p:cNvPr>
          <p:cNvSpPr txBox="1"/>
          <p:nvPr/>
        </p:nvSpPr>
        <p:spPr>
          <a:xfrm>
            <a:off x="437310" y="2308664"/>
            <a:ext cx="192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Business-To-Consumer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B4B09214-4966-8678-903A-A4E04D804FF7}"/>
              </a:ext>
            </a:extLst>
          </p:cNvPr>
          <p:cNvSpPr txBox="1"/>
          <p:nvPr/>
        </p:nvSpPr>
        <p:spPr>
          <a:xfrm>
            <a:off x="3406295" y="1401000"/>
            <a:ext cx="205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Consumer-To-Consumer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79317F50-63D5-6740-DBB7-37E50751DD3D}"/>
              </a:ext>
            </a:extLst>
          </p:cNvPr>
          <p:cNvSpPr txBox="1"/>
          <p:nvPr/>
        </p:nvSpPr>
        <p:spPr>
          <a:xfrm>
            <a:off x="79248" y="3453194"/>
            <a:ext cx="18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Business-To-Business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0BA94014-287C-B0E4-DBA6-F751475E26FE}"/>
              </a:ext>
            </a:extLst>
          </p:cNvPr>
          <p:cNvSpPr txBox="1"/>
          <p:nvPr/>
        </p:nvSpPr>
        <p:spPr>
          <a:xfrm>
            <a:off x="6325466" y="2352714"/>
            <a:ext cx="228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Business-To-Administration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AED028C3-E6C9-A1E8-F8E1-9943DC3BF70D}"/>
              </a:ext>
            </a:extLst>
          </p:cNvPr>
          <p:cNvSpPr txBox="1"/>
          <p:nvPr/>
        </p:nvSpPr>
        <p:spPr>
          <a:xfrm>
            <a:off x="6772247" y="3402316"/>
            <a:ext cx="242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Consumer-To-Administration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" name="Gráfico 50" descr="Audiência Alvo com preenchimento sólido">
            <a:extLst>
              <a:ext uri="{FF2B5EF4-FFF2-40B4-BE49-F238E27FC236}">
                <a16:creationId xmlns:a16="http://schemas.microsoft.com/office/drawing/2014/main" id="{7E351822-6791-960A-C0F5-5525D682E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137" y="2165453"/>
            <a:ext cx="619512" cy="619512"/>
          </a:xfrm>
          <a:prstGeom prst="rect">
            <a:avLst/>
          </a:prstGeom>
        </p:spPr>
      </p:pic>
      <p:sp>
        <p:nvSpPr>
          <p:cNvPr id="54" name="Rectangle 23">
            <a:extLst>
              <a:ext uri="{FF2B5EF4-FFF2-40B4-BE49-F238E27FC236}">
                <a16:creationId xmlns:a16="http://schemas.microsoft.com/office/drawing/2014/main" id="{CDFE85CB-84BB-AD24-EAE1-34243507C0EF}"/>
              </a:ext>
            </a:extLst>
          </p:cNvPr>
          <p:cNvSpPr/>
          <p:nvPr/>
        </p:nvSpPr>
        <p:spPr>
          <a:xfrm>
            <a:off x="1850644" y="3276933"/>
            <a:ext cx="910641" cy="50542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Gráfico 52" descr="Aperto de mão com preenchimento sólido">
            <a:extLst>
              <a:ext uri="{FF2B5EF4-FFF2-40B4-BE49-F238E27FC236}">
                <a16:creationId xmlns:a16="http://schemas.microsoft.com/office/drawing/2014/main" id="{D1D18235-BBAD-015A-CA3E-E8EFB229B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3369" y="3273870"/>
            <a:ext cx="659644" cy="659644"/>
          </a:xfrm>
          <a:prstGeom prst="rect">
            <a:avLst/>
          </a:prstGeom>
        </p:spPr>
      </p:pic>
      <p:sp>
        <p:nvSpPr>
          <p:cNvPr id="57" name="Rectangle 23">
            <a:extLst>
              <a:ext uri="{FF2B5EF4-FFF2-40B4-BE49-F238E27FC236}">
                <a16:creationId xmlns:a16="http://schemas.microsoft.com/office/drawing/2014/main" id="{2F339ECF-17F7-8BF1-6139-980AD527EDBF}"/>
              </a:ext>
            </a:extLst>
          </p:cNvPr>
          <p:cNvSpPr/>
          <p:nvPr/>
        </p:nvSpPr>
        <p:spPr>
          <a:xfrm>
            <a:off x="3932350" y="1698819"/>
            <a:ext cx="910641" cy="50542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Gráfico 55" descr="Perguntas com preenchimento sólido">
            <a:extLst>
              <a:ext uri="{FF2B5EF4-FFF2-40B4-BE49-F238E27FC236}">
                <a16:creationId xmlns:a16="http://schemas.microsoft.com/office/drawing/2014/main" id="{7395F28F-A067-B1B2-B6C7-29B1D60BC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1613" y="1777992"/>
            <a:ext cx="429366" cy="429366"/>
          </a:xfrm>
          <a:prstGeom prst="rect">
            <a:avLst/>
          </a:prstGeom>
        </p:spPr>
      </p:pic>
      <p:sp>
        <p:nvSpPr>
          <p:cNvPr id="58" name="Rectangle 23">
            <a:extLst>
              <a:ext uri="{FF2B5EF4-FFF2-40B4-BE49-F238E27FC236}">
                <a16:creationId xmlns:a16="http://schemas.microsoft.com/office/drawing/2014/main" id="{EE525DEE-E0E5-7B3B-57F6-024921862562}"/>
              </a:ext>
            </a:extLst>
          </p:cNvPr>
          <p:cNvSpPr/>
          <p:nvPr/>
        </p:nvSpPr>
        <p:spPr>
          <a:xfrm>
            <a:off x="5414825" y="2246971"/>
            <a:ext cx="910641" cy="50542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D740D708-07E4-C7AD-E0FC-ED324490D76C}"/>
              </a:ext>
            </a:extLst>
          </p:cNvPr>
          <p:cNvSpPr/>
          <p:nvPr/>
        </p:nvSpPr>
        <p:spPr>
          <a:xfrm>
            <a:off x="5908583" y="3273870"/>
            <a:ext cx="910641" cy="50542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Gráfico 82" descr="Conselho de Administração com preenchimento sólido">
            <a:extLst>
              <a:ext uri="{FF2B5EF4-FFF2-40B4-BE49-F238E27FC236}">
                <a16:creationId xmlns:a16="http://schemas.microsoft.com/office/drawing/2014/main" id="{B7C658E3-46AC-4568-0F2D-468D48ED49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4662" y="2257526"/>
            <a:ext cx="542656" cy="542656"/>
          </a:xfrm>
          <a:prstGeom prst="rect">
            <a:avLst/>
          </a:prstGeom>
        </p:spPr>
      </p:pic>
      <p:pic>
        <p:nvPicPr>
          <p:cNvPr id="85" name="Gráfico 84" descr="Sala de Reuniões de um Conselho de Administração com preenchimento sólido">
            <a:extLst>
              <a:ext uri="{FF2B5EF4-FFF2-40B4-BE49-F238E27FC236}">
                <a16:creationId xmlns:a16="http://schemas.microsoft.com/office/drawing/2014/main" id="{66C1678B-BE09-11D2-1495-82DC4E982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7556" y="3239740"/>
            <a:ext cx="652696" cy="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3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5517A-C13E-9667-0A28-6A155DF8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ÁREAS DO </a:t>
            </a:r>
            <a:r>
              <a:rPr lang="pt-PT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A766F9-7DED-6C5E-DFFE-D209A40CB7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4362EF8-E3E3-4F1C-B04B-CAB308B6274C}"/>
              </a:ext>
            </a:extLst>
          </p:cNvPr>
          <p:cNvSpPr/>
          <p:nvPr/>
        </p:nvSpPr>
        <p:spPr>
          <a:xfrm>
            <a:off x="1155447" y="2019622"/>
            <a:ext cx="924353" cy="84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grpSp>
        <p:nvGrpSpPr>
          <p:cNvPr id="73" name="Group 6">
            <a:extLst>
              <a:ext uri="{FF2B5EF4-FFF2-40B4-BE49-F238E27FC236}">
                <a16:creationId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2851200" y="1394548"/>
            <a:ext cx="3276000" cy="3443852"/>
            <a:chOff x="2527882" y="1769366"/>
            <a:chExt cx="4068312" cy="4173038"/>
          </a:xfrm>
        </p:grpSpPr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98" name="Oval 21">
              <a:extLst>
                <a:ext uri="{FF2B5EF4-FFF2-40B4-BE49-F238E27FC236}">
                  <a16:creationId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99" name="Oval 21">
              <a:extLst>
                <a:ext uri="{FF2B5EF4-FFF2-40B4-BE49-F238E27FC236}">
                  <a16:creationId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3570962" y="2167645"/>
            <a:ext cx="1795033" cy="1839650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95" name="TextBox 14">
            <a:extLst>
              <a:ext uri="{FF2B5EF4-FFF2-40B4-BE49-F238E27FC236}">
                <a16:creationId xmlns:a16="http://schemas.microsoft.com/office/drawing/2014/main" id="{25E5BCA4-E702-4251-A909-9EFAFF3BE3DB}"/>
              </a:ext>
            </a:extLst>
          </p:cNvPr>
          <p:cNvSpPr txBox="1"/>
          <p:nvPr/>
        </p:nvSpPr>
        <p:spPr>
          <a:xfrm>
            <a:off x="70042" y="4056376"/>
            <a:ext cx="308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Suporte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17">
            <a:extLst>
              <a:ext uri="{FF2B5EF4-FFF2-40B4-BE49-F238E27FC236}">
                <a16:creationId xmlns:a16="http://schemas.microsoft.com/office/drawing/2014/main" id="{D201B335-A283-4D4C-B76B-15ED17390119}"/>
              </a:ext>
            </a:extLst>
          </p:cNvPr>
          <p:cNvSpPr txBox="1"/>
          <p:nvPr/>
        </p:nvSpPr>
        <p:spPr>
          <a:xfrm>
            <a:off x="5365995" y="4154243"/>
            <a:ext cx="308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Negociação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20">
            <a:extLst>
              <a:ext uri="{FF2B5EF4-FFF2-40B4-BE49-F238E27FC236}">
                <a16:creationId xmlns:a16="http://schemas.microsoft.com/office/drawing/2014/main" id="{83C59261-F70E-4D0F-A631-1D681F3A0761}"/>
              </a:ext>
            </a:extLst>
          </p:cNvPr>
          <p:cNvSpPr txBox="1"/>
          <p:nvPr/>
        </p:nvSpPr>
        <p:spPr>
          <a:xfrm>
            <a:off x="5300220" y="1611656"/>
            <a:ext cx="308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Segurança e Privacidade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23">
            <a:extLst>
              <a:ext uri="{FF2B5EF4-FFF2-40B4-BE49-F238E27FC236}">
                <a16:creationId xmlns:a16="http://schemas.microsoft.com/office/drawing/2014/main" id="{E9DFFEBF-DCA0-4CDB-9289-3F10BBBFDF47}"/>
              </a:ext>
            </a:extLst>
          </p:cNvPr>
          <p:cNvSpPr txBox="1"/>
          <p:nvPr/>
        </p:nvSpPr>
        <p:spPr>
          <a:xfrm>
            <a:off x="493916" y="1610346"/>
            <a:ext cx="224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Análise de dados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Donut 2">
            <a:extLst>
              <a:ext uri="{FF2B5EF4-FFF2-40B4-BE49-F238E27FC236}">
                <a16:creationId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3385086" y="1978751"/>
            <a:ext cx="2177488" cy="2231610"/>
          </a:xfrm>
          <a:prstGeom prst="donut">
            <a:avLst>
              <a:gd name="adj" fmla="val 386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AEF1D53-A386-D916-4CF4-60AB267CE890}"/>
              </a:ext>
            </a:extLst>
          </p:cNvPr>
          <p:cNvSpPr/>
          <p:nvPr/>
        </p:nvSpPr>
        <p:spPr>
          <a:xfrm>
            <a:off x="1138916" y="3163895"/>
            <a:ext cx="924353" cy="84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472E2F3-6C24-AFD0-383E-6622A9CFC6CA}"/>
              </a:ext>
            </a:extLst>
          </p:cNvPr>
          <p:cNvSpPr/>
          <p:nvPr/>
        </p:nvSpPr>
        <p:spPr>
          <a:xfrm>
            <a:off x="6418390" y="1993980"/>
            <a:ext cx="924353" cy="84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E73D9FE-F1A8-2CE7-B5E2-DECD24BC2D5A}"/>
              </a:ext>
            </a:extLst>
          </p:cNvPr>
          <p:cNvSpPr/>
          <p:nvPr/>
        </p:nvSpPr>
        <p:spPr>
          <a:xfrm>
            <a:off x="6448643" y="3162279"/>
            <a:ext cx="924353" cy="84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/>
          </a:p>
        </p:txBody>
      </p:sp>
      <p:pic>
        <p:nvPicPr>
          <p:cNvPr id="112" name="Gráfico 111" descr="Estatísticas com preenchimento sólido">
            <a:extLst>
              <a:ext uri="{FF2B5EF4-FFF2-40B4-BE49-F238E27FC236}">
                <a16:creationId xmlns:a16="http://schemas.microsoft.com/office/drawing/2014/main" id="{58BEE3C4-B84D-3CD8-FB8C-33D4C8321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723" y="2083250"/>
            <a:ext cx="716143" cy="716143"/>
          </a:xfrm>
          <a:prstGeom prst="rect">
            <a:avLst/>
          </a:prstGeom>
        </p:spPr>
      </p:pic>
      <p:pic>
        <p:nvPicPr>
          <p:cNvPr id="114" name="Gráfico 113" descr="Mão aberta com preenchimento sólido">
            <a:extLst>
              <a:ext uri="{FF2B5EF4-FFF2-40B4-BE49-F238E27FC236}">
                <a16:creationId xmlns:a16="http://schemas.microsoft.com/office/drawing/2014/main" id="{39F01B5C-C913-9FE9-316E-589DAF937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554" y="3172177"/>
            <a:ext cx="845600" cy="845600"/>
          </a:xfrm>
          <a:prstGeom prst="rect">
            <a:avLst/>
          </a:prstGeom>
        </p:spPr>
      </p:pic>
      <p:pic>
        <p:nvPicPr>
          <p:cNvPr id="116" name="Gráfico 115" descr="Câmara de segurança com preenchimento sólido">
            <a:extLst>
              <a:ext uri="{FF2B5EF4-FFF2-40B4-BE49-F238E27FC236}">
                <a16:creationId xmlns:a16="http://schemas.microsoft.com/office/drawing/2014/main" id="{315F35F2-5EE6-D784-EAA9-0B014AA97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2391" y="1996988"/>
            <a:ext cx="716143" cy="716143"/>
          </a:xfrm>
          <a:prstGeom prst="rect">
            <a:avLst/>
          </a:prstGeom>
        </p:spPr>
      </p:pic>
      <p:pic>
        <p:nvPicPr>
          <p:cNvPr id="117" name="Gráfico 116" descr="Aperto de mão com preenchimento sólido">
            <a:extLst>
              <a:ext uri="{FF2B5EF4-FFF2-40B4-BE49-F238E27FC236}">
                <a16:creationId xmlns:a16="http://schemas.microsoft.com/office/drawing/2014/main" id="{1A46AD65-0513-D3EC-A1F9-85F755BBF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1635" y="3195793"/>
            <a:ext cx="798367" cy="798367"/>
          </a:xfrm>
          <a:prstGeom prst="rect">
            <a:avLst/>
          </a:prstGeom>
        </p:spPr>
      </p:pic>
      <p:pic>
        <p:nvPicPr>
          <p:cNvPr id="125" name="Gráfico 124" descr="Caixa com preenchimento sólido">
            <a:extLst>
              <a:ext uri="{FF2B5EF4-FFF2-40B4-BE49-F238E27FC236}">
                <a16:creationId xmlns:a16="http://schemas.microsoft.com/office/drawing/2014/main" id="{687D5C68-5F6D-1BAA-251E-B6BC368092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1313" y="2402951"/>
            <a:ext cx="1391820" cy="13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B1DD6-8265-71E7-033F-1D64D62F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AGENTES E SISTEMAS MULTIAGENTE</a:t>
            </a:r>
            <a:endParaRPr lang="pt-P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EA24-60B5-6A27-4E83-112D72EBE2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id="{BB6A07D7-FA3A-10D5-AC1E-EBF5A3A8BE01}"/>
              </a:ext>
            </a:extLst>
          </p:cNvPr>
          <p:cNvSpPr/>
          <p:nvPr/>
        </p:nvSpPr>
        <p:spPr>
          <a:xfrm rot="16200000">
            <a:off x="1690865" y="1615804"/>
            <a:ext cx="649216" cy="32164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742896-8EA4-1011-B202-73EC12E15D99}"/>
              </a:ext>
            </a:extLst>
          </p:cNvPr>
          <p:cNvSpPr txBox="1"/>
          <p:nvPr/>
        </p:nvSpPr>
        <p:spPr>
          <a:xfrm>
            <a:off x="2219386" y="1314748"/>
            <a:ext cx="506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67A2D23-8668-B29E-3D1B-7A7777AC0430}"/>
              </a:ext>
            </a:extLst>
          </p:cNvPr>
          <p:cNvSpPr txBox="1"/>
          <p:nvPr/>
        </p:nvSpPr>
        <p:spPr>
          <a:xfrm>
            <a:off x="4358002" y="3109680"/>
            <a:ext cx="226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MULTIAGENTE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Isosceles Triangle 16">
            <a:extLst>
              <a:ext uri="{FF2B5EF4-FFF2-40B4-BE49-F238E27FC236}">
                <a16:creationId xmlns:a16="http://schemas.microsoft.com/office/drawing/2014/main" id="{DDB1B32D-93E5-3B35-2ADE-15C7F86F5F35}"/>
              </a:ext>
            </a:extLst>
          </p:cNvPr>
          <p:cNvSpPr/>
          <p:nvPr/>
        </p:nvSpPr>
        <p:spPr>
          <a:xfrm rot="5400000">
            <a:off x="6512954" y="3459138"/>
            <a:ext cx="705656" cy="34529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Google Shape;956;p71">
            <a:extLst>
              <a:ext uri="{FF2B5EF4-FFF2-40B4-BE49-F238E27FC236}">
                <a16:creationId xmlns:a16="http://schemas.microsoft.com/office/drawing/2014/main" id="{D79F7126-4CCD-15C5-AFA0-0E7FCF102CD3}"/>
              </a:ext>
            </a:extLst>
          </p:cNvPr>
          <p:cNvSpPr/>
          <p:nvPr/>
        </p:nvSpPr>
        <p:spPr>
          <a:xfrm>
            <a:off x="152525" y="1452019"/>
            <a:ext cx="1660340" cy="1702452"/>
          </a:xfrm>
          <a:prstGeom prst="donut">
            <a:avLst>
              <a:gd name="adj" fmla="val 2216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56;p71">
            <a:extLst>
              <a:ext uri="{FF2B5EF4-FFF2-40B4-BE49-F238E27FC236}">
                <a16:creationId xmlns:a16="http://schemas.microsoft.com/office/drawing/2014/main" id="{2D1201AE-3FCA-D0B1-3515-E5B478A82F5F}"/>
              </a:ext>
            </a:extLst>
          </p:cNvPr>
          <p:cNvSpPr/>
          <p:nvPr/>
        </p:nvSpPr>
        <p:spPr>
          <a:xfrm>
            <a:off x="7138059" y="3016798"/>
            <a:ext cx="1660340" cy="1702452"/>
          </a:xfrm>
          <a:prstGeom prst="donut">
            <a:avLst>
              <a:gd name="adj" fmla="val 2216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3;p34">
            <a:extLst>
              <a:ext uri="{FF2B5EF4-FFF2-40B4-BE49-F238E27FC236}">
                <a16:creationId xmlns:a16="http://schemas.microsoft.com/office/drawing/2014/main" id="{302E1513-2706-2ADC-F271-39F123AE4302}"/>
              </a:ext>
            </a:extLst>
          </p:cNvPr>
          <p:cNvSpPr txBox="1">
            <a:spLocks/>
          </p:cNvSpPr>
          <p:nvPr/>
        </p:nvSpPr>
        <p:spPr>
          <a:xfrm>
            <a:off x="2158355" y="1532402"/>
            <a:ext cx="6642500" cy="13471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pt-PT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computacional versátil, capaz de tomar decisões autónomas e inteligentes, </a:t>
            </a:r>
            <a:r>
              <a:rPr lang="pt-PT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minimizando ou maximizando um determinado custo ou recompensa.</a:t>
            </a:r>
          </a:p>
          <a:p>
            <a:pPr>
              <a:spcBef>
                <a:spcPts val="600"/>
              </a:spcBef>
            </a:pPr>
            <a:r>
              <a:rPr lang="pt-PT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Composto por um conjunto de sensores que permite perceber o ambiente em que está inserido, bem como aplicar ações de forma inteligente através de atuadores e comunicar com agentes e/ou utilizadores</a:t>
            </a:r>
            <a:r>
              <a:rPr lang="pt-PT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0" name="Google Shape;463;p34">
            <a:extLst>
              <a:ext uri="{FF2B5EF4-FFF2-40B4-BE49-F238E27FC236}">
                <a16:creationId xmlns:a16="http://schemas.microsoft.com/office/drawing/2014/main" id="{104C11F6-1A9C-32FA-BAB3-16963BFCACBD}"/>
              </a:ext>
            </a:extLst>
          </p:cNvPr>
          <p:cNvSpPr txBox="1">
            <a:spLocks/>
          </p:cNvSpPr>
          <p:nvPr/>
        </p:nvSpPr>
        <p:spPr>
          <a:xfrm>
            <a:off x="345601" y="3372125"/>
            <a:ext cx="6203024" cy="13471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algn="r">
              <a:spcBef>
                <a:spcPts val="600"/>
              </a:spcBef>
            </a:pPr>
            <a:r>
              <a:rPr lang="pt-PT" sz="1400" b="1" dirty="0">
                <a:latin typeface="Calibri" panose="020F0502020204030204" pitchFamily="34" charset="0"/>
                <a:cs typeface="Calibri" panose="020F0502020204030204" pitchFamily="34" charset="0"/>
              </a:rPr>
              <a:t>Sistema composto por agentes que interagem entre si de forma cooperativa ou adversativa para atingir objetivos comuns a todos eles ou para atingirem objetivos individuais, respetivamente.</a:t>
            </a:r>
          </a:p>
          <a:p>
            <a:pPr algn="r">
              <a:spcBef>
                <a:spcPts val="600"/>
              </a:spcBef>
            </a:pPr>
            <a:r>
              <a:rPr lang="pt-PT" sz="1400" b="1" dirty="0">
                <a:latin typeface="Calibri" panose="020F0502020204030204" pitchFamily="34" charset="0"/>
                <a:cs typeface="Calibri" panose="020F0502020204030204" pitchFamily="34" charset="0"/>
              </a:rPr>
              <a:t>Os agentes podem ter diferentes níveis de autonomia e especialização, bem como diferentes formas de comunicação e coordenação.</a:t>
            </a:r>
          </a:p>
          <a:p>
            <a:pPr algn="r">
              <a:spcBef>
                <a:spcPts val="600"/>
              </a:spcBef>
            </a:pPr>
            <a:endParaRPr lang="ko-KR" alt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Gráfico 33" descr="A desenhar figura com preenchimento sólido">
            <a:extLst>
              <a:ext uri="{FF2B5EF4-FFF2-40B4-BE49-F238E27FC236}">
                <a16:creationId xmlns:a16="http://schemas.microsoft.com/office/drawing/2014/main" id="{BB8A0271-5070-E1ED-BB6F-4F4CB448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71" y="1871471"/>
            <a:ext cx="838617" cy="838617"/>
          </a:xfrm>
          <a:prstGeom prst="rect">
            <a:avLst/>
          </a:prstGeom>
        </p:spPr>
      </p:pic>
      <p:pic>
        <p:nvPicPr>
          <p:cNvPr id="36" name="Gráfico 35" descr="Internet das coisas com preenchimento sólido">
            <a:extLst>
              <a:ext uri="{FF2B5EF4-FFF2-40B4-BE49-F238E27FC236}">
                <a16:creationId xmlns:a16="http://schemas.microsoft.com/office/drawing/2014/main" id="{B0EAB1BE-0E9C-BE7B-006D-FB7BDF4C7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9377" y="3448234"/>
            <a:ext cx="797703" cy="7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0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31AFD-7C9B-A367-BCBB-777EB6FF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664835"/>
            <a:ext cx="6322990" cy="685062"/>
          </a:xfrm>
        </p:spPr>
        <p:txBody>
          <a:bodyPr/>
          <a:lstStyle/>
          <a:p>
            <a:r>
              <a:rPr lang="pt-PT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ATIVIDADES DOS AGENTES E SISTEMAS MULTIAGENTE NO </a:t>
            </a:r>
            <a:r>
              <a:rPr lang="pt-PT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  <a:endParaRPr lang="pt-PT" sz="4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CE0F9-132E-E90F-4774-FF4061DC05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34460" y="4594454"/>
            <a:ext cx="351300" cy="405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 dirty="0"/>
          </a:p>
        </p:txBody>
      </p:sp>
      <p:grpSp>
        <p:nvGrpSpPr>
          <p:cNvPr id="49" name="그룹 3">
            <a:extLst>
              <a:ext uri="{FF2B5EF4-FFF2-40B4-BE49-F238E27FC236}">
                <a16:creationId xmlns:a16="http://schemas.microsoft.com/office/drawing/2014/main" id="{6AFFA017-33E8-387D-1DE9-A6DD08ECE85C}"/>
              </a:ext>
            </a:extLst>
          </p:cNvPr>
          <p:cNvGrpSpPr/>
          <p:nvPr/>
        </p:nvGrpSpPr>
        <p:grpSpPr>
          <a:xfrm>
            <a:off x="2638618" y="1665248"/>
            <a:ext cx="3264094" cy="3217107"/>
            <a:chOff x="4382242" y="2281838"/>
            <a:chExt cx="3400125" cy="3427152"/>
          </a:xfrm>
        </p:grpSpPr>
        <p:grpSp>
          <p:nvGrpSpPr>
            <p:cNvPr id="50" name="Group 3">
              <a:extLst>
                <a:ext uri="{FF2B5EF4-FFF2-40B4-BE49-F238E27FC236}">
                  <a16:creationId xmlns:a16="http://schemas.microsoft.com/office/drawing/2014/main" id="{BC79A515-630B-98B1-A227-4BAECAECFCD4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D0A9926-7CDD-3C98-674B-7681D12C0DB0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CF65755-3F21-76BA-B987-847882842E34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D58F074-FEFA-F386-C670-26DE227B1896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FA3343-4028-835F-3D02-37A52CA30D6F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44ED7A-804F-F06F-D5A8-A16B74522687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2DA1DE-EB93-F4A0-2911-BCABF8D06238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CE0502-4E11-9B64-6D0A-D0EA73E2E374}"/>
                </a:ext>
              </a:extLst>
            </p:cNvPr>
            <p:cNvSpPr/>
            <p:nvPr/>
          </p:nvSpPr>
          <p:spPr>
            <a:xfrm>
              <a:off x="7062287" y="3628994"/>
              <a:ext cx="720080" cy="720080"/>
            </a:xfrm>
            <a:prstGeom prst="ellips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B2D5EE0-7684-6D87-4E29-61125BE14B37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Box 13">
            <a:extLst>
              <a:ext uri="{FF2B5EF4-FFF2-40B4-BE49-F238E27FC236}">
                <a16:creationId xmlns:a16="http://schemas.microsoft.com/office/drawing/2014/main" id="{6AAD5847-0B50-786E-7624-0935CDBC4ACC}"/>
              </a:ext>
            </a:extLst>
          </p:cNvPr>
          <p:cNvSpPr txBox="1"/>
          <p:nvPr/>
        </p:nvSpPr>
        <p:spPr>
          <a:xfrm>
            <a:off x="1185584" y="1700245"/>
            <a:ext cx="236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Recomendação de produtos a clientes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884A710C-C910-5A88-757C-E7EBDAD42205}"/>
              </a:ext>
            </a:extLst>
          </p:cNvPr>
          <p:cNvSpPr txBox="1"/>
          <p:nvPr/>
        </p:nvSpPr>
        <p:spPr>
          <a:xfrm>
            <a:off x="176848" y="2929839"/>
            <a:ext cx="238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Automatização de processos de negociação entre empresas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19">
            <a:extLst>
              <a:ext uri="{FF2B5EF4-FFF2-40B4-BE49-F238E27FC236}">
                <a16:creationId xmlns:a16="http://schemas.microsoft.com/office/drawing/2014/main" id="{61F5CA02-9363-3288-AA25-473B8079DE68}"/>
              </a:ext>
            </a:extLst>
          </p:cNvPr>
          <p:cNvSpPr txBox="1"/>
          <p:nvPr/>
        </p:nvSpPr>
        <p:spPr>
          <a:xfrm>
            <a:off x="4986490" y="4281734"/>
            <a:ext cx="236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Deteção e prevenção de fraudes online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E44BC0A0-368D-0495-CA3C-8971EAF284D7}"/>
              </a:ext>
            </a:extLst>
          </p:cNvPr>
          <p:cNvSpPr txBox="1"/>
          <p:nvPr/>
        </p:nvSpPr>
        <p:spPr>
          <a:xfrm>
            <a:off x="5982056" y="2845180"/>
            <a:ext cx="238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Coordenação de cadeias de abastecimento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" name="Google Shape;1157;p47">
            <a:extLst>
              <a:ext uri="{FF2B5EF4-FFF2-40B4-BE49-F238E27FC236}">
                <a16:creationId xmlns:a16="http://schemas.microsoft.com/office/drawing/2014/main" id="{78226132-77ED-CC55-40A7-5746EA4D54EB}"/>
              </a:ext>
            </a:extLst>
          </p:cNvPr>
          <p:cNvGrpSpPr/>
          <p:nvPr/>
        </p:nvGrpSpPr>
        <p:grpSpPr>
          <a:xfrm>
            <a:off x="4067465" y="4428000"/>
            <a:ext cx="414955" cy="255000"/>
            <a:chOff x="3269900" y="3064500"/>
            <a:chExt cx="432325" cy="263075"/>
          </a:xfrm>
        </p:grpSpPr>
        <p:sp>
          <p:nvSpPr>
            <p:cNvPr id="88" name="Google Shape;1158;p47">
              <a:extLst>
                <a:ext uri="{FF2B5EF4-FFF2-40B4-BE49-F238E27FC236}">
                  <a16:creationId xmlns:a16="http://schemas.microsoft.com/office/drawing/2014/main" id="{9E3AEC15-5DDF-323E-FC40-79C5B94F165C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9;p47">
              <a:extLst>
                <a:ext uri="{FF2B5EF4-FFF2-40B4-BE49-F238E27FC236}">
                  <a16:creationId xmlns:a16="http://schemas.microsoft.com/office/drawing/2014/main" id="{8E4CAE57-A42E-B023-292E-A739485284B7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0;p47">
              <a:extLst>
                <a:ext uri="{FF2B5EF4-FFF2-40B4-BE49-F238E27FC236}">
                  <a16:creationId xmlns:a16="http://schemas.microsoft.com/office/drawing/2014/main" id="{A5CE12D1-31DE-5F78-97D9-4FF07D1DD177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64;p47">
            <a:extLst>
              <a:ext uri="{FF2B5EF4-FFF2-40B4-BE49-F238E27FC236}">
                <a16:creationId xmlns:a16="http://schemas.microsoft.com/office/drawing/2014/main" id="{7E7AB03E-68B2-0A3E-9896-B6047633E56D}"/>
              </a:ext>
            </a:extLst>
          </p:cNvPr>
          <p:cNvGrpSpPr/>
          <p:nvPr/>
        </p:nvGrpSpPr>
        <p:grpSpPr>
          <a:xfrm>
            <a:off x="5340157" y="3079673"/>
            <a:ext cx="433837" cy="350282"/>
            <a:chOff x="1923075" y="3694075"/>
            <a:chExt cx="437200" cy="341600"/>
          </a:xfrm>
        </p:grpSpPr>
        <p:sp>
          <p:nvSpPr>
            <p:cNvPr id="94" name="Google Shape;965;p47">
              <a:extLst>
                <a:ext uri="{FF2B5EF4-FFF2-40B4-BE49-F238E27FC236}">
                  <a16:creationId xmlns:a16="http://schemas.microsoft.com/office/drawing/2014/main" id="{853EB5D9-55A7-D4D1-BE81-EF3A662EA7DE}"/>
                </a:ext>
              </a:extLst>
            </p:cNvPr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66;p47">
              <a:extLst>
                <a:ext uri="{FF2B5EF4-FFF2-40B4-BE49-F238E27FC236}">
                  <a16:creationId xmlns:a16="http://schemas.microsoft.com/office/drawing/2014/main" id="{C965CB97-177C-7B35-7C11-113D56B5C654}"/>
                </a:ext>
              </a:extLst>
            </p:cNvPr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7;p47">
              <a:extLst>
                <a:ext uri="{FF2B5EF4-FFF2-40B4-BE49-F238E27FC236}">
                  <a16:creationId xmlns:a16="http://schemas.microsoft.com/office/drawing/2014/main" id="{B4E82122-959C-DCD9-7A9A-317EC039460E}"/>
                </a:ext>
              </a:extLst>
            </p:cNvPr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8;p47">
              <a:extLst>
                <a:ext uri="{FF2B5EF4-FFF2-40B4-BE49-F238E27FC236}">
                  <a16:creationId xmlns:a16="http://schemas.microsoft.com/office/drawing/2014/main" id="{FB4210CA-C3D8-2B0F-E4A0-9E73584914B3}"/>
                </a:ext>
              </a:extLst>
            </p:cNvPr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9;p47">
              <a:extLst>
                <a:ext uri="{FF2B5EF4-FFF2-40B4-BE49-F238E27FC236}">
                  <a16:creationId xmlns:a16="http://schemas.microsoft.com/office/drawing/2014/main" id="{794B2ED6-DCCF-25C5-F645-09FDE9032A18}"/>
                </a:ext>
              </a:extLst>
            </p:cNvPr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70;p47">
              <a:extLst>
                <a:ext uri="{FF2B5EF4-FFF2-40B4-BE49-F238E27FC236}">
                  <a16:creationId xmlns:a16="http://schemas.microsoft.com/office/drawing/2014/main" id="{B7580804-A362-6F4D-7A85-6884D1494AE4}"/>
                </a:ext>
              </a:extLst>
            </p:cNvPr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71;p47">
              <a:extLst>
                <a:ext uri="{FF2B5EF4-FFF2-40B4-BE49-F238E27FC236}">
                  <a16:creationId xmlns:a16="http://schemas.microsoft.com/office/drawing/2014/main" id="{E96BFDD4-553A-0621-7308-5FDBCAE50BA6}"/>
                </a:ext>
              </a:extLst>
            </p:cNvPr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72;p47">
              <a:extLst>
                <a:ext uri="{FF2B5EF4-FFF2-40B4-BE49-F238E27FC236}">
                  <a16:creationId xmlns:a16="http://schemas.microsoft.com/office/drawing/2014/main" id="{44D14580-FDCD-F298-08F7-7ED38096EC60}"/>
                </a:ext>
              </a:extLst>
            </p:cNvPr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73;p47">
              <a:extLst>
                <a:ext uri="{FF2B5EF4-FFF2-40B4-BE49-F238E27FC236}">
                  <a16:creationId xmlns:a16="http://schemas.microsoft.com/office/drawing/2014/main" id="{8687685F-2A4D-B24A-13D3-739206011CC3}"/>
                </a:ext>
              </a:extLst>
            </p:cNvPr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" name="Gráfico 103" descr="Audiência Alvo destaque">
            <a:extLst>
              <a:ext uri="{FF2B5EF4-FFF2-40B4-BE49-F238E27FC236}">
                <a16:creationId xmlns:a16="http://schemas.microsoft.com/office/drawing/2014/main" id="{6178219C-3D4D-7334-9B65-5D2F5BE6F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046" y="1679736"/>
            <a:ext cx="625792" cy="625792"/>
          </a:xfrm>
          <a:prstGeom prst="rect">
            <a:avLst/>
          </a:prstGeom>
        </p:spPr>
      </p:pic>
      <p:pic>
        <p:nvPicPr>
          <p:cNvPr id="105" name="Gráfico 104" descr="Mão robótica destaque">
            <a:extLst>
              <a:ext uri="{FF2B5EF4-FFF2-40B4-BE49-F238E27FC236}">
                <a16:creationId xmlns:a16="http://schemas.microsoft.com/office/drawing/2014/main" id="{0D915CE7-761C-19C9-0FE9-0EAFFCB7C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3871" y="2938895"/>
            <a:ext cx="615600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6D90C-957A-470D-1218-B6958396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ESTUDO NO </a:t>
            </a:r>
            <a:r>
              <a:rPr lang="pt-PT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  <a:endParaRPr lang="pt-PT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AB79949-37C7-0239-247C-75ED1F862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9E3E3765-3E50-47B1-B14A-DCB946D912C1}"/>
              </a:ext>
            </a:extLst>
          </p:cNvPr>
          <p:cNvGrpSpPr/>
          <p:nvPr/>
        </p:nvGrpSpPr>
        <p:grpSpPr>
          <a:xfrm>
            <a:off x="2286945" y="4933543"/>
            <a:ext cx="3357511" cy="841262"/>
            <a:chOff x="2833739" y="5301208"/>
            <a:chExt cx="3357511" cy="84126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146F23-34D2-4726-AD25-54C2E08C0A8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sz="27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353729B-0775-4112-A456-ED9E3D3966B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sz="2700" dirty="0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680E1409-2BDF-4030-8A5E-32D8CB36C26A}"/>
              </a:ext>
            </a:extLst>
          </p:cNvPr>
          <p:cNvSpPr/>
          <p:nvPr/>
        </p:nvSpPr>
        <p:spPr>
          <a:xfrm rot="19623142">
            <a:off x="4725455" y="1763593"/>
            <a:ext cx="448056" cy="384048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6BEF7-54C3-4F4B-9FE0-5D41B6028763}"/>
              </a:ext>
            </a:extLst>
          </p:cNvPr>
          <p:cNvSpPr txBox="1"/>
          <p:nvPr/>
        </p:nvSpPr>
        <p:spPr>
          <a:xfrm>
            <a:off x="5241917" y="1578329"/>
            <a:ext cx="2570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Firefly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582E3-3E3C-4690-8614-A7A6FEB0B880}"/>
              </a:ext>
            </a:extLst>
          </p:cNvPr>
          <p:cNvCxnSpPr>
            <a:cxnSpLocks/>
          </p:cNvCxnSpPr>
          <p:nvPr/>
        </p:nvCxnSpPr>
        <p:spPr>
          <a:xfrm>
            <a:off x="5151094" y="1965838"/>
            <a:ext cx="2660906" cy="9651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>
            <a:extLst>
              <a:ext uri="{FF2B5EF4-FFF2-40B4-BE49-F238E27FC236}">
                <a16:creationId xmlns:a16="http://schemas.microsoft.com/office/drawing/2014/main" id="{DB0F8FB2-A97D-47E0-9358-B30107B678B1}"/>
              </a:ext>
            </a:extLst>
          </p:cNvPr>
          <p:cNvSpPr/>
          <p:nvPr/>
        </p:nvSpPr>
        <p:spPr>
          <a:xfrm rot="19623142">
            <a:off x="3123840" y="2557483"/>
            <a:ext cx="448056" cy="384048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3976-356E-4123-B06A-27DD1E74BD4D}"/>
              </a:ext>
            </a:extLst>
          </p:cNvPr>
          <p:cNvSpPr txBox="1"/>
          <p:nvPr/>
        </p:nvSpPr>
        <p:spPr>
          <a:xfrm>
            <a:off x="727200" y="2306412"/>
            <a:ext cx="239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Kasbah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594E0F-8D16-4896-A8B3-D01A7DCC3500}"/>
              </a:ext>
            </a:extLst>
          </p:cNvPr>
          <p:cNvCxnSpPr>
            <a:cxnSpLocks/>
          </p:cNvCxnSpPr>
          <p:nvPr/>
        </p:nvCxnSpPr>
        <p:spPr>
          <a:xfrm flipV="1">
            <a:off x="727200" y="2746785"/>
            <a:ext cx="2437681" cy="14731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29F4FC44-EA66-4FB3-9EF7-E4FEFDC7554F}"/>
              </a:ext>
            </a:extLst>
          </p:cNvPr>
          <p:cNvSpPr/>
          <p:nvPr/>
        </p:nvSpPr>
        <p:spPr>
          <a:xfrm rot="19702009">
            <a:off x="4759900" y="3344036"/>
            <a:ext cx="448056" cy="384048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0471F-59FD-4441-9F70-D892B10A2690}"/>
              </a:ext>
            </a:extLst>
          </p:cNvPr>
          <p:cNvSpPr txBox="1"/>
          <p:nvPr/>
        </p:nvSpPr>
        <p:spPr>
          <a:xfrm>
            <a:off x="5212559" y="3153607"/>
            <a:ext cx="2628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AuctionBot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8B10AA-48D8-4154-A0E8-015F54BF26C6}"/>
              </a:ext>
            </a:extLst>
          </p:cNvPr>
          <p:cNvCxnSpPr>
            <a:cxnSpLocks/>
          </p:cNvCxnSpPr>
          <p:nvPr/>
        </p:nvCxnSpPr>
        <p:spPr>
          <a:xfrm>
            <a:off x="5183202" y="3540303"/>
            <a:ext cx="2628798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9196A22C-E5CC-415B-8EAB-183C4A585C00}"/>
              </a:ext>
            </a:extLst>
          </p:cNvPr>
          <p:cNvSpPr/>
          <p:nvPr/>
        </p:nvSpPr>
        <p:spPr>
          <a:xfrm rot="19747498">
            <a:off x="3071419" y="4026024"/>
            <a:ext cx="448284" cy="384582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F19CD-359C-47B4-BA6B-413203318A95}"/>
              </a:ext>
            </a:extLst>
          </p:cNvPr>
          <p:cNvSpPr txBox="1"/>
          <p:nvPr/>
        </p:nvSpPr>
        <p:spPr>
          <a:xfrm>
            <a:off x="727200" y="3816283"/>
            <a:ext cx="237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Tete-a-Tete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13E3F-4A52-4662-9021-F3B9753AFEAD}"/>
              </a:ext>
            </a:extLst>
          </p:cNvPr>
          <p:cNvCxnSpPr>
            <a:cxnSpLocks/>
          </p:cNvCxnSpPr>
          <p:nvPr/>
        </p:nvCxnSpPr>
        <p:spPr>
          <a:xfrm flipV="1">
            <a:off x="727200" y="4218317"/>
            <a:ext cx="2371662" cy="14445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0E977-FA38-4AF2-B76C-BAD9D8260759}"/>
              </a:ext>
            </a:extLst>
          </p:cNvPr>
          <p:cNvGrpSpPr/>
          <p:nvPr/>
        </p:nvGrpSpPr>
        <p:grpSpPr>
          <a:xfrm>
            <a:off x="3473202" y="1571895"/>
            <a:ext cx="1402743" cy="3008883"/>
            <a:chOff x="2411760" y="1109886"/>
            <a:chExt cx="1752575" cy="3759274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B478F434-7970-4BE9-A73C-819DFDC2A37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304B34B1-69BB-438A-8E42-C0E05D7547B8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1EB0A4FE-511F-40B0-990C-2D25F1CBC198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/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B7519012-E653-4F17-97E2-63C19A0AD8E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700" dirty="0"/>
            </a:p>
          </p:txBody>
        </p:sp>
      </p:grpSp>
      <p:sp>
        <p:nvSpPr>
          <p:cNvPr id="31" name="Oval 21">
            <a:extLst>
              <a:ext uri="{FF2B5EF4-FFF2-40B4-BE49-F238E27FC236}">
                <a16:creationId xmlns:a16="http://schemas.microsoft.com/office/drawing/2014/main" id="{A586F4BB-FBCD-49B2-AB31-54249ED29FDC}"/>
              </a:ext>
            </a:extLst>
          </p:cNvPr>
          <p:cNvSpPr>
            <a:spLocks noChangeAspect="1"/>
          </p:cNvSpPr>
          <p:nvPr/>
        </p:nvSpPr>
        <p:spPr>
          <a:xfrm>
            <a:off x="3612875" y="1702811"/>
            <a:ext cx="473442" cy="4773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1" name="Gráfico 50" descr="Martelo de juiz com preenchimento sólido">
            <a:extLst>
              <a:ext uri="{FF2B5EF4-FFF2-40B4-BE49-F238E27FC236}">
                <a16:creationId xmlns:a16="http://schemas.microsoft.com/office/drawing/2014/main" id="{9321D608-49DA-AC67-9C42-90F8901A4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167" y="3138561"/>
            <a:ext cx="606196" cy="606196"/>
          </a:xfrm>
          <a:prstGeom prst="rect">
            <a:avLst/>
          </a:prstGeom>
        </p:spPr>
      </p:pic>
      <p:pic>
        <p:nvPicPr>
          <p:cNvPr id="53" name="Gráfico 52" descr="Martelo de juiz com preenchimento sólido">
            <a:extLst>
              <a:ext uri="{FF2B5EF4-FFF2-40B4-BE49-F238E27FC236}">
                <a16:creationId xmlns:a16="http://schemas.microsoft.com/office/drawing/2014/main" id="{4F38BB16-C424-9A18-EA05-A502834C8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9608" y="3355092"/>
            <a:ext cx="335880" cy="335880"/>
          </a:xfrm>
          <a:prstGeom prst="rect">
            <a:avLst/>
          </a:prstGeom>
        </p:spPr>
      </p:pic>
      <p:sp>
        <p:nvSpPr>
          <p:cNvPr id="59" name="Oval 21">
            <a:extLst>
              <a:ext uri="{FF2B5EF4-FFF2-40B4-BE49-F238E27FC236}">
                <a16:creationId xmlns:a16="http://schemas.microsoft.com/office/drawing/2014/main" id="{5CD7C7A9-DD6F-B988-67E8-2D2CB10C3DD3}"/>
              </a:ext>
            </a:extLst>
          </p:cNvPr>
          <p:cNvSpPr>
            <a:spLocks noChangeAspect="1"/>
          </p:cNvSpPr>
          <p:nvPr/>
        </p:nvSpPr>
        <p:spPr>
          <a:xfrm>
            <a:off x="4803414" y="1812282"/>
            <a:ext cx="292138" cy="2945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61" name="Gráfico 60" descr="Aperto de mão com preenchimento sólido">
            <a:extLst>
              <a:ext uri="{FF2B5EF4-FFF2-40B4-BE49-F238E27FC236}">
                <a16:creationId xmlns:a16="http://schemas.microsoft.com/office/drawing/2014/main" id="{A3D51576-FF64-82B9-3678-097E37939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697" y="2347212"/>
            <a:ext cx="733886" cy="733886"/>
          </a:xfrm>
          <a:prstGeom prst="rect">
            <a:avLst/>
          </a:prstGeom>
        </p:spPr>
      </p:pic>
      <p:pic>
        <p:nvPicPr>
          <p:cNvPr id="62" name="Gráfico 61" descr="Aperto de mão com preenchimento sólido">
            <a:extLst>
              <a:ext uri="{FF2B5EF4-FFF2-40B4-BE49-F238E27FC236}">
                <a16:creationId xmlns:a16="http://schemas.microsoft.com/office/drawing/2014/main" id="{EC71A912-076E-965C-9959-327282B36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697" y="3890564"/>
            <a:ext cx="733886" cy="733886"/>
          </a:xfrm>
          <a:prstGeom prst="rect">
            <a:avLst/>
          </a:prstGeom>
        </p:spPr>
      </p:pic>
      <p:pic>
        <p:nvPicPr>
          <p:cNvPr id="63" name="Gráfico 62" descr="Aperto de mão com preenchimento sólido">
            <a:extLst>
              <a:ext uri="{FF2B5EF4-FFF2-40B4-BE49-F238E27FC236}">
                <a16:creationId xmlns:a16="http://schemas.microsoft.com/office/drawing/2014/main" id="{9E1D5875-7486-5C1A-5398-278DA4E8D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5249" y="4051135"/>
            <a:ext cx="400623" cy="400623"/>
          </a:xfrm>
          <a:prstGeom prst="rect">
            <a:avLst/>
          </a:prstGeom>
        </p:spPr>
      </p:pic>
      <p:pic>
        <p:nvPicPr>
          <p:cNvPr id="64" name="Gráfico 63" descr="Aperto de mão com preenchimento sólido">
            <a:extLst>
              <a:ext uri="{FF2B5EF4-FFF2-40B4-BE49-F238E27FC236}">
                <a16:creationId xmlns:a16="http://schemas.microsoft.com/office/drawing/2014/main" id="{9C817A4D-8612-51A6-C8C5-FBDBB2C39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7556" y="2567765"/>
            <a:ext cx="400623" cy="400623"/>
          </a:xfrm>
          <a:prstGeom prst="rect">
            <a:avLst/>
          </a:prstGeom>
        </p:spPr>
      </p:pic>
      <p:sp>
        <p:nvSpPr>
          <p:cNvPr id="67" name="TextBox 19">
            <a:extLst>
              <a:ext uri="{FF2B5EF4-FFF2-40B4-BE49-F238E27FC236}">
                <a16:creationId xmlns:a16="http://schemas.microsoft.com/office/drawing/2014/main" id="{F04F7511-46FF-A5DC-73A1-BCA19D16295B}"/>
              </a:ext>
            </a:extLst>
          </p:cNvPr>
          <p:cNvSpPr txBox="1"/>
          <p:nvPr/>
        </p:nvSpPr>
        <p:spPr>
          <a:xfrm>
            <a:off x="5248321" y="3633540"/>
            <a:ext cx="236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leilões eletrónicos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0ED2196F-EDDD-5149-78FE-71E1E6734983}"/>
              </a:ext>
            </a:extLst>
          </p:cNvPr>
          <p:cNvSpPr txBox="1"/>
          <p:nvPr/>
        </p:nvSpPr>
        <p:spPr>
          <a:xfrm>
            <a:off x="827435" y="4277948"/>
            <a:ext cx="236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negociação de produtos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19">
            <a:extLst>
              <a:ext uri="{FF2B5EF4-FFF2-40B4-BE49-F238E27FC236}">
                <a16:creationId xmlns:a16="http://schemas.microsoft.com/office/drawing/2014/main" id="{EBB95434-5BB0-7EF4-53F3-AA68A8EAF5E3}"/>
              </a:ext>
            </a:extLst>
          </p:cNvPr>
          <p:cNvSpPr txBox="1"/>
          <p:nvPr/>
        </p:nvSpPr>
        <p:spPr>
          <a:xfrm>
            <a:off x="785385" y="2815053"/>
            <a:ext cx="236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negociação de produtos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19">
            <a:extLst>
              <a:ext uri="{FF2B5EF4-FFF2-40B4-BE49-F238E27FC236}">
                <a16:creationId xmlns:a16="http://schemas.microsoft.com/office/drawing/2014/main" id="{BE8808C5-4FEF-3D87-64FF-73BE64F83C82}"/>
              </a:ext>
            </a:extLst>
          </p:cNvPr>
          <p:cNvSpPr txBox="1"/>
          <p:nvPr/>
        </p:nvSpPr>
        <p:spPr>
          <a:xfrm>
            <a:off x="5183202" y="2031603"/>
            <a:ext cx="2505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recomendações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6810E-4D80-FD3C-417B-68D6ECD6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FIREFLY</a:t>
            </a:r>
            <a:endParaRPr lang="pt-PT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949;p71">
            <a:extLst>
              <a:ext uri="{FF2B5EF4-FFF2-40B4-BE49-F238E27FC236}">
                <a16:creationId xmlns:a16="http://schemas.microsoft.com/office/drawing/2014/main" id="{7FC9AC34-C00A-6E1D-FFE8-F52BEB65B917}"/>
              </a:ext>
            </a:extLst>
          </p:cNvPr>
          <p:cNvSpPr txBox="1">
            <a:spLocks/>
          </p:cNvSpPr>
          <p:nvPr/>
        </p:nvSpPr>
        <p:spPr>
          <a:xfrm>
            <a:off x="235165" y="2943809"/>
            <a:ext cx="1597200" cy="821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 algn="ctr">
              <a:buFont typeface="Inria Sans"/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MIT Media Laboratory</a:t>
            </a:r>
          </a:p>
        </p:txBody>
      </p:sp>
      <p:sp>
        <p:nvSpPr>
          <p:cNvPr id="31" name="Google Shape;951;p71">
            <a:extLst>
              <a:ext uri="{FF2B5EF4-FFF2-40B4-BE49-F238E27FC236}">
                <a16:creationId xmlns:a16="http://schemas.microsoft.com/office/drawing/2014/main" id="{87E2D512-BD37-FDF2-58A4-0C6905423F02}"/>
              </a:ext>
            </a:extLst>
          </p:cNvPr>
          <p:cNvSpPr txBox="1">
            <a:spLocks/>
          </p:cNvSpPr>
          <p:nvPr/>
        </p:nvSpPr>
        <p:spPr>
          <a:xfrm>
            <a:off x="1831118" y="3764909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</a:t>
            </a:r>
            <a:r>
              <a:rPr lang="pt-PT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PT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ecomendações personalizadas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3" name="Google Shape;953;p71">
            <a:extLst>
              <a:ext uri="{FF2B5EF4-FFF2-40B4-BE49-F238E27FC236}">
                <a16:creationId xmlns:a16="http://schemas.microsoft.com/office/drawing/2014/main" id="{4FE4A0E0-0986-370E-F455-A3D5C80E98B0}"/>
              </a:ext>
            </a:extLst>
          </p:cNvPr>
          <p:cNvSpPr txBox="1">
            <a:spLocks/>
          </p:cNvSpPr>
          <p:nvPr/>
        </p:nvSpPr>
        <p:spPr>
          <a:xfrm>
            <a:off x="3630439" y="2943809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Recolha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dados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preferências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dos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consumidores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5" name="Google Shape;955;p71">
            <a:extLst>
              <a:ext uri="{FF2B5EF4-FFF2-40B4-BE49-F238E27FC236}">
                <a16:creationId xmlns:a16="http://schemas.microsoft.com/office/drawing/2014/main" id="{264270D8-4FF7-30CF-C21C-256FA6D49BCA}"/>
              </a:ext>
            </a:extLst>
          </p:cNvPr>
          <p:cNvSpPr txBox="1">
            <a:spLocks/>
          </p:cNvSpPr>
          <p:nvPr/>
        </p:nvSpPr>
        <p:spPr>
          <a:xfrm>
            <a:off x="5428513" y="3764909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Algoritmos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recomendação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6" name="Google Shape;956;p71">
            <a:extLst>
              <a:ext uri="{FF2B5EF4-FFF2-40B4-BE49-F238E27FC236}">
                <a16:creationId xmlns:a16="http://schemas.microsoft.com/office/drawing/2014/main" id="{CAE54523-C74A-BA02-D6F7-E079238FF22C}"/>
              </a:ext>
            </a:extLst>
          </p:cNvPr>
          <p:cNvSpPr/>
          <p:nvPr/>
        </p:nvSpPr>
        <p:spPr>
          <a:xfrm>
            <a:off x="418315" y="1451615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55;p71">
            <a:extLst>
              <a:ext uri="{FF2B5EF4-FFF2-40B4-BE49-F238E27FC236}">
                <a16:creationId xmlns:a16="http://schemas.microsoft.com/office/drawing/2014/main" id="{AB72C98A-D9A1-F03A-7FEA-DF1357F0E913}"/>
              </a:ext>
            </a:extLst>
          </p:cNvPr>
          <p:cNvSpPr txBox="1">
            <a:spLocks/>
          </p:cNvSpPr>
          <p:nvPr/>
        </p:nvSpPr>
        <p:spPr>
          <a:xfrm>
            <a:off x="7227835" y="2943809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multiagente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autónomo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2D33505-80C2-0825-0F17-E37DE01C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26" y="1768970"/>
            <a:ext cx="874253" cy="477925"/>
          </a:xfrm>
          <a:prstGeom prst="rect">
            <a:avLst/>
          </a:prstGeom>
        </p:spPr>
      </p:pic>
      <p:sp>
        <p:nvSpPr>
          <p:cNvPr id="50" name="Google Shape;956;p71">
            <a:extLst>
              <a:ext uri="{FF2B5EF4-FFF2-40B4-BE49-F238E27FC236}">
                <a16:creationId xmlns:a16="http://schemas.microsoft.com/office/drawing/2014/main" id="{7CAFC73F-4C83-D52C-4E6F-966D1C61C7B2}"/>
              </a:ext>
            </a:extLst>
          </p:cNvPr>
          <p:cNvSpPr/>
          <p:nvPr/>
        </p:nvSpPr>
        <p:spPr>
          <a:xfrm>
            <a:off x="2014268" y="2288905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956;p71">
            <a:extLst>
              <a:ext uri="{FF2B5EF4-FFF2-40B4-BE49-F238E27FC236}">
                <a16:creationId xmlns:a16="http://schemas.microsoft.com/office/drawing/2014/main" id="{7548D949-CA11-0C45-FBA6-AB41835DB6E3}"/>
              </a:ext>
            </a:extLst>
          </p:cNvPr>
          <p:cNvSpPr/>
          <p:nvPr/>
        </p:nvSpPr>
        <p:spPr>
          <a:xfrm>
            <a:off x="3813589" y="1459857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956;p71">
            <a:extLst>
              <a:ext uri="{FF2B5EF4-FFF2-40B4-BE49-F238E27FC236}">
                <a16:creationId xmlns:a16="http://schemas.microsoft.com/office/drawing/2014/main" id="{50F63642-5833-B8EA-7BFE-7F5F430BB921}"/>
              </a:ext>
            </a:extLst>
          </p:cNvPr>
          <p:cNvSpPr/>
          <p:nvPr/>
        </p:nvSpPr>
        <p:spPr>
          <a:xfrm>
            <a:off x="5612287" y="2328359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56;p71">
            <a:extLst>
              <a:ext uri="{FF2B5EF4-FFF2-40B4-BE49-F238E27FC236}">
                <a16:creationId xmlns:a16="http://schemas.microsoft.com/office/drawing/2014/main" id="{BE244D59-FEE5-CD14-9597-42CE3D2CCE62}"/>
              </a:ext>
            </a:extLst>
          </p:cNvPr>
          <p:cNvSpPr/>
          <p:nvPr/>
        </p:nvSpPr>
        <p:spPr>
          <a:xfrm>
            <a:off x="7410985" y="1584241"/>
            <a:ext cx="1230900" cy="1230900"/>
          </a:xfrm>
          <a:prstGeom prst="donut">
            <a:avLst>
              <a:gd name="adj" fmla="val 691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ráfico 54" descr="Cabeça com engrenagens com preenchimento sólido">
            <a:extLst>
              <a:ext uri="{FF2B5EF4-FFF2-40B4-BE49-F238E27FC236}">
                <a16:creationId xmlns:a16="http://schemas.microsoft.com/office/drawing/2014/main" id="{B1C40EFE-B840-D68A-5D41-879E45729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6635" y="1819891"/>
            <a:ext cx="759600" cy="759600"/>
          </a:xfrm>
          <a:prstGeom prst="rect">
            <a:avLst/>
          </a:prstGeom>
        </p:spPr>
      </p:pic>
      <p:pic>
        <p:nvPicPr>
          <p:cNvPr id="57" name="Gráfico 56" descr="Proporção áurea com preenchimento sólido">
            <a:extLst>
              <a:ext uri="{FF2B5EF4-FFF2-40B4-BE49-F238E27FC236}">
                <a16:creationId xmlns:a16="http://schemas.microsoft.com/office/drawing/2014/main" id="{0091E1E3-25F4-3280-00F5-296849F15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5713" y="2551559"/>
            <a:ext cx="802800" cy="802800"/>
          </a:xfrm>
          <a:prstGeom prst="rect">
            <a:avLst/>
          </a:prstGeom>
        </p:spPr>
      </p:pic>
      <p:pic>
        <p:nvPicPr>
          <p:cNvPr id="59" name="Gráfico 58" descr="Gráfico de barras com preenchimento sólido">
            <a:extLst>
              <a:ext uri="{FF2B5EF4-FFF2-40B4-BE49-F238E27FC236}">
                <a16:creationId xmlns:a16="http://schemas.microsoft.com/office/drawing/2014/main" id="{255DF01D-1DF4-A64C-AF95-7787B7F9D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6788" y="1569346"/>
            <a:ext cx="914400" cy="914400"/>
          </a:xfrm>
          <a:prstGeom prst="rect">
            <a:avLst/>
          </a:prstGeom>
        </p:spPr>
      </p:pic>
      <p:sp>
        <p:nvSpPr>
          <p:cNvPr id="3" name="Oval 21">
            <a:extLst>
              <a:ext uri="{FF2B5EF4-FFF2-40B4-BE49-F238E27FC236}">
                <a16:creationId xmlns:a16="http://schemas.microsoft.com/office/drawing/2014/main" id="{98F9D3C9-8396-C8B7-D401-A0360280FFD5}"/>
              </a:ext>
            </a:extLst>
          </p:cNvPr>
          <p:cNvSpPr>
            <a:spLocks noChangeAspect="1"/>
          </p:cNvSpPr>
          <p:nvPr/>
        </p:nvSpPr>
        <p:spPr>
          <a:xfrm>
            <a:off x="2304693" y="2551559"/>
            <a:ext cx="650049" cy="6554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6B2C70-00D9-DB44-3B9B-36B3CE2E27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1885" y="4589013"/>
            <a:ext cx="351300" cy="4053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439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7417-7BD9-27A2-862F-3EF89280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b="1" dirty="0">
                <a:latin typeface="Calibri" panose="020F0502020204030204" pitchFamily="34" charset="0"/>
                <a:cs typeface="Calibri" panose="020F0502020204030204" pitchFamily="34" charset="0"/>
              </a:rPr>
              <a:t>VANTAGENS E DESVANTAGENS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8ED34C-D8FA-73F0-6F0A-0D39443F3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sp>
        <p:nvSpPr>
          <p:cNvPr id="6" name="Google Shape;1583;p87">
            <a:extLst>
              <a:ext uri="{FF2B5EF4-FFF2-40B4-BE49-F238E27FC236}">
                <a16:creationId xmlns:a16="http://schemas.microsoft.com/office/drawing/2014/main" id="{E3F8235F-FEC1-3FFD-BCAE-C1A1B84C122A}"/>
              </a:ext>
            </a:extLst>
          </p:cNvPr>
          <p:cNvSpPr txBox="1">
            <a:spLocks/>
          </p:cNvSpPr>
          <p:nvPr/>
        </p:nvSpPr>
        <p:spPr>
          <a:xfrm>
            <a:off x="1347086" y="1606100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</a:t>
            </a:r>
          </a:p>
        </p:txBody>
      </p:sp>
      <p:sp>
        <p:nvSpPr>
          <p:cNvPr id="8" name="Google Shape;1585;p87">
            <a:extLst>
              <a:ext uri="{FF2B5EF4-FFF2-40B4-BE49-F238E27FC236}">
                <a16:creationId xmlns:a16="http://schemas.microsoft.com/office/drawing/2014/main" id="{79851B74-44B8-0281-F925-7C55A0FBBBDD}"/>
              </a:ext>
            </a:extLst>
          </p:cNvPr>
          <p:cNvSpPr txBox="1">
            <a:spLocks/>
          </p:cNvSpPr>
          <p:nvPr/>
        </p:nvSpPr>
        <p:spPr>
          <a:xfrm>
            <a:off x="4343036" y="2922325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DESVANTAGENS</a:t>
            </a:r>
            <a:endParaRPr lang="pt-PT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586;p87">
            <a:extLst>
              <a:ext uri="{FF2B5EF4-FFF2-40B4-BE49-F238E27FC236}">
                <a16:creationId xmlns:a16="http://schemas.microsoft.com/office/drawing/2014/main" id="{7539422C-4F47-5C99-748A-932F92F33577}"/>
              </a:ext>
            </a:extLst>
          </p:cNvPr>
          <p:cNvSpPr txBox="1">
            <a:spLocks/>
          </p:cNvSpPr>
          <p:nvPr/>
        </p:nvSpPr>
        <p:spPr>
          <a:xfrm>
            <a:off x="4343014" y="32954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2" name="Google Shape;1599;p87">
            <a:extLst>
              <a:ext uri="{FF2B5EF4-FFF2-40B4-BE49-F238E27FC236}">
                <a16:creationId xmlns:a16="http://schemas.microsoft.com/office/drawing/2014/main" id="{C61F546A-446C-E3F3-43CE-D03EA44BD349}"/>
              </a:ext>
            </a:extLst>
          </p:cNvPr>
          <p:cNvSpPr/>
          <p:nvPr/>
        </p:nvSpPr>
        <p:spPr>
          <a:xfrm>
            <a:off x="4343014" y="1850358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600;p87">
            <a:extLst>
              <a:ext uri="{FF2B5EF4-FFF2-40B4-BE49-F238E27FC236}">
                <a16:creationId xmlns:a16="http://schemas.microsoft.com/office/drawing/2014/main" id="{58B685A3-389F-0089-FCA8-B969BD281E16}"/>
              </a:ext>
            </a:extLst>
          </p:cNvPr>
          <p:cNvSpPr/>
          <p:nvPr/>
        </p:nvSpPr>
        <p:spPr>
          <a:xfrm>
            <a:off x="3390192" y="3047416"/>
            <a:ext cx="952800" cy="952800"/>
          </a:xfrm>
          <a:prstGeom prst="donut">
            <a:avLst>
              <a:gd name="adj" fmla="val 8213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3;p34">
            <a:extLst>
              <a:ext uri="{FF2B5EF4-FFF2-40B4-BE49-F238E27FC236}">
                <a16:creationId xmlns:a16="http://schemas.microsoft.com/office/drawing/2014/main" id="{6CC9B897-9705-0969-DD75-D74C5637CF03}"/>
              </a:ext>
            </a:extLst>
          </p:cNvPr>
          <p:cNvSpPr txBox="1">
            <a:spLocks/>
          </p:cNvSpPr>
          <p:nvPr/>
        </p:nvSpPr>
        <p:spPr>
          <a:xfrm>
            <a:off x="1667836" y="1850358"/>
            <a:ext cx="2457025" cy="952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Aprendizagem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Autonomia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Personalização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463;p34">
            <a:extLst>
              <a:ext uri="{FF2B5EF4-FFF2-40B4-BE49-F238E27FC236}">
                <a16:creationId xmlns:a16="http://schemas.microsoft.com/office/drawing/2014/main" id="{47175494-7249-4E94-F85A-5C62A4E2D76B}"/>
              </a:ext>
            </a:extLst>
          </p:cNvPr>
          <p:cNvSpPr txBox="1">
            <a:spLocks/>
          </p:cNvSpPr>
          <p:nvPr/>
        </p:nvSpPr>
        <p:spPr>
          <a:xfrm>
            <a:off x="4742975" y="3233344"/>
            <a:ext cx="3271200" cy="111545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Dependência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dados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Integridade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dos dados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Complexidade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Gráfico 28" descr="Sinal de polegar para cima com preenchimento sólido">
            <a:extLst>
              <a:ext uri="{FF2B5EF4-FFF2-40B4-BE49-F238E27FC236}">
                <a16:creationId xmlns:a16="http://schemas.microsoft.com/office/drawing/2014/main" id="{B7B4047C-E5BC-532C-C053-1B943097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214" y="1927698"/>
            <a:ext cx="680400" cy="680400"/>
          </a:xfrm>
          <a:prstGeom prst="rect">
            <a:avLst/>
          </a:prstGeom>
        </p:spPr>
      </p:pic>
      <p:pic>
        <p:nvPicPr>
          <p:cNvPr id="31" name="Gráfico 30" descr="Polegar Para Baixo com preenchimento sólido">
            <a:extLst>
              <a:ext uri="{FF2B5EF4-FFF2-40B4-BE49-F238E27FC236}">
                <a16:creationId xmlns:a16="http://schemas.microsoft.com/office/drawing/2014/main" id="{5E0AD378-876A-14F8-0CDF-821F9CBF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553" y="3192704"/>
            <a:ext cx="734713" cy="7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634</Words>
  <Application>Microsoft Office PowerPoint</Application>
  <PresentationFormat>Apresentação no Ecrã (16:9)</PresentationFormat>
  <Paragraphs>152</Paragraphs>
  <Slides>18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Calibri</vt:lpstr>
      <vt:lpstr>Inria Sans</vt:lpstr>
      <vt:lpstr>Roboto Condensed Light</vt:lpstr>
      <vt:lpstr>Saira Semi Condensed</vt:lpstr>
      <vt:lpstr>Titillium Web</vt:lpstr>
      <vt:lpstr>Gurney template</vt:lpstr>
      <vt:lpstr>AGENTES E SISTEMAS MULTIAGENTE NO COMÉRCIO ELETRÓNICO</vt:lpstr>
      <vt:lpstr>COMÉRCIO ELETRÓNICO</vt:lpstr>
      <vt:lpstr>TIPOS DE ATIVIDADES NO E-COMMERCE</vt:lpstr>
      <vt:lpstr>ÁREAS DO E-COMMERCE</vt:lpstr>
      <vt:lpstr>AGENTES E SISTEMAS MULTIAGENTE</vt:lpstr>
      <vt:lpstr>ATIVIDADES DOS AGENTES E SISTEMAS MULTIAGENTE NO E-COMMERCE</vt:lpstr>
      <vt:lpstr>CASOS DE ESTUDO NO E-COMMERCE</vt:lpstr>
      <vt:lpstr>FIREFLY</vt:lpstr>
      <vt:lpstr>VANTAGENS E DESVANTAGENS </vt:lpstr>
      <vt:lpstr>KASBAH</vt:lpstr>
      <vt:lpstr>VANTAGENS E DESVANTAGENS </vt:lpstr>
      <vt:lpstr>AUCTIONBOT</vt:lpstr>
      <vt:lpstr>VANTAGENS E DESVANTAGENS </vt:lpstr>
      <vt:lpstr>TETE-A-TETE</vt:lpstr>
      <vt:lpstr>VANTAGENS E DESVANTAGENS </vt:lpstr>
      <vt:lpstr>DESAFIOS E ÉTICA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E SISTEMAS MULTIAGENTE NO COMÉRCIO ELETRÓNICO</dc:title>
  <dc:creator>Francisco Izquierdo</dc:creator>
  <cp:lastModifiedBy>Francisco Reis Izquierdo</cp:lastModifiedBy>
  <cp:revision>29</cp:revision>
  <dcterms:modified xsi:type="dcterms:W3CDTF">2023-04-10T23:31:31Z</dcterms:modified>
</cp:coreProperties>
</file>