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8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81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7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8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444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5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Três pessoas à frente de uma janela grande">
            <a:extLst>
              <a:ext uri="{FF2B5EF4-FFF2-40B4-BE49-F238E27FC236}">
                <a16:creationId xmlns:a16="http://schemas.microsoft.com/office/drawing/2014/main" id="{152249EE-9082-489F-8793-D4D6F87F7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083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EB3F9-E33D-40EC-82D6-A9D4D3A7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684961"/>
            <a:ext cx="3447288" cy="2159415"/>
          </a:xfrm>
        </p:spPr>
        <p:txBody>
          <a:bodyPr anchor="b">
            <a:normAutofit/>
          </a:bodyPr>
          <a:lstStyle/>
          <a:p>
            <a:r>
              <a:rPr lang="pt-PT" sz="5400" dirty="0"/>
              <a:t>Inteligência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5B96C-85C9-4CA7-AF99-358E67FB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02963"/>
            <a:ext cx="3447287" cy="1126364"/>
          </a:xfrm>
        </p:spPr>
        <p:txBody>
          <a:bodyPr anchor="t">
            <a:normAutofit/>
          </a:bodyPr>
          <a:lstStyle/>
          <a:p>
            <a:r>
              <a:rPr lang="pt-PT" sz="2400" dirty="0"/>
              <a:t>– Discussão</a:t>
            </a:r>
            <a:endParaRPr lang="pt-PT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ntanhas on Book conceito">
            <a:extLst>
              <a:ext uri="{FF2B5EF4-FFF2-40B4-BE49-F238E27FC236}">
                <a16:creationId xmlns:a16="http://schemas.microsoft.com/office/drawing/2014/main" id="{B1048E0A-175A-4702-8B10-35EFF7160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33541" b="3959"/>
          <a:stretch/>
        </p:blipFill>
        <p:spPr>
          <a:xfrm>
            <a:off x="8701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EEBA14-2D0A-47BF-94E6-4D01428D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pt-PT" dirty="0"/>
              <a:t>Conclusão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BB0B3B-87F6-4CE1-9555-38673B06D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r>
              <a:rPr lang="pt-PT"/>
              <a:t>Este trabalho permitiu:</a:t>
            </a:r>
          </a:p>
          <a:p>
            <a:pPr lvl="1"/>
            <a:r>
              <a:rPr lang="pt-PT"/>
              <a:t>Modelar uma base de conhecimento.</a:t>
            </a:r>
          </a:p>
          <a:p>
            <a:pPr lvl="1"/>
            <a:r>
              <a:rPr lang="pt-PT"/>
              <a:t>Criar mecanismos de manipulação da base de conhecimento.</a:t>
            </a:r>
          </a:p>
          <a:p>
            <a:pPr lvl="1"/>
            <a:r>
              <a:rPr lang="pt-PT"/>
              <a:t>Adquirir uma melhor visão da linguagem Prolog.</a:t>
            </a:r>
          </a:p>
          <a:p>
            <a:pPr lvl="1"/>
            <a:r>
              <a:rPr lang="pt-PT"/>
              <a:t>Aprender a implementar os diversos algoritmos de pesquisa propostos.</a:t>
            </a:r>
          </a:p>
          <a:p>
            <a:pPr lvl="1"/>
            <a:r>
              <a:rPr lang="pt-PT"/>
              <a:t>Comparar a escalabilidade dos algoritmos de pesquisa em relação a várias métricas.</a:t>
            </a:r>
          </a:p>
          <a:p>
            <a:endParaRPr lang="pt-PT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3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421795-7B72-4B37-BD88-12538871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pt-PT" dirty="0"/>
              <a:t>Introdução do Trabalho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3AECE-BBC4-47BF-A0D5-E47209EB2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>
            <a:normAutofit/>
          </a:bodyPr>
          <a:lstStyle/>
          <a:p>
            <a:r>
              <a:rPr lang="pt-PT" dirty="0"/>
              <a:t>No âmbito desta disciplina desenvolvemos um trabalho de gestão de entregas implementado em duas fases, a primeira fase em </a:t>
            </a:r>
            <a:r>
              <a:rPr lang="pt-PT" dirty="0" err="1"/>
              <a:t>prolog</a:t>
            </a:r>
            <a:r>
              <a:rPr lang="pt-PT" dirty="0"/>
              <a:t> e a segunda fase em java, capaz de  simular o pedido e entrega de encomendas numa cidade por nós desenhada, escolhendo para isso um caminho através de diversos algoritmos, capazes de descobrir o caminho mais rápido ou mais ecológico.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A410FF-5E27-43B0-91A3-9F138FB5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pt-PT" dirty="0"/>
              <a:t>Primeira Fase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2491F5-C299-44FE-A07F-C38E1F344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700"/>
              <a:t>Na primeira fase o primeiro requisito que tivemos de implementar foi a Base de conhecimento bem como esta seria desenvolvida. Assim, tivemos de desenvolver predicados adequados aos tópicos abordados nesta fase. Com isto, implementámos:</a:t>
            </a:r>
          </a:p>
          <a:p>
            <a:pPr>
              <a:lnSpc>
                <a:spcPct val="100000"/>
              </a:lnSpc>
            </a:pPr>
            <a:r>
              <a:rPr lang="pt-PT" sz="1700"/>
              <a:t>cliente(Id, Nome).</a:t>
            </a:r>
          </a:p>
          <a:p>
            <a:pPr>
              <a:lnSpc>
                <a:spcPct val="100000"/>
              </a:lnSpc>
            </a:pPr>
            <a:r>
              <a:rPr lang="pt-PT" sz="1700"/>
              <a:t>encomenda(Id, Peso, Volume, Transporte, </a:t>
            </a:r>
            <a:r>
              <a:rPr lang="pt-PT" sz="1700" err="1"/>
              <a:t>IdCliente</a:t>
            </a:r>
            <a:r>
              <a:rPr lang="pt-PT" sz="1700"/>
              <a:t>, </a:t>
            </a:r>
            <a:r>
              <a:rPr lang="pt-PT" sz="1700" err="1"/>
              <a:t>IdEstafeta</a:t>
            </a:r>
            <a:r>
              <a:rPr lang="pt-PT" sz="1700"/>
              <a:t>, </a:t>
            </a:r>
            <a:r>
              <a:rPr lang="pt-PT" sz="1700" err="1"/>
              <a:t>Preco</a:t>
            </a:r>
            <a:r>
              <a:rPr lang="pt-PT" sz="1700"/>
              <a:t>, Prazo).</a:t>
            </a:r>
          </a:p>
          <a:p>
            <a:pPr>
              <a:lnSpc>
                <a:spcPct val="100000"/>
              </a:lnSpc>
            </a:pPr>
            <a:r>
              <a:rPr lang="pt-PT" sz="1700"/>
              <a:t>entrega(</a:t>
            </a:r>
            <a:r>
              <a:rPr lang="pt-PT" sz="1700" err="1"/>
              <a:t>IdEntrega</a:t>
            </a:r>
            <a:r>
              <a:rPr lang="pt-PT" sz="1700"/>
              <a:t>, Rua, Freguesia, Data, </a:t>
            </a:r>
            <a:r>
              <a:rPr lang="pt-PT" sz="1700" err="1"/>
              <a:t>IdEncomenda</a:t>
            </a:r>
            <a:r>
              <a:rPr lang="pt-PT" sz="1700"/>
              <a:t>, </a:t>
            </a:r>
            <a:r>
              <a:rPr lang="pt-PT" sz="1700" err="1"/>
              <a:t>Classificacao</a:t>
            </a:r>
            <a:r>
              <a:rPr lang="pt-PT" sz="1700"/>
              <a:t>, Tempo, Distancia).</a:t>
            </a:r>
          </a:p>
          <a:p>
            <a:pPr>
              <a:lnSpc>
                <a:spcPct val="100000"/>
              </a:lnSpc>
            </a:pPr>
            <a:r>
              <a:rPr lang="pt-PT" sz="1700"/>
              <a:t>estafeta(Id, Nome, </a:t>
            </a:r>
            <a:r>
              <a:rPr lang="pt-PT" sz="1700" err="1"/>
              <a:t>Classificacao</a:t>
            </a:r>
            <a:r>
              <a:rPr lang="pt-PT" sz="1700"/>
              <a:t>, </a:t>
            </a:r>
            <a:r>
              <a:rPr lang="pt-PT" sz="1700" err="1"/>
              <a:t>TotalEntregas</a:t>
            </a:r>
            <a:r>
              <a:rPr lang="pt-PT" sz="1700"/>
              <a:t>).</a:t>
            </a:r>
          </a:p>
          <a:p>
            <a:pPr>
              <a:lnSpc>
                <a:spcPct val="100000"/>
              </a:lnSpc>
            </a:pPr>
            <a:r>
              <a:rPr lang="pt-PT" sz="1700"/>
              <a:t>transporte(Transporte, Peso, Velocidade).</a:t>
            </a:r>
          </a:p>
          <a:p>
            <a:pPr>
              <a:lnSpc>
                <a:spcPct val="100000"/>
              </a:lnSpc>
            </a:pPr>
            <a:r>
              <a:rPr lang="pt-PT" sz="1700"/>
              <a:t>data(Dia, </a:t>
            </a:r>
            <a:r>
              <a:rPr lang="pt-PT" sz="1700" err="1"/>
              <a:t>Mes</a:t>
            </a:r>
            <a:r>
              <a:rPr lang="pt-PT" sz="1700"/>
              <a:t>, Ano). </a:t>
            </a:r>
          </a:p>
          <a:p>
            <a:pPr>
              <a:lnSpc>
                <a:spcPct val="100000"/>
              </a:lnSpc>
            </a:pPr>
            <a:endParaRPr lang="pt-PT" sz="1700"/>
          </a:p>
          <a:p>
            <a:pPr>
              <a:lnSpc>
                <a:spcPct val="100000"/>
              </a:lnSpc>
            </a:pPr>
            <a:endParaRPr lang="pt-PT" sz="17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0380A-E8FE-41A8-8B9D-DABCCEEE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pt-PT" dirty="0"/>
              <a:t>Queries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857D23-EDD3-4159-BCB3-1376918C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600"/>
              <a:t>O seguinte passo, passou por desenvolver a solução às queries propostas com base nos predicados que sustentam a base de conhecimento implementada.</a:t>
            </a:r>
          </a:p>
          <a:p>
            <a:pPr>
              <a:lnSpc>
                <a:spcPct val="100000"/>
              </a:lnSpc>
            </a:pPr>
            <a:r>
              <a:rPr lang="pt-PT" sz="1600" err="1"/>
              <a:t>estafeta_ecologico</a:t>
            </a:r>
            <a:r>
              <a:rPr lang="pt-PT" sz="1600"/>
              <a:t> </a:t>
            </a:r>
          </a:p>
          <a:p>
            <a:pPr>
              <a:lnSpc>
                <a:spcPct val="100000"/>
              </a:lnSpc>
            </a:pPr>
            <a:r>
              <a:rPr lang="pt-PT" sz="1600" err="1"/>
              <a:t>getEstafetas</a:t>
            </a:r>
            <a:r>
              <a:rPr lang="pt-PT" sz="1600"/>
              <a:t> </a:t>
            </a:r>
          </a:p>
          <a:p>
            <a:pPr>
              <a:lnSpc>
                <a:spcPct val="100000"/>
              </a:lnSpc>
            </a:pPr>
            <a:r>
              <a:rPr lang="pt-PT" sz="1600" err="1"/>
              <a:t>clientes_servidos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entregasDoDia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maior_volume_freg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classificacao_estafeta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entregas_por_transporte_intervalo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numero_total_entregas_intervalo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encomendas_tempo</a:t>
            </a:r>
            <a:endParaRPr lang="pt-PT" sz="1600"/>
          </a:p>
          <a:p>
            <a:pPr>
              <a:lnSpc>
                <a:spcPct val="100000"/>
              </a:lnSpc>
            </a:pPr>
            <a:r>
              <a:rPr lang="pt-PT" sz="1600" err="1"/>
              <a:t>peso_por_estafeta_em</a:t>
            </a:r>
            <a:endParaRPr lang="pt-PT" sz="16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4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050376-F87C-4833-8E65-C8ABFD4D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1063256"/>
            <a:ext cx="3866215" cy="4450575"/>
          </a:xfrm>
        </p:spPr>
        <p:txBody>
          <a:bodyPr>
            <a:normAutofit/>
          </a:bodyPr>
          <a:lstStyle/>
          <a:p>
            <a:r>
              <a:rPr lang="pt-PT" dirty="0"/>
              <a:t>Extras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CDB425-540E-4790-8297-3606FFF0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32" y="1063256"/>
            <a:ext cx="6155267" cy="44505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PT" sz="1400"/>
              <a:t>Alado ao já mencionado, implementámos também alguns conceitos extras de forma a expandir as capacidades já desenvolvidas.</a:t>
            </a:r>
          </a:p>
          <a:p>
            <a:pPr>
              <a:lnSpc>
                <a:spcPct val="100000"/>
              </a:lnSpc>
            </a:pPr>
            <a:r>
              <a:rPr lang="pt-PT" sz="1400" err="1"/>
              <a:t>getAllClients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new_cliente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delete_cliente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getAllEncomendas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new_encomenda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delete_encomenda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getAllEntregas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new_entrega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delete_entrega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getAllEstafetas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new_estafeta</a:t>
            </a:r>
            <a:endParaRPr lang="pt-PT" sz="1400"/>
          </a:p>
          <a:p>
            <a:pPr>
              <a:lnSpc>
                <a:spcPct val="100000"/>
              </a:lnSpc>
            </a:pPr>
            <a:r>
              <a:rPr lang="pt-PT" sz="1400" err="1"/>
              <a:t>delete_estafeta</a:t>
            </a:r>
            <a:endParaRPr lang="pt-PT" sz="14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0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256A0-37C6-423B-A82E-F2D75C5F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Fase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47D5AE-9B3E-41D2-BD0A-62F11519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segunda fase, o primeiro passo passou por ajustar o que já havia sido implementado, na linguagem de programação Java. Além disso, foram feitos alguns ajustes no que toca à implementação de alguns conceitos da base de conhecimento. Assim as alterações efetuadas foram:</a:t>
            </a:r>
          </a:p>
          <a:p>
            <a:r>
              <a:rPr lang="pt-PT" dirty="0"/>
              <a:t>Transporte;</a:t>
            </a:r>
          </a:p>
          <a:p>
            <a:r>
              <a:rPr lang="pt-PT" dirty="0"/>
              <a:t>Entrega;</a:t>
            </a:r>
          </a:p>
          <a:p>
            <a:r>
              <a:rPr lang="pt-PT" dirty="0"/>
              <a:t>Encomenda.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244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B8FCB4-1109-4669-A8F9-D50266D3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PT" dirty="0"/>
              <a:t>Grafo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FE46C9F-EFC5-4323-8F0C-D003C735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809879"/>
            <a:ext cx="5932593" cy="294764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8C3CC4-0AA2-4A44-8D84-CF29538D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984" y="2192386"/>
            <a:ext cx="5252021" cy="3579788"/>
          </a:xfrm>
        </p:spPr>
        <p:txBody>
          <a:bodyPr>
            <a:normAutofit/>
          </a:bodyPr>
          <a:lstStyle/>
          <a:p>
            <a:r>
              <a:rPr lang="pt-PT" dirty="0"/>
              <a:t>O seguinte passo passou por definir, primeiramente o grafo no qual iriamos focar na implementação. Com isto desenvolvemos o seguinte grafo:</a:t>
            </a:r>
          </a:p>
          <a:p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B1C5E-6FDE-46DA-B7F7-9FC1934B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69254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PT"/>
              <a:t>Algoritmos Implementados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Grafos | Resumos LEIC-A">
            <a:extLst>
              <a:ext uri="{FF2B5EF4-FFF2-40B4-BE49-F238E27FC236}">
                <a16:creationId xmlns:a16="http://schemas.microsoft.com/office/drawing/2014/main" id="{E85CB4C2-2F07-4A76-ACF7-3E429014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5"/>
          <a:stretch/>
        </p:blipFill>
        <p:spPr bwMode="auto">
          <a:xfrm>
            <a:off x="758952" y="2531784"/>
            <a:ext cx="4849383" cy="3006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Posição de Conteúdo 18">
            <a:extLst>
              <a:ext uri="{FF2B5EF4-FFF2-40B4-BE49-F238E27FC236}">
                <a16:creationId xmlns:a16="http://schemas.microsoft.com/office/drawing/2014/main" id="{8DE6868F-AF65-4898-8857-1F513443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007" y="2324944"/>
            <a:ext cx="5822003" cy="39247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PT" sz="1200" dirty="0">
                <a:latin typeface="Times New Roman" panose="02020603050405020304" pitchFamily="18" charset="0"/>
              </a:rPr>
              <a:t>Após termos implementado o grafo, o próximo passo foi a implementação dos algoritmos proposto nessa fase:</a:t>
            </a:r>
          </a:p>
          <a:p>
            <a:pPr>
              <a:lnSpc>
                <a:spcPct val="100000"/>
              </a:lnSpc>
            </a:pPr>
            <a:r>
              <a:rPr lang="pt-PT" sz="1200" dirty="0">
                <a:latin typeface="Times New Roman" panose="02020603050405020304" pitchFamily="18" charset="0"/>
              </a:rPr>
              <a:t>Algoritmos de pesquisa não informada:</a:t>
            </a:r>
            <a:endParaRPr lang="pt-PT" sz="1200" i="0" u="none" strike="noStrike" baseline="0" dirty="0">
              <a:latin typeface="Times New Roman" panose="02020603050405020304" pitchFamily="18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pt-PT" sz="1200" i="0" u="none" strike="noStrike" baseline="0" dirty="0">
                <a:latin typeface="Times New Roman" panose="02020603050405020304" pitchFamily="18" charset="0"/>
              </a:rPr>
              <a:t>	Pesquisa Primeiro em Largura;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pt-PT" sz="1200" i="0" u="none" strike="noStrike" baseline="0" dirty="0">
                <a:latin typeface="Times New Roman" panose="02020603050405020304" pitchFamily="18" charset="0"/>
              </a:rPr>
              <a:t>	Pesquisa Primeiro em Profundidade;</a:t>
            </a:r>
          </a:p>
          <a:p>
            <a:pPr marL="0" lvl="2" indent="0">
              <a:lnSpc>
                <a:spcPct val="100000"/>
              </a:lnSpc>
              <a:buNone/>
            </a:pPr>
            <a:r>
              <a:rPr lang="pt-PT" sz="1200" i="0" u="none" strike="noStrike" baseline="0" dirty="0">
                <a:latin typeface="Times New Roman" panose="02020603050405020304" pitchFamily="18" charset="0"/>
              </a:rPr>
              <a:t>	Busca Iterativa Limitada em Profundidade;</a:t>
            </a:r>
          </a:p>
          <a:p>
            <a:pPr lvl="2">
              <a:lnSpc>
                <a:spcPct val="100000"/>
              </a:lnSpc>
            </a:pPr>
            <a:endParaRPr lang="pt-PT" sz="1200" i="0" u="none" strike="noStrike" baseline="0" dirty="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pt-PT" sz="1200" dirty="0">
                <a:latin typeface="Times New Roman" panose="02020603050405020304" pitchFamily="18" charset="0"/>
              </a:rPr>
              <a:t>Algoritmo de pesquisa informada: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200" i="0" u="none" strike="noStrike" baseline="0" dirty="0">
                <a:latin typeface="Times New Roman" panose="02020603050405020304" pitchFamily="18" charset="0"/>
              </a:rPr>
              <a:t>	A*(A Estrela);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200" i="0" u="none" strike="noStrike" baseline="0" dirty="0">
                <a:latin typeface="Times New Roman" panose="02020603050405020304" pitchFamily="18" charset="0"/>
              </a:rPr>
              <a:t>	Pesquisa Gulosa;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PT" sz="1200" i="0" dirty="0">
                <a:latin typeface="Times New Roman" panose="02020603050405020304" pitchFamily="18" charset="0"/>
              </a:rPr>
              <a:t>	Tendo em conta os vários algoritmos e o nosso conhecimento, decidimos escolher o algoritmo A* como algoritmo que melhor se adequa à problemática enunciado.</a:t>
            </a:r>
          </a:p>
        </p:txBody>
      </p:sp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B4043-DA3F-4051-8BF9-DC7B103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pt-PT"/>
              <a:t>Resultados </a:t>
            </a:r>
            <a:endParaRPr lang="pt-PT" dirty="0"/>
          </a:p>
        </p:txBody>
      </p:sp>
      <p:cxnSp>
        <p:nvCxnSpPr>
          <p:cNvPr id="1033" name="Straight Connector 76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1851627-FCA2-472F-881E-A61E022A0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1132" y="2369489"/>
            <a:ext cx="5791342" cy="340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13AE92-D9AB-444B-BD0D-7535C734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r>
              <a:rPr lang="pt-PT" dirty="0"/>
              <a:t>Através dos algoritmos implementados, obtivemos os seguintes resultados: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103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525</Words>
  <Application>Microsoft Office PowerPoint</Application>
  <PresentationFormat>Ecrã Panorâmico</PresentationFormat>
  <Paragraphs>65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Sitka Banner</vt:lpstr>
      <vt:lpstr>Times New Roman</vt:lpstr>
      <vt:lpstr>HeadlinesVTI</vt:lpstr>
      <vt:lpstr>Inteligência Artificial</vt:lpstr>
      <vt:lpstr>Introdução do Trabalho</vt:lpstr>
      <vt:lpstr>Primeira Fase </vt:lpstr>
      <vt:lpstr>Queries</vt:lpstr>
      <vt:lpstr>Extras</vt:lpstr>
      <vt:lpstr>Segunda Fase </vt:lpstr>
      <vt:lpstr>Grafo</vt:lpstr>
      <vt:lpstr>Algoritmos Implementados</vt:lpstr>
      <vt:lpstr>Resultados 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carlos dias</dc:creator>
  <cp:lastModifiedBy>carlos dias</cp:lastModifiedBy>
  <cp:revision>7</cp:revision>
  <dcterms:created xsi:type="dcterms:W3CDTF">2022-01-12T21:33:50Z</dcterms:created>
  <dcterms:modified xsi:type="dcterms:W3CDTF">2022-01-13T00:16:37Z</dcterms:modified>
</cp:coreProperties>
</file>