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61" r:id="rId3"/>
    <p:sldId id="262" r:id="rId4"/>
    <p:sldId id="266" r:id="rId5"/>
    <p:sldId id="289" r:id="rId6"/>
    <p:sldId id="265" r:id="rId7"/>
    <p:sldId id="290" r:id="rId8"/>
    <p:sldId id="291" r:id="rId9"/>
    <p:sldId id="292" r:id="rId10"/>
    <p:sldId id="288" r:id="rId11"/>
    <p:sldId id="293" r:id="rId12"/>
    <p:sldId id="294" r:id="rId13"/>
    <p:sldId id="295" r:id="rId14"/>
    <p:sldId id="263" r:id="rId15"/>
    <p:sldId id="279" r:id="rId16"/>
    <p:sldId id="26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9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2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47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4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5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9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4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BE6B-39FE-4FBE-BDC3-16719AE4B46D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khanacademy.org/math/linear-algebr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eb.stanford.edu/class/cs231a/section/section1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657" y="772159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019880" y="1215871"/>
            <a:ext cx="958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ffg</a:t>
            </a:r>
            <a:endParaRPr lang="es-CO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86270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3267988"/>
            <a:ext cx="12192000" cy="361070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91" y="4508227"/>
            <a:ext cx="5037311" cy="11302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D2411C7-820D-40E1-A6C5-E22747BB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5" y="5314606"/>
            <a:ext cx="2914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Matrices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461068"/>
            <a:ext cx="10515600" cy="28712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dirty="0"/>
              <a:t>Forma escalonada reducida</a:t>
            </a:r>
          </a:p>
          <a:p>
            <a:pPr marL="0" indent="0">
              <a:buNone/>
            </a:pPr>
            <a:r>
              <a:rPr lang="es-CO" dirty="0"/>
              <a:t>Entrada pivote</a:t>
            </a:r>
          </a:p>
          <a:p>
            <a:pPr marL="0" indent="0">
              <a:buNone/>
            </a:pPr>
            <a:r>
              <a:rPr lang="es-CO" dirty="0"/>
              <a:t>Matriz identidad</a:t>
            </a:r>
          </a:p>
          <a:p>
            <a:pPr marL="0" indent="0">
              <a:buNone/>
            </a:pPr>
            <a:r>
              <a:rPr lang="es-CO" dirty="0"/>
              <a:t>Matriz ortogonal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D8947A-D4FB-4FAA-81D3-219E0908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885" y="1582479"/>
            <a:ext cx="5972915" cy="17273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17411E-F6EF-41CB-A978-C15A868D9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601" y="3548219"/>
            <a:ext cx="4737741" cy="23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Algunas matrices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2CA6514E-66B7-470C-96C8-988B9698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16" y="1315807"/>
            <a:ext cx="2605117" cy="334136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1800" dirty="0"/>
              <a:t>Matriz nula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EF415-3858-43FA-8D63-7BB7EBF28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9942"/>
            <a:ext cx="3790950" cy="1104900"/>
          </a:xfrm>
          <a:prstGeom prst="rect">
            <a:avLst/>
          </a:prstGeom>
        </p:spPr>
      </p:pic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46A7C7F5-0A1E-4C8D-AC76-2A84D3492D7B}"/>
              </a:ext>
            </a:extLst>
          </p:cNvPr>
          <p:cNvSpPr txBox="1">
            <a:spLocks/>
          </p:cNvSpPr>
          <p:nvPr/>
        </p:nvSpPr>
        <p:spPr>
          <a:xfrm>
            <a:off x="4356455" y="1315806"/>
            <a:ext cx="2605117" cy="33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/>
              <a:t>Matriz fila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453BF2-B79C-4481-B08D-2700F04DD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49" y="1704709"/>
            <a:ext cx="3362325" cy="7048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DB0180-628A-453F-9A24-AD4CC176F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879" y="1690688"/>
            <a:ext cx="1695450" cy="1019175"/>
          </a:xfrm>
          <a:prstGeom prst="rect">
            <a:avLst/>
          </a:prstGeom>
        </p:spPr>
      </p:pic>
      <p:sp>
        <p:nvSpPr>
          <p:cNvPr id="18" name="Marcador de contenido 8">
            <a:extLst>
              <a:ext uri="{FF2B5EF4-FFF2-40B4-BE49-F238E27FC236}">
                <a16:creationId xmlns:a16="http://schemas.microsoft.com/office/drawing/2014/main" id="{C494C6E0-AFC0-4B25-A2EA-7C460D0BECBA}"/>
              </a:ext>
            </a:extLst>
          </p:cNvPr>
          <p:cNvSpPr txBox="1">
            <a:spLocks/>
          </p:cNvSpPr>
          <p:nvPr/>
        </p:nvSpPr>
        <p:spPr>
          <a:xfrm>
            <a:off x="8137879" y="1293999"/>
            <a:ext cx="2605117" cy="33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/>
              <a:t>Matriz columna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24941AD-C0A1-4A24-BF96-3DC90B484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050" y="3489931"/>
            <a:ext cx="2209800" cy="981075"/>
          </a:xfrm>
          <a:prstGeom prst="rect">
            <a:avLst/>
          </a:prstGeom>
        </p:spPr>
      </p:pic>
      <p:sp>
        <p:nvSpPr>
          <p:cNvPr id="20" name="Marcador de contenido 8">
            <a:extLst>
              <a:ext uri="{FF2B5EF4-FFF2-40B4-BE49-F238E27FC236}">
                <a16:creationId xmlns:a16="http://schemas.microsoft.com/office/drawing/2014/main" id="{EEB1B66C-17FF-4477-95BF-CC43DDB0F7FB}"/>
              </a:ext>
            </a:extLst>
          </p:cNvPr>
          <p:cNvSpPr txBox="1">
            <a:spLocks/>
          </p:cNvSpPr>
          <p:nvPr/>
        </p:nvSpPr>
        <p:spPr>
          <a:xfrm>
            <a:off x="2488391" y="3035868"/>
            <a:ext cx="2605117" cy="33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/>
              <a:t>Matriz cuadrada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86FBCD8-CD72-4AA6-A7B5-FDC3D8B3E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013" y="3446116"/>
            <a:ext cx="2105025" cy="1200150"/>
          </a:xfrm>
          <a:prstGeom prst="rect">
            <a:avLst/>
          </a:prstGeom>
        </p:spPr>
      </p:pic>
      <p:sp>
        <p:nvSpPr>
          <p:cNvPr id="24" name="Marcador de contenido 8">
            <a:extLst>
              <a:ext uri="{FF2B5EF4-FFF2-40B4-BE49-F238E27FC236}">
                <a16:creationId xmlns:a16="http://schemas.microsoft.com/office/drawing/2014/main" id="{209CA928-132C-45C6-90D5-0D6542AF5CA9}"/>
              </a:ext>
            </a:extLst>
          </p:cNvPr>
          <p:cNvSpPr txBox="1">
            <a:spLocks/>
          </p:cNvSpPr>
          <p:nvPr/>
        </p:nvSpPr>
        <p:spPr>
          <a:xfrm>
            <a:off x="5795935" y="3017871"/>
            <a:ext cx="2605117" cy="33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/>
              <a:t>Matriz identidad</a:t>
            </a:r>
          </a:p>
        </p:txBody>
      </p:sp>
    </p:spTree>
    <p:extLst>
      <p:ext uri="{BB962C8B-B14F-4D97-AF65-F5344CB8AC3E}">
        <p14:creationId xmlns:p14="http://schemas.microsoft.com/office/powerpoint/2010/main" val="417676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Matriz invertible. Determinante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F839D951-355C-4F83-8D00-BF196199E74E}"/>
              </a:ext>
            </a:extLst>
          </p:cNvPr>
          <p:cNvSpPr txBox="1">
            <a:spLocks/>
          </p:cNvSpPr>
          <p:nvPr/>
        </p:nvSpPr>
        <p:spPr>
          <a:xfrm>
            <a:off x="626354" y="2786631"/>
            <a:ext cx="2880325" cy="572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>
                <a:solidFill>
                  <a:schemeClr val="accent1">
                    <a:lumMod val="75000"/>
                  </a:schemeClr>
                </a:solidFill>
              </a:rPr>
              <a:t>Determinante de una matriz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7A88EF-3173-44D0-B9D5-1FAC392B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89" y="3125019"/>
            <a:ext cx="4798558" cy="2091381"/>
          </a:xfrm>
          <a:prstGeom prst="rect">
            <a:avLst/>
          </a:prstGeom>
        </p:spPr>
      </p:pic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D08190DA-D78D-4E0C-9A98-9666F341985B}"/>
              </a:ext>
            </a:extLst>
          </p:cNvPr>
          <p:cNvSpPr txBox="1">
            <a:spLocks/>
          </p:cNvSpPr>
          <p:nvPr/>
        </p:nvSpPr>
        <p:spPr>
          <a:xfrm>
            <a:off x="6488046" y="1425672"/>
            <a:ext cx="2880325" cy="572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>
                <a:solidFill>
                  <a:schemeClr val="accent1">
                    <a:lumMod val="75000"/>
                  </a:schemeClr>
                </a:solidFill>
              </a:rPr>
              <a:t>Cofactores</a:t>
            </a:r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150FA894-3B5F-4A6A-8D69-5D9ED9BC1250}"/>
              </a:ext>
            </a:extLst>
          </p:cNvPr>
          <p:cNvSpPr txBox="1">
            <a:spLocks/>
          </p:cNvSpPr>
          <p:nvPr/>
        </p:nvSpPr>
        <p:spPr>
          <a:xfrm>
            <a:off x="6337815" y="4048217"/>
            <a:ext cx="2880325" cy="2840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 err="1">
                <a:solidFill>
                  <a:schemeClr val="accent1">
                    <a:lumMod val="75000"/>
                  </a:schemeClr>
                </a:solidFill>
              </a:rPr>
              <a:t>Sarrus</a:t>
            </a:r>
            <a:endParaRPr lang="es-CO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33FB53-14A6-47D0-AFBE-802DC504C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46" y="4344031"/>
            <a:ext cx="5217573" cy="167661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A138200-0568-4742-ABC2-9C8829206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334" y="1801021"/>
            <a:ext cx="4731766" cy="224639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6474374-710D-4ECF-A362-69B079C1F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17" y="1569160"/>
            <a:ext cx="1143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Inversa de una matriz (cálculo por determinantes)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37E3FA41-B3F9-49CE-82F9-0E19E31E4CA8}"/>
              </a:ext>
            </a:extLst>
          </p:cNvPr>
          <p:cNvSpPr txBox="1">
            <a:spLocks/>
          </p:cNvSpPr>
          <p:nvPr/>
        </p:nvSpPr>
        <p:spPr>
          <a:xfrm>
            <a:off x="270393" y="5850098"/>
            <a:ext cx="3227773" cy="848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Profundizar:</a:t>
            </a:r>
          </a:p>
          <a:p>
            <a:pPr marL="0" indent="0">
              <a:buNone/>
            </a:pPr>
            <a:r>
              <a:rPr lang="es-CO" sz="2000" dirty="0"/>
              <a:t>Propiedades de la inversa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88996F-14A9-485D-8FAC-8F1B6FDF2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1960"/>
            <a:ext cx="4660776" cy="25409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6677B3-B34C-4B77-9AA4-BD477DA86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361" y="2956608"/>
            <a:ext cx="3763392" cy="27261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CE4047B-C764-4B0F-8108-8F5667803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599" y="4814139"/>
            <a:ext cx="5486401" cy="12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Material </a:t>
            </a:r>
            <a:r>
              <a:rPr lang="es-CO" dirty="0" err="1"/>
              <a:t>complemetario</a:t>
            </a:r>
            <a:r>
              <a:rPr lang="es-CO" dirty="0"/>
              <a:t> (DS)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3"/>
              </a:rPr>
              <a:t>Curso breve de Álgebra Lineal</a:t>
            </a:r>
            <a:endParaRPr lang="es-CO" dirty="0"/>
          </a:p>
          <a:p>
            <a:r>
              <a:rPr lang="es-CO" dirty="0">
                <a:hlinkClick r:id="rId4"/>
              </a:rPr>
              <a:t>Python </a:t>
            </a:r>
            <a:r>
              <a:rPr lang="es-CO" dirty="0" err="1">
                <a:hlinkClick r:id="rId4"/>
              </a:rPr>
              <a:t>Intro</a:t>
            </a:r>
            <a:r>
              <a:rPr lang="es-CO" dirty="0">
                <a:hlinkClick r:id="rId4"/>
              </a:rPr>
              <a:t> and Linear Algebra </a:t>
            </a:r>
            <a:r>
              <a:rPr lang="es-CO" dirty="0" err="1">
                <a:hlinkClick r:id="rId4"/>
              </a:rPr>
              <a:t>Review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8;p5">
            <a:extLst>
              <a:ext uri="{FF2B5EF4-FFF2-40B4-BE49-F238E27FC236}">
                <a16:creationId xmlns:a16="http://schemas.microsoft.com/office/drawing/2014/main" id="{DDD21EA7-B9E5-45F9-9C03-1C45CAFCE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latin typeface="Bahnschrift SemiLight" panose="020B0502040204020203" pitchFamily="34" charset="0"/>
              </a:rPr>
              <a:t>Contenido asincrónico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94BD0D-52ED-4B9B-982E-C14A72A52FAC}"/>
              </a:ext>
            </a:extLst>
          </p:cNvPr>
          <p:cNvSpPr txBox="1"/>
          <p:nvPr/>
        </p:nvSpPr>
        <p:spPr>
          <a:xfrm>
            <a:off x="1962508" y="1597902"/>
            <a:ext cx="6151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Resto de actividades en plataforma Interactiva Virtual</a:t>
            </a:r>
          </a:p>
        </p:txBody>
      </p:sp>
    </p:spTree>
    <p:extLst>
      <p:ext uri="{BB962C8B-B14F-4D97-AF65-F5344CB8AC3E}">
        <p14:creationId xmlns:p14="http://schemas.microsoft.com/office/powerpoint/2010/main" val="401128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17" y="3416027"/>
            <a:ext cx="3395766" cy="117053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468"/>
            <a:ext cx="12192000" cy="36107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1" y="1684058"/>
            <a:ext cx="5281459" cy="1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Tema: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600" dirty="0">
                <a:solidFill>
                  <a:srgbClr val="00B050"/>
                </a:solidFill>
              </a:rPr>
              <a:t>Repaso + Algebra Lineal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522" y="365125"/>
            <a:ext cx="10448278" cy="1325563"/>
          </a:xfrm>
        </p:spPr>
        <p:txBody>
          <a:bodyPr/>
          <a:lstStyle/>
          <a:p>
            <a:r>
              <a:rPr lang="es-CO" dirty="0"/>
              <a:t>Repaso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07AB58-0153-4BD1-92C6-BFAC26B6B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032" y="1586068"/>
            <a:ext cx="6309868" cy="41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Repaso - Conceptos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r>
              <a:rPr lang="es-CO" dirty="0"/>
              <a:t>Axiomas de probabilidad</a:t>
            </a:r>
          </a:p>
          <a:p>
            <a:r>
              <a:rPr lang="es-CO" dirty="0"/>
              <a:t>Coeficiente de correlación</a:t>
            </a:r>
          </a:p>
          <a:p>
            <a:r>
              <a:rPr lang="es-CO" dirty="0"/>
              <a:t>Distribuciones de probabilidad (ejemplos)</a:t>
            </a:r>
          </a:p>
          <a:p>
            <a:r>
              <a:rPr lang="es-CO" dirty="0"/>
              <a:t>Data </a:t>
            </a:r>
            <a:r>
              <a:rPr lang="es-CO" dirty="0" err="1"/>
              <a:t>cleaning</a:t>
            </a:r>
            <a:r>
              <a:rPr lang="es-CO" dirty="0"/>
              <a:t> – </a:t>
            </a:r>
            <a:r>
              <a:rPr lang="es-CO" dirty="0" err="1"/>
              <a:t>Feature</a:t>
            </a:r>
            <a:r>
              <a:rPr lang="es-CO" dirty="0"/>
              <a:t> </a:t>
            </a:r>
            <a:r>
              <a:rPr lang="es-CO" dirty="0" err="1"/>
              <a:t>Engineering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226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Tema: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3556986" y="1714652"/>
            <a:ext cx="5078027" cy="319025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600" dirty="0">
                <a:solidFill>
                  <a:srgbClr val="00B050"/>
                </a:solidFill>
              </a:rPr>
              <a:t>Algebra Lineal</a:t>
            </a:r>
          </a:p>
          <a:p>
            <a:pPr marL="0" indent="0" algn="ctr">
              <a:buNone/>
            </a:pPr>
            <a:endParaRPr lang="es-CO" sz="36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800" dirty="0"/>
              <a:t>Vectores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800" dirty="0"/>
              <a:t>Matrices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800" dirty="0"/>
              <a:t>Espacios vectoriales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800" dirty="0"/>
              <a:t>Transformaciones lineales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800" dirty="0"/>
              <a:t>Sistemas de ecuaciones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279590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Vectores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665821"/>
            <a:ext cx="10515600" cy="172259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dirty="0"/>
              <a:t>Magnitudes</a:t>
            </a:r>
          </a:p>
          <a:p>
            <a:pPr lvl="1"/>
            <a:r>
              <a:rPr lang="es-CO" dirty="0"/>
              <a:t>Escalares: escala numérica. </a:t>
            </a:r>
            <a:r>
              <a:rPr lang="es-CO" dirty="0" err="1"/>
              <a:t>Ej</a:t>
            </a:r>
            <a:r>
              <a:rPr lang="es-CO" dirty="0"/>
              <a:t>: temperatura, longitud.</a:t>
            </a:r>
          </a:p>
          <a:p>
            <a:pPr lvl="1"/>
            <a:r>
              <a:rPr lang="es-CO" dirty="0"/>
              <a:t>Vectoriales: escala (magnitud), sentido, dirección. </a:t>
            </a:r>
            <a:r>
              <a:rPr lang="es-CO" dirty="0" err="1"/>
              <a:t>Ej</a:t>
            </a:r>
            <a:r>
              <a:rPr lang="es-CO" dirty="0"/>
              <a:t>: Velocidad, desplazamiento, potencia, etc.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71633D-1ADF-4E66-B032-EDCEAE8A5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70" y="3413282"/>
            <a:ext cx="4054228" cy="2800120"/>
          </a:xfrm>
          <a:prstGeom prst="rect">
            <a:avLst/>
          </a:prstGeom>
        </p:spPr>
      </p:pic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EEBC7AFC-1067-4B7C-BCF6-EA11B6558E25}"/>
              </a:ext>
            </a:extLst>
          </p:cNvPr>
          <p:cNvSpPr txBox="1">
            <a:spLocks/>
          </p:cNvSpPr>
          <p:nvPr/>
        </p:nvSpPr>
        <p:spPr>
          <a:xfrm>
            <a:off x="838200" y="4440373"/>
            <a:ext cx="3779668" cy="12768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Profundizar: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/>
              <a:t>Tipos de vectores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/>
              <a:t>Operaciones con vectores</a:t>
            </a:r>
          </a:p>
        </p:txBody>
      </p:sp>
    </p:spTree>
    <p:extLst>
      <p:ext uri="{BB962C8B-B14F-4D97-AF65-F5344CB8AC3E}">
        <p14:creationId xmlns:p14="http://schemas.microsoft.com/office/powerpoint/2010/main" val="15247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vectores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82D57C-CF67-42B8-A4CC-17F6FFE9D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91" y="1627220"/>
            <a:ext cx="3829050" cy="213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EB4FB1-B529-45C7-85FD-3C96751F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647" y="1839821"/>
            <a:ext cx="3954262" cy="2179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A47C7FE-6555-4A08-82C0-3CEBF012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079" y="4170427"/>
            <a:ext cx="3448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vectores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2CA6514E-66B7-470C-96C8-988B9698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16" y="1315806"/>
            <a:ext cx="6921623" cy="7497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/>
              <a:t>Producto escalar (producto interno o producto punto)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89261B-D126-4DD1-937F-4BCC08FEF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4" y="1576574"/>
            <a:ext cx="7904178" cy="21545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ACCA3A-6122-4B3E-92C5-8BA7E7AD9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12" y="2329008"/>
            <a:ext cx="3145173" cy="14488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48A361-990A-439C-A2E3-270E11D81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505" y="4085328"/>
            <a:ext cx="2397095" cy="180621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D899CF1-A622-4219-B97D-425BEE0CE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422" y="3986037"/>
            <a:ext cx="2362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3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vectores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2CA6514E-66B7-470C-96C8-988B9698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16" y="1315806"/>
            <a:ext cx="6921623" cy="7497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/>
              <a:t>Producto vectorial (producto cruz)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28470-5D94-4727-948F-4A4EDE94D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05" y="1854394"/>
            <a:ext cx="2505075" cy="1905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A8F3F1-0794-4547-8884-B32D4C628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715" y="1990828"/>
            <a:ext cx="7753350" cy="12477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B3784A-6375-4B75-8491-F91357E14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505" y="3443308"/>
            <a:ext cx="5781675" cy="6000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B88744E-D435-43EB-9EB8-255958AEB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178" y="4167261"/>
            <a:ext cx="18288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179</Words>
  <Application>Microsoft Office PowerPoint</Application>
  <PresentationFormat>Panorámica</PresentationFormat>
  <Paragraphs>52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Bahnschrift SemiLight</vt:lpstr>
      <vt:lpstr>Calibri</vt:lpstr>
      <vt:lpstr>Calibri Light</vt:lpstr>
      <vt:lpstr>Tema de Office</vt:lpstr>
      <vt:lpstr>Presentación de PowerPoint</vt:lpstr>
      <vt:lpstr>Tema:</vt:lpstr>
      <vt:lpstr>Repaso</vt:lpstr>
      <vt:lpstr>Repaso - Conceptos</vt:lpstr>
      <vt:lpstr>Tema:</vt:lpstr>
      <vt:lpstr>Vectores</vt:lpstr>
      <vt:lpstr>Operaciones con vectores</vt:lpstr>
      <vt:lpstr>Operaciones con vectores</vt:lpstr>
      <vt:lpstr>Operaciones con vectores</vt:lpstr>
      <vt:lpstr>Matrices</vt:lpstr>
      <vt:lpstr>Algunas matrices</vt:lpstr>
      <vt:lpstr>Matriz invertible. Determinante</vt:lpstr>
      <vt:lpstr>Inversa de una matriz (cálculo por determinantes)</vt:lpstr>
      <vt:lpstr>Material complemetario (DS)</vt:lpstr>
      <vt:lpstr>Contenido asincrónico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ROJO A</dc:creator>
  <cp:lastModifiedBy>Juan Serna - Dyna &amp; Cía.</cp:lastModifiedBy>
  <cp:revision>48</cp:revision>
  <dcterms:created xsi:type="dcterms:W3CDTF">2021-04-13T14:19:11Z</dcterms:created>
  <dcterms:modified xsi:type="dcterms:W3CDTF">2021-08-11T22:57:31Z</dcterms:modified>
</cp:coreProperties>
</file>