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7" r:id="rId2"/>
    <p:sldId id="261" r:id="rId3"/>
    <p:sldId id="266" r:id="rId4"/>
    <p:sldId id="296" r:id="rId5"/>
    <p:sldId id="297" r:id="rId6"/>
    <p:sldId id="305" r:id="rId7"/>
    <p:sldId id="299" r:id="rId8"/>
    <p:sldId id="306" r:id="rId9"/>
    <p:sldId id="300" r:id="rId10"/>
    <p:sldId id="301" r:id="rId11"/>
    <p:sldId id="308" r:id="rId12"/>
    <p:sldId id="309" r:id="rId13"/>
    <p:sldId id="310" r:id="rId14"/>
    <p:sldId id="303" r:id="rId15"/>
    <p:sldId id="304" r:id="rId16"/>
    <p:sldId id="279" r:id="rId17"/>
    <p:sldId id="260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93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22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547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84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66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34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9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5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499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44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BE6B-39FE-4FBE-BDC3-16719AE4B46D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B198-F9DB-4C13-9340-9360C11B06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0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6657" y="772159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2019880" y="1215871"/>
            <a:ext cx="9589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ffg</a:t>
            </a:r>
            <a:endParaRPr lang="es-CO" dirty="0"/>
          </a:p>
        </p:txBody>
      </p:sp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86270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" y="3267988"/>
            <a:ext cx="12192000" cy="361070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91" y="4508227"/>
            <a:ext cx="5037311" cy="113022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2411C7-820D-40E1-A6C5-E22747BB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5" y="5314606"/>
            <a:ext cx="2914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de Analítica moderna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Definiciones</a:t>
            </a:r>
          </a:p>
          <a:p>
            <a:r>
              <a:rPr lang="es-CO" dirty="0"/>
              <a:t>Inteligencia de Negocios</a:t>
            </a:r>
          </a:p>
          <a:p>
            <a:r>
              <a:rPr lang="es-CO" dirty="0"/>
              <a:t>Analítica de datos</a:t>
            </a:r>
          </a:p>
          <a:p>
            <a:r>
              <a:rPr lang="es-CO" dirty="0"/>
              <a:t>Conceptos de Data </a:t>
            </a:r>
            <a:r>
              <a:rPr lang="es-CO" dirty="0" err="1"/>
              <a:t>Mart</a:t>
            </a:r>
            <a:r>
              <a:rPr lang="es-CO" dirty="0"/>
              <a:t> y Data Lake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774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Procesos de Analítica moderna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8" y="3777839"/>
            <a:ext cx="10361022" cy="1492611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</a:rPr>
              <a:t>Paas</a:t>
            </a: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</a:rPr>
              <a:t> Azure: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Power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BI con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cloud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implica integración y uso de servicios como Azure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Synapse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Analytics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Azure Data Lake Storage, Azure Cosmos DB y los servicios de Azure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Analysis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CO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Services</a:t>
            </a: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-CO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IaaS: permite administrar y orquestar estos recursos de acuerdo a las necesidades.</a:t>
            </a:r>
            <a:endParaRPr lang="es-CO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Recomendación (buenas practicas de computación en la nube): aislamiento de recursos para garantizar la disponibilidad y un punto de falla menos centralizado.</a:t>
            </a:r>
            <a:endParaRPr lang="es-CO" sz="2000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9DC9D181-6650-4DB4-B86F-31F5AC60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02754"/>
              </p:ext>
            </p:extLst>
          </p:nvPr>
        </p:nvGraphicFramePr>
        <p:xfrm>
          <a:off x="2617375" y="1621745"/>
          <a:ext cx="6889931" cy="1926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44056">
                  <a:extLst>
                    <a:ext uri="{9D8B030D-6E8A-4147-A177-3AD203B41FA5}">
                      <a16:colId xmlns:a16="http://schemas.microsoft.com/office/drawing/2014/main" val="105962129"/>
                    </a:ext>
                  </a:extLst>
                </a:gridCol>
                <a:gridCol w="2259875">
                  <a:extLst>
                    <a:ext uri="{9D8B030D-6E8A-4147-A177-3AD203B41FA5}">
                      <a16:colId xmlns:a16="http://schemas.microsoft.com/office/drawing/2014/main" val="9334251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33246822"/>
                    </a:ext>
                  </a:extLst>
                </a:gridCol>
              </a:tblGrid>
              <a:tr h="321079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Herramienta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On</a:t>
                      </a:r>
                      <a:r>
                        <a:rPr lang="es-CO" sz="1400" dirty="0"/>
                        <a:t>-Premise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323466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r>
                        <a:rPr lang="es-CO" sz="1400" dirty="0"/>
                        <a:t>ETL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Integration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Services</a:t>
                      </a:r>
                      <a:r>
                        <a:rPr lang="es-CO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Data 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588931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r>
                        <a:rPr lang="es-CO" sz="1400" dirty="0"/>
                        <a:t>Análisis en memoria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Analysis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Services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</a:t>
                      </a:r>
                      <a:r>
                        <a:rPr lang="es-CO" sz="1400" dirty="0" err="1"/>
                        <a:t>Analysis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Services</a:t>
                      </a:r>
                      <a:r>
                        <a:rPr lang="es-CO" sz="1400" dirty="0"/>
                        <a:t>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29650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r>
                        <a:rPr lang="es-CO" sz="1400" dirty="0" err="1"/>
                        <a:t>Dashboards</a:t>
                      </a:r>
                      <a:r>
                        <a:rPr lang="es-CO" sz="1400" dirty="0"/>
                        <a:t> y reportes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Power</a:t>
                      </a:r>
                      <a:r>
                        <a:rPr lang="es-CO" sz="1400" dirty="0"/>
                        <a:t>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Power</a:t>
                      </a:r>
                      <a:r>
                        <a:rPr lang="es-CO" sz="1400" dirty="0"/>
                        <a:t> BI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91717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r>
                        <a:rPr lang="es-CO" sz="140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</a:t>
                      </a:r>
                      <a:r>
                        <a:rPr lang="es-CO" sz="1400" dirty="0" err="1"/>
                        <a:t>Functions</a:t>
                      </a:r>
                      <a:r>
                        <a:rPr lang="es-CO" sz="1400" dirty="0"/>
                        <a:t>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057391"/>
                  </a:ext>
                </a:extLst>
              </a:tr>
              <a:tr h="321079">
                <a:tc>
                  <a:txBody>
                    <a:bodyPr/>
                    <a:lstStyle/>
                    <a:p>
                      <a:r>
                        <a:rPr lang="es-CO" sz="1400" dirty="0"/>
                        <a:t>Opciones de almacenamiento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Blob Storage***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101643"/>
                  </a:ext>
                </a:extLst>
              </a:tr>
            </a:tbl>
          </a:graphicData>
        </a:graphic>
      </p:graphicFrame>
      <p:sp>
        <p:nvSpPr>
          <p:cNvPr id="7" name="Marcador de contenido 8">
            <a:extLst>
              <a:ext uri="{FF2B5EF4-FFF2-40B4-BE49-F238E27FC236}">
                <a16:creationId xmlns:a16="http://schemas.microsoft.com/office/drawing/2014/main" id="{95EF6791-7E02-47A2-8078-83F4507AA2D7}"/>
              </a:ext>
            </a:extLst>
          </p:cNvPr>
          <p:cNvSpPr txBox="1">
            <a:spLocks/>
          </p:cNvSpPr>
          <p:nvPr/>
        </p:nvSpPr>
        <p:spPr>
          <a:xfrm>
            <a:off x="172172" y="5314517"/>
            <a:ext cx="11780339" cy="890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s-CO" sz="1200" i="1" dirty="0">
                <a:ea typeface="Times New Roman" panose="02020603050405020304" pitchFamily="18" charset="0"/>
              </a:rPr>
              <a:t>*Viene con el motor de base de datos.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O" sz="1200" i="1" dirty="0">
                <a:ea typeface="Times New Roman" panose="02020603050405020304" pitchFamily="18" charset="0"/>
              </a:rPr>
              <a:t>**Esto para modelos tabulares y </a:t>
            </a:r>
            <a:r>
              <a:rPr lang="es-CO" sz="1200" i="1" dirty="0" err="1">
                <a:ea typeface="Times New Roman" panose="02020603050405020304" pitchFamily="18" charset="0"/>
              </a:rPr>
              <a:t>metadata</a:t>
            </a:r>
            <a:r>
              <a:rPr lang="es-CO" sz="1200" i="1" dirty="0">
                <a:ea typeface="Times New Roman" panose="02020603050405020304" pitchFamily="18" charset="0"/>
              </a:rPr>
              <a:t> </a:t>
            </a:r>
            <a:r>
              <a:rPr lang="es-CO" sz="1200" i="1" dirty="0">
                <a:effectLst/>
                <a:ea typeface="Times New Roman" panose="02020603050405020304" pitchFamily="18" charset="0"/>
              </a:rPr>
              <a:t>(hay versiones </a:t>
            </a:r>
            <a:r>
              <a:rPr lang="es-CO" sz="1200" i="1" dirty="0" err="1">
                <a:effectLst/>
                <a:ea typeface="Times New Roman" panose="02020603050405020304" pitchFamily="18" charset="0"/>
              </a:rPr>
              <a:t>Developer</a:t>
            </a:r>
            <a:r>
              <a:rPr lang="es-CO" sz="1200" i="1" dirty="0">
                <a:effectLst/>
                <a:ea typeface="Times New Roman" panose="02020603050405020304" pitchFamily="18" charset="0"/>
              </a:rPr>
              <a:t>, Basic, Standard)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CO" sz="1200" i="1" dirty="0">
                <a:effectLst/>
                <a:ea typeface="Times New Roman" panose="02020603050405020304" pitchFamily="18" charset="0"/>
              </a:rPr>
              <a:t>***</a:t>
            </a:r>
            <a:r>
              <a:rPr lang="es-CO" sz="12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Servicio SaaS en donde se puede </a:t>
            </a:r>
            <a:r>
              <a:rPr lang="es-CO" sz="12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ejcutar</a:t>
            </a:r>
            <a:r>
              <a:rPr lang="es-CO" sz="12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el código Python</a:t>
            </a:r>
            <a:endParaRPr lang="es-CO" sz="1200" i="1" dirty="0">
              <a:effectLst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" sz="1200" b="0" i="1" dirty="0">
                <a:effectLst/>
              </a:rPr>
              <a:t>****Optimizado para el almacenamiento de cantidades masivas de datos no estructurados (como texto o datos binarios)</a:t>
            </a:r>
            <a:endParaRPr lang="es-CO" sz="1200" i="1" dirty="0"/>
          </a:p>
        </p:txBody>
      </p:sp>
    </p:spTree>
    <p:extLst>
      <p:ext uri="{BB962C8B-B14F-4D97-AF65-F5344CB8AC3E}">
        <p14:creationId xmlns:p14="http://schemas.microsoft.com/office/powerpoint/2010/main" val="262577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Nuevos ciclos de datos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6E1B3745-F225-4ACA-9C79-50724B59D980}"/>
              </a:ext>
            </a:extLst>
          </p:cNvPr>
          <p:cNvPicPr/>
          <p:nvPr/>
        </p:nvPicPr>
        <p:blipFill rotWithShape="1">
          <a:blip r:embed="rId4"/>
          <a:srcRect l="15629" t="11795" r="16172"/>
          <a:stretch/>
        </p:blipFill>
        <p:spPr>
          <a:xfrm>
            <a:off x="2024742" y="1461067"/>
            <a:ext cx="73282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Nuevos ciclos de datos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 descr="Imagen que contiene Gráfico de embudo&#10;&#10;Descripción generada automáticamente">
            <a:extLst>
              <a:ext uri="{FF2B5EF4-FFF2-40B4-BE49-F238E27FC236}">
                <a16:creationId xmlns:a16="http://schemas.microsoft.com/office/drawing/2014/main" id="{162ABD72-465D-4D02-9D25-236E092EF2A1}"/>
              </a:ext>
            </a:extLst>
          </p:cNvPr>
          <p:cNvPicPr/>
          <p:nvPr/>
        </p:nvPicPr>
        <p:blipFill rotWithShape="1">
          <a:blip r:embed="rId4"/>
          <a:srcRect t="12874"/>
          <a:stretch/>
        </p:blipFill>
        <p:spPr>
          <a:xfrm>
            <a:off x="1658983" y="1907177"/>
            <a:ext cx="8085908" cy="33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3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Nuevos ciclos de datos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E1B5537-42BF-40A5-9BDE-6A3016761D38}"/>
              </a:ext>
            </a:extLst>
          </p:cNvPr>
          <p:cNvPicPr/>
          <p:nvPr/>
        </p:nvPicPr>
        <p:blipFill rotWithShape="1">
          <a:blip r:embed="rId4"/>
          <a:srcRect l="531" t="12952" r="73795" b="21295"/>
          <a:stretch/>
        </p:blipFill>
        <p:spPr bwMode="auto">
          <a:xfrm>
            <a:off x="1436914" y="1461067"/>
            <a:ext cx="8856617" cy="45744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28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Nuevos ciclos de datos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8" name="Imagen 7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6FC09036-4DEB-452D-AD67-51A764C15CD0}"/>
              </a:ext>
            </a:extLst>
          </p:cNvPr>
          <p:cNvPicPr/>
          <p:nvPr/>
        </p:nvPicPr>
        <p:blipFill rotWithShape="1">
          <a:blip r:embed="rId4"/>
          <a:srcRect l="1441" t="15128" r="20817" b="8697"/>
          <a:stretch/>
        </p:blipFill>
        <p:spPr>
          <a:xfrm>
            <a:off x="2340428" y="1227909"/>
            <a:ext cx="7511143" cy="47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5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12" name="Google Shape;108;p5">
            <a:extLst>
              <a:ext uri="{FF2B5EF4-FFF2-40B4-BE49-F238E27FC236}">
                <a16:creationId xmlns:a16="http://schemas.microsoft.com/office/drawing/2014/main" id="{DDD21EA7-B9E5-45F9-9C03-1C45CAFCE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latin typeface="Bahnschrift SemiLight" panose="020B0502040204020203" pitchFamily="34" charset="0"/>
              </a:rPr>
              <a:t>Contenido asincrónico</a:t>
            </a:r>
            <a:endParaRPr dirty="0">
              <a:latin typeface="Bahnschrift SemiLigh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B94BD0D-52ED-4B9B-982E-C14A72A52FAC}"/>
              </a:ext>
            </a:extLst>
          </p:cNvPr>
          <p:cNvSpPr txBox="1"/>
          <p:nvPr/>
        </p:nvSpPr>
        <p:spPr>
          <a:xfrm>
            <a:off x="1962508" y="1597902"/>
            <a:ext cx="6151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/>
              <a:t>Resto de actividades en plataforma Interactiva Virtual</a:t>
            </a:r>
          </a:p>
        </p:txBody>
      </p:sp>
    </p:spTree>
    <p:extLst>
      <p:ext uri="{BB962C8B-B14F-4D97-AF65-F5344CB8AC3E}">
        <p14:creationId xmlns:p14="http://schemas.microsoft.com/office/powerpoint/2010/main" val="4011282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17" y="3416027"/>
            <a:ext cx="3395766" cy="117053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2" y="0"/>
            <a:ext cx="12209312" cy="51563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4468"/>
            <a:ext cx="12192000" cy="36107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1" y="1684058"/>
            <a:ext cx="5281459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Tema:</a:t>
            </a:r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600" dirty="0">
                <a:solidFill>
                  <a:srgbClr val="00B050"/>
                </a:solidFill>
              </a:rPr>
              <a:t>Bases de datos y Analítica Moderna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Bases de datos relacionales y no relacionales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4" y="1910636"/>
            <a:ext cx="3649394" cy="1107558"/>
          </a:xfrm>
        </p:spPr>
        <p:txBody>
          <a:bodyPr>
            <a:normAutofit fontScale="92500"/>
          </a:bodyPr>
          <a:lstStyle/>
          <a:p>
            <a:r>
              <a:rPr lang="es-CO" dirty="0"/>
              <a:t>Modelos tabulares (2D)</a:t>
            </a:r>
          </a:p>
          <a:p>
            <a:r>
              <a:rPr lang="es-CO" dirty="0"/>
              <a:t>Cubos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32E9F5-B53A-4A39-ABA9-8F39720C7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258" y="1576544"/>
            <a:ext cx="6334125" cy="3943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1B0DB-9B20-4DCB-9841-EF3E91348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953" y="3018194"/>
            <a:ext cx="1895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Bases de datos SQL y MySQL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4226786"/>
            <a:ext cx="10515600" cy="496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RDBMS</a:t>
            </a:r>
          </a:p>
        </p:txBody>
      </p:sp>
      <p:sp>
        <p:nvSpPr>
          <p:cNvPr id="7" name="Marcador de contenido 8">
            <a:extLst>
              <a:ext uri="{FF2B5EF4-FFF2-40B4-BE49-F238E27FC236}">
                <a16:creationId xmlns:a16="http://schemas.microsoft.com/office/drawing/2014/main" id="{D32480AA-2FDF-4F72-83FB-5CFA987620BA}"/>
              </a:ext>
            </a:extLst>
          </p:cNvPr>
          <p:cNvSpPr txBox="1">
            <a:spLocks/>
          </p:cNvSpPr>
          <p:nvPr/>
        </p:nvSpPr>
        <p:spPr>
          <a:xfrm>
            <a:off x="461260" y="1695164"/>
            <a:ext cx="10515600" cy="588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Comparativa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FD5F4D9D-7D06-4821-AB0D-7A5FE484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06144"/>
              </p:ext>
            </p:extLst>
          </p:nvPr>
        </p:nvGraphicFramePr>
        <p:xfrm>
          <a:off x="2926806" y="1341674"/>
          <a:ext cx="7799250" cy="2602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731">
                  <a:extLst>
                    <a:ext uri="{9D8B030D-6E8A-4147-A177-3AD203B41FA5}">
                      <a16:colId xmlns:a16="http://schemas.microsoft.com/office/drawing/2014/main" val="3266744473"/>
                    </a:ext>
                  </a:extLst>
                </a:gridCol>
                <a:gridCol w="2207623">
                  <a:extLst>
                    <a:ext uri="{9D8B030D-6E8A-4147-A177-3AD203B41FA5}">
                      <a16:colId xmlns:a16="http://schemas.microsoft.com/office/drawing/2014/main" val="2486340941"/>
                    </a:ext>
                  </a:extLst>
                </a:gridCol>
                <a:gridCol w="2587896">
                  <a:extLst>
                    <a:ext uri="{9D8B030D-6E8A-4147-A177-3AD203B41FA5}">
                      <a16:colId xmlns:a16="http://schemas.microsoft.com/office/drawing/2014/main" val="3230445360"/>
                    </a:ext>
                  </a:extLst>
                </a:gridCol>
              </a:tblGrid>
              <a:tr h="29617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Criterio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93976"/>
                  </a:ext>
                </a:extLst>
              </a:tr>
              <a:tr h="296173">
                <a:tc>
                  <a:txBody>
                    <a:bodyPr/>
                    <a:lstStyle/>
                    <a:p>
                      <a:r>
                        <a:rPr lang="es-CO" sz="1400" dirty="0" err="1"/>
                        <a:t>Cost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Licenciado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Open </a:t>
                      </a:r>
                      <a:r>
                        <a:rPr lang="es-CO" sz="1400" dirty="0" err="1"/>
                        <a:t>source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158911"/>
                  </a:ext>
                </a:extLst>
              </a:tr>
              <a:tr h="570745">
                <a:tc>
                  <a:txBody>
                    <a:bodyPr/>
                    <a:lstStyle/>
                    <a:p>
                      <a:r>
                        <a:rPr lang="es-CO" sz="1400" dirty="0" err="1"/>
                        <a:t>Supported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programming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languages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Java, PHP, C++, Python, Ruby, Delphi, </a:t>
                      </a:r>
                      <a:r>
                        <a:rPr lang="es-CO" sz="1400" dirty="0" err="1"/>
                        <a:t>Go</a:t>
                      </a:r>
                      <a:r>
                        <a:rPr lang="es-CO" sz="1400" dirty="0"/>
                        <a:t>,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PHP + Apache, Java,  C++, Python, Ruby, Delphi, </a:t>
                      </a:r>
                      <a:r>
                        <a:rPr lang="es-CO" sz="1400" dirty="0" err="1"/>
                        <a:t>Go</a:t>
                      </a:r>
                      <a:r>
                        <a:rPr lang="es-CO" sz="1400" dirty="0"/>
                        <a:t>,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91265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s-CO" sz="1400" dirty="0" err="1"/>
                        <a:t>Suported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platforms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Windows, Linux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Linux, Windows, Solaris, Mac 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106831"/>
                  </a:ext>
                </a:extLst>
              </a:tr>
              <a:tr h="511202">
                <a:tc>
                  <a:txBody>
                    <a:bodyPr/>
                    <a:lstStyle/>
                    <a:p>
                      <a:r>
                        <a:rPr lang="es-CO" sz="1400" dirty="0"/>
                        <a:t>Data file </a:t>
                      </a:r>
                      <a:r>
                        <a:rPr lang="es-CO" sz="1400" dirty="0" err="1"/>
                        <a:t>Manipulation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Not</a:t>
                      </a:r>
                      <a:r>
                        <a:rPr lang="es-CO" sz="1400" dirty="0"/>
                        <a:t> </a:t>
                      </a:r>
                      <a:r>
                        <a:rPr lang="es-CO" sz="1400" dirty="0" err="1"/>
                        <a:t>allowed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Allowed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374029"/>
                  </a:ext>
                </a:extLst>
              </a:tr>
              <a:tr h="399522">
                <a:tc>
                  <a:txBody>
                    <a:bodyPr/>
                    <a:lstStyle/>
                    <a:p>
                      <a:r>
                        <a:rPr lang="es-CO" sz="1400" dirty="0" err="1"/>
                        <a:t>Operational</a:t>
                      </a:r>
                      <a:r>
                        <a:rPr lang="es-CO" sz="1400" dirty="0"/>
                        <a:t> Storage </a:t>
                      </a:r>
                      <a:r>
                        <a:rPr lang="es-CO" sz="1400" dirty="0" err="1"/>
                        <a:t>Space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Large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/>
                        <a:t>Less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64815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2B07D72-6BAB-45C2-8653-962C5754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392" y="4067815"/>
            <a:ext cx="4754608" cy="29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Servidores y estructura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56671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Servidores (</a:t>
            </a:r>
            <a:r>
              <a:rPr lang="es-CO" sz="2400" dirty="0" err="1"/>
              <a:t>cloud</a:t>
            </a:r>
            <a:r>
              <a:rPr lang="es-CO" sz="2400" dirty="0"/>
              <a:t> – </a:t>
            </a:r>
            <a:r>
              <a:rPr lang="es-CO" sz="2400" dirty="0" err="1"/>
              <a:t>on</a:t>
            </a:r>
            <a:r>
              <a:rPr lang="es-CO" sz="2400" dirty="0"/>
              <a:t>-premise)</a:t>
            </a:r>
          </a:p>
          <a:p>
            <a:pPr marL="0" indent="0">
              <a:buNone/>
            </a:pPr>
            <a:r>
              <a:rPr lang="es-CO" sz="2400" dirty="0"/>
              <a:t>Instancias</a:t>
            </a:r>
          </a:p>
          <a:p>
            <a:pPr marL="0" indent="0">
              <a:buNone/>
            </a:pPr>
            <a:r>
              <a:rPr lang="es-CO" sz="2400" dirty="0"/>
              <a:t>Bases de datos</a:t>
            </a:r>
          </a:p>
          <a:p>
            <a:pPr marL="0" indent="0">
              <a:buNone/>
            </a:pPr>
            <a:r>
              <a:rPr lang="es-CO" sz="2400" dirty="0"/>
              <a:t>Tablas (tipos de tablas)</a:t>
            </a:r>
          </a:p>
          <a:p>
            <a:pPr marL="0" indent="0">
              <a:buNone/>
            </a:pPr>
            <a:r>
              <a:rPr lang="es-CO" sz="2400" dirty="0"/>
              <a:t>Otros elementos (vistas, procedimientos almacenados)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4C03D8-89CE-4673-BB5A-E4886502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23" y="581429"/>
            <a:ext cx="5054677" cy="55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SQL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Para ir a las tablas hay que saber hacer las consultas en SQL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Lógica:</a:t>
            </a:r>
          </a:p>
          <a:p>
            <a:pPr marL="514350" indent="-514350">
              <a:buAutoNum type="arabicPeriod"/>
            </a:pPr>
            <a:r>
              <a:rPr lang="es-CO" dirty="0"/>
              <a:t>Crear / Eliminar tabla</a:t>
            </a:r>
          </a:p>
          <a:p>
            <a:pPr marL="514350" indent="-514350">
              <a:buAutoNum type="arabicPeriod"/>
            </a:pPr>
            <a:r>
              <a:rPr lang="es-CO" dirty="0"/>
              <a:t>Selección de campos</a:t>
            </a:r>
          </a:p>
          <a:p>
            <a:pPr marL="514350" indent="-514350">
              <a:buAutoNum type="arabicPeriod"/>
            </a:pPr>
            <a:r>
              <a:rPr lang="es-CO" dirty="0"/>
              <a:t>De cuál tabla con los campos (si hay varias tablas, tipos de cruce)</a:t>
            </a:r>
          </a:p>
          <a:p>
            <a:pPr marL="514350" indent="-514350">
              <a:buAutoNum type="arabicPeriod"/>
            </a:pPr>
            <a:r>
              <a:rPr lang="es-CO" dirty="0"/>
              <a:t>Condiciones a la consulta (filtros de partición)</a:t>
            </a:r>
          </a:p>
          <a:p>
            <a:pPr marL="514350" indent="-514350">
              <a:buAutoNum type="arabicPeriod"/>
            </a:pPr>
            <a:r>
              <a:rPr lang="es-CO" dirty="0" err="1"/>
              <a:t>Group</a:t>
            </a:r>
            <a:r>
              <a:rPr lang="es-CO" dirty="0"/>
              <a:t> (sum, </a:t>
            </a:r>
            <a:r>
              <a:rPr lang="es-CO" dirty="0" err="1"/>
              <a:t>avg</a:t>
            </a:r>
            <a:r>
              <a:rPr lang="es-CO" dirty="0"/>
              <a:t>, </a:t>
            </a:r>
            <a:r>
              <a:rPr lang="es-CO" dirty="0" err="1"/>
              <a:t>count</a:t>
            </a:r>
            <a:r>
              <a:rPr lang="es-CO" dirty="0"/>
              <a:t>)</a:t>
            </a:r>
          </a:p>
          <a:p>
            <a:pPr marL="514350" indent="-514350">
              <a:buAutoNum type="arabicPeriod"/>
            </a:pPr>
            <a:r>
              <a:rPr lang="es-CO" dirty="0"/>
              <a:t>Ordenar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655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Bonus 1: conexión Python (</a:t>
            </a:r>
            <a:r>
              <a:rPr lang="es-CO" dirty="0" err="1"/>
              <a:t>pyodbc</a:t>
            </a:r>
            <a:r>
              <a:rPr lang="es-CO" dirty="0"/>
              <a:t>)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368053-0943-413C-9DF7-253C05AAC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770" y="1323954"/>
            <a:ext cx="8712460" cy="46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9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sp>
        <p:nvSpPr>
          <p:cNvPr id="6" name="Marcador de contenido 8">
            <a:extLst>
              <a:ext uri="{FF2B5EF4-FFF2-40B4-BE49-F238E27FC236}">
                <a16:creationId xmlns:a16="http://schemas.microsoft.com/office/drawing/2014/main" id="{05357AA8-D4C9-4FC9-B1BD-3FE7C48E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57"/>
            <a:ext cx="10515600" cy="4351338"/>
          </a:xfrm>
        </p:spPr>
        <p:txBody>
          <a:bodyPr/>
          <a:lstStyle/>
          <a:p>
            <a:endParaRPr lang="es-CO" dirty="0"/>
          </a:p>
          <a:p>
            <a:r>
              <a:rPr lang="es-CO" dirty="0"/>
              <a:t>Peso de las consultas</a:t>
            </a:r>
          </a:p>
          <a:p>
            <a:r>
              <a:rPr lang="es-CO" dirty="0"/>
              <a:t>Formato para guardar las tables (</a:t>
            </a:r>
            <a:r>
              <a:rPr lang="es-CO" dirty="0" err="1"/>
              <a:t>parquet</a:t>
            </a:r>
            <a:r>
              <a:rPr lang="es-CO" dirty="0"/>
              <a:t>, ORC)</a:t>
            </a:r>
          </a:p>
          <a:p>
            <a:r>
              <a:rPr lang="es-CO" dirty="0"/>
              <a:t>Identificación de las tablas</a:t>
            </a:r>
          </a:p>
          <a:p>
            <a:r>
              <a:rPr lang="es-CO" dirty="0" err="1"/>
              <a:t>Cant</a:t>
            </a:r>
            <a:r>
              <a:rPr lang="es-CO" dirty="0"/>
              <a:t>. Máx. Case </a:t>
            </a:r>
            <a:r>
              <a:rPr lang="es-CO" dirty="0" err="1"/>
              <a:t>when</a:t>
            </a:r>
            <a:endParaRPr lang="es-CO" dirty="0"/>
          </a:p>
          <a:p>
            <a:r>
              <a:rPr lang="es-CO" dirty="0"/>
              <a:t>Usar Compute </a:t>
            </a:r>
            <a:r>
              <a:rPr lang="es-CO" dirty="0" err="1"/>
              <a:t>Stats</a:t>
            </a:r>
            <a:r>
              <a:rPr lang="es-CO" dirty="0"/>
              <a:t> y ver Plan de ejecución</a:t>
            </a:r>
          </a:p>
          <a:p>
            <a:r>
              <a:rPr lang="es-CO" dirty="0" err="1"/>
              <a:t>Cant</a:t>
            </a:r>
            <a:r>
              <a:rPr lang="es-CO" dirty="0"/>
              <a:t>. </a:t>
            </a:r>
            <a:r>
              <a:rPr lang="es-CO" dirty="0" err="1"/>
              <a:t>Máx</a:t>
            </a:r>
            <a:r>
              <a:rPr lang="es-CO" dirty="0"/>
              <a:t> de </a:t>
            </a:r>
            <a:r>
              <a:rPr lang="es-CO" dirty="0" err="1"/>
              <a:t>joins</a:t>
            </a:r>
            <a:r>
              <a:rPr lang="es-CO" dirty="0"/>
              <a:t> (en una misma consulta)</a:t>
            </a:r>
          </a:p>
          <a:p>
            <a:endParaRPr lang="es-CO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1263" y="456566"/>
            <a:ext cx="10515600" cy="1325563"/>
          </a:xfrm>
        </p:spPr>
        <p:txBody>
          <a:bodyPr/>
          <a:lstStyle/>
          <a:p>
            <a:r>
              <a:rPr lang="es-CO" dirty="0"/>
              <a:t>Bonus 2: Buenas prácticas al hacer consultas SQL</a:t>
            </a:r>
          </a:p>
        </p:txBody>
      </p:sp>
    </p:spTree>
    <p:extLst>
      <p:ext uri="{BB962C8B-B14F-4D97-AF65-F5344CB8AC3E}">
        <p14:creationId xmlns:p14="http://schemas.microsoft.com/office/powerpoint/2010/main" val="4256957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Flujo de datos tradicional y básico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8266" y="-408602"/>
            <a:ext cx="2787328" cy="18696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8219"/>
            <a:ext cx="12192000" cy="3610708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216C7F6-7948-42CA-9D17-D1154B53CAF9}"/>
              </a:ext>
            </a:extLst>
          </p:cNvPr>
          <p:cNvPicPr/>
          <p:nvPr/>
        </p:nvPicPr>
        <p:blipFill rotWithShape="1">
          <a:blip r:embed="rId4"/>
          <a:srcRect t="12638"/>
          <a:stretch/>
        </p:blipFill>
        <p:spPr>
          <a:xfrm>
            <a:off x="1724297" y="1908831"/>
            <a:ext cx="7746274" cy="3290186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78D9FC9-984F-48F3-B4C7-26C77FB27BEF}"/>
              </a:ext>
            </a:extLst>
          </p:cNvPr>
          <p:cNvSpPr/>
          <p:nvPr/>
        </p:nvSpPr>
        <p:spPr>
          <a:xfrm>
            <a:off x="2468880" y="2586446"/>
            <a:ext cx="1175657" cy="391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ERP</a:t>
            </a:r>
          </a:p>
        </p:txBody>
      </p:sp>
    </p:spTree>
    <p:extLst>
      <p:ext uri="{BB962C8B-B14F-4D97-AF65-F5344CB8AC3E}">
        <p14:creationId xmlns:p14="http://schemas.microsoft.com/office/powerpoint/2010/main" val="524058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459</Words>
  <Application>Microsoft Office PowerPoint</Application>
  <PresentationFormat>Panorámica</PresentationFormat>
  <Paragraphs>90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Bahnschrift SemiLight</vt:lpstr>
      <vt:lpstr>Calibri</vt:lpstr>
      <vt:lpstr>Calibri Light</vt:lpstr>
      <vt:lpstr>Tema de Office</vt:lpstr>
      <vt:lpstr>Presentación de PowerPoint</vt:lpstr>
      <vt:lpstr>Tema:</vt:lpstr>
      <vt:lpstr>Bases de datos relacionales y no relacionales</vt:lpstr>
      <vt:lpstr>Bases de datos SQL y MySQL</vt:lpstr>
      <vt:lpstr>Servidores y estructura</vt:lpstr>
      <vt:lpstr>SQL</vt:lpstr>
      <vt:lpstr>Bonus 1: conexión Python (pyodbc)</vt:lpstr>
      <vt:lpstr>Bonus 2: Buenas prácticas al hacer consultas SQL</vt:lpstr>
      <vt:lpstr>Flujo de datos tradicional y básico</vt:lpstr>
      <vt:lpstr>Procesos de Analítica moderna</vt:lpstr>
      <vt:lpstr>Procesos de Analítica moderna</vt:lpstr>
      <vt:lpstr>Nuevos ciclos de datos</vt:lpstr>
      <vt:lpstr>Nuevos ciclos de datos</vt:lpstr>
      <vt:lpstr>Nuevos ciclos de datos</vt:lpstr>
      <vt:lpstr>Nuevos ciclos de datos</vt:lpstr>
      <vt:lpstr>Contenido asincrónico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ROJO A</dc:creator>
  <cp:lastModifiedBy>Juan Serna - Dyna &amp; Cía.</cp:lastModifiedBy>
  <cp:revision>62</cp:revision>
  <dcterms:created xsi:type="dcterms:W3CDTF">2021-04-13T14:19:11Z</dcterms:created>
  <dcterms:modified xsi:type="dcterms:W3CDTF">2021-09-15T23:09:37Z</dcterms:modified>
</cp:coreProperties>
</file>