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62" r:id="rId3"/>
    <p:sldId id="261" r:id="rId4"/>
    <p:sldId id="277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69" r:id="rId13"/>
    <p:sldId id="272" r:id="rId14"/>
    <p:sldId id="274" r:id="rId15"/>
    <p:sldId id="275" r:id="rId16"/>
    <p:sldId id="278" r:id="rId17"/>
    <p:sldId id="276" r:id="rId18"/>
    <p:sldId id="264" r:id="rId19"/>
    <p:sldId id="26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9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2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4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E6B-39FE-4FBE-BDC3-16719AE4B46D}" type="datetimeFigureOut">
              <a:rPr lang="es-CO" smtClean="0"/>
              <a:t>14/06/2021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br.org/2012/10/data-scientist-the-sexiest-job-of-the-21st-century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c.com/2021/06/01/10-of-the-most-in-demand-ai-jobs-that-pay-at-least-95000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teacher.com/python" TargetMode="External"/><Relationship Id="rId5" Type="http://schemas.openxmlformats.org/officeDocument/2006/relationships/hyperlink" Target="https://learnxinyminutes.com/docs/python3/" TargetMode="External"/><Relationship Id="rId4" Type="http://schemas.openxmlformats.org/officeDocument/2006/relationships/hyperlink" Target="https://www.youtube.com/watch?v=haAmfl4qajs&amp;ab_channel=MeDicenTecno%2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aAmfl4qajs&amp;ab_channel=MeDicenTecno%2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esernav@eafit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afit.edu.co/exa/servicios/Documents/instructivo-puls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657" y="772159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019880" y="1215871"/>
            <a:ext cx="958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ffg</a:t>
            </a:r>
            <a:endParaRPr lang="es-CO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8627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267988"/>
            <a:ext cx="12192000" cy="36107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91" y="4508227"/>
            <a:ext cx="5037311" cy="11302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D73D4B1-FFC8-4A82-BA2F-B86F6FB0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251" y="5314606"/>
            <a:ext cx="2914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2;p4">
            <a:extLst>
              <a:ext uri="{FF2B5EF4-FFF2-40B4-BE49-F238E27FC236}">
                <a16:creationId xmlns:a16="http://schemas.microsoft.com/office/drawing/2014/main" id="{E925F592-8DEB-4A2B-975B-659883C6E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>
                <a:latin typeface="Bahnschrift SemiLight" panose="020B0502040204020203" pitchFamily="34" charset="0"/>
              </a:rPr>
              <a:t>Herramientas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Google Shape;103;p4">
            <a:extLst>
              <a:ext uri="{FF2B5EF4-FFF2-40B4-BE49-F238E27FC236}">
                <a16:creationId xmlns:a16="http://schemas.microsoft.com/office/drawing/2014/main" id="{E9D325C8-C515-46D7-AD9E-B6805CB23D9A}"/>
              </a:ext>
            </a:extLst>
          </p:cNvPr>
          <p:cNvSpPr txBox="1">
            <a:spLocks/>
          </p:cNvSpPr>
          <p:nvPr/>
        </p:nvSpPr>
        <p:spPr>
          <a:xfrm>
            <a:off x="838200" y="1470509"/>
            <a:ext cx="5133392" cy="4554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AutoNum type="arabicPeriod"/>
            </a:pPr>
            <a:r>
              <a:rPr lang="es-CO" sz="2000">
                <a:latin typeface="Bahnschrift SemiLight" panose="020B0502040204020203" pitchFamily="34" charset="0"/>
              </a:rPr>
              <a:t>Computer Science / IT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Lenguajes de programación (</a:t>
            </a:r>
            <a:r>
              <a:rPr lang="es-CO" sz="1600">
                <a:solidFill>
                  <a:schemeClr val="accent6"/>
                </a:solidFill>
                <a:latin typeface="Bahnschrift SemiLight" panose="020B0502040204020203" pitchFamily="34" charset="0"/>
              </a:rPr>
              <a:t>Python</a:t>
            </a:r>
            <a:r>
              <a:rPr lang="es-CO" sz="1600">
                <a:latin typeface="Bahnschrift SemiLight" panose="020B0502040204020203" pitchFamily="34" charset="0"/>
              </a:rPr>
              <a:t>, R)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Desarrollo Web (HTML)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Bases de datos (SQL)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s-CO" sz="1600">
              <a:latin typeface="Bahnschrift SemiLight" panose="020B0502040204020203" pitchFamily="34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AutoNum type="arabicPeriod"/>
            </a:pPr>
            <a:r>
              <a:rPr lang="es-CO" sz="2000">
                <a:latin typeface="Bahnschrift SemiLight" panose="020B0502040204020203" pitchFamily="34" charset="0"/>
              </a:rPr>
              <a:t>Math and Statistics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Matrices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Probabilidades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s-CO" sz="1600">
              <a:latin typeface="Bahnschrift SemiLight" panose="020B0502040204020203" pitchFamily="34" charset="0"/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AutoNum type="arabicPeriod"/>
            </a:pPr>
            <a:r>
              <a:rPr lang="es-CO" sz="2000">
                <a:latin typeface="Bahnschrift SemiLight" panose="020B0502040204020203" pitchFamily="34" charset="0"/>
              </a:rPr>
              <a:t>Business knowledge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Qué industria te gusta?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s-CO" sz="1600">
                <a:latin typeface="Bahnschrift SemiLight" panose="020B0502040204020203" pitchFamily="34" charset="0"/>
              </a:rPr>
              <a:t>Cómo se aplica DS en esa industria?</a:t>
            </a:r>
            <a:endParaRPr lang="es-CO" sz="1600" dirty="0">
              <a:latin typeface="Bahnschrift SemiLight" panose="020B0502040204020203" pitchFamily="34" charset="0"/>
            </a:endParaRPr>
          </a:p>
        </p:txBody>
      </p:sp>
      <p:sp>
        <p:nvSpPr>
          <p:cNvPr id="14" name="Google Shape;103;p4">
            <a:extLst>
              <a:ext uri="{FF2B5EF4-FFF2-40B4-BE49-F238E27FC236}">
                <a16:creationId xmlns:a16="http://schemas.microsoft.com/office/drawing/2014/main" id="{21689770-D17E-4C44-8E42-4427318420CD}"/>
              </a:ext>
            </a:extLst>
          </p:cNvPr>
          <p:cNvSpPr txBox="1">
            <a:spLocks/>
          </p:cNvSpPr>
          <p:nvPr/>
        </p:nvSpPr>
        <p:spPr>
          <a:xfrm>
            <a:off x="7467586" y="4856666"/>
            <a:ext cx="3018618" cy="57153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s-CO" sz="2000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</a:rPr>
              <a:t>MOOC </a:t>
            </a:r>
            <a:r>
              <a:rPr lang="es-CO" sz="2000" dirty="0" err="1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</a:rPr>
              <a:t>Platforms</a:t>
            </a:r>
            <a:endParaRPr lang="es-CO" sz="1600" dirty="0">
              <a:solidFill>
                <a:schemeClr val="accent2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157282-827C-4A8B-AF8E-A15570BB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792" y="824538"/>
            <a:ext cx="1912212" cy="10780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E2E94D1-5CC2-4FCE-B77C-FCE97103F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710" y="1924128"/>
            <a:ext cx="1476375" cy="6953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75CFC31-8D05-4F48-837C-0DA0E5AB2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353" y="2602508"/>
            <a:ext cx="2393087" cy="6486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3668C28-E723-4981-B791-8E525D6F4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4655" y="3305583"/>
            <a:ext cx="1544482" cy="68413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FEF3A71-8A6C-4EE9-9FBF-EF1D11DC3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517" y="4018074"/>
            <a:ext cx="1980757" cy="7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8;p5">
            <a:extLst>
              <a:ext uri="{FF2B5EF4-FFF2-40B4-BE49-F238E27FC236}">
                <a16:creationId xmlns:a16="http://schemas.microsoft.com/office/drawing/2014/main" id="{125440DD-CB6F-4936-AA0C-40281289C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143" y="365125"/>
            <a:ext cx="1083284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000" b="1" i="0" dirty="0">
                <a:solidFill>
                  <a:srgbClr val="282828"/>
                </a:solidFill>
                <a:effectLst/>
                <a:latin typeface="GT America"/>
              </a:rPr>
              <a:t>Data Scientist: The Sexiest Job of the 21st Century</a:t>
            </a:r>
            <a:endParaRPr sz="4000" dirty="0">
              <a:latin typeface="Bahnschrift SemiLight" panose="020B0502040204020203" pitchFamily="34" charset="0"/>
            </a:endParaRPr>
          </a:p>
        </p:txBody>
      </p:sp>
      <p:sp>
        <p:nvSpPr>
          <p:cNvPr id="13" name="Google Shape;109;p5">
            <a:extLst>
              <a:ext uri="{FF2B5EF4-FFF2-40B4-BE49-F238E27FC236}">
                <a16:creationId xmlns:a16="http://schemas.microsoft.com/office/drawing/2014/main" id="{A8D46D32-B992-4AE4-A14A-AC79E891FC0F}"/>
              </a:ext>
            </a:extLst>
          </p:cNvPr>
          <p:cNvSpPr txBox="1">
            <a:spLocks/>
          </p:cNvSpPr>
          <p:nvPr/>
        </p:nvSpPr>
        <p:spPr>
          <a:xfrm>
            <a:off x="3512377" y="2048722"/>
            <a:ext cx="6208672" cy="2760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s-CO" sz="2400" dirty="0">
                <a:latin typeface="Bahnschrift SemiLight" panose="020B0502040204020203" pitchFamily="34" charset="0"/>
              </a:rPr>
              <a:t>¿Qué hace un Data </a:t>
            </a:r>
            <a:r>
              <a:rPr lang="es-CO" sz="2400" dirty="0" err="1">
                <a:latin typeface="Bahnschrift SemiLight" panose="020B0502040204020203" pitchFamily="34" charset="0"/>
              </a:rPr>
              <a:t>Scientist</a:t>
            </a:r>
            <a:r>
              <a:rPr lang="es-CO" sz="2400" dirty="0">
                <a:latin typeface="Bahnschrift SemiLight" panose="020B0502040204020203" pitchFamily="34" charset="0"/>
              </a:rPr>
              <a:t>?</a:t>
            </a:r>
          </a:p>
          <a:p>
            <a:pPr marL="497205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O" sz="2000" dirty="0">
                <a:latin typeface="Bahnschrift SemiLight" panose="020B0502040204020203" pitchFamily="34" charset="0"/>
              </a:rPr>
              <a:t>Estructura a los datos</a:t>
            </a:r>
          </a:p>
          <a:p>
            <a:pPr marL="497205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O" sz="2000" dirty="0">
                <a:latin typeface="Bahnschrift SemiLight" panose="020B0502040204020203" pitchFamily="34" charset="0"/>
              </a:rPr>
              <a:t>Encuentra patrones en ellos</a:t>
            </a:r>
          </a:p>
          <a:p>
            <a:pPr marL="497205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latin typeface="Bahnschrift SemiLight" panose="020B0502040204020203" pitchFamily="34" charset="0"/>
              </a:rPr>
              <a:t>Opina</a:t>
            </a:r>
            <a:r>
              <a:rPr lang="en-US" sz="2000" dirty="0">
                <a:latin typeface="Bahnschrift SemiLight" panose="020B0502040204020203" pitchFamily="34" charset="0"/>
              </a:rPr>
              <a:t> y </a:t>
            </a:r>
            <a:r>
              <a:rPr lang="en-US" sz="2000" dirty="0" err="1">
                <a:latin typeface="Bahnschrift SemiLight" panose="020B0502040204020203" pitchFamily="34" charset="0"/>
              </a:rPr>
              <a:t>recomienda</a:t>
            </a:r>
            <a:r>
              <a:rPr lang="en-US" sz="2000" dirty="0">
                <a:latin typeface="Bahnschrift SemiLight" panose="020B0502040204020203" pitchFamily="34" charset="0"/>
              </a:rPr>
              <a:t> a los </a:t>
            </a:r>
            <a:r>
              <a:rPr lang="en-US" sz="2000" dirty="0" err="1">
                <a:latin typeface="Bahnschrift SemiLight" panose="020B0502040204020203" pitchFamily="34" charset="0"/>
              </a:rPr>
              <a:t>directivos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en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temas</a:t>
            </a:r>
            <a:r>
              <a:rPr lang="en-US" sz="2000" dirty="0">
                <a:latin typeface="Bahnschrift SemiLight" panose="020B0502040204020203" pitchFamily="34" charset="0"/>
              </a:rPr>
              <a:t> de </a:t>
            </a:r>
            <a:r>
              <a:rPr lang="en-US" sz="2000" dirty="0" err="1">
                <a:latin typeface="Bahnschrift SemiLight" panose="020B0502040204020203" pitchFamily="34" charset="0"/>
              </a:rPr>
              <a:t>productos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procesos</a:t>
            </a:r>
            <a:r>
              <a:rPr lang="en-US" sz="2000" dirty="0">
                <a:latin typeface="Bahnschrift SemiLight" panose="020B0502040204020203" pitchFamily="34" charset="0"/>
              </a:rPr>
              <a:t> y </a:t>
            </a:r>
            <a:r>
              <a:rPr lang="en-US" sz="2000" dirty="0" err="1">
                <a:latin typeface="Bahnschrift SemiLight" panose="020B0502040204020203" pitchFamily="34" charset="0"/>
              </a:rPr>
              <a:t>decisiones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  <a:endParaRPr lang="es-CO" sz="2000" dirty="0">
              <a:latin typeface="Bahnschrift SemiLight" panose="020B0502040204020203" pitchFamily="34" charset="0"/>
            </a:endParaRPr>
          </a:p>
        </p:txBody>
      </p:sp>
      <p:pic>
        <p:nvPicPr>
          <p:cNvPr id="14" name="Picture 2" descr="Big Data: ¿Qué es, cómo funciona y por qué es importante? - Mailjet">
            <a:extLst>
              <a:ext uri="{FF2B5EF4-FFF2-40B4-BE49-F238E27FC236}">
                <a16:creationId xmlns:a16="http://schemas.microsoft.com/office/drawing/2014/main" id="{B1214861-54D2-40F4-8492-CE99CAB3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2423977"/>
            <a:ext cx="2787328" cy="1970746"/>
          </a:xfrm>
          <a:prstGeom prst="rect">
            <a:avLst/>
          </a:prstGeom>
          <a:solidFill>
            <a:schemeClr val="bg2"/>
          </a:solidFill>
          <a:ln w="76200">
            <a:solidFill>
              <a:srgbClr val="7030A0"/>
            </a:solidFill>
          </a:ln>
        </p:spPr>
      </p:pic>
      <p:sp>
        <p:nvSpPr>
          <p:cNvPr id="15" name="Google Shape;109;p5">
            <a:extLst>
              <a:ext uri="{FF2B5EF4-FFF2-40B4-BE49-F238E27FC236}">
                <a16:creationId xmlns:a16="http://schemas.microsoft.com/office/drawing/2014/main" id="{C9C5CBA6-5F0F-4AA2-8552-785A29675D59}"/>
              </a:ext>
            </a:extLst>
          </p:cNvPr>
          <p:cNvSpPr txBox="1">
            <a:spLocks/>
          </p:cNvSpPr>
          <p:nvPr/>
        </p:nvSpPr>
        <p:spPr>
          <a:xfrm>
            <a:off x="1764868" y="5523790"/>
            <a:ext cx="8662264" cy="67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indent="0" algn="ctr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Encuentra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 la </a:t>
            </a: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historia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enterrada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en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 los </a:t>
            </a: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datos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 y la </a:t>
            </a:r>
            <a:r>
              <a:rPr lang="en-US" sz="24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comunica</a:t>
            </a:r>
            <a:r>
              <a:rPr lang="en-US" sz="24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!</a:t>
            </a:r>
            <a:endParaRPr lang="es-CO" sz="2400" dirty="0">
              <a:solidFill>
                <a:srgbClr val="2B72B0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6" name="Picture 2" descr="Los tres núcleos de Data Science - sitiobigdata.com">
            <a:extLst>
              <a:ext uri="{FF2B5EF4-FFF2-40B4-BE49-F238E27FC236}">
                <a16:creationId xmlns:a16="http://schemas.microsoft.com/office/drawing/2014/main" id="{D6167937-748F-47C1-8B91-BBC9668E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809" y="2680807"/>
            <a:ext cx="1832742" cy="1661235"/>
          </a:xfrm>
          <a:prstGeom prst="rect">
            <a:avLst/>
          </a:prstGeom>
          <a:solidFill>
            <a:schemeClr val="bg2"/>
          </a:solidFill>
          <a:ln w="76200">
            <a:solidFill>
              <a:srgbClr val="7030A0"/>
            </a:solidFill>
          </a:ln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1E129D0-602C-4629-A836-F0FB7D431A2F}"/>
              </a:ext>
            </a:extLst>
          </p:cNvPr>
          <p:cNvSpPr txBox="1"/>
          <p:nvPr/>
        </p:nvSpPr>
        <p:spPr>
          <a:xfrm>
            <a:off x="10859500" y="1536799"/>
            <a:ext cx="115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i="1" dirty="0">
                <a:hlinkClick r:id="rId6"/>
              </a:rPr>
              <a:t>Ver online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57616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Sistemas de recomendación</a:t>
            </a:r>
          </a:p>
          <a:p>
            <a:r>
              <a:rPr lang="es-CO" dirty="0" err="1"/>
              <a:t>Market</a:t>
            </a:r>
            <a:r>
              <a:rPr lang="es-CO" dirty="0"/>
              <a:t> </a:t>
            </a:r>
            <a:r>
              <a:rPr lang="es-CO" dirty="0" err="1"/>
              <a:t>Baskett</a:t>
            </a:r>
            <a:r>
              <a:rPr lang="es-CO" dirty="0"/>
              <a:t> </a:t>
            </a:r>
            <a:r>
              <a:rPr lang="es-CO" dirty="0" err="1"/>
              <a:t>Analysis</a:t>
            </a:r>
            <a:endParaRPr lang="es-CO" dirty="0"/>
          </a:p>
          <a:p>
            <a:r>
              <a:rPr lang="es-CO" dirty="0"/>
              <a:t>Detección de fraude</a:t>
            </a:r>
          </a:p>
          <a:p>
            <a:r>
              <a:rPr lang="es-CO" dirty="0"/>
              <a:t>Web </a:t>
            </a:r>
            <a:r>
              <a:rPr lang="es-CO" dirty="0" err="1"/>
              <a:t>Scrapping</a:t>
            </a:r>
            <a:endParaRPr lang="es-CO" dirty="0"/>
          </a:p>
          <a:p>
            <a:r>
              <a:rPr lang="es-CO" dirty="0"/>
              <a:t>Procesamiento de lenguaje (Google </a:t>
            </a:r>
            <a:r>
              <a:rPr lang="es-CO" dirty="0" err="1"/>
              <a:t>NgramViewer</a:t>
            </a:r>
            <a:r>
              <a:rPr lang="es-CO" dirty="0"/>
              <a:t>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3" name="Google Shape;96;p3">
            <a:extLst>
              <a:ext uri="{FF2B5EF4-FFF2-40B4-BE49-F238E27FC236}">
                <a16:creationId xmlns:a16="http://schemas.microsoft.com/office/drawing/2014/main" id="{25C4C506-02E4-46B1-A36D-88B40BE93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862" y="365125"/>
            <a:ext cx="112247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>
                <a:latin typeface="Bahnschrift SemiLight" panose="020B0502040204020203" pitchFamily="34" charset="0"/>
              </a:rPr>
              <a:t>¿Qué problemas resuelve un Data </a:t>
            </a:r>
            <a:r>
              <a:rPr lang="es-CO" dirty="0" err="1">
                <a:latin typeface="Bahnschrift SemiLight" panose="020B0502040204020203" pitchFamily="34" charset="0"/>
              </a:rPr>
              <a:t>Scientist</a:t>
            </a:r>
            <a:r>
              <a:rPr lang="es-CO" dirty="0">
                <a:latin typeface="Bahnschrift SemiLight" panose="020B0502040204020203" pitchFamily="34" charset="0"/>
              </a:rPr>
              <a:t>?</a:t>
            </a:r>
            <a:endParaRPr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9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96;p3">
            <a:extLst>
              <a:ext uri="{FF2B5EF4-FFF2-40B4-BE49-F238E27FC236}">
                <a16:creationId xmlns:a16="http://schemas.microsoft.com/office/drawing/2014/main" id="{EA66FEA9-38BA-4786-A139-B9481E373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>
                <a:latin typeface="Bahnschrift SemiLight" panose="020B0502040204020203" pitchFamily="34" charset="0"/>
              </a:rPr>
              <a:t>Campos de acción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Google Shape;109;p5">
            <a:extLst>
              <a:ext uri="{FF2B5EF4-FFF2-40B4-BE49-F238E27FC236}">
                <a16:creationId xmlns:a16="http://schemas.microsoft.com/office/drawing/2014/main" id="{2C37D84C-C96D-4E49-9055-A5750DACAC20}"/>
              </a:ext>
            </a:extLst>
          </p:cNvPr>
          <p:cNvSpPr txBox="1">
            <a:spLocks/>
          </p:cNvSpPr>
          <p:nvPr/>
        </p:nvSpPr>
        <p:spPr>
          <a:xfrm>
            <a:off x="457201" y="1685710"/>
            <a:ext cx="11625942" cy="41427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--Transformación digital--</a:t>
            </a: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Educación</a:t>
            </a: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Cambio climático</a:t>
            </a: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 err="1">
                <a:latin typeface="Bahnschrift SemiLight" panose="020B0502040204020203" pitchFamily="34" charset="0"/>
              </a:rPr>
              <a:t>Ecommerce</a:t>
            </a:r>
            <a:r>
              <a:rPr lang="es-CO" sz="2000" dirty="0">
                <a:latin typeface="Bahnschrift SemiLight" panose="020B0502040204020203" pitchFamily="34" charset="0"/>
              </a:rPr>
              <a:t> / </a:t>
            </a:r>
            <a:r>
              <a:rPr lang="es-CO" sz="2000" dirty="0" err="1">
                <a:latin typeface="Bahnschrift SemiLight" panose="020B0502040204020203" pitchFamily="34" charset="0"/>
              </a:rPr>
              <a:t>Retail</a:t>
            </a:r>
            <a:endParaRPr lang="es-CO" sz="2000" dirty="0">
              <a:latin typeface="Bahnschrift SemiLight" panose="020B0502040204020203" pitchFamily="34" charset="0"/>
            </a:endParaRP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 err="1">
                <a:latin typeface="Bahnschrift SemiLight" panose="020B0502040204020203" pitchFamily="34" charset="0"/>
              </a:rPr>
              <a:t>FinnTech</a:t>
            </a:r>
            <a:r>
              <a:rPr lang="es-CO" sz="2000" dirty="0">
                <a:latin typeface="Bahnschrift SemiLight" panose="020B0502040204020203" pitchFamily="34" charset="0"/>
              </a:rPr>
              <a:t> / </a:t>
            </a:r>
            <a:r>
              <a:rPr lang="es-CO" sz="2000" dirty="0" err="1">
                <a:latin typeface="Bahnschrift SemiLight" panose="020B0502040204020203" pitchFamily="34" charset="0"/>
              </a:rPr>
              <a:t>Finance</a:t>
            </a:r>
            <a:endParaRPr lang="es-CO" sz="2000" dirty="0">
              <a:latin typeface="Bahnschrift SemiLight" panose="020B0502040204020203" pitchFamily="34" charset="0"/>
            </a:endParaRP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Marketing</a:t>
            </a: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 err="1">
                <a:latin typeface="Bahnschrift SemiLight" panose="020B0502040204020203" pitchFamily="34" charset="0"/>
              </a:rPr>
              <a:t>Operations</a:t>
            </a:r>
            <a:endParaRPr lang="es-CO" sz="2000" dirty="0">
              <a:latin typeface="Bahnschrift SemiLight" panose="020B0502040204020203" pitchFamily="34" charset="0"/>
            </a:endParaRP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Salud</a:t>
            </a: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Privacidad y calidad de la </a:t>
            </a:r>
            <a:r>
              <a:rPr lang="es-CO" sz="2000" dirty="0" err="1">
                <a:latin typeface="Bahnschrift SemiLight" panose="020B0502040204020203" pitchFamily="34" charset="0"/>
              </a:rPr>
              <a:t>info</a:t>
            </a:r>
            <a:endParaRPr lang="es-CO" sz="2000" dirty="0">
              <a:latin typeface="Bahnschrift SemiLight" panose="020B0502040204020203" pitchFamily="34" charset="0"/>
            </a:endParaRPr>
          </a:p>
          <a:p>
            <a:pPr indent="-188595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s-CO" sz="2000" dirty="0">
                <a:latin typeface="Bahnschrift SemiLight" panose="020B0502040204020203" pitchFamily="34" charset="0"/>
              </a:rPr>
              <a:t>Procesos (…)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0C1E7A6-141F-4D89-990B-FDE5562AB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53" y="2168840"/>
            <a:ext cx="5509047" cy="4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96;p3">
            <a:extLst>
              <a:ext uri="{FF2B5EF4-FFF2-40B4-BE49-F238E27FC236}">
                <a16:creationId xmlns:a16="http://schemas.microsoft.com/office/drawing/2014/main" id="{2DF5A0B3-EEF1-4E58-94B4-CE6ABCD05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>
                <a:latin typeface="Bahnschrift SemiLight" panose="020B0502040204020203" pitchFamily="34" charset="0"/>
              </a:rPr>
              <a:t>Proyección laboral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693DB2E-89D2-4856-B57D-57B38229C1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697"/>
          <a:stretch/>
        </p:blipFill>
        <p:spPr>
          <a:xfrm>
            <a:off x="1718681" y="2856039"/>
            <a:ext cx="4392569" cy="284496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9491583-94A6-414E-8A74-9C06E6C63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76"/>
          <a:stretch/>
        </p:blipFill>
        <p:spPr>
          <a:xfrm>
            <a:off x="8174609" y="1773720"/>
            <a:ext cx="2461365" cy="4571999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5" name="Google Shape;109;p5">
            <a:extLst>
              <a:ext uri="{FF2B5EF4-FFF2-40B4-BE49-F238E27FC236}">
                <a16:creationId xmlns:a16="http://schemas.microsoft.com/office/drawing/2014/main" id="{A286E977-B47C-42B9-A67A-A71DFFC0872C}"/>
              </a:ext>
            </a:extLst>
          </p:cNvPr>
          <p:cNvSpPr txBox="1">
            <a:spLocks/>
          </p:cNvSpPr>
          <p:nvPr/>
        </p:nvSpPr>
        <p:spPr>
          <a:xfrm>
            <a:off x="205274" y="1838551"/>
            <a:ext cx="6981186" cy="89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buNone/>
            </a:pPr>
            <a:r>
              <a:rPr lang="en-US" sz="2000" b="1" i="0" dirty="0">
                <a:solidFill>
                  <a:srgbClr val="2B72B0"/>
                </a:solidFill>
                <a:effectLst/>
                <a:latin typeface="Averta"/>
              </a:rPr>
              <a:t>These are the 10 most in-demand A.I. jobs according to Indeed —and they all pay at least $95,000</a:t>
            </a:r>
          </a:p>
        </p:txBody>
      </p:sp>
      <p:sp>
        <p:nvSpPr>
          <p:cNvPr id="16" name="Google Shape;109;p5">
            <a:extLst>
              <a:ext uri="{FF2B5EF4-FFF2-40B4-BE49-F238E27FC236}">
                <a16:creationId xmlns:a16="http://schemas.microsoft.com/office/drawing/2014/main" id="{68E534E5-8972-419D-9D9F-BED3A8A217B7}"/>
              </a:ext>
            </a:extLst>
          </p:cNvPr>
          <p:cNvSpPr txBox="1">
            <a:spLocks/>
          </p:cNvSpPr>
          <p:nvPr/>
        </p:nvSpPr>
        <p:spPr>
          <a:xfrm>
            <a:off x="10635974" y="1176210"/>
            <a:ext cx="1435652" cy="5975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" indent="0"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s-CO" sz="2000" i="1">
                <a:latin typeface="Bahnschrift SemiLight" panose="020B0502040204020203" pitchFamily="34" charset="0"/>
                <a:hlinkClick r:id="rId6"/>
              </a:rPr>
              <a:t>Ver online</a:t>
            </a:r>
            <a:endParaRPr lang="es-CO" sz="2000" i="1" dirty="0">
              <a:latin typeface="Bahnschrift SemiLight" panose="020B0502040204020203" pitchFamily="34" charset="0"/>
            </a:endParaRPr>
          </a:p>
        </p:txBody>
      </p:sp>
      <p:sp>
        <p:nvSpPr>
          <p:cNvPr id="9" name="Google Shape;109;p5">
            <a:extLst>
              <a:ext uri="{FF2B5EF4-FFF2-40B4-BE49-F238E27FC236}">
                <a16:creationId xmlns:a16="http://schemas.microsoft.com/office/drawing/2014/main" id="{7DF46AF7-5F4D-4294-B520-B10980F42D64}"/>
              </a:ext>
            </a:extLst>
          </p:cNvPr>
          <p:cNvSpPr txBox="1">
            <a:spLocks/>
          </p:cNvSpPr>
          <p:nvPr/>
        </p:nvSpPr>
        <p:spPr>
          <a:xfrm>
            <a:off x="205274" y="5903651"/>
            <a:ext cx="2395883" cy="1136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Averta"/>
              </a:rPr>
              <a:t>Buscar</a:t>
            </a:r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 Python </a:t>
            </a:r>
            <a:r>
              <a:rPr lang="en-US" sz="1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en</a:t>
            </a:r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: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verta"/>
            </a:endParaRPr>
          </a:p>
          <a:p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G </a:t>
            </a:r>
            <a:r>
              <a:rPr lang="en-US" sz="1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Ngram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verta"/>
              </a:rPr>
              <a:t> Viewer</a:t>
            </a:r>
          </a:p>
          <a:p>
            <a:r>
              <a:rPr lang="en-U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Averta"/>
              </a:rPr>
              <a:t>G Trends</a:t>
            </a:r>
          </a:p>
        </p:txBody>
      </p:sp>
    </p:spTree>
    <p:extLst>
      <p:ext uri="{BB962C8B-B14F-4D97-AF65-F5344CB8AC3E}">
        <p14:creationId xmlns:p14="http://schemas.microsoft.com/office/powerpoint/2010/main" val="223222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2;p4">
            <a:extLst>
              <a:ext uri="{FF2B5EF4-FFF2-40B4-BE49-F238E27FC236}">
                <a16:creationId xmlns:a16="http://schemas.microsoft.com/office/drawing/2014/main" id="{32E1E21B-730C-4DF0-AB07-DD2975E9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 err="1">
                <a:latin typeface="Bahnschrift SemiLight" panose="020B0502040204020203" pitchFamily="34" charset="0"/>
              </a:rPr>
              <a:t>Roadmap</a:t>
            </a:r>
            <a:r>
              <a:rPr lang="es-CO" dirty="0">
                <a:latin typeface="Bahnschrift SemiLight" panose="020B0502040204020203" pitchFamily="34" charset="0"/>
              </a:rPr>
              <a:t> de formación</a:t>
            </a:r>
            <a:endParaRPr dirty="0">
              <a:latin typeface="Bahnschrift SemiLight" panose="020B0502040204020203" pitchFamily="34" charset="0"/>
            </a:endParaRPr>
          </a:p>
        </p:txBody>
      </p:sp>
      <p:pic>
        <p:nvPicPr>
          <p:cNvPr id="6" name="Picture 2" descr="Los tres núcleos de Data Science - sitiobigdata.com">
            <a:extLst>
              <a:ext uri="{FF2B5EF4-FFF2-40B4-BE49-F238E27FC236}">
                <a16:creationId xmlns:a16="http://schemas.microsoft.com/office/drawing/2014/main" id="{39553206-4AA4-4847-987F-9D544929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49" y="1690688"/>
            <a:ext cx="2150390" cy="194915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38200" y="1825625"/>
            <a:ext cx="7870794" cy="3610708"/>
          </a:xfrm>
          <a:solidFill>
            <a:schemeClr val="bg2"/>
          </a:solidFill>
        </p:spPr>
        <p:txBody>
          <a:bodyPr/>
          <a:lstStyle/>
          <a:p>
            <a:r>
              <a:rPr lang="es-CO" dirty="0"/>
              <a:t>Programación Python y R</a:t>
            </a:r>
          </a:p>
          <a:p>
            <a:r>
              <a:rPr lang="es-CO" dirty="0"/>
              <a:t>Machine </a:t>
            </a:r>
            <a:r>
              <a:rPr lang="es-CO" dirty="0" err="1"/>
              <a:t>Learning</a:t>
            </a:r>
            <a:endParaRPr lang="es-CO" dirty="0"/>
          </a:p>
          <a:p>
            <a:r>
              <a:rPr lang="es-CO" dirty="0"/>
              <a:t>Bases de datos: SQL y NoSQL (MongoDB)</a:t>
            </a:r>
          </a:p>
          <a:p>
            <a:r>
              <a:rPr lang="es-CO" dirty="0"/>
              <a:t>Despliegue Web: Django – </a:t>
            </a:r>
            <a:r>
              <a:rPr lang="es-CO" dirty="0" err="1"/>
              <a:t>Flask</a:t>
            </a:r>
            <a:endParaRPr lang="es-CO" dirty="0"/>
          </a:p>
          <a:p>
            <a:r>
              <a:rPr lang="es-CO" dirty="0"/>
              <a:t>Big Data: </a:t>
            </a:r>
            <a:r>
              <a:rPr lang="es-CO" dirty="0" err="1"/>
              <a:t>Hive</a:t>
            </a:r>
            <a:r>
              <a:rPr lang="es-CO" dirty="0"/>
              <a:t> – MapReduce – </a:t>
            </a:r>
            <a:r>
              <a:rPr lang="es-CO" dirty="0" err="1"/>
              <a:t>Pig</a:t>
            </a:r>
            <a:endParaRPr lang="es-CO" dirty="0"/>
          </a:p>
          <a:p>
            <a:r>
              <a:rPr lang="es-CO" dirty="0"/>
              <a:t>Otras herramientas (Máquinas virtuales)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47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8" name="Google Shape;108;p5">
            <a:extLst>
              <a:ext uri="{FF2B5EF4-FFF2-40B4-BE49-F238E27FC236}">
                <a16:creationId xmlns:a16="http://schemas.microsoft.com/office/drawing/2014/main" id="{022DCC1C-E9FF-4DB6-B4B5-FBE21A9A1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DS dentro de Artificial </a:t>
            </a:r>
            <a:r>
              <a:rPr lang="es-MX" dirty="0" err="1">
                <a:latin typeface="Bahnschrift SemiLight" panose="020B0502040204020203" pitchFamily="34" charset="0"/>
              </a:rPr>
              <a:t>Intelligence</a:t>
            </a:r>
            <a:r>
              <a:rPr lang="es-MX" dirty="0">
                <a:latin typeface="Bahnschrift SemiLight" panose="020B0502040204020203" pitchFamily="34" charset="0"/>
              </a:rPr>
              <a:t> (AI)</a:t>
            </a:r>
            <a:endParaRPr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8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8;p5">
            <a:extLst>
              <a:ext uri="{FF2B5EF4-FFF2-40B4-BE49-F238E27FC236}">
                <a16:creationId xmlns:a16="http://schemas.microsoft.com/office/drawing/2014/main" id="{DDD21EA7-B9E5-45F9-9C03-1C45CAFCE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Material complementario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94BD0D-52ED-4B9B-982E-C14A72A52FAC}"/>
              </a:ext>
            </a:extLst>
          </p:cNvPr>
          <p:cNvSpPr txBox="1"/>
          <p:nvPr/>
        </p:nvSpPr>
        <p:spPr>
          <a:xfrm>
            <a:off x="1962508" y="1597902"/>
            <a:ext cx="6151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hlinkClick r:id="rId5"/>
              </a:rPr>
              <a:t>https://learnxinyminutes.com/docs/python3/</a:t>
            </a: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hlinkClick r:id="rId6"/>
              </a:rPr>
              <a:t>https://www.tutorialsteacher.com/python</a:t>
            </a:r>
            <a:endParaRPr lang="es-CO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hlinkClick r:id="rId4"/>
              </a:rPr>
              <a:t>Todo el mundo debería aprender a programar (video)</a:t>
            </a: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Libro: Big Data. Walter Sosa Escudero.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4A20A7-09AD-4DE2-81CF-682F3B767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64" y="3826887"/>
            <a:ext cx="1381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8;p5">
            <a:extLst>
              <a:ext uri="{FF2B5EF4-FFF2-40B4-BE49-F238E27FC236}">
                <a16:creationId xmlns:a16="http://schemas.microsoft.com/office/drawing/2014/main" id="{05101383-25A5-49E9-A598-90FEDB640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Para la próxima clase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756799-FD86-4F68-A9C4-015BBF146411}"/>
              </a:ext>
            </a:extLst>
          </p:cNvPr>
          <p:cNvSpPr txBox="1"/>
          <p:nvPr/>
        </p:nvSpPr>
        <p:spPr>
          <a:xfrm>
            <a:off x="1962508" y="1597902"/>
            <a:ext cx="688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2800" dirty="0"/>
              <a:t>Tener instalado Python</a:t>
            </a:r>
          </a:p>
          <a:p>
            <a:pPr marL="457200" indent="-457200">
              <a:buFont typeface="+mj-lt"/>
              <a:buAutoNum type="arabicPeriod"/>
            </a:pPr>
            <a:endParaRPr lang="es-CO" sz="2800" dirty="0"/>
          </a:p>
          <a:p>
            <a:r>
              <a:rPr lang="es-CO" sz="2000" dirty="0"/>
              <a:t>	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Ayuda: Instalación Anaconda + Iniciando con Python</a:t>
            </a:r>
          </a:p>
        </p:txBody>
      </p:sp>
    </p:spTree>
    <p:extLst>
      <p:ext uri="{BB962C8B-B14F-4D97-AF65-F5344CB8AC3E}">
        <p14:creationId xmlns:p14="http://schemas.microsoft.com/office/powerpoint/2010/main" val="64411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17" y="3416027"/>
            <a:ext cx="3395766" cy="117053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68"/>
            <a:ext cx="12192000" cy="36107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1" y="1684058"/>
            <a:ext cx="5281459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Generalidades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7" name="Google Shape;109;p5">
            <a:extLst>
              <a:ext uri="{FF2B5EF4-FFF2-40B4-BE49-F238E27FC236}">
                <a16:creationId xmlns:a16="http://schemas.microsoft.com/office/drawing/2014/main" id="{CA3C32FE-5935-471B-B9EA-0639CF8404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12094" cy="20919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O" sz="2000">
                <a:latin typeface="Bahnschrift SemiLight" panose="020B0502040204020203" pitchFamily="34" charset="0"/>
              </a:rPr>
              <a:t>Total clases: 48 horas</a:t>
            </a:r>
          </a:p>
          <a:p>
            <a:pPr marL="3829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O" sz="2000">
                <a:latin typeface="Bahnschrift SemiLight" panose="020B0502040204020203" pitchFamily="34" charset="0"/>
              </a:rPr>
              <a:t>12 semanas</a:t>
            </a:r>
          </a:p>
          <a:p>
            <a:pPr marL="3829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O" sz="2000">
                <a:latin typeface="Bahnschrift SemiLight" panose="020B0502040204020203" pitchFamily="34" charset="0"/>
              </a:rPr>
              <a:t>1 temática semanal (4 horas)</a:t>
            </a:r>
            <a:endParaRPr lang="es-CO" sz="2000" dirty="0">
              <a:latin typeface="Bahnschrift SemiLight" panose="020B0502040204020203" pitchFamily="34" charset="0"/>
            </a:endParaRPr>
          </a:p>
        </p:txBody>
      </p:sp>
      <p:sp>
        <p:nvSpPr>
          <p:cNvPr id="8" name="Google Shape;109;p5">
            <a:extLst>
              <a:ext uri="{FF2B5EF4-FFF2-40B4-BE49-F238E27FC236}">
                <a16:creationId xmlns:a16="http://schemas.microsoft.com/office/drawing/2014/main" id="{683D1CF5-CF2C-42CC-B63D-6330ECC47A14}"/>
              </a:ext>
            </a:extLst>
          </p:cNvPr>
          <p:cNvSpPr txBox="1">
            <a:spLocks/>
          </p:cNvSpPr>
          <p:nvPr/>
        </p:nvSpPr>
        <p:spPr>
          <a:xfrm>
            <a:off x="6586777" y="1685935"/>
            <a:ext cx="3722915" cy="209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290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CO" sz="1600" dirty="0">
                <a:latin typeface="Bahnschrift SemiLight" panose="020B0502040204020203" pitchFamily="34" charset="0"/>
              </a:rPr>
              <a:t>Profe: Juan Esteban Serna Vega</a:t>
            </a:r>
          </a:p>
          <a:p>
            <a:pPr marL="38290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CO" sz="1600" dirty="0">
                <a:latin typeface="Bahnschrift SemiLight" panose="020B0502040204020203" pitchFamily="34" charset="0"/>
              </a:rPr>
              <a:t>Email: </a:t>
            </a:r>
            <a:r>
              <a:rPr lang="es-CO" sz="1600" dirty="0">
                <a:latin typeface="Bahnschrift SemiLight" panose="020B0502040204020203" pitchFamily="34" charset="0"/>
                <a:hlinkClick r:id="rId4"/>
              </a:rPr>
              <a:t>jesernav@eafit.edu.co</a:t>
            </a:r>
            <a:endParaRPr lang="es-CO" sz="1600" dirty="0">
              <a:latin typeface="Bahnschrift SemiLight" panose="020B0502040204020203" pitchFamily="34" charset="0"/>
            </a:endParaRPr>
          </a:p>
          <a:p>
            <a:pPr marL="38290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endParaRPr lang="es-CO" sz="1600" dirty="0">
              <a:latin typeface="Bahnschrift SemiLight" panose="020B0502040204020203" pitchFamily="34" charset="0"/>
            </a:endParaRPr>
          </a:p>
          <a:p>
            <a:pPr marL="38290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CO" sz="16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Monitor:</a:t>
            </a:r>
          </a:p>
          <a:p>
            <a:pPr marL="382905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s-CO" sz="16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8620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 </a:t>
            </a:r>
            <a:r>
              <a:rPr lang="es-CO" dirty="0" err="1"/>
              <a:t>Intro</a:t>
            </a:r>
            <a:r>
              <a:rPr lang="es-CO" dirty="0"/>
              <a:t> al curso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Programa (resumen)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DA27DB1-1CA7-4AFA-8604-618B2E418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52997"/>
              </p:ext>
            </p:extLst>
          </p:nvPr>
        </p:nvGraphicFramePr>
        <p:xfrm>
          <a:off x="4378726" y="1994760"/>
          <a:ext cx="3771900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968846243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511519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1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</a:rPr>
                        <a:t>Introducción a Ciencia de datos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4493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2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Python como lenguaje de Ciencia de datos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79437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3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Estadística Básica (Nivelación)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5954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4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Distribuciones de Probabilidad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592719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5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>
                          <a:effectLst/>
                        </a:rPr>
                        <a:t>Evolución del análisis predictivo y el machine learning 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76618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6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 err="1">
                          <a:effectLst/>
                        </a:rPr>
                        <a:t>Pre-procesamiento</a:t>
                      </a:r>
                      <a:r>
                        <a:rPr lang="es-CO" sz="1200" u="none" strike="noStrike" dirty="0">
                          <a:effectLst/>
                        </a:rPr>
                        <a:t> de datos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3717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7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Operaciones básicas con </a:t>
                      </a:r>
                      <a:r>
                        <a:rPr lang="es-CO" sz="1200" u="none" strike="noStrike" dirty="0" err="1">
                          <a:effectLst/>
                        </a:rPr>
                        <a:t>datasets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1023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8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>
                          <a:effectLst/>
                        </a:rPr>
                        <a:t>Modelos de Regresión*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39613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9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Modelos de Clasificación*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377142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10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>
                          <a:effectLst/>
                        </a:rPr>
                        <a:t>Métodos de segmentación natural y estratégica*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10564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11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200" u="none" strike="noStrike" dirty="0" err="1">
                          <a:effectLst/>
                        </a:rPr>
                        <a:t>Bigdata</a:t>
                      </a:r>
                      <a:r>
                        <a:rPr lang="es-MX" sz="1200" u="none" strike="noStrike" dirty="0">
                          <a:effectLst/>
                        </a:rPr>
                        <a:t> y </a:t>
                      </a:r>
                      <a:r>
                        <a:rPr lang="es-MX" sz="1200" u="none" strike="noStrike" dirty="0" err="1">
                          <a:effectLst/>
                        </a:rPr>
                        <a:t>Databricks</a:t>
                      </a:r>
                      <a:r>
                        <a:rPr lang="es-MX" sz="1200" u="none" strike="noStrike" dirty="0">
                          <a:effectLst/>
                        </a:rPr>
                        <a:t> en Ciencia de Datos*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0844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effectLst/>
                        </a:rPr>
                        <a:t>12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u="none" strike="noStrike" dirty="0">
                          <a:effectLst/>
                        </a:rPr>
                        <a:t>Automatización de modelos 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08357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94904998-9130-4402-BE7C-8CDA4254D8C4}"/>
              </a:ext>
            </a:extLst>
          </p:cNvPr>
          <p:cNvSpPr txBox="1"/>
          <p:nvPr/>
        </p:nvSpPr>
        <p:spPr>
          <a:xfrm>
            <a:off x="4287914" y="5497904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  <a:r>
              <a:rPr lang="es-CO" sz="1400" i="1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7115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 </a:t>
            </a:r>
            <a:r>
              <a:rPr lang="es-CO" dirty="0" err="1"/>
              <a:t>Intro</a:t>
            </a:r>
            <a:r>
              <a:rPr lang="es-CO" dirty="0"/>
              <a:t> al curso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904998-9130-4402-BE7C-8CDA4254D8C4}"/>
              </a:ext>
            </a:extLst>
          </p:cNvPr>
          <p:cNvSpPr txBox="1"/>
          <p:nvPr/>
        </p:nvSpPr>
        <p:spPr>
          <a:xfrm>
            <a:off x="4287914" y="5497904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*</a:t>
            </a:r>
            <a:r>
              <a:rPr lang="es-CO" sz="1400" i="1" dirty="0"/>
              <a:t>Introducción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C08BF25-70B3-47D1-9DC5-BE99A8D6C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090" y="1840230"/>
            <a:ext cx="770382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70C0"/>
                </a:solidFill>
              </a:rPr>
              <a:t>Evaluación 				 	Recursos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7" name="Google Shape;109;p5">
            <a:extLst>
              <a:ext uri="{FF2B5EF4-FFF2-40B4-BE49-F238E27FC236}">
                <a16:creationId xmlns:a16="http://schemas.microsoft.com/office/drawing/2014/main" id="{04EE8E2B-D074-457C-B77C-EF02E7ABCF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472953"/>
            <a:ext cx="5367291" cy="40045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400" dirty="0">
                <a:latin typeface="Bahnschrift SemiLight" panose="020B0502040204020203" pitchFamily="34" charset="0"/>
              </a:rPr>
              <a:t>Análisis de caso: </a:t>
            </a:r>
            <a:r>
              <a:rPr lang="es-CO" sz="1800" u="sng" dirty="0">
                <a:latin typeface="Bahnschrift SemiLight" panose="020B0502040204020203" pitchFamily="34" charset="0"/>
              </a:rPr>
              <a:t>Incorporación de analítica avanzada a la realidad del negocio</a:t>
            </a:r>
            <a:r>
              <a:rPr lang="es-CO" sz="12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 (</a:t>
            </a:r>
            <a:r>
              <a:rPr lang="es-CO" sz="1200" dirty="0" err="1">
                <a:highlight>
                  <a:srgbClr val="FFFF00"/>
                </a:highlight>
                <a:latin typeface="Bahnschrift SemiLight" panose="020B0502040204020203" pitchFamily="34" charset="0"/>
              </a:rPr>
              <a:t>pdf</a:t>
            </a:r>
            <a:r>
              <a:rPr lang="es-CO" sz="12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 + </a:t>
            </a:r>
            <a:r>
              <a:rPr lang="es-CO" sz="1200" dirty="0" err="1">
                <a:highlight>
                  <a:srgbClr val="FFFF00"/>
                </a:highlight>
                <a:latin typeface="Bahnschrift SemiLight" panose="020B0502040204020203" pitchFamily="34" charset="0"/>
              </a:rPr>
              <a:t>datasets</a:t>
            </a:r>
            <a:r>
              <a:rPr lang="es-CO" sz="12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)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400" dirty="0">
                <a:latin typeface="Bahnschrift SemiLight" panose="020B0502040204020203" pitchFamily="34" charset="0"/>
              </a:rPr>
              <a:t>Empresa: </a:t>
            </a:r>
            <a:r>
              <a:rPr lang="es-CO" sz="1400" dirty="0" err="1">
                <a:latin typeface="Bahnschrift SemiLight" panose="020B0502040204020203" pitchFamily="34" charset="0"/>
              </a:rPr>
              <a:t>CottonPlus</a:t>
            </a:r>
            <a:r>
              <a:rPr lang="es-CO" sz="1400" dirty="0">
                <a:latin typeface="Bahnschrift SemiLight" panose="020B0502040204020203" pitchFamily="34" charset="0"/>
              </a:rPr>
              <a:t> Inc.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400" dirty="0">
                <a:latin typeface="Bahnschrift SemiLight" panose="020B0502040204020203" pitchFamily="34" charset="0"/>
              </a:rPr>
              <a:t>Industria: </a:t>
            </a:r>
            <a:r>
              <a:rPr lang="es-CO" sz="1400" dirty="0" err="1">
                <a:latin typeface="Bahnschrift SemiLight" panose="020B0502040204020203" pitchFamily="34" charset="0"/>
              </a:rPr>
              <a:t>Retail</a:t>
            </a:r>
            <a:r>
              <a:rPr lang="es-CO" sz="1400" dirty="0">
                <a:latin typeface="Bahnschrift SemiLight" panose="020B0502040204020203" pitchFamily="34" charset="0"/>
              </a:rPr>
              <a:t> de moda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s-CO" sz="1800" dirty="0"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8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Entregable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800" dirty="0">
                <a:latin typeface="Bahnschrift SemiLight" panose="020B0502040204020203" pitchFamily="34" charset="0"/>
              </a:rPr>
              <a:t>Notebook (ver objetivos según capítulo del caso)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800" dirty="0">
                <a:highlight>
                  <a:srgbClr val="FFFF00"/>
                </a:highlight>
                <a:latin typeface="Bahnschrift SemiLight" panose="020B0502040204020203" pitchFamily="34" charset="0"/>
              </a:rPr>
              <a:t>Fechas de entrega: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s-CO" sz="1800" dirty="0"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s-CO" sz="1800" dirty="0">
              <a:latin typeface="Bahnschrift SemiLight" panose="020B0502040204020203" pitchFamily="34" charset="0"/>
            </a:endParaRPr>
          </a:p>
        </p:txBody>
      </p:sp>
      <p:sp>
        <p:nvSpPr>
          <p:cNvPr id="8" name="Google Shape;109;p5">
            <a:extLst>
              <a:ext uri="{FF2B5EF4-FFF2-40B4-BE49-F238E27FC236}">
                <a16:creationId xmlns:a16="http://schemas.microsoft.com/office/drawing/2014/main" id="{6ACC07A6-B1CF-4BF6-8D1D-2A2D1AE18DE0}"/>
              </a:ext>
            </a:extLst>
          </p:cNvPr>
          <p:cNvSpPr txBox="1">
            <a:spLocks/>
          </p:cNvSpPr>
          <p:nvPr/>
        </p:nvSpPr>
        <p:spPr>
          <a:xfrm>
            <a:off x="6904653" y="1468742"/>
            <a:ext cx="4449147" cy="14875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</a:rPr>
              <a:t>Material de clase (</a:t>
            </a:r>
            <a:r>
              <a:rPr lang="es-CO" sz="1800" dirty="0" err="1">
                <a:latin typeface="Bahnschrift SemiLight" panose="020B0502040204020203" pitchFamily="34" charset="0"/>
              </a:rPr>
              <a:t>slides</a:t>
            </a:r>
            <a:r>
              <a:rPr lang="es-CO" sz="1800" dirty="0">
                <a:latin typeface="Bahnschrift SemiLight" panose="020B0502040204020203" pitchFamily="34" charset="0"/>
              </a:rPr>
              <a:t> + notebook)</a:t>
            </a:r>
          </a:p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</a:rPr>
              <a:t>Contenido complementario (DS)</a:t>
            </a:r>
          </a:p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</a:rPr>
              <a:t>Contenido asincrónico</a:t>
            </a:r>
          </a:p>
        </p:txBody>
      </p:sp>
      <p:sp>
        <p:nvSpPr>
          <p:cNvPr id="12" name="Google Shape;109;p5">
            <a:extLst>
              <a:ext uri="{FF2B5EF4-FFF2-40B4-BE49-F238E27FC236}">
                <a16:creationId xmlns:a16="http://schemas.microsoft.com/office/drawing/2014/main" id="{3C5203FF-DDDA-4222-ACF8-9580A5BD86E4}"/>
              </a:ext>
            </a:extLst>
          </p:cNvPr>
          <p:cNvSpPr txBox="1">
            <a:spLocks/>
          </p:cNvSpPr>
          <p:nvPr/>
        </p:nvSpPr>
        <p:spPr>
          <a:xfrm>
            <a:off x="6904653" y="3623354"/>
            <a:ext cx="4449147" cy="1854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18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Otros Recursos EAFIT</a:t>
            </a:r>
          </a:p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</a:rPr>
              <a:t>Office 365</a:t>
            </a:r>
          </a:p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  <a:hlinkClick r:id="rId4"/>
              </a:rPr>
              <a:t>Plataforma Interactiva</a:t>
            </a:r>
            <a:endParaRPr lang="es-CO" sz="1800" dirty="0">
              <a:latin typeface="Bahnschrift SemiLight" panose="020B0502040204020203" pitchFamily="34" charset="0"/>
            </a:endParaRPr>
          </a:p>
          <a:p>
            <a:pPr marL="38290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s-CO" sz="1800" dirty="0">
                <a:latin typeface="Bahnschrift SemiLight" panose="020B0502040204020203" pitchFamily="34" charset="0"/>
              </a:rPr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15247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Para las clases…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CA8B2D-C8C5-435A-9102-02AE5090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66" y="1605245"/>
            <a:ext cx="857930" cy="3431720"/>
          </a:xfrm>
          <a:prstGeom prst="rect">
            <a:avLst/>
          </a:prstGeom>
        </p:spPr>
      </p:pic>
      <p:sp>
        <p:nvSpPr>
          <p:cNvPr id="8" name="Google Shape;109;p5">
            <a:extLst>
              <a:ext uri="{FF2B5EF4-FFF2-40B4-BE49-F238E27FC236}">
                <a16:creationId xmlns:a16="http://schemas.microsoft.com/office/drawing/2014/main" id="{0F2D3D68-095B-4235-AE96-CC571DE73A3C}"/>
              </a:ext>
            </a:extLst>
          </p:cNvPr>
          <p:cNvSpPr txBox="1">
            <a:spLocks/>
          </p:cNvSpPr>
          <p:nvPr/>
        </p:nvSpPr>
        <p:spPr>
          <a:xfrm>
            <a:off x="3032661" y="1605245"/>
            <a:ext cx="6288832" cy="326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20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Participar</a:t>
            </a:r>
            <a:r>
              <a:rPr lang="es-CO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 es importante.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s-CO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20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Empezamos y terminamos a tiempo </a:t>
            </a:r>
            <a:r>
              <a:rPr lang="es-CO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(hay break)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s-CO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20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Silenciar el micrófono </a:t>
            </a:r>
            <a:r>
              <a:rPr lang="es-CO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cuando no estemos hablando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s-CO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20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Cámara es opcional</a:t>
            </a:r>
            <a:r>
              <a:rPr lang="es-CO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, pero estaría chévere prenderla.</a:t>
            </a:r>
          </a:p>
        </p:txBody>
      </p:sp>
      <p:sp>
        <p:nvSpPr>
          <p:cNvPr id="12" name="Google Shape;109;p5">
            <a:extLst>
              <a:ext uri="{FF2B5EF4-FFF2-40B4-BE49-F238E27FC236}">
                <a16:creationId xmlns:a16="http://schemas.microsoft.com/office/drawing/2014/main" id="{F7FCD692-0B32-4005-B972-DC22A42DC864}"/>
              </a:ext>
            </a:extLst>
          </p:cNvPr>
          <p:cNvSpPr txBox="1">
            <a:spLocks/>
          </p:cNvSpPr>
          <p:nvPr/>
        </p:nvSpPr>
        <p:spPr>
          <a:xfrm>
            <a:off x="4545366" y="5105719"/>
            <a:ext cx="7387973" cy="6067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indent="0" algn="r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s-CO" sz="20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Tip! </a:t>
            </a:r>
            <a:r>
              <a:rPr lang="es-CO" sz="2000" dirty="0">
                <a:solidFill>
                  <a:srgbClr val="BFBFBF"/>
                </a:solidFill>
                <a:latin typeface="Bahnschrift SemiLight" panose="020B0502040204020203" pitchFamily="34" charset="0"/>
              </a:rPr>
              <a:t>Armen grupo en </a:t>
            </a:r>
            <a:r>
              <a:rPr lang="es-CO" sz="20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Wapp</a:t>
            </a:r>
            <a:r>
              <a:rPr lang="es-CO" sz="2000" dirty="0">
                <a:solidFill>
                  <a:srgbClr val="BFBFBF"/>
                </a:solidFill>
                <a:latin typeface="Bahnschrift SemiLight" panose="020B0502040204020203" pitchFamily="34" charset="0"/>
              </a:rPr>
              <a:t>, </a:t>
            </a:r>
            <a:r>
              <a:rPr lang="es-CO" sz="2000" dirty="0">
                <a:solidFill>
                  <a:srgbClr val="2B72B0"/>
                </a:solidFill>
                <a:latin typeface="Bahnschrift SemiLight" panose="020B0502040204020203" pitchFamily="34" charset="0"/>
              </a:rPr>
              <a:t>Telegram</a:t>
            </a:r>
            <a:r>
              <a:rPr lang="es-CO" sz="2000" dirty="0">
                <a:solidFill>
                  <a:srgbClr val="BFBFBF"/>
                </a:solidFill>
                <a:latin typeface="Bahnschrift SemiLight" panose="020B0502040204020203" pitchFamily="34" charset="0"/>
              </a:rPr>
              <a:t>, </a:t>
            </a:r>
            <a:r>
              <a:rPr lang="es-CO" sz="2000" dirty="0" err="1">
                <a:solidFill>
                  <a:srgbClr val="2B72B0"/>
                </a:solidFill>
                <a:latin typeface="Bahnschrift SemiLight" panose="020B0502040204020203" pitchFamily="34" charset="0"/>
              </a:rPr>
              <a:t>Slack</a:t>
            </a:r>
            <a:r>
              <a:rPr lang="es-CO" sz="2000" dirty="0">
                <a:solidFill>
                  <a:srgbClr val="BFBFBF"/>
                </a:solidFill>
                <a:latin typeface="Bahnschrift SemiLight" panose="020B0502040204020203" pitchFamily="34" charset="0"/>
              </a:rPr>
              <a:t>, o donde quieran…</a:t>
            </a:r>
          </a:p>
        </p:txBody>
      </p:sp>
    </p:spTree>
    <p:extLst>
      <p:ext uri="{BB962C8B-B14F-4D97-AF65-F5344CB8AC3E}">
        <p14:creationId xmlns:p14="http://schemas.microsoft.com/office/powerpoint/2010/main" val="184226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Intro</a:t>
            </a:r>
            <a:r>
              <a:rPr lang="es-CO" dirty="0"/>
              <a:t> a DS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7" name="Google Shape;109;p5">
            <a:extLst>
              <a:ext uri="{FF2B5EF4-FFF2-40B4-BE49-F238E27FC236}">
                <a16:creationId xmlns:a16="http://schemas.microsoft.com/office/drawing/2014/main" id="{60EAEDE9-9400-48AE-97B5-3FB92666DC3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246984" cy="4355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6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O" sz="2400">
                <a:latin typeface="Bahnschrift SemiLight" panose="020B0502040204020203" pitchFamily="34" charset="0"/>
              </a:rPr>
              <a:t>Data Science</a:t>
            </a:r>
          </a:p>
          <a:p>
            <a:pPr marL="2686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O" sz="2400">
                <a:latin typeface="Bahnschrift SemiLight" panose="020B0502040204020203" pitchFamily="34" charset="0"/>
              </a:rPr>
              <a:t>Conceptos</a:t>
            </a:r>
          </a:p>
          <a:p>
            <a:pPr marL="26860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s-CO" sz="2400">
                <a:latin typeface="Bahnschrift SemiLight" panose="020B0502040204020203" pitchFamily="34" charset="0"/>
              </a:rPr>
              <a:t>Herramientas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 sz="2400"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0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 SemiLight" panose="020B0502040204020203" pitchFamily="34" charset="0"/>
              </a:rPr>
              <a:t>¿Qué es DS?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7" name="Picture 2" descr="Los tres núcleos de Data Science - sitiobigdata.com">
            <a:extLst>
              <a:ext uri="{FF2B5EF4-FFF2-40B4-BE49-F238E27FC236}">
                <a16:creationId xmlns:a16="http://schemas.microsoft.com/office/drawing/2014/main" id="{5DF696A6-DADF-40B7-9E7A-2F629982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7" y="1873029"/>
            <a:ext cx="4004388" cy="3629659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9;p5">
            <a:extLst>
              <a:ext uri="{FF2B5EF4-FFF2-40B4-BE49-F238E27FC236}">
                <a16:creationId xmlns:a16="http://schemas.microsoft.com/office/drawing/2014/main" id="{D4873634-232F-4957-81FF-EB1083ABD863}"/>
              </a:ext>
            </a:extLst>
          </p:cNvPr>
          <p:cNvSpPr txBox="1">
            <a:spLocks/>
          </p:cNvSpPr>
          <p:nvPr/>
        </p:nvSpPr>
        <p:spPr>
          <a:xfrm>
            <a:off x="6812163" y="1264428"/>
            <a:ext cx="4907903" cy="852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s-CO">
                <a:solidFill>
                  <a:srgbClr val="0B1F52"/>
                </a:solidFill>
                <a:latin typeface="Bahnschrift SemiLight" panose="020B0502040204020203" pitchFamily="34" charset="0"/>
              </a:rPr>
              <a:t>¿ Qué sabe un Data Scientist?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>
              <a:solidFill>
                <a:srgbClr val="0B1F52"/>
              </a:solidFill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 dirty="0">
              <a:solidFill>
                <a:srgbClr val="0B1F52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F16B1C5-1E5D-4DDE-97D4-71D9A16D3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1" y="2200922"/>
            <a:ext cx="4352925" cy="2038350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7AA476F-475A-4F51-A72C-ADA9BC5983F5}"/>
              </a:ext>
            </a:extLst>
          </p:cNvPr>
          <p:cNvSpPr/>
          <p:nvPr/>
        </p:nvSpPr>
        <p:spPr>
          <a:xfrm>
            <a:off x="5320236" y="3597989"/>
            <a:ext cx="1729079" cy="64128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>
                <a:solidFill>
                  <a:srgbClr val="2B72B0"/>
                </a:solidFill>
              </a:rPr>
              <a:t>Ojo acá!</a:t>
            </a:r>
          </a:p>
        </p:txBody>
      </p:sp>
    </p:spTree>
    <p:extLst>
      <p:ext uri="{BB962C8B-B14F-4D97-AF65-F5344CB8AC3E}">
        <p14:creationId xmlns:p14="http://schemas.microsoft.com/office/powerpoint/2010/main" val="408150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9;p5">
            <a:extLst>
              <a:ext uri="{FF2B5EF4-FFF2-40B4-BE49-F238E27FC236}">
                <a16:creationId xmlns:a16="http://schemas.microsoft.com/office/drawing/2014/main" id="{59005F96-2E26-4EDB-8A65-750E37B6E849}"/>
              </a:ext>
            </a:extLst>
          </p:cNvPr>
          <p:cNvSpPr txBox="1">
            <a:spLocks/>
          </p:cNvSpPr>
          <p:nvPr/>
        </p:nvSpPr>
        <p:spPr>
          <a:xfrm>
            <a:off x="6355998" y="1526196"/>
            <a:ext cx="4907903" cy="852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s-CO">
                <a:solidFill>
                  <a:srgbClr val="0B1F52"/>
                </a:solidFill>
                <a:latin typeface="Bahnschrift SemiLight" panose="020B0502040204020203" pitchFamily="34" charset="0"/>
              </a:rPr>
              <a:t>Glosario</a:t>
            </a: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>
              <a:solidFill>
                <a:srgbClr val="0B1F52"/>
              </a:solidFill>
              <a:latin typeface="Bahnschrift SemiLight" panose="020B0502040204020203" pitchFamily="34" charset="0"/>
            </a:endParaRPr>
          </a:p>
          <a:p>
            <a:pPr marL="4000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es-CO" dirty="0">
              <a:solidFill>
                <a:srgbClr val="0B1F52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5EF63C-940D-41F2-BF28-AD6CF442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01" y="2344940"/>
            <a:ext cx="5087699" cy="2986864"/>
          </a:xfrm>
          <a:prstGeom prst="rect">
            <a:avLst/>
          </a:prstGeom>
        </p:spPr>
      </p:pic>
      <p:sp>
        <p:nvSpPr>
          <p:cNvPr id="14" name="Google Shape;96;p3">
            <a:extLst>
              <a:ext uri="{FF2B5EF4-FFF2-40B4-BE49-F238E27FC236}">
                <a16:creationId xmlns:a16="http://schemas.microsoft.com/office/drawing/2014/main" id="{47A6FFC1-CE17-4FCD-8AF8-CD91839DB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>
                <a:latin typeface="Bahnschrift SemiLight" panose="020B0502040204020203" pitchFamily="34" charset="0"/>
              </a:rPr>
              <a:t>Conceptos</a:t>
            </a:r>
            <a:endParaRPr dirty="0">
              <a:latin typeface="Bahnschrift SemiLight" panose="020B0502040204020203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8797EC7-D575-4DB1-B456-578A581F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4791075" cy="2266950"/>
          </a:xfrm>
          <a:prstGeom prst="rect">
            <a:avLst/>
          </a:prstGeom>
        </p:spPr>
      </p:pic>
      <p:sp>
        <p:nvSpPr>
          <p:cNvPr id="16" name="Google Shape;109;p5">
            <a:extLst>
              <a:ext uri="{FF2B5EF4-FFF2-40B4-BE49-F238E27FC236}">
                <a16:creationId xmlns:a16="http://schemas.microsoft.com/office/drawing/2014/main" id="{F95CECD7-8B06-469D-8FE6-5E9FE6E82038}"/>
              </a:ext>
            </a:extLst>
          </p:cNvPr>
          <p:cNvSpPr txBox="1">
            <a:spLocks/>
          </p:cNvSpPr>
          <p:nvPr/>
        </p:nvSpPr>
        <p:spPr>
          <a:xfrm>
            <a:off x="838199" y="3870663"/>
            <a:ext cx="4589701" cy="497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25755" indent="-28575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s-CO" sz="1800" dirty="0">
                <a:latin typeface="Bahnschrift SemiLight" panose="020B0502040204020203" pitchFamily="34" charset="0"/>
              </a:rPr>
              <a:t>Metodologías Ágiles</a:t>
            </a:r>
          </a:p>
          <a:p>
            <a:pPr marL="325755" indent="-28575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s-CO" sz="1800" dirty="0">
              <a:latin typeface="Bahnschrift SemiLight" panose="020B0502040204020203" pitchFamily="34" charset="0"/>
            </a:endParaRPr>
          </a:p>
          <a:p>
            <a:pPr marL="325755" indent="-285750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s-CO" sz="1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06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564</Words>
  <Application>Microsoft Office PowerPoint</Application>
  <PresentationFormat>Panorámica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Averta</vt:lpstr>
      <vt:lpstr>Bahnschrift SemiLight</vt:lpstr>
      <vt:lpstr>Calibri</vt:lpstr>
      <vt:lpstr>Calibri Light</vt:lpstr>
      <vt:lpstr>GT America</vt:lpstr>
      <vt:lpstr>Wingdings</vt:lpstr>
      <vt:lpstr>Tema de Office</vt:lpstr>
      <vt:lpstr>Presentación de PowerPoint</vt:lpstr>
      <vt:lpstr>Generalidades</vt:lpstr>
      <vt:lpstr>Tema: Intro al curso</vt:lpstr>
      <vt:lpstr>Tema: Intro al curso</vt:lpstr>
      <vt:lpstr>Evaluación       Recursos</vt:lpstr>
      <vt:lpstr>Para las clases…</vt:lpstr>
      <vt:lpstr>Intro a DS</vt:lpstr>
      <vt:lpstr>¿Qué es DS?</vt:lpstr>
      <vt:lpstr>Conceptos</vt:lpstr>
      <vt:lpstr>Herramientas</vt:lpstr>
      <vt:lpstr>Data Scientist: The Sexiest Job of the 21st Century</vt:lpstr>
      <vt:lpstr>¿Qué problemas resuelve un Data Scientist?</vt:lpstr>
      <vt:lpstr>Campos de acción</vt:lpstr>
      <vt:lpstr>Proyección laboral</vt:lpstr>
      <vt:lpstr>Roadmap de formación</vt:lpstr>
      <vt:lpstr>DS dentro de Artificial Intelligence (AI)</vt:lpstr>
      <vt:lpstr>Material complementario</vt:lpstr>
      <vt:lpstr>Para la próxima clase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ROJO A</dc:creator>
  <cp:lastModifiedBy>Juan Serna - Dyna &amp; Cía.</cp:lastModifiedBy>
  <cp:revision>24</cp:revision>
  <dcterms:created xsi:type="dcterms:W3CDTF">2021-04-13T14:19:11Z</dcterms:created>
  <dcterms:modified xsi:type="dcterms:W3CDTF">2021-06-14T16:32:30Z</dcterms:modified>
</cp:coreProperties>
</file>