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58" r:id="rId4"/>
  </p:sldIdLst>
  <p:sldSz cx="14630400" cy="8229600"/>
  <p:notesSz cx="8229600" cy="146304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Funnel Sans" panose="020B0604020202020204" charset="0"/>
      <p:regular r:id="rId10"/>
    </p:embeddedFont>
    <p:embeddedFont>
      <p:font typeface="Mona Sans Semi Bold" panose="020B0604020202020204" charset="0"/>
      <p:regular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2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45531"/>
            <a:ext cx="7556421" cy="2835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Python Essencial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793790" y="55210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Seu guia rápido para operadores e prática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51729" y="599002"/>
            <a:ext cx="5617964" cy="628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Operadores em Python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4374" y="1587222"/>
            <a:ext cx="13221653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Python oferece uma vasta gama de operadores para manipular dados. Compreender seu funcionamento é fundamental para escrever códigos eficientes e legíveis.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4374" y="2457985"/>
            <a:ext cx="2918222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Operadores Aritméticos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04374" y="2973644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Adição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+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Soma dois operandos.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04374" y="3365955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Subtração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-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550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Subtrai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o operando da </a:t>
            </a:r>
            <a:r>
              <a:rPr lang="en-US" sz="1550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direita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550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pelo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esquerdo.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04374" y="3758266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Multiplicação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*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Multiplica dois operandos.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04374" y="4150577"/>
            <a:ext cx="636531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Divisão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/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Divide o operando da esquerda pelo da direita (sempre retorna float).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04374" y="4864833"/>
            <a:ext cx="636531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Divisão </a:t>
            </a: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Inteira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//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Retorna o quociente da divisão, removendo a parte fracionária.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04374" y="5579089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Módulo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%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Retorna o resto da divisão.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04374" y="5971400"/>
            <a:ext cx="636531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 err="1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Exponenciação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**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Eleva o operando da esquerda à potência do da direita.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8327" y="2457985"/>
            <a:ext cx="2515910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Operadores Lógicos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7568327" y="2973644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5C00"/>
                </a:solidFill>
                <a:latin typeface="Funnel Sans" pitchFamily="34" charset="0"/>
              </a:rPr>
              <a:t>and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(E):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Retorna </a:t>
            </a:r>
            <a:r>
              <a:rPr lang="en-US" sz="1550" dirty="0">
                <a:solidFill>
                  <a:srgbClr val="FF5C00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True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se ambas as condições forem verdadeiras.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8327" y="3365955"/>
            <a:ext cx="636531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5C00"/>
                </a:solidFill>
                <a:latin typeface="Funnel Sans" pitchFamily="34" charset="0"/>
              </a:rPr>
              <a:t>or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(OU):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Retorna </a:t>
            </a:r>
            <a:r>
              <a:rPr lang="en-US" sz="1550" dirty="0">
                <a:solidFill>
                  <a:srgbClr val="FF5C00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True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se pelo menos uma das condições for verdadeira.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68327" y="4080211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5C00"/>
                </a:solidFill>
                <a:latin typeface="Funnel Sans" pitchFamily="34" charset="0"/>
              </a:rPr>
              <a:t>not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(NÃO):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Inverte o valor booleano da condição.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568327" y="4603372"/>
            <a:ext cx="3457099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Operadores de Comparação</a:t>
            </a:r>
            <a:endParaRPr lang="en-US" sz="1950" dirty="0"/>
          </a:p>
        </p:txBody>
      </p:sp>
      <p:sp>
        <p:nvSpPr>
          <p:cNvPr id="17" name="Text 15"/>
          <p:cNvSpPr/>
          <p:nvPr/>
        </p:nvSpPr>
        <p:spPr>
          <a:xfrm>
            <a:off x="7568327" y="5119032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Igual a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==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Verifica se dois valores são iguais.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568327" y="5511342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Diferente de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!=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Verifica se dois valores são diferentes.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568327" y="5903653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Maior que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&gt;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Verifica se o valor da esquerda é maior.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7568327" y="6295964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Menor que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&lt;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Verifica se o valor da esquerda é menor.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7568327" y="6688275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Maior ou igual a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&gt;=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Verifica se é maior ou igual.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7568327" y="7080586"/>
            <a:ext cx="636531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Menor ou igual a (</a:t>
            </a:r>
            <a:r>
              <a:rPr lang="en-US" dirty="0">
                <a:solidFill>
                  <a:srgbClr val="FF5C00"/>
                </a:solidFill>
                <a:latin typeface="Funnel Sans" pitchFamily="34" charset="0"/>
              </a:rPr>
              <a:t>&lt;=</a:t>
            </a: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Verifica se é menor ou igual.</a:t>
            </a:r>
            <a:endParaRPr lang="en-US" sz="155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DB85635B-F6BC-6689-445E-33D9527F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4" y="636151"/>
            <a:ext cx="566976" cy="566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434" y="754856"/>
            <a:ext cx="7550229" cy="549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Mãos na Massa: Exercícios Práticos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615434" y="1655921"/>
            <a:ext cx="13399532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melhor forma de aprender é praticando! Estes exercícios são desenhados para consolidar seu conhecimento em variáveis, operadores e tipos de dados em Python.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615434" y="2398752"/>
            <a:ext cx="6611898" cy="2318266"/>
          </a:xfrm>
          <a:prstGeom prst="roundRect">
            <a:avLst>
              <a:gd name="adj" fmla="val 4733"/>
            </a:avLst>
          </a:prstGeom>
          <a:solidFill>
            <a:srgbClr val="000000">
              <a:alpha val="95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15434" y="2375892"/>
            <a:ext cx="6611898" cy="91440"/>
          </a:xfrm>
          <a:prstGeom prst="roundRect">
            <a:avLst>
              <a:gd name="adj" fmla="val 80767"/>
            </a:avLst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3657600" y="2135029"/>
            <a:ext cx="527447" cy="527447"/>
          </a:xfrm>
          <a:prstGeom prst="roundRect">
            <a:avLst>
              <a:gd name="adj" fmla="val 173363"/>
            </a:avLst>
          </a:prstGeom>
          <a:solidFill>
            <a:srgbClr val="FFFFFF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34" y="2266831"/>
            <a:ext cx="210979" cy="26372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814030" y="2838331"/>
            <a:ext cx="2590205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Interação com o Usuário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814030" y="3218498"/>
            <a:ext cx="6214705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Crie um programa que solicite o nome e a idade do usuário. Em seguida, exiba uma mensagem personalizada como: "Olá, {Nome}! Você tem {Idade} anos."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814030" y="3886676"/>
            <a:ext cx="6214705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 </a:t>
            </a:r>
            <a:r>
              <a:rPr lang="en-US" sz="1350" dirty="0">
                <a:solidFill>
                  <a:srgbClr val="8F8F8F"/>
                </a:solidFill>
                <a:highlight>
                  <a:srgbClr val="0D0D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input()</a:t>
            </a: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para obter dados.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814030" y="4237077"/>
            <a:ext cx="6214705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 f-strings para formatação.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7403068" y="2398752"/>
            <a:ext cx="6611898" cy="2318266"/>
          </a:xfrm>
          <a:prstGeom prst="roundRect">
            <a:avLst>
              <a:gd name="adj" fmla="val 4733"/>
            </a:avLst>
          </a:prstGeom>
          <a:solidFill>
            <a:srgbClr val="000000">
              <a:alpha val="95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7403068" y="2375892"/>
            <a:ext cx="6611898" cy="91440"/>
          </a:xfrm>
          <a:prstGeom prst="roundRect">
            <a:avLst>
              <a:gd name="adj" fmla="val 80767"/>
            </a:avLst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10445234" y="2135029"/>
            <a:ext cx="527447" cy="527447"/>
          </a:xfrm>
          <a:prstGeom prst="roundRect">
            <a:avLst>
              <a:gd name="adj" fmla="val 173363"/>
            </a:avLst>
          </a:prstGeom>
          <a:solidFill>
            <a:srgbClr val="FFFFFF"/>
          </a:solidFill>
          <a:ln/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468" y="2266831"/>
            <a:ext cx="210979" cy="263723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7601664" y="2838331"/>
            <a:ext cx="2197894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Cálculo de Área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7601664" y="3218498"/>
            <a:ext cx="6214705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Desenvolva um programa que peça ao usuário o comprimento e a largura de um retângulo. Calcule e exiba a área.</a:t>
            </a:r>
            <a:endParaRPr lang="en-US" sz="1350" dirty="0"/>
          </a:p>
        </p:txBody>
      </p:sp>
      <p:sp>
        <p:nvSpPr>
          <p:cNvPr id="18" name="Text 14"/>
          <p:cNvSpPr/>
          <p:nvPr/>
        </p:nvSpPr>
        <p:spPr>
          <a:xfrm>
            <a:off x="7601664" y="3886676"/>
            <a:ext cx="6214705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Converta entradas para números (</a:t>
            </a:r>
            <a:r>
              <a:rPr lang="en-US" sz="1350" dirty="0">
                <a:solidFill>
                  <a:srgbClr val="8F8F8F"/>
                </a:solidFill>
                <a:highlight>
                  <a:srgbClr val="0D0D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int()</a:t>
            </a: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ou </a:t>
            </a:r>
            <a:r>
              <a:rPr lang="en-US" sz="1350" dirty="0">
                <a:solidFill>
                  <a:srgbClr val="8F8F8F"/>
                </a:solidFill>
                <a:highlight>
                  <a:srgbClr val="0D0D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float()</a:t>
            </a: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).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7601664" y="4237077"/>
            <a:ext cx="6214705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Utilize o operador de multiplicação.</a:t>
            </a:r>
            <a:endParaRPr lang="en-US" sz="1350" dirty="0"/>
          </a:p>
        </p:txBody>
      </p:sp>
      <p:sp>
        <p:nvSpPr>
          <p:cNvPr id="20" name="Shape 16"/>
          <p:cNvSpPr/>
          <p:nvPr/>
        </p:nvSpPr>
        <p:spPr>
          <a:xfrm>
            <a:off x="615434" y="5156478"/>
            <a:ext cx="6611898" cy="2318266"/>
          </a:xfrm>
          <a:prstGeom prst="roundRect">
            <a:avLst>
              <a:gd name="adj" fmla="val 4733"/>
            </a:avLst>
          </a:prstGeom>
          <a:solidFill>
            <a:srgbClr val="000000">
              <a:alpha val="95000"/>
            </a:srgbClr>
          </a:solidFill>
          <a:ln/>
        </p:spPr>
      </p:sp>
      <p:sp>
        <p:nvSpPr>
          <p:cNvPr id="21" name="Shape 17"/>
          <p:cNvSpPr/>
          <p:nvPr/>
        </p:nvSpPr>
        <p:spPr>
          <a:xfrm>
            <a:off x="615434" y="5133618"/>
            <a:ext cx="6611898" cy="91440"/>
          </a:xfrm>
          <a:prstGeom prst="roundRect">
            <a:avLst>
              <a:gd name="adj" fmla="val 80767"/>
            </a:avLst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3657600" y="4892754"/>
            <a:ext cx="527447" cy="527447"/>
          </a:xfrm>
          <a:prstGeom prst="roundRect">
            <a:avLst>
              <a:gd name="adj" fmla="val 173363"/>
            </a:avLst>
          </a:prstGeom>
          <a:solidFill>
            <a:srgbClr val="FFFFFF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834" y="5024557"/>
            <a:ext cx="210979" cy="263723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814030" y="5596057"/>
            <a:ext cx="2304217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Conversor de Moedas</a:t>
            </a:r>
            <a:endParaRPr lang="en-US" sz="1700" dirty="0"/>
          </a:p>
        </p:txBody>
      </p:sp>
      <p:sp>
        <p:nvSpPr>
          <p:cNvPr id="25" name="Text 20"/>
          <p:cNvSpPr/>
          <p:nvPr/>
        </p:nvSpPr>
        <p:spPr>
          <a:xfrm>
            <a:off x="814030" y="5976223"/>
            <a:ext cx="6214705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Crie um programa que converta um valor em Reais (BRL) para Dólares Americanos (USD). Peça a cotação do dólar e o valor em Reais.</a:t>
            </a:r>
            <a:endParaRPr lang="en-US" sz="1350" dirty="0"/>
          </a:p>
        </p:txBody>
      </p:sp>
      <p:sp>
        <p:nvSpPr>
          <p:cNvPr id="26" name="Text 21"/>
          <p:cNvSpPr/>
          <p:nvPr/>
        </p:nvSpPr>
        <p:spPr>
          <a:xfrm>
            <a:off x="814030" y="6644402"/>
            <a:ext cx="6214705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Atenção aos tipos de dados para a divisão.</a:t>
            </a:r>
            <a:endParaRPr lang="en-US" sz="1350" dirty="0"/>
          </a:p>
        </p:txBody>
      </p:sp>
      <p:sp>
        <p:nvSpPr>
          <p:cNvPr id="27" name="Text 22"/>
          <p:cNvSpPr/>
          <p:nvPr/>
        </p:nvSpPr>
        <p:spPr>
          <a:xfrm>
            <a:off x="814030" y="6987183"/>
            <a:ext cx="6214705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Formate a saída para duas casas decimais.</a:t>
            </a:r>
            <a:endParaRPr lang="en-US" sz="1350" dirty="0"/>
          </a:p>
        </p:txBody>
      </p:sp>
      <p:sp>
        <p:nvSpPr>
          <p:cNvPr id="28" name="Shape 23"/>
          <p:cNvSpPr/>
          <p:nvPr/>
        </p:nvSpPr>
        <p:spPr>
          <a:xfrm>
            <a:off x="7403068" y="5156478"/>
            <a:ext cx="6611898" cy="2318266"/>
          </a:xfrm>
          <a:prstGeom prst="roundRect">
            <a:avLst>
              <a:gd name="adj" fmla="val 4733"/>
            </a:avLst>
          </a:prstGeom>
          <a:solidFill>
            <a:srgbClr val="000000">
              <a:alpha val="95000"/>
            </a:srgbClr>
          </a:solidFill>
          <a:ln/>
        </p:spPr>
      </p:sp>
      <p:sp>
        <p:nvSpPr>
          <p:cNvPr id="29" name="Shape 24"/>
          <p:cNvSpPr/>
          <p:nvPr/>
        </p:nvSpPr>
        <p:spPr>
          <a:xfrm>
            <a:off x="7403068" y="5133618"/>
            <a:ext cx="6611898" cy="91440"/>
          </a:xfrm>
          <a:prstGeom prst="roundRect">
            <a:avLst>
              <a:gd name="adj" fmla="val 80767"/>
            </a:avLst>
          </a:prstGeom>
          <a:solidFill>
            <a:srgbClr val="FFFFFF"/>
          </a:solidFill>
          <a:ln/>
        </p:spPr>
      </p:sp>
      <p:sp>
        <p:nvSpPr>
          <p:cNvPr id="30" name="Shape 25"/>
          <p:cNvSpPr/>
          <p:nvPr/>
        </p:nvSpPr>
        <p:spPr>
          <a:xfrm>
            <a:off x="10445234" y="4892754"/>
            <a:ext cx="527447" cy="527447"/>
          </a:xfrm>
          <a:prstGeom prst="roundRect">
            <a:avLst>
              <a:gd name="adj" fmla="val 173363"/>
            </a:avLst>
          </a:prstGeom>
          <a:solidFill>
            <a:srgbClr val="FFFFFF"/>
          </a:solidFill>
          <a:ln/>
        </p:spPr>
      </p:sp>
      <p:pic>
        <p:nvPicPr>
          <p:cNvPr id="3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3468" y="5024557"/>
            <a:ext cx="210979" cy="263723"/>
          </a:xfrm>
          <a:prstGeom prst="rect">
            <a:avLst/>
          </a:prstGeom>
        </p:spPr>
      </p:pic>
      <p:sp>
        <p:nvSpPr>
          <p:cNvPr id="32" name="Text 26"/>
          <p:cNvSpPr/>
          <p:nvPr/>
        </p:nvSpPr>
        <p:spPr>
          <a:xfrm>
            <a:off x="7601664" y="5596057"/>
            <a:ext cx="2615208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Verificador de Par/Ímpar</a:t>
            </a:r>
            <a:endParaRPr lang="en-US" sz="1700" dirty="0"/>
          </a:p>
        </p:txBody>
      </p:sp>
      <p:sp>
        <p:nvSpPr>
          <p:cNvPr id="33" name="Text 27"/>
          <p:cNvSpPr/>
          <p:nvPr/>
        </p:nvSpPr>
        <p:spPr>
          <a:xfrm>
            <a:off x="7601664" y="5976223"/>
            <a:ext cx="6214705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Escreva um programa que solicite um número inteiro e diga se ele é par ou ímpar.</a:t>
            </a:r>
            <a:endParaRPr lang="en-US" sz="1350" dirty="0"/>
          </a:p>
        </p:txBody>
      </p:sp>
      <p:sp>
        <p:nvSpPr>
          <p:cNvPr id="34" name="Text 28"/>
          <p:cNvSpPr/>
          <p:nvPr/>
        </p:nvSpPr>
        <p:spPr>
          <a:xfrm>
            <a:off x="7601664" y="6644402"/>
            <a:ext cx="6214705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Utilize o operador de módulo (</a:t>
            </a:r>
            <a:r>
              <a:rPr lang="en-US" sz="1350" dirty="0">
                <a:solidFill>
                  <a:srgbClr val="8F8F8F"/>
                </a:solidFill>
                <a:highlight>
                  <a:srgbClr val="0D0D0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%</a:t>
            </a: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).</a:t>
            </a:r>
            <a:endParaRPr lang="en-US" sz="1350" dirty="0"/>
          </a:p>
        </p:txBody>
      </p:sp>
      <p:sp>
        <p:nvSpPr>
          <p:cNvPr id="35" name="Text 29"/>
          <p:cNvSpPr/>
          <p:nvPr/>
        </p:nvSpPr>
        <p:spPr>
          <a:xfrm>
            <a:off x="7601664" y="6994803"/>
            <a:ext cx="6214705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Implemente lógica condicional (se/senão).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Personalizar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Funnel Sans</vt:lpstr>
      <vt:lpstr>Arial</vt:lpstr>
      <vt:lpstr>Mona Sans Semi Bold</vt:lpstr>
      <vt:lpstr>Consolas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Francisco Wanderer</cp:lastModifiedBy>
  <cp:revision>2</cp:revision>
  <dcterms:created xsi:type="dcterms:W3CDTF">2025-08-12T14:40:47Z</dcterms:created>
  <dcterms:modified xsi:type="dcterms:W3CDTF">2025-08-12T14:56:51Z</dcterms:modified>
</cp:coreProperties>
</file>