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90" r:id="rId4"/>
    <p:sldId id="288" r:id="rId5"/>
    <p:sldId id="289" r:id="rId6"/>
    <p:sldId id="291" r:id="rId7"/>
    <p:sldId id="292" r:id="rId8"/>
    <p:sldId id="293" r:id="rId9"/>
    <p:sldId id="294" r:id="rId10"/>
    <p:sldId id="295" r:id="rId11"/>
    <p:sldId id="296" r:id="rId12"/>
    <p:sldId id="286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A7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22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86448-E0D8-4648-AC1F-6F8461B950C2}" type="datetimeFigureOut">
              <a:rPr lang="pt-BR" smtClean="0"/>
              <a:t>18/02/2025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263374-2BA3-41B4-846D-EBB9B7F7F10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585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263374-2BA3-41B4-846D-EBB9B7F7F10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83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0597" y="8796337"/>
            <a:ext cx="923924" cy="9239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9124922" y="2197908"/>
            <a:ext cx="19050" cy="7235825"/>
          </a:xfrm>
          <a:custGeom>
            <a:avLst/>
            <a:gdLst/>
            <a:ahLst/>
            <a:cxnLst/>
            <a:rect l="l" t="t" r="r" b="b"/>
            <a:pathLst>
              <a:path w="19050" h="7235825">
                <a:moveTo>
                  <a:pt x="19049" y="7235308"/>
                </a:moveTo>
                <a:lnTo>
                  <a:pt x="0" y="0"/>
                </a:lnTo>
              </a:path>
            </a:pathLst>
          </a:custGeom>
          <a:ln w="38099">
            <a:solidFill>
              <a:srgbClr val="AB403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3055" y="3581787"/>
            <a:ext cx="4590415" cy="5861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C74A3A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0505" y="1645443"/>
            <a:ext cx="16230599" cy="76580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5404" y="1755762"/>
            <a:ext cx="2981324" cy="298132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1110053" y="8544032"/>
            <a:ext cx="7178040" cy="1039494"/>
          </a:xfrm>
          <a:custGeom>
            <a:avLst/>
            <a:gdLst/>
            <a:ahLst/>
            <a:cxnLst/>
            <a:rect l="l" t="t" r="r" b="b"/>
            <a:pathLst>
              <a:path w="7178040" h="1039495">
                <a:moveTo>
                  <a:pt x="0" y="524994"/>
                </a:moveTo>
                <a:lnTo>
                  <a:pt x="0" y="514390"/>
                </a:lnTo>
                <a:lnTo>
                  <a:pt x="185179" y="0"/>
                </a:lnTo>
                <a:lnTo>
                  <a:pt x="7177946" y="0"/>
                </a:lnTo>
                <a:lnTo>
                  <a:pt x="7177946" y="1039383"/>
                </a:lnTo>
                <a:lnTo>
                  <a:pt x="185179" y="1039383"/>
                </a:lnTo>
                <a:lnTo>
                  <a:pt x="0" y="524994"/>
                </a:lnTo>
                <a:close/>
              </a:path>
            </a:pathLst>
          </a:custGeom>
          <a:solidFill>
            <a:srgbClr val="C74A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7441" y="945657"/>
            <a:ext cx="15533116" cy="1053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75812" y="4976749"/>
            <a:ext cx="7457440" cy="275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5253" y="8838248"/>
            <a:ext cx="518477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pt-BR" sz="2350" spc="170" dirty="0">
                <a:solidFill>
                  <a:srgbClr val="F1F4F5"/>
                </a:solidFill>
                <a:latin typeface="Trebuchet MS"/>
                <a:cs typeface="Trebuchet MS"/>
              </a:rPr>
              <a:t>Criando app com </a:t>
            </a:r>
            <a:r>
              <a:rPr lang="pt-BR" sz="2350" spc="170" dirty="0" err="1">
                <a:solidFill>
                  <a:srgbClr val="F1F4F5"/>
                </a:solidFill>
                <a:latin typeface="Trebuchet MS"/>
                <a:cs typeface="Trebuchet MS"/>
              </a:rPr>
              <a:t>Flet</a:t>
            </a:r>
            <a:r>
              <a:rPr lang="pt-BR" sz="2350" spc="170" dirty="0">
                <a:solidFill>
                  <a:srgbClr val="F1F4F5"/>
                </a:solidFill>
                <a:latin typeface="Trebuchet MS"/>
                <a:cs typeface="Trebuchet MS"/>
              </a:rPr>
              <a:t> e GPT</a:t>
            </a:r>
            <a:endParaRPr sz="23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5794" y="4888955"/>
            <a:ext cx="8556625" cy="1050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700" b="1" spc="865" dirty="0">
                <a:solidFill>
                  <a:srgbClr val="F1F4F5"/>
                </a:solidFill>
                <a:latin typeface="Trebuchet MS"/>
                <a:cs typeface="Trebuchet MS"/>
              </a:rPr>
              <a:t>INFINIT</a:t>
            </a:r>
            <a:r>
              <a:rPr sz="6700" b="1" spc="210" dirty="0">
                <a:solidFill>
                  <a:srgbClr val="F1F4F5"/>
                </a:solidFill>
                <a:latin typeface="Trebuchet MS"/>
                <a:cs typeface="Trebuchet MS"/>
              </a:rPr>
              <a:t>Y</a:t>
            </a:r>
            <a:r>
              <a:rPr sz="6700" b="1" spc="900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6700" b="1" spc="1060" dirty="0">
                <a:solidFill>
                  <a:srgbClr val="F1F4F5"/>
                </a:solidFill>
                <a:latin typeface="Trebuchet MS"/>
                <a:cs typeface="Trebuchet MS"/>
              </a:rPr>
              <a:t>SCHOO</a:t>
            </a:r>
            <a:r>
              <a:rPr sz="6700" b="1" spc="405" dirty="0">
                <a:solidFill>
                  <a:srgbClr val="F1F4F5"/>
                </a:solidFill>
                <a:latin typeface="Trebuchet MS"/>
                <a:cs typeface="Trebuchet MS"/>
              </a:rPr>
              <a:t>L</a:t>
            </a:r>
            <a:endParaRPr sz="6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5433" y="5947273"/>
            <a:ext cx="6363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9100" algn="l"/>
                <a:tab pos="2652395" algn="l"/>
                <a:tab pos="4842510" algn="l"/>
              </a:tabLst>
            </a:pPr>
            <a:r>
              <a:rPr sz="2000" spc="175" dirty="0">
                <a:solidFill>
                  <a:srgbClr val="F1F4F5"/>
                </a:solidFill>
                <a:latin typeface="Trebuchet MS"/>
                <a:cs typeface="Trebuchet MS"/>
              </a:rPr>
              <a:t>V</a:t>
            </a:r>
            <a:r>
              <a:rPr sz="2000" spc="180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1F4F5"/>
                </a:solidFill>
                <a:latin typeface="Trebuchet MS"/>
                <a:cs typeface="Trebuchet MS"/>
              </a:rPr>
              <a:t>I</a:t>
            </a:r>
            <a:r>
              <a:rPr sz="2000" spc="185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250" dirty="0">
                <a:solidFill>
                  <a:srgbClr val="F1F4F5"/>
                </a:solidFill>
                <a:latin typeface="Trebuchet MS"/>
                <a:cs typeface="Trebuchet MS"/>
              </a:rPr>
              <a:t>S</a:t>
            </a:r>
            <a:r>
              <a:rPr sz="2000" spc="180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204" dirty="0">
                <a:solidFill>
                  <a:srgbClr val="F1F4F5"/>
                </a:solidFill>
                <a:latin typeface="Trebuchet MS"/>
                <a:cs typeface="Trebuchet MS"/>
              </a:rPr>
              <a:t>U</a:t>
            </a:r>
            <a:r>
              <a:rPr sz="2000" spc="185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F1F4F5"/>
                </a:solidFill>
                <a:latin typeface="Trebuchet MS"/>
                <a:cs typeface="Trebuchet MS"/>
              </a:rPr>
              <a:t>A</a:t>
            </a:r>
            <a:r>
              <a:rPr sz="2000" spc="180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F1F4F5"/>
                </a:solidFill>
                <a:latin typeface="Trebuchet MS"/>
                <a:cs typeface="Trebuchet MS"/>
              </a:rPr>
              <a:t>L</a:t>
            </a:r>
            <a:r>
              <a:rPr sz="2000" dirty="0">
                <a:solidFill>
                  <a:srgbClr val="F1F4F5"/>
                </a:solidFill>
                <a:latin typeface="Trebuchet MS"/>
                <a:cs typeface="Trebuchet MS"/>
              </a:rPr>
              <a:t>	</a:t>
            </a:r>
            <a:r>
              <a:rPr sz="2000" spc="175" dirty="0">
                <a:solidFill>
                  <a:srgbClr val="F1F4F5"/>
                </a:solidFill>
                <a:latin typeface="Trebuchet MS"/>
                <a:cs typeface="Trebuchet MS"/>
              </a:rPr>
              <a:t>A</a:t>
            </a:r>
            <a:r>
              <a:rPr sz="2000" spc="195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135" dirty="0">
                <a:solidFill>
                  <a:srgbClr val="F1F4F5"/>
                </a:solidFill>
                <a:latin typeface="Trebuchet MS"/>
                <a:cs typeface="Trebuchet MS"/>
              </a:rPr>
              <a:t>R</a:t>
            </a:r>
            <a:r>
              <a:rPr sz="2000" spc="200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1F4F5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F1F4F5"/>
                </a:solidFill>
                <a:latin typeface="Trebuchet MS"/>
                <a:cs typeface="Trebuchet MS"/>
              </a:rPr>
              <a:t>	</a:t>
            </a:r>
            <a:r>
              <a:rPr sz="2000" spc="165" dirty="0">
                <a:solidFill>
                  <a:srgbClr val="F1F4F5"/>
                </a:solidFill>
                <a:latin typeface="Trebuchet MS"/>
                <a:cs typeface="Trebuchet MS"/>
              </a:rPr>
              <a:t>C</a:t>
            </a:r>
            <a:r>
              <a:rPr sz="2000" spc="190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135" dirty="0">
                <a:solidFill>
                  <a:srgbClr val="F1F4F5"/>
                </a:solidFill>
                <a:latin typeface="Trebuchet MS"/>
                <a:cs typeface="Trebuchet MS"/>
              </a:rPr>
              <a:t>R</a:t>
            </a:r>
            <a:r>
              <a:rPr sz="2000" spc="195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135" dirty="0">
                <a:solidFill>
                  <a:srgbClr val="F1F4F5"/>
                </a:solidFill>
                <a:latin typeface="Trebuchet MS"/>
                <a:cs typeface="Trebuchet MS"/>
              </a:rPr>
              <a:t>E</a:t>
            </a:r>
            <a:r>
              <a:rPr sz="2000" spc="195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F1F4F5"/>
                </a:solidFill>
                <a:latin typeface="Trebuchet MS"/>
                <a:cs typeface="Trebuchet MS"/>
              </a:rPr>
              <a:t>A</a:t>
            </a:r>
            <a:r>
              <a:rPr sz="2000" spc="195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1F4F5"/>
                </a:solidFill>
                <a:latin typeface="Trebuchet MS"/>
                <a:cs typeface="Trebuchet MS"/>
              </a:rPr>
              <a:t>T</a:t>
            </a:r>
            <a:r>
              <a:rPr sz="2000" spc="195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1F4F5"/>
                </a:solidFill>
                <a:latin typeface="Trebuchet MS"/>
                <a:cs typeface="Trebuchet MS"/>
              </a:rPr>
              <a:t>I</a:t>
            </a:r>
            <a:r>
              <a:rPr sz="2000" spc="190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F1F4F5"/>
                </a:solidFill>
                <a:latin typeface="Trebuchet MS"/>
                <a:cs typeface="Trebuchet MS"/>
              </a:rPr>
              <a:t>V</a:t>
            </a:r>
            <a:r>
              <a:rPr sz="2000" spc="195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F1F4F5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F1F4F5"/>
                </a:solidFill>
                <a:latin typeface="Trebuchet MS"/>
                <a:cs typeface="Trebuchet MS"/>
              </a:rPr>
              <a:t>	</a:t>
            </a:r>
            <a:r>
              <a:rPr sz="2000" spc="165" dirty="0">
                <a:solidFill>
                  <a:srgbClr val="F1F4F5"/>
                </a:solidFill>
                <a:latin typeface="Trebuchet MS"/>
                <a:cs typeface="Trebuchet MS"/>
              </a:rPr>
              <a:t>C</a:t>
            </a:r>
            <a:r>
              <a:rPr sz="2000" spc="204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135" dirty="0">
                <a:solidFill>
                  <a:srgbClr val="F1F4F5"/>
                </a:solidFill>
                <a:latin typeface="Trebuchet MS"/>
                <a:cs typeface="Trebuchet MS"/>
              </a:rPr>
              <a:t>E</a:t>
            </a:r>
            <a:r>
              <a:rPr sz="2000" spc="204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265" dirty="0">
                <a:solidFill>
                  <a:srgbClr val="F1F4F5"/>
                </a:solidFill>
                <a:latin typeface="Trebuchet MS"/>
                <a:cs typeface="Trebuchet MS"/>
              </a:rPr>
              <a:t>N</a:t>
            </a:r>
            <a:r>
              <a:rPr sz="2000" spc="210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1F4F5"/>
                </a:solidFill>
                <a:latin typeface="Trebuchet MS"/>
                <a:cs typeface="Trebuchet MS"/>
              </a:rPr>
              <a:t>T</a:t>
            </a:r>
            <a:r>
              <a:rPr sz="2000" spc="204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135" dirty="0">
                <a:solidFill>
                  <a:srgbClr val="F1F4F5"/>
                </a:solidFill>
                <a:latin typeface="Trebuchet MS"/>
                <a:cs typeface="Trebuchet MS"/>
              </a:rPr>
              <a:t>E</a:t>
            </a:r>
            <a:r>
              <a:rPr sz="2000" spc="210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F1F4F5"/>
                </a:solidFill>
                <a:latin typeface="Trebuchet MS"/>
                <a:cs typeface="Trebuchet MS"/>
              </a:rPr>
              <a:t>R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62299-5C25-990B-2188-5361561F3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E3B67D7-F898-F777-8C71-74EAB56B8E9D}"/>
              </a:ext>
            </a:extLst>
          </p:cNvPr>
          <p:cNvSpPr/>
          <p:nvPr/>
        </p:nvSpPr>
        <p:spPr>
          <a:xfrm>
            <a:off x="1888735" y="0"/>
            <a:ext cx="16399510" cy="2992120"/>
          </a:xfrm>
          <a:custGeom>
            <a:avLst/>
            <a:gdLst/>
            <a:ahLst/>
            <a:cxnLst/>
            <a:rect l="l" t="t" r="r" b="b"/>
            <a:pathLst>
              <a:path w="16399510" h="2992120">
                <a:moveTo>
                  <a:pt x="0" y="299204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49"/>
                </a:lnTo>
                <a:lnTo>
                  <a:pt x="0" y="2992049"/>
                </a:lnTo>
                <a:close/>
              </a:path>
            </a:pathLst>
          </a:custGeom>
          <a:solidFill>
            <a:srgbClr val="AB40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10DC016-AB66-368D-E342-3F150E84644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50597" y="8796337"/>
            <a:ext cx="923924" cy="923924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F8F504F5-37E0-7926-E71E-609B2653ED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9841" y="1028700"/>
            <a:ext cx="1675815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6305">
              <a:lnSpc>
                <a:spcPct val="100000"/>
              </a:lnSpc>
              <a:spcBef>
                <a:spcPts val="100"/>
              </a:spcBef>
            </a:pPr>
            <a:r>
              <a:rPr lang="pt-BR" sz="5000" spc="120" dirty="0"/>
              <a:t>Instalando o </a:t>
            </a:r>
            <a:r>
              <a:rPr lang="pt-BR" sz="5000" spc="120" dirty="0" err="1"/>
              <a:t>Flet</a:t>
            </a:r>
            <a:endParaRPr sz="5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7C71FE-20CF-A6E0-F231-6568F9B9C61A}"/>
              </a:ext>
            </a:extLst>
          </p:cNvPr>
          <p:cNvSpPr txBox="1"/>
          <p:nvPr/>
        </p:nvSpPr>
        <p:spPr>
          <a:xfrm>
            <a:off x="1981200" y="4305300"/>
            <a:ext cx="13944600" cy="2593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75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Criar um novo arquivo.</a:t>
            </a:r>
          </a:p>
          <a:p>
            <a:pPr marL="457200" indent="-457200" algn="l">
              <a:lnSpc>
                <a:spcPct val="150000"/>
              </a:lnSpc>
              <a:spcBef>
                <a:spcPts val="75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Abrir o terminar</a:t>
            </a:r>
          </a:p>
          <a:p>
            <a:pPr marL="457200" indent="-457200" algn="l">
              <a:lnSpc>
                <a:spcPct val="150000"/>
              </a:lnSpc>
              <a:spcBef>
                <a:spcPts val="750"/>
              </a:spcBef>
              <a:spcAft>
                <a:spcPts val="600"/>
              </a:spcAft>
              <a:buFont typeface="+mj-lt"/>
              <a:buAutoNum type="arabicPeriod"/>
            </a:pPr>
            <a:r>
              <a:rPr lang="pt-BR" sz="2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Digitar o comando </a:t>
            </a:r>
            <a:r>
              <a:rPr lang="pt-BR" sz="2200" b="1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pip</a:t>
            </a:r>
            <a:r>
              <a:rPr lang="pt-BR" sz="2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200" b="1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  <a:r>
              <a:rPr lang="pt-BR" sz="2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200" b="1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flet</a:t>
            </a:r>
            <a:r>
              <a:rPr lang="pt-BR" sz="2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</a:t>
            </a:r>
            <a:r>
              <a:rPr lang="pt-BR" sz="2200" b="1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r>
              <a:rPr lang="pt-BR" sz="2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] e apertar </a:t>
            </a:r>
            <a:r>
              <a:rPr lang="pt-BR" sz="2200" b="1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enter</a:t>
            </a:r>
            <a:r>
              <a:rPr lang="pt-BR" sz="2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l">
              <a:lnSpc>
                <a:spcPct val="150000"/>
              </a:lnSpc>
              <a:spcBef>
                <a:spcPts val="750"/>
              </a:spcBef>
              <a:spcAft>
                <a:spcPts val="600"/>
              </a:spcAft>
            </a:pPr>
            <a:endParaRPr lang="pt-BR" sz="2200" b="0" i="0" dirty="0">
              <a:solidFill>
                <a:schemeClr val="bg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F8A0ED0-EA3B-394B-0C02-617FCCE4DD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493" y="3577233"/>
            <a:ext cx="5219104" cy="521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68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AD1E7B-3C39-510A-69CF-D9BCE1B23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39C5ABF-7715-735C-C0CD-0E43A444C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2143" y="3595439"/>
            <a:ext cx="6691561" cy="669156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F77D8FF-86AF-D352-C4AE-4C4AA16BA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8740" y="3595439"/>
            <a:ext cx="6691561" cy="6691561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9B219D51-3EFD-7154-9DCC-1EE27AA69D27}"/>
              </a:ext>
            </a:extLst>
          </p:cNvPr>
          <p:cNvSpPr/>
          <p:nvPr/>
        </p:nvSpPr>
        <p:spPr>
          <a:xfrm>
            <a:off x="1888735" y="0"/>
            <a:ext cx="16399510" cy="2992120"/>
          </a:xfrm>
          <a:custGeom>
            <a:avLst/>
            <a:gdLst/>
            <a:ahLst/>
            <a:cxnLst/>
            <a:rect l="l" t="t" r="r" b="b"/>
            <a:pathLst>
              <a:path w="16399510" h="2992120">
                <a:moveTo>
                  <a:pt x="0" y="299204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49"/>
                </a:lnTo>
                <a:lnTo>
                  <a:pt x="0" y="2992049"/>
                </a:lnTo>
                <a:close/>
              </a:path>
            </a:pathLst>
          </a:custGeom>
          <a:solidFill>
            <a:srgbClr val="AB40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AE3E49B-0562-91D7-3796-8D66EFEA7CE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50597" y="8796337"/>
            <a:ext cx="923924" cy="923924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904C5335-5471-55BF-C992-94F1C991B5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380241" y="1027448"/>
            <a:ext cx="1859280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6305">
              <a:lnSpc>
                <a:spcPct val="100000"/>
              </a:lnSpc>
              <a:spcBef>
                <a:spcPts val="100"/>
              </a:spcBef>
            </a:pPr>
            <a:r>
              <a:rPr lang="pt-BR" sz="5000" spc="120" dirty="0"/>
              <a:t>Criando a Calculadora com </a:t>
            </a:r>
            <a:r>
              <a:rPr lang="pt-BR" sz="5000" spc="120" dirty="0" err="1"/>
              <a:t>Flet</a:t>
            </a:r>
            <a:r>
              <a:rPr lang="pt-BR" sz="5000" spc="120" dirty="0"/>
              <a:t> e GPT</a:t>
            </a:r>
            <a:endParaRPr sz="5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E44F96-42EC-5154-93C2-02E2D6D1735D}"/>
              </a:ext>
            </a:extLst>
          </p:cNvPr>
          <p:cNvSpPr txBox="1"/>
          <p:nvPr/>
        </p:nvSpPr>
        <p:spPr>
          <a:xfrm>
            <a:off x="1981200" y="4305300"/>
            <a:ext cx="13944600" cy="1905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Modelo de calculadora e expectativa de resultado.</a:t>
            </a:r>
          </a:p>
          <a:p>
            <a:pPr marL="342900" indent="-342900" algn="l">
              <a:lnSpc>
                <a:spcPct val="15000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Personalização do </a:t>
            </a:r>
            <a:r>
              <a:rPr lang="pt-BR" sz="2200" b="1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gpt</a:t>
            </a:r>
            <a:r>
              <a:rPr lang="pt-BR" sz="2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inserção do primeiro prompt.</a:t>
            </a:r>
          </a:p>
          <a:p>
            <a:pPr marL="342900" indent="-342900" algn="l">
              <a:lnSpc>
                <a:spcPct val="15000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200" b="1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Polimento do código para obter o resultado esperado.</a:t>
            </a:r>
          </a:p>
        </p:txBody>
      </p:sp>
    </p:spTree>
    <p:extLst>
      <p:ext uri="{BB962C8B-B14F-4D97-AF65-F5344CB8AC3E}">
        <p14:creationId xmlns:p14="http://schemas.microsoft.com/office/powerpoint/2010/main" val="2125629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5253" y="8838248"/>
            <a:ext cx="527621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pt-BR" sz="2350" spc="170" dirty="0">
                <a:solidFill>
                  <a:srgbClr val="F1F4F5"/>
                </a:solidFill>
                <a:latin typeface="Trebuchet MS"/>
                <a:cs typeface="Trebuchet MS"/>
              </a:rPr>
              <a:t>Criando app com </a:t>
            </a:r>
            <a:r>
              <a:rPr lang="pt-BR" sz="2350" spc="170" dirty="0" err="1">
                <a:solidFill>
                  <a:srgbClr val="F1F4F5"/>
                </a:solidFill>
                <a:latin typeface="Trebuchet MS"/>
                <a:cs typeface="Trebuchet MS"/>
              </a:rPr>
              <a:t>Flet</a:t>
            </a:r>
            <a:r>
              <a:rPr lang="pt-BR" sz="2350" spc="170" dirty="0">
                <a:solidFill>
                  <a:srgbClr val="F1F4F5"/>
                </a:solidFill>
                <a:latin typeface="Trebuchet MS"/>
                <a:cs typeface="Trebuchet MS"/>
              </a:rPr>
              <a:t> e GPT</a:t>
            </a:r>
            <a:endParaRPr lang="pt-BR" sz="235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65794" y="4888955"/>
            <a:ext cx="8556625" cy="10509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700" b="1" spc="865" dirty="0">
                <a:solidFill>
                  <a:srgbClr val="F1F4F5"/>
                </a:solidFill>
                <a:latin typeface="Trebuchet MS"/>
                <a:cs typeface="Trebuchet MS"/>
              </a:rPr>
              <a:t>INFINIT</a:t>
            </a:r>
            <a:r>
              <a:rPr sz="6700" b="1" spc="210" dirty="0">
                <a:solidFill>
                  <a:srgbClr val="F1F4F5"/>
                </a:solidFill>
                <a:latin typeface="Trebuchet MS"/>
                <a:cs typeface="Trebuchet MS"/>
              </a:rPr>
              <a:t>Y</a:t>
            </a:r>
            <a:r>
              <a:rPr sz="6700" b="1" spc="900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6700" b="1" spc="1060" dirty="0">
                <a:solidFill>
                  <a:srgbClr val="F1F4F5"/>
                </a:solidFill>
                <a:latin typeface="Trebuchet MS"/>
                <a:cs typeface="Trebuchet MS"/>
              </a:rPr>
              <a:t>SCHOO</a:t>
            </a:r>
            <a:r>
              <a:rPr sz="6700" b="1" spc="405" dirty="0">
                <a:solidFill>
                  <a:srgbClr val="F1F4F5"/>
                </a:solidFill>
                <a:latin typeface="Trebuchet MS"/>
                <a:cs typeface="Trebuchet MS"/>
              </a:rPr>
              <a:t>L</a:t>
            </a:r>
            <a:endParaRPr sz="67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5433" y="5947273"/>
            <a:ext cx="636397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9100" algn="l"/>
                <a:tab pos="2652395" algn="l"/>
                <a:tab pos="4842510" algn="l"/>
              </a:tabLst>
            </a:pPr>
            <a:r>
              <a:rPr sz="2000" spc="175" dirty="0">
                <a:solidFill>
                  <a:srgbClr val="F1F4F5"/>
                </a:solidFill>
                <a:latin typeface="Trebuchet MS"/>
                <a:cs typeface="Trebuchet MS"/>
              </a:rPr>
              <a:t>V</a:t>
            </a:r>
            <a:r>
              <a:rPr sz="2000" spc="180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1F4F5"/>
                </a:solidFill>
                <a:latin typeface="Trebuchet MS"/>
                <a:cs typeface="Trebuchet MS"/>
              </a:rPr>
              <a:t>I</a:t>
            </a:r>
            <a:r>
              <a:rPr sz="2000" spc="185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250" dirty="0">
                <a:solidFill>
                  <a:srgbClr val="F1F4F5"/>
                </a:solidFill>
                <a:latin typeface="Trebuchet MS"/>
                <a:cs typeface="Trebuchet MS"/>
              </a:rPr>
              <a:t>S</a:t>
            </a:r>
            <a:r>
              <a:rPr sz="2000" spc="180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204" dirty="0">
                <a:solidFill>
                  <a:srgbClr val="F1F4F5"/>
                </a:solidFill>
                <a:latin typeface="Trebuchet MS"/>
                <a:cs typeface="Trebuchet MS"/>
              </a:rPr>
              <a:t>U</a:t>
            </a:r>
            <a:r>
              <a:rPr sz="2000" spc="185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F1F4F5"/>
                </a:solidFill>
                <a:latin typeface="Trebuchet MS"/>
                <a:cs typeface="Trebuchet MS"/>
              </a:rPr>
              <a:t>A</a:t>
            </a:r>
            <a:r>
              <a:rPr sz="2000" spc="180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100" dirty="0">
                <a:solidFill>
                  <a:srgbClr val="F1F4F5"/>
                </a:solidFill>
                <a:latin typeface="Trebuchet MS"/>
                <a:cs typeface="Trebuchet MS"/>
              </a:rPr>
              <a:t>L</a:t>
            </a:r>
            <a:r>
              <a:rPr sz="2000" dirty="0">
                <a:solidFill>
                  <a:srgbClr val="F1F4F5"/>
                </a:solidFill>
                <a:latin typeface="Trebuchet MS"/>
                <a:cs typeface="Trebuchet MS"/>
              </a:rPr>
              <a:t>	</a:t>
            </a:r>
            <a:r>
              <a:rPr sz="2000" spc="175" dirty="0">
                <a:solidFill>
                  <a:srgbClr val="F1F4F5"/>
                </a:solidFill>
                <a:latin typeface="Trebuchet MS"/>
                <a:cs typeface="Trebuchet MS"/>
              </a:rPr>
              <a:t>A</a:t>
            </a:r>
            <a:r>
              <a:rPr sz="2000" spc="195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135" dirty="0">
                <a:solidFill>
                  <a:srgbClr val="F1F4F5"/>
                </a:solidFill>
                <a:latin typeface="Trebuchet MS"/>
                <a:cs typeface="Trebuchet MS"/>
              </a:rPr>
              <a:t>R</a:t>
            </a:r>
            <a:r>
              <a:rPr sz="2000" spc="200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-50" dirty="0">
                <a:solidFill>
                  <a:srgbClr val="F1F4F5"/>
                </a:solidFill>
                <a:latin typeface="Trebuchet MS"/>
                <a:cs typeface="Trebuchet MS"/>
              </a:rPr>
              <a:t>T</a:t>
            </a:r>
            <a:r>
              <a:rPr sz="2000" dirty="0">
                <a:solidFill>
                  <a:srgbClr val="F1F4F5"/>
                </a:solidFill>
                <a:latin typeface="Trebuchet MS"/>
                <a:cs typeface="Trebuchet MS"/>
              </a:rPr>
              <a:t>	</a:t>
            </a:r>
            <a:r>
              <a:rPr sz="2000" spc="165" dirty="0">
                <a:solidFill>
                  <a:srgbClr val="F1F4F5"/>
                </a:solidFill>
                <a:latin typeface="Trebuchet MS"/>
                <a:cs typeface="Trebuchet MS"/>
              </a:rPr>
              <a:t>C</a:t>
            </a:r>
            <a:r>
              <a:rPr sz="2000" spc="190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135" dirty="0">
                <a:solidFill>
                  <a:srgbClr val="F1F4F5"/>
                </a:solidFill>
                <a:latin typeface="Trebuchet MS"/>
                <a:cs typeface="Trebuchet MS"/>
              </a:rPr>
              <a:t>R</a:t>
            </a:r>
            <a:r>
              <a:rPr sz="2000" spc="195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135" dirty="0">
                <a:solidFill>
                  <a:srgbClr val="F1F4F5"/>
                </a:solidFill>
                <a:latin typeface="Trebuchet MS"/>
                <a:cs typeface="Trebuchet MS"/>
              </a:rPr>
              <a:t>E</a:t>
            </a:r>
            <a:r>
              <a:rPr sz="2000" spc="195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F1F4F5"/>
                </a:solidFill>
                <a:latin typeface="Trebuchet MS"/>
                <a:cs typeface="Trebuchet MS"/>
              </a:rPr>
              <a:t>A</a:t>
            </a:r>
            <a:r>
              <a:rPr sz="2000" spc="195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1F4F5"/>
                </a:solidFill>
                <a:latin typeface="Trebuchet MS"/>
                <a:cs typeface="Trebuchet MS"/>
              </a:rPr>
              <a:t>T</a:t>
            </a:r>
            <a:r>
              <a:rPr sz="2000" spc="195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1F4F5"/>
                </a:solidFill>
                <a:latin typeface="Trebuchet MS"/>
                <a:cs typeface="Trebuchet MS"/>
              </a:rPr>
              <a:t>I</a:t>
            </a:r>
            <a:r>
              <a:rPr sz="2000" spc="190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175" dirty="0">
                <a:solidFill>
                  <a:srgbClr val="F1F4F5"/>
                </a:solidFill>
                <a:latin typeface="Trebuchet MS"/>
                <a:cs typeface="Trebuchet MS"/>
              </a:rPr>
              <a:t>V</a:t>
            </a:r>
            <a:r>
              <a:rPr sz="2000" spc="195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F1F4F5"/>
                </a:solidFill>
                <a:latin typeface="Trebuchet MS"/>
                <a:cs typeface="Trebuchet MS"/>
              </a:rPr>
              <a:t>E</a:t>
            </a:r>
            <a:r>
              <a:rPr sz="2000" dirty="0">
                <a:solidFill>
                  <a:srgbClr val="F1F4F5"/>
                </a:solidFill>
                <a:latin typeface="Trebuchet MS"/>
                <a:cs typeface="Trebuchet MS"/>
              </a:rPr>
              <a:t>	</a:t>
            </a:r>
            <a:r>
              <a:rPr sz="2000" spc="165" dirty="0">
                <a:solidFill>
                  <a:srgbClr val="F1F4F5"/>
                </a:solidFill>
                <a:latin typeface="Trebuchet MS"/>
                <a:cs typeface="Trebuchet MS"/>
              </a:rPr>
              <a:t>C</a:t>
            </a:r>
            <a:r>
              <a:rPr sz="2000" spc="204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135" dirty="0">
                <a:solidFill>
                  <a:srgbClr val="F1F4F5"/>
                </a:solidFill>
                <a:latin typeface="Trebuchet MS"/>
                <a:cs typeface="Trebuchet MS"/>
              </a:rPr>
              <a:t>E</a:t>
            </a:r>
            <a:r>
              <a:rPr sz="2000" spc="204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265" dirty="0">
                <a:solidFill>
                  <a:srgbClr val="F1F4F5"/>
                </a:solidFill>
                <a:latin typeface="Trebuchet MS"/>
                <a:cs typeface="Trebuchet MS"/>
              </a:rPr>
              <a:t>N</a:t>
            </a:r>
            <a:r>
              <a:rPr sz="2000" spc="210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F1F4F5"/>
                </a:solidFill>
                <a:latin typeface="Trebuchet MS"/>
                <a:cs typeface="Trebuchet MS"/>
              </a:rPr>
              <a:t>T</a:t>
            </a:r>
            <a:r>
              <a:rPr sz="2000" spc="204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135" dirty="0">
                <a:solidFill>
                  <a:srgbClr val="F1F4F5"/>
                </a:solidFill>
                <a:latin typeface="Trebuchet MS"/>
                <a:cs typeface="Trebuchet MS"/>
              </a:rPr>
              <a:t>E</a:t>
            </a:r>
            <a:r>
              <a:rPr sz="2000" spc="210" dirty="0">
                <a:solidFill>
                  <a:srgbClr val="F1F4F5"/>
                </a:solidFill>
                <a:latin typeface="Trebuchet MS"/>
                <a:cs typeface="Trebuchet MS"/>
              </a:rPr>
              <a:t> </a:t>
            </a:r>
            <a:r>
              <a:rPr sz="2000" spc="85" dirty="0">
                <a:solidFill>
                  <a:srgbClr val="F1F4F5"/>
                </a:solidFill>
                <a:latin typeface="Trebuchet MS"/>
                <a:cs typeface="Trebuchet MS"/>
              </a:rPr>
              <a:t>R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74B8FAA-0045-E280-8FF9-CD4E89340367}"/>
              </a:ext>
            </a:extLst>
          </p:cNvPr>
          <p:cNvSpPr/>
          <p:nvPr/>
        </p:nvSpPr>
        <p:spPr>
          <a:xfrm>
            <a:off x="1904999" y="0"/>
            <a:ext cx="16383245" cy="1846177"/>
          </a:xfrm>
          <a:custGeom>
            <a:avLst/>
            <a:gdLst/>
            <a:ahLst/>
            <a:cxnLst/>
            <a:rect l="l" t="t" r="r" b="b"/>
            <a:pathLst>
              <a:path w="16399510" h="2992120">
                <a:moveTo>
                  <a:pt x="0" y="299204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49"/>
                </a:lnTo>
                <a:lnTo>
                  <a:pt x="0" y="2992049"/>
                </a:lnTo>
                <a:close/>
              </a:path>
            </a:pathLst>
          </a:custGeom>
          <a:solidFill>
            <a:srgbClr val="AB40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0597" y="8796337"/>
            <a:ext cx="923924" cy="9239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64920" y="543879"/>
            <a:ext cx="1675815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6305">
              <a:lnSpc>
                <a:spcPct val="100000"/>
              </a:lnSpc>
              <a:spcBef>
                <a:spcPts val="100"/>
              </a:spcBef>
            </a:pPr>
            <a:r>
              <a:rPr lang="pt-BR" sz="4800" spc="120" dirty="0"/>
              <a:t>O que veremos hoje?</a:t>
            </a:r>
            <a:endParaRPr sz="4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620B0F0-565A-3349-0796-F7DC2382DF52}"/>
              </a:ext>
            </a:extLst>
          </p:cNvPr>
          <p:cNvSpPr txBox="1"/>
          <p:nvPr/>
        </p:nvSpPr>
        <p:spPr>
          <a:xfrm>
            <a:off x="1981200" y="2947016"/>
            <a:ext cx="101346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Introdução ao </a:t>
            </a:r>
            <a:r>
              <a:rPr lang="pt-BR" sz="22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</a:t>
            </a:r>
            <a:endParaRPr lang="pt-BR" sz="2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pt-BR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Variáveis</a:t>
            </a:r>
            <a:endParaRPr lang="pt-BR" sz="2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pt-BR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Comandos básicos</a:t>
            </a:r>
          </a:p>
          <a:p>
            <a:r>
              <a:rPr lang="pt-BR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Tipos de dados</a:t>
            </a:r>
          </a:p>
          <a:p>
            <a:r>
              <a:rPr lang="pt-BR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Funções	</a:t>
            </a:r>
          </a:p>
          <a:p>
            <a:endParaRPr lang="pt-BR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Introdução ao </a:t>
            </a:r>
            <a:r>
              <a:rPr lang="pt-BR" sz="22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Flet</a:t>
            </a:r>
            <a:endParaRPr lang="pt-BR" sz="2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O que o </a:t>
            </a:r>
            <a:r>
              <a:rPr lang="pt-BR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Flet</a:t>
            </a:r>
            <a:endParaRPr lang="pt-BR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pt-BR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Como funciona</a:t>
            </a:r>
          </a:p>
          <a:p>
            <a:r>
              <a:rPr lang="pt-BR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Como instalar o </a:t>
            </a:r>
            <a:r>
              <a:rPr lang="pt-BR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Flet</a:t>
            </a:r>
            <a:endParaRPr lang="pt-BR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pt-BR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Criando uma calculadora com </a:t>
            </a:r>
            <a:r>
              <a:rPr lang="pt-BR" sz="22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Flet</a:t>
            </a:r>
            <a:r>
              <a:rPr lang="pt-BR" sz="2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</a:t>
            </a:r>
            <a:r>
              <a:rPr lang="pt-BR" sz="22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gpt</a:t>
            </a:r>
            <a:r>
              <a:rPr lang="pt-BR" sz="2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1"/>
            <a:r>
              <a:rPr lang="pt-BR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Planejamento da calculadora</a:t>
            </a:r>
          </a:p>
          <a:p>
            <a:pPr lvl="1"/>
            <a:r>
              <a:rPr lang="pt-BR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Criando funções para cada operação</a:t>
            </a:r>
          </a:p>
          <a:p>
            <a:pPr lvl="1"/>
            <a:r>
              <a:rPr lang="pt-BR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Estruturar o código via </a:t>
            </a:r>
            <a:r>
              <a:rPr lang="pt-BR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gpt</a:t>
            </a:r>
            <a:endParaRPr lang="pt-BR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pt-BR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Execução do projeto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86A57C5-31DF-9566-DDCC-94D664A5A7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621" y="2933300"/>
            <a:ext cx="5509200" cy="550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85E0D-4C81-40AB-2B54-4295DAA92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1EBA5CE-19AB-10DD-2746-1B96354A624B}"/>
              </a:ext>
            </a:extLst>
          </p:cNvPr>
          <p:cNvSpPr/>
          <p:nvPr/>
        </p:nvSpPr>
        <p:spPr>
          <a:xfrm>
            <a:off x="1904999" y="0"/>
            <a:ext cx="16383245" cy="1846177"/>
          </a:xfrm>
          <a:custGeom>
            <a:avLst/>
            <a:gdLst/>
            <a:ahLst/>
            <a:cxnLst/>
            <a:rect l="l" t="t" r="r" b="b"/>
            <a:pathLst>
              <a:path w="16399510" h="2992120">
                <a:moveTo>
                  <a:pt x="0" y="299204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49"/>
                </a:lnTo>
                <a:lnTo>
                  <a:pt x="0" y="2992049"/>
                </a:lnTo>
                <a:close/>
              </a:path>
            </a:pathLst>
          </a:custGeom>
          <a:solidFill>
            <a:srgbClr val="AB40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4AA717FE-9861-33D4-F18C-0DEBFEBFB35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0597" y="8796337"/>
            <a:ext cx="923924" cy="923924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FA4D19C5-10DA-E008-5BFE-6B168A7B46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4400" y="501177"/>
            <a:ext cx="1675815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6305">
              <a:lnSpc>
                <a:spcPct val="100000"/>
              </a:lnSpc>
              <a:spcBef>
                <a:spcPts val="100"/>
              </a:spcBef>
            </a:pPr>
            <a:r>
              <a:rPr lang="pt-BR" sz="5400" spc="120" dirty="0"/>
              <a:t>Variáveis no </a:t>
            </a:r>
            <a:r>
              <a:rPr lang="pt-BR" sz="5400" spc="120" dirty="0" err="1"/>
              <a:t>pyhton</a:t>
            </a:r>
            <a:endParaRPr sz="5400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DB77904A-1DF0-834F-59FC-FB0A9747A425}"/>
              </a:ext>
            </a:extLst>
          </p:cNvPr>
          <p:cNvSpPr txBox="1"/>
          <p:nvPr/>
        </p:nvSpPr>
        <p:spPr>
          <a:xfrm>
            <a:off x="9274492" y="7771217"/>
            <a:ext cx="8251508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15715" algn="l"/>
              </a:tabLst>
            </a:pPr>
            <a:r>
              <a:rPr sz="2600" spc="-145" dirty="0">
                <a:solidFill>
                  <a:srgbClr val="66C8FF"/>
                </a:solidFill>
                <a:latin typeface="Arial Black"/>
                <a:cs typeface="Arial Black"/>
              </a:rPr>
              <a:t>maior_de_idade </a:t>
            </a:r>
            <a:r>
              <a:rPr sz="2600" spc="-24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2600" spc="-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40" dirty="0">
                <a:solidFill>
                  <a:srgbClr val="6FA66A"/>
                </a:solidFill>
                <a:latin typeface="Tahoma"/>
                <a:cs typeface="Tahoma"/>
              </a:rPr>
              <a:t>True</a:t>
            </a:r>
            <a:r>
              <a:rPr sz="2600" dirty="0">
                <a:solidFill>
                  <a:srgbClr val="6FA66A"/>
                </a:solidFill>
                <a:latin typeface="Tahoma"/>
                <a:cs typeface="Tahoma"/>
              </a:rPr>
              <a:t>	</a:t>
            </a:r>
            <a:r>
              <a:rPr sz="2600" b="1" spc="-235" dirty="0">
                <a:solidFill>
                  <a:srgbClr val="53A74A"/>
                </a:solidFill>
                <a:latin typeface="Tahoma"/>
                <a:cs typeface="Tahoma"/>
              </a:rPr>
              <a:t>#</a:t>
            </a:r>
            <a:r>
              <a:rPr sz="2600" b="1" spc="-130" dirty="0">
                <a:solidFill>
                  <a:srgbClr val="53A74A"/>
                </a:solidFill>
                <a:latin typeface="Tahoma"/>
                <a:cs typeface="Tahoma"/>
              </a:rPr>
              <a:t> </a:t>
            </a:r>
            <a:r>
              <a:rPr sz="2600" b="1" spc="105" dirty="0">
                <a:solidFill>
                  <a:srgbClr val="53A74A"/>
                </a:solidFill>
                <a:latin typeface="Tahoma"/>
                <a:cs typeface="Tahoma"/>
              </a:rPr>
              <a:t>Boolean</a:t>
            </a:r>
            <a:r>
              <a:rPr sz="2600" b="1" spc="-125" dirty="0">
                <a:solidFill>
                  <a:srgbClr val="53A74A"/>
                </a:solidFill>
                <a:latin typeface="Tahoma"/>
                <a:cs typeface="Tahoma"/>
              </a:rPr>
              <a:t> </a:t>
            </a:r>
            <a:r>
              <a:rPr sz="2600" b="1" spc="-10" dirty="0">
                <a:solidFill>
                  <a:srgbClr val="53A74A"/>
                </a:solidFill>
                <a:latin typeface="Tahoma"/>
                <a:cs typeface="Tahoma"/>
              </a:rPr>
              <a:t>(bool)</a:t>
            </a:r>
            <a:endParaRPr sz="2600" b="1" dirty="0">
              <a:latin typeface="Tahoma"/>
              <a:cs typeface="Tahoma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29E9B657-F74B-8E83-0609-78120E7F8D02}"/>
              </a:ext>
            </a:extLst>
          </p:cNvPr>
          <p:cNvSpPr txBox="1"/>
          <p:nvPr/>
        </p:nvSpPr>
        <p:spPr>
          <a:xfrm>
            <a:off x="9274492" y="3532416"/>
            <a:ext cx="469455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14" dirty="0">
                <a:solidFill>
                  <a:srgbClr val="66C8FF"/>
                </a:solidFill>
                <a:latin typeface="Arial Black"/>
                <a:cs typeface="Arial Black"/>
              </a:rPr>
              <a:t>nome</a:t>
            </a:r>
            <a:r>
              <a:rPr sz="2600" spc="-175" dirty="0">
                <a:solidFill>
                  <a:srgbClr val="66C8FF"/>
                </a:solidFill>
                <a:latin typeface="Arial Black"/>
                <a:cs typeface="Arial Black"/>
              </a:rPr>
              <a:t> </a:t>
            </a:r>
            <a:r>
              <a:rPr sz="2600" spc="-24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2600" spc="-1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180" dirty="0">
                <a:solidFill>
                  <a:srgbClr val="C6867D"/>
                </a:solidFill>
                <a:latin typeface="Arial Black"/>
                <a:cs typeface="Arial Black"/>
              </a:rPr>
              <a:t>“Carlos”</a:t>
            </a:r>
            <a:r>
              <a:rPr sz="2600" spc="-165" dirty="0">
                <a:solidFill>
                  <a:srgbClr val="C6867D"/>
                </a:solidFill>
                <a:latin typeface="Arial Black"/>
                <a:cs typeface="Arial Black"/>
              </a:rPr>
              <a:t> </a:t>
            </a:r>
            <a:r>
              <a:rPr sz="2600" spc="-135" dirty="0">
                <a:solidFill>
                  <a:srgbClr val="53A74A"/>
                </a:solidFill>
                <a:latin typeface="Arial Black"/>
                <a:cs typeface="Arial Black"/>
              </a:rPr>
              <a:t>#String</a:t>
            </a:r>
            <a:r>
              <a:rPr sz="2600" spc="-170" dirty="0">
                <a:solidFill>
                  <a:srgbClr val="53A74A"/>
                </a:solidFill>
                <a:latin typeface="Arial Black"/>
                <a:cs typeface="Arial Black"/>
              </a:rPr>
              <a:t> </a:t>
            </a:r>
            <a:r>
              <a:rPr sz="2600" spc="-55" dirty="0">
                <a:solidFill>
                  <a:srgbClr val="53A74A"/>
                </a:solidFill>
                <a:latin typeface="Arial Black"/>
                <a:cs typeface="Arial Black"/>
              </a:rPr>
              <a:t>(str)</a:t>
            </a:r>
            <a:endParaRPr sz="2600" dirty="0">
              <a:latin typeface="Arial Black"/>
              <a:cs typeface="Arial Black"/>
            </a:endParaRP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F3B6992-EF1C-542E-E65D-0507D27B11A1}"/>
              </a:ext>
            </a:extLst>
          </p:cNvPr>
          <p:cNvSpPr txBox="1"/>
          <p:nvPr/>
        </p:nvSpPr>
        <p:spPr>
          <a:xfrm>
            <a:off x="9274492" y="5038941"/>
            <a:ext cx="4365308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35150" algn="l"/>
              </a:tabLst>
            </a:pPr>
            <a:r>
              <a:rPr sz="2600" spc="-140" dirty="0">
                <a:solidFill>
                  <a:srgbClr val="66C8FF"/>
                </a:solidFill>
                <a:latin typeface="Arial Black"/>
                <a:cs typeface="Arial Black"/>
              </a:rPr>
              <a:t>idade</a:t>
            </a:r>
            <a:r>
              <a:rPr sz="2600" spc="-190" dirty="0">
                <a:solidFill>
                  <a:srgbClr val="66C8FF"/>
                </a:solidFill>
                <a:latin typeface="Arial Black"/>
                <a:cs typeface="Arial Black"/>
              </a:rPr>
              <a:t> </a:t>
            </a:r>
            <a:r>
              <a:rPr sz="2600" spc="-24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26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25" dirty="0">
                <a:solidFill>
                  <a:srgbClr val="6FA66A"/>
                </a:solidFill>
                <a:latin typeface="Tahoma"/>
                <a:cs typeface="Tahoma"/>
              </a:rPr>
              <a:t>30</a:t>
            </a:r>
            <a:r>
              <a:rPr sz="2600" dirty="0">
                <a:solidFill>
                  <a:srgbClr val="6FA66A"/>
                </a:solidFill>
                <a:latin typeface="Tahoma"/>
                <a:cs typeface="Tahoma"/>
              </a:rPr>
              <a:t>	</a:t>
            </a:r>
            <a:r>
              <a:rPr sz="2600" b="1" spc="-235" dirty="0">
                <a:solidFill>
                  <a:srgbClr val="53A74A"/>
                </a:solidFill>
                <a:latin typeface="Tahoma"/>
                <a:cs typeface="Tahoma"/>
              </a:rPr>
              <a:t>#</a:t>
            </a:r>
            <a:r>
              <a:rPr sz="2600" b="1" dirty="0">
                <a:solidFill>
                  <a:srgbClr val="53A74A"/>
                </a:solidFill>
                <a:latin typeface="Tahoma"/>
                <a:cs typeface="Tahoma"/>
              </a:rPr>
              <a:t>Inteiro</a:t>
            </a:r>
            <a:r>
              <a:rPr sz="2600" b="1" spc="15" dirty="0">
                <a:solidFill>
                  <a:srgbClr val="53A74A"/>
                </a:solidFill>
                <a:latin typeface="Tahoma"/>
                <a:cs typeface="Tahoma"/>
              </a:rPr>
              <a:t> </a:t>
            </a:r>
            <a:r>
              <a:rPr sz="2600" b="1" spc="-20" dirty="0">
                <a:solidFill>
                  <a:srgbClr val="53A74A"/>
                </a:solidFill>
                <a:latin typeface="Tahoma"/>
                <a:cs typeface="Tahoma"/>
              </a:rPr>
              <a:t>(int)</a:t>
            </a:r>
            <a:endParaRPr sz="2600" b="1" dirty="0">
              <a:latin typeface="Tahoma"/>
              <a:cs typeface="Tahoma"/>
            </a:endParaRPr>
          </a:p>
        </p:txBody>
      </p:sp>
      <p:sp>
        <p:nvSpPr>
          <p:cNvPr id="9" name="object 11">
            <a:extLst>
              <a:ext uri="{FF2B5EF4-FFF2-40B4-BE49-F238E27FC236}">
                <a16:creationId xmlns:a16="http://schemas.microsoft.com/office/drawing/2014/main" id="{20209569-9E1D-37BF-622A-90A6E475B217}"/>
              </a:ext>
            </a:extLst>
          </p:cNvPr>
          <p:cNvSpPr txBox="1"/>
          <p:nvPr/>
        </p:nvSpPr>
        <p:spPr>
          <a:xfrm>
            <a:off x="9274492" y="6541488"/>
            <a:ext cx="8556308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07260" algn="l"/>
              </a:tabLst>
            </a:pPr>
            <a:r>
              <a:rPr sz="2600" spc="-85" dirty="0">
                <a:solidFill>
                  <a:srgbClr val="66C8FF"/>
                </a:solidFill>
                <a:latin typeface="Arial Black"/>
                <a:cs typeface="Arial Black"/>
              </a:rPr>
              <a:t>altura</a:t>
            </a:r>
            <a:r>
              <a:rPr sz="2600" spc="-180" dirty="0">
                <a:solidFill>
                  <a:srgbClr val="66C8FF"/>
                </a:solidFill>
                <a:latin typeface="Arial Black"/>
                <a:cs typeface="Arial Black"/>
              </a:rPr>
              <a:t> </a:t>
            </a:r>
            <a:r>
              <a:rPr sz="2600" spc="-245" dirty="0">
                <a:solidFill>
                  <a:srgbClr val="FFFFFF"/>
                </a:solidFill>
                <a:latin typeface="Arial Black"/>
                <a:cs typeface="Arial Black"/>
              </a:rPr>
              <a:t>=</a:t>
            </a:r>
            <a:r>
              <a:rPr sz="2600" spc="-1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600" spc="-20" dirty="0">
                <a:solidFill>
                  <a:srgbClr val="6FA66A"/>
                </a:solidFill>
                <a:latin typeface="Tahoma"/>
                <a:cs typeface="Tahoma"/>
              </a:rPr>
              <a:t>1.85</a:t>
            </a:r>
            <a:r>
              <a:rPr sz="2600" dirty="0">
                <a:solidFill>
                  <a:srgbClr val="6FA66A"/>
                </a:solidFill>
                <a:latin typeface="Tahoma"/>
                <a:cs typeface="Tahoma"/>
              </a:rPr>
              <a:t>	</a:t>
            </a:r>
            <a:r>
              <a:rPr sz="2600" b="1" spc="-235" dirty="0">
                <a:solidFill>
                  <a:srgbClr val="53A74A"/>
                </a:solidFill>
                <a:latin typeface="Tahoma"/>
                <a:cs typeface="Tahoma"/>
              </a:rPr>
              <a:t>#</a:t>
            </a:r>
            <a:r>
              <a:rPr sz="2600" b="1" spc="-130" dirty="0">
                <a:solidFill>
                  <a:srgbClr val="53A74A"/>
                </a:solidFill>
                <a:latin typeface="Tahoma"/>
                <a:cs typeface="Tahoma"/>
              </a:rPr>
              <a:t> </a:t>
            </a:r>
            <a:r>
              <a:rPr sz="2600" b="1" spc="110" dirty="0">
                <a:solidFill>
                  <a:srgbClr val="53A74A"/>
                </a:solidFill>
                <a:latin typeface="Tahoma"/>
                <a:cs typeface="Tahoma"/>
              </a:rPr>
              <a:t>Ponto</a:t>
            </a:r>
            <a:r>
              <a:rPr sz="2600" b="1" spc="-125" dirty="0">
                <a:solidFill>
                  <a:srgbClr val="53A74A"/>
                </a:solidFill>
                <a:latin typeface="Tahoma"/>
                <a:cs typeface="Tahoma"/>
              </a:rPr>
              <a:t> </a:t>
            </a:r>
            <a:r>
              <a:rPr sz="2600" b="1" spc="70" dirty="0">
                <a:solidFill>
                  <a:srgbClr val="53A74A"/>
                </a:solidFill>
                <a:latin typeface="Tahoma"/>
                <a:cs typeface="Tahoma"/>
              </a:rPr>
              <a:t>Flutuante</a:t>
            </a:r>
            <a:r>
              <a:rPr sz="2600" b="1" spc="-125" dirty="0">
                <a:solidFill>
                  <a:srgbClr val="53A74A"/>
                </a:solidFill>
                <a:latin typeface="Tahoma"/>
                <a:cs typeface="Tahoma"/>
              </a:rPr>
              <a:t> </a:t>
            </a:r>
            <a:r>
              <a:rPr sz="2600" b="1" spc="130" dirty="0">
                <a:solidFill>
                  <a:srgbClr val="53A74A"/>
                </a:solidFill>
                <a:latin typeface="Tahoma"/>
                <a:cs typeface="Tahoma"/>
              </a:rPr>
              <a:t>ou</a:t>
            </a:r>
            <a:r>
              <a:rPr sz="2600" b="1" spc="-130" dirty="0">
                <a:solidFill>
                  <a:srgbClr val="53A74A"/>
                </a:solidFill>
                <a:latin typeface="Tahoma"/>
                <a:cs typeface="Tahoma"/>
              </a:rPr>
              <a:t> </a:t>
            </a:r>
            <a:r>
              <a:rPr sz="2600" b="1" spc="90" dirty="0">
                <a:solidFill>
                  <a:srgbClr val="53A74A"/>
                </a:solidFill>
                <a:latin typeface="Tahoma"/>
                <a:cs typeface="Tahoma"/>
              </a:rPr>
              <a:t>decimal</a:t>
            </a:r>
            <a:r>
              <a:rPr sz="2600" b="1" spc="-125" dirty="0">
                <a:solidFill>
                  <a:srgbClr val="53A74A"/>
                </a:solidFill>
                <a:latin typeface="Tahoma"/>
                <a:cs typeface="Tahoma"/>
              </a:rPr>
              <a:t> </a:t>
            </a:r>
            <a:r>
              <a:rPr sz="2600" b="1" spc="-10" dirty="0">
                <a:solidFill>
                  <a:srgbClr val="53A74A"/>
                </a:solidFill>
                <a:latin typeface="Tahoma"/>
                <a:cs typeface="Tahoma"/>
              </a:rPr>
              <a:t>(float)</a:t>
            </a:r>
            <a:endParaRPr sz="2600" b="1" dirty="0">
              <a:latin typeface="Tahoma"/>
              <a:cs typeface="Tahoma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B90C5644-0859-9282-BD99-1F7F5F67FA0A}"/>
              </a:ext>
            </a:extLst>
          </p:cNvPr>
          <p:cNvSpPr txBox="1"/>
          <p:nvPr/>
        </p:nvSpPr>
        <p:spPr>
          <a:xfrm>
            <a:off x="2422018" y="7556270"/>
            <a:ext cx="6156325" cy="85153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000" spc="-135" dirty="0">
                <a:solidFill>
                  <a:srgbClr val="FFFFFF"/>
                </a:solidFill>
                <a:latin typeface="Arial Black"/>
                <a:cs typeface="Arial Black"/>
              </a:rPr>
              <a:t>Booleanos</a:t>
            </a:r>
            <a:r>
              <a:rPr sz="2000" spc="-1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Black"/>
                <a:cs typeface="Arial Black"/>
              </a:rPr>
              <a:t>(bool)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Representam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50" dirty="0">
                <a:solidFill>
                  <a:srgbClr val="FFFFFF"/>
                </a:solidFill>
                <a:latin typeface="Tahoma"/>
                <a:cs typeface="Tahoma"/>
              </a:rPr>
              <a:t>valores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lógicos,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ahoma"/>
                <a:cs typeface="Tahoma"/>
              </a:rPr>
              <a:t>sendo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‘True’</a:t>
            </a:r>
            <a:r>
              <a:rPr sz="20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105" dirty="0">
                <a:solidFill>
                  <a:srgbClr val="FFFFFF"/>
                </a:solidFill>
                <a:latin typeface="Tahoma"/>
                <a:cs typeface="Tahoma"/>
              </a:rPr>
              <a:t>ou</a:t>
            </a:r>
            <a:r>
              <a:rPr sz="20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‘False’.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297DAF70-3367-EF16-3396-CFC8498D34E6}"/>
              </a:ext>
            </a:extLst>
          </p:cNvPr>
          <p:cNvSpPr txBox="1"/>
          <p:nvPr/>
        </p:nvSpPr>
        <p:spPr>
          <a:xfrm>
            <a:off x="2422018" y="3162300"/>
            <a:ext cx="4724400" cy="12039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000" spc="-140" dirty="0">
                <a:solidFill>
                  <a:srgbClr val="FFFFFF"/>
                </a:solidFill>
                <a:latin typeface="Arial Black"/>
                <a:cs typeface="Arial Black"/>
              </a:rPr>
              <a:t>Strings</a:t>
            </a:r>
            <a:r>
              <a:rPr sz="20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Black"/>
                <a:cs typeface="Arial Black"/>
              </a:rPr>
              <a:t>(str)</a:t>
            </a:r>
            <a:endParaRPr sz="2000" dirty="0">
              <a:latin typeface="Arial Black"/>
              <a:cs typeface="Arial Black"/>
            </a:endParaRPr>
          </a:p>
          <a:p>
            <a:pPr marL="12700" marR="5080">
              <a:lnSpc>
                <a:spcPct val="115599"/>
              </a:lnSpc>
              <a:spcBef>
                <a:spcPts val="475"/>
              </a:spcBef>
            </a:pP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Representam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sequências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85" dirty="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caracteres, 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usadas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0" dirty="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sz="2000" spc="-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75" dirty="0">
                <a:solidFill>
                  <a:srgbClr val="FFFFFF"/>
                </a:solidFill>
                <a:latin typeface="Tahoma"/>
                <a:cs typeface="Tahoma"/>
              </a:rPr>
              <a:t>armazenar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ahoma"/>
                <a:cs typeface="Tahoma"/>
              </a:rPr>
              <a:t>texto.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91538715-4141-5B49-30E0-AFCF4C0874E9}"/>
              </a:ext>
            </a:extLst>
          </p:cNvPr>
          <p:cNvSpPr txBox="1"/>
          <p:nvPr/>
        </p:nvSpPr>
        <p:spPr>
          <a:xfrm>
            <a:off x="2422018" y="4744421"/>
            <a:ext cx="4885690" cy="1203960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000" spc="-100" dirty="0">
                <a:solidFill>
                  <a:srgbClr val="FFFFFF"/>
                </a:solidFill>
                <a:latin typeface="Arial Black"/>
                <a:cs typeface="Arial Black"/>
              </a:rPr>
              <a:t>Inteiros</a:t>
            </a:r>
            <a:r>
              <a:rPr sz="2000" spc="-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Black"/>
                <a:cs typeface="Arial Black"/>
              </a:rPr>
              <a:t>(int)</a:t>
            </a:r>
            <a:endParaRPr sz="2000" dirty="0">
              <a:latin typeface="Arial Black"/>
              <a:cs typeface="Arial Black"/>
            </a:endParaRPr>
          </a:p>
          <a:p>
            <a:pPr marL="12700" marR="5080">
              <a:lnSpc>
                <a:spcPct val="115599"/>
              </a:lnSpc>
              <a:spcBef>
                <a:spcPts val="475"/>
              </a:spcBef>
            </a:pP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Representam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números</a:t>
            </a:r>
            <a:r>
              <a:rPr sz="2000" spc="-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inteiros,</a:t>
            </a:r>
            <a:r>
              <a:rPr sz="2000" spc="-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45" dirty="0">
                <a:solidFill>
                  <a:srgbClr val="FFFFFF"/>
                </a:solidFill>
                <a:latin typeface="Tahoma"/>
                <a:cs typeface="Tahoma"/>
              </a:rPr>
              <a:t>positivos </a:t>
            </a:r>
            <a:r>
              <a:rPr sz="2000" spc="105" dirty="0">
                <a:solidFill>
                  <a:srgbClr val="FFFFFF"/>
                </a:solidFill>
                <a:latin typeface="Tahoma"/>
                <a:cs typeface="Tahoma"/>
              </a:rPr>
              <a:t>ou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FFFFFF"/>
                </a:solidFill>
                <a:latin typeface="Tahoma"/>
                <a:cs typeface="Tahoma"/>
              </a:rPr>
              <a:t>negativos,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90" dirty="0">
                <a:solidFill>
                  <a:srgbClr val="FFFFFF"/>
                </a:solidFill>
                <a:latin typeface="Tahoma"/>
                <a:cs typeface="Tahoma"/>
              </a:rPr>
              <a:t>sem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parte</a:t>
            </a:r>
            <a:r>
              <a:rPr sz="20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ahoma"/>
                <a:cs typeface="Tahoma"/>
              </a:rPr>
              <a:t>decimal.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D3CC192F-7147-818D-FD0C-17445B27BAA6}"/>
              </a:ext>
            </a:extLst>
          </p:cNvPr>
          <p:cNvSpPr txBox="1"/>
          <p:nvPr/>
        </p:nvSpPr>
        <p:spPr>
          <a:xfrm>
            <a:off x="2422018" y="6326541"/>
            <a:ext cx="6169660" cy="851535"/>
          </a:xfrm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sz="2000" spc="-105" dirty="0">
                <a:solidFill>
                  <a:srgbClr val="FFFFFF"/>
                </a:solidFill>
                <a:latin typeface="Arial Black"/>
                <a:cs typeface="Arial Black"/>
              </a:rPr>
              <a:t>Flutuantes</a:t>
            </a:r>
            <a:r>
              <a:rPr sz="20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Black"/>
                <a:cs typeface="Arial Black"/>
              </a:rPr>
              <a:t>(float)</a:t>
            </a:r>
            <a:endParaRPr sz="20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Representam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números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95" dirty="0">
                <a:solidFill>
                  <a:srgbClr val="FFFFFF"/>
                </a:solidFill>
                <a:latin typeface="Tahoma"/>
                <a:cs typeface="Tahoma"/>
              </a:rPr>
              <a:t>possuem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Tahoma"/>
                <a:cs typeface="Tahoma"/>
              </a:rPr>
              <a:t>parte</a:t>
            </a:r>
            <a:r>
              <a:rPr sz="2000" spc="-9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000" spc="40" dirty="0">
                <a:solidFill>
                  <a:srgbClr val="FFFFFF"/>
                </a:solidFill>
                <a:latin typeface="Tahoma"/>
                <a:cs typeface="Tahoma"/>
              </a:rPr>
              <a:t>decimal.</a:t>
            </a:r>
            <a:endParaRPr sz="20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6035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35AA3-C6EF-BCE1-C75A-8D10F8AE4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2771163-93E3-797C-9EC4-2E824E609F7B}"/>
              </a:ext>
            </a:extLst>
          </p:cNvPr>
          <p:cNvSpPr/>
          <p:nvPr/>
        </p:nvSpPr>
        <p:spPr>
          <a:xfrm>
            <a:off x="1904999" y="0"/>
            <a:ext cx="16383245" cy="1846177"/>
          </a:xfrm>
          <a:custGeom>
            <a:avLst/>
            <a:gdLst/>
            <a:ahLst/>
            <a:cxnLst/>
            <a:rect l="l" t="t" r="r" b="b"/>
            <a:pathLst>
              <a:path w="16399510" h="2992120">
                <a:moveTo>
                  <a:pt x="0" y="299204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49"/>
                </a:lnTo>
                <a:lnTo>
                  <a:pt x="0" y="2992049"/>
                </a:lnTo>
                <a:close/>
              </a:path>
            </a:pathLst>
          </a:custGeom>
          <a:solidFill>
            <a:srgbClr val="AB40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D87CA5A-BEA2-04E3-3D73-DB1960CC57D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0597" y="8796337"/>
            <a:ext cx="923924" cy="923924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76E8814F-630A-70D1-8A78-53A33E9689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36" y="419100"/>
            <a:ext cx="1675815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6305">
              <a:lnSpc>
                <a:spcPct val="100000"/>
              </a:lnSpc>
              <a:spcBef>
                <a:spcPts val="100"/>
              </a:spcBef>
            </a:pPr>
            <a:r>
              <a:rPr lang="pt-BR" sz="5400" spc="120" dirty="0"/>
              <a:t>Comandos básicos do </a:t>
            </a:r>
            <a:r>
              <a:rPr lang="pt-BR" sz="5400" spc="120" dirty="0" err="1"/>
              <a:t>python</a:t>
            </a:r>
            <a:endParaRPr sz="5400" dirty="0"/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6CEF0060-3C20-AB73-F4EE-FBE241AD200F}"/>
              </a:ext>
            </a:extLst>
          </p:cNvPr>
          <p:cNvSpPr txBox="1"/>
          <p:nvPr/>
        </p:nvSpPr>
        <p:spPr>
          <a:xfrm>
            <a:off x="6955076" y="4130319"/>
            <a:ext cx="4017723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00" dirty="0">
                <a:solidFill>
                  <a:srgbClr val="66C8FF"/>
                </a:solidFill>
                <a:latin typeface="Arial Black"/>
                <a:cs typeface="Arial Black"/>
              </a:rPr>
              <a:t>print(</a:t>
            </a:r>
            <a:r>
              <a:rPr sz="2600" spc="-100" dirty="0">
                <a:solidFill>
                  <a:srgbClr val="FFBD58"/>
                </a:solidFill>
                <a:latin typeface="Arial Black"/>
                <a:cs typeface="Arial Black"/>
              </a:rPr>
              <a:t>“</a:t>
            </a:r>
            <a:r>
              <a:rPr lang="pt-BR" sz="2600" spc="-100" dirty="0">
                <a:solidFill>
                  <a:srgbClr val="FFBD58"/>
                </a:solidFill>
                <a:latin typeface="Arial Black"/>
                <a:cs typeface="Arial Black"/>
              </a:rPr>
              <a:t>nome</a:t>
            </a:r>
            <a:r>
              <a:rPr sz="2600" spc="-100" dirty="0">
                <a:solidFill>
                  <a:srgbClr val="FFBD58"/>
                </a:solidFill>
                <a:latin typeface="Arial Black"/>
                <a:cs typeface="Arial Black"/>
              </a:rPr>
              <a:t>”</a:t>
            </a:r>
            <a:r>
              <a:rPr sz="2600" spc="-100" dirty="0">
                <a:solidFill>
                  <a:srgbClr val="66C8FF"/>
                </a:solidFill>
                <a:latin typeface="Arial Black"/>
                <a:cs typeface="Arial Black"/>
              </a:rPr>
              <a:t>)</a:t>
            </a:r>
            <a:endParaRPr sz="2600" dirty="0">
              <a:latin typeface="Arial Black"/>
              <a:cs typeface="Arial Black"/>
            </a:endParaRPr>
          </a:p>
        </p:txBody>
      </p:sp>
      <p:sp>
        <p:nvSpPr>
          <p:cNvPr id="5" name="object 10">
            <a:extLst>
              <a:ext uri="{FF2B5EF4-FFF2-40B4-BE49-F238E27FC236}">
                <a16:creationId xmlns:a16="http://schemas.microsoft.com/office/drawing/2014/main" id="{4DCA5684-9FE4-F8F5-2666-F12CB228C2A2}"/>
              </a:ext>
            </a:extLst>
          </p:cNvPr>
          <p:cNvSpPr txBox="1"/>
          <p:nvPr/>
        </p:nvSpPr>
        <p:spPr>
          <a:xfrm>
            <a:off x="6954033" y="5488209"/>
            <a:ext cx="335661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14" dirty="0">
                <a:solidFill>
                  <a:srgbClr val="66C8FF"/>
                </a:solidFill>
                <a:latin typeface="Arial Black"/>
                <a:cs typeface="Arial Black"/>
              </a:rPr>
              <a:t>input(</a:t>
            </a:r>
            <a:r>
              <a:rPr sz="2600" spc="-114" dirty="0">
                <a:solidFill>
                  <a:srgbClr val="FFBD58"/>
                </a:solidFill>
                <a:latin typeface="Arial Black"/>
                <a:cs typeface="Arial Black"/>
              </a:rPr>
              <a:t>“digite</a:t>
            </a:r>
            <a:r>
              <a:rPr sz="2600" spc="-140" dirty="0">
                <a:solidFill>
                  <a:srgbClr val="FFBD58"/>
                </a:solidFill>
                <a:latin typeface="Arial Black"/>
                <a:cs typeface="Arial Black"/>
              </a:rPr>
              <a:t> </a:t>
            </a:r>
            <a:r>
              <a:rPr sz="2600" spc="-110" dirty="0" err="1">
                <a:solidFill>
                  <a:srgbClr val="FFBD58"/>
                </a:solidFill>
                <a:latin typeface="Arial Black"/>
                <a:cs typeface="Arial Black"/>
              </a:rPr>
              <a:t>aqui</a:t>
            </a:r>
            <a:r>
              <a:rPr sz="2600" spc="-110" dirty="0">
                <a:solidFill>
                  <a:srgbClr val="FFBD58"/>
                </a:solidFill>
                <a:latin typeface="Arial Black"/>
                <a:cs typeface="Arial Black"/>
              </a:rPr>
              <a:t>:</a:t>
            </a:r>
            <a:r>
              <a:rPr lang="pt-BR" sz="2600" spc="-135" dirty="0">
                <a:solidFill>
                  <a:srgbClr val="FFBD58"/>
                </a:solidFill>
                <a:latin typeface="Arial Black"/>
                <a:cs typeface="Arial Black"/>
              </a:rPr>
              <a:t> </a:t>
            </a:r>
            <a:r>
              <a:rPr sz="2600" spc="-25" dirty="0">
                <a:solidFill>
                  <a:srgbClr val="FFBD58"/>
                </a:solidFill>
                <a:latin typeface="Arial Black"/>
                <a:cs typeface="Arial Black"/>
              </a:rPr>
              <a:t>”</a:t>
            </a:r>
            <a:r>
              <a:rPr sz="2600" spc="-25" dirty="0">
                <a:solidFill>
                  <a:srgbClr val="66C8FF"/>
                </a:solidFill>
                <a:latin typeface="Arial Black"/>
                <a:cs typeface="Arial Black"/>
              </a:rPr>
              <a:t>)</a:t>
            </a:r>
            <a:endParaRPr sz="2600" dirty="0">
              <a:latin typeface="Arial Black"/>
              <a:cs typeface="Arial Black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1FAA848-E338-C710-3F93-675DDD35ED70}"/>
              </a:ext>
            </a:extLst>
          </p:cNvPr>
          <p:cNvSpPr txBox="1"/>
          <p:nvPr/>
        </p:nvSpPr>
        <p:spPr>
          <a:xfrm>
            <a:off x="6954033" y="6758885"/>
            <a:ext cx="9144000" cy="489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641985">
              <a:lnSpc>
                <a:spcPts val="3080"/>
              </a:lnSpc>
              <a:spcBef>
                <a:spcPts val="3385"/>
              </a:spcBef>
            </a:pPr>
            <a:r>
              <a:rPr lang="pt-BR" sz="2600" spc="-160" dirty="0" err="1">
                <a:solidFill>
                  <a:srgbClr val="66C8FF"/>
                </a:solidFill>
                <a:latin typeface="Arial Black"/>
                <a:cs typeface="Arial Black"/>
              </a:rPr>
              <a:t>type</a:t>
            </a:r>
            <a:r>
              <a:rPr lang="pt-BR" sz="2600" spc="-160" dirty="0">
                <a:solidFill>
                  <a:srgbClr val="66C8FF"/>
                </a:solidFill>
                <a:latin typeface="Arial Black"/>
                <a:cs typeface="Arial Black"/>
              </a:rPr>
              <a:t>(</a:t>
            </a:r>
            <a:r>
              <a:rPr lang="pt-BR" sz="2600" spc="-160" dirty="0">
                <a:solidFill>
                  <a:srgbClr val="FFBD58"/>
                </a:solidFill>
                <a:latin typeface="Arial Black"/>
                <a:cs typeface="Arial Black"/>
              </a:rPr>
              <a:t>10</a:t>
            </a:r>
            <a:r>
              <a:rPr lang="pt-BR" sz="2600" spc="-160" dirty="0">
                <a:solidFill>
                  <a:srgbClr val="66C8FF"/>
                </a:solidFill>
                <a:latin typeface="Arial Black"/>
                <a:cs typeface="Arial Black"/>
              </a:rPr>
              <a:t>)</a:t>
            </a:r>
            <a:endParaRPr lang="pt-BR" sz="2600" spc="-20" dirty="0">
              <a:solidFill>
                <a:srgbClr val="53A74A"/>
              </a:solidFill>
              <a:latin typeface="Arial Black"/>
              <a:cs typeface="Arial Black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0406E5-BCFA-0D08-46AE-3737AAECFDE2}"/>
              </a:ext>
            </a:extLst>
          </p:cNvPr>
          <p:cNvSpPr txBox="1"/>
          <p:nvPr/>
        </p:nvSpPr>
        <p:spPr>
          <a:xfrm>
            <a:off x="6781800" y="3771900"/>
            <a:ext cx="10290130" cy="451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641985">
              <a:lnSpc>
                <a:spcPts val="3080"/>
              </a:lnSpc>
              <a:spcBef>
                <a:spcPts val="3385"/>
              </a:spcBef>
            </a:pPr>
            <a:r>
              <a:rPr lang="pt-BR" sz="1800" spc="-20" dirty="0">
                <a:solidFill>
                  <a:srgbClr val="53A74A"/>
                </a:solidFill>
                <a:latin typeface="Arial Black"/>
                <a:cs typeface="Arial Black"/>
              </a:rPr>
              <a:t>#Mostra para o usuário a informação.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16D670E-8E81-72BF-3130-28BDDA82F684}"/>
              </a:ext>
            </a:extLst>
          </p:cNvPr>
          <p:cNvSpPr txBox="1"/>
          <p:nvPr/>
        </p:nvSpPr>
        <p:spPr>
          <a:xfrm>
            <a:off x="6781800" y="5126496"/>
            <a:ext cx="10290130" cy="451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641985">
              <a:lnSpc>
                <a:spcPts val="3080"/>
              </a:lnSpc>
              <a:spcBef>
                <a:spcPts val="3385"/>
              </a:spcBef>
            </a:pPr>
            <a:r>
              <a:rPr lang="pt-BR" sz="1800" spc="-20" dirty="0">
                <a:solidFill>
                  <a:srgbClr val="53A74A"/>
                </a:solidFill>
                <a:latin typeface="Arial Black"/>
                <a:cs typeface="Arial Black"/>
              </a:rPr>
              <a:t>#Solicita ao usuário alguma informação.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C5BF11E5-8FA2-BDC1-7361-584367DE5A35}"/>
              </a:ext>
            </a:extLst>
          </p:cNvPr>
          <p:cNvSpPr txBox="1"/>
          <p:nvPr/>
        </p:nvSpPr>
        <p:spPr>
          <a:xfrm>
            <a:off x="6781800" y="6426510"/>
            <a:ext cx="10290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spc="-20" dirty="0">
                <a:solidFill>
                  <a:srgbClr val="53A74A"/>
                </a:solidFill>
                <a:latin typeface="Arial Black"/>
                <a:cs typeface="Arial Black"/>
              </a:rPr>
              <a:t>#Retorna o tipo de dado inserido. 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A6F972F-BF3F-32FA-9C20-108BA8249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0500"/>
            <a:ext cx="6288024" cy="62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7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F36BA-5BFF-BEAB-A4B3-C1250E7F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1A1096D-09B3-843B-2A6F-82046B900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0455" y="3372944"/>
            <a:ext cx="6819304" cy="6819304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82E6D6B2-0EE2-15A1-EAB4-6A56E9579BF7}"/>
              </a:ext>
            </a:extLst>
          </p:cNvPr>
          <p:cNvSpPr/>
          <p:nvPr/>
        </p:nvSpPr>
        <p:spPr>
          <a:xfrm>
            <a:off x="1888735" y="0"/>
            <a:ext cx="16399510" cy="2992120"/>
          </a:xfrm>
          <a:custGeom>
            <a:avLst/>
            <a:gdLst/>
            <a:ahLst/>
            <a:cxnLst/>
            <a:rect l="l" t="t" r="r" b="b"/>
            <a:pathLst>
              <a:path w="16399510" h="2992120">
                <a:moveTo>
                  <a:pt x="0" y="299204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49"/>
                </a:lnTo>
                <a:lnTo>
                  <a:pt x="0" y="2992049"/>
                </a:lnTo>
                <a:close/>
              </a:path>
            </a:pathLst>
          </a:custGeom>
          <a:solidFill>
            <a:srgbClr val="AB40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2A9750F9-2E7E-F4B0-0E38-B572A5375D4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750597" y="8796337"/>
            <a:ext cx="923924" cy="923924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BB28D809-0F2F-3D58-AB4E-ED9BD22A9E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1040310"/>
            <a:ext cx="1675815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6305">
              <a:lnSpc>
                <a:spcPct val="100000"/>
              </a:lnSpc>
              <a:spcBef>
                <a:spcPts val="100"/>
              </a:spcBef>
            </a:pPr>
            <a:r>
              <a:rPr lang="pt-BR" sz="5000" spc="120" dirty="0"/>
              <a:t>Funções com </a:t>
            </a:r>
            <a:r>
              <a:rPr lang="pt-BR" sz="5000" spc="120" dirty="0" err="1"/>
              <a:t>python</a:t>
            </a:r>
            <a:endParaRPr sz="5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B5F7EBB-31B7-5DEC-7D8E-EE7D9608F59A}"/>
              </a:ext>
            </a:extLst>
          </p:cNvPr>
          <p:cNvSpPr txBox="1"/>
          <p:nvPr/>
        </p:nvSpPr>
        <p:spPr>
          <a:xfrm>
            <a:off x="6471781" y="4533900"/>
            <a:ext cx="50292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b="0" i="1" dirty="0">
                <a:solidFill>
                  <a:srgbClr val="53A74A"/>
                </a:solidFill>
                <a:effectLst/>
                <a:latin typeface="Fira Code" pitchFamily="1" charset="0"/>
              </a:rPr>
              <a:t>#Definindo a função</a:t>
            </a:r>
            <a:endParaRPr lang="pt-BR" sz="2600" b="0" dirty="0">
              <a:solidFill>
                <a:srgbClr val="53A74A"/>
              </a:solidFill>
              <a:effectLst/>
              <a:latin typeface="Fira Code" pitchFamily="1" charset="0"/>
            </a:endParaRPr>
          </a:p>
          <a:p>
            <a:r>
              <a:rPr lang="pt-BR" sz="2600" b="0" dirty="0" err="1">
                <a:solidFill>
                  <a:srgbClr val="FF8484"/>
                </a:solidFill>
                <a:effectLst/>
                <a:latin typeface="Fira Code" pitchFamily="1" charset="0"/>
              </a:rPr>
              <a:t>def</a:t>
            </a:r>
            <a:r>
              <a:rPr lang="pt-BR" sz="2600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sz="2600" b="0" dirty="0">
                <a:solidFill>
                  <a:srgbClr val="FFCC5C"/>
                </a:solidFill>
                <a:effectLst/>
                <a:latin typeface="Fira Code" pitchFamily="1" charset="0"/>
              </a:rPr>
              <a:t>soma</a:t>
            </a:r>
            <a:r>
              <a:rPr lang="pt-BR" sz="2600" b="0" dirty="0">
                <a:solidFill>
                  <a:srgbClr val="5CECC6"/>
                </a:solidFill>
                <a:effectLst/>
                <a:latin typeface="Fira Code" pitchFamily="1" charset="0"/>
              </a:rPr>
              <a:t>(</a:t>
            </a:r>
            <a:r>
              <a:rPr lang="pt-BR" sz="2600" b="0" dirty="0">
                <a:solidFill>
                  <a:srgbClr val="5CB2FF"/>
                </a:solidFill>
                <a:effectLst/>
                <a:latin typeface="Fira Code" pitchFamily="1" charset="0"/>
              </a:rPr>
              <a:t>x</a:t>
            </a:r>
            <a:r>
              <a:rPr lang="pt-BR" sz="2600" b="0" dirty="0">
                <a:solidFill>
                  <a:srgbClr val="5CECC6"/>
                </a:solidFill>
                <a:effectLst/>
                <a:latin typeface="Fira Code" pitchFamily="1" charset="0"/>
              </a:rPr>
              <a:t>,</a:t>
            </a:r>
            <a:r>
              <a:rPr lang="pt-BR" sz="2600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sz="2600" b="0" dirty="0">
                <a:solidFill>
                  <a:srgbClr val="5CB2FF"/>
                </a:solidFill>
                <a:effectLst/>
                <a:latin typeface="Fira Code" pitchFamily="1" charset="0"/>
              </a:rPr>
              <a:t>y</a:t>
            </a:r>
            <a:r>
              <a:rPr lang="pt-BR" sz="2600" b="0" dirty="0">
                <a:solidFill>
                  <a:srgbClr val="5CECC6"/>
                </a:solidFill>
                <a:effectLst/>
                <a:latin typeface="Fira Code" pitchFamily="1" charset="0"/>
              </a:rPr>
              <a:t>):</a:t>
            </a:r>
            <a:endParaRPr lang="pt-BR" sz="2600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r>
              <a:rPr lang="pt-BR" sz="2600" b="0" dirty="0">
                <a:solidFill>
                  <a:srgbClr val="A4B1CD"/>
                </a:solidFill>
                <a:effectLst/>
                <a:latin typeface="Fira Code" pitchFamily="1" charset="0"/>
              </a:rPr>
              <a:t>    </a:t>
            </a:r>
            <a:r>
              <a:rPr lang="pt-BR" sz="2600" b="0" dirty="0">
                <a:solidFill>
                  <a:srgbClr val="FFCC5C"/>
                </a:solidFill>
                <a:effectLst/>
                <a:latin typeface="Fira Code" pitchFamily="1" charset="0"/>
              </a:rPr>
              <a:t>print</a:t>
            </a:r>
            <a:r>
              <a:rPr lang="pt-BR" sz="2600" b="0" dirty="0">
                <a:solidFill>
                  <a:srgbClr val="5CECC6"/>
                </a:solidFill>
                <a:effectLst/>
                <a:latin typeface="Fira Code" pitchFamily="1" charset="0"/>
              </a:rPr>
              <a:t>(</a:t>
            </a:r>
            <a:r>
              <a:rPr lang="pt-BR" sz="2600" b="0" dirty="0">
                <a:solidFill>
                  <a:srgbClr val="FFCC5C"/>
                </a:solidFill>
                <a:effectLst/>
                <a:latin typeface="Fira Code" pitchFamily="1" charset="0"/>
              </a:rPr>
              <a:t>x </a:t>
            </a:r>
            <a:r>
              <a:rPr lang="pt-BR" sz="2600" b="0" dirty="0">
                <a:solidFill>
                  <a:srgbClr val="FF8484"/>
                </a:solidFill>
                <a:effectLst/>
                <a:latin typeface="Fira Code" pitchFamily="1" charset="0"/>
              </a:rPr>
              <a:t>+</a:t>
            </a:r>
            <a:r>
              <a:rPr lang="pt-BR" sz="2600" b="0" dirty="0">
                <a:solidFill>
                  <a:srgbClr val="FFCC5C"/>
                </a:solidFill>
                <a:effectLst/>
                <a:latin typeface="Fira Code" pitchFamily="1" charset="0"/>
              </a:rPr>
              <a:t> y</a:t>
            </a:r>
            <a:r>
              <a:rPr lang="pt-BR" sz="2600" b="0" dirty="0">
                <a:solidFill>
                  <a:srgbClr val="5CECC6"/>
                </a:solidFill>
                <a:effectLst/>
                <a:latin typeface="Fira Code" pitchFamily="1" charset="0"/>
              </a:rPr>
              <a:t>)</a:t>
            </a:r>
            <a:endParaRPr lang="pt-BR" sz="2600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br>
              <a:rPr lang="pt-BR" sz="2600" b="0" dirty="0">
                <a:solidFill>
                  <a:srgbClr val="A4B1CD"/>
                </a:solidFill>
                <a:effectLst/>
                <a:latin typeface="Fira Code" pitchFamily="1" charset="0"/>
              </a:rPr>
            </a:br>
            <a:r>
              <a:rPr lang="pt-BR" sz="2600" b="0" i="1" dirty="0">
                <a:solidFill>
                  <a:srgbClr val="53A74A"/>
                </a:solidFill>
                <a:effectLst/>
                <a:latin typeface="Fira Code" pitchFamily="1" charset="0"/>
              </a:rPr>
              <a:t>#Chamando a função</a:t>
            </a:r>
            <a:endParaRPr lang="pt-BR" sz="2600" b="0" dirty="0">
              <a:solidFill>
                <a:srgbClr val="53A74A"/>
              </a:solidFill>
              <a:effectLst/>
              <a:latin typeface="Fira Code" pitchFamily="1" charset="0"/>
            </a:endParaRPr>
          </a:p>
          <a:p>
            <a:r>
              <a:rPr lang="pt-BR" sz="2600" b="0" dirty="0">
                <a:solidFill>
                  <a:srgbClr val="FFCC5C"/>
                </a:solidFill>
                <a:effectLst/>
                <a:latin typeface="Fira Code" pitchFamily="1" charset="0"/>
              </a:rPr>
              <a:t>soma</a:t>
            </a:r>
            <a:r>
              <a:rPr lang="pt-BR" sz="2600" b="0" dirty="0">
                <a:solidFill>
                  <a:srgbClr val="5CECC6"/>
                </a:solidFill>
                <a:effectLst/>
                <a:latin typeface="Fira Code" pitchFamily="1" charset="0"/>
              </a:rPr>
              <a:t>(</a:t>
            </a:r>
            <a:r>
              <a:rPr lang="pt-BR" sz="2600" b="0" dirty="0">
                <a:solidFill>
                  <a:srgbClr val="5CB2FF"/>
                </a:solidFill>
                <a:effectLst/>
                <a:latin typeface="Fira Code" pitchFamily="1" charset="0"/>
              </a:rPr>
              <a:t>22</a:t>
            </a:r>
            <a:r>
              <a:rPr lang="pt-BR" sz="2600" b="0" dirty="0">
                <a:solidFill>
                  <a:srgbClr val="5CECC6"/>
                </a:solidFill>
                <a:effectLst/>
                <a:latin typeface="Fira Code" pitchFamily="1" charset="0"/>
              </a:rPr>
              <a:t>,</a:t>
            </a:r>
            <a:r>
              <a:rPr lang="pt-BR" sz="2600" b="0" dirty="0">
                <a:solidFill>
                  <a:srgbClr val="FFCC5C"/>
                </a:solidFill>
                <a:effectLst/>
                <a:latin typeface="Fira Code" pitchFamily="1" charset="0"/>
              </a:rPr>
              <a:t> </a:t>
            </a:r>
            <a:r>
              <a:rPr lang="pt-BR" sz="2600" b="0" dirty="0">
                <a:solidFill>
                  <a:srgbClr val="5CB2FF"/>
                </a:solidFill>
                <a:effectLst/>
                <a:latin typeface="Fira Code" pitchFamily="1" charset="0"/>
              </a:rPr>
              <a:t>8</a:t>
            </a:r>
            <a:r>
              <a:rPr lang="pt-BR" sz="2600" b="0" dirty="0">
                <a:solidFill>
                  <a:srgbClr val="5CECC6"/>
                </a:solidFill>
                <a:effectLst/>
                <a:latin typeface="Fira Code" pitchFamily="1" charset="0"/>
              </a:rPr>
              <a:t>)</a:t>
            </a:r>
            <a:endParaRPr lang="pt-BR" sz="2600" b="0" dirty="0">
              <a:solidFill>
                <a:srgbClr val="A4B1CD"/>
              </a:solidFill>
              <a:effectLst/>
              <a:latin typeface="Fira Code" pitchFamily="1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A03219-6949-1574-30E9-938DF8E81404}"/>
              </a:ext>
            </a:extLst>
          </p:cNvPr>
          <p:cNvSpPr txBox="1"/>
          <p:nvPr/>
        </p:nvSpPr>
        <p:spPr>
          <a:xfrm>
            <a:off x="6477000" y="7405671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53A74A"/>
                </a:solidFill>
                <a:latin typeface="Fira Code" pitchFamily="1" charset="0"/>
              </a:rPr>
              <a:t>#Resultado no terminal == 30</a:t>
            </a:r>
            <a:endParaRPr lang="pt-BR" sz="1800" b="0" dirty="0">
              <a:solidFill>
                <a:srgbClr val="53A74A"/>
              </a:solidFill>
              <a:effectLst/>
              <a:latin typeface="Fira Code" pitchFamily="1" charset="0"/>
            </a:endParaRP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ABD68C1-48A7-CA0F-A966-6864677A9399}"/>
              </a:ext>
            </a:extLst>
          </p:cNvPr>
          <p:cNvSpPr txBox="1">
            <a:spLocks/>
          </p:cNvSpPr>
          <p:nvPr/>
        </p:nvSpPr>
        <p:spPr>
          <a:xfrm>
            <a:off x="-3967619" y="3348103"/>
            <a:ext cx="2087880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9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996305">
              <a:spcBef>
                <a:spcPts val="100"/>
              </a:spcBef>
            </a:pPr>
            <a:r>
              <a:rPr lang="pt-BR" sz="3400" spc="120" dirty="0"/>
              <a:t>Funções no </a:t>
            </a:r>
            <a:r>
              <a:rPr lang="pt-BR" sz="3400" spc="120" dirty="0" err="1"/>
              <a:t>python</a:t>
            </a:r>
            <a:r>
              <a:rPr lang="pt-BR" sz="3400" spc="120" dirty="0"/>
              <a:t> com parâmetro definido</a:t>
            </a:r>
            <a:endParaRPr lang="pt-BR" sz="3400" dirty="0"/>
          </a:p>
        </p:txBody>
      </p:sp>
    </p:spTree>
    <p:extLst>
      <p:ext uri="{BB962C8B-B14F-4D97-AF65-F5344CB8AC3E}">
        <p14:creationId xmlns:p14="http://schemas.microsoft.com/office/powerpoint/2010/main" val="556474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DEC98-3F55-3567-150A-20D8CA90E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9006744-B487-B510-1A71-5A2C40D1AEC5}"/>
              </a:ext>
            </a:extLst>
          </p:cNvPr>
          <p:cNvSpPr/>
          <p:nvPr/>
        </p:nvSpPr>
        <p:spPr>
          <a:xfrm>
            <a:off x="1888735" y="0"/>
            <a:ext cx="16399510" cy="2992120"/>
          </a:xfrm>
          <a:custGeom>
            <a:avLst/>
            <a:gdLst/>
            <a:ahLst/>
            <a:cxnLst/>
            <a:rect l="l" t="t" r="r" b="b"/>
            <a:pathLst>
              <a:path w="16399510" h="2992120">
                <a:moveTo>
                  <a:pt x="0" y="299204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49"/>
                </a:lnTo>
                <a:lnTo>
                  <a:pt x="0" y="2992049"/>
                </a:lnTo>
                <a:close/>
              </a:path>
            </a:pathLst>
          </a:custGeom>
          <a:solidFill>
            <a:srgbClr val="AB40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68EB510E-9516-39A1-4941-EF0310E35C8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0597" y="8796337"/>
            <a:ext cx="923924" cy="923924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F70FC019-40D2-33FF-10F6-5F70AD8E4E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1040310"/>
            <a:ext cx="1675815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6305">
              <a:lnSpc>
                <a:spcPct val="100000"/>
              </a:lnSpc>
              <a:spcBef>
                <a:spcPts val="100"/>
              </a:spcBef>
            </a:pPr>
            <a:r>
              <a:rPr lang="pt-BR" sz="5000" spc="120" dirty="0"/>
              <a:t>Funções com </a:t>
            </a:r>
            <a:r>
              <a:rPr lang="pt-BR" sz="5000" spc="120" dirty="0" err="1"/>
              <a:t>python</a:t>
            </a:r>
            <a:endParaRPr sz="50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585514EC-9CB9-842F-1F67-4D76FDE0A2EF}"/>
              </a:ext>
            </a:extLst>
          </p:cNvPr>
          <p:cNvSpPr txBox="1"/>
          <p:nvPr/>
        </p:nvSpPr>
        <p:spPr>
          <a:xfrm>
            <a:off x="1888735" y="4247624"/>
            <a:ext cx="1817369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600" b="0" i="1" dirty="0">
                <a:solidFill>
                  <a:srgbClr val="53A74A"/>
                </a:solidFill>
                <a:effectLst/>
                <a:latin typeface="Fira Code" pitchFamily="1" charset="0"/>
              </a:rPr>
              <a:t>#Definindo a função</a:t>
            </a:r>
            <a:endParaRPr lang="pt-BR" sz="2600" b="0" dirty="0">
              <a:solidFill>
                <a:srgbClr val="53A74A"/>
              </a:solidFill>
              <a:effectLst/>
              <a:latin typeface="Fira Code" pitchFamily="1" charset="0"/>
            </a:endParaRPr>
          </a:p>
          <a:p>
            <a:r>
              <a:rPr lang="pt-BR" sz="2600" b="0" dirty="0" err="1">
                <a:solidFill>
                  <a:srgbClr val="FF8484"/>
                </a:solidFill>
                <a:effectLst/>
                <a:latin typeface="Fira Code" pitchFamily="1" charset="0"/>
              </a:rPr>
              <a:t>def</a:t>
            </a:r>
            <a:r>
              <a:rPr lang="pt-BR" sz="2600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sz="2600" b="0" dirty="0">
                <a:solidFill>
                  <a:srgbClr val="FFCC5C"/>
                </a:solidFill>
                <a:effectLst/>
                <a:latin typeface="Fira Code" pitchFamily="1" charset="0"/>
              </a:rPr>
              <a:t>multiplicação</a:t>
            </a:r>
            <a:r>
              <a:rPr lang="pt-BR" sz="2600" b="0" dirty="0">
                <a:solidFill>
                  <a:srgbClr val="5CECC6"/>
                </a:solidFill>
                <a:effectLst/>
                <a:latin typeface="Fira Code" pitchFamily="1" charset="0"/>
              </a:rPr>
              <a:t>():</a:t>
            </a:r>
            <a:endParaRPr lang="pt-BR" sz="2600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r>
              <a:rPr lang="pt-BR" sz="2600" b="0" dirty="0">
                <a:solidFill>
                  <a:srgbClr val="A4B1CD"/>
                </a:solidFill>
                <a:effectLst/>
                <a:latin typeface="Fira Code" pitchFamily="1" charset="0"/>
              </a:rPr>
              <a:t>    numero1 </a:t>
            </a:r>
            <a:r>
              <a:rPr lang="pt-BR" sz="2600" b="0" dirty="0">
                <a:solidFill>
                  <a:srgbClr val="FF8484"/>
                </a:solidFill>
                <a:effectLst/>
                <a:latin typeface="Fira Code" pitchFamily="1" charset="0"/>
              </a:rPr>
              <a:t>=</a:t>
            </a:r>
            <a:r>
              <a:rPr lang="pt-BR" sz="2600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sz="2600" b="0" dirty="0" err="1">
                <a:solidFill>
                  <a:srgbClr val="A4B1CD"/>
                </a:solidFill>
                <a:effectLst/>
                <a:latin typeface="Fira Code" pitchFamily="1" charset="0"/>
              </a:rPr>
              <a:t>int</a:t>
            </a:r>
            <a:r>
              <a:rPr lang="pt-BR" sz="2600" b="0" dirty="0">
                <a:solidFill>
                  <a:srgbClr val="5CECC6"/>
                </a:solidFill>
                <a:effectLst/>
                <a:latin typeface="Fira Code" pitchFamily="1" charset="0"/>
              </a:rPr>
              <a:t>(</a:t>
            </a:r>
            <a:r>
              <a:rPr lang="pt-BR" sz="2600" b="0" dirty="0">
                <a:solidFill>
                  <a:srgbClr val="FFCC5C"/>
                </a:solidFill>
                <a:effectLst/>
                <a:latin typeface="Fira Code" pitchFamily="1" charset="0"/>
              </a:rPr>
              <a:t>input</a:t>
            </a:r>
            <a:r>
              <a:rPr lang="pt-BR" sz="2600" b="0" dirty="0">
                <a:solidFill>
                  <a:srgbClr val="5CECC6"/>
                </a:solidFill>
                <a:effectLst/>
                <a:latin typeface="Fira Code" pitchFamily="1" charset="0"/>
              </a:rPr>
              <a:t>("</a:t>
            </a:r>
            <a:r>
              <a:rPr lang="pt-BR" sz="2600" b="0" dirty="0">
                <a:solidFill>
                  <a:srgbClr val="C5F467"/>
                </a:solidFill>
                <a:effectLst/>
                <a:latin typeface="Fira Code" pitchFamily="1" charset="0"/>
              </a:rPr>
              <a:t>Digite um número: </a:t>
            </a:r>
            <a:r>
              <a:rPr lang="pt-BR" sz="2600" b="0" dirty="0">
                <a:solidFill>
                  <a:srgbClr val="5CECC6"/>
                </a:solidFill>
                <a:effectLst/>
                <a:latin typeface="Fira Code" pitchFamily="1" charset="0"/>
              </a:rPr>
              <a:t>"))</a:t>
            </a:r>
            <a:endParaRPr lang="pt-BR" sz="2600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r>
              <a:rPr lang="pt-BR" sz="2600" b="0" dirty="0">
                <a:solidFill>
                  <a:srgbClr val="A4B1CD"/>
                </a:solidFill>
                <a:effectLst/>
                <a:latin typeface="Fira Code" pitchFamily="1" charset="0"/>
              </a:rPr>
              <a:t>    numero2 </a:t>
            </a:r>
            <a:r>
              <a:rPr lang="pt-BR" sz="2600" b="0" dirty="0">
                <a:solidFill>
                  <a:srgbClr val="FF8484"/>
                </a:solidFill>
                <a:effectLst/>
                <a:latin typeface="Fira Code" pitchFamily="1" charset="0"/>
              </a:rPr>
              <a:t>=</a:t>
            </a:r>
            <a:r>
              <a:rPr lang="pt-BR" sz="2600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sz="2600" b="0" dirty="0" err="1">
                <a:solidFill>
                  <a:srgbClr val="A4B1CD"/>
                </a:solidFill>
                <a:effectLst/>
                <a:latin typeface="Fira Code" pitchFamily="1" charset="0"/>
              </a:rPr>
              <a:t>int</a:t>
            </a:r>
            <a:r>
              <a:rPr lang="pt-BR" sz="2600" b="0" dirty="0">
                <a:solidFill>
                  <a:srgbClr val="5CECC6"/>
                </a:solidFill>
                <a:effectLst/>
                <a:latin typeface="Fira Code" pitchFamily="1" charset="0"/>
              </a:rPr>
              <a:t>(</a:t>
            </a:r>
            <a:r>
              <a:rPr lang="pt-BR" sz="2600" b="0" dirty="0">
                <a:solidFill>
                  <a:srgbClr val="FFCC5C"/>
                </a:solidFill>
                <a:effectLst/>
                <a:latin typeface="Fira Code" pitchFamily="1" charset="0"/>
              </a:rPr>
              <a:t>input</a:t>
            </a:r>
            <a:r>
              <a:rPr lang="pt-BR" sz="2600" b="0" dirty="0">
                <a:solidFill>
                  <a:srgbClr val="5CECC6"/>
                </a:solidFill>
                <a:effectLst/>
                <a:latin typeface="Fira Code" pitchFamily="1" charset="0"/>
              </a:rPr>
              <a:t>("</a:t>
            </a:r>
            <a:r>
              <a:rPr lang="pt-BR" sz="2600" b="0" dirty="0">
                <a:solidFill>
                  <a:srgbClr val="C5F467"/>
                </a:solidFill>
                <a:effectLst/>
                <a:latin typeface="Fira Code" pitchFamily="1" charset="0"/>
              </a:rPr>
              <a:t>Digite o múltiplo: </a:t>
            </a:r>
            <a:r>
              <a:rPr lang="pt-BR" sz="2600" b="0" dirty="0">
                <a:solidFill>
                  <a:srgbClr val="5CECC6"/>
                </a:solidFill>
                <a:effectLst/>
                <a:latin typeface="Fira Code" pitchFamily="1" charset="0"/>
              </a:rPr>
              <a:t>"))</a:t>
            </a:r>
            <a:endParaRPr lang="pt-BR" sz="2600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r>
              <a:rPr lang="pt-BR" sz="2600" b="0" dirty="0">
                <a:solidFill>
                  <a:srgbClr val="A4B1CD"/>
                </a:solidFill>
                <a:effectLst/>
                <a:latin typeface="Fira Code" pitchFamily="1" charset="0"/>
              </a:rPr>
              <a:t>    </a:t>
            </a:r>
            <a:r>
              <a:rPr lang="pt-BR" sz="2600" b="0" dirty="0" err="1">
                <a:solidFill>
                  <a:srgbClr val="CF8DFB"/>
                </a:solidFill>
                <a:effectLst/>
                <a:latin typeface="Fira Code" pitchFamily="1" charset="0"/>
              </a:rPr>
              <a:t>return</a:t>
            </a:r>
            <a:r>
              <a:rPr lang="pt-BR" sz="2600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sz="2600" b="0" dirty="0">
                <a:solidFill>
                  <a:srgbClr val="FFCC5C"/>
                </a:solidFill>
                <a:effectLst/>
                <a:latin typeface="Fira Code" pitchFamily="1" charset="0"/>
              </a:rPr>
              <a:t>print</a:t>
            </a:r>
            <a:r>
              <a:rPr lang="pt-BR" sz="2600" b="0" dirty="0">
                <a:solidFill>
                  <a:srgbClr val="5CECC6"/>
                </a:solidFill>
                <a:effectLst/>
                <a:latin typeface="Fira Code" pitchFamily="1" charset="0"/>
              </a:rPr>
              <a:t>(</a:t>
            </a:r>
            <a:r>
              <a:rPr lang="pt-BR" sz="2600" b="0" dirty="0">
                <a:solidFill>
                  <a:srgbClr val="FFCC5C"/>
                </a:solidFill>
                <a:effectLst/>
                <a:latin typeface="Fira Code" pitchFamily="1" charset="0"/>
              </a:rPr>
              <a:t>numero1 </a:t>
            </a:r>
            <a:r>
              <a:rPr lang="pt-BR" sz="2600" b="0" dirty="0">
                <a:solidFill>
                  <a:srgbClr val="FF8484"/>
                </a:solidFill>
                <a:effectLst/>
                <a:latin typeface="Fira Code" pitchFamily="1" charset="0"/>
              </a:rPr>
              <a:t>*</a:t>
            </a:r>
            <a:r>
              <a:rPr lang="pt-BR" sz="2600" b="0" dirty="0">
                <a:solidFill>
                  <a:srgbClr val="FFCC5C"/>
                </a:solidFill>
                <a:effectLst/>
                <a:latin typeface="Fira Code" pitchFamily="1" charset="0"/>
              </a:rPr>
              <a:t> numero2</a:t>
            </a:r>
            <a:r>
              <a:rPr lang="pt-BR" sz="2600" b="0" dirty="0">
                <a:solidFill>
                  <a:srgbClr val="5CECC6"/>
                </a:solidFill>
                <a:effectLst/>
                <a:latin typeface="Fira Code" pitchFamily="1" charset="0"/>
              </a:rPr>
              <a:t>)</a:t>
            </a:r>
            <a:endParaRPr lang="pt-BR" sz="2600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br>
              <a:rPr lang="pt-BR" sz="2600" b="0" dirty="0">
                <a:solidFill>
                  <a:srgbClr val="A4B1CD"/>
                </a:solidFill>
                <a:effectLst/>
                <a:latin typeface="Fira Code" pitchFamily="1" charset="0"/>
              </a:rPr>
            </a:br>
            <a:r>
              <a:rPr lang="pt-BR" sz="2600" b="0" i="1" dirty="0">
                <a:solidFill>
                  <a:srgbClr val="53A74A"/>
                </a:solidFill>
                <a:effectLst/>
                <a:latin typeface="Fira Code" pitchFamily="1" charset="0"/>
              </a:rPr>
              <a:t>#Chamando a função</a:t>
            </a:r>
            <a:endParaRPr lang="pt-BR" sz="2600" b="0" dirty="0">
              <a:solidFill>
                <a:srgbClr val="53A74A"/>
              </a:solidFill>
              <a:effectLst/>
              <a:latin typeface="Fira Code" pitchFamily="1" charset="0"/>
            </a:endParaRPr>
          </a:p>
          <a:p>
            <a:r>
              <a:rPr lang="pt-BR" sz="2600" b="0" dirty="0">
                <a:solidFill>
                  <a:srgbClr val="FFCC5C"/>
                </a:solidFill>
                <a:effectLst/>
                <a:latin typeface="Fira Code" pitchFamily="1" charset="0"/>
              </a:rPr>
              <a:t>multiplicação</a:t>
            </a:r>
            <a:r>
              <a:rPr lang="pt-BR" sz="2600" b="0" dirty="0">
                <a:solidFill>
                  <a:srgbClr val="5CECC6"/>
                </a:solidFill>
                <a:effectLst/>
                <a:latin typeface="Fira Code" pitchFamily="1" charset="0"/>
              </a:rPr>
              <a:t>()</a:t>
            </a:r>
            <a:endParaRPr lang="pt-BR" sz="2600" b="0" dirty="0">
              <a:solidFill>
                <a:srgbClr val="A4B1CD"/>
              </a:solidFill>
              <a:effectLst/>
              <a:latin typeface="Fira Code" pitchFamily="1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6851ED8-9181-FBA6-AA8B-856A5C8F77CC}"/>
              </a:ext>
            </a:extLst>
          </p:cNvPr>
          <p:cNvSpPr txBox="1"/>
          <p:nvPr/>
        </p:nvSpPr>
        <p:spPr>
          <a:xfrm>
            <a:off x="1888734" y="7916338"/>
            <a:ext cx="12741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53A74A"/>
                </a:solidFill>
                <a:latin typeface="Fira Code" pitchFamily="1" charset="0"/>
              </a:rPr>
              <a:t>#Resultado no terminal será a multiplicação de dois números inseridos pelo usuário</a:t>
            </a:r>
            <a:endParaRPr lang="pt-BR" sz="1800" b="0" dirty="0">
              <a:solidFill>
                <a:srgbClr val="53A74A"/>
              </a:solidFill>
              <a:effectLst/>
              <a:latin typeface="Fira Code" pitchFamily="1" charset="0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5179DB6E-57A3-5166-4D61-39C212E9D9FE}"/>
              </a:ext>
            </a:extLst>
          </p:cNvPr>
          <p:cNvSpPr txBox="1">
            <a:spLocks/>
          </p:cNvSpPr>
          <p:nvPr/>
        </p:nvSpPr>
        <p:spPr>
          <a:xfrm>
            <a:off x="-3967619" y="3348103"/>
            <a:ext cx="2087880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9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996305">
              <a:spcBef>
                <a:spcPts val="100"/>
              </a:spcBef>
            </a:pPr>
            <a:r>
              <a:rPr lang="pt-BR" sz="3400" spc="120" dirty="0"/>
              <a:t>Funções no </a:t>
            </a:r>
            <a:r>
              <a:rPr lang="pt-BR" sz="3400" spc="120" dirty="0" err="1"/>
              <a:t>python</a:t>
            </a:r>
            <a:r>
              <a:rPr lang="pt-BR" sz="3400" spc="120" dirty="0"/>
              <a:t> com parâmetro não definido</a:t>
            </a:r>
            <a:endParaRPr lang="pt-BR" sz="3400" dirty="0"/>
          </a:p>
        </p:txBody>
      </p:sp>
    </p:spTree>
    <p:extLst>
      <p:ext uri="{BB962C8B-B14F-4D97-AF65-F5344CB8AC3E}">
        <p14:creationId xmlns:p14="http://schemas.microsoft.com/office/powerpoint/2010/main" val="1202623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CD5CF-1EC4-10DD-1EEA-4328319BB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ADF026A-7744-E7CF-EE77-709E2E39ECED}"/>
              </a:ext>
            </a:extLst>
          </p:cNvPr>
          <p:cNvSpPr/>
          <p:nvPr/>
        </p:nvSpPr>
        <p:spPr>
          <a:xfrm>
            <a:off x="1888735" y="0"/>
            <a:ext cx="16399510" cy="2992120"/>
          </a:xfrm>
          <a:custGeom>
            <a:avLst/>
            <a:gdLst/>
            <a:ahLst/>
            <a:cxnLst/>
            <a:rect l="l" t="t" r="r" b="b"/>
            <a:pathLst>
              <a:path w="16399510" h="2992120">
                <a:moveTo>
                  <a:pt x="0" y="299204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49"/>
                </a:lnTo>
                <a:lnTo>
                  <a:pt x="0" y="2992049"/>
                </a:lnTo>
                <a:close/>
              </a:path>
            </a:pathLst>
          </a:custGeom>
          <a:solidFill>
            <a:srgbClr val="AB40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1125C95-737A-7A17-02B1-7B4CEBD9EF5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0597" y="8796337"/>
            <a:ext cx="923924" cy="923924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F8850FC9-646E-E6EA-085E-07D818994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1040310"/>
            <a:ext cx="1675815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6305">
              <a:lnSpc>
                <a:spcPct val="100000"/>
              </a:lnSpc>
              <a:spcBef>
                <a:spcPts val="100"/>
              </a:spcBef>
            </a:pPr>
            <a:r>
              <a:rPr lang="pt-BR" sz="5000" spc="120" dirty="0"/>
              <a:t>O que são frameworks?</a:t>
            </a:r>
            <a:endParaRPr sz="5000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58952698-8EBB-F688-D232-8380114ECF1E}"/>
              </a:ext>
            </a:extLst>
          </p:cNvPr>
          <p:cNvSpPr txBox="1">
            <a:spLocks/>
          </p:cNvSpPr>
          <p:nvPr/>
        </p:nvSpPr>
        <p:spPr>
          <a:xfrm>
            <a:off x="-3962400" y="3429884"/>
            <a:ext cx="2087880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900" b="1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5996305">
              <a:spcBef>
                <a:spcPts val="100"/>
              </a:spcBef>
            </a:pPr>
            <a:r>
              <a:rPr lang="pt-BR" sz="2600" b="0" i="0" dirty="0">
                <a:effectLst/>
                <a:latin typeface="Trebuchet MS" panose="020B0603020202020204" pitchFamily="34" charset="0"/>
              </a:rPr>
              <a:t>Frameworks Python são coleções de módulos e pacotes que ajudam a criar aplicações Python. Eles são uma estrutura pré-definida de códigos que simplificam o processo de desenvolvimento. </a:t>
            </a:r>
            <a:endParaRPr lang="pt-BR" sz="2600" dirty="0">
              <a:latin typeface="Trebuchet MS" panose="020B0603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FA084E3-162F-75FE-EE4F-20347AE0EB94}"/>
              </a:ext>
            </a:extLst>
          </p:cNvPr>
          <p:cNvSpPr txBox="1"/>
          <p:nvPr/>
        </p:nvSpPr>
        <p:spPr>
          <a:xfrm>
            <a:off x="1888735" y="4457700"/>
            <a:ext cx="1112311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 err="1">
                <a:solidFill>
                  <a:srgbClr val="FF8484"/>
                </a:solidFill>
                <a:effectLst/>
                <a:latin typeface="Fira Code" pitchFamily="1" charset="0"/>
              </a:rPr>
              <a:t>def</a:t>
            </a:r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multiplicação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():</a:t>
            </a:r>
            <a:endParaRPr lang="pt-BR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    numero1 </a:t>
            </a:r>
            <a:r>
              <a:rPr lang="pt-BR" b="0" dirty="0">
                <a:solidFill>
                  <a:srgbClr val="FF8484"/>
                </a:solidFill>
                <a:effectLst/>
                <a:latin typeface="Fira Code" pitchFamily="1" charset="0"/>
              </a:rPr>
              <a:t>=</a:t>
            </a:r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b="0" dirty="0" err="1">
                <a:solidFill>
                  <a:srgbClr val="A4B1CD"/>
                </a:solidFill>
                <a:effectLst/>
                <a:latin typeface="Fira Code" pitchFamily="1" charset="0"/>
              </a:rPr>
              <a:t>int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input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("</a:t>
            </a:r>
            <a:r>
              <a:rPr lang="pt-BR" b="0" dirty="0">
                <a:solidFill>
                  <a:srgbClr val="C5F467"/>
                </a:solidFill>
                <a:effectLst/>
                <a:latin typeface="Fira Code" pitchFamily="1" charset="0"/>
              </a:rPr>
              <a:t>Digite o primeiro número a ser multiplicado: 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"))</a:t>
            </a:r>
            <a:endParaRPr lang="pt-BR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    numero2 </a:t>
            </a:r>
            <a:r>
              <a:rPr lang="pt-BR" b="0" dirty="0">
                <a:solidFill>
                  <a:srgbClr val="FF8484"/>
                </a:solidFill>
                <a:effectLst/>
                <a:latin typeface="Fira Code" pitchFamily="1" charset="0"/>
              </a:rPr>
              <a:t>=</a:t>
            </a:r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b="0" dirty="0" err="1">
                <a:solidFill>
                  <a:srgbClr val="A4B1CD"/>
                </a:solidFill>
                <a:effectLst/>
                <a:latin typeface="Fira Code" pitchFamily="1" charset="0"/>
              </a:rPr>
              <a:t>int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input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("</a:t>
            </a:r>
            <a:r>
              <a:rPr lang="pt-BR" b="0" dirty="0">
                <a:solidFill>
                  <a:srgbClr val="C5F467"/>
                </a:solidFill>
                <a:effectLst/>
                <a:latin typeface="Fira Code" pitchFamily="1" charset="0"/>
              </a:rPr>
              <a:t>Digite o segundo número a ser multiplicado: 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"))</a:t>
            </a:r>
            <a:endParaRPr lang="pt-BR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    </a:t>
            </a:r>
            <a:r>
              <a:rPr lang="pt-BR" b="0" dirty="0" err="1">
                <a:solidFill>
                  <a:srgbClr val="CF8DFB"/>
                </a:solidFill>
                <a:effectLst/>
                <a:latin typeface="Fira Code" pitchFamily="1" charset="0"/>
              </a:rPr>
              <a:t>return</a:t>
            </a:r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print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numero1</a:t>
            </a:r>
            <a:r>
              <a:rPr lang="pt-BR" b="0" dirty="0">
                <a:solidFill>
                  <a:srgbClr val="FF8484"/>
                </a:solidFill>
                <a:effectLst/>
                <a:latin typeface="Fira Code" pitchFamily="1" charset="0"/>
              </a:rPr>
              <a:t>*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numero2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)</a:t>
            </a:r>
            <a:endParaRPr lang="pt-BR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b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</a:br>
            <a:r>
              <a:rPr lang="pt-BR" b="0" dirty="0" err="1">
                <a:solidFill>
                  <a:srgbClr val="FF8484"/>
                </a:solidFill>
                <a:effectLst/>
                <a:latin typeface="Fira Code" pitchFamily="1" charset="0"/>
              </a:rPr>
              <a:t>def</a:t>
            </a:r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divisão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():</a:t>
            </a:r>
            <a:endParaRPr lang="pt-BR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    numero1 </a:t>
            </a:r>
            <a:r>
              <a:rPr lang="pt-BR" b="0" dirty="0">
                <a:solidFill>
                  <a:srgbClr val="FF8484"/>
                </a:solidFill>
                <a:effectLst/>
                <a:latin typeface="Fira Code" pitchFamily="1" charset="0"/>
              </a:rPr>
              <a:t>=</a:t>
            </a:r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b="0" dirty="0" err="1">
                <a:solidFill>
                  <a:srgbClr val="A4B1CD"/>
                </a:solidFill>
                <a:effectLst/>
                <a:latin typeface="Fira Code" pitchFamily="1" charset="0"/>
              </a:rPr>
              <a:t>int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input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("</a:t>
            </a:r>
            <a:r>
              <a:rPr lang="pt-BR" b="0" dirty="0">
                <a:solidFill>
                  <a:srgbClr val="C5F467"/>
                </a:solidFill>
                <a:effectLst/>
                <a:latin typeface="Fira Code" pitchFamily="1" charset="0"/>
              </a:rPr>
              <a:t>Digite um número para ser dividido: 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"))</a:t>
            </a:r>
            <a:endParaRPr lang="pt-BR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    numero2 </a:t>
            </a:r>
            <a:r>
              <a:rPr lang="pt-BR" b="0" dirty="0">
                <a:solidFill>
                  <a:srgbClr val="FF8484"/>
                </a:solidFill>
                <a:effectLst/>
                <a:latin typeface="Fira Code" pitchFamily="1" charset="0"/>
              </a:rPr>
              <a:t>=</a:t>
            </a:r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b="0" dirty="0" err="1">
                <a:solidFill>
                  <a:srgbClr val="A4B1CD"/>
                </a:solidFill>
                <a:effectLst/>
                <a:latin typeface="Fira Code" pitchFamily="1" charset="0"/>
              </a:rPr>
              <a:t>int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input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("</a:t>
            </a:r>
            <a:r>
              <a:rPr lang="pt-BR" b="0" dirty="0">
                <a:solidFill>
                  <a:srgbClr val="C5F467"/>
                </a:solidFill>
                <a:effectLst/>
                <a:latin typeface="Fira Code" pitchFamily="1" charset="0"/>
              </a:rPr>
              <a:t>Digite o divisor do número: 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"))</a:t>
            </a:r>
            <a:endParaRPr lang="pt-BR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    </a:t>
            </a:r>
            <a:r>
              <a:rPr lang="pt-BR" b="0" dirty="0" err="1">
                <a:solidFill>
                  <a:srgbClr val="CF8DFB"/>
                </a:solidFill>
                <a:effectLst/>
                <a:latin typeface="Fira Code" pitchFamily="1" charset="0"/>
              </a:rPr>
              <a:t>return</a:t>
            </a:r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print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numero1</a:t>
            </a:r>
            <a:r>
              <a:rPr lang="pt-BR" b="0" dirty="0">
                <a:solidFill>
                  <a:srgbClr val="FF8484"/>
                </a:solidFill>
                <a:effectLst/>
                <a:latin typeface="Fira Code" pitchFamily="1" charset="0"/>
              </a:rPr>
              <a:t>/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numero2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)</a:t>
            </a:r>
            <a:endParaRPr lang="pt-BR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b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</a:br>
            <a:r>
              <a:rPr lang="pt-BR" b="0" dirty="0" err="1">
                <a:solidFill>
                  <a:srgbClr val="FF8484"/>
                </a:solidFill>
                <a:effectLst/>
                <a:latin typeface="Fira Code" pitchFamily="1" charset="0"/>
              </a:rPr>
              <a:t>def</a:t>
            </a:r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soma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():</a:t>
            </a:r>
            <a:endParaRPr lang="pt-BR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    numero1 </a:t>
            </a:r>
            <a:r>
              <a:rPr lang="pt-BR" b="0" dirty="0">
                <a:solidFill>
                  <a:srgbClr val="FF8484"/>
                </a:solidFill>
                <a:effectLst/>
                <a:latin typeface="Fira Code" pitchFamily="1" charset="0"/>
              </a:rPr>
              <a:t>=</a:t>
            </a:r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b="0" dirty="0" err="1">
                <a:solidFill>
                  <a:srgbClr val="A4B1CD"/>
                </a:solidFill>
                <a:effectLst/>
                <a:latin typeface="Fira Code" pitchFamily="1" charset="0"/>
              </a:rPr>
              <a:t>int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input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("</a:t>
            </a:r>
            <a:r>
              <a:rPr lang="pt-BR" b="0" dirty="0">
                <a:solidFill>
                  <a:srgbClr val="C5F467"/>
                </a:solidFill>
                <a:effectLst/>
                <a:latin typeface="Fira Code" pitchFamily="1" charset="0"/>
              </a:rPr>
              <a:t>Digite um número: 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"))</a:t>
            </a:r>
            <a:endParaRPr lang="pt-BR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    numero2 </a:t>
            </a:r>
            <a:r>
              <a:rPr lang="pt-BR" b="0" dirty="0">
                <a:solidFill>
                  <a:srgbClr val="FF8484"/>
                </a:solidFill>
                <a:effectLst/>
                <a:latin typeface="Fira Code" pitchFamily="1" charset="0"/>
              </a:rPr>
              <a:t>=</a:t>
            </a:r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b="0" dirty="0" err="1">
                <a:solidFill>
                  <a:srgbClr val="A4B1CD"/>
                </a:solidFill>
                <a:effectLst/>
                <a:latin typeface="Fira Code" pitchFamily="1" charset="0"/>
              </a:rPr>
              <a:t>int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input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("</a:t>
            </a:r>
            <a:r>
              <a:rPr lang="pt-BR" b="0" dirty="0">
                <a:solidFill>
                  <a:srgbClr val="C5F467"/>
                </a:solidFill>
                <a:effectLst/>
                <a:latin typeface="Fira Code" pitchFamily="1" charset="0"/>
              </a:rPr>
              <a:t>Digite o número a ser somado: 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"))</a:t>
            </a:r>
            <a:endParaRPr lang="pt-BR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    </a:t>
            </a:r>
            <a:r>
              <a:rPr lang="pt-BR" b="0" dirty="0" err="1">
                <a:solidFill>
                  <a:srgbClr val="CF8DFB"/>
                </a:solidFill>
                <a:effectLst/>
                <a:latin typeface="Fira Code" pitchFamily="1" charset="0"/>
              </a:rPr>
              <a:t>return</a:t>
            </a:r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print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numero1</a:t>
            </a:r>
            <a:r>
              <a:rPr lang="pt-BR" b="0" dirty="0">
                <a:solidFill>
                  <a:srgbClr val="FF8484"/>
                </a:solidFill>
                <a:effectLst/>
                <a:latin typeface="Fira Code" pitchFamily="1" charset="0"/>
              </a:rPr>
              <a:t>+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numero2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)</a:t>
            </a:r>
            <a:endParaRPr lang="pt-BR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b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</a:br>
            <a:r>
              <a:rPr lang="pt-BR" b="0" dirty="0" err="1">
                <a:solidFill>
                  <a:srgbClr val="FF8484"/>
                </a:solidFill>
                <a:effectLst/>
                <a:latin typeface="Fira Code" pitchFamily="1" charset="0"/>
              </a:rPr>
              <a:t>def</a:t>
            </a:r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subtração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():</a:t>
            </a:r>
            <a:endParaRPr lang="pt-BR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    numero1 </a:t>
            </a:r>
            <a:r>
              <a:rPr lang="pt-BR" b="0" dirty="0">
                <a:solidFill>
                  <a:srgbClr val="FF8484"/>
                </a:solidFill>
                <a:effectLst/>
                <a:latin typeface="Fira Code" pitchFamily="1" charset="0"/>
              </a:rPr>
              <a:t>=</a:t>
            </a:r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b="0" dirty="0" err="1">
                <a:solidFill>
                  <a:srgbClr val="A4B1CD"/>
                </a:solidFill>
                <a:effectLst/>
                <a:latin typeface="Fira Code" pitchFamily="1" charset="0"/>
              </a:rPr>
              <a:t>int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input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("</a:t>
            </a:r>
            <a:r>
              <a:rPr lang="pt-BR" b="0" dirty="0">
                <a:solidFill>
                  <a:srgbClr val="C5F467"/>
                </a:solidFill>
                <a:effectLst/>
                <a:latin typeface="Fira Code" pitchFamily="1" charset="0"/>
              </a:rPr>
              <a:t>Digite um número: 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"))</a:t>
            </a:r>
            <a:endParaRPr lang="pt-BR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    numero2 </a:t>
            </a:r>
            <a:r>
              <a:rPr lang="pt-BR" b="0" dirty="0">
                <a:solidFill>
                  <a:srgbClr val="FF8484"/>
                </a:solidFill>
                <a:effectLst/>
                <a:latin typeface="Fira Code" pitchFamily="1" charset="0"/>
              </a:rPr>
              <a:t>=</a:t>
            </a:r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b="0" dirty="0" err="1">
                <a:solidFill>
                  <a:srgbClr val="A4B1CD"/>
                </a:solidFill>
                <a:effectLst/>
                <a:latin typeface="Fira Code" pitchFamily="1" charset="0"/>
              </a:rPr>
              <a:t>int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input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("</a:t>
            </a:r>
            <a:r>
              <a:rPr lang="pt-BR" b="0" dirty="0">
                <a:solidFill>
                  <a:srgbClr val="C5F467"/>
                </a:solidFill>
                <a:effectLst/>
                <a:latin typeface="Fira Code" pitchFamily="1" charset="0"/>
              </a:rPr>
              <a:t>Digite o número a ser </a:t>
            </a:r>
            <a:r>
              <a:rPr lang="pt-BR" b="0" dirty="0" err="1">
                <a:solidFill>
                  <a:srgbClr val="C5F467"/>
                </a:solidFill>
                <a:effectLst/>
                <a:latin typeface="Fira Code" pitchFamily="1" charset="0"/>
              </a:rPr>
              <a:t>subtraido</a:t>
            </a:r>
            <a:r>
              <a:rPr lang="pt-BR" b="0" dirty="0">
                <a:solidFill>
                  <a:srgbClr val="C5F467"/>
                </a:solidFill>
                <a:effectLst/>
                <a:latin typeface="Fira Code" pitchFamily="1" charset="0"/>
              </a:rPr>
              <a:t>: 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"))</a:t>
            </a:r>
            <a:endParaRPr lang="pt-BR" b="0" dirty="0">
              <a:solidFill>
                <a:srgbClr val="A4B1CD"/>
              </a:solidFill>
              <a:effectLst/>
              <a:latin typeface="Fira Code" pitchFamily="1" charset="0"/>
            </a:endParaRPr>
          </a:p>
          <a:p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    </a:t>
            </a:r>
            <a:r>
              <a:rPr lang="pt-BR" b="0" dirty="0" err="1">
                <a:solidFill>
                  <a:srgbClr val="CF8DFB"/>
                </a:solidFill>
                <a:effectLst/>
                <a:latin typeface="Fira Code" pitchFamily="1" charset="0"/>
              </a:rPr>
              <a:t>return</a:t>
            </a:r>
            <a:r>
              <a:rPr lang="pt-BR" b="0" dirty="0">
                <a:solidFill>
                  <a:srgbClr val="A4B1CD"/>
                </a:solidFill>
                <a:effectLst/>
                <a:latin typeface="Fira Code" pitchFamily="1" charset="0"/>
              </a:rPr>
              <a:t> 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print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(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numero1</a:t>
            </a:r>
            <a:r>
              <a:rPr lang="pt-BR" b="0" dirty="0">
                <a:solidFill>
                  <a:srgbClr val="FF8484"/>
                </a:solidFill>
                <a:effectLst/>
                <a:latin typeface="Fira Code" pitchFamily="1" charset="0"/>
              </a:rPr>
              <a:t>-</a:t>
            </a:r>
            <a:r>
              <a:rPr lang="pt-BR" b="0" dirty="0">
                <a:solidFill>
                  <a:srgbClr val="FFCC5C"/>
                </a:solidFill>
                <a:effectLst/>
                <a:latin typeface="Fira Code" pitchFamily="1" charset="0"/>
              </a:rPr>
              <a:t>numero2</a:t>
            </a:r>
            <a:r>
              <a:rPr lang="pt-BR" b="0" dirty="0">
                <a:solidFill>
                  <a:srgbClr val="5CECC6"/>
                </a:solidFill>
                <a:effectLst/>
                <a:latin typeface="Fira Code" pitchFamily="1" charset="0"/>
              </a:rPr>
              <a:t>)</a:t>
            </a:r>
            <a:endParaRPr lang="pt-BR" b="0" dirty="0">
              <a:solidFill>
                <a:srgbClr val="A4B1CD"/>
              </a:solidFill>
              <a:effectLst/>
              <a:latin typeface="Fira Code" pitchFamily="1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D7B748D-C81A-CE14-F0DC-049EB52C7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4680691"/>
            <a:ext cx="4918611" cy="491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BBEEE-9F18-306C-7E6D-0B9AE53A8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6E798D6-6CF0-0054-59FC-2AF4797F6A76}"/>
              </a:ext>
            </a:extLst>
          </p:cNvPr>
          <p:cNvSpPr/>
          <p:nvPr/>
        </p:nvSpPr>
        <p:spPr>
          <a:xfrm>
            <a:off x="1888735" y="0"/>
            <a:ext cx="16399510" cy="2992120"/>
          </a:xfrm>
          <a:custGeom>
            <a:avLst/>
            <a:gdLst/>
            <a:ahLst/>
            <a:cxnLst/>
            <a:rect l="l" t="t" r="r" b="b"/>
            <a:pathLst>
              <a:path w="16399510" h="2992120">
                <a:moveTo>
                  <a:pt x="0" y="299204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49"/>
                </a:lnTo>
                <a:lnTo>
                  <a:pt x="0" y="2992049"/>
                </a:lnTo>
                <a:close/>
              </a:path>
            </a:pathLst>
          </a:custGeom>
          <a:solidFill>
            <a:srgbClr val="AB40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A0F42987-1A0A-EF6B-59B9-8E64DE724D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0597" y="8796337"/>
            <a:ext cx="923924" cy="923924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F8F19D40-337C-3DD6-A325-CB505B05F8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88735" y="952500"/>
            <a:ext cx="1675815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6305">
              <a:lnSpc>
                <a:spcPct val="100000"/>
              </a:lnSpc>
              <a:spcBef>
                <a:spcPts val="100"/>
              </a:spcBef>
            </a:pPr>
            <a:r>
              <a:rPr lang="pt-BR" sz="5000" spc="120" dirty="0"/>
              <a:t>Frameworks</a:t>
            </a:r>
            <a:endParaRPr sz="5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A18FB0B-EFCD-4B5D-5CC8-C01A6E59595E}"/>
              </a:ext>
            </a:extLst>
          </p:cNvPr>
          <p:cNvSpPr txBox="1"/>
          <p:nvPr/>
        </p:nvSpPr>
        <p:spPr>
          <a:xfrm>
            <a:off x="1981200" y="3518749"/>
            <a:ext cx="1112520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Flet</a:t>
            </a:r>
            <a:endParaRPr lang="pt-BR" sz="2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pt-BR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Permite criar aplicativos para web, desktop e mobile sem experiência prévia em 	desenvolvimento front-end</a:t>
            </a:r>
            <a:r>
              <a:rPr lang="pt-BR" sz="2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pt-BR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endParaRPr lang="pt-BR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Django</a:t>
            </a:r>
          </a:p>
          <a:p>
            <a:r>
              <a:rPr lang="pt-BR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Framework altamente utilizado para aplicações web em larga escala.</a:t>
            </a:r>
          </a:p>
          <a:p>
            <a:r>
              <a:rPr lang="pt-BR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Flask</a:t>
            </a:r>
            <a:endParaRPr lang="pt-BR" sz="2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pt-BR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pt-BR" sz="2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Microframework</a:t>
            </a:r>
            <a:r>
              <a:rPr lang="pt-BR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desenvolvimento de pequenas aplicações web.</a:t>
            </a:r>
          </a:p>
          <a:p>
            <a:pPr lvl="1"/>
            <a:endParaRPr lang="pt-BR" sz="22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</a:t>
            </a:r>
          </a:p>
          <a:p>
            <a:pPr lvl="3"/>
            <a:r>
              <a:rPr lang="pt-BR" sz="2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pt-BR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Utilizado para manipulação de dados.</a:t>
            </a:r>
          </a:p>
          <a:p>
            <a:pPr lvl="3"/>
            <a:endParaRPr lang="pt-BR" sz="2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pt-BR" sz="2200" b="1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Matplotlib</a:t>
            </a:r>
            <a:endParaRPr lang="pt-BR" sz="2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pt-BR" sz="2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pt-BR" sz="2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Utilizado para apresentações gráficas.</a:t>
            </a:r>
            <a:endParaRPr lang="pt-BR" sz="2200" b="1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FE58BAE-85C6-8054-7BF2-35D943F46B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4305300"/>
            <a:ext cx="4304704" cy="4304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997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CE4CC-63C6-777F-868E-A5BEEDD39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EEFB1EC-1CDC-E2E0-4EF4-FEA6F9F8B97F}"/>
              </a:ext>
            </a:extLst>
          </p:cNvPr>
          <p:cNvSpPr/>
          <p:nvPr/>
        </p:nvSpPr>
        <p:spPr>
          <a:xfrm>
            <a:off x="1888735" y="0"/>
            <a:ext cx="16399510" cy="2992120"/>
          </a:xfrm>
          <a:custGeom>
            <a:avLst/>
            <a:gdLst/>
            <a:ahLst/>
            <a:cxnLst/>
            <a:rect l="l" t="t" r="r" b="b"/>
            <a:pathLst>
              <a:path w="16399510" h="2992120">
                <a:moveTo>
                  <a:pt x="0" y="2992049"/>
                </a:moveTo>
                <a:lnTo>
                  <a:pt x="0" y="0"/>
                </a:lnTo>
                <a:lnTo>
                  <a:pt x="16399262" y="0"/>
                </a:lnTo>
                <a:lnTo>
                  <a:pt x="16399262" y="2992049"/>
                </a:lnTo>
                <a:lnTo>
                  <a:pt x="0" y="2992049"/>
                </a:lnTo>
                <a:close/>
              </a:path>
            </a:pathLst>
          </a:custGeom>
          <a:solidFill>
            <a:srgbClr val="AB403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873CDF8-BDD6-4473-BF92-E4B681EBD97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50597" y="8796337"/>
            <a:ext cx="923924" cy="923924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760B4AB3-A2E6-F2B3-BFED-C11281D4D9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9841" y="1028700"/>
            <a:ext cx="1675815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96305">
              <a:lnSpc>
                <a:spcPct val="100000"/>
              </a:lnSpc>
              <a:spcBef>
                <a:spcPts val="100"/>
              </a:spcBef>
            </a:pPr>
            <a:r>
              <a:rPr lang="pt-BR" sz="5000" spc="120" dirty="0"/>
              <a:t>Framework: </a:t>
            </a:r>
            <a:r>
              <a:rPr lang="pt-BR" sz="5000" spc="120" dirty="0" err="1"/>
              <a:t>Flet</a:t>
            </a:r>
            <a:endParaRPr sz="5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63C2F2E-B5A7-965A-AB58-14042917484B}"/>
              </a:ext>
            </a:extLst>
          </p:cNvPr>
          <p:cNvSpPr txBox="1"/>
          <p:nvPr/>
        </p:nvSpPr>
        <p:spPr>
          <a:xfrm>
            <a:off x="1981200" y="4305300"/>
            <a:ext cx="13944600" cy="3280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Permite criar aplicativos multiplataforma em tempo real.</a:t>
            </a:r>
          </a:p>
          <a:p>
            <a:pPr algn="l">
              <a:lnSpc>
                <a:spcPct val="15000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Suporta múltiplas plataformas.</a:t>
            </a:r>
          </a:p>
          <a:p>
            <a:pPr algn="l">
              <a:lnSpc>
                <a:spcPct val="15000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Ideal para quem quer lançar aplicativos para dispositivos móveis.</a:t>
            </a:r>
          </a:p>
          <a:p>
            <a:pPr algn="l">
              <a:lnSpc>
                <a:spcPct val="15000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Promissor para desenvolvedores que querem usar Python para todo o processo, do front-</a:t>
            </a:r>
            <a:r>
              <a:rPr lang="pt-BR" sz="2200" b="0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end</a:t>
            </a:r>
            <a:r>
              <a:rPr lang="pt-BR" sz="2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ao </a:t>
            </a:r>
            <a:r>
              <a:rPr lang="pt-BR" sz="2200" b="0" i="0" dirty="0" err="1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</a:t>
            </a:r>
            <a:r>
              <a:rPr lang="pt-BR" sz="2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-end.</a:t>
            </a:r>
          </a:p>
          <a:p>
            <a:pPr algn="l">
              <a:lnSpc>
                <a:spcPct val="150000"/>
              </a:lnSpc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Garante que os aplicativos tenham uma aparência elegante e polida.</a:t>
            </a:r>
          </a:p>
        </p:txBody>
      </p:sp>
    </p:spTree>
    <p:extLst>
      <p:ext uri="{BB962C8B-B14F-4D97-AF65-F5344CB8AC3E}">
        <p14:creationId xmlns:p14="http://schemas.microsoft.com/office/powerpoint/2010/main" val="3929717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822</TotalTime>
  <Words>759</Words>
  <Application>Microsoft Office PowerPoint</Application>
  <PresentationFormat>Personalizar</PresentationFormat>
  <Paragraphs>109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Fira Code</vt:lpstr>
      <vt:lpstr>Tahoma</vt:lpstr>
      <vt:lpstr>Trebuchet MS</vt:lpstr>
      <vt:lpstr>Office Theme</vt:lpstr>
      <vt:lpstr>Apresentação do PowerPoint</vt:lpstr>
      <vt:lpstr>O que veremos hoje?</vt:lpstr>
      <vt:lpstr>Variáveis no pyhton</vt:lpstr>
      <vt:lpstr>Comandos básicos do python</vt:lpstr>
      <vt:lpstr>Funções com python</vt:lpstr>
      <vt:lpstr>Funções com python</vt:lpstr>
      <vt:lpstr>O que são frameworks?</vt:lpstr>
      <vt:lpstr>Frameworks</vt:lpstr>
      <vt:lpstr>Framework: Flet</vt:lpstr>
      <vt:lpstr>Instalando o Flet</vt:lpstr>
      <vt:lpstr>Criando a Calculadora com Flet e GPT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01 | Algorítimo e Variáveis.pdf</dc:title>
  <dc:creator>Pesquisa Infinity School</dc:creator>
  <cp:keywords>DAGKLegDxUM,BAF-wd94nS4</cp:keywords>
  <cp:lastModifiedBy>Francisco Wanderer</cp:lastModifiedBy>
  <cp:revision>4</cp:revision>
  <dcterms:created xsi:type="dcterms:W3CDTF">2025-02-12T12:39:19Z</dcterms:created>
  <dcterms:modified xsi:type="dcterms:W3CDTF">2025-02-18T13:40:06Z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2024-08-12T00:00:00Z</vt:filetime>
  </property>
  <property fmtid="{D5CDD505-2E9C-101B-9397-08002B2CF9AE}" pid="3" name="Creator">
    <vt:lpwstr>Canva</vt:lpwstr>
  </property>
  <property fmtid="{D5CDD505-2E9C-101B-9397-08002B2CF9AE}" pid="4" name="LastSaved">
    <vt:filetime>2025-02-12T00:00:00Z</vt:filetime>
  </property>
  <property fmtid="{D5CDD505-2E9C-101B-9397-08002B2CF9AE}" pid="5" name="Producer">
    <vt:lpwstr>Canva</vt:lpwstr>
  </property>
</Properties>
</file>