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media/image11.jpg" ContentType="image/png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</p:sldIdLst>
  <p:sldSz cx="18288000" cy="10287000"/>
  <p:notesSz cx="18288000" cy="10287000"/>
  <p:embeddedFontLst>
    <p:embeddedFont>
      <p:font typeface="Arial Black" panose="020B0A04020102020204" pitchFamily="34" charset="0"/>
      <p:regular r:id="rId13"/>
      <p:bold r:id="rId14"/>
    </p:embeddedFont>
    <p:embeddedFont>
      <p:font typeface="Tahoma" panose="020B0604030504040204" pitchFamily="34" charset="0"/>
      <p:regular r:id="rId15"/>
      <p:bold r:id="rId16"/>
    </p:embeddedFont>
    <p:embeddedFont>
      <p:font typeface="Trebuchet MS" panose="020B0603020202020204" pitchFamily="3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1" roundtripDataSignature="AMtx7mj8hqvFsmhefWHlvAxL7U6VEFqFQ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226" y="58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048600" y="771525"/>
            <a:ext cx="12192600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0" y="771525"/>
            <a:ext cx="6859588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9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48600" y="771525"/>
            <a:ext cx="12192600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48600" y="771525"/>
            <a:ext cx="12192600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6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48600" y="771525"/>
            <a:ext cx="12192600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48600" y="771525"/>
            <a:ext cx="12192600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4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48600" y="771525"/>
            <a:ext cx="12192600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7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0" y="771525"/>
            <a:ext cx="6859588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0" y="771525"/>
            <a:ext cx="6859588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8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0" y="771525"/>
            <a:ext cx="6859588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>
          <a:extLst>
            <a:ext uri="{FF2B5EF4-FFF2-40B4-BE49-F238E27FC236}">
              <a16:creationId xmlns:a16="http://schemas.microsoft.com/office/drawing/2014/main" id="{227E0A6F-5AA4-54CF-244A-D5A6F0977C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8:notes">
            <a:extLst>
              <a:ext uri="{FF2B5EF4-FFF2-40B4-BE49-F238E27FC236}">
                <a16:creationId xmlns:a16="http://schemas.microsoft.com/office/drawing/2014/main" id="{DABADDA6-2A6A-9D51-9AA9-5875ACB1878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8" name="Google Shape;128;p8:notes">
            <a:extLst>
              <a:ext uri="{FF2B5EF4-FFF2-40B4-BE49-F238E27FC236}">
                <a16:creationId xmlns:a16="http://schemas.microsoft.com/office/drawing/2014/main" id="{CFC8F715-C392-676B-E73E-41AAB2F6C3D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5715000" y="771525"/>
            <a:ext cx="6859588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837976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obj">
  <p:cSld name="OBJECT">
    <p:bg>
      <p:bgPr>
        <a:solidFill>
          <a:schemeClr val="lt1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8288000" cy="102869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0505" y="1645443"/>
            <a:ext cx="16230599" cy="7658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5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55404" y="1755762"/>
            <a:ext cx="2981324" cy="2981324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11"/>
          <p:cNvSpPr/>
          <p:nvPr/>
        </p:nvSpPr>
        <p:spPr>
          <a:xfrm>
            <a:off x="11110053" y="8544032"/>
            <a:ext cx="7178040" cy="1039494"/>
          </a:xfrm>
          <a:custGeom>
            <a:avLst/>
            <a:gdLst/>
            <a:ahLst/>
            <a:cxnLst/>
            <a:rect l="l" t="t" r="r" b="b"/>
            <a:pathLst>
              <a:path w="7178040" h="1039495" extrusionOk="0">
                <a:moveTo>
                  <a:pt x="0" y="524994"/>
                </a:moveTo>
                <a:lnTo>
                  <a:pt x="0" y="514390"/>
                </a:lnTo>
                <a:lnTo>
                  <a:pt x="185179" y="0"/>
                </a:lnTo>
                <a:lnTo>
                  <a:pt x="7177946" y="0"/>
                </a:lnTo>
                <a:lnTo>
                  <a:pt x="7177946" y="1039383"/>
                </a:lnTo>
                <a:lnTo>
                  <a:pt x="185179" y="1039383"/>
                </a:lnTo>
                <a:lnTo>
                  <a:pt x="0" y="524994"/>
                </a:lnTo>
                <a:close/>
              </a:path>
            </a:pathLst>
          </a:custGeom>
          <a:solidFill>
            <a:srgbClr val="C74A3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7" name="Google Shape;17;p11"/>
          <p:cNvSpPr txBox="1">
            <a:spLocks noGrp="1"/>
          </p:cNvSpPr>
          <p:nvPr>
            <p:ph type="ftr" idx="11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1"/>
          <p:cNvSpPr txBox="1">
            <a:spLocks noGrp="1"/>
          </p:cNvSpPr>
          <p:nvPr>
            <p:ph type="dt" idx="10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1"/>
          <p:cNvSpPr txBox="1">
            <a:spLocks noGrp="1"/>
          </p:cNvSpPr>
          <p:nvPr>
            <p:ph type="sldNum" idx="12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2"/>
          <p:cNvSpPr txBox="1">
            <a:spLocks noGrp="1"/>
          </p:cNvSpPr>
          <p:nvPr>
            <p:ph type="title"/>
          </p:nvPr>
        </p:nvSpPr>
        <p:spPr>
          <a:xfrm>
            <a:off x="1377441" y="945657"/>
            <a:ext cx="15533116" cy="1053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900" b="1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2"/>
          <p:cNvSpPr txBox="1">
            <a:spLocks noGrp="1"/>
          </p:cNvSpPr>
          <p:nvPr>
            <p:ph type="body" idx="1"/>
          </p:nvPr>
        </p:nvSpPr>
        <p:spPr>
          <a:xfrm>
            <a:off x="1875812" y="4976749"/>
            <a:ext cx="7457440" cy="2759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2"/>
          <p:cNvSpPr txBox="1">
            <a:spLocks noGrp="1"/>
          </p:cNvSpPr>
          <p:nvPr>
            <p:ph type="ftr" idx="11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2"/>
          <p:cNvSpPr txBox="1">
            <a:spLocks noGrp="1"/>
          </p:cNvSpPr>
          <p:nvPr>
            <p:ph type="dt" idx="10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2"/>
          <p:cNvSpPr txBox="1">
            <a:spLocks noGrp="1"/>
          </p:cNvSpPr>
          <p:nvPr>
            <p:ph type="sldNum" idx="12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3"/>
          <p:cNvSpPr txBox="1"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900" b="1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3"/>
          <p:cNvSpPr txBox="1">
            <a:spLocks noGrp="1"/>
          </p:cNvSpPr>
          <p:nvPr>
            <p:ph type="subTitle" idx="1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3"/>
          <p:cNvSpPr txBox="1">
            <a:spLocks noGrp="1"/>
          </p:cNvSpPr>
          <p:nvPr>
            <p:ph type="ftr" idx="11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3"/>
          <p:cNvSpPr txBox="1">
            <a:spLocks noGrp="1"/>
          </p:cNvSpPr>
          <p:nvPr>
            <p:ph type="dt" idx="10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3"/>
          <p:cNvSpPr txBox="1">
            <a:spLocks noGrp="1"/>
          </p:cNvSpPr>
          <p:nvPr>
            <p:ph type="sldNum" idx="12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wo Content">
  <p:cSld name="Two Content">
    <p:bg>
      <p:bgPr>
        <a:solidFill>
          <a:schemeClr val="lt1"/>
        </a:solid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4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 extrusionOk="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pic>
        <p:nvPicPr>
          <p:cNvPr id="34" name="Google Shape;34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6750597" y="8796337"/>
            <a:ext cx="923924" cy="923924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14"/>
          <p:cNvSpPr/>
          <p:nvPr/>
        </p:nvSpPr>
        <p:spPr>
          <a:xfrm>
            <a:off x="9124922" y="2197908"/>
            <a:ext cx="19050" cy="7235825"/>
          </a:xfrm>
          <a:custGeom>
            <a:avLst/>
            <a:gdLst/>
            <a:ahLst/>
            <a:cxnLst/>
            <a:rect l="l" t="t" r="r" b="b"/>
            <a:pathLst>
              <a:path w="19050" h="7235825" extrusionOk="0">
                <a:moveTo>
                  <a:pt x="19049" y="7235308"/>
                </a:moveTo>
                <a:lnTo>
                  <a:pt x="0" y="0"/>
                </a:lnTo>
              </a:path>
            </a:pathLst>
          </a:custGeom>
          <a:noFill/>
          <a:ln w="38075" cap="flat" cmpd="sng">
            <a:solidFill>
              <a:srgbClr val="AB403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6" name="Google Shape;36;p14"/>
          <p:cNvSpPr txBox="1">
            <a:spLocks noGrp="1"/>
          </p:cNvSpPr>
          <p:nvPr>
            <p:ph type="title"/>
          </p:nvPr>
        </p:nvSpPr>
        <p:spPr>
          <a:xfrm>
            <a:off x="1377441" y="945657"/>
            <a:ext cx="15533116" cy="1053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900" b="1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4"/>
          <p:cNvSpPr txBox="1">
            <a:spLocks noGrp="1"/>
          </p:cNvSpPr>
          <p:nvPr>
            <p:ph type="body" idx="1"/>
          </p:nvPr>
        </p:nvSpPr>
        <p:spPr>
          <a:xfrm>
            <a:off x="2303055" y="3581787"/>
            <a:ext cx="4590415" cy="5861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>
                <a:solidFill>
                  <a:srgbClr val="C74A3A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4"/>
          <p:cNvSpPr txBox="1">
            <a:spLocks noGrp="1"/>
          </p:cNvSpPr>
          <p:nvPr>
            <p:ph type="body" idx="2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4"/>
          <p:cNvSpPr txBox="1">
            <a:spLocks noGrp="1"/>
          </p:cNvSpPr>
          <p:nvPr>
            <p:ph type="ftr" idx="11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4"/>
          <p:cNvSpPr txBox="1">
            <a:spLocks noGrp="1"/>
          </p:cNvSpPr>
          <p:nvPr>
            <p:ph type="dt" idx="10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4"/>
          <p:cNvSpPr txBox="1">
            <a:spLocks noGrp="1"/>
          </p:cNvSpPr>
          <p:nvPr>
            <p:ph type="sldNum" idx="12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5"/>
          <p:cNvSpPr txBox="1">
            <a:spLocks noGrp="1"/>
          </p:cNvSpPr>
          <p:nvPr>
            <p:ph type="title"/>
          </p:nvPr>
        </p:nvSpPr>
        <p:spPr>
          <a:xfrm>
            <a:off x="1377441" y="945657"/>
            <a:ext cx="15533116" cy="1053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900" b="1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5"/>
          <p:cNvSpPr txBox="1">
            <a:spLocks noGrp="1"/>
          </p:cNvSpPr>
          <p:nvPr>
            <p:ph type="ftr" idx="11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5"/>
          <p:cNvSpPr txBox="1">
            <a:spLocks noGrp="1"/>
          </p:cNvSpPr>
          <p:nvPr>
            <p:ph type="dt" idx="10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5"/>
          <p:cNvSpPr txBox="1">
            <a:spLocks noGrp="1"/>
          </p:cNvSpPr>
          <p:nvPr>
            <p:ph type="sldNum" idx="12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 extrusionOk="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7" name="Google Shape;7;p10"/>
          <p:cNvSpPr txBox="1">
            <a:spLocks noGrp="1"/>
          </p:cNvSpPr>
          <p:nvPr>
            <p:ph type="title"/>
          </p:nvPr>
        </p:nvSpPr>
        <p:spPr>
          <a:xfrm>
            <a:off x="1377441" y="945657"/>
            <a:ext cx="15533116" cy="1053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9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" name="Google Shape;8;p10"/>
          <p:cNvSpPr txBox="1">
            <a:spLocks noGrp="1"/>
          </p:cNvSpPr>
          <p:nvPr>
            <p:ph type="body" idx="1"/>
          </p:nvPr>
        </p:nvSpPr>
        <p:spPr>
          <a:xfrm>
            <a:off x="1875812" y="4976749"/>
            <a:ext cx="7457440" cy="2759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0"/>
          <p:cNvSpPr txBox="1">
            <a:spLocks noGrp="1"/>
          </p:cNvSpPr>
          <p:nvPr>
            <p:ph type="ftr" idx="11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" name="Google Shape;10;p10"/>
          <p:cNvSpPr txBox="1">
            <a:spLocks noGrp="1"/>
          </p:cNvSpPr>
          <p:nvPr>
            <p:ph type="dt" idx="10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0"/>
          <p:cNvSpPr txBox="1">
            <a:spLocks noGrp="1"/>
          </p:cNvSpPr>
          <p:nvPr>
            <p:ph type="sldNum" idx="12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1pPr>
            <a:lvl2pPr lvl="1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2pPr>
            <a:lvl3pPr lvl="2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3pPr>
            <a:lvl4pPr lvl="3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4pPr>
            <a:lvl5pPr lvl="4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5pPr>
            <a:lvl6pPr lvl="5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6pPr>
            <a:lvl7pPr lvl="6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7pPr>
            <a:lvl8pPr lvl="7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8pPr>
            <a:lvl9pPr lvl="8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"/>
          <p:cNvSpPr txBox="1"/>
          <p:nvPr/>
        </p:nvSpPr>
        <p:spPr>
          <a:xfrm>
            <a:off x="12219400" y="8680550"/>
            <a:ext cx="5519400" cy="7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9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50">
                <a:solidFill>
                  <a:srgbClr val="F1F4F5"/>
                </a:solidFill>
                <a:latin typeface="Trebuchet MS"/>
                <a:ea typeface="Trebuchet MS"/>
                <a:cs typeface="Trebuchet MS"/>
                <a:sym typeface="Trebuchet MS"/>
              </a:rPr>
              <a:t>Introdução a inteligência artificial:</a:t>
            </a:r>
            <a:endParaRPr sz="2350">
              <a:solidFill>
                <a:srgbClr val="F1F4F5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50">
                <a:solidFill>
                  <a:srgbClr val="F1F4F5"/>
                </a:solidFill>
                <a:latin typeface="Trebuchet MS"/>
                <a:ea typeface="Trebuchet MS"/>
                <a:cs typeface="Trebuchet MS"/>
                <a:sym typeface="Trebuchet MS"/>
              </a:rPr>
              <a:t>Como criar um bom prompt para AI.</a:t>
            </a:r>
            <a:endParaRPr sz="2350">
              <a:solidFill>
                <a:srgbClr val="F1F4F5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2" name="Google Shape;52;p1"/>
          <p:cNvSpPr txBox="1"/>
          <p:nvPr/>
        </p:nvSpPr>
        <p:spPr>
          <a:xfrm>
            <a:off x="4865794" y="4888955"/>
            <a:ext cx="8556600" cy="10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875" rIns="0" bIns="0" anchor="t" anchorCtr="0">
            <a:spAutoFit/>
          </a:bodyPr>
          <a:lstStyle/>
          <a:p>
            <a:pPr marL="127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700" b="1">
                <a:solidFill>
                  <a:srgbClr val="F1F4F5"/>
                </a:solidFill>
                <a:latin typeface="Trebuchet MS"/>
                <a:ea typeface="Trebuchet MS"/>
                <a:cs typeface="Trebuchet MS"/>
                <a:sym typeface="Trebuchet MS"/>
              </a:rPr>
              <a:t>INFINITY SCHOOL</a:t>
            </a:r>
            <a:endParaRPr sz="67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3" name="Google Shape;53;p1"/>
          <p:cNvSpPr txBox="1"/>
          <p:nvPr/>
        </p:nvSpPr>
        <p:spPr>
          <a:xfrm>
            <a:off x="5855433" y="5947273"/>
            <a:ext cx="63639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F1F4F5"/>
                </a:solidFill>
                <a:latin typeface="Trebuchet MS"/>
                <a:ea typeface="Trebuchet MS"/>
                <a:cs typeface="Trebuchet MS"/>
                <a:sym typeface="Trebuchet MS"/>
              </a:rPr>
              <a:t>V I S U A L	A R T	C R E A T I V E	C E N T E R</a:t>
            </a:r>
            <a:endParaRPr sz="2000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9"/>
          <p:cNvSpPr txBox="1"/>
          <p:nvPr/>
        </p:nvSpPr>
        <p:spPr>
          <a:xfrm>
            <a:off x="11887200" y="8724900"/>
            <a:ext cx="5943600" cy="11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950" rIns="0" bIns="0" anchor="t" anchorCtr="0">
            <a:spAutoFit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pt-BR" sz="2350">
                <a:solidFill>
                  <a:srgbClr val="F1F4F5"/>
                </a:solidFill>
                <a:latin typeface="Trebuchet MS"/>
                <a:ea typeface="Trebuchet MS"/>
                <a:cs typeface="Trebuchet MS"/>
                <a:sym typeface="Trebuchet MS"/>
              </a:rPr>
              <a:t>Introdução a inteligência artificial:</a:t>
            </a:r>
            <a:endParaRPr sz="2350">
              <a:solidFill>
                <a:srgbClr val="F1F4F5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pt-BR" sz="2350">
                <a:solidFill>
                  <a:srgbClr val="F1F4F5"/>
                </a:solidFill>
                <a:latin typeface="Trebuchet MS"/>
                <a:ea typeface="Trebuchet MS"/>
                <a:cs typeface="Trebuchet MS"/>
                <a:sym typeface="Trebuchet MS"/>
              </a:rPr>
              <a:t>Como criar um bom prompt para AI.</a:t>
            </a:r>
            <a:endParaRPr sz="2350">
              <a:solidFill>
                <a:srgbClr val="F1F4F5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12700" lvl="0" indent="0" algn="l" rtl="0">
              <a:lnSpc>
                <a:spcPct val="100000"/>
              </a:lnSpc>
              <a:spcBef>
                <a:spcPts val="110"/>
              </a:spcBef>
              <a:spcAft>
                <a:spcPts val="0"/>
              </a:spcAft>
              <a:buNone/>
            </a:pPr>
            <a:endParaRPr sz="235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45" name="Google Shape;145;p9"/>
          <p:cNvSpPr txBox="1"/>
          <p:nvPr/>
        </p:nvSpPr>
        <p:spPr>
          <a:xfrm>
            <a:off x="4865794" y="4888955"/>
            <a:ext cx="8556600" cy="10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875" rIns="0" bIns="0" anchor="t" anchorCtr="0">
            <a:spAutoFit/>
          </a:bodyPr>
          <a:lstStyle/>
          <a:p>
            <a:pPr marL="127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700" b="1">
                <a:solidFill>
                  <a:srgbClr val="F1F4F5"/>
                </a:solidFill>
                <a:latin typeface="Trebuchet MS"/>
                <a:ea typeface="Trebuchet MS"/>
                <a:cs typeface="Trebuchet MS"/>
                <a:sym typeface="Trebuchet MS"/>
              </a:rPr>
              <a:t>INFINITY SCHOOL</a:t>
            </a:r>
            <a:endParaRPr sz="67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46" name="Google Shape;146;p9"/>
          <p:cNvSpPr txBox="1"/>
          <p:nvPr/>
        </p:nvSpPr>
        <p:spPr>
          <a:xfrm>
            <a:off x="5855433" y="5947273"/>
            <a:ext cx="63639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F1F4F5"/>
                </a:solidFill>
                <a:latin typeface="Trebuchet MS"/>
                <a:ea typeface="Trebuchet MS"/>
                <a:cs typeface="Trebuchet MS"/>
                <a:sym typeface="Trebuchet MS"/>
              </a:rPr>
              <a:t>V I S U A L	A R T	C R E A T I V E	C E N T E R</a:t>
            </a:r>
            <a:endParaRPr sz="2000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750597" y="8796337"/>
            <a:ext cx="923924" cy="923924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533400" y="952500"/>
            <a:ext cx="15087600" cy="1053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3884929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500"/>
              <a:t>Você já utilizou IA hoje?</a:t>
            </a:r>
            <a:endParaRPr sz="6500"/>
          </a:p>
        </p:txBody>
      </p:sp>
      <p:sp>
        <p:nvSpPr>
          <p:cNvPr id="60" name="Google Shape;60;p3"/>
          <p:cNvSpPr txBox="1"/>
          <p:nvPr/>
        </p:nvSpPr>
        <p:spPr>
          <a:xfrm>
            <a:off x="13944681" y="3771900"/>
            <a:ext cx="2848588" cy="4752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3556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Char char="•"/>
            </a:pPr>
            <a:r>
              <a:rPr lang="pt-BR" sz="2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YOUTUBE</a:t>
            </a:r>
            <a:endParaRPr/>
          </a:p>
          <a:p>
            <a:pPr marL="3556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Char char="•"/>
            </a:pPr>
            <a:r>
              <a:rPr lang="pt-BR" sz="2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FACEBOOK</a:t>
            </a:r>
            <a:endParaRPr/>
          </a:p>
          <a:p>
            <a:pPr marL="3556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Char char="•"/>
            </a:pPr>
            <a:r>
              <a:rPr lang="pt-BR" sz="2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OLX</a:t>
            </a:r>
            <a:endParaRPr/>
          </a:p>
          <a:p>
            <a:pPr marL="3556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Char char="•"/>
            </a:pPr>
            <a:r>
              <a:rPr lang="pt-BR" sz="2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MERCADO LIVRE</a:t>
            </a:r>
            <a:endParaRPr/>
          </a:p>
          <a:p>
            <a:pPr marL="3556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Char char="•"/>
            </a:pPr>
            <a:r>
              <a:rPr lang="pt-BR" sz="2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WHATSAPP</a:t>
            </a:r>
            <a:endParaRPr/>
          </a:p>
          <a:p>
            <a:pPr marL="3556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Char char="•"/>
            </a:pPr>
            <a:r>
              <a:rPr lang="pt-BR" sz="2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NETFLIX</a:t>
            </a:r>
            <a:endParaRPr/>
          </a:p>
          <a:p>
            <a:pPr marL="3556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Char char="•"/>
            </a:pPr>
            <a:r>
              <a:rPr lang="pt-BR" sz="2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AMAZON</a:t>
            </a:r>
            <a:endParaRPr/>
          </a:p>
          <a:p>
            <a:pPr marL="3556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Char char="•"/>
            </a:pPr>
            <a:r>
              <a:rPr lang="pt-BR" sz="2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SPOTIFY</a:t>
            </a:r>
            <a:endParaRPr/>
          </a:p>
          <a:p>
            <a:pPr marL="3556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Char char="•"/>
            </a:pPr>
            <a:r>
              <a:rPr lang="pt-BR" sz="2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EMAIL</a:t>
            </a:r>
            <a:endParaRPr/>
          </a:p>
          <a:p>
            <a:pPr marL="3556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Char char="•"/>
            </a:pPr>
            <a:r>
              <a:rPr lang="pt-BR" sz="2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GOOGLE MAPS</a:t>
            </a:r>
            <a:endParaRPr/>
          </a:p>
          <a:p>
            <a:pPr marL="3556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Char char="•"/>
            </a:pPr>
            <a:r>
              <a:rPr lang="pt-BR" sz="2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WAZE</a:t>
            </a:r>
            <a:endParaRPr/>
          </a:p>
          <a:p>
            <a:pPr marL="35560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rial"/>
              <a:buNone/>
            </a:pPr>
            <a:endParaRPr sz="22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1" name="Google Shape;61;p3"/>
          <p:cNvSpPr txBox="1"/>
          <p:nvPr/>
        </p:nvSpPr>
        <p:spPr>
          <a:xfrm>
            <a:off x="1676400" y="2857500"/>
            <a:ext cx="11324612" cy="65582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-1397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Char char="•"/>
            </a:pPr>
            <a:r>
              <a:rPr lang="pt-BR" sz="2200" b="1" i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Assistentes virtuais</a:t>
            </a:r>
            <a:r>
              <a:rPr lang="pt-BR" sz="2200" b="0" i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: Permitem ligar para amigos, ver a previsão do tempo, acionar e desligar luzes, entre outras funções.</a:t>
            </a:r>
            <a:endParaRPr/>
          </a:p>
          <a:p>
            <a:pPr marL="0" lvl="0" indent="-139700" algn="l" rtl="0">
              <a:spcBef>
                <a:spcPts val="135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Char char="•"/>
            </a:pPr>
            <a:r>
              <a:rPr lang="pt-BR" sz="2200" b="1" i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Redes sociais</a:t>
            </a:r>
            <a:r>
              <a:rPr lang="pt-BR" sz="2200" b="0" i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: Personalizam a experiência do usuário. </a:t>
            </a:r>
            <a:endParaRPr/>
          </a:p>
          <a:p>
            <a:pPr marL="0" lvl="0" indent="-139700" algn="l" rtl="0">
              <a:spcBef>
                <a:spcPts val="135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Char char="•"/>
            </a:pPr>
            <a:r>
              <a:rPr lang="pt-BR" sz="2200" b="1" i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Serviços de streaming</a:t>
            </a:r>
            <a:r>
              <a:rPr lang="pt-BR" sz="2200" b="0" i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: Escolhem sugestões de filmes e séries com base nos gostos do usuário. </a:t>
            </a:r>
            <a:endParaRPr/>
          </a:p>
          <a:p>
            <a:pPr marL="0" lvl="0" indent="-139700" algn="l" rtl="0">
              <a:spcBef>
                <a:spcPts val="135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Char char="•"/>
            </a:pPr>
            <a:r>
              <a:rPr lang="pt-BR" sz="2200" b="1" i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E-mail</a:t>
            </a:r>
            <a:r>
              <a:rPr lang="pt-BR" sz="2200" b="0" i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: Filtram spam, categorizam mensagens e sugerem respostas automáticas. </a:t>
            </a:r>
            <a:endParaRPr/>
          </a:p>
          <a:p>
            <a:pPr marL="0" lvl="0" indent="-139700" algn="l" rtl="0">
              <a:spcBef>
                <a:spcPts val="135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Char char="•"/>
            </a:pPr>
            <a:r>
              <a:rPr lang="pt-BR" sz="2200" b="1" i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Serviços de atendimento ao cliente</a:t>
            </a:r>
            <a:r>
              <a:rPr lang="pt-BR" sz="2200" b="0" i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: Utilizam chatbots para responder a consultas comuns. </a:t>
            </a:r>
            <a:endParaRPr/>
          </a:p>
          <a:p>
            <a:pPr marL="0" lvl="0" indent="-139700" algn="l" rtl="0">
              <a:spcBef>
                <a:spcPts val="135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Char char="•"/>
            </a:pPr>
            <a:r>
              <a:rPr lang="pt-BR" sz="2200" b="1" i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Recursos humanos</a:t>
            </a:r>
            <a:r>
              <a:rPr lang="pt-BR" sz="2200" b="0" i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: Coletam e analisam dados para identificar perfis relevantes para determinadas vagas. </a:t>
            </a:r>
            <a:endParaRPr/>
          </a:p>
          <a:p>
            <a:pPr marL="0" lvl="0" indent="-139700" algn="l" rtl="0">
              <a:spcBef>
                <a:spcPts val="135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Char char="•"/>
            </a:pPr>
            <a:r>
              <a:rPr lang="pt-BR" sz="2200" b="1" i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Recomendações personalizadas</a:t>
            </a:r>
            <a:r>
              <a:rPr lang="pt-BR" sz="2200" b="0" i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: Sugestões de séries na Netflix e playlists no Spotify. </a:t>
            </a:r>
            <a:endParaRPr/>
          </a:p>
          <a:p>
            <a:pPr marL="0" lvl="0" indent="-139700" algn="l" rtl="0">
              <a:spcBef>
                <a:spcPts val="135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Char char="•"/>
            </a:pPr>
            <a:r>
              <a:rPr lang="pt-BR" sz="2200" b="1" i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Aplicativos de rotas</a:t>
            </a:r>
            <a:r>
              <a:rPr lang="pt-BR" sz="2200" b="0" i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: Preveem o tempo de chegada ao destino e sugerem rotas mais eficientes. </a:t>
            </a:r>
            <a:endParaRPr/>
          </a:p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325600" y="3466592"/>
            <a:ext cx="6820408" cy="6820408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6"/>
          <p:cNvSpPr/>
          <p:nvPr/>
        </p:nvSpPr>
        <p:spPr>
          <a:xfrm>
            <a:off x="1888735" y="0"/>
            <a:ext cx="16399510" cy="2992120"/>
          </a:xfrm>
          <a:custGeom>
            <a:avLst/>
            <a:gdLst/>
            <a:ahLst/>
            <a:cxnLst/>
            <a:rect l="l" t="t" r="r" b="b"/>
            <a:pathLst>
              <a:path w="16399510" h="2992120" extrusionOk="0">
                <a:moveTo>
                  <a:pt x="0" y="2992059"/>
                </a:moveTo>
                <a:lnTo>
                  <a:pt x="0" y="0"/>
                </a:lnTo>
                <a:lnTo>
                  <a:pt x="16399262" y="0"/>
                </a:lnTo>
                <a:lnTo>
                  <a:pt x="16399262" y="2992059"/>
                </a:lnTo>
                <a:lnTo>
                  <a:pt x="0" y="2992059"/>
                </a:lnTo>
                <a:close/>
              </a:path>
            </a:pathLst>
          </a:custGeom>
          <a:solidFill>
            <a:srgbClr val="AB4036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pic>
        <p:nvPicPr>
          <p:cNvPr id="68" name="Google Shape;68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750597" y="8796337"/>
            <a:ext cx="923924" cy="923924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6"/>
          <p:cNvSpPr txBox="1">
            <a:spLocks noGrp="1"/>
          </p:cNvSpPr>
          <p:nvPr>
            <p:ph type="title"/>
          </p:nvPr>
        </p:nvSpPr>
        <p:spPr>
          <a:xfrm>
            <a:off x="-381000" y="964215"/>
            <a:ext cx="15533116" cy="1053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6218555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500"/>
              <a:t>Conceitos básicos: IA</a:t>
            </a:r>
            <a:endParaRPr sz="6500"/>
          </a:p>
        </p:txBody>
      </p:sp>
      <p:sp>
        <p:nvSpPr>
          <p:cNvPr id="70" name="Google Shape;70;p6"/>
          <p:cNvSpPr txBox="1"/>
          <p:nvPr/>
        </p:nvSpPr>
        <p:spPr>
          <a:xfrm>
            <a:off x="2438400" y="3522972"/>
            <a:ext cx="3886200" cy="5895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5080" lvl="0" indent="0" algn="l" rtl="0">
              <a:lnSpc>
                <a:spcPct val="1155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 b="1">
                <a:solidFill>
                  <a:srgbClr val="F5FFF5"/>
                </a:solidFill>
                <a:latin typeface="Tahoma"/>
                <a:ea typeface="Tahoma"/>
                <a:cs typeface="Tahoma"/>
                <a:sym typeface="Tahoma"/>
              </a:rPr>
              <a:t>O que é?</a:t>
            </a:r>
            <a:endParaRPr sz="3600" b="1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1" name="Google Shape;71;p6"/>
          <p:cNvSpPr txBox="1"/>
          <p:nvPr/>
        </p:nvSpPr>
        <p:spPr>
          <a:xfrm>
            <a:off x="2743200" y="4312022"/>
            <a:ext cx="5638800" cy="26609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4925" rIns="0" bIns="0" anchor="t" anchorCtr="0">
            <a:spAutoFit/>
          </a:bodyPr>
          <a:lstStyle/>
          <a:p>
            <a:pPr marL="127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U</a:t>
            </a:r>
            <a:r>
              <a:rPr lang="pt-BR" sz="2400" b="0" i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m conjunto de tecnologias que permitem aos computadores executar uma variedade de funções avançadas, incluindo a capacidade de ver, entender e traduzir idiomas falados e escritos, analisar dados, fazer recomendações e muito mais.</a:t>
            </a:r>
            <a:endParaRPr sz="24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2" name="Google Shape;72;p6"/>
          <p:cNvSpPr txBox="1"/>
          <p:nvPr/>
        </p:nvSpPr>
        <p:spPr>
          <a:xfrm>
            <a:off x="10417856" y="4383650"/>
            <a:ext cx="5482473" cy="19736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4925" rIns="0" bIns="0" anchor="t" anchorCtr="0">
            <a:spAutoFit/>
          </a:bodyPr>
          <a:lstStyle/>
          <a:p>
            <a:pPr marL="35560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Char char="•"/>
            </a:pPr>
            <a:r>
              <a:rPr lang="pt-BR" sz="2200" b="0" i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Indicação de filmes e séries.</a:t>
            </a:r>
            <a:endParaRPr/>
          </a:p>
          <a:p>
            <a:pPr marL="355600" lvl="0" indent="-342900" algn="just" rtl="0">
              <a:lnSpc>
                <a:spcPct val="100000"/>
              </a:lnSpc>
              <a:spcBef>
                <a:spcPts val="445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Char char="•"/>
            </a:pPr>
            <a:r>
              <a:rPr lang="pt-BR" sz="2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Indicação de músicas.</a:t>
            </a:r>
            <a:endParaRPr/>
          </a:p>
          <a:p>
            <a:pPr marL="355600" lvl="0" indent="-342900" algn="just" rtl="0">
              <a:lnSpc>
                <a:spcPct val="100000"/>
              </a:lnSpc>
              <a:spcBef>
                <a:spcPts val="445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Char char="•"/>
            </a:pPr>
            <a:r>
              <a:rPr lang="pt-BR" sz="2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Chats automatizados (chatbots).</a:t>
            </a:r>
            <a:endParaRPr/>
          </a:p>
          <a:p>
            <a:pPr marL="355600" lvl="0" indent="-342900" algn="just" rtl="0">
              <a:lnSpc>
                <a:spcPct val="100000"/>
              </a:lnSpc>
              <a:spcBef>
                <a:spcPts val="445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Char char="•"/>
            </a:pPr>
            <a:r>
              <a:rPr lang="pt-BR" sz="2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Tradução instantânea.</a:t>
            </a:r>
            <a:endParaRPr/>
          </a:p>
          <a:p>
            <a:pPr marL="355600" lvl="0" indent="-342900" algn="just" rtl="0">
              <a:lnSpc>
                <a:spcPct val="100000"/>
              </a:lnSpc>
              <a:spcBef>
                <a:spcPts val="445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Char char="•"/>
            </a:pPr>
            <a:r>
              <a:rPr lang="pt-BR" sz="2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Assistentes virtuais.</a:t>
            </a:r>
            <a:endParaRPr sz="22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3" name="Google Shape;73;p6"/>
          <p:cNvSpPr txBox="1"/>
          <p:nvPr/>
        </p:nvSpPr>
        <p:spPr>
          <a:xfrm>
            <a:off x="10417856" y="3522972"/>
            <a:ext cx="4288743" cy="5895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5080" lvl="0" indent="0" algn="l" rtl="0">
              <a:lnSpc>
                <a:spcPct val="1155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 b="1">
                <a:solidFill>
                  <a:srgbClr val="F5FFF5"/>
                </a:solidFill>
                <a:latin typeface="Tahoma"/>
                <a:ea typeface="Tahoma"/>
                <a:cs typeface="Tahoma"/>
                <a:sym typeface="Tahoma"/>
              </a:rPr>
              <a:t>Uso no dia a dia:</a:t>
            </a:r>
            <a:endParaRPr sz="3600" b="1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74" name="Google Shape;74;p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257121" y="3783839"/>
            <a:ext cx="6574367" cy="65743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"/>
          <p:cNvSpPr/>
          <p:nvPr/>
        </p:nvSpPr>
        <p:spPr>
          <a:xfrm>
            <a:off x="1888735" y="0"/>
            <a:ext cx="16399510" cy="2992120"/>
          </a:xfrm>
          <a:custGeom>
            <a:avLst/>
            <a:gdLst/>
            <a:ahLst/>
            <a:cxnLst/>
            <a:rect l="l" t="t" r="r" b="b"/>
            <a:pathLst>
              <a:path w="16399510" h="2992120" extrusionOk="0">
                <a:moveTo>
                  <a:pt x="0" y="2992049"/>
                </a:moveTo>
                <a:lnTo>
                  <a:pt x="0" y="0"/>
                </a:lnTo>
                <a:lnTo>
                  <a:pt x="16399262" y="0"/>
                </a:lnTo>
                <a:lnTo>
                  <a:pt x="16399262" y="2992049"/>
                </a:lnTo>
                <a:lnTo>
                  <a:pt x="0" y="2992049"/>
                </a:lnTo>
                <a:close/>
              </a:path>
            </a:pathLst>
          </a:custGeom>
          <a:solidFill>
            <a:srgbClr val="AB4036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pic>
        <p:nvPicPr>
          <p:cNvPr id="80" name="Google Shape;80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750597" y="8796337"/>
            <a:ext cx="923924" cy="923924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2"/>
          <p:cNvSpPr txBox="1"/>
          <p:nvPr/>
        </p:nvSpPr>
        <p:spPr>
          <a:xfrm>
            <a:off x="3200400" y="4610100"/>
            <a:ext cx="8241600" cy="21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102235" lvl="0" indent="0" algn="l" rtl="0">
              <a:lnSpc>
                <a:spcPct val="1165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pt-BR" sz="2500">
                <a:solidFill>
                  <a:srgbClr val="F8FAFF"/>
                </a:solidFill>
                <a:highlight>
                  <a:srgbClr val="292A2D"/>
                </a:highlight>
                <a:latin typeface="Tahoma"/>
                <a:ea typeface="Tahoma"/>
                <a:cs typeface="Tahoma"/>
                <a:sym typeface="Tahoma"/>
              </a:rPr>
              <a:t>É uma instrução ou pergunta que você dá a um modelo de IA para gerar uma resposta. É como uma “descrição” que orienta o que você quer que a IA faça ou responda. Por exemplo, se você pedir para "explicar o que é um prompt", isso já é um prompt!</a:t>
            </a:r>
            <a:endParaRPr sz="3500">
              <a:solidFill>
                <a:srgbClr val="F5FFF5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2" name="Google Shape;82;p2"/>
          <p:cNvSpPr txBox="1">
            <a:spLocks noGrp="1"/>
          </p:cNvSpPr>
          <p:nvPr>
            <p:ph type="title"/>
          </p:nvPr>
        </p:nvSpPr>
        <p:spPr>
          <a:xfrm>
            <a:off x="1377441" y="945657"/>
            <a:ext cx="15533116" cy="1053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5996305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500"/>
              <a:t>Introdução</a:t>
            </a:r>
            <a:endParaRPr sz="6500"/>
          </a:p>
        </p:txBody>
      </p:sp>
      <p:sp>
        <p:nvSpPr>
          <p:cNvPr id="83" name="Google Shape;83;p2"/>
          <p:cNvSpPr txBox="1"/>
          <p:nvPr/>
        </p:nvSpPr>
        <p:spPr>
          <a:xfrm>
            <a:off x="2895600" y="3891847"/>
            <a:ext cx="3068469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Char char="•"/>
            </a:pPr>
            <a:r>
              <a:rPr lang="pt-BR" sz="2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O que é um prompt?</a:t>
            </a:r>
            <a:endParaRPr/>
          </a:p>
        </p:txBody>
      </p:sp>
      <p:pic>
        <p:nvPicPr>
          <p:cNvPr id="84" name="Google Shape;84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039600" y="3390900"/>
            <a:ext cx="5524500" cy="552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4"/>
          <p:cNvSpPr/>
          <p:nvPr/>
        </p:nvSpPr>
        <p:spPr>
          <a:xfrm>
            <a:off x="1888735" y="0"/>
            <a:ext cx="16399510" cy="2992120"/>
          </a:xfrm>
          <a:custGeom>
            <a:avLst/>
            <a:gdLst/>
            <a:ahLst/>
            <a:cxnLst/>
            <a:rect l="l" t="t" r="r" b="b"/>
            <a:pathLst>
              <a:path w="16399510" h="2992120" extrusionOk="0">
                <a:moveTo>
                  <a:pt x="0" y="2992059"/>
                </a:moveTo>
                <a:lnTo>
                  <a:pt x="0" y="0"/>
                </a:lnTo>
                <a:lnTo>
                  <a:pt x="16399262" y="0"/>
                </a:lnTo>
                <a:lnTo>
                  <a:pt x="16399262" y="2992059"/>
                </a:lnTo>
                <a:lnTo>
                  <a:pt x="0" y="2992059"/>
                </a:lnTo>
                <a:close/>
              </a:path>
            </a:pathLst>
          </a:custGeom>
          <a:solidFill>
            <a:srgbClr val="AB4036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pic>
        <p:nvPicPr>
          <p:cNvPr id="90" name="Google Shape;90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750597" y="8796337"/>
            <a:ext cx="923924" cy="923924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4"/>
          <p:cNvSpPr txBox="1">
            <a:spLocks noGrp="1"/>
          </p:cNvSpPr>
          <p:nvPr>
            <p:ph type="title"/>
          </p:nvPr>
        </p:nvSpPr>
        <p:spPr>
          <a:xfrm>
            <a:off x="-2297842" y="805830"/>
            <a:ext cx="18697200" cy="9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6218555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300"/>
              <a:t>Fundamentos de um bom prompt</a:t>
            </a:r>
            <a:endParaRPr sz="5600"/>
          </a:p>
        </p:txBody>
      </p:sp>
      <p:sp>
        <p:nvSpPr>
          <p:cNvPr id="92" name="Google Shape;92;p4"/>
          <p:cNvSpPr txBox="1"/>
          <p:nvPr/>
        </p:nvSpPr>
        <p:spPr>
          <a:xfrm>
            <a:off x="5638800" y="3369975"/>
            <a:ext cx="7471200" cy="5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5080" lvl="0" indent="0" algn="ctr" rtl="0">
              <a:lnSpc>
                <a:spcPct val="1155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 b="1">
                <a:solidFill>
                  <a:srgbClr val="F5FFF5"/>
                </a:solidFill>
                <a:latin typeface="Tahoma"/>
                <a:ea typeface="Tahoma"/>
                <a:cs typeface="Tahoma"/>
                <a:sym typeface="Tahoma"/>
              </a:rPr>
              <a:t>Clareza - Precisão - Eficiência:</a:t>
            </a:r>
            <a:endParaRPr sz="3600" b="1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3" name="Google Shape;93;p4"/>
          <p:cNvSpPr txBox="1"/>
          <p:nvPr/>
        </p:nvSpPr>
        <p:spPr>
          <a:xfrm>
            <a:off x="1187725" y="6499414"/>
            <a:ext cx="5638800" cy="10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4925" rIns="0" bIns="0" anchor="t" anchorCtr="0">
            <a:spAutoFit/>
          </a:bodyPr>
          <a:lstStyle/>
          <a:p>
            <a:pPr marL="457200" lvl="0" indent="-3683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Tahoma"/>
              <a:buChar char="-"/>
            </a:pPr>
            <a:r>
              <a:rPr lang="pt-BR" sz="2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Use frases diretas e específicas.</a:t>
            </a:r>
            <a:endParaRPr sz="22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457200" lvl="0" indent="-3683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Tahoma"/>
              <a:buChar char="-"/>
            </a:pPr>
            <a:r>
              <a:rPr lang="pt-BR" sz="2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Evite ambiguidade de termos.</a:t>
            </a:r>
            <a:endParaRPr sz="22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457200" lvl="0" indent="-3683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Tahoma"/>
              <a:buChar char="-"/>
            </a:pPr>
            <a:r>
              <a:rPr lang="pt-BR" sz="2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Seja o mais específico possível.</a:t>
            </a:r>
            <a:endParaRPr sz="22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4" name="Google Shape;94;p4"/>
          <p:cNvSpPr txBox="1"/>
          <p:nvPr/>
        </p:nvSpPr>
        <p:spPr>
          <a:xfrm>
            <a:off x="10587550" y="4314834"/>
            <a:ext cx="3458100" cy="3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rgbClr val="F5FFF5"/>
                </a:solidFill>
                <a:latin typeface="Arial Black"/>
                <a:ea typeface="Arial Black"/>
                <a:cs typeface="Arial Black"/>
                <a:sym typeface="Arial Black"/>
              </a:rPr>
              <a:t>Exemplos:</a:t>
            </a:r>
            <a:endParaRPr sz="2200"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95" name="Google Shape;95;p4"/>
          <p:cNvSpPr txBox="1"/>
          <p:nvPr/>
        </p:nvSpPr>
        <p:spPr>
          <a:xfrm>
            <a:off x="10491725" y="4747250"/>
            <a:ext cx="7471200" cy="44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4925" rIns="0" bIns="0" anchor="t" anchorCtr="0">
            <a:spAutoFit/>
          </a:bodyPr>
          <a:lstStyle/>
          <a:p>
            <a:pPr marL="1270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❌  Ruim: "Me fale sobre IA."  </a:t>
            </a:r>
            <a:endParaRPr sz="22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1270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✅ Bom: "Explique o conceito de inteligência artificial generativa e dê exemplos de aplicações."</a:t>
            </a:r>
            <a:endParaRPr sz="22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1270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2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1270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Contextualização:</a:t>
            </a:r>
            <a:endParaRPr sz="22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1270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- Dê detalhes para guiar a IA na resposta.</a:t>
            </a:r>
            <a:endParaRPr sz="22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1270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- Informe o propósito e o público-alvo.</a:t>
            </a:r>
            <a:endParaRPr sz="22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1270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2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1270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❌  Ruim: "Crie um texto sobre redes sociais."  </a:t>
            </a:r>
            <a:endParaRPr sz="22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1270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✅  Bom: "Crie um artigo de 500 palavras sobre o impacto das redes sociais no comportamento dos jovens, com dados estatísticos."</a:t>
            </a:r>
            <a:endParaRPr sz="22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127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6" name="Google Shape;96;p4"/>
          <p:cNvSpPr txBox="1"/>
          <p:nvPr/>
        </p:nvSpPr>
        <p:spPr>
          <a:xfrm>
            <a:off x="1350325" y="5042213"/>
            <a:ext cx="6077700" cy="12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É essencial porque guia a IA na direção certa! Ele define o que você quer e como quer a resposta.</a:t>
            </a:r>
            <a:endParaRPr sz="22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7" name="Google Shape;97;p4"/>
          <p:cNvSpPr txBox="1"/>
          <p:nvPr/>
        </p:nvSpPr>
        <p:spPr>
          <a:xfrm>
            <a:off x="1246850" y="4314825"/>
            <a:ext cx="85134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Tahoma"/>
              <a:buChar char="●"/>
            </a:pPr>
            <a:r>
              <a:rPr lang="pt-BR" sz="2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Por que um prompt é essencial?</a:t>
            </a:r>
            <a:endParaRPr sz="22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8" name="Google Shape;98;p4"/>
          <p:cNvSpPr txBox="1"/>
          <p:nvPr/>
        </p:nvSpPr>
        <p:spPr>
          <a:xfrm>
            <a:off x="1128600" y="7847725"/>
            <a:ext cx="8513400" cy="15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Tahoma"/>
              <a:buChar char="●"/>
            </a:pPr>
            <a:r>
              <a:rPr lang="pt-BR" sz="2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Clareza: Ajuda a IA a entender exatamente o que você precisa.</a:t>
            </a:r>
            <a:endParaRPr sz="22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Tahoma"/>
              <a:buChar char="●"/>
            </a:pPr>
            <a:r>
              <a:rPr lang="pt-BR" sz="2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Precisão: Garante respostas mais relevantes e úteis.</a:t>
            </a:r>
            <a:endParaRPr sz="22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Tahoma"/>
              <a:buChar char="●"/>
            </a:pPr>
            <a:r>
              <a:rPr lang="pt-BR" sz="2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Eficiência: Economizar tempo, evitando respostas fora de contexto.</a:t>
            </a:r>
            <a:endParaRPr sz="22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7"/>
          <p:cNvSpPr/>
          <p:nvPr/>
        </p:nvSpPr>
        <p:spPr>
          <a:xfrm>
            <a:off x="1888735" y="0"/>
            <a:ext cx="16399510" cy="2992120"/>
          </a:xfrm>
          <a:custGeom>
            <a:avLst/>
            <a:gdLst/>
            <a:ahLst/>
            <a:cxnLst/>
            <a:rect l="l" t="t" r="r" b="b"/>
            <a:pathLst>
              <a:path w="16399510" h="2992120" extrusionOk="0">
                <a:moveTo>
                  <a:pt x="0" y="2992059"/>
                </a:moveTo>
                <a:lnTo>
                  <a:pt x="0" y="0"/>
                </a:lnTo>
                <a:lnTo>
                  <a:pt x="16399262" y="0"/>
                </a:lnTo>
                <a:lnTo>
                  <a:pt x="16399262" y="2992059"/>
                </a:lnTo>
                <a:lnTo>
                  <a:pt x="0" y="2992059"/>
                </a:lnTo>
                <a:close/>
              </a:path>
            </a:pathLst>
          </a:custGeom>
          <a:solidFill>
            <a:srgbClr val="AB4036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pic>
        <p:nvPicPr>
          <p:cNvPr id="104" name="Google Shape;104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750597" y="8796337"/>
            <a:ext cx="923924" cy="923924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7"/>
          <p:cNvSpPr txBox="1">
            <a:spLocks noGrp="1"/>
          </p:cNvSpPr>
          <p:nvPr>
            <p:ph type="title"/>
          </p:nvPr>
        </p:nvSpPr>
        <p:spPr>
          <a:xfrm>
            <a:off x="-381000" y="964215"/>
            <a:ext cx="16535400" cy="10130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6218555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500"/>
              <a:t>Como funciona uma IA?</a:t>
            </a:r>
            <a:endParaRPr sz="6500"/>
          </a:p>
        </p:txBody>
      </p:sp>
      <p:sp>
        <p:nvSpPr>
          <p:cNvPr id="106" name="Google Shape;106;p7"/>
          <p:cNvSpPr txBox="1"/>
          <p:nvPr/>
        </p:nvSpPr>
        <p:spPr>
          <a:xfrm>
            <a:off x="2741676" y="3956334"/>
            <a:ext cx="1865376" cy="5895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5080" lvl="0" indent="0" algn="l" rtl="0">
              <a:lnSpc>
                <a:spcPct val="1155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 b="1">
                <a:solidFill>
                  <a:srgbClr val="F5FFF5"/>
                </a:solidFill>
                <a:latin typeface="Tahoma"/>
                <a:ea typeface="Tahoma"/>
                <a:cs typeface="Tahoma"/>
                <a:sym typeface="Tahoma"/>
              </a:rPr>
              <a:t>DADOS </a:t>
            </a:r>
            <a:endParaRPr sz="3600" b="1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7" name="Google Shape;107;p7"/>
          <p:cNvSpPr/>
          <p:nvPr/>
        </p:nvSpPr>
        <p:spPr>
          <a:xfrm>
            <a:off x="4767072" y="3956335"/>
            <a:ext cx="2008632" cy="58958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</a:endParaRPr>
          </a:p>
        </p:txBody>
      </p:sp>
      <p:sp>
        <p:nvSpPr>
          <p:cNvPr id="108" name="Google Shape;108;p7"/>
          <p:cNvSpPr txBox="1"/>
          <p:nvPr/>
        </p:nvSpPr>
        <p:spPr>
          <a:xfrm>
            <a:off x="6986016" y="3956333"/>
            <a:ext cx="4501898" cy="5895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5080" lvl="0" indent="0" algn="l" rtl="0">
              <a:lnSpc>
                <a:spcPct val="1155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 b="1">
                <a:solidFill>
                  <a:srgbClr val="F5FFF5"/>
                </a:solidFill>
                <a:latin typeface="Tahoma"/>
                <a:ea typeface="Tahoma"/>
                <a:cs typeface="Tahoma"/>
                <a:sym typeface="Tahoma"/>
              </a:rPr>
              <a:t>PROCESSAMENTO </a:t>
            </a:r>
            <a:endParaRPr sz="3600" b="1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9" name="Google Shape;109;p7"/>
          <p:cNvSpPr/>
          <p:nvPr/>
        </p:nvSpPr>
        <p:spPr>
          <a:xfrm>
            <a:off x="11582400" y="3956334"/>
            <a:ext cx="2008632" cy="58958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</a:endParaRPr>
          </a:p>
        </p:txBody>
      </p:sp>
      <p:sp>
        <p:nvSpPr>
          <p:cNvPr id="110" name="Google Shape;110;p7"/>
          <p:cNvSpPr txBox="1"/>
          <p:nvPr/>
        </p:nvSpPr>
        <p:spPr>
          <a:xfrm>
            <a:off x="13751051" y="3924330"/>
            <a:ext cx="2999545" cy="5895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5080" lvl="0" indent="0" algn="l" rtl="0">
              <a:lnSpc>
                <a:spcPct val="1155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 b="1">
                <a:solidFill>
                  <a:srgbClr val="F5FFF5"/>
                </a:solidFill>
                <a:latin typeface="Tahoma"/>
                <a:ea typeface="Tahoma"/>
                <a:cs typeface="Tahoma"/>
                <a:sym typeface="Tahoma"/>
              </a:rPr>
              <a:t>RESULTADO </a:t>
            </a:r>
            <a:endParaRPr sz="3600" b="1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111" name="Google Shape;111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867450" y="5091032"/>
            <a:ext cx="4201650" cy="420165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7"/>
          <p:cNvSpPr txBox="1"/>
          <p:nvPr/>
        </p:nvSpPr>
        <p:spPr>
          <a:xfrm>
            <a:off x="4607052" y="6897064"/>
            <a:ext cx="1865376" cy="5895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5080" lvl="0" indent="0" algn="l" rtl="0">
              <a:lnSpc>
                <a:spcPct val="1155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 b="1" dirty="0">
                <a:solidFill>
                  <a:srgbClr val="F5FFF5"/>
                </a:solidFill>
                <a:latin typeface="Tahoma"/>
                <a:ea typeface="Tahoma"/>
                <a:cs typeface="Tahoma"/>
                <a:sym typeface="Tahoma"/>
              </a:rPr>
              <a:t>INPUT </a:t>
            </a:r>
            <a:endParaRPr sz="3600" b="1" dirty="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3" name="Google Shape;113;p7"/>
          <p:cNvSpPr txBox="1"/>
          <p:nvPr/>
        </p:nvSpPr>
        <p:spPr>
          <a:xfrm>
            <a:off x="11851389" y="6897064"/>
            <a:ext cx="2999545" cy="5895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5080" lvl="0" indent="0" algn="l" rtl="0">
              <a:lnSpc>
                <a:spcPct val="1155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 b="1" dirty="0">
                <a:solidFill>
                  <a:srgbClr val="F5FFF5"/>
                </a:solidFill>
                <a:latin typeface="Tahoma"/>
                <a:ea typeface="Tahoma"/>
                <a:cs typeface="Tahoma"/>
                <a:sym typeface="Tahoma"/>
              </a:rPr>
              <a:t>OUTPUT </a:t>
            </a:r>
            <a:endParaRPr sz="3600" b="1" dirty="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4" name="Google Shape;114;p7"/>
          <p:cNvSpPr txBox="1"/>
          <p:nvPr/>
        </p:nvSpPr>
        <p:spPr>
          <a:xfrm>
            <a:off x="7963959" y="9322785"/>
            <a:ext cx="2008632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rede neural</a:t>
            </a:r>
            <a:endParaRPr sz="2200" dirty="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750597" y="8796337"/>
            <a:ext cx="923924" cy="923924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5"/>
          <p:cNvSpPr txBox="1"/>
          <p:nvPr/>
        </p:nvSpPr>
        <p:spPr>
          <a:xfrm>
            <a:off x="4555061" y="520912"/>
            <a:ext cx="9145482" cy="869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5080" lvl="0" indent="0" algn="ctr" rtl="0">
              <a:lnSpc>
                <a:spcPct val="1155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 b="1" dirty="0">
                <a:solidFill>
                  <a:srgbClr val="F5FFF5"/>
                </a:solidFill>
                <a:latin typeface="Trebuchet MS" panose="020B0603020202020204" pitchFamily="34" charset="0"/>
                <a:ea typeface="Tahoma"/>
                <a:cs typeface="Tahoma"/>
                <a:sym typeface="Tahoma"/>
              </a:rPr>
              <a:t>Técnicas avançadas de prompt</a:t>
            </a:r>
            <a:endParaRPr sz="4800" b="1" dirty="0">
              <a:latin typeface="Trebuchet MS" panose="020B0603020202020204" pitchFamily="34" charset="0"/>
              <a:ea typeface="Tahoma"/>
              <a:cs typeface="Tahoma"/>
              <a:sym typeface="Tahoma"/>
            </a:endParaRPr>
          </a:p>
        </p:txBody>
      </p:sp>
      <p:sp>
        <p:nvSpPr>
          <p:cNvPr id="121" name="Google Shape;121;p5"/>
          <p:cNvSpPr txBox="1"/>
          <p:nvPr/>
        </p:nvSpPr>
        <p:spPr>
          <a:xfrm>
            <a:off x="1499812" y="1910250"/>
            <a:ext cx="56388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4925" rIns="0" bIns="0" anchor="t" anchorCtr="0">
            <a:spAutoFit/>
          </a:bodyPr>
          <a:lstStyle/>
          <a:p>
            <a:pPr marL="127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Roleplay e personalização:</a:t>
            </a:r>
            <a:endParaRPr sz="22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2" name="Google Shape;122;p5"/>
          <p:cNvSpPr txBox="1"/>
          <p:nvPr/>
        </p:nvSpPr>
        <p:spPr>
          <a:xfrm>
            <a:off x="1288800" y="2610625"/>
            <a:ext cx="85134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Tahoma"/>
              <a:buChar char="●"/>
            </a:pPr>
            <a:r>
              <a:rPr lang="pt-BR" sz="2200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Faça a IA assumir um papel específico.</a:t>
            </a:r>
            <a:endParaRPr sz="2200" dirty="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3" name="Google Shape;123;p5"/>
          <p:cNvSpPr txBox="1"/>
          <p:nvPr/>
        </p:nvSpPr>
        <p:spPr>
          <a:xfrm>
            <a:off x="1409699" y="3345975"/>
            <a:ext cx="6290725" cy="15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Exemplo:</a:t>
            </a:r>
            <a:endParaRPr sz="2200" dirty="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"Você é um especialista em marketing digital. Como você recomendaria lançar um novo produto no Instagram?"</a:t>
            </a:r>
            <a:endParaRPr sz="2200" dirty="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124" name="Google Shape;124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99812" y="5223538"/>
            <a:ext cx="6424824" cy="3859275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5"/>
          <p:cNvSpPr txBox="1"/>
          <p:nvPr/>
        </p:nvSpPr>
        <p:spPr>
          <a:xfrm>
            <a:off x="9876125" y="1767125"/>
            <a:ext cx="8037600" cy="763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Iteração e Refinamento:</a:t>
            </a:r>
            <a:endParaRPr sz="22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- Se a resposta não for satisfatória, refine o prompt.</a:t>
            </a:r>
            <a:endParaRPr sz="22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2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Exemplo:</a:t>
            </a:r>
            <a:endParaRPr sz="22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 "Explique blockchain de forma simples."  </a:t>
            </a:r>
            <a:endParaRPr sz="22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2"Explique blockchain como se eu tivesse 10 anos."  </a:t>
            </a:r>
            <a:endParaRPr sz="22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3 "Explique blockchain com um exemplo do dia a dia."</a:t>
            </a:r>
            <a:endParaRPr sz="22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2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Uso de Exemplos:</a:t>
            </a:r>
            <a:endParaRPr sz="22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- Dê referências para a IA seguir um modelo.</a:t>
            </a:r>
            <a:endParaRPr sz="22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2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Exemplo: </a:t>
            </a:r>
            <a:endParaRPr sz="22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"Crie uma mensagem de boas vindas no estilo Pedro Álvares Cabral".</a:t>
            </a:r>
            <a:endParaRPr sz="22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2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Restrições e Parâmetros:</a:t>
            </a:r>
            <a:endParaRPr sz="22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- Controle o tamanho da resposta e o tom da escrita.</a:t>
            </a:r>
            <a:endParaRPr sz="22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2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Exemplo:* </a:t>
            </a:r>
            <a:endParaRPr sz="22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"Responda em no máximo 100 palavras, de forma descontraída."</a:t>
            </a:r>
            <a:endParaRPr sz="22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750597" y="8796337"/>
            <a:ext cx="923924" cy="923924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8"/>
          <p:cNvSpPr txBox="1">
            <a:spLocks noGrp="1"/>
          </p:cNvSpPr>
          <p:nvPr>
            <p:ph type="title"/>
          </p:nvPr>
        </p:nvSpPr>
        <p:spPr>
          <a:xfrm>
            <a:off x="-335280" y="779672"/>
            <a:ext cx="15533116" cy="1053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4606925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500" dirty="0"/>
              <a:t>Vamos testar algumas </a:t>
            </a:r>
            <a:r>
              <a:rPr lang="pt-BR" sz="6500" dirty="0" err="1"/>
              <a:t>IA’s</a:t>
            </a:r>
            <a:r>
              <a:rPr lang="pt-BR" sz="6500" dirty="0"/>
              <a:t>?</a:t>
            </a:r>
            <a:endParaRPr sz="6500" dirty="0"/>
          </a:p>
        </p:txBody>
      </p:sp>
      <p:sp>
        <p:nvSpPr>
          <p:cNvPr id="132" name="Google Shape;132;p8"/>
          <p:cNvSpPr txBox="1"/>
          <p:nvPr/>
        </p:nvSpPr>
        <p:spPr>
          <a:xfrm>
            <a:off x="1951504" y="6004190"/>
            <a:ext cx="6156325" cy="11605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6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rPr>
              <a:t>ChefGPT</a:t>
            </a:r>
            <a:endParaRPr sz="2000">
              <a:latin typeface="Arial Black"/>
              <a:ea typeface="Arial Black"/>
              <a:cs typeface="Arial Black"/>
              <a:sym typeface="Arial Black"/>
            </a:endParaRPr>
          </a:p>
          <a:p>
            <a:pPr marL="12700" lvl="0" indent="0" algn="l" rtl="0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Cria receitas de cozinha através de ingredientes pré-definidos.</a:t>
            </a:r>
            <a:endParaRPr sz="200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3" name="Google Shape;133;p8"/>
          <p:cNvSpPr txBox="1"/>
          <p:nvPr/>
        </p:nvSpPr>
        <p:spPr>
          <a:xfrm>
            <a:off x="1956457" y="2489558"/>
            <a:ext cx="4724400" cy="814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6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rPr>
              <a:t>ChatGPT</a:t>
            </a:r>
            <a:endParaRPr sz="2000" dirty="0">
              <a:latin typeface="Arial Black"/>
              <a:ea typeface="Arial Black"/>
              <a:cs typeface="Arial Black"/>
              <a:sym typeface="Arial Black"/>
            </a:endParaRPr>
          </a:p>
          <a:p>
            <a:pPr marL="12700" marR="5080" lvl="0" indent="0" algn="l" rtl="0">
              <a:lnSpc>
                <a:spcPct val="115599"/>
              </a:lnSpc>
              <a:spcBef>
                <a:spcPts val="475"/>
              </a:spcBef>
              <a:spcAft>
                <a:spcPts val="0"/>
              </a:spcAft>
              <a:buNone/>
            </a:pPr>
            <a:r>
              <a:rPr lang="pt-BR" sz="2000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Assistente virtual</a:t>
            </a:r>
            <a:endParaRPr dirty="0"/>
          </a:p>
        </p:txBody>
      </p:sp>
      <p:sp>
        <p:nvSpPr>
          <p:cNvPr id="134" name="Google Shape;134;p8"/>
          <p:cNvSpPr txBox="1"/>
          <p:nvPr/>
        </p:nvSpPr>
        <p:spPr>
          <a:xfrm>
            <a:off x="1956457" y="3648635"/>
            <a:ext cx="4885690" cy="814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6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rPr>
              <a:t>Google tradutor</a:t>
            </a:r>
            <a:endParaRPr sz="2000">
              <a:latin typeface="Arial Black"/>
              <a:ea typeface="Arial Black"/>
              <a:cs typeface="Arial Black"/>
              <a:sym typeface="Arial Black"/>
            </a:endParaRPr>
          </a:p>
          <a:p>
            <a:pPr marL="12700" marR="5080" lvl="0" indent="0" algn="l" rtl="0">
              <a:lnSpc>
                <a:spcPct val="115599"/>
              </a:lnSpc>
              <a:spcBef>
                <a:spcPts val="475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Tradução instantânea de texto e voz.</a:t>
            </a:r>
            <a:endParaRPr sz="200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5" name="Google Shape;135;p8"/>
          <p:cNvSpPr txBox="1"/>
          <p:nvPr/>
        </p:nvSpPr>
        <p:spPr>
          <a:xfrm>
            <a:off x="1956457" y="4807712"/>
            <a:ext cx="6169660" cy="851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6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rPr>
              <a:t>Leonardo IA</a:t>
            </a:r>
            <a:endParaRPr sz="2000">
              <a:latin typeface="Arial Black"/>
              <a:ea typeface="Arial Black"/>
              <a:cs typeface="Arial Black"/>
              <a:sym typeface="Arial Black"/>
            </a:endParaRPr>
          </a:p>
          <a:p>
            <a:pPr marL="12700" lvl="0" indent="0" algn="l" rtl="0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Criação de imagens.</a:t>
            </a:r>
            <a:endParaRPr sz="200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6" name="Google Shape;136;p8"/>
          <p:cNvSpPr txBox="1"/>
          <p:nvPr/>
        </p:nvSpPr>
        <p:spPr>
          <a:xfrm>
            <a:off x="1951503" y="7544759"/>
            <a:ext cx="6156325" cy="852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6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rPr>
              <a:t>POE IA</a:t>
            </a:r>
            <a:endParaRPr sz="2000">
              <a:latin typeface="Arial Black"/>
              <a:ea typeface="Arial Black"/>
              <a:cs typeface="Arial Black"/>
              <a:sym typeface="Arial Black"/>
            </a:endParaRPr>
          </a:p>
          <a:p>
            <a:pPr marL="12700" lvl="0" indent="0" algn="l" rtl="0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Centraliza diversas IA’s em um único site.</a:t>
            </a:r>
            <a:endParaRPr sz="20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137" name="Google Shape;137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448801" y="2079596"/>
            <a:ext cx="5048694" cy="7573042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8"/>
          <p:cNvSpPr txBox="1"/>
          <p:nvPr/>
        </p:nvSpPr>
        <p:spPr>
          <a:xfrm>
            <a:off x="14735788" y="2324100"/>
            <a:ext cx="3191509" cy="6244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6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rPr>
              <a:t>Prompt:</a:t>
            </a:r>
            <a:endParaRPr sz="2000">
              <a:latin typeface="Arial Black"/>
              <a:ea typeface="Arial Black"/>
              <a:cs typeface="Arial Black"/>
              <a:sym typeface="Arial Black"/>
            </a:endParaRPr>
          </a:p>
          <a:p>
            <a:pPr marL="12700" marR="5080" lvl="0" indent="0" algn="just" rtl="0">
              <a:lnSpc>
                <a:spcPct val="115599"/>
              </a:lnSpc>
              <a:spcBef>
                <a:spcPts val="475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Uma espaçonave futurista voando no espaço profundo, passando perto de um buraco negro colossal. O buraco negro deve ser gigantesco, com um disco de acreção brilhante em tons de laranja, vermelho e amarelo, e efeitos visuais de distorção gravitacional ao redor. A espaçonave deve ter um design moderno, com luzes azuis e detalhes metálicos, destacando-se contra o fundo escuro do espaço estrelado. O cenário deve transmitir a vastidão e o mistério do universo, com estrelas e nebulosas ao fundo.</a:t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9" name="Google Shape;139;p8"/>
          <p:cNvSpPr txBox="1"/>
          <p:nvPr/>
        </p:nvSpPr>
        <p:spPr>
          <a:xfrm>
            <a:off x="1951500" y="8706200"/>
            <a:ext cx="85134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 b="1">
                <a:solidFill>
                  <a:schemeClr val="lt1"/>
                </a:solidFill>
              </a:rPr>
              <a:t>Deepseek</a:t>
            </a:r>
            <a:endParaRPr sz="2200" b="1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lt1"/>
                </a:solidFill>
              </a:rPr>
              <a:t>Assistente virtual</a:t>
            </a:r>
            <a:endParaRPr sz="2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>
          <a:extLst>
            <a:ext uri="{FF2B5EF4-FFF2-40B4-BE49-F238E27FC236}">
              <a16:creationId xmlns:a16="http://schemas.microsoft.com/office/drawing/2014/main" id="{A912D057-FEDE-22EA-897E-E456E8D3AC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8">
            <a:extLst>
              <a:ext uri="{FF2B5EF4-FFF2-40B4-BE49-F238E27FC236}">
                <a16:creationId xmlns:a16="http://schemas.microsoft.com/office/drawing/2014/main" id="{38EE6D13-1430-CF55-6DEE-F9421E7EF182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750597" y="8796337"/>
            <a:ext cx="923924" cy="923924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8">
            <a:extLst>
              <a:ext uri="{FF2B5EF4-FFF2-40B4-BE49-F238E27FC236}">
                <a16:creationId xmlns:a16="http://schemas.microsoft.com/office/drawing/2014/main" id="{2C155670-6A7B-CE4D-CE79-5C8FF2FFC78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75952" y="889400"/>
            <a:ext cx="12393744" cy="10130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4606925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500" dirty="0"/>
              <a:t>Agora é com você!</a:t>
            </a:r>
            <a:endParaRPr sz="6500" dirty="0"/>
          </a:p>
        </p:txBody>
      </p:sp>
      <p:sp>
        <p:nvSpPr>
          <p:cNvPr id="139" name="Google Shape;139;p8">
            <a:extLst>
              <a:ext uri="{FF2B5EF4-FFF2-40B4-BE49-F238E27FC236}">
                <a16:creationId xmlns:a16="http://schemas.microsoft.com/office/drawing/2014/main" id="{586157C3-5B3B-99B6-2DA1-99F6D9D0DC4F}"/>
              </a:ext>
            </a:extLst>
          </p:cNvPr>
          <p:cNvSpPr txBox="1"/>
          <p:nvPr/>
        </p:nvSpPr>
        <p:spPr>
          <a:xfrm>
            <a:off x="2183148" y="3000344"/>
            <a:ext cx="12393744" cy="11387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 b="1" dirty="0">
                <a:solidFill>
                  <a:schemeClr val="lt1"/>
                </a:solidFill>
              </a:rPr>
              <a:t>Desafio:</a:t>
            </a:r>
            <a:endParaRPr sz="2200" b="1"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BR" sz="2000"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>
                <a:solidFill>
                  <a:schemeClr val="lt1"/>
                </a:solidFill>
              </a:rPr>
              <a:t>Criar a imagem de um celular, sem especificar para a IA que você quer um celular.</a:t>
            </a:r>
          </a:p>
        </p:txBody>
      </p:sp>
      <p:sp>
        <p:nvSpPr>
          <p:cNvPr id="2" name="Google Shape;139;p8">
            <a:extLst>
              <a:ext uri="{FF2B5EF4-FFF2-40B4-BE49-F238E27FC236}">
                <a16:creationId xmlns:a16="http://schemas.microsoft.com/office/drawing/2014/main" id="{4CD7AB1D-A541-8018-3FD6-97519DB03B55}"/>
              </a:ext>
            </a:extLst>
          </p:cNvPr>
          <p:cNvSpPr txBox="1"/>
          <p:nvPr/>
        </p:nvSpPr>
        <p:spPr>
          <a:xfrm>
            <a:off x="2183148" y="4323176"/>
            <a:ext cx="12393744" cy="11695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pt-BR" sz="2000" b="1" dirty="0">
                <a:solidFill>
                  <a:schemeClr val="lt1"/>
                </a:solidFill>
              </a:rPr>
              <a:t>Seja criativo em seu prompt</a:t>
            </a:r>
            <a:r>
              <a:rPr lang="pt-BR" sz="2200" b="1" dirty="0">
                <a:solidFill>
                  <a:schemeClr val="bg1"/>
                </a:solidFill>
              </a:rPr>
              <a:t>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pt-BR" sz="2200" b="1" dirty="0">
                <a:solidFill>
                  <a:schemeClr val="bg1"/>
                </a:solidFill>
              </a:rPr>
              <a:t>Seja específico nos detalhes.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pt-BR" sz="2000" b="1" dirty="0">
              <a:solidFill>
                <a:schemeClr val="lt1"/>
              </a:solidFill>
            </a:endParaRPr>
          </a:p>
        </p:txBody>
      </p:sp>
      <p:sp>
        <p:nvSpPr>
          <p:cNvPr id="3" name="Google Shape;139;p8">
            <a:extLst>
              <a:ext uri="{FF2B5EF4-FFF2-40B4-BE49-F238E27FC236}">
                <a16:creationId xmlns:a16="http://schemas.microsoft.com/office/drawing/2014/main" id="{885565E1-0B4B-275F-80FD-5236ADBA6E4D}"/>
              </a:ext>
            </a:extLst>
          </p:cNvPr>
          <p:cNvSpPr txBox="1"/>
          <p:nvPr/>
        </p:nvSpPr>
        <p:spPr>
          <a:xfrm>
            <a:off x="2183148" y="5488011"/>
            <a:ext cx="12393744" cy="830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r>
              <a:rPr lang="pt-BR" sz="2200" b="1" dirty="0">
                <a:solidFill>
                  <a:schemeClr val="bg1"/>
                </a:solidFill>
              </a:rPr>
              <a:t>NÃO PODE UTILIZAR OUTRA IA PARA GERAR O PROMPT.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pt-BR" sz="2000" b="1" dirty="0">
              <a:solidFill>
                <a:schemeClr val="lt1"/>
              </a:solidFill>
            </a:endParaRPr>
          </a:p>
        </p:txBody>
      </p:sp>
      <p:sp>
        <p:nvSpPr>
          <p:cNvPr id="5" name="Google Shape;139;p8">
            <a:extLst>
              <a:ext uri="{FF2B5EF4-FFF2-40B4-BE49-F238E27FC236}">
                <a16:creationId xmlns:a16="http://schemas.microsoft.com/office/drawing/2014/main" id="{6F2D3575-F11F-394A-CC34-EBAB5454BA2F}"/>
              </a:ext>
            </a:extLst>
          </p:cNvPr>
          <p:cNvSpPr txBox="1"/>
          <p:nvPr/>
        </p:nvSpPr>
        <p:spPr>
          <a:xfrm>
            <a:off x="2183148" y="6318977"/>
            <a:ext cx="12393744" cy="1446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r>
              <a:rPr lang="pt-BR" sz="2000" b="1" dirty="0" err="1">
                <a:solidFill>
                  <a:schemeClr val="lt1"/>
                </a:solidFill>
              </a:rPr>
              <a:t>IA’s</a:t>
            </a:r>
            <a:r>
              <a:rPr lang="pt-BR" sz="2000" b="1" dirty="0">
                <a:solidFill>
                  <a:schemeClr val="lt1"/>
                </a:solidFill>
              </a:rPr>
              <a:t> para se utilizar: 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pt-BR" sz="2000" b="1" dirty="0">
              <a:solidFill>
                <a:schemeClr val="lt1"/>
              </a:solidFill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pt-BR" sz="2200" b="1" dirty="0" err="1">
                <a:solidFill>
                  <a:schemeClr val="bg1"/>
                </a:solidFill>
              </a:rPr>
              <a:t>Copilot</a:t>
            </a:r>
            <a:r>
              <a:rPr lang="pt-BR" sz="2200" b="1" dirty="0">
                <a:solidFill>
                  <a:schemeClr val="bg1"/>
                </a:solidFill>
              </a:rPr>
              <a:t> (Microsoft </a:t>
            </a:r>
            <a:r>
              <a:rPr lang="pt-BR" sz="2200" b="1" dirty="0" err="1">
                <a:solidFill>
                  <a:schemeClr val="bg1"/>
                </a:solidFill>
              </a:rPr>
              <a:t>Copilot</a:t>
            </a:r>
            <a:r>
              <a:rPr lang="pt-BR" sz="2200" b="1" dirty="0">
                <a:solidFill>
                  <a:schemeClr val="bg1"/>
                </a:solidFill>
              </a:rPr>
              <a:t>) ou </a:t>
            </a:r>
            <a:r>
              <a:rPr lang="pt-BR" sz="2200" b="1" dirty="0" err="1">
                <a:solidFill>
                  <a:schemeClr val="bg1"/>
                </a:solidFill>
              </a:rPr>
              <a:t>ImageFX</a:t>
            </a:r>
            <a:r>
              <a:rPr lang="pt-BR" sz="2200" b="1" dirty="0">
                <a:solidFill>
                  <a:schemeClr val="bg1"/>
                </a:solidFill>
              </a:rPr>
              <a:t> (Google </a:t>
            </a:r>
            <a:r>
              <a:rPr lang="pt-BR" sz="2200" b="1" dirty="0" err="1">
                <a:solidFill>
                  <a:schemeClr val="bg1"/>
                </a:solidFill>
              </a:rPr>
              <a:t>labs</a:t>
            </a:r>
            <a:r>
              <a:rPr lang="pt-BR" sz="2200" b="1" dirty="0">
                <a:solidFill>
                  <a:schemeClr val="bg1"/>
                </a:solidFill>
              </a:rPr>
              <a:t>)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pt-BR" sz="2000" b="1" dirty="0">
              <a:solidFill>
                <a:schemeClr val="lt1"/>
              </a:solidFill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62BB042-184D-BBD6-F921-92AA19DF6A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76483" y="2669241"/>
            <a:ext cx="5096256" cy="5096256"/>
          </a:xfrm>
          <a:prstGeom prst="rect">
            <a:avLst/>
          </a:prstGeom>
        </p:spPr>
      </p:pic>
      <p:sp>
        <p:nvSpPr>
          <p:cNvPr id="8" name="Google Shape;139;p8">
            <a:extLst>
              <a:ext uri="{FF2B5EF4-FFF2-40B4-BE49-F238E27FC236}">
                <a16:creationId xmlns:a16="http://schemas.microsoft.com/office/drawing/2014/main" id="{11359611-94F5-DA6E-457D-7B655C1173A1}"/>
              </a:ext>
            </a:extLst>
          </p:cNvPr>
          <p:cNvSpPr txBox="1"/>
          <p:nvPr/>
        </p:nvSpPr>
        <p:spPr>
          <a:xfrm>
            <a:off x="15832092" y="7757727"/>
            <a:ext cx="1440647" cy="523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 b="1" dirty="0" err="1">
                <a:solidFill>
                  <a:schemeClr val="lt1"/>
                </a:solidFill>
              </a:rPr>
              <a:t>ImageFX</a:t>
            </a:r>
            <a:endParaRPr sz="2200" b="1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90481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892</Words>
  <Application>Microsoft Office PowerPoint</Application>
  <PresentationFormat>Personalizar</PresentationFormat>
  <Paragraphs>117</Paragraphs>
  <Slides>10</Slides>
  <Notes>10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5" baseType="lpstr">
      <vt:lpstr>Trebuchet MS</vt:lpstr>
      <vt:lpstr>Tahoma</vt:lpstr>
      <vt:lpstr>Arial</vt:lpstr>
      <vt:lpstr>Arial Black</vt:lpstr>
      <vt:lpstr>Office Theme</vt:lpstr>
      <vt:lpstr>Apresentação do PowerPoint</vt:lpstr>
      <vt:lpstr>Você já utilizou IA hoje?</vt:lpstr>
      <vt:lpstr>Conceitos básicos: IA</vt:lpstr>
      <vt:lpstr>Introdução</vt:lpstr>
      <vt:lpstr>Fundamentos de um bom prompt</vt:lpstr>
      <vt:lpstr>Como funciona uma IA?</vt:lpstr>
      <vt:lpstr>Apresentação do PowerPoint</vt:lpstr>
      <vt:lpstr>Vamos testar algumas IA’s?</vt:lpstr>
      <vt:lpstr>Agora é com você!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Pesquisa Infinity School</dc:creator>
  <cp:lastModifiedBy>Francisco Wanderer</cp:lastModifiedBy>
  <cp:revision>1</cp:revision>
  <dcterms:created xsi:type="dcterms:W3CDTF">2025-02-03T11:36:28Z</dcterms:created>
  <dcterms:modified xsi:type="dcterms:W3CDTF">2025-02-06T13:50:48Z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2024-08-12T00:00:00Z</vt:filetime>
  </property>
  <property fmtid="{D5CDD505-2E9C-101B-9397-08002B2CF9AE}" pid="3" name="Creator">
    <vt:lpwstr>Canva</vt:lpwstr>
  </property>
  <property fmtid="{D5CDD505-2E9C-101B-9397-08002B2CF9AE}" pid="4" name="LastSaved">
    <vt:filetime>2025-02-03T00:00:00Z</vt:filetime>
  </property>
  <property fmtid="{D5CDD505-2E9C-101B-9397-08002B2CF9AE}" pid="5" name="Producer">
    <vt:lpwstr>Canva</vt:lpwstr>
  </property>
</Properties>
</file>