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8288000" cy="10287000"/>
  <p:embeddedFontLst>
    <p:embeddedFont>
      <p:font typeface="Tahoma"/>
      <p:regular r:id="rId18"/>
      <p:bold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/jT6VfVljzdd5LZcSbDrbjzj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505" y="1645443"/>
            <a:ext cx="16230599" cy="76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5404" y="1755762"/>
            <a:ext cx="2981324" cy="29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6"/>
          <p:cNvSpPr/>
          <p:nvPr/>
        </p:nvSpPr>
        <p:spPr>
          <a:xfrm>
            <a:off x="11110053" y="8544032"/>
            <a:ext cx="7178040" cy="1039494"/>
          </a:xfrm>
          <a:custGeom>
            <a:rect b="b" l="l" r="r" t="t"/>
            <a:pathLst>
              <a:path extrusionOk="0" h="1039495" w="7178040">
                <a:moveTo>
                  <a:pt x="0" y="524994"/>
                </a:moveTo>
                <a:lnTo>
                  <a:pt x="0" y="514390"/>
                </a:lnTo>
                <a:lnTo>
                  <a:pt x="185179" y="0"/>
                </a:lnTo>
                <a:lnTo>
                  <a:pt x="7177946" y="0"/>
                </a:lnTo>
                <a:lnTo>
                  <a:pt x="7177946" y="1039383"/>
                </a:lnTo>
                <a:lnTo>
                  <a:pt x="185179" y="1039383"/>
                </a:lnTo>
                <a:lnTo>
                  <a:pt x="0" y="524994"/>
                </a:lnTo>
                <a:close/>
              </a:path>
            </a:pathLst>
          </a:custGeom>
          <a:solidFill>
            <a:srgbClr val="C74A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1875812" y="4976749"/>
            <a:ext cx="745744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" name="Google Shape;2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8"/>
          <p:cNvSpPr/>
          <p:nvPr/>
        </p:nvSpPr>
        <p:spPr>
          <a:xfrm>
            <a:off x="9124922" y="2197908"/>
            <a:ext cx="19050" cy="7235825"/>
          </a:xfrm>
          <a:custGeom>
            <a:rect b="b" l="l" r="r" t="t"/>
            <a:pathLst>
              <a:path extrusionOk="0" h="7235825" w="19050">
                <a:moveTo>
                  <a:pt x="19049" y="7235308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AB4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38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2303055" y="3581787"/>
            <a:ext cx="4590415" cy="586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C74A3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35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5"/>
          <p:cNvSpPr txBox="1"/>
          <p:nvPr>
            <p:ph idx="1" type="body"/>
          </p:nvPr>
        </p:nvSpPr>
        <p:spPr>
          <a:xfrm>
            <a:off x="1875812" y="4976749"/>
            <a:ext cx="745744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3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11925253" y="8838248"/>
            <a:ext cx="5184775" cy="385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 programação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4865800" y="4888950"/>
            <a:ext cx="85467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INFINITY SCHOOL</a:t>
            </a:r>
            <a:endParaRPr sz="6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855433" y="5947273"/>
            <a:ext cx="6363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V I S U A L	A R T	C R E A T I V E	C E N T E R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4079325" y="2556975"/>
            <a:ext cx="9848112" cy="2632186"/>
          </a:xfrm>
          <a:custGeom>
            <a:rect b="b" l="l" r="r" t="t"/>
            <a:pathLst>
              <a:path extrusionOk="0" h="5915025" w="10448925">
                <a:moveTo>
                  <a:pt x="0" y="5915018"/>
                </a:moveTo>
                <a:lnTo>
                  <a:pt x="0" y="0"/>
                </a:lnTo>
                <a:lnTo>
                  <a:pt x="10448923" y="0"/>
                </a:lnTo>
              </a:path>
            </a:pathLst>
          </a:custGeom>
          <a:noFill/>
          <a:ln cap="flat" cmpd="sng" w="76175">
            <a:solidFill>
              <a:srgbClr val="C74A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5125073" y="2877214"/>
            <a:ext cx="80379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ATIVIDADE PRÁTICA</a:t>
            </a:r>
            <a:endParaRPr sz="6500"/>
          </a:p>
        </p:txBody>
      </p:sp>
      <p:sp>
        <p:nvSpPr>
          <p:cNvPr id="158" name="Google Shape;158;p23"/>
          <p:cNvSpPr txBox="1"/>
          <p:nvPr/>
        </p:nvSpPr>
        <p:spPr>
          <a:xfrm>
            <a:off x="4903728" y="4144441"/>
            <a:ext cx="82284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Criar um programa que permita ao usuário digitar um nome, idade e altura. E, após isso os dados sejam exibidos.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989964" rtl="0" algn="l">
              <a:lnSpc>
                <a:spcPct val="115599"/>
              </a:lnSpc>
              <a:spcBef>
                <a:spcPts val="211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96" y="6654803"/>
            <a:ext cx="3543299" cy="36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43421" y="0"/>
            <a:ext cx="2944577" cy="393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1904999" y="0"/>
            <a:ext cx="16383245" cy="1846177"/>
          </a:xfrm>
          <a:custGeom>
            <a:rect b="b" l="l" r="r" t="t"/>
            <a:pathLst>
              <a:path extrusionOk="0" h="2992120" w="1639951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 txBox="1"/>
          <p:nvPr>
            <p:ph type="title"/>
          </p:nvPr>
        </p:nvSpPr>
        <p:spPr>
          <a:xfrm>
            <a:off x="152400" y="501177"/>
            <a:ext cx="16758159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96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Programação NÃO é difícil!!</a:t>
            </a:r>
            <a:endParaRPr sz="5400"/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250" y="5220375"/>
            <a:ext cx="6756550" cy="449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"/>
          <p:cNvSpPr txBox="1"/>
          <p:nvPr/>
        </p:nvSpPr>
        <p:spPr>
          <a:xfrm>
            <a:off x="1942574" y="2376050"/>
            <a:ext cx="13874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Max Verstapen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Nº de colisões: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Não é possível saber o número exato de colisões de Max Verstapen. No 	entanto, é sabido que, especialmente nos primeiros anos de sua 	carreira, Verstappen esteve envolvido em vários incidentes. Entre 2015  e	2016, período em que correu pela Scuderia Toro Rosso, ele sofreu diversas colisões, mais do que qualquer outro piloto na história da F1 até HOJE.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2080202" y="5425384"/>
            <a:ext cx="10062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Campeão: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2021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2022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2023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Char char="●"/>
            </a:pPr>
            <a:r>
              <a:rPr b="1"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2024</a:t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11925253" y="8838248"/>
            <a:ext cx="527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35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 programação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34"/>
          <p:cNvSpPr txBox="1"/>
          <p:nvPr/>
        </p:nvSpPr>
        <p:spPr>
          <a:xfrm>
            <a:off x="4865794" y="4888955"/>
            <a:ext cx="8556625" cy="105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7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INFINITY SCHOOL</a:t>
            </a:r>
            <a:endParaRPr sz="6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5855433" y="5947273"/>
            <a:ext cx="636397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1F4F5"/>
                </a:solidFill>
                <a:latin typeface="Trebuchet MS"/>
                <a:ea typeface="Trebuchet MS"/>
                <a:cs typeface="Trebuchet MS"/>
                <a:sym typeface="Trebuchet MS"/>
              </a:rPr>
              <a:t>V I S U A L	A R T	C R E A T I V E	C E N T E R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/>
          <p:nvPr/>
        </p:nvSpPr>
        <p:spPr>
          <a:xfrm>
            <a:off x="1828800" y="0"/>
            <a:ext cx="16459445" cy="1638300"/>
          </a:xfrm>
          <a:custGeom>
            <a:rect b="b" l="l" r="r" t="t"/>
            <a:pathLst>
              <a:path extrusionOk="0" h="2992120" w="1639951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title"/>
          </p:nvPr>
        </p:nvSpPr>
        <p:spPr>
          <a:xfrm>
            <a:off x="5219" y="412081"/>
            <a:ext cx="16758159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96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As linguagens mais utilizadas</a:t>
            </a:r>
            <a:endParaRPr sz="4800"/>
          </a:p>
        </p:txBody>
      </p:sp>
      <p:pic>
        <p:nvPicPr>
          <p:cNvPr descr="Confira quais foram as linguagens de programação mais usadas em ..."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790700"/>
            <a:ext cx="14859000" cy="835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904999" y="0"/>
            <a:ext cx="16383245" cy="1846177"/>
          </a:xfrm>
          <a:custGeom>
            <a:rect b="b" l="l" r="r" t="t"/>
            <a:pathLst>
              <a:path extrusionOk="0" h="2992120" w="1639951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type="title"/>
          </p:nvPr>
        </p:nvSpPr>
        <p:spPr>
          <a:xfrm>
            <a:off x="1066800" y="425744"/>
            <a:ext cx="16758159" cy="84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96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Áreas de atuação</a:t>
            </a:r>
            <a:endParaRPr sz="5400"/>
          </a:p>
        </p:txBody>
      </p:sp>
      <p:sp>
        <p:nvSpPr>
          <p:cNvPr id="69" name="Google Shape;69;p3"/>
          <p:cNvSpPr txBox="1"/>
          <p:nvPr/>
        </p:nvSpPr>
        <p:spPr>
          <a:xfrm>
            <a:off x="1981200" y="2947016"/>
            <a:ext cx="101346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Desenvolvedor Front end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Responsável por desenvolver a parte visual de um 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Linguagens mais utilizadas: HTML, CSS,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Desenvolvedor Back end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Responsável por desenvolver os códigos de um programa.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Linguagens mais utilizadas: Python, Javascript, Java, C#</a:t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Desenvolvedor Full stack</a:t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Responsável por desenvolver a parte de front end e back end.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Cientista e analista de dados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Responsável por extrair, “limpar” e analisar os dados.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Linguagens mais utilizadas: Pyhton, SQL, Java</a:t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2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QA (Quality Assurance)</a:t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Responsável por testar os códigos e procurar bugs em sistemas.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1888735" y="0"/>
            <a:ext cx="16399510" cy="2992120"/>
          </a:xfrm>
          <a:custGeom>
            <a:rect b="b" l="l" r="r" t="t"/>
            <a:pathLst>
              <a:path extrusionOk="0" h="2992120" w="1639951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>
            <a:off x="2257419" y="4013603"/>
            <a:ext cx="3689350" cy="4427220"/>
          </a:xfrm>
          <a:custGeom>
            <a:rect b="b" l="l" r="r" t="t"/>
            <a:pathLst>
              <a:path extrusionOk="0" h="4427220" w="3689350">
                <a:moveTo>
                  <a:pt x="3689076" y="4426892"/>
                </a:moveTo>
                <a:lnTo>
                  <a:pt x="0" y="4426892"/>
                </a:lnTo>
                <a:lnTo>
                  <a:pt x="0" y="0"/>
                </a:lnTo>
                <a:lnTo>
                  <a:pt x="1551072" y="0"/>
                </a:lnTo>
                <a:lnTo>
                  <a:pt x="2025144" y="230567"/>
                </a:lnTo>
                <a:lnTo>
                  <a:pt x="2194608" y="737815"/>
                </a:lnTo>
                <a:lnTo>
                  <a:pt x="2194707" y="771593"/>
                </a:lnTo>
                <a:lnTo>
                  <a:pt x="2194824" y="811690"/>
                </a:lnTo>
                <a:lnTo>
                  <a:pt x="2194948" y="853830"/>
                </a:lnTo>
                <a:lnTo>
                  <a:pt x="2195057" y="891260"/>
                </a:lnTo>
                <a:lnTo>
                  <a:pt x="2195172" y="930547"/>
                </a:lnTo>
                <a:lnTo>
                  <a:pt x="2195286" y="969379"/>
                </a:lnTo>
                <a:lnTo>
                  <a:pt x="2195398" y="1007662"/>
                </a:lnTo>
                <a:lnTo>
                  <a:pt x="2195516" y="1048176"/>
                </a:lnTo>
                <a:lnTo>
                  <a:pt x="2195641" y="1090815"/>
                </a:lnTo>
                <a:lnTo>
                  <a:pt x="2195766" y="1133304"/>
                </a:lnTo>
                <a:lnTo>
                  <a:pt x="2195863" y="1166647"/>
                </a:lnTo>
                <a:lnTo>
                  <a:pt x="2195970" y="1203187"/>
                </a:lnTo>
                <a:lnTo>
                  <a:pt x="2196093" y="1245063"/>
                </a:lnTo>
                <a:lnTo>
                  <a:pt x="2166225" y="1475630"/>
                </a:lnTo>
                <a:lnTo>
                  <a:pt x="3178123" y="1475630"/>
                </a:lnTo>
                <a:lnTo>
                  <a:pt x="3199875" y="1481755"/>
                </a:lnTo>
                <a:lnTo>
                  <a:pt x="3241304" y="1495005"/>
                </a:lnTo>
                <a:lnTo>
                  <a:pt x="3281571" y="1509572"/>
                </a:lnTo>
                <a:lnTo>
                  <a:pt x="3320573" y="1525484"/>
                </a:lnTo>
                <a:lnTo>
                  <a:pt x="3358206" y="1542768"/>
                </a:lnTo>
                <a:lnTo>
                  <a:pt x="3394365" y="1561453"/>
                </a:lnTo>
                <a:lnTo>
                  <a:pt x="3428947" y="1581568"/>
                </a:lnTo>
                <a:lnTo>
                  <a:pt x="3461846" y="1603140"/>
                </a:lnTo>
                <a:lnTo>
                  <a:pt x="3492960" y="1626197"/>
                </a:lnTo>
                <a:lnTo>
                  <a:pt x="3522183" y="1650768"/>
                </a:lnTo>
                <a:lnTo>
                  <a:pt x="3574541" y="1704562"/>
                </a:lnTo>
                <a:lnTo>
                  <a:pt x="3618088" y="1764749"/>
                </a:lnTo>
                <a:lnTo>
                  <a:pt x="3651989" y="1831554"/>
                </a:lnTo>
                <a:lnTo>
                  <a:pt x="3665063" y="1867507"/>
                </a:lnTo>
                <a:lnTo>
                  <a:pt x="3675412" y="1905200"/>
                </a:lnTo>
                <a:lnTo>
                  <a:pt x="3682934" y="1944660"/>
                </a:lnTo>
                <a:lnTo>
                  <a:pt x="3687523" y="1985914"/>
                </a:lnTo>
                <a:lnTo>
                  <a:pt x="3689076" y="2028992"/>
                </a:lnTo>
                <a:lnTo>
                  <a:pt x="3689076" y="2213446"/>
                </a:lnTo>
                <a:lnTo>
                  <a:pt x="1660084" y="2213446"/>
                </a:lnTo>
                <a:lnTo>
                  <a:pt x="737815" y="2619429"/>
                </a:lnTo>
                <a:lnTo>
                  <a:pt x="737815" y="2914370"/>
                </a:lnTo>
                <a:lnTo>
                  <a:pt x="1660084" y="3320169"/>
                </a:lnTo>
                <a:lnTo>
                  <a:pt x="3689076" y="3320169"/>
                </a:lnTo>
                <a:lnTo>
                  <a:pt x="3689076" y="4426892"/>
                </a:lnTo>
                <a:close/>
              </a:path>
              <a:path extrusionOk="0" h="4427220" w="3689350">
                <a:moveTo>
                  <a:pt x="2565568" y="1065589"/>
                </a:moveTo>
                <a:lnTo>
                  <a:pt x="2570249" y="1028652"/>
                </a:lnTo>
                <a:lnTo>
                  <a:pt x="2573604" y="988689"/>
                </a:lnTo>
                <a:lnTo>
                  <a:pt x="2575621" y="946019"/>
                </a:lnTo>
                <a:lnTo>
                  <a:pt x="2576289" y="900960"/>
                </a:lnTo>
                <a:lnTo>
                  <a:pt x="2575597" y="853830"/>
                </a:lnTo>
                <a:lnTo>
                  <a:pt x="2573535" y="804947"/>
                </a:lnTo>
                <a:lnTo>
                  <a:pt x="2570092" y="754628"/>
                </a:lnTo>
                <a:lnTo>
                  <a:pt x="2565256" y="703192"/>
                </a:lnTo>
                <a:lnTo>
                  <a:pt x="2559042" y="651166"/>
                </a:lnTo>
                <a:lnTo>
                  <a:pt x="2551364" y="598241"/>
                </a:lnTo>
                <a:lnTo>
                  <a:pt x="2542285" y="545362"/>
                </a:lnTo>
                <a:lnTo>
                  <a:pt x="2531771" y="492637"/>
                </a:lnTo>
                <a:lnTo>
                  <a:pt x="2519810" y="440386"/>
                </a:lnTo>
                <a:lnTo>
                  <a:pt x="2506391" y="388925"/>
                </a:lnTo>
                <a:lnTo>
                  <a:pt x="2491503" y="338573"/>
                </a:lnTo>
                <a:lnTo>
                  <a:pt x="2475135" y="289647"/>
                </a:lnTo>
                <a:lnTo>
                  <a:pt x="2457277" y="242467"/>
                </a:lnTo>
                <a:lnTo>
                  <a:pt x="2437918" y="197349"/>
                </a:lnTo>
                <a:lnTo>
                  <a:pt x="2417046" y="154613"/>
                </a:lnTo>
                <a:lnTo>
                  <a:pt x="2394650" y="114575"/>
                </a:lnTo>
                <a:lnTo>
                  <a:pt x="2370721" y="77553"/>
                </a:lnTo>
                <a:lnTo>
                  <a:pt x="2345246" y="43867"/>
                </a:lnTo>
                <a:lnTo>
                  <a:pt x="2318216" y="13834"/>
                </a:lnTo>
                <a:lnTo>
                  <a:pt x="2351754" y="32401"/>
                </a:lnTo>
                <a:lnTo>
                  <a:pt x="2386451" y="52925"/>
                </a:lnTo>
                <a:lnTo>
                  <a:pt x="2422222" y="75312"/>
                </a:lnTo>
                <a:lnTo>
                  <a:pt x="2458986" y="99471"/>
                </a:lnTo>
                <a:lnTo>
                  <a:pt x="2496660" y="125308"/>
                </a:lnTo>
                <a:lnTo>
                  <a:pt x="2535162" y="152730"/>
                </a:lnTo>
                <a:lnTo>
                  <a:pt x="2574409" y="181645"/>
                </a:lnTo>
                <a:lnTo>
                  <a:pt x="2614319" y="211960"/>
                </a:lnTo>
                <a:lnTo>
                  <a:pt x="2654808" y="243582"/>
                </a:lnTo>
                <a:lnTo>
                  <a:pt x="2695796" y="276419"/>
                </a:lnTo>
                <a:lnTo>
                  <a:pt x="2737198" y="310377"/>
                </a:lnTo>
                <a:lnTo>
                  <a:pt x="2778933" y="345364"/>
                </a:lnTo>
                <a:lnTo>
                  <a:pt x="2820918" y="381287"/>
                </a:lnTo>
                <a:lnTo>
                  <a:pt x="2863070" y="418053"/>
                </a:lnTo>
                <a:lnTo>
                  <a:pt x="2905308" y="455570"/>
                </a:lnTo>
                <a:lnTo>
                  <a:pt x="2947548" y="493745"/>
                </a:lnTo>
                <a:lnTo>
                  <a:pt x="2989708" y="532485"/>
                </a:lnTo>
                <a:lnTo>
                  <a:pt x="3031706" y="571697"/>
                </a:lnTo>
                <a:lnTo>
                  <a:pt x="3073459" y="611288"/>
                </a:lnTo>
                <a:lnTo>
                  <a:pt x="3114885" y="651166"/>
                </a:lnTo>
                <a:lnTo>
                  <a:pt x="3155900" y="691238"/>
                </a:lnTo>
                <a:lnTo>
                  <a:pt x="3196423" y="731411"/>
                </a:lnTo>
                <a:lnTo>
                  <a:pt x="3236371" y="771593"/>
                </a:lnTo>
                <a:lnTo>
                  <a:pt x="3275662" y="811690"/>
                </a:lnTo>
                <a:lnTo>
                  <a:pt x="3314213" y="851610"/>
                </a:lnTo>
                <a:lnTo>
                  <a:pt x="3351941" y="891260"/>
                </a:lnTo>
                <a:lnTo>
                  <a:pt x="3388765" y="930547"/>
                </a:lnTo>
                <a:lnTo>
                  <a:pt x="3424601" y="969379"/>
                </a:lnTo>
                <a:lnTo>
                  <a:pt x="3459367" y="1007662"/>
                </a:lnTo>
                <a:lnTo>
                  <a:pt x="3486747" y="1038324"/>
                </a:lnTo>
                <a:lnTo>
                  <a:pt x="2814989" y="1038324"/>
                </a:lnTo>
                <a:lnTo>
                  <a:pt x="2763421" y="1039556"/>
                </a:lnTo>
                <a:lnTo>
                  <a:pt x="2712520" y="1042811"/>
                </a:lnTo>
                <a:lnTo>
                  <a:pt x="2662461" y="1048176"/>
                </a:lnTo>
                <a:lnTo>
                  <a:pt x="2613419" y="1055740"/>
                </a:lnTo>
                <a:lnTo>
                  <a:pt x="2565568" y="1065589"/>
                </a:lnTo>
                <a:close/>
              </a:path>
              <a:path extrusionOk="0" h="4427220" w="3689350">
                <a:moveTo>
                  <a:pt x="3689076" y="1283060"/>
                </a:moveTo>
                <a:lnTo>
                  <a:pt x="3624351" y="1242224"/>
                </a:lnTo>
                <a:lnTo>
                  <a:pt x="3588183" y="1222437"/>
                </a:lnTo>
                <a:lnTo>
                  <a:pt x="3549710" y="1203187"/>
                </a:lnTo>
                <a:lnTo>
                  <a:pt x="3509109" y="1184561"/>
                </a:lnTo>
                <a:lnTo>
                  <a:pt x="3466553" y="1166647"/>
                </a:lnTo>
                <a:lnTo>
                  <a:pt x="3422217" y="1149532"/>
                </a:lnTo>
                <a:lnTo>
                  <a:pt x="3376277" y="1133304"/>
                </a:lnTo>
                <a:lnTo>
                  <a:pt x="3328906" y="1118051"/>
                </a:lnTo>
                <a:lnTo>
                  <a:pt x="3280280" y="1103858"/>
                </a:lnTo>
                <a:lnTo>
                  <a:pt x="3230573" y="1090815"/>
                </a:lnTo>
                <a:lnTo>
                  <a:pt x="3179961" y="1079008"/>
                </a:lnTo>
                <a:lnTo>
                  <a:pt x="3128617" y="1068525"/>
                </a:lnTo>
                <a:lnTo>
                  <a:pt x="3076717" y="1059454"/>
                </a:lnTo>
                <a:lnTo>
                  <a:pt x="3024435" y="1051881"/>
                </a:lnTo>
                <a:lnTo>
                  <a:pt x="2971947" y="1045894"/>
                </a:lnTo>
                <a:lnTo>
                  <a:pt x="2919427" y="1041580"/>
                </a:lnTo>
                <a:lnTo>
                  <a:pt x="2867049" y="1039028"/>
                </a:lnTo>
                <a:lnTo>
                  <a:pt x="2814989" y="1038324"/>
                </a:lnTo>
                <a:lnTo>
                  <a:pt x="3486747" y="1038324"/>
                </a:lnTo>
                <a:lnTo>
                  <a:pt x="3525359" y="1082213"/>
                </a:lnTo>
                <a:lnTo>
                  <a:pt x="3556420" y="1118295"/>
                </a:lnTo>
                <a:lnTo>
                  <a:pt x="3586081" y="1153458"/>
                </a:lnTo>
                <a:lnTo>
                  <a:pt x="3614260" y="1187609"/>
                </a:lnTo>
                <a:lnTo>
                  <a:pt x="3640874" y="1220655"/>
                </a:lnTo>
                <a:lnTo>
                  <a:pt x="3665840" y="1252503"/>
                </a:lnTo>
                <a:lnTo>
                  <a:pt x="3689076" y="1283060"/>
                </a:lnTo>
                <a:close/>
              </a:path>
              <a:path extrusionOk="0" h="4427220" w="3689350">
                <a:moveTo>
                  <a:pt x="3178123" y="1475630"/>
                </a:moveTo>
                <a:lnTo>
                  <a:pt x="2166225" y="1475630"/>
                </a:lnTo>
                <a:lnTo>
                  <a:pt x="2205600" y="1466368"/>
                </a:lnTo>
                <a:lnTo>
                  <a:pt x="2246211" y="1457775"/>
                </a:lnTo>
                <a:lnTo>
                  <a:pt x="2287952" y="1449880"/>
                </a:lnTo>
                <a:lnTo>
                  <a:pt x="2330720" y="1442710"/>
                </a:lnTo>
                <a:lnTo>
                  <a:pt x="2374412" y="1436293"/>
                </a:lnTo>
                <a:lnTo>
                  <a:pt x="2418921" y="1430659"/>
                </a:lnTo>
                <a:lnTo>
                  <a:pt x="2464146" y="1425834"/>
                </a:lnTo>
                <a:lnTo>
                  <a:pt x="2509980" y="1421847"/>
                </a:lnTo>
                <a:lnTo>
                  <a:pt x="2556321" y="1418727"/>
                </a:lnTo>
                <a:lnTo>
                  <a:pt x="2603063" y="1416501"/>
                </a:lnTo>
                <a:lnTo>
                  <a:pt x="2650103" y="1415197"/>
                </a:lnTo>
                <a:lnTo>
                  <a:pt x="2697336" y="1414844"/>
                </a:lnTo>
                <a:lnTo>
                  <a:pt x="2744659" y="1415470"/>
                </a:lnTo>
                <a:lnTo>
                  <a:pt x="2791967" y="1417103"/>
                </a:lnTo>
                <a:lnTo>
                  <a:pt x="2839156" y="1419771"/>
                </a:lnTo>
                <a:lnTo>
                  <a:pt x="2886121" y="1423502"/>
                </a:lnTo>
                <a:lnTo>
                  <a:pt x="2932759" y="1428324"/>
                </a:lnTo>
                <a:lnTo>
                  <a:pt x="2978965" y="1434266"/>
                </a:lnTo>
                <a:lnTo>
                  <a:pt x="3024636" y="1441356"/>
                </a:lnTo>
                <a:lnTo>
                  <a:pt x="3069666" y="1449622"/>
                </a:lnTo>
                <a:lnTo>
                  <a:pt x="3113953" y="1459091"/>
                </a:lnTo>
                <a:lnTo>
                  <a:pt x="3157390" y="1469793"/>
                </a:lnTo>
                <a:lnTo>
                  <a:pt x="3178123" y="1475630"/>
                </a:lnTo>
                <a:close/>
              </a:path>
              <a:path extrusionOk="0" h="4427220" w="3689350">
                <a:moveTo>
                  <a:pt x="2028992" y="3320169"/>
                </a:moveTo>
                <a:lnTo>
                  <a:pt x="1660084" y="3320169"/>
                </a:lnTo>
                <a:lnTo>
                  <a:pt x="1660084" y="3015266"/>
                </a:lnTo>
                <a:lnTo>
                  <a:pt x="1064483" y="2766807"/>
                </a:lnTo>
                <a:lnTo>
                  <a:pt x="1660084" y="2517610"/>
                </a:lnTo>
                <a:lnTo>
                  <a:pt x="1660084" y="2213446"/>
                </a:lnTo>
                <a:lnTo>
                  <a:pt x="2028992" y="2213446"/>
                </a:lnTo>
                <a:lnTo>
                  <a:pt x="2028992" y="2517610"/>
                </a:lnTo>
                <a:lnTo>
                  <a:pt x="2624593" y="2766807"/>
                </a:lnTo>
                <a:lnTo>
                  <a:pt x="2028992" y="3015266"/>
                </a:lnTo>
                <a:lnTo>
                  <a:pt x="2028992" y="3320169"/>
                </a:lnTo>
                <a:close/>
              </a:path>
              <a:path extrusionOk="0" h="4427220" w="3689350">
                <a:moveTo>
                  <a:pt x="3689076" y="3320169"/>
                </a:moveTo>
                <a:lnTo>
                  <a:pt x="2028992" y="3320169"/>
                </a:lnTo>
                <a:lnTo>
                  <a:pt x="2951261" y="2914186"/>
                </a:lnTo>
                <a:lnTo>
                  <a:pt x="2951261" y="2619429"/>
                </a:lnTo>
                <a:lnTo>
                  <a:pt x="2028992" y="2213446"/>
                </a:lnTo>
                <a:lnTo>
                  <a:pt x="3689076" y="2213446"/>
                </a:lnTo>
                <a:lnTo>
                  <a:pt x="3689076" y="3320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5"/>
          <p:cNvSpPr txBox="1"/>
          <p:nvPr/>
        </p:nvSpPr>
        <p:spPr>
          <a:xfrm>
            <a:off x="6648843" y="4322734"/>
            <a:ext cx="8241665" cy="373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02235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A introdução à lógica da programação ensina como os computadores resolvem problemas através de uma sequência organizada de instruções.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É sobre pensar e separar problemas complexos em partes menores de forma estruturada para criar algoritmos eficientes.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6896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Essa prática melhora as habilidades de resolução de problemas, fundamentais para o sucesso na programação.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-228600" y="1094689"/>
            <a:ext cx="16758159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96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Introdução: Lógica de programação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1991" y="3835052"/>
            <a:ext cx="4133850" cy="413797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849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Importância da lógica</a:t>
            </a:r>
            <a:endParaRPr sz="6500"/>
          </a:p>
        </p:txBody>
      </p:sp>
      <p:sp>
        <p:nvSpPr>
          <p:cNvPr id="86" name="Google Shape;86;p6"/>
          <p:cNvSpPr txBox="1"/>
          <p:nvPr/>
        </p:nvSpPr>
        <p:spPr>
          <a:xfrm>
            <a:off x="1816687" y="2497892"/>
            <a:ext cx="9167400" cy="6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05104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É a base sobre a qual todas as linguagens de programação são construídas. Ela envolve a aplicação de princípios de raciocínio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lógico para criar algoritmos que resolvem problemas específicos de maneira sistemática e estruturada.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Exemplo Prático de Problema Simples: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41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Problema</a:t>
            </a: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: Fazer café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Passos: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-286385" lvl="0" marL="44323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Pegar a chaleira.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Colocar água na chaleira.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Colocar a chaleira no fogão para ferver a água.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Pegar a térmica.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Pegar o coador.</a:t>
            </a:r>
            <a:endParaRPr/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Colocar o coador em cima da térmica.</a:t>
            </a:r>
            <a:endParaRPr/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Colocar o pó de café dentro do coador.</a:t>
            </a:r>
            <a:endParaRPr/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Despejar a água dentro do coador.</a:t>
            </a:r>
            <a:endParaRPr/>
          </a:p>
          <a:p>
            <a:pPr indent="-286385" lvl="0" marL="44323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F5FFF5"/>
              </a:buClr>
              <a:buSzPts val="2000"/>
              <a:buFont typeface="Tahoma"/>
              <a:buAutoNum type="arabicPeriod"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Esperar o café terminar de passar.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7" name="Google Shape;8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7224" y="2191223"/>
            <a:ext cx="7192950" cy="7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1888735" y="0"/>
            <a:ext cx="16399510" cy="2992120"/>
          </a:xfrm>
          <a:custGeom>
            <a:rect b="b" l="l" r="r" t="t"/>
            <a:pathLst>
              <a:path extrusionOk="0" h="2992120" w="16399510">
                <a:moveTo>
                  <a:pt x="0" y="299205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59"/>
                </a:lnTo>
                <a:lnTo>
                  <a:pt x="0" y="299205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11772104" y="9278825"/>
            <a:ext cx="1882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74A3A"/>
                </a:solidFill>
                <a:latin typeface="Arial Black"/>
                <a:ea typeface="Arial Black"/>
                <a:cs typeface="Arial Black"/>
                <a:sym typeface="Arial Black"/>
              </a:rPr>
              <a:t>Solução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18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Algoritmo</a:t>
            </a:r>
            <a:endParaRPr sz="6500"/>
          </a:p>
        </p:txBody>
      </p:sp>
      <p:sp>
        <p:nvSpPr>
          <p:cNvPr id="96" name="Google Shape;96;p8"/>
          <p:cNvSpPr txBox="1"/>
          <p:nvPr/>
        </p:nvSpPr>
        <p:spPr>
          <a:xfrm>
            <a:off x="1875812" y="3321746"/>
            <a:ext cx="1171829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Um algoritmo é uma sequência finita de instruções claras e definidas, projetadas para realizar uma tarefa específica ou resolver um problema, com cada passo sendo executável em um tempo finito.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1875812" y="4435550"/>
            <a:ext cx="77184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Os algoritmos são cruciais na programação porque: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875812" y="5121665"/>
            <a:ext cx="7875905" cy="4142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Estruturação de Soluções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Abordagem estruturada para resolver problemas complexos.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Reutilização de Código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Algoritmos bem projetados podem ser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reutilizados, economizando tempo e esforço.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Otimização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A eficiência do programa depende da eficácia dos algoritmos.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Claridade e Manutenção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Algoritmos bem definidos tornam o código mais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claro e fácil de manter, facilitando a colaboração.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11670527" y="4444900"/>
            <a:ext cx="2089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74A3A"/>
                </a:solidFill>
                <a:latin typeface="Arial Black"/>
                <a:ea typeface="Arial Black"/>
                <a:cs typeface="Arial Black"/>
                <a:sym typeface="Arial Black"/>
              </a:rPr>
              <a:t>Problema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12338684" y="5021895"/>
            <a:ext cx="950594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Etapa 1</a:t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13631718" y="7677852"/>
            <a:ext cx="139509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Tentativa 3</a:t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2899020" y="5525295"/>
            <a:ext cx="950594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Etapa 2</a:t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13631718" y="6062747"/>
            <a:ext cx="950594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Etapa 3</a:t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11805701" y="5047813"/>
            <a:ext cx="0" cy="4154170"/>
          </a:xfrm>
          <a:custGeom>
            <a:rect b="b" l="l" r="r" t="t"/>
            <a:pathLst>
              <a:path extrusionOk="0" h="4154170" w="120000">
                <a:moveTo>
                  <a:pt x="0" y="4153908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C74A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8"/>
          <p:cNvSpPr/>
          <p:nvPr/>
        </p:nvSpPr>
        <p:spPr>
          <a:xfrm>
            <a:off x="12361325" y="5424116"/>
            <a:ext cx="0" cy="3601085"/>
          </a:xfrm>
          <a:custGeom>
            <a:rect b="b" l="l" r="r" t="t"/>
            <a:pathLst>
              <a:path extrusionOk="0" h="3601084" w="120000">
                <a:moveTo>
                  <a:pt x="0" y="3600728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8"/>
          <p:cNvSpPr/>
          <p:nvPr/>
        </p:nvSpPr>
        <p:spPr>
          <a:xfrm>
            <a:off x="12921656" y="5920387"/>
            <a:ext cx="0" cy="2290445"/>
          </a:xfrm>
          <a:custGeom>
            <a:rect b="b" l="l" r="r" t="t"/>
            <a:pathLst>
              <a:path extrusionOk="0" h="2290445" w="120000">
                <a:moveTo>
                  <a:pt x="0" y="2290307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8"/>
          <p:cNvSpPr/>
          <p:nvPr/>
        </p:nvSpPr>
        <p:spPr>
          <a:xfrm>
            <a:off x="13654363" y="6457909"/>
            <a:ext cx="0" cy="1158240"/>
          </a:xfrm>
          <a:custGeom>
            <a:rect b="b" l="l" r="r" t="t"/>
            <a:pathLst>
              <a:path extrusionOk="0" h="1158240" w="120000">
                <a:moveTo>
                  <a:pt x="0" y="1158005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8"/>
          <p:cNvSpPr txBox="1"/>
          <p:nvPr/>
        </p:nvSpPr>
        <p:spPr>
          <a:xfrm>
            <a:off x="10975550" y="4052000"/>
            <a:ext cx="347400" cy="9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08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63636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1491196" y="4507248"/>
            <a:ext cx="0" cy="5168265"/>
          </a:xfrm>
          <a:custGeom>
            <a:rect b="b" l="l" r="r" t="t"/>
            <a:pathLst>
              <a:path extrusionOk="0" h="5168265" w="120000">
                <a:moveTo>
                  <a:pt x="0" y="5168113"/>
                </a:moveTo>
                <a:lnTo>
                  <a:pt x="0" y="0"/>
                </a:lnTo>
              </a:path>
            </a:pathLst>
          </a:custGeom>
          <a:noFill/>
          <a:ln cap="flat" cmpd="sng" w="38075">
            <a:solidFill>
              <a:srgbClr val="3636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0"/>
          <p:cNvGrpSpPr/>
          <p:nvPr/>
        </p:nvGrpSpPr>
        <p:grpSpPr>
          <a:xfrm>
            <a:off x="7511076" y="4242009"/>
            <a:ext cx="3579301" cy="4154170"/>
            <a:chOff x="7511076" y="4242009"/>
            <a:chExt cx="3579301" cy="4154170"/>
          </a:xfrm>
        </p:grpSpPr>
        <p:pic>
          <p:nvPicPr>
            <p:cNvPr id="116" name="Google Shape;11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11076" y="4643062"/>
              <a:ext cx="2572402" cy="3350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0"/>
            <p:cNvSpPr/>
            <p:nvPr/>
          </p:nvSpPr>
          <p:spPr>
            <a:xfrm>
              <a:off x="9066632" y="4458321"/>
              <a:ext cx="2023745" cy="3723004"/>
            </a:xfrm>
            <a:custGeom>
              <a:rect b="b" l="l" r="r" t="t"/>
              <a:pathLst>
                <a:path extrusionOk="0" h="3723004" w="2023745">
                  <a:moveTo>
                    <a:pt x="155435" y="0"/>
                  </a:moveTo>
                  <a:lnTo>
                    <a:pt x="0" y="0"/>
                  </a:lnTo>
                  <a:lnTo>
                    <a:pt x="0" y="3722471"/>
                  </a:lnTo>
                  <a:lnTo>
                    <a:pt x="155435" y="3722471"/>
                  </a:lnTo>
                  <a:lnTo>
                    <a:pt x="155435" y="0"/>
                  </a:lnTo>
                  <a:close/>
                </a:path>
                <a:path extrusionOk="0" h="3723004" w="2023745">
                  <a:moveTo>
                    <a:pt x="2023249" y="0"/>
                  </a:moveTo>
                  <a:lnTo>
                    <a:pt x="250685" y="0"/>
                  </a:lnTo>
                  <a:lnTo>
                    <a:pt x="250685" y="3722471"/>
                  </a:lnTo>
                  <a:lnTo>
                    <a:pt x="2023249" y="3722471"/>
                  </a:lnTo>
                  <a:lnTo>
                    <a:pt x="202324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9269698" y="4242009"/>
              <a:ext cx="0" cy="4154170"/>
            </a:xfrm>
            <a:custGeom>
              <a:rect b="b" l="l" r="r" t="t"/>
              <a:pathLst>
                <a:path extrusionOk="0" h="4154170" w="120000">
                  <a:moveTo>
                    <a:pt x="0" y="4153908"/>
                  </a:moveTo>
                  <a:lnTo>
                    <a:pt x="0" y="0"/>
                  </a:lnTo>
                </a:path>
              </a:pathLst>
            </a:custGeom>
            <a:noFill/>
            <a:ln cap="flat" cmpd="sng" w="95225">
              <a:solidFill>
                <a:srgbClr val="C74A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684629" y="4667638"/>
              <a:ext cx="0" cy="3302635"/>
            </a:xfrm>
            <a:custGeom>
              <a:rect b="b" l="l" r="r" t="t"/>
              <a:pathLst>
                <a:path extrusionOk="0" h="3302634" w="120000">
                  <a:moveTo>
                    <a:pt x="0" y="3302630"/>
                  </a:moveTo>
                  <a:lnTo>
                    <a:pt x="0" y="0"/>
                  </a:lnTo>
                </a:path>
              </a:pathLst>
            </a:custGeom>
            <a:noFill/>
            <a:ln cap="flat" cmpd="sng" w="95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0099569" y="5173797"/>
              <a:ext cx="0" cy="2290445"/>
            </a:xfrm>
            <a:custGeom>
              <a:rect b="b" l="l" r="r" t="t"/>
              <a:pathLst>
                <a:path extrusionOk="0" h="2290445" w="120000">
                  <a:moveTo>
                    <a:pt x="0" y="2290307"/>
                  </a:moveTo>
                  <a:lnTo>
                    <a:pt x="0" y="0"/>
                  </a:lnTo>
                </a:path>
              </a:pathLst>
            </a:custGeom>
            <a:noFill/>
            <a:ln cap="flat" cmpd="sng" w="95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0514566" y="5849441"/>
              <a:ext cx="0" cy="939165"/>
            </a:xfrm>
            <a:custGeom>
              <a:rect b="b" l="l" r="r" t="t"/>
              <a:pathLst>
                <a:path extrusionOk="0" h="939165" w="120000">
                  <a:moveTo>
                    <a:pt x="0" y="939132"/>
                  </a:moveTo>
                  <a:lnTo>
                    <a:pt x="0" y="0"/>
                  </a:lnTo>
                </a:path>
              </a:pathLst>
            </a:custGeom>
            <a:noFill/>
            <a:ln cap="flat" cmpd="sng" w="952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" name="Google Shape;122;p10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42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Lógica X Algoritmo</a:t>
            </a:r>
            <a:endParaRPr sz="6500"/>
          </a:p>
        </p:txBody>
      </p:sp>
      <p:sp>
        <p:nvSpPr>
          <p:cNvPr id="123" name="Google Shape;123;p10"/>
          <p:cNvSpPr txBox="1"/>
          <p:nvPr/>
        </p:nvSpPr>
        <p:spPr>
          <a:xfrm>
            <a:off x="4218833" y="2675078"/>
            <a:ext cx="9850755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5575" lvl="0" marL="16764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Enquanto a lógica fornece a base teórica para a resolução de problemas, os algoritmos são a aplicação prática dessa lógica em passos bem definidos.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875792" y="4433600"/>
            <a:ext cx="1553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Lógica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1875812" y="5351720"/>
            <a:ext cx="4632325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Refere-se ao processo de raciocínio estruturado e sistemático para resolver problemas.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1875812" y="6848117"/>
            <a:ext cx="462788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Envolve a formulação de premissas e a derivação de conclusões válidas a partir dessas premissas.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1757931" y="5351720"/>
            <a:ext cx="53848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Tahoma"/>
                <a:ea typeface="Tahoma"/>
                <a:cs typeface="Tahoma"/>
                <a:sym typeface="Tahoma"/>
              </a:rPr>
              <a:t>É uma sequência finita de instruções ou passos bem definidos, projetados para realizar uma tarefa específica ou resolver um problema com base na lógica.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1757922" y="4433600"/>
            <a:ext cx="2091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5FFF5"/>
                </a:solidFill>
                <a:latin typeface="Arial Black"/>
                <a:ea typeface="Arial Black"/>
                <a:cs typeface="Arial Black"/>
                <a:sym typeface="Arial Black"/>
              </a:rPr>
              <a:t>Algoritmo</a:t>
            </a:r>
            <a:endParaRPr sz="22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06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Tipos de Variáveis</a:t>
            </a:r>
            <a:endParaRPr sz="6500"/>
          </a:p>
        </p:txBody>
      </p:sp>
      <p:sp>
        <p:nvSpPr>
          <p:cNvPr id="135" name="Google Shape;135;p16"/>
          <p:cNvSpPr txBox="1"/>
          <p:nvPr/>
        </p:nvSpPr>
        <p:spPr>
          <a:xfrm>
            <a:off x="4359885" y="2547137"/>
            <a:ext cx="9568180" cy="80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9525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Os diferentes tipos de variáveis é essencial para a programação eficiente. Cada tipo de variável tem suas próprias características e usos específicos.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875812" y="7948249"/>
            <a:ext cx="6156325" cy="851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Booleanos (bool)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Representam valores lógicos, sendo ‘True’ ou ‘False’.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728356" y="8210598"/>
            <a:ext cx="635571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66C8FF"/>
                </a:solidFill>
                <a:latin typeface="Arial Black"/>
                <a:ea typeface="Arial Black"/>
                <a:cs typeface="Arial Black"/>
                <a:sym typeface="Arial Black"/>
              </a:rPr>
              <a:t>maior_de_idade </a:t>
            </a:r>
            <a:r>
              <a:rPr lang="pt-BR" sz="2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pt-BR" sz="2600">
                <a:solidFill>
                  <a:srgbClr val="6FA66A"/>
                </a:solidFill>
                <a:latin typeface="Tahoma"/>
                <a:ea typeface="Tahoma"/>
                <a:cs typeface="Tahoma"/>
                <a:sym typeface="Tahoma"/>
              </a:rPr>
              <a:t>True	</a:t>
            </a:r>
            <a:r>
              <a:rPr lang="pt-BR" sz="2600">
                <a:solidFill>
                  <a:srgbClr val="53A74A"/>
                </a:solidFill>
                <a:latin typeface="Tahoma"/>
                <a:ea typeface="Tahoma"/>
                <a:cs typeface="Tahoma"/>
                <a:sym typeface="Tahoma"/>
              </a:rPr>
              <a:t># Boolean (bool)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737881" y="3992824"/>
            <a:ext cx="469455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66C8FF"/>
                </a:solidFill>
                <a:latin typeface="Arial Black"/>
                <a:ea typeface="Arial Black"/>
                <a:cs typeface="Arial Black"/>
                <a:sym typeface="Arial Black"/>
              </a:rPr>
              <a:t>nome </a:t>
            </a:r>
            <a:r>
              <a:rPr lang="pt-BR" sz="2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pt-BR" sz="2600">
                <a:solidFill>
                  <a:srgbClr val="C6867D"/>
                </a:solidFill>
                <a:latin typeface="Arial Black"/>
                <a:ea typeface="Arial Black"/>
                <a:cs typeface="Arial Black"/>
                <a:sym typeface="Arial Black"/>
              </a:rPr>
              <a:t>“Carlos” </a:t>
            </a:r>
            <a:r>
              <a:rPr lang="pt-BR" sz="2600">
                <a:solidFill>
                  <a:srgbClr val="53A74A"/>
                </a:solidFill>
                <a:latin typeface="Arial Black"/>
                <a:ea typeface="Arial Black"/>
                <a:cs typeface="Arial Black"/>
                <a:sym typeface="Arial Black"/>
              </a:rPr>
              <a:t>#String (str)</a:t>
            </a:r>
            <a:endParaRPr sz="2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875812" y="3554279"/>
            <a:ext cx="4724400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Strings (str)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5080" rtl="0" algn="l">
              <a:lnSpc>
                <a:spcPct val="115599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Representam sequências de caracteres, usadas para armazenar texto.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728356" y="5574944"/>
            <a:ext cx="384556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66C8FF"/>
                </a:solidFill>
                <a:latin typeface="Arial Black"/>
                <a:ea typeface="Arial Black"/>
                <a:cs typeface="Arial Black"/>
                <a:sym typeface="Arial Black"/>
              </a:rPr>
              <a:t>idade </a:t>
            </a:r>
            <a:r>
              <a:rPr lang="pt-BR" sz="2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pt-BR" sz="2600">
                <a:solidFill>
                  <a:srgbClr val="6FA66A"/>
                </a:solidFill>
                <a:latin typeface="Tahoma"/>
                <a:ea typeface="Tahoma"/>
                <a:cs typeface="Tahoma"/>
                <a:sym typeface="Tahoma"/>
              </a:rPr>
              <a:t>30	</a:t>
            </a:r>
            <a:r>
              <a:rPr lang="pt-BR" sz="2600">
                <a:solidFill>
                  <a:srgbClr val="53A74A"/>
                </a:solidFill>
                <a:latin typeface="Tahoma"/>
                <a:ea typeface="Tahoma"/>
                <a:cs typeface="Tahoma"/>
                <a:sym typeface="Tahoma"/>
              </a:rPr>
              <a:t># Inteiro (int)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875812" y="5136400"/>
            <a:ext cx="4885690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Inteiros (int)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marR="5080" rtl="0" algn="l">
              <a:lnSpc>
                <a:spcPct val="115599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Representam números inteiros, positivos ou negativos, sem parte decimal.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728356" y="6980868"/>
            <a:ext cx="773430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66C8FF"/>
                </a:solidFill>
                <a:latin typeface="Arial Black"/>
                <a:ea typeface="Arial Black"/>
                <a:cs typeface="Arial Black"/>
                <a:sym typeface="Arial Black"/>
              </a:rPr>
              <a:t>altura </a:t>
            </a:r>
            <a:r>
              <a:rPr lang="pt-BR" sz="2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pt-BR" sz="2600">
                <a:solidFill>
                  <a:srgbClr val="6FA66A"/>
                </a:solidFill>
                <a:latin typeface="Tahoma"/>
                <a:ea typeface="Tahoma"/>
                <a:cs typeface="Tahoma"/>
                <a:sym typeface="Tahoma"/>
              </a:rPr>
              <a:t>1.85	</a:t>
            </a:r>
            <a:r>
              <a:rPr lang="pt-BR" sz="2600">
                <a:solidFill>
                  <a:srgbClr val="53A74A"/>
                </a:solidFill>
                <a:latin typeface="Tahoma"/>
                <a:ea typeface="Tahoma"/>
                <a:cs typeface="Tahoma"/>
                <a:sym typeface="Tahoma"/>
              </a:rPr>
              <a:t># Ponto Flutuante ou decimal (float)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875812" y="6718520"/>
            <a:ext cx="6169660" cy="851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Flutuantes (float)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Representam números que possuem parte decimal.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1888735" y="0"/>
            <a:ext cx="16399265" cy="1678828"/>
          </a:xfrm>
          <a:custGeom>
            <a:rect b="b" l="l" r="r" t="t"/>
            <a:pathLst>
              <a:path extrusionOk="0" h="2992120" w="16399510">
                <a:moveTo>
                  <a:pt x="0" y="299205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59"/>
                </a:lnTo>
                <a:lnTo>
                  <a:pt x="0" y="2992059"/>
                </a:lnTo>
                <a:close/>
              </a:path>
            </a:pathLst>
          </a:custGeom>
          <a:solidFill>
            <a:srgbClr val="AB403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0597" y="8796337"/>
            <a:ext cx="923924" cy="92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>
            <p:ph type="title"/>
          </p:nvPr>
        </p:nvSpPr>
        <p:spPr>
          <a:xfrm>
            <a:off x="-304800" y="332865"/>
            <a:ext cx="16529559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2185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/>
              <a:t>Algoritmo: Fazendo café</a:t>
            </a:r>
            <a:endParaRPr sz="6500"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7649" y="1678828"/>
            <a:ext cx="12012701" cy="843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2025-02-12T12:39:19Z</dcterms:created>
  <dc:creator>Pesquisa Infinity School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2025-02-12T00:00:00Z</vt:filetime>
  </property>
  <property fmtid="{D5CDD505-2E9C-101B-9397-08002B2CF9AE}" pid="5" name="Producer">
    <vt:lpwstr>Canva</vt:lpwstr>
  </property>
</Properties>
</file>