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2819D0-B7FF-4E3D-A6A4-39C1F3B0469D}">
  <a:tblStyle styleId="{302819D0-B7FF-4E3D-A6A4-39C1F3B046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c415a103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c415a103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c415a103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c415a103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c415a103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c415a103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c415a103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c415a103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c415a103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c415a103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128900" y="780800"/>
            <a:ext cx="6886200" cy="18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Introducción al Trading Algorítmico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41200" y="3235675"/>
            <a:ext cx="8061600" cy="1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/>
              <a:t>Integrantes: 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2100"/>
              <a:t>Zudaire Francisco </a:t>
            </a:r>
            <a:endParaRPr sz="2100"/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2100"/>
              <a:t>Berclaz Jorge </a:t>
            </a:r>
            <a:endParaRPr sz="2100"/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2100"/>
              <a:t>Ordoñez Lucas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85075"/>
            <a:ext cx="85206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Exponential Moving Average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75" y="604326"/>
            <a:ext cx="5232252" cy="26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3201875" y="1221125"/>
            <a:ext cx="501600" cy="4947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102725" y="1144825"/>
            <a:ext cx="501600" cy="4947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687000" y="810375"/>
            <a:ext cx="501600" cy="4947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22925" y="2281750"/>
            <a:ext cx="501600" cy="4947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0" l="3768" r="5864" t="0"/>
          <a:stretch/>
        </p:blipFill>
        <p:spPr>
          <a:xfrm>
            <a:off x="121275" y="4067475"/>
            <a:ext cx="5232249" cy="10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6474" y="604325"/>
            <a:ext cx="3557152" cy="449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6">
            <a:alphaModFix/>
          </a:blip>
          <a:srcRect b="0" l="0" r="5069" t="0"/>
          <a:stretch/>
        </p:blipFill>
        <p:spPr>
          <a:xfrm>
            <a:off x="121274" y="3253050"/>
            <a:ext cx="5232250" cy="77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4"/>
          <p:cNvCxnSpPr/>
          <p:nvPr/>
        </p:nvCxnSpPr>
        <p:spPr>
          <a:xfrm flipH="1" rot="10800000">
            <a:off x="6056625" y="1715825"/>
            <a:ext cx="1619400" cy="6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 flipH="1" rot="10800000">
            <a:off x="6012175" y="3970075"/>
            <a:ext cx="1619400" cy="6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7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Average Directional Movement Index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04325"/>
            <a:ext cx="4260299" cy="25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1438475" y="2656175"/>
            <a:ext cx="501600" cy="4947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225775" y="2738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5932375" y="209236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144000" y="2948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b="0" l="0" r="1536" t="25771"/>
          <a:stretch/>
        </p:blipFill>
        <p:spPr>
          <a:xfrm>
            <a:off x="53400" y="4503700"/>
            <a:ext cx="554630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5">
            <a:alphaModFix/>
          </a:blip>
          <a:srcRect b="9041" l="1472" r="3515" t="10592"/>
          <a:stretch/>
        </p:blipFill>
        <p:spPr>
          <a:xfrm>
            <a:off x="311701" y="3316325"/>
            <a:ext cx="4260300" cy="10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2950" y="604325"/>
            <a:ext cx="3460674" cy="4472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5"/>
          <p:cNvCxnSpPr/>
          <p:nvPr/>
        </p:nvCxnSpPr>
        <p:spPr>
          <a:xfrm>
            <a:off x="6370650" y="1927875"/>
            <a:ext cx="2229300" cy="3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86350"/>
            <a:ext cx="85206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Indicador “tres </a:t>
            </a:r>
            <a:r>
              <a:rPr lang="es-419"/>
              <a:t>días</a:t>
            </a:r>
            <a:r>
              <a:rPr lang="es-419"/>
              <a:t> en alza”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04325"/>
            <a:ext cx="4260301" cy="267211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2217625" y="2463900"/>
            <a:ext cx="456000" cy="5679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b="12605" l="0" r="0" t="18925"/>
          <a:stretch/>
        </p:blipFill>
        <p:spPr>
          <a:xfrm>
            <a:off x="127600" y="3512725"/>
            <a:ext cx="5418499" cy="10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2950" y="604313"/>
            <a:ext cx="3460674" cy="4371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6"/>
          <p:cNvCxnSpPr/>
          <p:nvPr/>
        </p:nvCxnSpPr>
        <p:spPr>
          <a:xfrm>
            <a:off x="6455900" y="2126700"/>
            <a:ext cx="1375200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obtenidos</a:t>
            </a:r>
            <a:endParaRPr/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429750" y="120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{302819D0-B7FF-4E3D-A6A4-39C1F3B0469D}</a:tableStyleId>
              </a:tblPr>
              <a:tblGrid>
                <a:gridCol w="2761500"/>
                <a:gridCol w="2761500"/>
                <a:gridCol w="2761500"/>
              </a:tblGrid>
              <a:tr h="64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50">
                          <a:solidFill>
                            <a:srgbClr val="E6EDF3"/>
                          </a:solidFill>
                        </a:rPr>
                        <a:t>Dataset</a:t>
                      </a:r>
                      <a:r>
                        <a:rPr lang="es-419" sz="1050">
                          <a:solidFill>
                            <a:srgbClr val="E6EDF3"/>
                          </a:solidFill>
                        </a:rPr>
                        <a:t>: orcl-1995-2014.txt	</a:t>
                      </a:r>
                      <a:endParaRPr sz="1050">
                        <a:solidFill>
                          <a:srgbClr val="E6ED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50">
                          <a:solidFill>
                            <a:srgbClr val="E6EDF3"/>
                          </a:solidFill>
                        </a:rPr>
                        <a:t>Dataset</a:t>
                      </a:r>
                      <a:r>
                        <a:rPr lang="es-419" sz="1050">
                          <a:solidFill>
                            <a:srgbClr val="E6EDF3"/>
                          </a:solidFill>
                        </a:rPr>
                        <a:t>: nvda-1999-2014.txt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Inversión</a:t>
                      </a:r>
                      <a:r>
                        <a:rPr lang="es-419">
                          <a:solidFill>
                            <a:schemeClr val="dk1"/>
                          </a:solidFill>
                        </a:rPr>
                        <a:t> inicial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$1000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$1000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Buy and Hold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$1856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$1363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Valor del portafolio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$1710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$1507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Ganancia Obtenida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</a:rPr>
                        <a:t>$710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</a:rPr>
                        <a:t>$507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17"/>
          <p:cNvSpPr/>
          <p:nvPr/>
        </p:nvSpPr>
        <p:spPr>
          <a:xfrm>
            <a:off x="2480175" y="2010900"/>
            <a:ext cx="572400" cy="12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2480175" y="2655500"/>
            <a:ext cx="572400" cy="12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480175" y="3300088"/>
            <a:ext cx="572400" cy="12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2480175" y="3944700"/>
            <a:ext cx="572400" cy="12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