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6" r:id="rId1"/>
  </p:sldMasterIdLst>
  <p:sldIdLst>
    <p:sldId id="258"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8"/>
    <p:restoredTop sz="94667"/>
  </p:normalViewPr>
  <p:slideViewPr>
    <p:cSldViewPr snapToGrid="0" snapToObjects="1">
      <p:cViewPr>
        <p:scale>
          <a:sx n="100" d="100"/>
          <a:sy n="100" d="100"/>
        </p:scale>
        <p:origin x="46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117449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599247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761999"/>
            <a:ext cx="2628900" cy="541496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761999"/>
            <a:ext cx="7734300" cy="54149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52178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a:buFont typeface="Wingdings" panose="05000000000000000000" pitchFamily="2" charset="2"/>
              <a:buChar char="§"/>
              <a:defRPr/>
            </a:lvl1pPr>
            <a:lvl2pPr marL="685800" indent="-228600">
              <a:buFont typeface="Wingdings" panose="05000000000000000000" pitchFamily="2" charset="2"/>
              <a:buChar char="§"/>
              <a:defRPr/>
            </a:lvl2pPr>
            <a:lvl3pPr>
              <a:buFont typeface="Wingdings" panose="05000000000000000000" pitchFamily="2" charset="2"/>
              <a:buChar char="§"/>
              <a:defRPr/>
            </a:lvl3pPr>
            <a:lvl4pPr marL="1600200" indent="-228600">
              <a:buFont typeface="Wingdings" panose="05000000000000000000" pitchFamily="2" charset="2"/>
              <a:buChar char="§"/>
              <a:defRPr/>
            </a:lvl4pPr>
            <a:lvl5pPr>
              <a:buFont typeface="Wingdings" panose="05000000000000000000" pitchFamily="2" charset="2"/>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5824574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831850" y="1709738"/>
            <a:ext cx="1051560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612147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lvl1pPr>
              <a:defRPr sz="4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838200" y="2057399"/>
            <a:ext cx="5181600" cy="41195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2057399"/>
            <a:ext cx="5181600" cy="4119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4108451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668338"/>
            <a:ext cx="10515600" cy="1084262"/>
          </a:xfrm>
        </p:spPr>
        <p:txBody>
          <a:bodyPr/>
          <a:lstStyle/>
          <a:p>
            <a:r>
              <a:rPr lang="en-US" dirty="0"/>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8800"/>
            <a:ext cx="5157787"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2743199"/>
            <a:ext cx="5157787" cy="344646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8800"/>
            <a:ext cx="5183188" cy="823912"/>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2743199"/>
            <a:ext cx="5183188" cy="34464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2414059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241902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760274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37905037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13716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209800"/>
            <a:ext cx="3932237" cy="3659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AA70F276-1833-4A75-9C1D-A56E2295A68D}" type="datetimeFigureOut">
              <a:rPr lang="en-US" smtClean="0"/>
              <a:t>9/7/22</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28844951-7827-47D4-8276-7DDE1FA7D85A}" type="slidenum">
              <a:rPr lang="en-US" smtClean="0"/>
              <a:t>‹#›</a:t>
            </a:fld>
            <a:endParaRPr lang="en-US"/>
          </a:p>
        </p:txBody>
      </p:sp>
    </p:spTree>
    <p:extLst>
      <p:ext uri="{BB962C8B-B14F-4D97-AF65-F5344CB8AC3E}">
        <p14:creationId xmlns:p14="http://schemas.microsoft.com/office/powerpoint/2010/main" val="140076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Frame 7">
            <a:extLst>
              <a:ext uri="{FF2B5EF4-FFF2-40B4-BE49-F238E27FC236}">
                <a16:creationId xmlns:a16="http://schemas.microsoft.com/office/drawing/2014/main" id="{DD7EAFE6-2BB9-41FB-9CF4-588CFC708774}"/>
              </a:ext>
            </a:extLst>
          </p:cNvPr>
          <p:cNvSpPr/>
          <p:nvPr/>
        </p:nvSpPr>
        <p:spPr>
          <a:xfrm>
            <a:off x="0" y="0"/>
            <a:ext cx="12188952" cy="6858000"/>
          </a:xfrm>
          <a:prstGeom prst="frame">
            <a:avLst>
              <a:gd name="adj1" fmla="val 7164"/>
            </a:avLst>
          </a:prstGeom>
          <a:gradFill flip="none" rotWithShape="1">
            <a:gsLst>
              <a:gs pos="0">
                <a:schemeClr val="accent2">
                  <a:alpha val="40000"/>
                </a:schemeClr>
              </a:gs>
              <a:gs pos="100000">
                <a:schemeClr val="accent1">
                  <a:alpha val="40000"/>
                </a:scheme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838200" y="681037"/>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838200" y="2178657"/>
            <a:ext cx="10515600" cy="399830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838200" y="6429375"/>
            <a:ext cx="274320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AA70F276-1833-4A75-9C1D-A56E2295A68D}" type="datetimeFigureOut">
              <a:rPr lang="en-US" smtClean="0"/>
              <a:pPr/>
              <a:t>9/7/22</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038600" y="6429375"/>
            <a:ext cx="4114800" cy="365125"/>
          </a:xfrm>
          <a:prstGeom prst="rect">
            <a:avLst/>
          </a:prstGeom>
        </p:spPr>
        <p:txBody>
          <a:bodyPr vert="horz" lIns="91440" tIns="45720" rIns="91440" bIns="45720" rtlCol="0" anchor="ctr"/>
          <a:lstStyle>
            <a:lvl1pPr algn="ctr">
              <a:defRPr sz="900" cap="all" spc="150" baseline="0">
                <a:solidFill>
                  <a:srgbClr val="FFFFFF"/>
                </a:solidFill>
              </a:defRPr>
            </a:lvl1pPr>
          </a:lstStyle>
          <a:p>
            <a:endParaRPr lang="en-US">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8610600" y="6429375"/>
            <a:ext cx="2743200" cy="365125"/>
          </a:xfrm>
          <a:prstGeom prst="rect">
            <a:avLst/>
          </a:prstGeom>
        </p:spPr>
        <p:txBody>
          <a:bodyPr vert="horz" lIns="91440" tIns="45720" rIns="91440" bIns="45720" rtlCol="0" anchor="ctr"/>
          <a:lstStyle>
            <a:lvl1pPr algn="r">
              <a:defRPr sz="900" cap="all" spc="150" baseline="0">
                <a:solidFill>
                  <a:srgbClr val="FFFFFF"/>
                </a:solidFill>
              </a:defRPr>
            </a:lvl1pPr>
          </a:lstStyle>
          <a:p>
            <a:fld id="{28844951-7827-47D4-8276-7DDE1FA7D85A}" type="slidenum">
              <a:rPr lang="en-US" smtClean="0"/>
              <a:pPr/>
              <a:t>‹#›</a:t>
            </a:fld>
            <a:endParaRPr lang="en-US"/>
          </a:p>
        </p:txBody>
      </p:sp>
    </p:spTree>
    <p:extLst>
      <p:ext uri="{BB962C8B-B14F-4D97-AF65-F5344CB8AC3E}">
        <p14:creationId xmlns:p14="http://schemas.microsoft.com/office/powerpoint/2010/main" val="3200759208"/>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marL="0" algn="l" defTabSz="914400" rtl="0" eaLnBrk="1" latinLnBrk="0" hangingPunct="1">
        <a:lnSpc>
          <a:spcPct val="90000"/>
        </a:lnSpc>
        <a:spcBef>
          <a:spcPct val="0"/>
        </a:spcBef>
        <a:buNone/>
        <a:defRPr lang="en-US" sz="5200" kern="1200" dirty="0">
          <a:gradFill flip="none" rotWithShape="1">
            <a:gsLst>
              <a:gs pos="0">
                <a:schemeClr val="accent5"/>
              </a:gs>
              <a:gs pos="100000">
                <a:schemeClr val="accent1">
                  <a:alpha val="70000"/>
                </a:schemeClr>
              </a:gs>
            </a:gsLst>
            <a:lin ang="0" scaled="1"/>
            <a:tileRect/>
          </a:gradFill>
          <a:latin typeface="+mj-lt"/>
          <a:ea typeface="+mn-ea"/>
          <a:cs typeface="Angsana New" panose="02020603050405020304" pitchFamily="18" charset="-34"/>
        </a:defRPr>
      </a:lvl1pPr>
    </p:titleStyle>
    <p:bodyStyle>
      <a:lvl1pPr marL="457200" indent="-228600" algn="l" defTabSz="914400" rtl="0" eaLnBrk="1" latinLnBrk="0" hangingPunct="1">
        <a:lnSpc>
          <a:spcPct val="110000"/>
        </a:lnSpc>
        <a:spcBef>
          <a:spcPts val="1000"/>
        </a:spcBef>
        <a:buClr>
          <a:schemeClr val="tx2">
            <a:lumMod val="10000"/>
            <a:lumOff val="90000"/>
          </a:schemeClr>
        </a:buClr>
        <a:buSzPct val="80000"/>
        <a:buFont typeface="Wingdings" panose="05000000000000000000" pitchFamily="2" charset="2"/>
        <a:buChar char="§"/>
        <a:defRPr sz="2800" kern="1200">
          <a:solidFill>
            <a:schemeClr val="tx2">
              <a:alpha val="70000"/>
            </a:schemeClr>
          </a:solidFill>
          <a:latin typeface="+mn-lt"/>
          <a:ea typeface="+mn-ea"/>
          <a:cs typeface="+mn-cs"/>
        </a:defRPr>
      </a:lvl1pPr>
      <a:lvl2pPr marL="8001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400" kern="1200">
          <a:solidFill>
            <a:schemeClr val="tx2">
              <a:alpha val="70000"/>
            </a:schemeClr>
          </a:solidFill>
          <a:latin typeface="+mn-lt"/>
          <a:ea typeface="+mn-ea"/>
          <a:cs typeface="+mn-cs"/>
        </a:defRPr>
      </a:lvl2pPr>
      <a:lvl3pPr marL="125730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2000" kern="1200">
          <a:solidFill>
            <a:schemeClr val="tx2">
              <a:alpha val="70000"/>
            </a:schemeClr>
          </a:solidFill>
          <a:latin typeface="+mn-lt"/>
          <a:ea typeface="+mn-ea"/>
          <a:cs typeface="+mn-cs"/>
        </a:defRPr>
      </a:lvl3pPr>
      <a:lvl4pPr marL="16573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4pPr>
      <a:lvl5pPr marL="2114550" indent="-228600" algn="l" defTabSz="914400" rtl="0" eaLnBrk="1" latinLnBrk="0" hangingPunct="1">
        <a:lnSpc>
          <a:spcPct val="110000"/>
        </a:lnSpc>
        <a:spcBef>
          <a:spcPts val="500"/>
        </a:spcBef>
        <a:buClr>
          <a:schemeClr val="tx2">
            <a:lumMod val="10000"/>
            <a:lumOff val="90000"/>
          </a:schemeClr>
        </a:buClr>
        <a:buSzPct val="80000"/>
        <a:buFont typeface="Wingdings" panose="05000000000000000000" pitchFamily="2" charset="2"/>
        <a:buChar char="§"/>
        <a:defRPr sz="1800" kern="1200">
          <a:solidFill>
            <a:schemeClr val="tx2">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B8538-BF07-4588-D4F8-B6F3442EBDB0}"/>
              </a:ext>
            </a:extLst>
          </p:cNvPr>
          <p:cNvSpPr>
            <a:spLocks noGrp="1"/>
          </p:cNvSpPr>
          <p:nvPr>
            <p:ph type="title"/>
          </p:nvPr>
        </p:nvSpPr>
        <p:spPr>
          <a:xfrm>
            <a:off x="486698" y="447226"/>
            <a:ext cx="4285328" cy="1610174"/>
          </a:xfrm>
        </p:spPr>
        <p:txBody>
          <a:bodyPr>
            <a:normAutofit/>
          </a:bodyPr>
          <a:lstStyle/>
          <a:p>
            <a:pPr lvl="0">
              <a:lnSpc>
                <a:spcPct val="110000"/>
              </a:lnSpc>
              <a:spcBef>
                <a:spcPts val="1000"/>
              </a:spcBef>
            </a:pPr>
            <a:r>
              <a:rPr lang="en-US" sz="1600" dirty="0">
                <a:solidFill>
                  <a:srgbClr val="1C2732">
                    <a:alpha val="70000"/>
                  </a:srgbClr>
                </a:solidFill>
                <a:latin typeface="Avenir Next LT Pro"/>
                <a:cs typeface="+mn-cs"/>
              </a:rPr>
              <a:t>Recently I saw a YouTube video that explained how the US is blocking an invasive fish species to enter the Great Lakes (GL).</a:t>
            </a:r>
            <a:br>
              <a:rPr lang="en-US" sz="1600" dirty="0">
                <a:solidFill>
                  <a:srgbClr val="1C2732">
                    <a:alpha val="70000"/>
                  </a:srgbClr>
                </a:solidFill>
                <a:latin typeface="Avenir Next LT Pro"/>
                <a:cs typeface="+mn-cs"/>
              </a:rPr>
            </a:br>
            <a:endParaRPr lang="en-US" sz="1200" dirty="0">
              <a:solidFill>
                <a:schemeClr val="tx1"/>
              </a:solidFill>
            </a:endParaRPr>
          </a:p>
        </p:txBody>
      </p:sp>
      <p:sp>
        <p:nvSpPr>
          <p:cNvPr id="4" name="Text Placeholder 3">
            <a:extLst>
              <a:ext uri="{FF2B5EF4-FFF2-40B4-BE49-F238E27FC236}">
                <a16:creationId xmlns:a16="http://schemas.microsoft.com/office/drawing/2014/main" id="{569DA72D-41DA-E4BA-56D9-AD91B5510DD7}"/>
              </a:ext>
            </a:extLst>
          </p:cNvPr>
          <p:cNvSpPr>
            <a:spLocks noGrp="1"/>
          </p:cNvSpPr>
          <p:nvPr>
            <p:ph type="body" sz="half" idx="2"/>
          </p:nvPr>
        </p:nvSpPr>
        <p:spPr>
          <a:xfrm>
            <a:off x="486698" y="1892300"/>
            <a:ext cx="4285327" cy="3976688"/>
          </a:xfrm>
        </p:spPr>
        <p:txBody>
          <a:bodyPr>
            <a:normAutofit lnSpcReduction="10000"/>
          </a:bodyPr>
          <a:lstStyle/>
          <a:p>
            <a:r>
              <a:rPr lang="en-US" dirty="0"/>
              <a:t>A canal many electric barriers (21 ft below surface) . What is uncertain is which barrier is going to need maintenance. I think it is a stochastic process because the canal should remain electrified to block the entrance of invasive fish to GL, however the barrier also need maintenance. There is randomness in which barrier will need maintenance, and how to better maintain the barriers in order to keep the canal electrified. </a:t>
            </a:r>
          </a:p>
          <a:p>
            <a:endParaRPr lang="en-US" dirty="0"/>
          </a:p>
          <a:p>
            <a:r>
              <a:rPr lang="en-US" dirty="0"/>
              <a:t>Source: https://</a:t>
            </a:r>
            <a:r>
              <a:rPr lang="en-US" dirty="0" err="1"/>
              <a:t>www.youtube.com</a:t>
            </a:r>
            <a:r>
              <a:rPr lang="en-US" dirty="0"/>
              <a:t>/</a:t>
            </a:r>
            <a:r>
              <a:rPr lang="en-US" dirty="0" err="1"/>
              <a:t>watch?v</a:t>
            </a:r>
            <a:r>
              <a:rPr lang="en-US" dirty="0"/>
              <a:t>=t3oLeSPINOk</a:t>
            </a:r>
          </a:p>
        </p:txBody>
      </p:sp>
      <p:pic>
        <p:nvPicPr>
          <p:cNvPr id="1026" name="Picture 2" descr="A decade of work - and millions of dollars - later, Asian carp still  threaten the Great Lakes - mlive.com">
            <a:extLst>
              <a:ext uri="{FF2B5EF4-FFF2-40B4-BE49-F238E27FC236}">
                <a16:creationId xmlns:a16="http://schemas.microsoft.com/office/drawing/2014/main" id="{A4EF3C28-ED47-25EF-11DC-334526A6C28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803547" y="447226"/>
            <a:ext cx="6453418" cy="4891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826795"/>
      </p:ext>
    </p:extLst>
  </p:cSld>
  <p:clrMapOvr>
    <a:masterClrMapping/>
  </p:clrMapOvr>
</p:sld>
</file>

<file path=ppt/theme/theme1.xml><?xml version="1.0" encoding="utf-8"?>
<a:theme xmlns:a="http://schemas.openxmlformats.org/drawingml/2006/main" name="LuminousVTI">
  <a:themeElements>
    <a:clrScheme name="AnalogousFromDarkSeed_2SEEDS">
      <a:dk1>
        <a:srgbClr val="000000"/>
      </a:dk1>
      <a:lt1>
        <a:srgbClr val="FFFFFF"/>
      </a:lt1>
      <a:dk2>
        <a:srgbClr val="1C2732"/>
      </a:dk2>
      <a:lt2>
        <a:srgbClr val="E8E5E2"/>
      </a:lt2>
      <a:accent1>
        <a:srgbClr val="1774D5"/>
      </a:accent1>
      <a:accent2>
        <a:srgbClr val="23B4C3"/>
      </a:accent2>
      <a:accent3>
        <a:srgbClr val="2937E7"/>
      </a:accent3>
      <a:accent4>
        <a:srgbClr val="D51724"/>
      </a:accent4>
      <a:accent5>
        <a:srgbClr val="E76B29"/>
      </a:accent5>
      <a:accent6>
        <a:srgbClr val="C59C15"/>
      </a:accent6>
      <a:hlink>
        <a:srgbClr val="BF3FBD"/>
      </a:hlink>
      <a:folHlink>
        <a:srgbClr val="7F7F7F"/>
      </a:folHlink>
    </a:clrScheme>
    <a:fontScheme name="Custom 51">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uminousVTI" id="{3EBF12FF-FD44-415B-AB75-5B4F7E5C3AC4}" vid="{521B7FAE-6A8D-4468-B79A-0706294A0D4A}"/>
    </a:ext>
  </a:extLst>
</a:theme>
</file>

<file path=docProps/app.xml><?xml version="1.0" encoding="utf-8"?>
<Properties xmlns="http://schemas.openxmlformats.org/officeDocument/2006/extended-properties" xmlns:vt="http://schemas.openxmlformats.org/officeDocument/2006/docPropsVTypes">
  <TotalTime>26</TotalTime>
  <Words>120</Words>
  <Application>Microsoft Macintosh PowerPoint</Application>
  <PresentationFormat>Widescreen</PresentationFormat>
  <Paragraphs>4</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Avenir Next LT Pro</vt:lpstr>
      <vt:lpstr>Sabon Next LT</vt:lpstr>
      <vt:lpstr>Wingdings</vt:lpstr>
      <vt:lpstr>LuminousVTI</vt:lpstr>
      <vt:lpstr>Recently I saw a YouTube video that explained how the US is blocking an invasive fish species to enter the Great Lakes (GL).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Recently I saw a YouTube video that explained how the US is blocking an invasive fish species to enter the Great Lakes (GL). </dc:title>
  <dc:creator>Francisco Moyet Vargas</dc:creator>
  <cp:lastModifiedBy>Francisco Moyet Vargas</cp:lastModifiedBy>
  <cp:revision>1</cp:revision>
  <dcterms:created xsi:type="dcterms:W3CDTF">2022-09-07T21:09:31Z</dcterms:created>
  <dcterms:modified xsi:type="dcterms:W3CDTF">2022-09-07T21:35:45Z</dcterms:modified>
</cp:coreProperties>
</file>