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T Sans Narrow"/>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PTSansNarrow-bold.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34be1c4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34be1c4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34be1c4c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34be1c4c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34be1c4c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34be1c4c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34be1c4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34be1c4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34be1c4c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34be1c4c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34be1c4c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34be1c4c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34be1c4c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34be1c4c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34be1c4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34be1c4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34be1c4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34be1c4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34be1c4c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34be1c4c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34910dfc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34910dfc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of the data and then proceeded with giving credit to DATA.Gov</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34be1c4c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34be1c4c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34be1c4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34be1c4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34be1c4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34be1c4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34be1c4c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34be1c4c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34be1c4c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34be1c4c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34be1c4c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34be1c4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34be1c4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34be1c4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34be1c4c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34be1c4c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34be1c4c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34be1c4c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34be1c4c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34be1c4c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34910df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34910d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B1B1B"/>
                </a:solidFill>
                <a:highlight>
                  <a:srgbClr val="F6F6F6"/>
                </a:highlight>
              </a:rPr>
              <a:t>The U.S. Census Bureau, in collaboration with five federal agencies, launched the Household Pulse Survey to produce data on the social and economic impacts of Covid-19 on American households. The Household Pulse Survey was designed to gauge the impact of the pandemic on employment status, consumer spending, food security, housing, education disruptions, and dimensions of physical and mental wellness.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34be1c4c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34be1c4c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34be1c4c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34be1c4c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34be1c4c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34be1c4c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34be1c4c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34be1c4c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34be1c4c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34be1c4c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34910dfc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34910dfc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34910dfc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34910dfc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34910dfc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34910dfc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34be1c4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34be1c4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34be1c4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34be1c4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34be1c4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34be1c4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Mental Health EDA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By Andrew Sobiech and Leonardo Francisco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Conclusions By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204375" y="2139975"/>
            <a:ext cx="4045200" cy="16758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rPr lang="en"/>
              <a:t>Is there a correlation between age and the frequency of symptoms experienced?</a:t>
            </a:r>
            <a:endParaRPr/>
          </a:p>
        </p:txBody>
      </p:sp>
      <p:sp>
        <p:nvSpPr>
          <p:cNvPr id="132" name="Google Shape;132;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3"/>
          <p:cNvPicPr preferRelativeResize="0"/>
          <p:nvPr/>
        </p:nvPicPr>
        <p:blipFill>
          <a:blip r:embed="rId3">
            <a:alphaModFix/>
          </a:blip>
          <a:stretch>
            <a:fillRect/>
          </a:stretch>
        </p:blipFill>
        <p:spPr>
          <a:xfrm>
            <a:off x="4572000" y="876600"/>
            <a:ext cx="4572000" cy="3042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152400" y="152400"/>
            <a:ext cx="7743825" cy="471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152400" y="152400"/>
            <a:ext cx="8486775" cy="4772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152400" y="152400"/>
            <a:ext cx="7512222"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519150" y="73800"/>
            <a:ext cx="7678966"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8"/>
          <p:cNvPicPr preferRelativeResize="0"/>
          <p:nvPr/>
        </p:nvPicPr>
        <p:blipFill>
          <a:blip r:embed="rId3">
            <a:alphaModFix/>
          </a:blip>
          <a:stretch>
            <a:fillRect/>
          </a:stretch>
        </p:blipFill>
        <p:spPr>
          <a:xfrm>
            <a:off x="373713" y="65050"/>
            <a:ext cx="8396569"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458050" y="152400"/>
            <a:ext cx="7506096"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2125188" y="47600"/>
            <a:ext cx="5173082"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1"/>
          <p:cNvPicPr preferRelativeResize="0"/>
          <p:nvPr/>
        </p:nvPicPr>
        <p:blipFill>
          <a:blip r:embed="rId3">
            <a:alphaModFix/>
          </a:blip>
          <a:stretch>
            <a:fillRect/>
          </a:stretch>
        </p:blipFill>
        <p:spPr>
          <a:xfrm>
            <a:off x="0" y="279450"/>
            <a:ext cx="8982874" cy="40650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65300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711">
                <a:solidFill>
                  <a:schemeClr val="dk2"/>
                </a:solidFill>
              </a:rPr>
              <a:t>The Data: </a:t>
            </a:r>
            <a:endParaRPr sz="4711">
              <a:solidFill>
                <a:schemeClr val="dk2"/>
              </a:solidFill>
            </a:endParaRPr>
          </a:p>
          <a:p>
            <a:pPr indent="0" lvl="0" marL="0" rtl="0" algn="ctr">
              <a:spcBef>
                <a:spcPts val="0"/>
              </a:spcBef>
              <a:spcAft>
                <a:spcPts val="0"/>
              </a:spcAft>
              <a:buNone/>
            </a:pPr>
            <a:r>
              <a:rPr lang="en"/>
              <a:t>Indicators of Anxiety or Depression Based on Reported Frequency of Symptoms During Last 7 Days</a:t>
            </a:r>
            <a:endParaRPr/>
          </a:p>
          <a:p>
            <a:pPr indent="0" lvl="0" marL="0" rtl="0" algn="l">
              <a:lnSpc>
                <a:spcPct val="130000"/>
              </a:lnSpc>
              <a:spcBef>
                <a:spcPts val="0"/>
              </a:spcBef>
              <a:spcAft>
                <a:spcPts val="0"/>
              </a:spcAft>
              <a:buNone/>
            </a:pPr>
            <a:r>
              <a:t/>
            </a:r>
            <a:endParaRPr sz="1850">
              <a:solidFill>
                <a:srgbClr val="1B1B1B"/>
              </a:solidFill>
              <a:highlight>
                <a:srgbClr val="F6F6F6"/>
              </a:highlight>
              <a:latin typeface="Arial"/>
              <a:ea typeface="Arial"/>
              <a:cs typeface="Arial"/>
              <a:sym typeface="Arial"/>
            </a:endParaRPr>
          </a:p>
          <a:p>
            <a:pPr indent="0" lvl="0" marL="0" rtl="0" algn="ctr">
              <a:spcBef>
                <a:spcPts val="400"/>
              </a:spcBef>
              <a:spcAft>
                <a:spcPts val="0"/>
              </a:spcAft>
              <a:buNone/>
            </a:pPr>
            <a:r>
              <a:t/>
            </a:r>
            <a:endParaRPr/>
          </a:p>
        </p:txBody>
      </p:sp>
      <p:pic>
        <p:nvPicPr>
          <p:cNvPr id="73" name="Google Shape;73;p14"/>
          <p:cNvPicPr preferRelativeResize="0"/>
          <p:nvPr/>
        </p:nvPicPr>
        <p:blipFill>
          <a:blip r:embed="rId3">
            <a:alphaModFix/>
          </a:blip>
          <a:stretch>
            <a:fillRect/>
          </a:stretch>
        </p:blipFill>
        <p:spPr>
          <a:xfrm>
            <a:off x="3810263" y="3195600"/>
            <a:ext cx="1574175" cy="157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2"/>
          <p:cNvPicPr preferRelativeResize="0"/>
          <p:nvPr/>
        </p:nvPicPr>
        <p:blipFill>
          <a:blip r:embed="rId3">
            <a:alphaModFix/>
          </a:blip>
          <a:stretch>
            <a:fillRect/>
          </a:stretch>
        </p:blipFill>
        <p:spPr>
          <a:xfrm>
            <a:off x="877225" y="0"/>
            <a:ext cx="7200886"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3"/>
          <p:cNvPicPr preferRelativeResize="0"/>
          <p:nvPr/>
        </p:nvPicPr>
        <p:blipFill>
          <a:blip r:embed="rId3">
            <a:alphaModFix/>
          </a:blip>
          <a:stretch>
            <a:fillRect/>
          </a:stretch>
        </p:blipFill>
        <p:spPr>
          <a:xfrm>
            <a:off x="1448575" y="233363"/>
            <a:ext cx="6019800" cy="4676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a:blip r:embed="rId3">
            <a:alphaModFix/>
          </a:blip>
          <a:stretch>
            <a:fillRect/>
          </a:stretch>
        </p:blipFill>
        <p:spPr>
          <a:xfrm>
            <a:off x="519150" y="152400"/>
            <a:ext cx="7414904"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5"/>
          <p:cNvPicPr preferRelativeResize="0"/>
          <p:nvPr/>
        </p:nvPicPr>
        <p:blipFill>
          <a:blip r:embed="rId3">
            <a:alphaModFix/>
          </a:blip>
          <a:stretch>
            <a:fillRect/>
          </a:stretch>
        </p:blipFill>
        <p:spPr>
          <a:xfrm>
            <a:off x="1366250" y="204788"/>
            <a:ext cx="6124575" cy="473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265500" y="2411275"/>
            <a:ext cx="4306500" cy="16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580"/>
              <a:t>How does race/ethnicity factor into symptoms reported?</a:t>
            </a:r>
            <a:endParaRPr sz="4580"/>
          </a:p>
        </p:txBody>
      </p:sp>
      <p:pic>
        <p:nvPicPr>
          <p:cNvPr id="199" name="Google Shape;199;p36"/>
          <p:cNvPicPr preferRelativeResize="0"/>
          <p:nvPr/>
        </p:nvPicPr>
        <p:blipFill>
          <a:blip r:embed="rId3">
            <a:alphaModFix/>
          </a:blip>
          <a:stretch>
            <a:fillRect/>
          </a:stretch>
        </p:blipFill>
        <p:spPr>
          <a:xfrm>
            <a:off x="4572000" y="1261425"/>
            <a:ext cx="4571999" cy="234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7"/>
          <p:cNvPicPr preferRelativeResize="0"/>
          <p:nvPr/>
        </p:nvPicPr>
        <p:blipFill>
          <a:blip r:embed="rId3">
            <a:alphaModFix/>
          </a:blip>
          <a:stretch>
            <a:fillRect/>
          </a:stretch>
        </p:blipFill>
        <p:spPr>
          <a:xfrm>
            <a:off x="152400" y="152400"/>
            <a:ext cx="7475978" cy="4838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8"/>
          <p:cNvPicPr preferRelativeResize="0"/>
          <p:nvPr/>
        </p:nvPicPr>
        <p:blipFill>
          <a:blip r:embed="rId3">
            <a:alphaModFix/>
          </a:blip>
          <a:stretch>
            <a:fillRect/>
          </a:stretch>
        </p:blipFill>
        <p:spPr>
          <a:xfrm>
            <a:off x="1383550" y="38900"/>
            <a:ext cx="6376910" cy="4838700"/>
          </a:xfrm>
          <a:prstGeom prst="rect">
            <a:avLst/>
          </a:prstGeom>
          <a:noFill/>
          <a:ln>
            <a:noFill/>
          </a:ln>
        </p:spPr>
      </p:pic>
      <p:sp>
        <p:nvSpPr>
          <p:cNvPr id="210" name="Google Shape;210;p38"/>
          <p:cNvSpPr txBox="1"/>
          <p:nvPr/>
        </p:nvSpPr>
        <p:spPr>
          <a:xfrm>
            <a:off x="1135250" y="4086850"/>
            <a:ext cx="7291800" cy="1056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9"/>
          <p:cNvPicPr preferRelativeResize="0"/>
          <p:nvPr/>
        </p:nvPicPr>
        <p:blipFill>
          <a:blip r:embed="rId3">
            <a:alphaModFix/>
          </a:blip>
          <a:stretch>
            <a:fillRect/>
          </a:stretch>
        </p:blipFill>
        <p:spPr>
          <a:xfrm>
            <a:off x="912150" y="0"/>
            <a:ext cx="7698910"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1226500" y="152400"/>
            <a:ext cx="7258050"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265500" y="1801675"/>
            <a:ext cx="4045200" cy="167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does the data tell us about reported symptoms over state, sex, and education?</a:t>
            </a:r>
            <a:endParaRPr/>
          </a:p>
        </p:txBody>
      </p:sp>
      <p:pic>
        <p:nvPicPr>
          <p:cNvPr id="226" name="Google Shape;226;p41"/>
          <p:cNvPicPr preferRelativeResize="0"/>
          <p:nvPr/>
        </p:nvPicPr>
        <p:blipFill>
          <a:blip r:embed="rId3">
            <a:alphaModFix/>
          </a:blip>
          <a:stretch>
            <a:fillRect/>
          </a:stretch>
        </p:blipFill>
        <p:spPr>
          <a:xfrm>
            <a:off x="4868000" y="527900"/>
            <a:ext cx="2619375" cy="1743075"/>
          </a:xfrm>
          <a:prstGeom prst="rect">
            <a:avLst/>
          </a:prstGeom>
          <a:noFill/>
          <a:ln>
            <a:noFill/>
          </a:ln>
        </p:spPr>
      </p:pic>
      <p:pic>
        <p:nvPicPr>
          <p:cNvPr id="227" name="Google Shape;227;p41"/>
          <p:cNvPicPr preferRelativeResize="0"/>
          <p:nvPr/>
        </p:nvPicPr>
        <p:blipFill>
          <a:blip r:embed="rId4">
            <a:alphaModFix/>
          </a:blip>
          <a:stretch>
            <a:fillRect/>
          </a:stretch>
        </p:blipFill>
        <p:spPr>
          <a:xfrm>
            <a:off x="5575350" y="2571750"/>
            <a:ext cx="2695575" cy="169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477025" y="2804163"/>
            <a:ext cx="2143125" cy="2143125"/>
          </a:xfrm>
          <a:prstGeom prst="rect">
            <a:avLst/>
          </a:prstGeom>
          <a:noFill/>
          <a:ln>
            <a:noFill/>
          </a:ln>
        </p:spPr>
      </p:pic>
      <p:pic>
        <p:nvPicPr>
          <p:cNvPr id="79" name="Google Shape;79;p15"/>
          <p:cNvPicPr preferRelativeResize="0"/>
          <p:nvPr/>
        </p:nvPicPr>
        <p:blipFill>
          <a:blip r:embed="rId4">
            <a:alphaModFix/>
          </a:blip>
          <a:stretch>
            <a:fillRect/>
          </a:stretch>
        </p:blipFill>
        <p:spPr>
          <a:xfrm>
            <a:off x="2453925" y="914263"/>
            <a:ext cx="2952750" cy="1543050"/>
          </a:xfrm>
          <a:prstGeom prst="rect">
            <a:avLst/>
          </a:prstGeom>
          <a:noFill/>
          <a:ln>
            <a:noFill/>
          </a:ln>
        </p:spPr>
      </p:pic>
      <p:pic>
        <p:nvPicPr>
          <p:cNvPr id="80" name="Google Shape;80;p15"/>
          <p:cNvPicPr preferRelativeResize="0"/>
          <p:nvPr/>
        </p:nvPicPr>
        <p:blipFill>
          <a:blip r:embed="rId5">
            <a:alphaModFix/>
          </a:blip>
          <a:stretch>
            <a:fillRect/>
          </a:stretch>
        </p:blipFill>
        <p:spPr>
          <a:xfrm>
            <a:off x="6158938" y="482925"/>
            <a:ext cx="2143125" cy="2143125"/>
          </a:xfrm>
          <a:prstGeom prst="rect">
            <a:avLst/>
          </a:prstGeom>
          <a:noFill/>
          <a:ln>
            <a:noFill/>
          </a:ln>
        </p:spPr>
      </p:pic>
      <p:pic>
        <p:nvPicPr>
          <p:cNvPr id="81" name="Google Shape;81;p15"/>
          <p:cNvPicPr preferRelativeResize="0"/>
          <p:nvPr/>
        </p:nvPicPr>
        <p:blipFill>
          <a:blip r:embed="rId6">
            <a:alphaModFix/>
          </a:blip>
          <a:stretch>
            <a:fillRect/>
          </a:stretch>
        </p:blipFill>
        <p:spPr>
          <a:xfrm>
            <a:off x="4572000" y="3075625"/>
            <a:ext cx="2857500" cy="1600200"/>
          </a:xfrm>
          <a:prstGeom prst="rect">
            <a:avLst/>
          </a:prstGeom>
          <a:noFill/>
          <a:ln>
            <a:noFill/>
          </a:ln>
        </p:spPr>
      </p:pic>
      <p:sp>
        <p:nvSpPr>
          <p:cNvPr id="82" name="Google Shape;82;p15"/>
          <p:cNvSpPr txBox="1"/>
          <p:nvPr/>
        </p:nvSpPr>
        <p:spPr>
          <a:xfrm>
            <a:off x="205250" y="169025"/>
            <a:ext cx="59538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u="sng"/>
              <a:t>DATA BROUGHT TO YOU BY:</a:t>
            </a:r>
            <a:endParaRPr b="1" sz="2300" u="sng"/>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2"/>
          <p:cNvPicPr preferRelativeResize="0"/>
          <p:nvPr/>
        </p:nvPicPr>
        <p:blipFill>
          <a:blip r:embed="rId3">
            <a:alphaModFix/>
          </a:blip>
          <a:stretch>
            <a:fillRect/>
          </a:stretch>
        </p:blipFill>
        <p:spPr>
          <a:xfrm>
            <a:off x="1115788" y="100000"/>
            <a:ext cx="6912425" cy="48386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3"/>
          <p:cNvPicPr preferRelativeResize="0"/>
          <p:nvPr/>
        </p:nvPicPr>
        <p:blipFill>
          <a:blip r:embed="rId3">
            <a:alphaModFix/>
          </a:blip>
          <a:stretch>
            <a:fillRect/>
          </a:stretch>
        </p:blipFill>
        <p:spPr>
          <a:xfrm>
            <a:off x="2152650" y="152400"/>
            <a:ext cx="4838700"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4"/>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Making Sense of the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data mean?</a:t>
            </a:r>
            <a:endParaRPr/>
          </a:p>
        </p:txBody>
      </p:sp>
      <p:sp>
        <p:nvSpPr>
          <p:cNvPr id="253" name="Google Shape;253;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a correlation between age and reported symptoms</a:t>
            </a:r>
            <a:endParaRPr/>
          </a:p>
          <a:p>
            <a:pPr indent="-317500" lvl="1" marL="914400" rtl="0" algn="l">
              <a:spcBef>
                <a:spcPts val="0"/>
              </a:spcBef>
              <a:spcAft>
                <a:spcPts val="0"/>
              </a:spcAft>
              <a:buSzPts val="1400"/>
              <a:buChar char="○"/>
            </a:pPr>
            <a:r>
              <a:rPr lang="en"/>
              <a:t>18-50 affected more </a:t>
            </a:r>
            <a:r>
              <a:rPr lang="en"/>
              <a:t>significantly</a:t>
            </a:r>
            <a:r>
              <a:rPr lang="en"/>
              <a:t> than older reporters </a:t>
            </a:r>
            <a:endParaRPr/>
          </a:p>
          <a:p>
            <a:pPr indent="-342900" lvl="0" marL="457200" rtl="0" algn="l">
              <a:spcBef>
                <a:spcPts val="0"/>
              </a:spcBef>
              <a:spcAft>
                <a:spcPts val="0"/>
              </a:spcAft>
              <a:buSzPts val="1800"/>
              <a:buChar char="●"/>
            </a:pPr>
            <a:r>
              <a:rPr lang="en"/>
              <a:t>Races are affected differently </a:t>
            </a:r>
            <a:endParaRPr/>
          </a:p>
          <a:p>
            <a:pPr indent="-317500" lvl="1" marL="914400" rtl="0" algn="l">
              <a:spcBef>
                <a:spcPts val="0"/>
              </a:spcBef>
              <a:spcAft>
                <a:spcPts val="0"/>
              </a:spcAft>
              <a:buSzPts val="1400"/>
              <a:buChar char="○"/>
            </a:pPr>
            <a:r>
              <a:rPr lang="en"/>
              <a:t>Asians reported less</a:t>
            </a:r>
            <a:endParaRPr/>
          </a:p>
          <a:p>
            <a:pPr indent="-317500" lvl="1" marL="914400" rtl="0" algn="l">
              <a:spcBef>
                <a:spcPts val="0"/>
              </a:spcBef>
              <a:spcAft>
                <a:spcPts val="0"/>
              </a:spcAft>
              <a:buSzPts val="1400"/>
              <a:buChar char="○"/>
            </a:pPr>
            <a:r>
              <a:rPr lang="en"/>
              <a:t>Multi racial and latinos reported the most </a:t>
            </a:r>
            <a:endParaRPr/>
          </a:p>
          <a:p>
            <a:pPr indent="-342900" lvl="0" marL="457200" rtl="0" algn="l">
              <a:spcBef>
                <a:spcPts val="0"/>
              </a:spcBef>
              <a:spcAft>
                <a:spcPts val="0"/>
              </a:spcAft>
              <a:buSzPts val="1800"/>
              <a:buChar char="●"/>
            </a:pPr>
            <a:r>
              <a:rPr lang="en"/>
              <a:t>Some states reported higher frequency of symptoms</a:t>
            </a:r>
            <a:endParaRPr/>
          </a:p>
          <a:p>
            <a:pPr indent="-317500" lvl="1" marL="914400" rtl="0" algn="l">
              <a:spcBef>
                <a:spcPts val="0"/>
              </a:spcBef>
              <a:spcAft>
                <a:spcPts val="0"/>
              </a:spcAft>
              <a:buSzPts val="1400"/>
              <a:buChar char="○"/>
            </a:pPr>
            <a:r>
              <a:rPr lang="en"/>
              <a:t>Higher </a:t>
            </a:r>
            <a:r>
              <a:rPr lang="en"/>
              <a:t>density</a:t>
            </a:r>
            <a:r>
              <a:rPr lang="en"/>
              <a:t> states had higher reports in all indicators</a:t>
            </a:r>
            <a:endParaRPr/>
          </a:p>
          <a:p>
            <a:pPr indent="-317500" lvl="1" marL="914400" rtl="0" algn="l">
              <a:spcBef>
                <a:spcPts val="0"/>
              </a:spcBef>
              <a:spcAft>
                <a:spcPts val="0"/>
              </a:spcAft>
              <a:buSzPts val="1400"/>
              <a:buChar char="○"/>
            </a:pPr>
            <a:r>
              <a:rPr lang="en"/>
              <a:t>Southern states report higher </a:t>
            </a:r>
            <a:endParaRPr/>
          </a:p>
          <a:p>
            <a:pPr indent="-342900" lvl="0" marL="457200" rtl="0" algn="l">
              <a:spcBef>
                <a:spcPts val="0"/>
              </a:spcBef>
              <a:spcAft>
                <a:spcPts val="0"/>
              </a:spcAft>
              <a:buSzPts val="1800"/>
              <a:buChar char="●"/>
            </a:pPr>
            <a:r>
              <a:rPr lang="en"/>
              <a:t>Sexes may report at a different frequency</a:t>
            </a:r>
            <a:endParaRPr/>
          </a:p>
          <a:p>
            <a:pPr indent="-317500" lvl="1" marL="914400" rtl="0" algn="l">
              <a:spcBef>
                <a:spcPts val="0"/>
              </a:spcBef>
              <a:spcAft>
                <a:spcPts val="0"/>
              </a:spcAft>
              <a:buSzPts val="1400"/>
              <a:buChar char="○"/>
            </a:pPr>
            <a:r>
              <a:rPr lang="en"/>
              <a:t>Men might not be as likely to report  </a:t>
            </a:r>
            <a:endParaRPr/>
          </a:p>
          <a:p>
            <a:pPr indent="-342900" lvl="0" marL="457200" rtl="0" algn="l">
              <a:spcBef>
                <a:spcPts val="0"/>
              </a:spcBef>
              <a:spcAft>
                <a:spcPts val="0"/>
              </a:spcAft>
              <a:buSzPts val="1800"/>
              <a:buChar char="●"/>
            </a:pPr>
            <a:r>
              <a:rPr lang="en"/>
              <a:t>Higher education leads to less reports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528225" y="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Exploring the data</a:t>
            </a:r>
            <a:endParaRPr/>
          </a:p>
        </p:txBody>
      </p:sp>
      <p:sp>
        <p:nvSpPr>
          <p:cNvPr id="88" name="Google Shape;88;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157025" y="787550"/>
            <a:ext cx="8825999" cy="4826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0" y="1887825"/>
            <a:ext cx="9144003" cy="3370800"/>
          </a:xfrm>
          <a:prstGeom prst="rect">
            <a:avLst/>
          </a:prstGeom>
          <a:noFill/>
          <a:ln cap="flat" cmpd="sng" w="28575">
            <a:solidFill>
              <a:schemeClr val="dk2"/>
            </a:solidFill>
            <a:prstDash val="solid"/>
            <a:round/>
            <a:headEnd len="sm" w="sm" type="none"/>
            <a:tailEnd len="sm" w="sm" type="none"/>
          </a:ln>
        </p:spPr>
      </p:pic>
      <p:pic>
        <p:nvPicPr>
          <p:cNvPr id="95" name="Google Shape;95;p17"/>
          <p:cNvPicPr preferRelativeResize="0"/>
          <p:nvPr/>
        </p:nvPicPr>
        <p:blipFill>
          <a:blip r:embed="rId4">
            <a:alphaModFix/>
          </a:blip>
          <a:stretch>
            <a:fillRect/>
          </a:stretch>
        </p:blipFill>
        <p:spPr>
          <a:xfrm>
            <a:off x="68425" y="-31075"/>
            <a:ext cx="9075574" cy="958150"/>
          </a:xfrm>
          <a:prstGeom prst="rect">
            <a:avLst/>
          </a:prstGeom>
          <a:noFill/>
          <a:ln cap="flat" cmpd="sng" w="28575">
            <a:solidFill>
              <a:schemeClr val="dk2"/>
            </a:solidFill>
            <a:prstDash val="solid"/>
            <a:round/>
            <a:headEnd len="sm" w="sm" type="none"/>
            <a:tailEnd len="sm" w="sm" type="none"/>
          </a:ln>
        </p:spPr>
      </p:pic>
      <p:pic>
        <p:nvPicPr>
          <p:cNvPr id="96" name="Google Shape;96;p17"/>
          <p:cNvPicPr preferRelativeResize="0"/>
          <p:nvPr/>
        </p:nvPicPr>
        <p:blipFill>
          <a:blip r:embed="rId5">
            <a:alphaModFix/>
          </a:blip>
          <a:stretch>
            <a:fillRect/>
          </a:stretch>
        </p:blipFill>
        <p:spPr>
          <a:xfrm>
            <a:off x="34213" y="874315"/>
            <a:ext cx="9144003" cy="1013520"/>
          </a:xfrm>
          <a:prstGeom prst="rect">
            <a:avLst/>
          </a:prstGeom>
          <a:noFill/>
          <a:ln cap="flat" cmpd="sng" w="28575">
            <a:solidFill>
              <a:schemeClr val="dk2"/>
            </a:solidFill>
            <a:prstDash val="solid"/>
            <a:round/>
            <a:headEnd len="sm" w="sm" type="none"/>
            <a:tailEnd len="sm" w="sm" type="none"/>
          </a:ln>
        </p:spPr>
      </p:pic>
      <p:sp>
        <p:nvSpPr>
          <p:cNvPr id="97" name="Google Shape;97;p17"/>
          <p:cNvSpPr txBox="1"/>
          <p:nvPr/>
        </p:nvSpPr>
        <p:spPr>
          <a:xfrm>
            <a:off x="3635600" y="2368225"/>
            <a:ext cx="532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Guiding Questions</a:t>
            </a:r>
            <a:endParaRPr/>
          </a:p>
        </p:txBody>
      </p:sp>
      <p:sp>
        <p:nvSpPr>
          <p:cNvPr id="103" name="Google Shape;103;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12750" lvl="0" marL="457200" rtl="0" algn="l">
              <a:lnSpc>
                <a:spcPct val="100000"/>
              </a:lnSpc>
              <a:spcBef>
                <a:spcPts val="0"/>
              </a:spcBef>
              <a:spcAft>
                <a:spcPts val="0"/>
              </a:spcAft>
              <a:buClr>
                <a:srgbClr val="1B1B1B"/>
              </a:buClr>
              <a:buSzPts val="2900"/>
              <a:buFont typeface="Arial"/>
              <a:buChar char="●"/>
            </a:pPr>
            <a:r>
              <a:rPr lang="en" sz="2900">
                <a:solidFill>
                  <a:srgbClr val="1B1B1B"/>
                </a:solidFill>
                <a:latin typeface="Arial"/>
                <a:ea typeface="Arial"/>
                <a:cs typeface="Arial"/>
                <a:sym typeface="Arial"/>
              </a:rPr>
              <a:t>Is there a correlation between age and the frequency of symptoms experienced? </a:t>
            </a:r>
            <a:endParaRPr sz="2900">
              <a:solidFill>
                <a:srgbClr val="1B1B1B"/>
              </a:solidFill>
              <a:latin typeface="Arial"/>
              <a:ea typeface="Arial"/>
              <a:cs typeface="Arial"/>
              <a:sym typeface="Arial"/>
            </a:endParaRPr>
          </a:p>
          <a:p>
            <a:pPr indent="-412750" lvl="0" marL="457200" rtl="0" algn="l">
              <a:lnSpc>
                <a:spcPct val="100000"/>
              </a:lnSpc>
              <a:spcBef>
                <a:spcPts val="0"/>
              </a:spcBef>
              <a:spcAft>
                <a:spcPts val="0"/>
              </a:spcAft>
              <a:buClr>
                <a:srgbClr val="1B1B1B"/>
              </a:buClr>
              <a:buSzPts val="2900"/>
              <a:buFont typeface="Arial"/>
              <a:buChar char="●"/>
            </a:pPr>
            <a:r>
              <a:rPr lang="en" sz="2900">
                <a:solidFill>
                  <a:srgbClr val="1B1B1B"/>
                </a:solidFill>
                <a:latin typeface="Arial"/>
                <a:ea typeface="Arial"/>
                <a:cs typeface="Arial"/>
                <a:sym typeface="Arial"/>
              </a:rPr>
              <a:t>How does race/ethnicity factor into symptoms reported?</a:t>
            </a:r>
            <a:endParaRPr sz="2900">
              <a:solidFill>
                <a:srgbClr val="1B1B1B"/>
              </a:solidFill>
              <a:latin typeface="Arial"/>
              <a:ea typeface="Arial"/>
              <a:cs typeface="Arial"/>
              <a:sym typeface="Arial"/>
            </a:endParaRPr>
          </a:p>
          <a:p>
            <a:pPr indent="-412750" lvl="0" marL="457200" rtl="0" algn="l">
              <a:lnSpc>
                <a:spcPct val="100000"/>
              </a:lnSpc>
              <a:spcBef>
                <a:spcPts val="0"/>
              </a:spcBef>
              <a:spcAft>
                <a:spcPts val="0"/>
              </a:spcAft>
              <a:buClr>
                <a:srgbClr val="1B1B1B"/>
              </a:buClr>
              <a:buSzPts val="2900"/>
              <a:buFont typeface="Arial"/>
              <a:buChar char="●"/>
            </a:pPr>
            <a:r>
              <a:rPr lang="en" sz="2900">
                <a:solidFill>
                  <a:srgbClr val="1B1B1B"/>
                </a:solidFill>
                <a:latin typeface="Arial"/>
                <a:ea typeface="Arial"/>
                <a:cs typeface="Arial"/>
                <a:sym typeface="Arial"/>
              </a:rPr>
              <a:t>What does the data tell us about reported symptoms over state, sex, and education?</a:t>
            </a:r>
            <a:endParaRPr sz="2900">
              <a:solidFill>
                <a:srgbClr val="1B1B1B"/>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76475" y="1036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a:t>
            </a:r>
            <a:r>
              <a:rPr lang="en"/>
              <a:t> </a:t>
            </a:r>
            <a:r>
              <a:rPr lang="en"/>
              <a:t>Exploration</a:t>
            </a:r>
            <a:r>
              <a:rPr lang="en"/>
              <a:t> and Cleanup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Cleanup</a:t>
            </a:r>
            <a:endParaRPr/>
          </a:p>
        </p:txBody>
      </p:sp>
      <p:sp>
        <p:nvSpPr>
          <p:cNvPr id="114" name="Google Shape;114;p20"/>
          <p:cNvSpPr txBox="1"/>
          <p:nvPr>
            <p:ph idx="1" type="body"/>
          </p:nvPr>
        </p:nvSpPr>
        <p:spPr>
          <a:xfrm>
            <a:off x="311700" y="1152425"/>
            <a:ext cx="3294900" cy="34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Leonardo</a:t>
            </a:r>
            <a:endParaRPr sz="2100"/>
          </a:p>
          <a:p>
            <a:pPr indent="-361950" lvl="0" marL="457200" rtl="0" algn="l">
              <a:spcBef>
                <a:spcPts val="1200"/>
              </a:spcBef>
              <a:spcAft>
                <a:spcPts val="0"/>
              </a:spcAft>
              <a:buSzPts val="2100"/>
              <a:buChar char="●"/>
            </a:pPr>
            <a:r>
              <a:rPr lang="en" sz="2100"/>
              <a:t>Created age_df</a:t>
            </a:r>
            <a:endParaRPr sz="2100"/>
          </a:p>
          <a:p>
            <a:pPr indent="-361950" lvl="0" marL="457200" rtl="0" algn="l">
              <a:spcBef>
                <a:spcPts val="0"/>
              </a:spcBef>
              <a:spcAft>
                <a:spcPts val="0"/>
              </a:spcAft>
              <a:buSzPts val="2100"/>
              <a:buChar char="●"/>
            </a:pPr>
            <a:r>
              <a:rPr lang="en" sz="2100"/>
              <a:t>Created race_ethnicity_df</a:t>
            </a:r>
            <a:endParaRPr sz="2100"/>
          </a:p>
          <a:p>
            <a:pPr indent="-361950" lvl="0" marL="457200" rtl="0" algn="l">
              <a:spcBef>
                <a:spcPts val="0"/>
              </a:spcBef>
              <a:spcAft>
                <a:spcPts val="0"/>
              </a:spcAft>
              <a:buSzPts val="2100"/>
              <a:buChar char="●"/>
            </a:pPr>
            <a:r>
              <a:rPr lang="en" sz="2100"/>
              <a:t>Summary statistics df for both by creating a function</a:t>
            </a:r>
            <a:endParaRPr sz="2100"/>
          </a:p>
        </p:txBody>
      </p:sp>
      <p:pic>
        <p:nvPicPr>
          <p:cNvPr id="115" name="Google Shape;115;p20"/>
          <p:cNvPicPr preferRelativeResize="0"/>
          <p:nvPr/>
        </p:nvPicPr>
        <p:blipFill>
          <a:blip r:embed="rId3">
            <a:alphaModFix/>
          </a:blip>
          <a:stretch>
            <a:fillRect/>
          </a:stretch>
        </p:blipFill>
        <p:spPr>
          <a:xfrm>
            <a:off x="3732987" y="445025"/>
            <a:ext cx="5363390" cy="3944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36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Cleanup</a:t>
            </a:r>
            <a:endParaRPr/>
          </a:p>
        </p:txBody>
      </p:sp>
      <p:sp>
        <p:nvSpPr>
          <p:cNvPr id="121" name="Google Shape;121;p21"/>
          <p:cNvSpPr txBox="1"/>
          <p:nvPr>
            <p:ph idx="2" type="body"/>
          </p:nvPr>
        </p:nvSpPr>
        <p:spPr>
          <a:xfrm>
            <a:off x="230325" y="1089550"/>
            <a:ext cx="6520800" cy="37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a:t>
            </a:r>
            <a:endParaRPr/>
          </a:p>
          <a:p>
            <a:pPr indent="-317500" lvl="0" marL="457200" rtl="0" algn="l">
              <a:spcBef>
                <a:spcPts val="1200"/>
              </a:spcBef>
              <a:spcAft>
                <a:spcPts val="0"/>
              </a:spcAft>
              <a:buSzPts val="1400"/>
              <a:buChar char="●"/>
            </a:pPr>
            <a:r>
              <a:rPr lang="en"/>
              <a:t>Checked structure of data using methods like .head() and .info()</a:t>
            </a:r>
            <a:endParaRPr/>
          </a:p>
          <a:p>
            <a:pPr indent="-317500" lvl="0" marL="457200" rtl="0" algn="l">
              <a:spcBef>
                <a:spcPts val="0"/>
              </a:spcBef>
              <a:spcAft>
                <a:spcPts val="0"/>
              </a:spcAft>
              <a:buSzPts val="1400"/>
              <a:buChar char="●"/>
            </a:pPr>
            <a:r>
              <a:rPr lang="en"/>
              <a:t>Ensured that data in certain columns like “Value” were numeric so they could be used in calculations. If not, converted it </a:t>
            </a:r>
            <a:r>
              <a:rPr lang="en"/>
              <a:t>using</a:t>
            </a:r>
            <a:r>
              <a:rPr lang="en"/>
              <a:t> pd.to_numeric</a:t>
            </a:r>
            <a:endParaRPr/>
          </a:p>
          <a:p>
            <a:pPr indent="-317500" lvl="0" marL="457200" rtl="0" algn="l">
              <a:spcBef>
                <a:spcPts val="0"/>
              </a:spcBef>
              <a:spcAft>
                <a:spcPts val="0"/>
              </a:spcAft>
              <a:buSzPts val="1400"/>
              <a:buChar char="●"/>
            </a:pPr>
            <a:r>
              <a:rPr lang="en"/>
              <a:t>Filtered the DataFrame to focus on specific indicators like depression, anxiety, and other relevant categories</a:t>
            </a:r>
            <a:endParaRPr/>
          </a:p>
          <a:p>
            <a:pPr indent="-317500" lvl="0" marL="457200" rtl="0" algn="l">
              <a:spcBef>
                <a:spcPts val="0"/>
              </a:spcBef>
              <a:spcAft>
                <a:spcPts val="0"/>
              </a:spcAft>
              <a:buSzPts val="1400"/>
              <a:buChar char="●"/>
            </a:pPr>
            <a:r>
              <a:rPr lang="en"/>
              <a:t>Removed rows in the State column with the value “United States” with != ‘United States’</a:t>
            </a:r>
            <a:endParaRPr/>
          </a:p>
          <a:p>
            <a:pPr indent="-317500" lvl="0" marL="457200" rtl="0" algn="l">
              <a:spcBef>
                <a:spcPts val="0"/>
              </a:spcBef>
              <a:spcAft>
                <a:spcPts val="0"/>
              </a:spcAft>
              <a:buSzPts val="1400"/>
              <a:buChar char="●"/>
            </a:pPr>
            <a:r>
              <a:rPr lang="en"/>
              <a:t>Grouped the data by certain columns and calculated the mean value for analysis </a:t>
            </a:r>
            <a:endParaRPr/>
          </a:p>
          <a:p>
            <a:pPr indent="-317500" lvl="0" marL="457200" rtl="0" algn="l">
              <a:spcBef>
                <a:spcPts val="0"/>
              </a:spcBef>
              <a:spcAft>
                <a:spcPts val="0"/>
              </a:spcAft>
              <a:buSzPts val="1400"/>
              <a:buChar char="●"/>
            </a:pPr>
            <a:r>
              <a:rPr lang="en"/>
              <a:t>Used the cleaned and re</a:t>
            </a:r>
            <a:r>
              <a:rPr lang="en"/>
              <a:t>formatted</a:t>
            </a:r>
            <a:r>
              <a:rPr lang="en"/>
              <a:t> data to create </a:t>
            </a:r>
            <a:r>
              <a:rPr lang="en"/>
              <a:t>visualizations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