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7" r:id="rId2"/>
    <p:sldId id="262" r:id="rId3"/>
    <p:sldId id="290" r:id="rId4"/>
    <p:sldId id="301" r:id="rId5"/>
    <p:sldId id="299" r:id="rId6"/>
    <p:sldId id="298" r:id="rId7"/>
    <p:sldId id="278" r:id="rId8"/>
  </p:sldIdLst>
  <p:sldSz cx="9144000" cy="5143500" type="screen16x9"/>
  <p:notesSz cx="6858000" cy="9144000"/>
  <p:embeddedFontLst>
    <p:embeddedFont>
      <p:font typeface="Kulim Park" panose="020B0604020202020204" charset="0"/>
      <p:regular r:id="rId10"/>
      <p:bold r:id="rId11"/>
      <p:italic r:id="rId12"/>
      <p:boldItalic r:id="rId13"/>
    </p:embeddedFont>
    <p:embeddedFont>
      <p:font typeface="Kulim Park Light" panose="020B0604020202020204" charset="0"/>
      <p:regular r:id="rId14"/>
      <p:bold r:id="rId15"/>
      <p:italic r:id="rId16"/>
      <p:boldItalic r:id="rId17"/>
    </p:embeddedFont>
    <p:embeddedFont>
      <p:font typeface="Red Hat Display Black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3ED0DC-1A20-4FEE-9512-2D772B07D4E0}">
  <a:tblStyle styleId="{043ED0DC-1A20-4FEE-9512-2D772B07D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5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4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2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30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56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94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8925" y="688925"/>
            <a:ext cx="7775100" cy="3766750"/>
          </a:xfrm>
          <a:custGeom>
            <a:avLst/>
            <a:gdLst/>
            <a:ahLst/>
            <a:cxnLst/>
            <a:rect l="l" t="t" r="r" b="b"/>
            <a:pathLst>
              <a:path w="311004" h="150670" extrusionOk="0">
                <a:moveTo>
                  <a:pt x="0" y="8232"/>
                </a:moveTo>
                <a:lnTo>
                  <a:pt x="0" y="0"/>
                </a:lnTo>
                <a:lnTo>
                  <a:pt x="311004" y="0"/>
                </a:lnTo>
                <a:lnTo>
                  <a:pt x="311004" y="150670"/>
                </a:lnTo>
                <a:lnTo>
                  <a:pt x="0" y="150670"/>
                </a:lnTo>
                <a:lnTo>
                  <a:pt x="0" y="4759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45800" y="894725"/>
            <a:ext cx="3704100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046825" y="2004175"/>
            <a:ext cx="3203100" cy="21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╺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85800" y="685800"/>
            <a:ext cx="7772400" cy="377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5800" y="885775"/>
            <a:ext cx="7772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6825" y="1636475"/>
            <a:ext cx="54129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amhsa.gov/" TargetMode="External"/><Relationship Id="rId4" Type="http://schemas.openxmlformats.org/officeDocument/2006/relationships/hyperlink" Target="https://nami.org/About-Mental-Illnes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rancis-morales-89b22b6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1174400" y="959896"/>
            <a:ext cx="625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Machine Learning </a:t>
            </a:r>
            <a:r>
              <a:rPr lang="en" dirty="0"/>
              <a:t>Regression Model</a:t>
            </a:r>
            <a:endParaRPr sz="60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4294967295"/>
          </p:nvPr>
        </p:nvSpPr>
        <p:spPr>
          <a:xfrm>
            <a:off x="1174400" y="2306732"/>
            <a:ext cx="5053218" cy="12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Mental Illness in Communities Estimator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September 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Francis Morales </a:t>
            </a:r>
            <a:endParaRPr sz="1600" b="1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2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066800" y="852514"/>
            <a:ext cx="3611100" cy="151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Objective</a:t>
            </a:r>
            <a:endParaRPr sz="40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1066799" y="2614753"/>
            <a:ext cx="5015345" cy="14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" sz="1600" dirty="0"/>
              <a:t>Estimate the percentaje of population with mental illnesses in communities to help local governments and health organizations raise awareness and allocate resources in mental care </a:t>
            </a:r>
            <a:r>
              <a:rPr lang="en-US" sz="1600" dirty="0"/>
              <a:t>to build better lives for those affected.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Google Shape;113;p19">
            <a:extLst>
              <a:ext uri="{FF2B5EF4-FFF2-40B4-BE49-F238E27FC236}">
                <a16:creationId xmlns:a16="http://schemas.microsoft.com/office/drawing/2014/main" id="{DF2787B8-5A98-420B-85B7-D4AB789A5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666" y="370538"/>
            <a:ext cx="3413650" cy="4772962"/>
          </a:xfrm>
          <a:prstGeom prst="rect">
            <a:avLst/>
          </a:prstGeom>
          <a:noFill/>
          <a:ln>
            <a:noFill/>
          </a:ln>
          <a:effectLst>
            <a:outerShdw blurRad="285750" dist="190500" algn="bl" rotWithShape="0">
              <a:srgbClr val="18266C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973549" y="1601087"/>
            <a:ext cx="2067834" cy="1941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b="1" dirty="0"/>
              <a:t>What is a mental illness?</a:t>
            </a:r>
          </a:p>
          <a:p>
            <a:pPr marL="0" indent="0">
              <a:spcAft>
                <a:spcPts val="600"/>
              </a:spcAft>
              <a:buFont typeface="Kulim Park Light"/>
              <a:buNone/>
            </a:pPr>
            <a:r>
              <a:rPr lang="en-US" sz="1100" dirty="0"/>
              <a:t>Mental illness is defined as having a diagnosable mental, behavioral, or emotional disorder, other than a developmental or substance use disorder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545799" y="894725"/>
            <a:ext cx="3995877" cy="99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Mental Illness in the U.S.</a:t>
            </a:r>
            <a:endParaRPr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6B145F-AF19-4A5A-9857-895EC3D7C693}"/>
              </a:ext>
            </a:extLst>
          </p:cNvPr>
          <p:cNvGrpSpPr/>
          <p:nvPr/>
        </p:nvGrpSpPr>
        <p:grpSpPr>
          <a:xfrm>
            <a:off x="4803393" y="1230654"/>
            <a:ext cx="1414914" cy="1093444"/>
            <a:chOff x="4912513" y="1160127"/>
            <a:chExt cx="1414914" cy="1093444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DB314BB8-5809-4E8F-B65F-BA6C5A3C35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5048000" y="1167230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F96CA950-6B9B-48F1-88EF-34F9312190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5238657" y="1167230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9CB2695-3CAC-4A3C-AE94-58C8965326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5429314" y="1167230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9FA4EB-E1DC-4124-B1F8-3AA25D457C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5619970" y="1167230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E4DFB-EECB-4354-97CB-40E7315E53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5810626" y="1160127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Google Shape;180;p26">
              <a:extLst>
                <a:ext uri="{FF2B5EF4-FFF2-40B4-BE49-F238E27FC236}">
                  <a16:creationId xmlns:a16="http://schemas.microsoft.com/office/drawing/2014/main" id="{85A347B9-9EA6-4B2F-B3ED-CBB0387A3165}"/>
                </a:ext>
              </a:extLst>
            </p:cNvPr>
            <p:cNvSpPr txBox="1">
              <a:spLocks/>
            </p:cNvSpPr>
            <p:nvPr/>
          </p:nvSpPr>
          <p:spPr>
            <a:xfrm>
              <a:off x="4912513" y="1567771"/>
              <a:ext cx="1414914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Kulim Park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1pPr>
              <a:lvl2pPr marL="914400" marR="0" lvl="1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╺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2pPr>
              <a:lvl3pPr marL="1371600" marR="0" lvl="2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3pPr>
              <a:lvl4pPr marL="1828800" marR="0" lvl="3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4pPr>
              <a:lvl5pPr marL="2286000" marR="0" lvl="4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5pPr>
              <a:lvl6pPr marL="2743200" marR="0" lvl="5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6pPr>
              <a:lvl7pPr marL="3200400" marR="0" lvl="6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7pPr>
              <a:lvl8pPr marL="3657600" marR="0" lvl="7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Kulim Park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8pPr>
              <a:lvl9pPr marL="4114800" marR="0" lvl="8" indent="-355600" algn="l" rtl="0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dk2"/>
                </a:buClr>
                <a:buSzPts val="2000"/>
                <a:buFont typeface="Kulim Park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Kulim Park Light"/>
                  <a:ea typeface="Kulim Park Light"/>
                  <a:cs typeface="Kulim Park Light"/>
                  <a:sym typeface="Kulim Park Light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Kulim Park Light"/>
                <a:buNone/>
              </a:pPr>
              <a:r>
                <a:rPr lang="en-US" sz="1600" b="1" dirty="0">
                  <a:solidFill>
                    <a:schemeClr val="lt1"/>
                  </a:solidFill>
                </a:rPr>
                <a:t>1</a:t>
              </a:r>
              <a:r>
                <a:rPr lang="en-US" sz="1400" b="1" dirty="0">
                  <a:solidFill>
                    <a:schemeClr val="lt1"/>
                  </a:solidFill>
                </a:rPr>
                <a:t> </a:t>
              </a:r>
              <a:r>
                <a:rPr lang="en-US" sz="1200" dirty="0">
                  <a:solidFill>
                    <a:schemeClr val="lt1"/>
                  </a:solidFill>
                </a:rPr>
                <a:t>in </a:t>
              </a:r>
              <a:r>
                <a:rPr lang="en-US" sz="1600" b="1" dirty="0">
                  <a:solidFill>
                    <a:schemeClr val="lt1"/>
                  </a:solidFill>
                </a:rPr>
                <a:t>5</a:t>
              </a:r>
              <a:r>
                <a:rPr lang="en-US" sz="1200" dirty="0">
                  <a:solidFill>
                    <a:schemeClr val="lt1"/>
                  </a:solidFill>
                </a:rPr>
                <a:t> U.S. adults experience mental illness (19%)</a:t>
              </a:r>
              <a:endParaRPr lang="en-US" sz="1200" u="sng" dirty="0"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259;p33">
            <a:extLst>
              <a:ext uri="{FF2B5EF4-FFF2-40B4-BE49-F238E27FC236}">
                <a16:creationId xmlns:a16="http://schemas.microsoft.com/office/drawing/2014/main" id="{EFE9E718-856A-4073-A50A-D1A9233BF16C}"/>
              </a:ext>
            </a:extLst>
          </p:cNvPr>
          <p:cNvSpPr txBox="1">
            <a:spLocks/>
          </p:cNvSpPr>
          <p:nvPr/>
        </p:nvSpPr>
        <p:spPr>
          <a:xfrm>
            <a:off x="6587682" y="2595940"/>
            <a:ext cx="1479016" cy="38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spcAft>
                <a:spcPts val="600"/>
              </a:spcAft>
              <a:buFont typeface="Kulim Park Light"/>
              <a:buNone/>
            </a:pPr>
            <a:r>
              <a:rPr lang="en-US" sz="1800" b="1" dirty="0">
                <a:solidFill>
                  <a:schemeClr val="bg1"/>
                </a:solidFill>
              </a:rPr>
              <a:t>11 Years </a:t>
            </a:r>
            <a:endParaRPr lang="en-US" sz="1100" b="1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Font typeface="Kulim Park Light"/>
              <a:buNone/>
            </a:pPr>
            <a:r>
              <a:rPr lang="en-US" sz="1100" dirty="0">
                <a:solidFill>
                  <a:schemeClr val="bg1"/>
                </a:solidFill>
              </a:rPr>
              <a:t>The average delay between symptom onset and treatment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426D44-1659-4304-AA5D-866CC614E425}"/>
              </a:ext>
            </a:extLst>
          </p:cNvPr>
          <p:cNvGrpSpPr/>
          <p:nvPr/>
        </p:nvGrpSpPr>
        <p:grpSpPr>
          <a:xfrm>
            <a:off x="6364648" y="1230654"/>
            <a:ext cx="1414914" cy="1093444"/>
            <a:chOff x="6364648" y="1230654"/>
            <a:chExt cx="1414914" cy="10934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CB0A03C-21B9-43C7-8562-FFC6B224E0B8}"/>
                </a:ext>
              </a:extLst>
            </p:cNvPr>
            <p:cNvGrpSpPr/>
            <p:nvPr/>
          </p:nvGrpSpPr>
          <p:grpSpPr>
            <a:xfrm>
              <a:off x="6364648" y="1230654"/>
              <a:ext cx="1414914" cy="1093444"/>
              <a:chOff x="4912513" y="1160127"/>
              <a:chExt cx="1414914" cy="1093444"/>
            </a:xfrm>
          </p:grpSpPr>
          <p:pic>
            <p:nvPicPr>
              <p:cNvPr id="28" name="Picture 4">
                <a:extLst>
                  <a:ext uri="{FF2B5EF4-FFF2-40B4-BE49-F238E27FC236}">
                    <a16:creationId xmlns:a16="http://schemas.microsoft.com/office/drawing/2014/main" id="{20176627-5445-4750-ACAD-29D92E53A7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8" t="-1" r="16039" b="-1"/>
              <a:stretch/>
            </p:blipFill>
            <p:spPr bwMode="auto">
              <a:xfrm>
                <a:off x="5048000" y="1167230"/>
                <a:ext cx="255085" cy="449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75044DD5-668D-45DD-9468-835F95590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8" t="-1" r="16039" b="-1"/>
              <a:stretch/>
            </p:blipFill>
            <p:spPr bwMode="auto">
              <a:xfrm>
                <a:off x="5238657" y="1167230"/>
                <a:ext cx="255085" cy="449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597DDDD2-1F8F-4A01-A360-53D890CAB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8" t="-1" r="16039" b="-1"/>
              <a:stretch/>
            </p:blipFill>
            <p:spPr bwMode="auto">
              <a:xfrm>
                <a:off x="5429314" y="1167230"/>
                <a:ext cx="255085" cy="449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2294CC6-A00A-4C78-BF0D-57461B883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8" t="-1" r="16039" b="-1"/>
              <a:stretch/>
            </p:blipFill>
            <p:spPr bwMode="auto">
              <a:xfrm>
                <a:off x="5619970" y="1167230"/>
                <a:ext cx="255085" cy="449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5B94B77-9349-47D0-ADCD-49B7E5B172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38" t="-1" r="16039" b="-1"/>
              <a:stretch/>
            </p:blipFill>
            <p:spPr bwMode="auto">
              <a:xfrm>
                <a:off x="5810626" y="1160127"/>
                <a:ext cx="255085" cy="449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Google Shape;180;p26">
                <a:extLst>
                  <a:ext uri="{FF2B5EF4-FFF2-40B4-BE49-F238E27FC236}">
                    <a16:creationId xmlns:a16="http://schemas.microsoft.com/office/drawing/2014/main" id="{10F2E650-AFF4-4498-B5A4-CB6B22980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2513" y="1567771"/>
                <a:ext cx="1414914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Kulim Park Light"/>
                  <a:buChar char="▸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1pPr>
                <a:lvl2pPr marL="914400" marR="0" lvl="1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╺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2pPr>
                <a:lvl3pPr marL="1371600" marR="0" lvl="2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3pPr>
                <a:lvl4pPr marL="1828800" marR="0" lvl="3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4pPr>
                <a:lvl5pPr marL="2286000" marR="0" lvl="4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5pPr>
                <a:lvl6pPr marL="2743200" marR="0" lvl="5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6pPr>
                <a:lvl7pPr marL="3200400" marR="0" lvl="6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7pPr>
                <a:lvl8pPr marL="3657600" marR="0" lvl="7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Kulim Park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8pPr>
                <a:lvl9pPr marL="4114800" marR="0" lvl="8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dk2"/>
                  </a:buClr>
                  <a:buSzPts val="2000"/>
                  <a:buFont typeface="Kulim Park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Kulim Park Light"/>
                    <a:ea typeface="Kulim Park Light"/>
                    <a:cs typeface="Kulim Park Light"/>
                    <a:sym typeface="Kulim Park Light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Kulim Park Light"/>
                  <a:buNone/>
                </a:pPr>
                <a:r>
                  <a:rPr lang="en-US" sz="1600" b="1" dirty="0">
                    <a:solidFill>
                      <a:schemeClr val="lt1"/>
                    </a:solidFill>
                  </a:rPr>
                  <a:t>1</a:t>
                </a:r>
                <a:r>
                  <a:rPr lang="en-US" sz="1400" b="1" dirty="0">
                    <a:solidFill>
                      <a:schemeClr val="lt1"/>
                    </a:solidFill>
                  </a:rPr>
                  <a:t> </a:t>
                </a:r>
                <a:r>
                  <a:rPr lang="en-US" sz="1200" dirty="0">
                    <a:solidFill>
                      <a:schemeClr val="lt1"/>
                    </a:solidFill>
                  </a:rPr>
                  <a:t>in </a:t>
                </a:r>
                <a:r>
                  <a:rPr lang="en-US" sz="1600" b="1" dirty="0">
                    <a:solidFill>
                      <a:schemeClr val="lt1"/>
                    </a:solidFill>
                  </a:rPr>
                  <a:t>6</a:t>
                </a:r>
                <a:r>
                  <a:rPr lang="en-US" sz="1200" dirty="0">
                    <a:solidFill>
                      <a:schemeClr val="lt1"/>
                    </a:solidFill>
                  </a:rPr>
                  <a:t> U.S. youth experience mental illness (6-17 years)</a:t>
                </a:r>
                <a:endParaRPr lang="en-US" sz="1200" u="sng" dirty="0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2B6B2F-4A7F-4206-848E-EE8AD4AA2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-1" r="16039" b="-1"/>
            <a:stretch/>
          </p:blipFill>
          <p:spPr bwMode="auto">
            <a:xfrm>
              <a:off x="7453417" y="1237757"/>
              <a:ext cx="255085" cy="44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Google Shape;259;p33">
            <a:extLst>
              <a:ext uri="{FF2B5EF4-FFF2-40B4-BE49-F238E27FC236}">
                <a16:creationId xmlns:a16="http://schemas.microsoft.com/office/drawing/2014/main" id="{8042FB76-B700-416B-B8C5-38191C95B431}"/>
              </a:ext>
            </a:extLst>
          </p:cNvPr>
          <p:cNvSpPr txBox="1">
            <a:spLocks/>
          </p:cNvSpPr>
          <p:nvPr/>
        </p:nvSpPr>
        <p:spPr>
          <a:xfrm>
            <a:off x="4955663" y="2595940"/>
            <a:ext cx="1479016" cy="38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spcAft>
                <a:spcPts val="600"/>
              </a:spcAft>
              <a:buFont typeface="Kulim Park Light"/>
              <a:buNone/>
            </a:pPr>
            <a:r>
              <a:rPr lang="en-US" sz="1800" b="1" dirty="0">
                <a:solidFill>
                  <a:schemeClr val="bg1"/>
                </a:solidFill>
              </a:rPr>
              <a:t>90% </a:t>
            </a:r>
            <a:r>
              <a:rPr lang="en-US" sz="1100" dirty="0">
                <a:solidFill>
                  <a:schemeClr val="bg1"/>
                </a:solidFill>
              </a:rPr>
              <a:t>of people who die by suicide have experienced symptoms of a mental health condition</a:t>
            </a:r>
            <a:endParaRPr lang="en-US" sz="1100" dirty="0"/>
          </a:p>
        </p:txBody>
      </p:sp>
      <p:sp>
        <p:nvSpPr>
          <p:cNvPr id="39" name="Google Shape;287;p35">
            <a:extLst>
              <a:ext uri="{FF2B5EF4-FFF2-40B4-BE49-F238E27FC236}">
                <a16:creationId xmlns:a16="http://schemas.microsoft.com/office/drawing/2014/main" id="{148BCEEF-7A3B-4F99-B2AC-9972B6A02035}"/>
              </a:ext>
            </a:extLst>
          </p:cNvPr>
          <p:cNvSpPr txBox="1">
            <a:spLocks/>
          </p:cNvSpPr>
          <p:nvPr/>
        </p:nvSpPr>
        <p:spPr>
          <a:xfrm>
            <a:off x="4719174" y="4527448"/>
            <a:ext cx="186850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Font typeface="Kulim Park Light"/>
              <a:buNone/>
            </a:pPr>
            <a:r>
              <a:rPr lang="en-US" sz="800" dirty="0">
                <a:latin typeface="Kulim Park"/>
                <a:ea typeface="Kulim Park"/>
                <a:cs typeface="Kulim Park"/>
                <a:sym typeface="Kulim Park"/>
              </a:rPr>
              <a:t>Sources:</a:t>
            </a:r>
            <a:endParaRPr lang="en-US" sz="600" b="1" dirty="0"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>
              <a:buNone/>
            </a:pPr>
            <a:r>
              <a:rPr lang="en-US" sz="700" b="1" dirty="0">
                <a:latin typeface="Kulim Park"/>
                <a:sym typeface="Kulim Par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https://nami.org/About-Mental-Illness</a:t>
            </a:r>
            <a:endParaRPr lang="en-US" sz="700" b="1" dirty="0">
              <a:latin typeface="Kulim Park"/>
              <a:sym typeface="Kulim Park"/>
            </a:endParaRPr>
          </a:p>
          <a:p>
            <a:pPr marL="0" indent="0">
              <a:buNone/>
            </a:pPr>
            <a:r>
              <a:rPr lang="en-US" sz="700" b="1" dirty="0">
                <a:latin typeface="Kulim Park"/>
                <a:sym typeface="Kulim Par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https://www.samhsa.gov/</a:t>
            </a:r>
            <a:endParaRPr lang="en-US" sz="700" b="1" dirty="0">
              <a:latin typeface="Kulim Park"/>
              <a:sym typeface="Kulim Park"/>
            </a:endParaRPr>
          </a:p>
          <a:p>
            <a:pPr marL="0" indent="0">
              <a:buFont typeface="Kulim Park Light"/>
              <a:buNone/>
            </a:pPr>
            <a:r>
              <a:rPr lang="en-US" sz="700" b="1" dirty="0">
                <a:latin typeface="Kulim Park"/>
                <a:ea typeface="Kulim Park"/>
                <a:cs typeface="Kulim Park"/>
                <a:sym typeface="Kulim Park"/>
              </a:rPr>
              <a:t>https://www.psychiatry.org/</a:t>
            </a:r>
            <a:endParaRPr lang="en-US" sz="900" b="1" dirty="0"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>
              <a:buFont typeface="Kulim Park Light"/>
              <a:buNone/>
            </a:pPr>
            <a:endParaRPr lang="en-US" sz="700" b="1" dirty="0"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>
              <a:buFont typeface="Kulim Park Light"/>
              <a:buNone/>
            </a:pPr>
            <a:endParaRPr lang="en-US" sz="900" dirty="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1646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785646" y="825347"/>
            <a:ext cx="2095500" cy="3952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DATASET</a:t>
            </a:r>
            <a:endParaRPr sz="18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924955" y="1325186"/>
            <a:ext cx="3303526" cy="28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100" b="1" dirty="0"/>
              <a:t>820</a:t>
            </a:r>
            <a:r>
              <a:rPr lang="en-US" sz="1000" dirty="0"/>
              <a:t> counties from 48 states (26% counties) – excluding Hawaii and Alaska</a:t>
            </a:r>
          </a:p>
          <a:p>
            <a:pPr marL="285750" indent="-285750"/>
            <a:r>
              <a:rPr lang="en-US" sz="1100" b="1" dirty="0"/>
              <a:t>30</a:t>
            </a:r>
            <a:r>
              <a:rPr lang="en-US" sz="1000" dirty="0"/>
              <a:t> different features: economic, demographics, family structure, education and weather</a:t>
            </a:r>
          </a:p>
          <a:p>
            <a:pPr marL="285750" indent="-285750"/>
            <a:r>
              <a:rPr lang="en-US" sz="1100" b="1" dirty="0"/>
              <a:t>3</a:t>
            </a:r>
            <a:r>
              <a:rPr lang="en-US" sz="1000" dirty="0"/>
              <a:t> data sources: API &amp; Data Download</a:t>
            </a:r>
          </a:p>
          <a:p>
            <a:pPr marL="285750" indent="-285750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6" descr="Census.gov">
            <a:extLst>
              <a:ext uri="{FF2B5EF4-FFF2-40B4-BE49-F238E27FC236}">
                <a16:creationId xmlns:a16="http://schemas.microsoft.com/office/drawing/2014/main" id="{DAD10E1C-720F-4792-A4CE-D3C42B1C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51" y="3233591"/>
            <a:ext cx="600190" cy="2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Deepwater Horizon Support for Meg Skansi at NODC">
            <a:extLst>
              <a:ext uri="{FF2B5EF4-FFF2-40B4-BE49-F238E27FC236}">
                <a16:creationId xmlns:a16="http://schemas.microsoft.com/office/drawing/2014/main" id="{D6C3A2A3-171F-4823-A9E9-31C0A125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59" y="3240539"/>
            <a:ext cx="926617" cy="2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arch SAMHSA Publications and Digital Products | Publications and Digital  Products">
            <a:extLst>
              <a:ext uri="{FF2B5EF4-FFF2-40B4-BE49-F238E27FC236}">
                <a16:creationId xmlns:a16="http://schemas.microsoft.com/office/drawing/2014/main" id="{7863AA7A-74E0-4867-9D4B-23BFB6B4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46" y="3758201"/>
            <a:ext cx="858960" cy="29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02314-93C0-4D1F-AB43-D7A31AEF68D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746" y="2346815"/>
            <a:ext cx="1907742" cy="687769"/>
          </a:xfrm>
          <a:prstGeom prst="rect">
            <a:avLst/>
          </a:prstGeom>
        </p:spPr>
      </p:pic>
      <p:sp>
        <p:nvSpPr>
          <p:cNvPr id="10" name="Google Shape;110;p19">
            <a:extLst>
              <a:ext uri="{FF2B5EF4-FFF2-40B4-BE49-F238E27FC236}">
                <a16:creationId xmlns:a16="http://schemas.microsoft.com/office/drawing/2014/main" id="{E50208FA-E5F5-45B1-808D-B8986FAFFE87}"/>
              </a:ext>
            </a:extLst>
          </p:cNvPr>
          <p:cNvSpPr txBox="1">
            <a:spLocks/>
          </p:cNvSpPr>
          <p:nvPr/>
        </p:nvSpPr>
        <p:spPr>
          <a:xfrm>
            <a:off x="4380629" y="997627"/>
            <a:ext cx="5443629" cy="39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 Black"/>
              <a:buNone/>
              <a:defRPr sz="3200" b="0" i="0" u="none" strike="noStrike" cap="none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/>
              <a:t>METHODOLOGY &amp; MODEL OVERVIEW</a:t>
            </a:r>
            <a:br>
              <a:rPr lang="en-US" sz="1600"/>
            </a:b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A7374-F995-4E5B-8BF5-15112D179536}"/>
              </a:ext>
            </a:extLst>
          </p:cNvPr>
          <p:cNvGrpSpPr/>
          <p:nvPr/>
        </p:nvGrpSpPr>
        <p:grpSpPr>
          <a:xfrm>
            <a:off x="4099919" y="1289009"/>
            <a:ext cx="4358275" cy="428535"/>
            <a:chOff x="835251" y="1284937"/>
            <a:chExt cx="3828996" cy="2893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28FB85-49B7-4C72-AE9F-0017EE36FD14}"/>
                </a:ext>
              </a:extLst>
            </p:cNvPr>
            <p:cNvGrpSpPr/>
            <p:nvPr/>
          </p:nvGrpSpPr>
          <p:grpSpPr>
            <a:xfrm>
              <a:off x="835251" y="1293580"/>
              <a:ext cx="3828996" cy="280748"/>
              <a:chOff x="460606" y="1139169"/>
              <a:chExt cx="4185000" cy="293288"/>
            </a:xfrm>
          </p:grpSpPr>
          <p:pic>
            <p:nvPicPr>
              <p:cNvPr id="21" name="Graphic 20" descr="Chevron arrows">
                <a:extLst>
                  <a:ext uri="{FF2B5EF4-FFF2-40B4-BE49-F238E27FC236}">
                    <a16:creationId xmlns:a16="http://schemas.microsoft.com/office/drawing/2014/main" id="{A58AB8E1-E4F9-4302-B453-9BFA0606D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78929" y="1142223"/>
                <a:ext cx="264448" cy="2703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5D4CE9-FE37-413D-B83F-608E63B848D8}"/>
                  </a:ext>
                </a:extLst>
              </p:cNvPr>
              <p:cNvSpPr txBox="1"/>
              <p:nvPr/>
            </p:nvSpPr>
            <p:spPr>
              <a:xfrm>
                <a:off x="460606" y="1143277"/>
                <a:ext cx="1053667" cy="28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dk1"/>
                    </a:solidFill>
                    <a:latin typeface="Kulim Park Light"/>
                  </a:rPr>
                  <a:t>Data Sourcing</a:t>
                </a:r>
              </a:p>
              <a:p>
                <a:pPr algn="ctr"/>
                <a:r>
                  <a:rPr lang="en-US" sz="1000" dirty="0">
                    <a:solidFill>
                      <a:schemeClr val="dk1"/>
                    </a:solidFill>
                    <a:latin typeface="Kulim Park Light"/>
                  </a:rPr>
                  <a:t> &amp; Scrubbing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A9B430-CE16-40B2-BF43-68C072AE6812}"/>
                  </a:ext>
                </a:extLst>
              </p:cNvPr>
              <p:cNvSpPr txBox="1"/>
              <p:nvPr/>
            </p:nvSpPr>
            <p:spPr>
              <a:xfrm>
                <a:off x="1545773" y="1143275"/>
                <a:ext cx="1053739" cy="28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dk1"/>
                    </a:solidFill>
                    <a:latin typeface="Kulim Park Light"/>
                  </a:rPr>
                  <a:t>Exploratory Data Analysis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C8099A-8FE9-49A9-BFFF-405745241EB4}"/>
                  </a:ext>
                </a:extLst>
              </p:cNvPr>
              <p:cNvSpPr txBox="1"/>
              <p:nvPr/>
            </p:nvSpPr>
            <p:spPr>
              <a:xfrm>
                <a:off x="2641991" y="1139169"/>
                <a:ext cx="1053667" cy="28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dk1"/>
                    </a:solidFill>
                    <a:latin typeface="Kulim Park Light"/>
                  </a:rPr>
                  <a:t>Model Training &amp;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24F6FD-8A33-4B4E-9A42-53504AA6F294}"/>
                  </a:ext>
                </a:extLst>
              </p:cNvPr>
              <p:cNvSpPr txBox="1"/>
              <p:nvPr/>
            </p:nvSpPr>
            <p:spPr>
              <a:xfrm>
                <a:off x="3678933" y="1150193"/>
                <a:ext cx="966673" cy="28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dk1"/>
                    </a:solidFill>
                    <a:latin typeface="Kulim Park Light"/>
                  </a:rPr>
                  <a:t>Delivery of Results</a:t>
                </a:r>
              </a:p>
            </p:txBody>
          </p:sp>
        </p:grpSp>
        <p:pic>
          <p:nvPicPr>
            <p:cNvPr id="13" name="Graphic 12" descr="Chevron arrows">
              <a:extLst>
                <a:ext uri="{FF2B5EF4-FFF2-40B4-BE49-F238E27FC236}">
                  <a16:creationId xmlns:a16="http://schemas.microsoft.com/office/drawing/2014/main" id="{1E57A39F-9E40-4572-87E2-909EA700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8865" y="1284937"/>
              <a:ext cx="264448" cy="270395"/>
            </a:xfrm>
            <a:prstGeom prst="rect">
              <a:avLst/>
            </a:prstGeom>
          </p:spPr>
        </p:pic>
        <p:pic>
          <p:nvPicPr>
            <p:cNvPr id="15" name="Graphic 14" descr="Chevron arrows">
              <a:extLst>
                <a:ext uri="{FF2B5EF4-FFF2-40B4-BE49-F238E27FC236}">
                  <a16:creationId xmlns:a16="http://schemas.microsoft.com/office/drawing/2014/main" id="{D5C8BA44-EAB1-4491-907C-434EFF98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4745" y="1292997"/>
              <a:ext cx="264448" cy="270395"/>
            </a:xfrm>
            <a:prstGeom prst="rect">
              <a:avLst/>
            </a:prstGeom>
          </p:spPr>
        </p:pic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CBAF284-83F8-4B71-A4C7-FD3AD156B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54278"/>
              </p:ext>
            </p:extLst>
          </p:nvPr>
        </p:nvGraphicFramePr>
        <p:xfrm>
          <a:off x="4832597" y="2298344"/>
          <a:ext cx="2748134" cy="1295400"/>
        </p:xfrm>
        <a:graphic>
          <a:graphicData uri="http://schemas.openxmlformats.org/drawingml/2006/table">
            <a:tbl>
              <a:tblPr firstRow="1" bandRow="1">
                <a:tableStyleId>{043ED0DC-1A20-4FEE-9512-2D772B07D4E0}</a:tableStyleId>
              </a:tblPr>
              <a:tblGrid>
                <a:gridCol w="1282405">
                  <a:extLst>
                    <a:ext uri="{9D8B030D-6E8A-4147-A177-3AD203B41FA5}">
                      <a16:colId xmlns:a16="http://schemas.microsoft.com/office/drawing/2014/main" val="1158608957"/>
                    </a:ext>
                  </a:extLst>
                </a:gridCol>
                <a:gridCol w="797757">
                  <a:extLst>
                    <a:ext uri="{9D8B030D-6E8A-4147-A177-3AD203B41FA5}">
                      <a16:colId xmlns:a16="http://schemas.microsoft.com/office/drawing/2014/main" val="1581783997"/>
                    </a:ext>
                  </a:extLst>
                </a:gridCol>
                <a:gridCol w="667972">
                  <a:extLst>
                    <a:ext uri="{9D8B030D-6E8A-4147-A177-3AD203B41FA5}">
                      <a16:colId xmlns:a16="http://schemas.microsoft.com/office/drawing/2014/main" val="1802671131"/>
                    </a:ext>
                  </a:extLst>
                </a:gridCol>
              </a:tblGrid>
              <a:tr h="201427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Regression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82605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-0.001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627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4430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Random Forest Regr.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65575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XGBRegressor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59104"/>
                  </a:ext>
                </a:extLst>
              </a:tr>
              <a:tr h="18799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cs typeface="Arial"/>
                          <a:sym typeface="Arial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7688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834C1559-FEE1-4570-89AB-2893531BD1D1}"/>
              </a:ext>
            </a:extLst>
          </p:cNvPr>
          <p:cNvSpPr/>
          <p:nvPr/>
        </p:nvSpPr>
        <p:spPr>
          <a:xfrm>
            <a:off x="4794872" y="2736854"/>
            <a:ext cx="2823583" cy="2090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E5EFA-EDF8-4FB5-898B-15DF4C9A788B}"/>
              </a:ext>
            </a:extLst>
          </p:cNvPr>
          <p:cNvSpPr txBox="1"/>
          <p:nvPr/>
        </p:nvSpPr>
        <p:spPr>
          <a:xfrm>
            <a:off x="4832596" y="1770840"/>
            <a:ext cx="3118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Kulim Park Light"/>
                <a:sym typeface="Kulim Park Light"/>
              </a:rPr>
              <a:t>Model Selection:</a:t>
            </a:r>
            <a:r>
              <a:rPr lang="en-US" sz="1100" dirty="0">
                <a:solidFill>
                  <a:schemeClr val="dk1"/>
                </a:solidFill>
                <a:latin typeface="Kulim Park Light"/>
                <a:sym typeface="Kulim Park Light"/>
              </a:rPr>
              <a:t> Support Vector Regressor Model with a RMSE of 1.54% and R2 of 0.445</a:t>
            </a:r>
          </a:p>
        </p:txBody>
      </p:sp>
    </p:spTree>
    <p:extLst>
      <p:ext uri="{BB962C8B-B14F-4D97-AF65-F5344CB8AC3E}">
        <p14:creationId xmlns:p14="http://schemas.microsoft.com/office/powerpoint/2010/main" val="358655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806691" y="244872"/>
            <a:ext cx="5138829" cy="3952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INSIGHTS</a:t>
            </a:r>
            <a:endParaRPr sz="2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BD1AE-35FB-46D1-B970-505D24E3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691" y="1207068"/>
            <a:ext cx="3295046" cy="1980017"/>
          </a:xfrm>
          <a:prstGeom prst="rect">
            <a:avLst/>
          </a:prstGeom>
        </p:spPr>
      </p:pic>
      <p:sp>
        <p:nvSpPr>
          <p:cNvPr id="18" name="Google Shape;111;p19">
            <a:extLst>
              <a:ext uri="{FF2B5EF4-FFF2-40B4-BE49-F238E27FC236}">
                <a16:creationId xmlns:a16="http://schemas.microsoft.com/office/drawing/2014/main" id="{EC48F0E7-FB69-4092-8A22-A8D41A28E5F5}"/>
              </a:ext>
            </a:extLst>
          </p:cNvPr>
          <p:cNvSpPr txBox="1">
            <a:spLocks/>
          </p:cNvSpPr>
          <p:nvPr/>
        </p:nvSpPr>
        <p:spPr>
          <a:xfrm>
            <a:off x="832349" y="886476"/>
            <a:ext cx="2846332" cy="2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Kulim Park Light"/>
              <a:buChar char="▸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╺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●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ulim Park Light"/>
              <a:buChar char="○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ulim Park Light"/>
              <a:buChar char="■"/>
              <a:defRPr sz="20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MENTAL ILLNESS IN COUNTIES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C9A76-DC78-4E53-90FC-5B46A0E93EDD}"/>
              </a:ext>
            </a:extLst>
          </p:cNvPr>
          <p:cNvSpPr txBox="1"/>
          <p:nvPr/>
        </p:nvSpPr>
        <p:spPr>
          <a:xfrm>
            <a:off x="902489" y="3654506"/>
            <a:ext cx="998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Counties with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higher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 rates of long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commutes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 show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less 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% of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mental illness</a:t>
            </a:r>
          </a:p>
        </p:txBody>
      </p:sp>
      <p:pic>
        <p:nvPicPr>
          <p:cNvPr id="3074" name="Picture 2" descr="Commute Svg Png Icon Free Download - Commute Icon , Transparent Cartoon,  Free Cliparts &amp; Silhouettes - NetClipart">
            <a:extLst>
              <a:ext uri="{FF2B5EF4-FFF2-40B4-BE49-F238E27FC236}">
                <a16:creationId xmlns:a16="http://schemas.microsoft.com/office/drawing/2014/main" id="{76F5B086-FADF-487D-8CEA-B6CAE66B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45" y="3289248"/>
            <a:ext cx="385898" cy="39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loud, drop, rain, raindrop, rainy day icon">
            <a:extLst>
              <a:ext uri="{FF2B5EF4-FFF2-40B4-BE49-F238E27FC236}">
                <a16:creationId xmlns:a16="http://schemas.microsoft.com/office/drawing/2014/main" id="{CB4C3CEA-90BC-4367-BEF2-0B526BEE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85" y="3283615"/>
            <a:ext cx="385898" cy="3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emale skill, female working, skill development, training program, working  management, working skill icon">
            <a:extLst>
              <a:ext uri="{FF2B5EF4-FFF2-40B4-BE49-F238E27FC236}">
                <a16:creationId xmlns:a16="http://schemas.microsoft.com/office/drawing/2014/main" id="{507EBD81-0D1C-4098-89B7-EB9F7BB2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25" y="3276608"/>
            <a:ext cx="392906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6AD19B-0B3E-46E5-9EFE-0618663EFE5A}"/>
              </a:ext>
            </a:extLst>
          </p:cNvPr>
          <p:cNvSpPr txBox="1"/>
          <p:nvPr/>
        </p:nvSpPr>
        <p:spPr>
          <a:xfrm>
            <a:off x="1760347" y="3663215"/>
            <a:ext cx="1203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Counties with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higher 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number of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rainy days 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in January, April and October show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higher 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% of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mental illness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F1676-607F-4214-8378-A97C31C7BD27}"/>
              </a:ext>
            </a:extLst>
          </p:cNvPr>
          <p:cNvSpPr txBox="1"/>
          <p:nvPr/>
        </p:nvSpPr>
        <p:spPr>
          <a:xfrm>
            <a:off x="2822865" y="3655981"/>
            <a:ext cx="96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Counties were women work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less hours 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show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higher</a:t>
            </a:r>
            <a:r>
              <a:rPr lang="en-US" sz="800" dirty="0">
                <a:solidFill>
                  <a:schemeClr val="dk1"/>
                </a:solidFill>
                <a:latin typeface="Kulim Park Light"/>
                <a:sym typeface="Kulim Park Light"/>
              </a:rPr>
              <a:t> % of </a:t>
            </a:r>
            <a:r>
              <a:rPr lang="en-US" sz="800" b="1" dirty="0">
                <a:solidFill>
                  <a:schemeClr val="dk1"/>
                </a:solidFill>
                <a:latin typeface="Kulim Park Light"/>
                <a:sym typeface="Kulim Park Light"/>
              </a:rPr>
              <a:t>mental illness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086503-C2BC-42E5-877E-E794A78B012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6391" y="1059920"/>
            <a:ext cx="3865896" cy="22577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20E853-B4FA-4745-95C2-1B0040AD29F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1318" y="3452997"/>
            <a:ext cx="1257990" cy="734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C8389C-2BAD-462D-BF34-18DAE97E30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069" y="3468968"/>
            <a:ext cx="1305288" cy="78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AACB0-4B0D-4BE6-9F26-5517C8D24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8799" y="3518035"/>
            <a:ext cx="115625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835250" y="777360"/>
            <a:ext cx="4982075" cy="3952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RECOMMENDATIONS / NEXT STEPS</a:t>
            </a:r>
            <a:endParaRPr sz="2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5C54-4D59-4142-93FF-9B80E18BB623}"/>
              </a:ext>
            </a:extLst>
          </p:cNvPr>
          <p:cNvSpPr txBox="1"/>
          <p:nvPr/>
        </p:nvSpPr>
        <p:spPr>
          <a:xfrm>
            <a:off x="949234" y="1379630"/>
            <a:ext cx="3196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Kulim Park Light"/>
                <a:sym typeface="Kulim Park Light"/>
              </a:rPr>
              <a:t>Tune model parameters to improve RMSE and R2 before moving model to 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Kulim Park Light"/>
                <a:sym typeface="Kulim Park Light"/>
              </a:rPr>
              <a:t>Review dataset to eliminate noise from unnecessary variables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Kulim Park Light"/>
                <a:sym typeface="Kulim Park Light"/>
              </a:rPr>
              <a:t>Explore further insights from independent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388640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458194" y="0"/>
            <a:ext cx="6858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ctrTitle" idx="4294967295"/>
          </p:nvPr>
        </p:nvSpPr>
        <p:spPr>
          <a:xfrm>
            <a:off x="1174402" y="1430950"/>
            <a:ext cx="6250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4294967295"/>
          </p:nvPr>
        </p:nvSpPr>
        <p:spPr>
          <a:xfrm>
            <a:off x="1174399" y="2688900"/>
            <a:ext cx="7133577" cy="12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1600" b="1" dirty="0"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can find me at </a:t>
            </a:r>
            <a:r>
              <a:rPr lang="en-US" sz="1200" dirty="0">
                <a:hlinkClick r:id="rId3"/>
              </a:rPr>
              <a:t>https://www.linkedin.com/in/francis-morales-89b22b66/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ia template">
  <a:themeElements>
    <a:clrScheme name="Custom 347">
      <a:dk1>
        <a:srgbClr val="4E515E"/>
      </a:dk1>
      <a:lt1>
        <a:srgbClr val="FFFFFF"/>
      </a:lt1>
      <a:dk2>
        <a:srgbClr val="B3B7CC"/>
      </a:dk2>
      <a:lt2>
        <a:srgbClr val="DEE0EB"/>
      </a:lt2>
      <a:accent1>
        <a:srgbClr val="5F79F6"/>
      </a:accent1>
      <a:accent2>
        <a:srgbClr val="B1BDF8"/>
      </a:accent2>
      <a:accent3>
        <a:srgbClr val="3F43AF"/>
      </a:accent3>
      <a:accent4>
        <a:srgbClr val="FF493F"/>
      </a:accent4>
      <a:accent5>
        <a:srgbClr val="FF8A00"/>
      </a:accent5>
      <a:accent6>
        <a:srgbClr val="FFBB4B"/>
      </a:accent6>
      <a:hlink>
        <a:srgbClr val="5F79F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376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Kulim Park</vt:lpstr>
      <vt:lpstr>Kulim Park Light</vt:lpstr>
      <vt:lpstr>Red Hat Display Black</vt:lpstr>
      <vt:lpstr>Celia template</vt:lpstr>
      <vt:lpstr>Machine Learning Regression Model</vt:lpstr>
      <vt:lpstr>Project Objective</vt:lpstr>
      <vt:lpstr>Mental Illness in the U.S.</vt:lpstr>
      <vt:lpstr>DATASET</vt:lpstr>
      <vt:lpstr>DATA INSIGHTS</vt:lpstr>
      <vt:lpstr>RECOMMENDATIONS / 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Melissa Morales Aguilar</dc:creator>
  <cp:lastModifiedBy>Francis Melissa Morales Aguilar</cp:lastModifiedBy>
  <cp:revision>44</cp:revision>
  <dcterms:modified xsi:type="dcterms:W3CDTF">2020-09-08T01:31:44Z</dcterms:modified>
</cp:coreProperties>
</file>