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8" r:id="rId2"/>
    <p:sldId id="283" r:id="rId3"/>
    <p:sldId id="284" r:id="rId4"/>
    <p:sldId id="280" r:id="rId5"/>
    <p:sldId id="285" r:id="rId6"/>
    <p:sldId id="286" r:id="rId7"/>
    <p:sldId id="27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AEC"/>
    <a:srgbClr val="F2F2F2"/>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39227" autoAdjust="0"/>
  </p:normalViewPr>
  <p:slideViewPr>
    <p:cSldViewPr snapToGrid="0">
      <p:cViewPr>
        <p:scale>
          <a:sx n="60" d="100"/>
          <a:sy n="60" d="100"/>
        </p:scale>
        <p:origin x="10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A6699-D9F0-406B-A699-A46EC54D875E}"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861CF-C28B-454B-9918-EB6CF8AF004B}" type="slidenum">
              <a:rPr lang="en-US" smtClean="0"/>
              <a:t>‹#›</a:t>
            </a:fld>
            <a:endParaRPr lang="en-US"/>
          </a:p>
        </p:txBody>
      </p:sp>
    </p:spTree>
    <p:extLst>
      <p:ext uri="{BB962C8B-B14F-4D97-AF65-F5344CB8AC3E}">
        <p14:creationId xmlns:p14="http://schemas.microsoft.com/office/powerpoint/2010/main" val="275762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1</a:t>
            </a:fld>
            <a:endParaRPr lang="en-US"/>
          </a:p>
        </p:txBody>
      </p:sp>
    </p:spTree>
    <p:extLst>
      <p:ext uri="{BB962C8B-B14F-4D97-AF65-F5344CB8AC3E}">
        <p14:creationId xmlns:p14="http://schemas.microsoft.com/office/powerpoint/2010/main" val="12983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Northwest Arkansas? </a:t>
            </a:r>
          </a:p>
          <a:p>
            <a:r>
              <a:rPr lang="en-US" sz="1000" dirty="0"/>
              <a:t>This region has received national recognition for its high quality of life, low cost of living, reduced crime rates and economic vitality. </a:t>
            </a:r>
          </a:p>
          <a:p>
            <a:endParaRPr lang="en-US" sz="1000" dirty="0"/>
          </a:p>
          <a:p>
            <a:pPr marL="171450" indent="-171450">
              <a:buFont typeface="Arial" panose="020B0604020202020204" pitchFamily="34" charset="0"/>
              <a:buChar char="•"/>
            </a:pPr>
            <a:r>
              <a:rPr lang="en-US" sz="1000" dirty="0"/>
              <a:t>563400 – current population</a:t>
            </a:r>
          </a:p>
          <a:p>
            <a:pPr marL="171450" indent="-171450">
              <a:buFont typeface="Arial" panose="020B0604020202020204" pitchFamily="34" charset="0"/>
              <a:buChar char="•"/>
            </a:pPr>
            <a:r>
              <a:rPr lang="en-US" sz="1000" dirty="0"/>
              <a:t>2.7% Average annual unemployment rate compared to 3.9% nationwide </a:t>
            </a:r>
          </a:p>
          <a:p>
            <a:pPr marL="171450" indent="-171450">
              <a:buFont typeface="Arial" panose="020B0604020202020204" pitchFamily="34" charset="0"/>
              <a:buChar char="•"/>
            </a:pPr>
            <a:r>
              <a:rPr lang="en-US" sz="1000" dirty="0"/>
              <a:t>Cost of living is cheaper than US average (83.7 compared to 100 National Average)</a:t>
            </a:r>
          </a:p>
          <a:p>
            <a:endParaRPr lang="en-US" sz="1000" dirty="0"/>
          </a:p>
          <a:p>
            <a:r>
              <a:rPr lang="en-US" sz="1000" dirty="0"/>
              <a:t>There are plenty of competitive career opportunities as Northwest Arkansas hosts 3 Fortune 500 headquarters (Walmart, Tyson Foods and JB Hunt Transport Services).</a:t>
            </a:r>
            <a:br>
              <a:rPr lang="en-US" sz="1000" dirty="0"/>
            </a:b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eight cities marked in the map were selected for this real estate study since they presented a median house price increase of 20% over the last 10 years. They were also selected due to their proximity to the Fortune 500 headquarters.</a:t>
            </a:r>
            <a:br>
              <a:rPr lang="en-US" dirty="0"/>
            </a:br>
            <a:endParaRPr lang="en-US" dirty="0"/>
          </a:p>
        </p:txBody>
      </p:sp>
      <p:sp>
        <p:nvSpPr>
          <p:cNvPr id="4" name="Slide Number Placeholder 3"/>
          <p:cNvSpPr>
            <a:spLocks noGrp="1"/>
          </p:cNvSpPr>
          <p:nvPr>
            <p:ph type="sldNum" sz="quarter" idx="5"/>
          </p:nvPr>
        </p:nvSpPr>
        <p:spPr/>
        <p:txBody>
          <a:bodyPr/>
          <a:lstStyle/>
          <a:p>
            <a:fld id="{50D861CF-C28B-454B-9918-EB6CF8AF004B}" type="slidenum">
              <a:rPr lang="en-US" smtClean="0"/>
              <a:t>2</a:t>
            </a:fld>
            <a:endParaRPr lang="en-US"/>
          </a:p>
        </p:txBody>
      </p:sp>
    </p:spTree>
    <p:extLst>
      <p:ext uri="{BB962C8B-B14F-4D97-AF65-F5344CB8AC3E}">
        <p14:creationId xmlns:p14="http://schemas.microsoft.com/office/powerpoint/2010/main" val="317965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3</a:t>
            </a:fld>
            <a:endParaRPr lang="en-US"/>
          </a:p>
        </p:txBody>
      </p:sp>
    </p:spTree>
    <p:extLst>
      <p:ext uri="{BB962C8B-B14F-4D97-AF65-F5344CB8AC3E}">
        <p14:creationId xmlns:p14="http://schemas.microsoft.com/office/powerpoint/2010/main" val="4244485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Lowell is projected to have the biggest growth of all NWA cities. Its location is strategic, not only because it is the city of the study closest to the three Fortune 500 headquarters, but also because it is 10 miles away from Fayetteville (home of University of Arkansas). It is becoming a favorite area for families to buy a house.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Decatur is projected to have a strong growth within the next 2 years due to the new Simmons Foods Plant opening in 2020. This new plant is going to bring more than 1500 jobs and there are very little housing options as of now. Great potential for housing development projects.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Pea Ridge is a growing suburb area. It is becoming a favorite area for Walmart executives looking to buy a house as it is only 20 minutes driving from Walmart Headquarters.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Bentonville is an all time favorite location for locals. The presence of Walmart Headquarters in town has brought all kinds of restaurants and amenities. Young professionals and people looking to live in a more city-like environment are the target for this city.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Rogers is becoming a trendy urban area. The recent infrastructure investments from the local government have brought trendy restaurants and entertainment options to town. Rogers is also big on outdoor activities like mountain biking and lake entertainment. This is the biggest city of the study and it is projected to have a steady growth over the next 2 years.</a:t>
            </a:r>
          </a:p>
        </p:txBody>
      </p:sp>
      <p:sp>
        <p:nvSpPr>
          <p:cNvPr id="4" name="Slide Number Placeholder 3"/>
          <p:cNvSpPr>
            <a:spLocks noGrp="1"/>
          </p:cNvSpPr>
          <p:nvPr>
            <p:ph type="sldNum" sz="quarter" idx="5"/>
          </p:nvPr>
        </p:nvSpPr>
        <p:spPr/>
        <p:txBody>
          <a:bodyPr/>
          <a:lstStyle/>
          <a:p>
            <a:fld id="{50D861CF-C28B-454B-9918-EB6CF8AF004B}" type="slidenum">
              <a:rPr lang="en-US" smtClean="0"/>
              <a:t>4</a:t>
            </a:fld>
            <a:endParaRPr lang="en-US"/>
          </a:p>
        </p:txBody>
      </p:sp>
    </p:spTree>
    <p:extLst>
      <p:ext uri="{BB962C8B-B14F-4D97-AF65-F5344CB8AC3E}">
        <p14:creationId xmlns:p14="http://schemas.microsoft.com/office/powerpoint/2010/main" val="298844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5</a:t>
            </a:fld>
            <a:endParaRPr lang="en-US"/>
          </a:p>
        </p:txBody>
      </p:sp>
    </p:spTree>
    <p:extLst>
      <p:ext uri="{BB962C8B-B14F-4D97-AF65-F5344CB8AC3E}">
        <p14:creationId xmlns:p14="http://schemas.microsoft.com/office/powerpoint/2010/main" val="399376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6</a:t>
            </a:fld>
            <a:endParaRPr lang="en-US"/>
          </a:p>
        </p:txBody>
      </p:sp>
    </p:spTree>
    <p:extLst>
      <p:ext uri="{BB962C8B-B14F-4D97-AF65-F5344CB8AC3E}">
        <p14:creationId xmlns:p14="http://schemas.microsoft.com/office/powerpoint/2010/main" val="273025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7</a:t>
            </a:fld>
            <a:endParaRPr lang="en-US"/>
          </a:p>
        </p:txBody>
      </p:sp>
    </p:spTree>
    <p:extLst>
      <p:ext uri="{BB962C8B-B14F-4D97-AF65-F5344CB8AC3E}">
        <p14:creationId xmlns:p14="http://schemas.microsoft.com/office/powerpoint/2010/main" val="3609112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D861CF-C28B-454B-9918-EB6CF8AF004B}" type="slidenum">
              <a:rPr lang="en-US" smtClean="0"/>
              <a:t>8</a:t>
            </a:fld>
            <a:endParaRPr lang="en-US"/>
          </a:p>
        </p:txBody>
      </p:sp>
    </p:spTree>
    <p:extLst>
      <p:ext uri="{BB962C8B-B14F-4D97-AF65-F5344CB8AC3E}">
        <p14:creationId xmlns:p14="http://schemas.microsoft.com/office/powerpoint/2010/main" val="91184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ACDA-FA4B-4761-B31A-BF96A238A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3F441-6BB5-4000-AD99-591DAAE26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831C7-2273-4B11-97E8-0057F9D83EF5}"/>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E6B2BA77-9AFD-4F8D-BAFE-BB7714094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F733E-9381-478B-925B-29ACA7377F83}"/>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302334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E741-DE67-4B95-9A35-6B9FCE852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F35E5-DBDB-46CE-BDAE-CD0A84CE08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F111F-0539-4302-A74F-2DA47947472B}"/>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92681EE3-F311-4887-A560-002B18B3F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1DC96-84B5-4505-890B-BB4E0A182A2D}"/>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233581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2DE3C-87EE-4189-8144-EAD3B6EAF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BA198-5291-4F03-AF6F-8B379D247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5D724-9F65-4D20-9A09-F80ECF96C0A9}"/>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A6425E8F-6768-411A-A4BC-F1F58D4B2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EDCBA-19A7-4E42-B341-03B07E9C8876}"/>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424581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9018-3FF5-4DB2-AEED-FCB3AFEC0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624E5-37A8-4C55-9196-BE6754047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146FE-15F2-4A30-B727-62175A4D3110}"/>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F14D0694-DDAD-4C27-A69F-78FB223E3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BE0FD-AFB5-4504-8458-8C064CF7E650}"/>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318300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562A-2F09-4B83-B992-3B882E8A3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1B086-C8BB-4B10-9318-EBD39982E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C527-E5E2-4485-B9F0-2D6BC8589FDF}"/>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5CBC85BA-E856-4374-ADAB-CDEAD631C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4AB3-D170-49C7-AC56-C74186FBB186}"/>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23116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A538-8475-4A5B-852F-680B4FBD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EC2AE-321A-44A2-81AC-67FD9A4D9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ABC39D-C264-4021-B339-1A7D26260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7E6C0F-12DF-4E8B-A8CC-471DDB827EEA}"/>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6" name="Footer Placeholder 5">
            <a:extLst>
              <a:ext uri="{FF2B5EF4-FFF2-40B4-BE49-F238E27FC236}">
                <a16:creationId xmlns:a16="http://schemas.microsoft.com/office/drawing/2014/main" id="{10208B23-21B9-4A8B-B5BA-DB05B58D0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AAD1F-3119-41DF-9297-14673BC1E444}"/>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264038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7AE6-1D3F-47EA-B182-8541D2F8C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10421-A0CA-4BBD-ABE4-B2FD3CF62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24B433-021A-4213-8186-CF5F7D71D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C1CD6C-8001-4FDA-88E8-DB8E8E2F6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12DEB-00C4-468B-AA93-3029B3AD4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11FA0-B314-43C5-916F-FAF750768B0C}"/>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8" name="Footer Placeholder 7">
            <a:extLst>
              <a:ext uri="{FF2B5EF4-FFF2-40B4-BE49-F238E27FC236}">
                <a16:creationId xmlns:a16="http://schemas.microsoft.com/office/drawing/2014/main" id="{379581CA-8087-49CA-92DD-1CC7CBC1D5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1CFEF-FA9F-4C93-B926-FE31F73E2BFF}"/>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394117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B33-708E-4CF4-A8C3-E5406341F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4F3E7-EF33-4820-8D87-DD8EB6C2FFC5}"/>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4" name="Footer Placeholder 3">
            <a:extLst>
              <a:ext uri="{FF2B5EF4-FFF2-40B4-BE49-F238E27FC236}">
                <a16:creationId xmlns:a16="http://schemas.microsoft.com/office/drawing/2014/main" id="{C8CED6C8-A3E7-42D1-B530-68C73FBDA7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CA4AE7-56E3-4C73-9A4B-FC98AD479E6A}"/>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15456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78616-D97A-46F1-93C2-55EF2F4E8459}"/>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3" name="Footer Placeholder 2">
            <a:extLst>
              <a:ext uri="{FF2B5EF4-FFF2-40B4-BE49-F238E27FC236}">
                <a16:creationId xmlns:a16="http://schemas.microsoft.com/office/drawing/2014/main" id="{147A96B4-B3EE-4D51-9932-4DB651E536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BF62F-7D57-4B69-9A8F-C64C1E552198}"/>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269238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059D-1B9B-4C80-A9D7-A4BB30824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E4CF6-ACEF-4455-8829-8535802C7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60CE11-7CA7-47DD-9CBA-80979F670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AF250-B34D-4787-AFEE-B492EB072028}"/>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6" name="Footer Placeholder 5">
            <a:extLst>
              <a:ext uri="{FF2B5EF4-FFF2-40B4-BE49-F238E27FC236}">
                <a16:creationId xmlns:a16="http://schemas.microsoft.com/office/drawing/2014/main" id="{B33D340D-2DDB-4473-8712-3BD7FBFDA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58060-2E73-4E46-9733-E68FAAD220DF}"/>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226426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35D3-ABAC-4EAD-985A-B02D353FA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F37352-F503-49B5-8DB9-CB0E8F80F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D810A-FACF-41FC-8C25-5D50E97C6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8EB87-6C08-4D58-8997-8923088F828A}"/>
              </a:ext>
            </a:extLst>
          </p:cNvPr>
          <p:cNvSpPr>
            <a:spLocks noGrp="1"/>
          </p:cNvSpPr>
          <p:nvPr>
            <p:ph type="dt" sz="half" idx="10"/>
          </p:nvPr>
        </p:nvSpPr>
        <p:spPr/>
        <p:txBody>
          <a:bodyPr/>
          <a:lstStyle/>
          <a:p>
            <a:fld id="{1024F371-4BF3-4373-AE8F-0E85AAB8D212}" type="datetimeFigureOut">
              <a:rPr lang="en-US" smtClean="0"/>
              <a:t>12/10/2019</a:t>
            </a:fld>
            <a:endParaRPr lang="en-US"/>
          </a:p>
        </p:txBody>
      </p:sp>
      <p:sp>
        <p:nvSpPr>
          <p:cNvPr id="6" name="Footer Placeholder 5">
            <a:extLst>
              <a:ext uri="{FF2B5EF4-FFF2-40B4-BE49-F238E27FC236}">
                <a16:creationId xmlns:a16="http://schemas.microsoft.com/office/drawing/2014/main" id="{E08D7232-B68A-4767-BA55-C5AC4C12C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5A163-A197-403B-822B-AA378F610219}"/>
              </a:ext>
            </a:extLst>
          </p:cNvPr>
          <p:cNvSpPr>
            <a:spLocks noGrp="1"/>
          </p:cNvSpPr>
          <p:nvPr>
            <p:ph type="sldNum" sz="quarter" idx="12"/>
          </p:nvPr>
        </p:nvSpPr>
        <p:spPr/>
        <p:txBody>
          <a:bodyPr/>
          <a:lstStyle/>
          <a:p>
            <a:fld id="{342B478F-5A6E-40D8-B9CF-96D598A82A28}" type="slidenum">
              <a:rPr lang="en-US" smtClean="0"/>
              <a:t>‹#›</a:t>
            </a:fld>
            <a:endParaRPr lang="en-US"/>
          </a:p>
        </p:txBody>
      </p:sp>
    </p:spTree>
    <p:extLst>
      <p:ext uri="{BB962C8B-B14F-4D97-AF65-F5344CB8AC3E}">
        <p14:creationId xmlns:p14="http://schemas.microsoft.com/office/powerpoint/2010/main" val="41878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D4A69-C847-4FB3-A86A-DAFBC00CC2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9BF3A-5ECE-4682-88E9-72624C41B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FED65-6F91-474A-87AC-7CEB01656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4F371-4BF3-4373-AE8F-0E85AAB8D212}" type="datetimeFigureOut">
              <a:rPr lang="en-US" smtClean="0"/>
              <a:t>12/10/2019</a:t>
            </a:fld>
            <a:endParaRPr lang="en-US"/>
          </a:p>
        </p:txBody>
      </p:sp>
      <p:sp>
        <p:nvSpPr>
          <p:cNvPr id="5" name="Footer Placeholder 4">
            <a:extLst>
              <a:ext uri="{FF2B5EF4-FFF2-40B4-BE49-F238E27FC236}">
                <a16:creationId xmlns:a16="http://schemas.microsoft.com/office/drawing/2014/main" id="{7344F91B-AA3D-4BF4-808F-9D178044F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35E6D-EC5B-406E-AE9A-A30CD5824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B478F-5A6E-40D8-B9CF-96D598A82A28}" type="slidenum">
              <a:rPr lang="en-US" smtClean="0"/>
              <a:t>‹#›</a:t>
            </a:fld>
            <a:endParaRPr lang="en-US"/>
          </a:p>
        </p:txBody>
      </p:sp>
    </p:spTree>
    <p:extLst>
      <p:ext uri="{BB962C8B-B14F-4D97-AF65-F5344CB8AC3E}">
        <p14:creationId xmlns:p14="http://schemas.microsoft.com/office/powerpoint/2010/main" val="43190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id="{81C29B94-2559-4E71-8F76-2D2471156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FB48EB6-6851-4EB8-ADE3-DE3FDCF57098}"/>
              </a:ext>
            </a:extLst>
          </p:cNvPr>
          <p:cNvSpPr/>
          <p:nvPr/>
        </p:nvSpPr>
        <p:spPr>
          <a:xfrm>
            <a:off x="0" y="0"/>
            <a:ext cx="12192000" cy="6858000"/>
          </a:xfrm>
          <a:prstGeom prst="rect">
            <a:avLst/>
          </a:prstGeom>
          <a:solidFill>
            <a:schemeClr val="tx2">
              <a:lumMod val="50000"/>
              <a:alpha val="7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42CAB-1C7C-46BE-BD03-11BF7CBC68D5}"/>
              </a:ext>
            </a:extLst>
          </p:cNvPr>
          <p:cNvSpPr txBox="1"/>
          <p:nvPr/>
        </p:nvSpPr>
        <p:spPr>
          <a:xfrm>
            <a:off x="2133599" y="1982450"/>
            <a:ext cx="7924800" cy="2985433"/>
          </a:xfrm>
          <a:prstGeom prst="rect">
            <a:avLst/>
          </a:prstGeom>
          <a:noFill/>
        </p:spPr>
        <p:txBody>
          <a:bodyPr wrap="square" rtlCol="0">
            <a:spAutoFit/>
          </a:bodyPr>
          <a:lstStyle/>
          <a:p>
            <a:pPr algn="ctr"/>
            <a:r>
              <a:rPr lang="en-US" sz="48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Northwest Arkansas</a:t>
            </a:r>
          </a:p>
          <a:p>
            <a:pPr algn="ctr"/>
            <a:r>
              <a:rPr lang="en-US" sz="40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Real Estate Market Study</a:t>
            </a:r>
          </a:p>
          <a:p>
            <a:pPr algn="ctr"/>
            <a:endParaRPr lang="en-US" sz="40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Francis Morales </a:t>
            </a:r>
          </a:p>
          <a:p>
            <a:pPr algn="ctr"/>
            <a:r>
              <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Data Science Program - Flatiron School</a:t>
            </a:r>
            <a:r>
              <a:rPr lang="en-US" sz="36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p>
        </p:txBody>
      </p:sp>
    </p:spTree>
    <p:extLst>
      <p:ext uri="{BB962C8B-B14F-4D97-AF65-F5344CB8AC3E}">
        <p14:creationId xmlns:p14="http://schemas.microsoft.com/office/powerpoint/2010/main" val="209184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6B9002-383B-40F6-BD8A-870D222352DA}"/>
              </a:ext>
            </a:extLst>
          </p:cNvPr>
          <p:cNvSpPr txBox="1"/>
          <p:nvPr/>
        </p:nvSpPr>
        <p:spPr>
          <a:xfrm>
            <a:off x="401781" y="389178"/>
            <a:ext cx="7924800"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Northwest Arkansas </a:t>
            </a:r>
          </a:p>
        </p:txBody>
      </p:sp>
      <p:grpSp>
        <p:nvGrpSpPr>
          <p:cNvPr id="4" name="Group 3">
            <a:extLst>
              <a:ext uri="{FF2B5EF4-FFF2-40B4-BE49-F238E27FC236}">
                <a16:creationId xmlns:a16="http://schemas.microsoft.com/office/drawing/2014/main" id="{5790A7E8-1EE4-4F50-886C-597589A23F0B}"/>
              </a:ext>
            </a:extLst>
          </p:cNvPr>
          <p:cNvGrpSpPr/>
          <p:nvPr/>
        </p:nvGrpSpPr>
        <p:grpSpPr>
          <a:xfrm>
            <a:off x="504679" y="1406904"/>
            <a:ext cx="2860821" cy="1781466"/>
            <a:chOff x="2104879" y="1647534"/>
            <a:chExt cx="3199102" cy="1942116"/>
          </a:xfrm>
        </p:grpSpPr>
        <p:sp>
          <p:nvSpPr>
            <p:cNvPr id="2" name="Arrow: Pentagon 1">
              <a:extLst>
                <a:ext uri="{FF2B5EF4-FFF2-40B4-BE49-F238E27FC236}">
                  <a16:creationId xmlns:a16="http://schemas.microsoft.com/office/drawing/2014/main" id="{AE64A390-7E55-4BF0-9F1E-4636C6D5A766}"/>
                </a:ext>
              </a:extLst>
            </p:cNvPr>
            <p:cNvSpPr/>
            <p:nvPr/>
          </p:nvSpPr>
          <p:spPr>
            <a:xfrm>
              <a:off x="2104881" y="1647534"/>
              <a:ext cx="3199100" cy="646331"/>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2">
                      <a:lumMod val="25000"/>
                    </a:schemeClr>
                  </a:solidFill>
                </a:rPr>
                <a:t>#4</a:t>
              </a:r>
              <a:r>
                <a:rPr lang="en-US" sz="1600" dirty="0">
                  <a:solidFill>
                    <a:schemeClr val="bg2">
                      <a:lumMod val="25000"/>
                    </a:schemeClr>
                  </a:solidFill>
                </a:rPr>
                <a:t> </a:t>
              </a:r>
              <a:r>
                <a:rPr lang="en-US" sz="1400" b="1" dirty="0">
                  <a:solidFill>
                    <a:schemeClr val="bg2">
                      <a:lumMod val="25000"/>
                    </a:schemeClr>
                  </a:solidFill>
                </a:rPr>
                <a:t>Best Affordable Places to Live</a:t>
              </a:r>
              <a:endParaRPr lang="en-US" sz="1600" b="1" dirty="0">
                <a:solidFill>
                  <a:schemeClr val="bg2">
                    <a:lumMod val="25000"/>
                  </a:schemeClr>
                </a:solidFill>
              </a:endParaRPr>
            </a:p>
          </p:txBody>
        </p:sp>
        <p:sp>
          <p:nvSpPr>
            <p:cNvPr id="10" name="Arrow: Pentagon 9">
              <a:extLst>
                <a:ext uri="{FF2B5EF4-FFF2-40B4-BE49-F238E27FC236}">
                  <a16:creationId xmlns:a16="http://schemas.microsoft.com/office/drawing/2014/main" id="{6E96636C-721F-49DD-B480-3973D24DCA87}"/>
                </a:ext>
              </a:extLst>
            </p:cNvPr>
            <p:cNvSpPr/>
            <p:nvPr/>
          </p:nvSpPr>
          <p:spPr>
            <a:xfrm>
              <a:off x="2104880" y="2291894"/>
              <a:ext cx="3199100" cy="646331"/>
            </a:xfrm>
            <a:prstGeom prst="homePlat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2">
                      <a:lumMod val="25000"/>
                    </a:schemeClr>
                  </a:solidFill>
                </a:rPr>
                <a:t>#6</a:t>
              </a:r>
              <a:r>
                <a:rPr lang="en-US" sz="1600" dirty="0">
                  <a:solidFill>
                    <a:schemeClr val="bg2">
                      <a:lumMod val="25000"/>
                    </a:schemeClr>
                  </a:solidFill>
                </a:rPr>
                <a:t> </a:t>
              </a:r>
              <a:r>
                <a:rPr lang="en-US" sz="1400" b="1" dirty="0">
                  <a:solidFill>
                    <a:schemeClr val="bg2">
                      <a:lumMod val="25000"/>
                    </a:schemeClr>
                  </a:solidFill>
                </a:rPr>
                <a:t>Nation’s Best Cities for Jobs</a:t>
              </a:r>
              <a:endParaRPr lang="en-US" sz="1600" b="1" dirty="0">
                <a:solidFill>
                  <a:schemeClr val="bg2">
                    <a:lumMod val="25000"/>
                  </a:schemeClr>
                </a:solidFill>
              </a:endParaRPr>
            </a:p>
          </p:txBody>
        </p:sp>
        <p:sp>
          <p:nvSpPr>
            <p:cNvPr id="7" name="Arrow: Pentagon 6">
              <a:extLst>
                <a:ext uri="{FF2B5EF4-FFF2-40B4-BE49-F238E27FC236}">
                  <a16:creationId xmlns:a16="http://schemas.microsoft.com/office/drawing/2014/main" id="{B63E7905-0BCD-463A-8B53-ABEB5DA4280B}"/>
                </a:ext>
              </a:extLst>
            </p:cNvPr>
            <p:cNvSpPr/>
            <p:nvPr/>
          </p:nvSpPr>
          <p:spPr>
            <a:xfrm>
              <a:off x="2104879" y="2943319"/>
              <a:ext cx="3199101" cy="646331"/>
            </a:xfrm>
            <a:prstGeom prst="homePlat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lumMod val="65000"/>
                    </a:schemeClr>
                  </a:solidFill>
                </a:rPr>
                <a:t>#22</a:t>
              </a:r>
              <a:r>
                <a:rPr lang="en-US" sz="1600" dirty="0">
                  <a:solidFill>
                    <a:schemeClr val="bg1">
                      <a:lumMod val="65000"/>
                    </a:schemeClr>
                  </a:solidFill>
                </a:rPr>
                <a:t> </a:t>
              </a:r>
              <a:r>
                <a:rPr lang="en-US" sz="1400" b="1" dirty="0">
                  <a:solidFill>
                    <a:schemeClr val="bg1">
                      <a:lumMod val="65000"/>
                    </a:schemeClr>
                  </a:solidFill>
                </a:rPr>
                <a:t>Fastest Growing Region</a:t>
              </a:r>
              <a:endParaRPr lang="en-US" sz="1600" b="1" dirty="0">
                <a:solidFill>
                  <a:schemeClr val="bg1">
                    <a:lumMod val="65000"/>
                  </a:schemeClr>
                </a:solidFill>
              </a:endParaRPr>
            </a:p>
          </p:txBody>
        </p:sp>
      </p:grpSp>
      <p:grpSp>
        <p:nvGrpSpPr>
          <p:cNvPr id="11" name="Group 10">
            <a:extLst>
              <a:ext uri="{FF2B5EF4-FFF2-40B4-BE49-F238E27FC236}">
                <a16:creationId xmlns:a16="http://schemas.microsoft.com/office/drawing/2014/main" id="{C6A22FD2-4CAA-45C4-88D2-EEB97366407F}"/>
              </a:ext>
            </a:extLst>
          </p:cNvPr>
          <p:cNvGrpSpPr/>
          <p:nvPr/>
        </p:nvGrpSpPr>
        <p:grpSpPr>
          <a:xfrm>
            <a:off x="3513551" y="1354999"/>
            <a:ext cx="2130878" cy="1847404"/>
            <a:chOff x="6753225" y="1276796"/>
            <a:chExt cx="2495550" cy="2066925"/>
          </a:xfrm>
        </p:grpSpPr>
        <p:pic>
          <p:nvPicPr>
            <p:cNvPr id="3" name="Picture 2">
              <a:extLst>
                <a:ext uri="{FF2B5EF4-FFF2-40B4-BE49-F238E27FC236}">
                  <a16:creationId xmlns:a16="http://schemas.microsoft.com/office/drawing/2014/main" id="{7207F014-37FE-4635-82D8-0B0389FDD0A6}"/>
                </a:ext>
              </a:extLst>
            </p:cNvPr>
            <p:cNvPicPr>
              <a:picLocks noChangeAspect="1"/>
            </p:cNvPicPr>
            <p:nvPr/>
          </p:nvPicPr>
          <p:blipFill>
            <a:blip r:embed="rId3"/>
            <a:stretch>
              <a:fillRect/>
            </a:stretch>
          </p:blipFill>
          <p:spPr>
            <a:xfrm>
              <a:off x="6753225" y="1276796"/>
              <a:ext cx="2495550" cy="2066925"/>
            </a:xfrm>
            <a:prstGeom prst="rect">
              <a:avLst/>
            </a:prstGeom>
          </p:spPr>
        </p:pic>
        <p:pic>
          <p:nvPicPr>
            <p:cNvPr id="5" name="Graphic 4" descr="Star">
              <a:extLst>
                <a:ext uri="{FF2B5EF4-FFF2-40B4-BE49-F238E27FC236}">
                  <a16:creationId xmlns:a16="http://schemas.microsoft.com/office/drawing/2014/main" id="{F38AF4DE-D5C3-4260-A016-68A64FC56E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3724" y="1276796"/>
              <a:ext cx="676276" cy="676276"/>
            </a:xfrm>
            <a:prstGeom prst="rect">
              <a:avLst/>
            </a:prstGeom>
          </p:spPr>
        </p:pic>
      </p:grpSp>
      <p:grpSp>
        <p:nvGrpSpPr>
          <p:cNvPr id="9" name="Group 8">
            <a:extLst>
              <a:ext uri="{FF2B5EF4-FFF2-40B4-BE49-F238E27FC236}">
                <a16:creationId xmlns:a16="http://schemas.microsoft.com/office/drawing/2014/main" id="{D9F50800-6DB9-4D49-9C9C-9616E76B7734}"/>
              </a:ext>
            </a:extLst>
          </p:cNvPr>
          <p:cNvGrpSpPr/>
          <p:nvPr/>
        </p:nvGrpSpPr>
        <p:grpSpPr>
          <a:xfrm>
            <a:off x="401781" y="4788753"/>
            <a:ext cx="6123710" cy="1385355"/>
            <a:chOff x="2040081" y="3958577"/>
            <a:chExt cx="6123710" cy="1385355"/>
          </a:xfrm>
        </p:grpSpPr>
        <p:sp>
          <p:nvSpPr>
            <p:cNvPr id="8" name="TextBox 7">
              <a:extLst>
                <a:ext uri="{FF2B5EF4-FFF2-40B4-BE49-F238E27FC236}">
                  <a16:creationId xmlns:a16="http://schemas.microsoft.com/office/drawing/2014/main" id="{B200A39B-E466-40E8-92DA-B67A1E1B8CF2}"/>
                </a:ext>
              </a:extLst>
            </p:cNvPr>
            <p:cNvSpPr txBox="1"/>
            <p:nvPr/>
          </p:nvSpPr>
          <p:spPr>
            <a:xfrm>
              <a:off x="2040081" y="3963351"/>
              <a:ext cx="6123710" cy="1169551"/>
            </a:xfrm>
            <a:prstGeom prst="rect">
              <a:avLst/>
            </a:prstGeom>
            <a:noFill/>
          </p:spPr>
          <p:txBody>
            <a:bodyPr wrap="square" rtlCol="0">
              <a:spAutoFit/>
            </a:bodyPr>
            <a:lstStyle/>
            <a:p>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Fortune 500 companies based in NWA</a:t>
              </a:r>
            </a:p>
            <a:p>
              <a:pPr marL="742950" lvl="1"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Walmart</a:t>
              </a:r>
            </a:p>
            <a:p>
              <a:pPr marL="742950" lvl="1"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Tyson Foods </a:t>
              </a:r>
            </a:p>
            <a:p>
              <a:pPr marL="742950" lvl="1"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JB Hunt Transport Services </a:t>
              </a:r>
            </a:p>
            <a:p>
              <a:pPr marL="285750" indent="-285750">
                <a:buFont typeface="Arial" panose="020B0604020202020204" pitchFamily="34" charset="0"/>
                <a:buChar char="•"/>
              </a:pPr>
              <a:endParaRPr lang="en-US" sz="1400" dirty="0"/>
            </a:p>
          </p:txBody>
        </p:sp>
        <p:pic>
          <p:nvPicPr>
            <p:cNvPr id="6146" name="Picture 2" descr="Image result for walmart icon">
              <a:extLst>
                <a:ext uri="{FF2B5EF4-FFF2-40B4-BE49-F238E27FC236}">
                  <a16:creationId xmlns:a16="http://schemas.microsoft.com/office/drawing/2014/main" id="{2C3081CB-E875-4523-A965-BFD9EDBCCF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0241" y="3958577"/>
              <a:ext cx="1811915" cy="4855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tyson foods icon">
              <a:extLst>
                <a:ext uri="{FF2B5EF4-FFF2-40B4-BE49-F238E27FC236}">
                  <a16:creationId xmlns:a16="http://schemas.microsoft.com/office/drawing/2014/main" id="{C04FEAD8-36C7-43F6-800A-0E803D0F93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6764" y="4367293"/>
              <a:ext cx="1003994" cy="9766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JB Hunt logo">
              <a:extLst>
                <a:ext uri="{FF2B5EF4-FFF2-40B4-BE49-F238E27FC236}">
                  <a16:creationId xmlns:a16="http://schemas.microsoft.com/office/drawing/2014/main" id="{23ABA21B-9771-4124-BAF5-8783EE0DFB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4251" y="4560260"/>
              <a:ext cx="1662526" cy="42666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3CC7961E-E59A-479B-9E1C-2816C4D32DAD}"/>
              </a:ext>
            </a:extLst>
          </p:cNvPr>
          <p:cNvSpPr txBox="1"/>
          <p:nvPr/>
        </p:nvSpPr>
        <p:spPr>
          <a:xfrm>
            <a:off x="6866205" y="1223014"/>
            <a:ext cx="3509696" cy="2044615"/>
          </a:xfrm>
          <a:prstGeom prst="rect">
            <a:avLst/>
          </a:prstGeom>
          <a:noFill/>
        </p:spPr>
        <p:txBody>
          <a:bodyPr wrap="square" numCol="2" rtlCol="0">
            <a:spAutoFit/>
          </a:bodyPr>
          <a:lstStyle/>
          <a:p>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Cities under Study*</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Bentonville</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Centerton</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Decatur</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Garfield</a:t>
            </a:r>
          </a:p>
          <a:p>
            <a:pPr marL="285750" indent="-285750">
              <a:buFont typeface="Wingdings" panose="05000000000000000000" pitchFamily="2" charset="2"/>
              <a:buChar char="§"/>
            </a:pPr>
            <a:endPar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Font typeface="Wingdings" panose="05000000000000000000" pitchFamily="2" charset="2"/>
              <a:buChar char="§"/>
            </a:pPr>
            <a:endPar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Font typeface="Wingdings" panose="05000000000000000000" pitchFamily="2" charset="2"/>
              <a:buChar char="§"/>
            </a:pPr>
            <a:endPar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Font typeface="Wingdings" panose="05000000000000000000" pitchFamily="2" charset="2"/>
              <a:buChar char="§"/>
            </a:pPr>
            <a:endPar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Gentry</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Lowell</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Rogers</a:t>
            </a:r>
          </a:p>
          <a:p>
            <a:pPr marL="285750" indent="-285750">
              <a:buFont typeface="Wingdings" panose="05000000000000000000" pitchFamily="2" charset="2"/>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Pea Ridge</a:t>
            </a:r>
          </a:p>
        </p:txBody>
      </p:sp>
      <p:pic>
        <p:nvPicPr>
          <p:cNvPr id="20" name="Picture 19">
            <a:extLst>
              <a:ext uri="{FF2B5EF4-FFF2-40B4-BE49-F238E27FC236}">
                <a16:creationId xmlns:a16="http://schemas.microsoft.com/office/drawing/2014/main" id="{A1286F0F-A98D-42E0-A55D-0727608AAD1E}"/>
              </a:ext>
            </a:extLst>
          </p:cNvPr>
          <p:cNvPicPr>
            <a:picLocks noChangeAspect="1"/>
          </p:cNvPicPr>
          <p:nvPr/>
        </p:nvPicPr>
        <p:blipFill rotWithShape="1">
          <a:blip r:embed="rId9"/>
          <a:srcRect l="1166"/>
          <a:stretch/>
        </p:blipFill>
        <p:spPr>
          <a:xfrm>
            <a:off x="6673541" y="2563447"/>
            <a:ext cx="4924137" cy="3199033"/>
          </a:xfrm>
          <a:prstGeom prst="rect">
            <a:avLst/>
          </a:prstGeom>
          <a:ln>
            <a:noFill/>
          </a:ln>
        </p:spPr>
      </p:pic>
      <p:cxnSp>
        <p:nvCxnSpPr>
          <p:cNvPr id="13" name="Straight Connector 12">
            <a:extLst>
              <a:ext uri="{FF2B5EF4-FFF2-40B4-BE49-F238E27FC236}">
                <a16:creationId xmlns:a16="http://schemas.microsoft.com/office/drawing/2014/main" id="{CEBDACAB-8522-457B-B056-948C37101AED}"/>
              </a:ext>
            </a:extLst>
          </p:cNvPr>
          <p:cNvCxnSpPr>
            <a:cxnSpLocks/>
          </p:cNvCxnSpPr>
          <p:nvPr/>
        </p:nvCxnSpPr>
        <p:spPr>
          <a:xfrm>
            <a:off x="6172200" y="584200"/>
            <a:ext cx="0" cy="5884622"/>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BC4239-B495-4DF2-9F50-3CF322EC926D}"/>
              </a:ext>
            </a:extLst>
          </p:cNvPr>
          <p:cNvSpPr txBox="1"/>
          <p:nvPr/>
        </p:nvSpPr>
        <p:spPr>
          <a:xfrm>
            <a:off x="6866205" y="6486821"/>
            <a:ext cx="5133109" cy="307777"/>
          </a:xfrm>
          <a:prstGeom prst="rect">
            <a:avLst/>
          </a:prstGeom>
          <a:noFill/>
        </p:spPr>
        <p:txBody>
          <a:bodyPr wrap="square" rtlCol="0">
            <a:spAutoFit/>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*See Appendix A for details on city selection process</a:t>
            </a:r>
          </a:p>
        </p:txBody>
      </p:sp>
      <p:sp>
        <p:nvSpPr>
          <p:cNvPr id="19" name="TextBox 18">
            <a:extLst>
              <a:ext uri="{FF2B5EF4-FFF2-40B4-BE49-F238E27FC236}">
                <a16:creationId xmlns:a16="http://schemas.microsoft.com/office/drawing/2014/main" id="{2D4FCC35-149D-4F68-8710-B6F2981B8C09}"/>
              </a:ext>
            </a:extLst>
          </p:cNvPr>
          <p:cNvSpPr txBox="1"/>
          <p:nvPr/>
        </p:nvSpPr>
        <p:spPr>
          <a:xfrm>
            <a:off x="594322" y="3532688"/>
            <a:ext cx="5224581" cy="954107"/>
          </a:xfrm>
          <a:prstGeom prst="rect">
            <a:avLst/>
          </a:prstGeom>
          <a:noFill/>
        </p:spPr>
        <p:txBody>
          <a:bodyPr wrap="square" rtlCol="0">
            <a:spAutoFit/>
          </a:bodyPr>
          <a:lstStyle/>
          <a:p>
            <a:pPr marL="285750" indent="-285750">
              <a:buFont typeface="Microsoft Sans Serif" panose="020B0604020202020204" pitchFamily="34" charset="0"/>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Population: </a:t>
            </a:r>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563,400</a:t>
            </a:r>
          </a:p>
          <a:p>
            <a:pPr marL="285750" indent="-285750">
              <a:buFont typeface="Microsoft Sans Serif" panose="020B0604020202020204" pitchFamily="34" charset="0"/>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Unemployment: </a:t>
            </a:r>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2.7%</a:t>
            </a: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vs 3.9% US Average</a:t>
            </a:r>
          </a:p>
          <a:p>
            <a:pPr marL="285750" indent="-285750">
              <a:buFont typeface="Microsoft Sans Serif" panose="020B0604020202020204" pitchFamily="34" charset="0"/>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Job growth expected to increase </a:t>
            </a:r>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44%</a:t>
            </a: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over the next 10 years</a:t>
            </a:r>
          </a:p>
          <a:p>
            <a:pPr marL="285750" indent="-285750">
              <a:buFont typeface="Microsoft Sans Serif" panose="020B0604020202020204" pitchFamily="34" charset="0"/>
              <a:buChar char="‣"/>
            </a:pP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Cost of living score: </a:t>
            </a:r>
            <a:r>
              <a:rPr lang="en-US" sz="1400" b="1"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83.7</a:t>
            </a:r>
            <a:r>
              <a:rPr lang="en-US" sz="1400"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vs 100 US Average</a:t>
            </a:r>
          </a:p>
        </p:txBody>
      </p:sp>
    </p:spTree>
    <p:extLst>
      <p:ext uri="{BB962C8B-B14F-4D97-AF65-F5344CB8AC3E}">
        <p14:creationId xmlns:p14="http://schemas.microsoft.com/office/powerpoint/2010/main" val="802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6170A8-E9E1-42E2-8D8B-3BA805B25535}"/>
              </a:ext>
            </a:extLst>
          </p:cNvPr>
          <p:cNvGrpSpPr/>
          <p:nvPr/>
        </p:nvGrpSpPr>
        <p:grpSpPr>
          <a:xfrm>
            <a:off x="767483" y="4600157"/>
            <a:ext cx="10145721" cy="1194264"/>
            <a:chOff x="409286" y="1628944"/>
            <a:chExt cx="10145721" cy="1194264"/>
          </a:xfrm>
        </p:grpSpPr>
        <p:pic>
          <p:nvPicPr>
            <p:cNvPr id="45" name="Graphic 44" descr="Chevron arrows">
              <a:extLst>
                <a:ext uri="{FF2B5EF4-FFF2-40B4-BE49-F238E27FC236}">
                  <a16:creationId xmlns:a16="http://schemas.microsoft.com/office/drawing/2014/main" id="{DD61A403-71D3-406B-85B1-E58E7A657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160" y="1649541"/>
              <a:ext cx="1149928" cy="1173667"/>
            </a:xfrm>
            <a:prstGeom prst="rect">
              <a:avLst/>
            </a:prstGeom>
          </p:spPr>
        </p:pic>
        <p:grpSp>
          <p:nvGrpSpPr>
            <p:cNvPr id="46" name="Group 45">
              <a:extLst>
                <a:ext uri="{FF2B5EF4-FFF2-40B4-BE49-F238E27FC236}">
                  <a16:creationId xmlns:a16="http://schemas.microsoft.com/office/drawing/2014/main" id="{DC04EE69-9C96-4A40-8CC4-07EC959CF059}"/>
                </a:ext>
              </a:extLst>
            </p:cNvPr>
            <p:cNvGrpSpPr/>
            <p:nvPr/>
          </p:nvGrpSpPr>
          <p:grpSpPr>
            <a:xfrm>
              <a:off x="409286" y="1765926"/>
              <a:ext cx="1982354" cy="927389"/>
              <a:chOff x="409286" y="3188326"/>
              <a:chExt cx="1982354" cy="927389"/>
            </a:xfrm>
          </p:grpSpPr>
          <p:sp>
            <p:nvSpPr>
              <p:cNvPr id="58" name="Arrow: Chevron 57">
                <a:extLst>
                  <a:ext uri="{FF2B5EF4-FFF2-40B4-BE49-F238E27FC236}">
                    <a16:creationId xmlns:a16="http://schemas.microsoft.com/office/drawing/2014/main" id="{91EFCEA7-572C-4D8A-9CFC-BA0AB7F7EB6A}"/>
                  </a:ext>
                </a:extLst>
              </p:cNvPr>
              <p:cNvSpPr/>
              <p:nvPr/>
            </p:nvSpPr>
            <p:spPr>
              <a:xfrm>
                <a:off x="409286" y="3188326"/>
                <a:ext cx="1982354" cy="927389"/>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lumMod val="85000"/>
                      <a:lumOff val="15000"/>
                    </a:schemeClr>
                  </a:solidFill>
                </a:endParaRPr>
              </a:p>
            </p:txBody>
          </p:sp>
          <p:sp>
            <p:nvSpPr>
              <p:cNvPr id="59" name="TextBox 58">
                <a:extLst>
                  <a:ext uri="{FF2B5EF4-FFF2-40B4-BE49-F238E27FC236}">
                    <a16:creationId xmlns:a16="http://schemas.microsoft.com/office/drawing/2014/main" id="{370FD35B-EE32-4867-A88A-C7B4929103E2}"/>
                  </a:ext>
                </a:extLst>
              </p:cNvPr>
              <p:cNvSpPr txBox="1"/>
              <p:nvPr/>
            </p:nvSpPr>
            <p:spPr>
              <a:xfrm>
                <a:off x="777009" y="3380145"/>
                <a:ext cx="1489940" cy="430887"/>
              </a:xfrm>
              <a:prstGeom prst="rect">
                <a:avLst/>
              </a:prstGeom>
              <a:noFill/>
            </p:spPr>
            <p:txBody>
              <a:bodyPr wrap="square" rtlCol="0">
                <a:spAutoFit/>
              </a:bodyPr>
              <a:lstStyle/>
              <a:p>
                <a:pPr algn="ctr"/>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Data exploration &amp; Visualization</a:t>
                </a:r>
              </a:p>
            </p:txBody>
          </p:sp>
        </p:grpSp>
        <p:grpSp>
          <p:nvGrpSpPr>
            <p:cNvPr id="47" name="Group 46">
              <a:extLst>
                <a:ext uri="{FF2B5EF4-FFF2-40B4-BE49-F238E27FC236}">
                  <a16:creationId xmlns:a16="http://schemas.microsoft.com/office/drawing/2014/main" id="{59CB7099-3E01-42D8-861F-F5CB2EF1B3CD}"/>
                </a:ext>
              </a:extLst>
            </p:cNvPr>
            <p:cNvGrpSpPr/>
            <p:nvPr/>
          </p:nvGrpSpPr>
          <p:grpSpPr>
            <a:xfrm>
              <a:off x="3130408" y="1765926"/>
              <a:ext cx="1982354" cy="927389"/>
              <a:chOff x="3165186" y="3188326"/>
              <a:chExt cx="1982354" cy="927389"/>
            </a:xfrm>
          </p:grpSpPr>
          <p:sp>
            <p:nvSpPr>
              <p:cNvPr id="56" name="Arrow: Chevron 55">
                <a:extLst>
                  <a:ext uri="{FF2B5EF4-FFF2-40B4-BE49-F238E27FC236}">
                    <a16:creationId xmlns:a16="http://schemas.microsoft.com/office/drawing/2014/main" id="{6B6A35FE-6871-4B52-AAE0-72ADAF894109}"/>
                  </a:ext>
                </a:extLst>
              </p:cNvPr>
              <p:cNvSpPr/>
              <p:nvPr/>
            </p:nvSpPr>
            <p:spPr>
              <a:xfrm>
                <a:off x="3165186" y="3188326"/>
                <a:ext cx="1982354" cy="927389"/>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lumMod val="85000"/>
                      <a:lumOff val="15000"/>
                    </a:schemeClr>
                  </a:solidFill>
                </a:endParaRPr>
              </a:p>
            </p:txBody>
          </p:sp>
          <p:sp>
            <p:nvSpPr>
              <p:cNvPr id="57" name="TextBox 56">
                <a:extLst>
                  <a:ext uri="{FF2B5EF4-FFF2-40B4-BE49-F238E27FC236}">
                    <a16:creationId xmlns:a16="http://schemas.microsoft.com/office/drawing/2014/main" id="{6967D6BA-22B4-4B38-B621-00CD38B538EB}"/>
                  </a:ext>
                </a:extLst>
              </p:cNvPr>
              <p:cNvSpPr txBox="1"/>
              <p:nvPr/>
            </p:nvSpPr>
            <p:spPr>
              <a:xfrm>
                <a:off x="3570130" y="3380145"/>
                <a:ext cx="1489940" cy="430887"/>
              </a:xfrm>
              <a:prstGeom prst="rect">
                <a:avLst/>
              </a:prstGeom>
              <a:noFill/>
            </p:spPr>
            <p:txBody>
              <a:bodyPr wrap="square" rtlCol="0">
                <a:spAutoFit/>
              </a:bodyPr>
              <a:lstStyle/>
              <a:p>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City &amp; Zip Code selection (App A)</a:t>
                </a:r>
              </a:p>
            </p:txBody>
          </p:sp>
        </p:grpSp>
        <p:pic>
          <p:nvPicPr>
            <p:cNvPr id="48" name="Graphic 47" descr="Chevron arrows">
              <a:extLst>
                <a:ext uri="{FF2B5EF4-FFF2-40B4-BE49-F238E27FC236}">
                  <a16:creationId xmlns:a16="http://schemas.microsoft.com/office/drawing/2014/main" id="{45FD9C9F-C2C9-4815-A30A-60E32E64E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5282" y="1638655"/>
              <a:ext cx="1149928" cy="1173667"/>
            </a:xfrm>
            <a:prstGeom prst="rect">
              <a:avLst/>
            </a:prstGeom>
          </p:spPr>
        </p:pic>
        <p:grpSp>
          <p:nvGrpSpPr>
            <p:cNvPr id="49" name="Group 48">
              <a:extLst>
                <a:ext uri="{FF2B5EF4-FFF2-40B4-BE49-F238E27FC236}">
                  <a16:creationId xmlns:a16="http://schemas.microsoft.com/office/drawing/2014/main" id="{329DA950-E737-4961-9052-39DCD52A493F}"/>
                </a:ext>
              </a:extLst>
            </p:cNvPr>
            <p:cNvGrpSpPr/>
            <p:nvPr/>
          </p:nvGrpSpPr>
          <p:grpSpPr>
            <a:xfrm>
              <a:off x="5851530" y="1717504"/>
              <a:ext cx="1982354" cy="927389"/>
              <a:chOff x="5755266" y="3139904"/>
              <a:chExt cx="1982354" cy="927389"/>
            </a:xfrm>
          </p:grpSpPr>
          <p:sp>
            <p:nvSpPr>
              <p:cNvPr id="54" name="Arrow: Chevron 53">
                <a:extLst>
                  <a:ext uri="{FF2B5EF4-FFF2-40B4-BE49-F238E27FC236}">
                    <a16:creationId xmlns:a16="http://schemas.microsoft.com/office/drawing/2014/main" id="{14A8910D-1DE4-4D7C-9975-12DC52E65405}"/>
                  </a:ext>
                </a:extLst>
              </p:cNvPr>
              <p:cNvSpPr/>
              <p:nvPr/>
            </p:nvSpPr>
            <p:spPr>
              <a:xfrm>
                <a:off x="5755266" y="3139904"/>
                <a:ext cx="1982354" cy="927389"/>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lumMod val="85000"/>
                      <a:lumOff val="15000"/>
                    </a:schemeClr>
                  </a:solidFill>
                </a:endParaRPr>
              </a:p>
            </p:txBody>
          </p:sp>
          <p:sp>
            <p:nvSpPr>
              <p:cNvPr id="55" name="TextBox 54">
                <a:extLst>
                  <a:ext uri="{FF2B5EF4-FFF2-40B4-BE49-F238E27FC236}">
                    <a16:creationId xmlns:a16="http://schemas.microsoft.com/office/drawing/2014/main" id="{82046FF5-1274-4F2B-90DB-712EFADB4DAA}"/>
                  </a:ext>
                </a:extLst>
              </p:cNvPr>
              <p:cNvSpPr txBox="1"/>
              <p:nvPr/>
            </p:nvSpPr>
            <p:spPr>
              <a:xfrm>
                <a:off x="6202944" y="3316645"/>
                <a:ext cx="1489940" cy="600164"/>
              </a:xfrm>
              <a:prstGeom prst="rect">
                <a:avLst/>
              </a:prstGeom>
              <a:noFill/>
            </p:spPr>
            <p:txBody>
              <a:bodyPr wrap="square" rtlCol="0">
                <a:spAutoFit/>
              </a:bodyPr>
              <a:lstStyle/>
              <a:p>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Time series modeling</a:t>
                </a:r>
              </a:p>
              <a:p>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&amp; forecasting </a:t>
                </a:r>
              </a:p>
            </p:txBody>
          </p:sp>
        </p:grpSp>
        <p:pic>
          <p:nvPicPr>
            <p:cNvPr id="50" name="Graphic 49" descr="Chevron arrows">
              <a:extLst>
                <a:ext uri="{FF2B5EF4-FFF2-40B4-BE49-F238E27FC236}">
                  <a16:creationId xmlns:a16="http://schemas.microsoft.com/office/drawing/2014/main" id="{741A3B01-AF6E-4495-8CE1-91343C7DC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6404" y="1628944"/>
              <a:ext cx="1149928" cy="1173667"/>
            </a:xfrm>
            <a:prstGeom prst="rect">
              <a:avLst/>
            </a:prstGeom>
          </p:spPr>
        </p:pic>
        <p:grpSp>
          <p:nvGrpSpPr>
            <p:cNvPr id="51" name="Group 50">
              <a:extLst>
                <a:ext uri="{FF2B5EF4-FFF2-40B4-BE49-F238E27FC236}">
                  <a16:creationId xmlns:a16="http://schemas.microsoft.com/office/drawing/2014/main" id="{BC88FB30-4AC8-47A6-B3A2-607C4E816DF7}"/>
                </a:ext>
              </a:extLst>
            </p:cNvPr>
            <p:cNvGrpSpPr/>
            <p:nvPr/>
          </p:nvGrpSpPr>
          <p:grpSpPr>
            <a:xfrm>
              <a:off x="8572653" y="1717504"/>
              <a:ext cx="1982354" cy="927389"/>
              <a:chOff x="5755266" y="3139904"/>
              <a:chExt cx="1982354" cy="927389"/>
            </a:xfrm>
          </p:grpSpPr>
          <p:sp>
            <p:nvSpPr>
              <p:cNvPr id="52" name="Arrow: Chevron 51">
                <a:extLst>
                  <a:ext uri="{FF2B5EF4-FFF2-40B4-BE49-F238E27FC236}">
                    <a16:creationId xmlns:a16="http://schemas.microsoft.com/office/drawing/2014/main" id="{A4A375EC-5CCE-424A-9DFA-2255B449AF0B}"/>
                  </a:ext>
                </a:extLst>
              </p:cNvPr>
              <p:cNvSpPr/>
              <p:nvPr/>
            </p:nvSpPr>
            <p:spPr>
              <a:xfrm>
                <a:off x="5755266" y="3139904"/>
                <a:ext cx="1982354" cy="927389"/>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lumMod val="85000"/>
                      <a:lumOff val="15000"/>
                    </a:schemeClr>
                  </a:solidFill>
                </a:endParaRPr>
              </a:p>
            </p:txBody>
          </p:sp>
          <p:sp>
            <p:nvSpPr>
              <p:cNvPr id="53" name="TextBox 52">
                <a:extLst>
                  <a:ext uri="{FF2B5EF4-FFF2-40B4-BE49-F238E27FC236}">
                    <a16:creationId xmlns:a16="http://schemas.microsoft.com/office/drawing/2014/main" id="{8E834710-BDC6-4732-A40C-7F6DB343A98F}"/>
                  </a:ext>
                </a:extLst>
              </p:cNvPr>
              <p:cNvSpPr txBox="1"/>
              <p:nvPr/>
            </p:nvSpPr>
            <p:spPr>
              <a:xfrm>
                <a:off x="6172994" y="3380145"/>
                <a:ext cx="1489940" cy="430887"/>
              </a:xfrm>
              <a:prstGeom prst="rect">
                <a:avLst/>
              </a:prstGeom>
              <a:noFill/>
            </p:spPr>
            <p:txBody>
              <a:bodyPr wrap="square" rtlCol="0">
                <a:spAutoFit/>
              </a:bodyPr>
              <a:lstStyle/>
              <a:p>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Forecast evaluation </a:t>
                </a:r>
              </a:p>
              <a:p>
                <a:r>
                  <a:rPr lang="en-US" sz="1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&amp; conclusions</a:t>
                </a:r>
              </a:p>
            </p:txBody>
          </p:sp>
        </p:grpSp>
      </p:grpSp>
      <p:sp>
        <p:nvSpPr>
          <p:cNvPr id="60" name="TextBox 59">
            <a:extLst>
              <a:ext uri="{FF2B5EF4-FFF2-40B4-BE49-F238E27FC236}">
                <a16:creationId xmlns:a16="http://schemas.microsoft.com/office/drawing/2014/main" id="{8EB7B8E2-0239-4C10-96B3-FFE150A65FA7}"/>
              </a:ext>
            </a:extLst>
          </p:cNvPr>
          <p:cNvSpPr txBox="1"/>
          <p:nvPr/>
        </p:nvSpPr>
        <p:spPr>
          <a:xfrm>
            <a:off x="1435275" y="1117032"/>
            <a:ext cx="3774294"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Business Need</a:t>
            </a:r>
          </a:p>
        </p:txBody>
      </p:sp>
      <p:sp>
        <p:nvSpPr>
          <p:cNvPr id="61" name="TextBox 60">
            <a:extLst>
              <a:ext uri="{FF2B5EF4-FFF2-40B4-BE49-F238E27FC236}">
                <a16:creationId xmlns:a16="http://schemas.microsoft.com/office/drawing/2014/main" id="{F749E9AB-8DB1-4E7C-A956-7FA3AE012555}"/>
              </a:ext>
            </a:extLst>
          </p:cNvPr>
          <p:cNvSpPr txBox="1"/>
          <p:nvPr/>
        </p:nvSpPr>
        <p:spPr>
          <a:xfrm>
            <a:off x="4357943" y="3174345"/>
            <a:ext cx="2964802"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Methodology</a:t>
            </a:r>
          </a:p>
        </p:txBody>
      </p:sp>
      <p:sp>
        <p:nvSpPr>
          <p:cNvPr id="2" name="TextBox 1">
            <a:extLst>
              <a:ext uri="{FF2B5EF4-FFF2-40B4-BE49-F238E27FC236}">
                <a16:creationId xmlns:a16="http://schemas.microsoft.com/office/drawing/2014/main" id="{0A9E08D1-07C2-4523-B677-490B9B1FEE05}"/>
              </a:ext>
            </a:extLst>
          </p:cNvPr>
          <p:cNvSpPr txBox="1"/>
          <p:nvPr/>
        </p:nvSpPr>
        <p:spPr>
          <a:xfrm>
            <a:off x="967410" y="1777832"/>
            <a:ext cx="4785690" cy="830997"/>
          </a:xfrm>
          <a:prstGeom prst="rect">
            <a:avLst/>
          </a:prstGeom>
          <a:noFill/>
        </p:spPr>
        <p:txBody>
          <a:bodyPr wrap="square" rtlCol="0">
            <a:sp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Identify the cities/zip codes in Northwest Arkansas that will bring the most ROI with the lowest risk to present to potential NWA investors.</a:t>
            </a:r>
          </a:p>
        </p:txBody>
      </p:sp>
      <p:sp>
        <p:nvSpPr>
          <p:cNvPr id="62" name="TextBox 61">
            <a:extLst>
              <a:ext uri="{FF2B5EF4-FFF2-40B4-BE49-F238E27FC236}">
                <a16:creationId xmlns:a16="http://schemas.microsoft.com/office/drawing/2014/main" id="{610E3036-7228-4FAF-A77C-348856095737}"/>
              </a:ext>
            </a:extLst>
          </p:cNvPr>
          <p:cNvSpPr txBox="1"/>
          <p:nvPr/>
        </p:nvSpPr>
        <p:spPr>
          <a:xfrm>
            <a:off x="6570522" y="1117032"/>
            <a:ext cx="3319319"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Project Value </a:t>
            </a:r>
          </a:p>
        </p:txBody>
      </p:sp>
      <p:sp>
        <p:nvSpPr>
          <p:cNvPr id="63" name="TextBox 62">
            <a:extLst>
              <a:ext uri="{FF2B5EF4-FFF2-40B4-BE49-F238E27FC236}">
                <a16:creationId xmlns:a16="http://schemas.microsoft.com/office/drawing/2014/main" id="{27E8061E-6A9A-4C79-8DEE-4BE7A247C2DD}"/>
              </a:ext>
            </a:extLst>
          </p:cNvPr>
          <p:cNvSpPr txBox="1"/>
          <p:nvPr/>
        </p:nvSpPr>
        <p:spPr>
          <a:xfrm>
            <a:off x="6096000" y="1807066"/>
            <a:ext cx="4491950" cy="830997"/>
          </a:xfrm>
          <a:prstGeom prst="rect">
            <a:avLst/>
          </a:prstGeom>
          <a:noFill/>
        </p:spPr>
        <p:txBody>
          <a:bodyPr wrap="square" rtlCol="0">
            <a:sp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Make the best decision on investments in NWA based on accurate forecasts and environmental data. </a:t>
            </a:r>
          </a:p>
        </p:txBody>
      </p:sp>
      <p:sp>
        <p:nvSpPr>
          <p:cNvPr id="23" name="TextBox 22">
            <a:extLst>
              <a:ext uri="{FF2B5EF4-FFF2-40B4-BE49-F238E27FC236}">
                <a16:creationId xmlns:a16="http://schemas.microsoft.com/office/drawing/2014/main" id="{1434E96A-9117-42C8-9160-DD6D74048A22}"/>
              </a:ext>
            </a:extLst>
          </p:cNvPr>
          <p:cNvSpPr txBox="1"/>
          <p:nvPr/>
        </p:nvSpPr>
        <p:spPr>
          <a:xfrm>
            <a:off x="3732285" y="3801544"/>
            <a:ext cx="4785690" cy="584775"/>
          </a:xfrm>
          <a:prstGeom prst="rect">
            <a:avLst/>
          </a:prstGeom>
          <a:noFill/>
        </p:spPr>
        <p:txBody>
          <a:bodyPr wrap="square" rtlCol="0">
            <a:sp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Use Zillow.com house median price monthly data from 2009-2019 to build a Time Series model.</a:t>
            </a:r>
          </a:p>
        </p:txBody>
      </p:sp>
    </p:spTree>
    <p:extLst>
      <p:ext uri="{BB962C8B-B14F-4D97-AF65-F5344CB8AC3E}">
        <p14:creationId xmlns:p14="http://schemas.microsoft.com/office/powerpoint/2010/main" val="388879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668002-28E8-4D52-B7D1-E1CB0EE6FB93}"/>
              </a:ext>
            </a:extLst>
          </p:cNvPr>
          <p:cNvSpPr txBox="1"/>
          <p:nvPr/>
        </p:nvSpPr>
        <p:spPr>
          <a:xfrm>
            <a:off x="401781" y="389178"/>
            <a:ext cx="7924800"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Model Results</a:t>
            </a:r>
          </a:p>
        </p:txBody>
      </p:sp>
      <p:grpSp>
        <p:nvGrpSpPr>
          <p:cNvPr id="40" name="Group 39">
            <a:extLst>
              <a:ext uri="{FF2B5EF4-FFF2-40B4-BE49-F238E27FC236}">
                <a16:creationId xmlns:a16="http://schemas.microsoft.com/office/drawing/2014/main" id="{131DAF6D-6969-4CDE-8A60-D9D3CEC52A06}"/>
              </a:ext>
            </a:extLst>
          </p:cNvPr>
          <p:cNvGrpSpPr/>
          <p:nvPr/>
        </p:nvGrpSpPr>
        <p:grpSpPr>
          <a:xfrm>
            <a:off x="6033749" y="660531"/>
            <a:ext cx="4608851" cy="2837463"/>
            <a:chOff x="6520728" y="3554653"/>
            <a:chExt cx="5172075" cy="3076575"/>
          </a:xfrm>
        </p:grpSpPr>
        <p:pic>
          <p:nvPicPr>
            <p:cNvPr id="16" name="Picture 15">
              <a:extLst>
                <a:ext uri="{FF2B5EF4-FFF2-40B4-BE49-F238E27FC236}">
                  <a16:creationId xmlns:a16="http://schemas.microsoft.com/office/drawing/2014/main" id="{7227499C-4D9A-40B8-B579-1BC3891F7E66}"/>
                </a:ext>
              </a:extLst>
            </p:cNvPr>
            <p:cNvPicPr>
              <a:picLocks noChangeAspect="1"/>
            </p:cNvPicPr>
            <p:nvPr/>
          </p:nvPicPr>
          <p:blipFill>
            <a:blip r:embed="rId3"/>
            <a:stretch>
              <a:fillRect/>
            </a:stretch>
          </p:blipFill>
          <p:spPr>
            <a:xfrm>
              <a:off x="6520728" y="3554653"/>
              <a:ext cx="5172075" cy="3076575"/>
            </a:xfrm>
            <a:prstGeom prst="rect">
              <a:avLst/>
            </a:prstGeom>
          </p:spPr>
        </p:pic>
        <p:sp>
          <p:nvSpPr>
            <p:cNvPr id="17" name="Rectangle 16">
              <a:extLst>
                <a:ext uri="{FF2B5EF4-FFF2-40B4-BE49-F238E27FC236}">
                  <a16:creationId xmlns:a16="http://schemas.microsoft.com/office/drawing/2014/main" id="{8561CD0C-9848-4836-9F52-8BF560AF2832}"/>
                </a:ext>
              </a:extLst>
            </p:cNvPr>
            <p:cNvSpPr/>
            <p:nvPr/>
          </p:nvSpPr>
          <p:spPr>
            <a:xfrm>
              <a:off x="7480300" y="5092940"/>
              <a:ext cx="482600" cy="1538288"/>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67517F4-CA50-417D-9059-AD0D02381A86}"/>
                </a:ext>
              </a:extLst>
            </p:cNvPr>
            <p:cNvSpPr/>
            <p:nvPr/>
          </p:nvSpPr>
          <p:spPr>
            <a:xfrm>
              <a:off x="8978900" y="5092940"/>
              <a:ext cx="482600" cy="1538288"/>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1FB5218-F58B-4B59-BE24-820793421C96}"/>
                </a:ext>
              </a:extLst>
            </p:cNvPr>
            <p:cNvSpPr/>
            <p:nvPr/>
          </p:nvSpPr>
          <p:spPr>
            <a:xfrm>
              <a:off x="9956799" y="4601946"/>
              <a:ext cx="1511301" cy="2016582"/>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39CF875-7BAE-4951-8B67-8569343DC124}"/>
                </a:ext>
              </a:extLst>
            </p:cNvPr>
            <p:cNvSpPr/>
            <p:nvPr/>
          </p:nvSpPr>
          <p:spPr>
            <a:xfrm>
              <a:off x="10516075" y="4646516"/>
              <a:ext cx="392748" cy="39018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5</a:t>
              </a:r>
            </a:p>
          </p:txBody>
        </p:sp>
        <p:sp>
          <p:nvSpPr>
            <p:cNvPr id="28" name="Oval 27">
              <a:extLst>
                <a:ext uri="{FF2B5EF4-FFF2-40B4-BE49-F238E27FC236}">
                  <a16:creationId xmlns:a16="http://schemas.microsoft.com/office/drawing/2014/main" id="{990C9FF0-4168-4578-A7BE-DE321CBE78D8}"/>
                </a:ext>
              </a:extLst>
            </p:cNvPr>
            <p:cNvSpPr/>
            <p:nvPr/>
          </p:nvSpPr>
          <p:spPr>
            <a:xfrm>
              <a:off x="11075352" y="4163988"/>
              <a:ext cx="392748" cy="39018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1</a:t>
              </a:r>
            </a:p>
          </p:txBody>
        </p:sp>
        <p:sp>
          <p:nvSpPr>
            <p:cNvPr id="29" name="Oval 28">
              <a:extLst>
                <a:ext uri="{FF2B5EF4-FFF2-40B4-BE49-F238E27FC236}">
                  <a16:creationId xmlns:a16="http://schemas.microsoft.com/office/drawing/2014/main" id="{7AA51731-93FC-4BDA-B7B2-3300C98836CC}"/>
                </a:ext>
              </a:extLst>
            </p:cNvPr>
            <p:cNvSpPr/>
            <p:nvPr/>
          </p:nvSpPr>
          <p:spPr>
            <a:xfrm>
              <a:off x="9994899" y="4162425"/>
              <a:ext cx="392748" cy="39018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4</a:t>
              </a:r>
            </a:p>
          </p:txBody>
        </p:sp>
        <p:sp>
          <p:nvSpPr>
            <p:cNvPr id="30" name="Oval 29">
              <a:extLst>
                <a:ext uri="{FF2B5EF4-FFF2-40B4-BE49-F238E27FC236}">
                  <a16:creationId xmlns:a16="http://schemas.microsoft.com/office/drawing/2014/main" id="{70271376-82B5-4515-A2A7-AEAB950D04AD}"/>
                </a:ext>
              </a:extLst>
            </p:cNvPr>
            <p:cNvSpPr/>
            <p:nvPr/>
          </p:nvSpPr>
          <p:spPr>
            <a:xfrm>
              <a:off x="9023826" y="4657340"/>
              <a:ext cx="392748" cy="39018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3</a:t>
              </a:r>
            </a:p>
          </p:txBody>
        </p:sp>
        <p:sp>
          <p:nvSpPr>
            <p:cNvPr id="31" name="Oval 30">
              <a:extLst>
                <a:ext uri="{FF2B5EF4-FFF2-40B4-BE49-F238E27FC236}">
                  <a16:creationId xmlns:a16="http://schemas.microsoft.com/office/drawing/2014/main" id="{80BEDB24-AECB-4B4B-9AC3-F20950C74E64}"/>
                </a:ext>
              </a:extLst>
            </p:cNvPr>
            <p:cNvSpPr/>
            <p:nvPr/>
          </p:nvSpPr>
          <p:spPr>
            <a:xfrm>
              <a:off x="7525226" y="4647241"/>
              <a:ext cx="392748" cy="39018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2</a:t>
              </a:r>
            </a:p>
          </p:txBody>
        </p:sp>
      </p:grpSp>
      <p:grpSp>
        <p:nvGrpSpPr>
          <p:cNvPr id="39" name="Group 38">
            <a:extLst>
              <a:ext uri="{FF2B5EF4-FFF2-40B4-BE49-F238E27FC236}">
                <a16:creationId xmlns:a16="http://schemas.microsoft.com/office/drawing/2014/main" id="{F3812575-D76A-41E0-8E0C-FE24187D7D40}"/>
              </a:ext>
            </a:extLst>
          </p:cNvPr>
          <p:cNvGrpSpPr/>
          <p:nvPr/>
        </p:nvGrpSpPr>
        <p:grpSpPr>
          <a:xfrm>
            <a:off x="6033750" y="3778129"/>
            <a:ext cx="4989850" cy="2305171"/>
            <a:chOff x="385414" y="2250641"/>
            <a:chExt cx="5523446" cy="2627193"/>
          </a:xfrm>
        </p:grpSpPr>
        <p:sp>
          <p:nvSpPr>
            <p:cNvPr id="34" name="Oval 33">
              <a:extLst>
                <a:ext uri="{FF2B5EF4-FFF2-40B4-BE49-F238E27FC236}">
                  <a16:creationId xmlns:a16="http://schemas.microsoft.com/office/drawing/2014/main" id="{94351152-C0E4-4FF4-AE97-4F46D229FC47}"/>
                </a:ext>
              </a:extLst>
            </p:cNvPr>
            <p:cNvSpPr/>
            <p:nvPr/>
          </p:nvSpPr>
          <p:spPr>
            <a:xfrm>
              <a:off x="385414" y="3711936"/>
              <a:ext cx="283067" cy="26045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3</a:t>
              </a:r>
            </a:p>
          </p:txBody>
        </p:sp>
        <p:sp>
          <p:nvSpPr>
            <p:cNvPr id="35" name="Oval 34">
              <a:extLst>
                <a:ext uri="{FF2B5EF4-FFF2-40B4-BE49-F238E27FC236}">
                  <a16:creationId xmlns:a16="http://schemas.microsoft.com/office/drawing/2014/main" id="{078419D6-48A0-4C09-B25C-22AB10343787}"/>
                </a:ext>
              </a:extLst>
            </p:cNvPr>
            <p:cNvSpPr/>
            <p:nvPr/>
          </p:nvSpPr>
          <p:spPr>
            <a:xfrm>
              <a:off x="401815" y="4004036"/>
              <a:ext cx="283067" cy="26045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4</a:t>
              </a:r>
            </a:p>
          </p:txBody>
        </p:sp>
        <p:grpSp>
          <p:nvGrpSpPr>
            <p:cNvPr id="38" name="Group 37">
              <a:extLst>
                <a:ext uri="{FF2B5EF4-FFF2-40B4-BE49-F238E27FC236}">
                  <a16:creationId xmlns:a16="http://schemas.microsoft.com/office/drawing/2014/main" id="{2BCBFEB9-B287-4622-B45C-9D30C730F851}"/>
                </a:ext>
              </a:extLst>
            </p:cNvPr>
            <p:cNvGrpSpPr/>
            <p:nvPr/>
          </p:nvGrpSpPr>
          <p:grpSpPr>
            <a:xfrm>
              <a:off x="401815" y="2250641"/>
              <a:ext cx="5507045" cy="2627193"/>
              <a:chOff x="401815" y="2250641"/>
              <a:chExt cx="5507045" cy="2627193"/>
            </a:xfrm>
          </p:grpSpPr>
          <p:sp>
            <p:nvSpPr>
              <p:cNvPr id="32" name="Oval 31">
                <a:extLst>
                  <a:ext uri="{FF2B5EF4-FFF2-40B4-BE49-F238E27FC236}">
                    <a16:creationId xmlns:a16="http://schemas.microsoft.com/office/drawing/2014/main" id="{DEE13028-DCD9-40CF-AD53-918B00113741}"/>
                  </a:ext>
                </a:extLst>
              </p:cNvPr>
              <p:cNvSpPr/>
              <p:nvPr/>
            </p:nvSpPr>
            <p:spPr>
              <a:xfrm>
                <a:off x="401815" y="2965346"/>
                <a:ext cx="283067" cy="26045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1</a:t>
                </a:r>
              </a:p>
            </p:txBody>
          </p:sp>
          <p:sp>
            <p:nvSpPr>
              <p:cNvPr id="33" name="Oval 32">
                <a:extLst>
                  <a:ext uri="{FF2B5EF4-FFF2-40B4-BE49-F238E27FC236}">
                    <a16:creationId xmlns:a16="http://schemas.microsoft.com/office/drawing/2014/main" id="{AFC58CE8-A52D-4D1E-B988-D5BDAF158EEC}"/>
                  </a:ext>
                </a:extLst>
              </p:cNvPr>
              <p:cNvSpPr/>
              <p:nvPr/>
            </p:nvSpPr>
            <p:spPr>
              <a:xfrm>
                <a:off x="401815" y="3257446"/>
                <a:ext cx="283067" cy="26045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2</a:t>
                </a:r>
              </a:p>
            </p:txBody>
          </p:sp>
          <p:sp>
            <p:nvSpPr>
              <p:cNvPr id="36" name="Oval 35">
                <a:extLst>
                  <a:ext uri="{FF2B5EF4-FFF2-40B4-BE49-F238E27FC236}">
                    <a16:creationId xmlns:a16="http://schemas.microsoft.com/office/drawing/2014/main" id="{9B951527-33CD-4AB8-8396-71168264E064}"/>
                  </a:ext>
                </a:extLst>
              </p:cNvPr>
              <p:cNvSpPr/>
              <p:nvPr/>
            </p:nvSpPr>
            <p:spPr>
              <a:xfrm>
                <a:off x="401815" y="4291658"/>
                <a:ext cx="283067" cy="26045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5</a:t>
                </a:r>
              </a:p>
            </p:txBody>
          </p:sp>
          <p:pic>
            <p:nvPicPr>
              <p:cNvPr id="37" name="Picture 36">
                <a:extLst>
                  <a:ext uri="{FF2B5EF4-FFF2-40B4-BE49-F238E27FC236}">
                    <a16:creationId xmlns:a16="http://schemas.microsoft.com/office/drawing/2014/main" id="{A73E0A52-8A7B-482D-9A18-809F18AE9592}"/>
                  </a:ext>
                </a:extLst>
              </p:cNvPr>
              <p:cNvPicPr>
                <a:picLocks noChangeAspect="1"/>
              </p:cNvPicPr>
              <p:nvPr/>
            </p:nvPicPr>
            <p:blipFill>
              <a:blip r:embed="rId4"/>
              <a:stretch>
                <a:fillRect/>
              </a:stretch>
            </p:blipFill>
            <p:spPr>
              <a:xfrm>
                <a:off x="693881" y="2250641"/>
                <a:ext cx="5214979" cy="2627193"/>
              </a:xfrm>
              <a:prstGeom prst="rect">
                <a:avLst/>
              </a:prstGeom>
            </p:spPr>
          </p:pic>
        </p:grpSp>
      </p:grpSp>
      <p:sp>
        <p:nvSpPr>
          <p:cNvPr id="3" name="Rectangle 2">
            <a:extLst>
              <a:ext uri="{FF2B5EF4-FFF2-40B4-BE49-F238E27FC236}">
                <a16:creationId xmlns:a16="http://schemas.microsoft.com/office/drawing/2014/main" id="{82666B53-691C-45B1-96FB-45A38ABDA0FC}"/>
              </a:ext>
            </a:extLst>
          </p:cNvPr>
          <p:cNvSpPr/>
          <p:nvPr/>
        </p:nvSpPr>
        <p:spPr>
          <a:xfrm>
            <a:off x="1765299" y="1257300"/>
            <a:ext cx="3764371" cy="850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2A74EB7-27C1-4017-9FA5-B19DF1DB90BB}"/>
              </a:ext>
            </a:extLst>
          </p:cNvPr>
          <p:cNvSpPr/>
          <p:nvPr/>
        </p:nvSpPr>
        <p:spPr>
          <a:xfrm>
            <a:off x="1765300" y="2133600"/>
            <a:ext cx="3764370" cy="850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6DB656C-576B-41F6-BEA3-233779B5B21F}"/>
              </a:ext>
            </a:extLst>
          </p:cNvPr>
          <p:cNvSpPr/>
          <p:nvPr/>
        </p:nvSpPr>
        <p:spPr>
          <a:xfrm>
            <a:off x="1765299" y="3009900"/>
            <a:ext cx="3764369" cy="850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71C79DC-AA4A-4145-B516-E5F307908C3D}"/>
              </a:ext>
            </a:extLst>
          </p:cNvPr>
          <p:cNvSpPr/>
          <p:nvPr/>
        </p:nvSpPr>
        <p:spPr>
          <a:xfrm>
            <a:off x="1765300" y="3886200"/>
            <a:ext cx="3764368" cy="850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50786CCC-FB26-4F57-B048-0D61AD0CA5D2}"/>
              </a:ext>
            </a:extLst>
          </p:cNvPr>
          <p:cNvGrpSpPr/>
          <p:nvPr/>
        </p:nvGrpSpPr>
        <p:grpSpPr>
          <a:xfrm>
            <a:off x="272225" y="1466512"/>
            <a:ext cx="5463534" cy="3769353"/>
            <a:chOff x="272225" y="1574800"/>
            <a:chExt cx="5463534" cy="3769353"/>
          </a:xfrm>
        </p:grpSpPr>
        <p:sp>
          <p:nvSpPr>
            <p:cNvPr id="4" name="TextBox 3">
              <a:extLst>
                <a:ext uri="{FF2B5EF4-FFF2-40B4-BE49-F238E27FC236}">
                  <a16:creationId xmlns:a16="http://schemas.microsoft.com/office/drawing/2014/main" id="{39082DED-7C94-4F16-98E9-ADAD9E1C8958}"/>
                </a:ext>
              </a:extLst>
            </p:cNvPr>
            <p:cNvSpPr txBox="1"/>
            <p:nvPr/>
          </p:nvSpPr>
          <p:spPr>
            <a:xfrm>
              <a:off x="1767115" y="1574800"/>
              <a:ext cx="3835240" cy="769441"/>
            </a:xfrm>
            <a:prstGeom prst="rect">
              <a:avLst/>
            </a:prstGeom>
            <a:noFill/>
          </p:spPr>
          <p:txBody>
            <a:bodyPr wrap="square" rtlCol="0">
              <a:spAutoFit/>
            </a:bodyPr>
            <a:lstStyle/>
            <a:p>
              <a:pPr marL="171450" indent="-171450">
                <a:buFont typeface="Arial" panose="020B0604020202020204" pitchFamily="34" charset="0"/>
                <a:buChar char="•"/>
              </a:pPr>
              <a:r>
                <a:rPr lang="en-US" sz="1100" b="1"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43%</a:t>
              </a:r>
              <a:r>
                <a:rPr lang="en-US" sz="1100"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increase forecasted for the next 2 years</a:t>
              </a:r>
            </a:p>
            <a:p>
              <a:pPr marL="171450" indent="-171450">
                <a:buFont typeface="Arial" panose="020B0604020202020204" pitchFamily="34" charset="0"/>
                <a:buChar char="•"/>
              </a:pPr>
              <a:r>
                <a:rPr lang="en-US" sz="1100"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Home of JB Hunt headquarters</a:t>
              </a:r>
            </a:p>
            <a:p>
              <a:pPr marL="171450" indent="-171450">
                <a:buFont typeface="Arial" panose="020B0604020202020204" pitchFamily="34" charset="0"/>
                <a:buChar char="•"/>
              </a:pPr>
              <a:r>
                <a:rPr lang="en-US" sz="1100"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Within 10 mile distance from Walmart headquarters</a:t>
              </a:r>
            </a:p>
            <a:p>
              <a:pPr marL="171450" indent="-171450">
                <a:buFont typeface="Arial" panose="020B0604020202020204" pitchFamily="34" charset="0"/>
                <a:buChar char="•"/>
              </a:pPr>
              <a:r>
                <a:rPr lang="en-US" sz="1100" dirty="0">
                  <a:solidFill>
                    <a:schemeClr val="bg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Growing suburb area</a:t>
              </a:r>
            </a:p>
          </p:txBody>
        </p:sp>
        <p:sp>
          <p:nvSpPr>
            <p:cNvPr id="48" name="TextBox 47">
              <a:extLst>
                <a:ext uri="{FF2B5EF4-FFF2-40B4-BE49-F238E27FC236}">
                  <a16:creationId xmlns:a16="http://schemas.microsoft.com/office/drawing/2014/main" id="{34D52903-01ED-4055-B040-F37AFF2E3699}"/>
                </a:ext>
              </a:extLst>
            </p:cNvPr>
            <p:cNvSpPr txBox="1"/>
            <p:nvPr/>
          </p:nvSpPr>
          <p:spPr>
            <a:xfrm>
              <a:off x="1754415" y="2416552"/>
              <a:ext cx="3981344" cy="769441"/>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rPr>
                <a:t>25%</a:t>
              </a: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 increase forecasted for the next 2 years</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1500+ new jobs due to Simmons Foods 2020 Plant</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 Not many houses available in the area</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 Good potential for development projects</a:t>
              </a:r>
            </a:p>
          </p:txBody>
        </p:sp>
        <p:sp>
          <p:nvSpPr>
            <p:cNvPr id="49" name="TextBox 48">
              <a:extLst>
                <a:ext uri="{FF2B5EF4-FFF2-40B4-BE49-F238E27FC236}">
                  <a16:creationId xmlns:a16="http://schemas.microsoft.com/office/drawing/2014/main" id="{53608D0B-370D-457C-9E8E-7F8C3104114A}"/>
                </a:ext>
              </a:extLst>
            </p:cNvPr>
            <p:cNvSpPr txBox="1"/>
            <p:nvPr/>
          </p:nvSpPr>
          <p:spPr>
            <a:xfrm>
              <a:off x="1767035" y="3245907"/>
              <a:ext cx="3740336" cy="600164"/>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rPr>
                <a:t>20% </a:t>
              </a: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increase forecasted for the next 2 years</a:t>
              </a:r>
              <a:endPar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Within 10 mile distance from Walmart headquarters</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Growing suburb area</a:t>
              </a:r>
            </a:p>
          </p:txBody>
        </p:sp>
        <p:sp>
          <p:nvSpPr>
            <p:cNvPr id="50" name="TextBox 49">
              <a:extLst>
                <a:ext uri="{FF2B5EF4-FFF2-40B4-BE49-F238E27FC236}">
                  <a16:creationId xmlns:a16="http://schemas.microsoft.com/office/drawing/2014/main" id="{B484017F-E689-4186-9FC6-EBAE9FA57C79}"/>
                </a:ext>
              </a:extLst>
            </p:cNvPr>
            <p:cNvSpPr txBox="1"/>
            <p:nvPr/>
          </p:nvSpPr>
          <p:spPr>
            <a:xfrm>
              <a:off x="1765299" y="3885426"/>
              <a:ext cx="3139947" cy="600164"/>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rPr>
                <a:t>12% </a:t>
              </a: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increase forecasted for the next 2 years</a:t>
              </a:r>
              <a:endPar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Home of Walmart Headquarters </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 Growing urban area</a:t>
              </a:r>
            </a:p>
          </p:txBody>
        </p:sp>
        <p:sp>
          <p:nvSpPr>
            <p:cNvPr id="51" name="TextBox 50">
              <a:extLst>
                <a:ext uri="{FF2B5EF4-FFF2-40B4-BE49-F238E27FC236}">
                  <a16:creationId xmlns:a16="http://schemas.microsoft.com/office/drawing/2014/main" id="{A28958C1-6603-4DCC-8D37-F4C60CEAC2F2}"/>
                </a:ext>
              </a:extLst>
            </p:cNvPr>
            <p:cNvSpPr txBox="1"/>
            <p:nvPr/>
          </p:nvSpPr>
          <p:spPr>
            <a:xfrm>
              <a:off x="1753421" y="4574712"/>
              <a:ext cx="3139947" cy="769441"/>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rPr>
                <a:t>6% </a:t>
              </a: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increase forecasted for the next 2 years</a:t>
              </a:r>
              <a:endParaRPr lang="en-US" sz="11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Within 10 miles from Walmart headquarters</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On going infrastructure investment</a:t>
              </a:r>
            </a:p>
            <a:p>
              <a:pPr marL="171450" indent="-171450">
                <a:buFont typeface="Arial" panose="020B0604020202020204" pitchFamily="34" charset="0"/>
                <a:buChar char="•"/>
              </a:pPr>
              <a:r>
                <a:rPr lang="en-US" sz="1100" dirty="0">
                  <a:latin typeface="Microsoft Sans Serif" panose="020B0604020202020204" pitchFamily="34" charset="0"/>
                  <a:ea typeface="Microsoft Sans Serif" panose="020B0604020202020204" pitchFamily="34" charset="0"/>
                  <a:cs typeface="Microsoft Sans Serif" panose="020B0604020202020204" pitchFamily="34" charset="0"/>
                </a:rPr>
                <a:t>Biggest growing urban area of the study</a:t>
              </a:r>
            </a:p>
          </p:txBody>
        </p:sp>
        <p:sp>
          <p:nvSpPr>
            <p:cNvPr id="6" name="TextBox 5">
              <a:extLst>
                <a:ext uri="{FF2B5EF4-FFF2-40B4-BE49-F238E27FC236}">
                  <a16:creationId xmlns:a16="http://schemas.microsoft.com/office/drawing/2014/main" id="{DC1253DF-3C74-4632-95C2-87B943097868}"/>
                </a:ext>
              </a:extLst>
            </p:cNvPr>
            <p:cNvSpPr txBox="1"/>
            <p:nvPr/>
          </p:nvSpPr>
          <p:spPr>
            <a:xfrm>
              <a:off x="401781" y="1630460"/>
              <a:ext cx="1649311" cy="584775"/>
            </a:xfrm>
            <a:prstGeom prst="rect">
              <a:avLst/>
            </a:prstGeom>
            <a:noFill/>
          </p:spPr>
          <p:txBody>
            <a:bodyPr wrap="square" rtlCol="0">
              <a:spAutoFit/>
            </a:bodyPr>
            <a:lstStyle/>
            <a:p>
              <a:r>
                <a:rPr lang="en-US" sz="3200" b="1" dirty="0">
                  <a:solidFill>
                    <a:schemeClr val="tx1">
                      <a:lumMod val="95000"/>
                      <a:lumOff val="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Lowell</a:t>
              </a:r>
              <a:endParaRPr lang="en-US" sz="2800" b="1" dirty="0">
                <a:solidFill>
                  <a:schemeClr val="tx1">
                    <a:lumMod val="95000"/>
                    <a:lumOff val="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2" name="TextBox 51">
              <a:extLst>
                <a:ext uri="{FF2B5EF4-FFF2-40B4-BE49-F238E27FC236}">
                  <a16:creationId xmlns:a16="http://schemas.microsoft.com/office/drawing/2014/main" id="{BC6D965C-70CF-477A-A1B7-70D9940AB200}"/>
                </a:ext>
              </a:extLst>
            </p:cNvPr>
            <p:cNvSpPr txBox="1"/>
            <p:nvPr/>
          </p:nvSpPr>
          <p:spPr>
            <a:xfrm>
              <a:off x="409015" y="2408467"/>
              <a:ext cx="1611649" cy="523220"/>
            </a:xfrm>
            <a:prstGeom prst="rect">
              <a:avLst/>
            </a:prstGeom>
            <a:noFill/>
          </p:spPr>
          <p:txBody>
            <a:bodyPr wrap="square" rtlCol="0">
              <a:spAutoFit/>
            </a:bodyPr>
            <a:lstStyle/>
            <a:p>
              <a:r>
                <a:rPr lang="en-US" sz="2800" b="1"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Decatur</a:t>
              </a:r>
              <a:endParaRPr lang="en-US" sz="2400" b="1"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3" name="TextBox 52">
              <a:extLst>
                <a:ext uri="{FF2B5EF4-FFF2-40B4-BE49-F238E27FC236}">
                  <a16:creationId xmlns:a16="http://schemas.microsoft.com/office/drawing/2014/main" id="{970B744F-0938-422C-AC44-50E91DA75049}"/>
                </a:ext>
              </a:extLst>
            </p:cNvPr>
            <p:cNvSpPr txBox="1"/>
            <p:nvPr/>
          </p:nvSpPr>
          <p:spPr>
            <a:xfrm>
              <a:off x="272225" y="3221540"/>
              <a:ext cx="1778866" cy="461665"/>
            </a:xfrm>
            <a:prstGeom prst="rect">
              <a:avLst/>
            </a:prstGeom>
            <a:noFill/>
          </p:spPr>
          <p:txBody>
            <a:bodyPr wrap="square" rtlCol="0">
              <a:spAutoFit/>
            </a:bodyPr>
            <a:lstStyle/>
            <a:p>
              <a:r>
                <a:rPr lang="en-US" sz="2400" b="1"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Pea Ridge</a:t>
              </a:r>
              <a:endParaRPr lang="en-US" sz="2000" b="1"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4" name="TextBox 53">
              <a:extLst>
                <a:ext uri="{FF2B5EF4-FFF2-40B4-BE49-F238E27FC236}">
                  <a16:creationId xmlns:a16="http://schemas.microsoft.com/office/drawing/2014/main" id="{5C58F465-109E-4618-91BC-41C41FFA4298}"/>
                </a:ext>
              </a:extLst>
            </p:cNvPr>
            <p:cNvSpPr txBox="1"/>
            <p:nvPr/>
          </p:nvSpPr>
          <p:spPr>
            <a:xfrm>
              <a:off x="401780" y="3929745"/>
              <a:ext cx="1649311" cy="400110"/>
            </a:xfrm>
            <a:prstGeom prst="rect">
              <a:avLst/>
            </a:prstGeom>
            <a:noFill/>
          </p:spPr>
          <p:txBody>
            <a:bodyPr wrap="square" rtlCol="0">
              <a:spAutoFit/>
            </a:bodyPr>
            <a:lstStyle/>
            <a:p>
              <a:r>
                <a:rPr lang="en-US" sz="2000" b="1"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Bentonville</a:t>
              </a:r>
              <a:endParaRPr lang="en-US" b="1"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5" name="TextBox 54">
              <a:extLst>
                <a:ext uri="{FF2B5EF4-FFF2-40B4-BE49-F238E27FC236}">
                  <a16:creationId xmlns:a16="http://schemas.microsoft.com/office/drawing/2014/main" id="{51A328B5-E036-458F-A7C1-893F31B3F890}"/>
                </a:ext>
              </a:extLst>
            </p:cNvPr>
            <p:cNvSpPr txBox="1"/>
            <p:nvPr/>
          </p:nvSpPr>
          <p:spPr>
            <a:xfrm>
              <a:off x="774632" y="4543590"/>
              <a:ext cx="1007414" cy="369332"/>
            </a:xfrm>
            <a:prstGeom prst="rect">
              <a:avLst/>
            </a:prstGeom>
            <a:noFill/>
          </p:spPr>
          <p:txBody>
            <a:bodyPr wrap="square" rtlCol="0">
              <a:spAutoFit/>
            </a:bodyPr>
            <a:lstStyle/>
            <a:p>
              <a:r>
                <a:rPr lang="en-US" b="1" dirty="0">
                  <a:solidFill>
                    <a:schemeClr val="tx1">
                      <a:lumMod val="50000"/>
                      <a:lumOff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Rogers</a:t>
              </a:r>
              <a:endParaRPr lang="en-US" sz="1600" b="1" dirty="0">
                <a:solidFill>
                  <a:schemeClr val="tx1">
                    <a:lumMod val="50000"/>
                    <a:lumOff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sp>
        <p:nvSpPr>
          <p:cNvPr id="43" name="TextBox 42">
            <a:extLst>
              <a:ext uri="{FF2B5EF4-FFF2-40B4-BE49-F238E27FC236}">
                <a16:creationId xmlns:a16="http://schemas.microsoft.com/office/drawing/2014/main" id="{B6A23DCE-2ED3-4299-B752-5D7496C8619C}"/>
              </a:ext>
            </a:extLst>
          </p:cNvPr>
          <p:cNvSpPr txBox="1"/>
          <p:nvPr/>
        </p:nvSpPr>
        <p:spPr>
          <a:xfrm>
            <a:off x="409015" y="6390569"/>
            <a:ext cx="11590299" cy="307777"/>
          </a:xfrm>
          <a:prstGeom prst="rect">
            <a:avLst/>
          </a:prstGeom>
          <a:noFill/>
        </p:spPr>
        <p:txBody>
          <a:bodyPr wrap="square" rtlCol="0">
            <a:spAutoFit/>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*Further details on time series modeling and its performance for each city can be found in Appendix B</a:t>
            </a:r>
          </a:p>
        </p:txBody>
      </p:sp>
    </p:spTree>
    <p:extLst>
      <p:ext uri="{BB962C8B-B14F-4D97-AF65-F5344CB8AC3E}">
        <p14:creationId xmlns:p14="http://schemas.microsoft.com/office/powerpoint/2010/main" val="255411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40CC52-8B26-48F7-ACA4-165F686735E9}"/>
              </a:ext>
            </a:extLst>
          </p:cNvPr>
          <p:cNvSpPr txBox="1"/>
          <p:nvPr/>
        </p:nvSpPr>
        <p:spPr>
          <a:xfrm>
            <a:off x="401781" y="389178"/>
            <a:ext cx="7924800"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Future Work</a:t>
            </a:r>
          </a:p>
        </p:txBody>
      </p:sp>
      <p:sp>
        <p:nvSpPr>
          <p:cNvPr id="5" name="TextBox 4">
            <a:extLst>
              <a:ext uri="{FF2B5EF4-FFF2-40B4-BE49-F238E27FC236}">
                <a16:creationId xmlns:a16="http://schemas.microsoft.com/office/drawing/2014/main" id="{4CF11A0A-B933-41A1-BF09-A8205263CDE8}"/>
              </a:ext>
            </a:extLst>
          </p:cNvPr>
          <p:cNvSpPr txBox="1"/>
          <p:nvPr/>
        </p:nvSpPr>
        <p:spPr>
          <a:xfrm>
            <a:off x="401781" y="1543467"/>
            <a:ext cx="6239651" cy="1754326"/>
          </a:xfrm>
          <a:prstGeom prst="rect">
            <a:avLst/>
          </a:prstGeom>
          <a:noFill/>
        </p:spPr>
        <p:txBody>
          <a:bodyPr wrap="square" rtlCol="0">
            <a:spAutoFit/>
          </a:bodyPr>
          <a:lstStyle/>
          <a:p>
            <a:pPr marL="285750" indent="-285750">
              <a:buFont typeface="Microsoft Sans Serif" panose="020B0604020202020204" pitchFamily="34" charset="0"/>
              <a:buChar char="‣"/>
            </a:pPr>
            <a:r>
              <a:rPr lang="en-US"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Make a study of all zip codes and cities from Benton and Washington county </a:t>
            </a:r>
          </a:p>
          <a:p>
            <a:pPr marL="285750" indent="-285750">
              <a:buFont typeface="Microsoft Sans Serif" panose="020B0604020202020204" pitchFamily="34" charset="0"/>
              <a:buChar char="‣"/>
            </a:pPr>
            <a:r>
              <a:rPr lang="en-US"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Model Rogers zip codes separately (I merged the data for Rogers for this particular study)</a:t>
            </a:r>
          </a:p>
          <a:p>
            <a:pPr marL="285750" indent="-285750">
              <a:buFont typeface="Microsoft Sans Serif" panose="020B0604020202020204" pitchFamily="34" charset="0"/>
              <a:buChar char="‣"/>
            </a:pPr>
            <a:r>
              <a:rPr lang="en-US" dirty="0">
                <a:solidFill>
                  <a:schemeClr val="bg2">
                    <a:lumMod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Explore subtracting the rolling mean instead of applying log transform to see if model performance increased</a:t>
            </a:r>
          </a:p>
        </p:txBody>
      </p:sp>
    </p:spTree>
    <p:extLst>
      <p:ext uri="{BB962C8B-B14F-4D97-AF65-F5344CB8AC3E}">
        <p14:creationId xmlns:p14="http://schemas.microsoft.com/office/powerpoint/2010/main" val="69491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40CC52-8B26-48F7-ACA4-165F686735E9}"/>
              </a:ext>
            </a:extLst>
          </p:cNvPr>
          <p:cNvSpPr txBox="1"/>
          <p:nvPr/>
        </p:nvSpPr>
        <p:spPr>
          <a:xfrm>
            <a:off x="4612469" y="2782669"/>
            <a:ext cx="2967061"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Thank You!</a:t>
            </a:r>
          </a:p>
        </p:txBody>
      </p:sp>
    </p:spTree>
    <p:extLst>
      <p:ext uri="{BB962C8B-B14F-4D97-AF65-F5344CB8AC3E}">
        <p14:creationId xmlns:p14="http://schemas.microsoft.com/office/powerpoint/2010/main" val="37808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66AE32-39D6-4128-A7D6-59CC3D6BED55}"/>
              </a:ext>
            </a:extLst>
          </p:cNvPr>
          <p:cNvSpPr txBox="1"/>
          <p:nvPr/>
        </p:nvSpPr>
        <p:spPr>
          <a:xfrm>
            <a:off x="546100" y="635000"/>
            <a:ext cx="4711700"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Appendix A</a:t>
            </a:r>
          </a:p>
        </p:txBody>
      </p:sp>
      <p:sp>
        <p:nvSpPr>
          <p:cNvPr id="6" name="TextBox 5">
            <a:extLst>
              <a:ext uri="{FF2B5EF4-FFF2-40B4-BE49-F238E27FC236}">
                <a16:creationId xmlns:a16="http://schemas.microsoft.com/office/drawing/2014/main" id="{ED321F41-3444-45EC-BA39-FA82BCBBD5EB}"/>
              </a:ext>
            </a:extLst>
          </p:cNvPr>
          <p:cNvSpPr txBox="1"/>
          <p:nvPr/>
        </p:nvSpPr>
        <p:spPr>
          <a:xfrm>
            <a:off x="546100" y="1347827"/>
            <a:ext cx="7070782" cy="1077218"/>
          </a:xfrm>
          <a:prstGeom prst="rect">
            <a:avLst/>
          </a:prstGeom>
          <a:noFill/>
        </p:spPr>
        <p:txBody>
          <a:bodyPr wrap="none" rtlCol="0">
            <a:spAutoFit/>
          </a:bodyPr>
          <a:lstStyle/>
          <a:p>
            <a:r>
              <a:rPr lang="en-US" sz="1600" b="1" dirty="0"/>
              <a:t>City selection process</a:t>
            </a:r>
            <a:endParaRPr lang="en-US" sz="1200" dirty="0"/>
          </a:p>
          <a:p>
            <a:r>
              <a:rPr lang="en-US" sz="1200" dirty="0"/>
              <a:t>For the sake of time and complexity of the study, cities for the study were selected according to below criteria:</a:t>
            </a:r>
          </a:p>
          <a:p>
            <a:pPr marL="171450" indent="-171450">
              <a:buFont typeface="Arial" panose="020B0604020202020204" pitchFamily="34" charset="0"/>
              <a:buChar char="•"/>
            </a:pPr>
            <a:r>
              <a:rPr lang="en-US" sz="1200" dirty="0"/>
              <a:t>Cities from Benton &amp; Washington county</a:t>
            </a:r>
          </a:p>
          <a:p>
            <a:pPr marL="171450" indent="-171450">
              <a:buFont typeface="Arial" panose="020B0604020202020204" pitchFamily="34" charset="0"/>
              <a:buChar char="•"/>
            </a:pPr>
            <a:r>
              <a:rPr lang="en-US" sz="1200" dirty="0"/>
              <a:t>Top 8 cities with price increase over 20% over the last 10 years</a:t>
            </a:r>
          </a:p>
          <a:p>
            <a:pPr marL="171450" indent="-171450">
              <a:buFont typeface="Arial" panose="020B0604020202020204" pitchFamily="34" charset="0"/>
              <a:buChar char="•"/>
            </a:pPr>
            <a:r>
              <a:rPr lang="en-US" sz="1200" dirty="0"/>
              <a:t>Proximity with Fortune 500 headquarters</a:t>
            </a:r>
          </a:p>
        </p:txBody>
      </p:sp>
      <p:sp>
        <p:nvSpPr>
          <p:cNvPr id="7" name="TextBox 6">
            <a:extLst>
              <a:ext uri="{FF2B5EF4-FFF2-40B4-BE49-F238E27FC236}">
                <a16:creationId xmlns:a16="http://schemas.microsoft.com/office/drawing/2014/main" id="{3608A914-3651-4E28-8AEC-7C8A678ADD15}"/>
              </a:ext>
            </a:extLst>
          </p:cNvPr>
          <p:cNvSpPr txBox="1"/>
          <p:nvPr/>
        </p:nvSpPr>
        <p:spPr>
          <a:xfrm flipH="1">
            <a:off x="1436051" y="6035545"/>
            <a:ext cx="4048761" cy="276999"/>
          </a:xfrm>
          <a:prstGeom prst="rect">
            <a:avLst/>
          </a:prstGeom>
          <a:noFill/>
        </p:spPr>
        <p:txBody>
          <a:bodyPr wrap="square" rtlCol="0">
            <a:spAutoFit/>
          </a:bodyPr>
          <a:lstStyle/>
          <a:p>
            <a:r>
              <a:rPr lang="en-US" sz="1200" dirty="0"/>
              <a:t>Fig. House price percentage increase 2009-2019 </a:t>
            </a:r>
          </a:p>
        </p:txBody>
      </p:sp>
      <p:pic>
        <p:nvPicPr>
          <p:cNvPr id="8" name="Picture 7">
            <a:extLst>
              <a:ext uri="{FF2B5EF4-FFF2-40B4-BE49-F238E27FC236}">
                <a16:creationId xmlns:a16="http://schemas.microsoft.com/office/drawing/2014/main" id="{D0983A39-22CB-431E-8ED5-CFC860F92191}"/>
              </a:ext>
            </a:extLst>
          </p:cNvPr>
          <p:cNvPicPr>
            <a:picLocks noChangeAspect="1"/>
          </p:cNvPicPr>
          <p:nvPr/>
        </p:nvPicPr>
        <p:blipFill rotWithShape="1">
          <a:blip r:embed="rId3"/>
          <a:srcRect l="1166"/>
          <a:stretch/>
        </p:blipFill>
        <p:spPr>
          <a:xfrm>
            <a:off x="6096000" y="2425045"/>
            <a:ext cx="5234131" cy="3400425"/>
          </a:xfrm>
          <a:prstGeom prst="rect">
            <a:avLst/>
          </a:prstGeom>
          <a:ln>
            <a:solidFill>
              <a:schemeClr val="tx2">
                <a:lumMod val="50000"/>
              </a:schemeClr>
            </a:solidFill>
          </a:ln>
        </p:spPr>
      </p:pic>
      <p:sp>
        <p:nvSpPr>
          <p:cNvPr id="9" name="TextBox 8">
            <a:extLst>
              <a:ext uri="{FF2B5EF4-FFF2-40B4-BE49-F238E27FC236}">
                <a16:creationId xmlns:a16="http://schemas.microsoft.com/office/drawing/2014/main" id="{7E03B441-B0A0-47DA-91AF-066ECD879AB8}"/>
              </a:ext>
            </a:extLst>
          </p:cNvPr>
          <p:cNvSpPr txBox="1"/>
          <p:nvPr/>
        </p:nvSpPr>
        <p:spPr>
          <a:xfrm flipH="1">
            <a:off x="7100251" y="6061670"/>
            <a:ext cx="4048761" cy="461665"/>
          </a:xfrm>
          <a:prstGeom prst="rect">
            <a:avLst/>
          </a:prstGeom>
          <a:noFill/>
        </p:spPr>
        <p:txBody>
          <a:bodyPr wrap="square" rtlCol="0">
            <a:spAutoFit/>
          </a:bodyPr>
          <a:lstStyle/>
          <a:p>
            <a:r>
              <a:rPr lang="en-US" sz="1200" dirty="0"/>
              <a:t>Fig. Map identifying cities under study and their proximity with Fortune 500 headquarters </a:t>
            </a:r>
          </a:p>
        </p:txBody>
      </p:sp>
      <p:pic>
        <p:nvPicPr>
          <p:cNvPr id="10" name="Picture 9">
            <a:extLst>
              <a:ext uri="{FF2B5EF4-FFF2-40B4-BE49-F238E27FC236}">
                <a16:creationId xmlns:a16="http://schemas.microsoft.com/office/drawing/2014/main" id="{61946AC9-3FB0-4FD1-BA0F-856F111E46C0}"/>
              </a:ext>
            </a:extLst>
          </p:cNvPr>
          <p:cNvPicPr>
            <a:picLocks noChangeAspect="1"/>
          </p:cNvPicPr>
          <p:nvPr/>
        </p:nvPicPr>
        <p:blipFill>
          <a:blip r:embed="rId4"/>
          <a:stretch>
            <a:fillRect/>
          </a:stretch>
        </p:blipFill>
        <p:spPr>
          <a:xfrm>
            <a:off x="544512" y="2491541"/>
            <a:ext cx="4991100" cy="3448050"/>
          </a:xfrm>
          <a:prstGeom prst="rect">
            <a:avLst/>
          </a:prstGeom>
        </p:spPr>
      </p:pic>
    </p:spTree>
    <p:extLst>
      <p:ext uri="{BB962C8B-B14F-4D97-AF65-F5344CB8AC3E}">
        <p14:creationId xmlns:p14="http://schemas.microsoft.com/office/powerpoint/2010/main" val="290738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F6F880-9CA5-452B-BAC0-A1DDF50B386E}"/>
              </a:ext>
            </a:extLst>
          </p:cNvPr>
          <p:cNvPicPr>
            <a:picLocks noChangeAspect="1"/>
          </p:cNvPicPr>
          <p:nvPr/>
        </p:nvPicPr>
        <p:blipFill>
          <a:blip r:embed="rId3"/>
          <a:stretch>
            <a:fillRect/>
          </a:stretch>
        </p:blipFill>
        <p:spPr>
          <a:xfrm>
            <a:off x="546100" y="2055755"/>
            <a:ext cx="4811183" cy="2841144"/>
          </a:xfrm>
          <a:prstGeom prst="rect">
            <a:avLst/>
          </a:prstGeom>
        </p:spPr>
      </p:pic>
      <p:sp>
        <p:nvSpPr>
          <p:cNvPr id="6" name="TextBox 5">
            <a:extLst>
              <a:ext uri="{FF2B5EF4-FFF2-40B4-BE49-F238E27FC236}">
                <a16:creationId xmlns:a16="http://schemas.microsoft.com/office/drawing/2014/main" id="{A76535DD-CE43-43EC-85D1-B1F642D4BFC9}"/>
              </a:ext>
            </a:extLst>
          </p:cNvPr>
          <p:cNvSpPr txBox="1"/>
          <p:nvPr/>
        </p:nvSpPr>
        <p:spPr>
          <a:xfrm>
            <a:off x="482030" y="1324073"/>
            <a:ext cx="10763485" cy="646331"/>
          </a:xfrm>
          <a:prstGeom prst="rect">
            <a:avLst/>
          </a:prstGeom>
          <a:noFill/>
        </p:spPr>
        <p:txBody>
          <a:bodyPr wrap="square" rtlCol="0">
            <a:spAutoFit/>
          </a:bodyPr>
          <a:lstStyle/>
          <a:p>
            <a:r>
              <a:rPr lang="en-US" dirty="0"/>
              <a:t>Model performance comparison for ARIMA &amp; SARIMA. In below chart, the model highlighted in orange was the one used for the forecasting for that particular city based on model performance and error.</a:t>
            </a:r>
          </a:p>
        </p:txBody>
      </p:sp>
      <p:grpSp>
        <p:nvGrpSpPr>
          <p:cNvPr id="8" name="Group 7">
            <a:extLst>
              <a:ext uri="{FF2B5EF4-FFF2-40B4-BE49-F238E27FC236}">
                <a16:creationId xmlns:a16="http://schemas.microsoft.com/office/drawing/2014/main" id="{67E1DA56-1E04-4865-B368-8CA14E8158DB}"/>
              </a:ext>
            </a:extLst>
          </p:cNvPr>
          <p:cNvGrpSpPr/>
          <p:nvPr/>
        </p:nvGrpSpPr>
        <p:grpSpPr>
          <a:xfrm>
            <a:off x="5835316" y="2249858"/>
            <a:ext cx="4692984" cy="2647041"/>
            <a:chOff x="6589569" y="341773"/>
            <a:chExt cx="5200650" cy="2962275"/>
          </a:xfrm>
        </p:grpSpPr>
        <p:pic>
          <p:nvPicPr>
            <p:cNvPr id="9" name="Picture 8">
              <a:extLst>
                <a:ext uri="{FF2B5EF4-FFF2-40B4-BE49-F238E27FC236}">
                  <a16:creationId xmlns:a16="http://schemas.microsoft.com/office/drawing/2014/main" id="{6075EE7A-0491-414B-A5C0-5EC011A37323}"/>
                </a:ext>
              </a:extLst>
            </p:cNvPr>
            <p:cNvPicPr>
              <a:picLocks noChangeAspect="1"/>
            </p:cNvPicPr>
            <p:nvPr/>
          </p:nvPicPr>
          <p:blipFill>
            <a:blip r:embed="rId4"/>
            <a:stretch>
              <a:fillRect/>
            </a:stretch>
          </p:blipFill>
          <p:spPr>
            <a:xfrm>
              <a:off x="6589569" y="341773"/>
              <a:ext cx="5200650" cy="2962275"/>
            </a:xfrm>
            <a:prstGeom prst="rect">
              <a:avLst/>
            </a:prstGeom>
          </p:spPr>
        </p:pic>
        <p:pic>
          <p:nvPicPr>
            <p:cNvPr id="10" name="Picture 9">
              <a:extLst>
                <a:ext uri="{FF2B5EF4-FFF2-40B4-BE49-F238E27FC236}">
                  <a16:creationId xmlns:a16="http://schemas.microsoft.com/office/drawing/2014/main" id="{2E55CB04-2711-48C6-AF82-498891E19A0E}"/>
                </a:ext>
              </a:extLst>
            </p:cNvPr>
            <p:cNvPicPr>
              <a:picLocks noChangeAspect="1"/>
            </p:cNvPicPr>
            <p:nvPr/>
          </p:nvPicPr>
          <p:blipFill rotWithShape="1">
            <a:blip r:embed="rId5"/>
            <a:srcRect l="7792" t="621" r="8451" b="4906"/>
            <a:stretch/>
          </p:blipFill>
          <p:spPr>
            <a:xfrm>
              <a:off x="7391400" y="376478"/>
              <a:ext cx="1092200" cy="1439622"/>
            </a:xfrm>
            <a:prstGeom prst="rect">
              <a:avLst/>
            </a:prstGeom>
          </p:spPr>
        </p:pic>
      </p:grpSp>
      <p:sp>
        <p:nvSpPr>
          <p:cNvPr id="11" name="TextBox 10">
            <a:extLst>
              <a:ext uri="{FF2B5EF4-FFF2-40B4-BE49-F238E27FC236}">
                <a16:creationId xmlns:a16="http://schemas.microsoft.com/office/drawing/2014/main" id="{676855D4-A179-4E37-8CDC-1C5041051D6D}"/>
              </a:ext>
            </a:extLst>
          </p:cNvPr>
          <p:cNvSpPr txBox="1"/>
          <p:nvPr/>
        </p:nvSpPr>
        <p:spPr>
          <a:xfrm>
            <a:off x="546100" y="635000"/>
            <a:ext cx="4711700" cy="646331"/>
          </a:xfrm>
          <a:prstGeom prst="rect">
            <a:avLst/>
          </a:prstGeom>
          <a:noFill/>
        </p:spPr>
        <p:txBody>
          <a:bodyPr wrap="square" rtlCol="0">
            <a:spAutoFit/>
          </a:bodyPr>
          <a:lstStyle/>
          <a:p>
            <a:r>
              <a:rPr lang="en-US" sz="3600" b="1" dirty="0">
                <a:solidFill>
                  <a:schemeClr val="tx2">
                    <a:lumMod val="7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Appendix B</a:t>
            </a:r>
          </a:p>
        </p:txBody>
      </p:sp>
      <p:sp>
        <p:nvSpPr>
          <p:cNvPr id="12" name="TextBox 11">
            <a:extLst>
              <a:ext uri="{FF2B5EF4-FFF2-40B4-BE49-F238E27FC236}">
                <a16:creationId xmlns:a16="http://schemas.microsoft.com/office/drawing/2014/main" id="{E54604EA-DEF3-4D23-BBA6-B19F099EF370}"/>
              </a:ext>
            </a:extLst>
          </p:cNvPr>
          <p:cNvSpPr txBox="1"/>
          <p:nvPr/>
        </p:nvSpPr>
        <p:spPr>
          <a:xfrm flipH="1">
            <a:off x="1111198" y="4896899"/>
            <a:ext cx="4048761" cy="276999"/>
          </a:xfrm>
          <a:prstGeom prst="rect">
            <a:avLst/>
          </a:prstGeom>
          <a:noFill/>
        </p:spPr>
        <p:txBody>
          <a:bodyPr wrap="square" rtlCol="0">
            <a:spAutoFit/>
          </a:bodyPr>
          <a:lstStyle/>
          <a:p>
            <a:r>
              <a:rPr lang="en-US" sz="1200" dirty="0"/>
              <a:t>Fig. Model Performance Comparison ARIMA vs SARIMA</a:t>
            </a:r>
          </a:p>
        </p:txBody>
      </p:sp>
      <p:sp>
        <p:nvSpPr>
          <p:cNvPr id="13" name="TextBox 12">
            <a:extLst>
              <a:ext uri="{FF2B5EF4-FFF2-40B4-BE49-F238E27FC236}">
                <a16:creationId xmlns:a16="http://schemas.microsoft.com/office/drawing/2014/main" id="{17E7CF11-6EC7-4ED3-AE87-95190DEA9FA2}"/>
              </a:ext>
            </a:extLst>
          </p:cNvPr>
          <p:cNvSpPr txBox="1"/>
          <p:nvPr/>
        </p:nvSpPr>
        <p:spPr>
          <a:xfrm flipH="1">
            <a:off x="6578031" y="4896898"/>
            <a:ext cx="4048761" cy="276999"/>
          </a:xfrm>
          <a:prstGeom prst="rect">
            <a:avLst/>
          </a:prstGeom>
          <a:noFill/>
        </p:spPr>
        <p:txBody>
          <a:bodyPr wrap="square" rtlCol="0">
            <a:spAutoFit/>
          </a:bodyPr>
          <a:lstStyle/>
          <a:p>
            <a:pPr algn="ctr"/>
            <a:r>
              <a:rPr lang="en-US" sz="1200" dirty="0"/>
              <a:t>Fig. House Price Forecast</a:t>
            </a:r>
          </a:p>
        </p:txBody>
      </p:sp>
    </p:spTree>
    <p:extLst>
      <p:ext uri="{BB962C8B-B14F-4D97-AF65-F5344CB8AC3E}">
        <p14:creationId xmlns:p14="http://schemas.microsoft.com/office/powerpoint/2010/main" val="1705322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3796</TotalTime>
  <Words>926</Words>
  <Application>Microsoft Office PowerPoint</Application>
  <PresentationFormat>Widescreen</PresentationFormat>
  <Paragraphs>122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Microsoft Sans 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Melissa Morales Aguilar</dc:creator>
  <cp:lastModifiedBy>Francis Melissa Morales Aguilar</cp:lastModifiedBy>
  <cp:revision>125</cp:revision>
  <dcterms:created xsi:type="dcterms:W3CDTF">2019-12-03T07:27:19Z</dcterms:created>
  <dcterms:modified xsi:type="dcterms:W3CDTF">2019-12-10T19:01:58Z</dcterms:modified>
</cp:coreProperties>
</file>