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1" r:id="rId3"/>
    <p:sldId id="269" r:id="rId4"/>
    <p:sldId id="261" r:id="rId5"/>
    <p:sldId id="260" r:id="rId6"/>
    <p:sldId id="274" r:id="rId7"/>
    <p:sldId id="273" r:id="rId8"/>
    <p:sldId id="268" r:id="rId9"/>
    <p:sldId id="275" r:id="rId10"/>
    <p:sldId id="265" r:id="rId11"/>
    <p:sldId id="278"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33CCFF"/>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7716" autoAdjust="0"/>
  </p:normalViewPr>
  <p:slideViewPr>
    <p:cSldViewPr snapToGrid="0">
      <p:cViewPr varScale="1">
        <p:scale>
          <a:sx n="53" d="100"/>
          <a:sy n="53" d="100"/>
        </p:scale>
        <p:origin x="13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6959C0-1521-4384-9C02-D42BD9C57BAE}" type="datetimeFigureOut">
              <a:rPr lang="en-US" smtClean="0"/>
              <a:t>10/29/2019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0FBBA-6B5C-405C-81CD-81B6C531BD15}" type="slidenum">
              <a:rPr lang="en-US" smtClean="0"/>
              <a:t>‹#›</a:t>
            </a:fld>
            <a:endParaRPr lang="en-US"/>
          </a:p>
        </p:txBody>
      </p:sp>
    </p:spTree>
    <p:extLst>
      <p:ext uri="{BB962C8B-B14F-4D97-AF65-F5344CB8AC3E}">
        <p14:creationId xmlns:p14="http://schemas.microsoft.com/office/powerpoint/2010/main" val="3216984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During this presentation I will be covering some findings on Northwind Traders that will help put together the 2020 Sales Strategy.</a:t>
            </a:r>
          </a:p>
        </p:txBody>
      </p:sp>
      <p:sp>
        <p:nvSpPr>
          <p:cNvPr id="4" name="Slide Number Placeholder 3"/>
          <p:cNvSpPr>
            <a:spLocks noGrp="1"/>
          </p:cNvSpPr>
          <p:nvPr>
            <p:ph type="sldNum" sz="quarter" idx="5"/>
          </p:nvPr>
        </p:nvSpPr>
        <p:spPr/>
        <p:txBody>
          <a:bodyPr/>
          <a:lstStyle/>
          <a:p>
            <a:fld id="{2B60FBBA-6B5C-405C-81CD-81B6C531BD15}" type="slidenum">
              <a:rPr lang="en-US" smtClean="0"/>
              <a:t>1</a:t>
            </a:fld>
            <a:endParaRPr lang="en-US"/>
          </a:p>
        </p:txBody>
      </p:sp>
    </p:spTree>
    <p:extLst>
      <p:ext uri="{BB962C8B-B14F-4D97-AF65-F5344CB8AC3E}">
        <p14:creationId xmlns:p14="http://schemas.microsoft.com/office/powerpoint/2010/main" val="2791326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 analysis on the effect of discounts in the quantity of products sold was performed. </a:t>
            </a:r>
          </a:p>
          <a:p>
            <a:r>
              <a:rPr lang="en-US" sz="1000" dirty="0"/>
              <a:t>The study showed that there is a significant impact in the quantity of products sold when a discount campaign was applied. </a:t>
            </a:r>
          </a:p>
          <a:p>
            <a:endParaRPr lang="en-US" sz="1000" dirty="0"/>
          </a:p>
          <a:p>
            <a:r>
              <a:rPr lang="en-US" sz="1000" dirty="0"/>
              <a:t>The business recommendation is to continue with discount campaigns to drive sales </a:t>
            </a:r>
          </a:p>
        </p:txBody>
      </p:sp>
      <p:sp>
        <p:nvSpPr>
          <p:cNvPr id="4" name="Slide Number Placeholder 3"/>
          <p:cNvSpPr>
            <a:spLocks noGrp="1"/>
          </p:cNvSpPr>
          <p:nvPr>
            <p:ph type="sldNum" sz="quarter" idx="5"/>
          </p:nvPr>
        </p:nvSpPr>
        <p:spPr/>
        <p:txBody>
          <a:bodyPr/>
          <a:lstStyle/>
          <a:p>
            <a:fld id="{2B60FBBA-6B5C-405C-81CD-81B6C531BD15}" type="slidenum">
              <a:rPr lang="en-US" smtClean="0"/>
              <a:t>10</a:t>
            </a:fld>
            <a:endParaRPr lang="en-US"/>
          </a:p>
        </p:txBody>
      </p:sp>
    </p:spTree>
    <p:extLst>
      <p:ext uri="{BB962C8B-B14F-4D97-AF65-F5344CB8AC3E}">
        <p14:creationId xmlns:p14="http://schemas.microsoft.com/office/powerpoint/2010/main" val="3680980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B60FBBA-6B5C-405C-81CD-81B6C531BD15}" type="slidenum">
              <a:rPr lang="en-US" smtClean="0"/>
              <a:t>11</a:t>
            </a:fld>
            <a:endParaRPr lang="en-US"/>
          </a:p>
        </p:txBody>
      </p:sp>
    </p:spTree>
    <p:extLst>
      <p:ext uri="{BB962C8B-B14F-4D97-AF65-F5344CB8AC3E}">
        <p14:creationId xmlns:p14="http://schemas.microsoft.com/office/powerpoint/2010/main" val="2994427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And with this, we conclude the first study of factors that are impacting Northwind sales levels.</a:t>
            </a:r>
          </a:p>
          <a:p>
            <a:endParaRPr lang="en-US" sz="1000" dirty="0"/>
          </a:p>
          <a:p>
            <a:r>
              <a:rPr lang="en-US" sz="1000" dirty="0"/>
              <a:t>Thank you! </a:t>
            </a:r>
          </a:p>
        </p:txBody>
      </p:sp>
      <p:sp>
        <p:nvSpPr>
          <p:cNvPr id="4" name="Slide Number Placeholder 3"/>
          <p:cNvSpPr>
            <a:spLocks noGrp="1"/>
          </p:cNvSpPr>
          <p:nvPr>
            <p:ph type="sldNum" sz="quarter" idx="5"/>
          </p:nvPr>
        </p:nvSpPr>
        <p:spPr/>
        <p:txBody>
          <a:bodyPr/>
          <a:lstStyle/>
          <a:p>
            <a:fld id="{2B60FBBA-6B5C-405C-81CD-81B6C531BD15}" type="slidenum">
              <a:rPr lang="en-US" smtClean="0"/>
              <a:t>12</a:t>
            </a:fld>
            <a:endParaRPr lang="en-US"/>
          </a:p>
        </p:txBody>
      </p:sp>
    </p:spTree>
    <p:extLst>
      <p:ext uri="{BB962C8B-B14F-4D97-AF65-F5344CB8AC3E}">
        <p14:creationId xmlns:p14="http://schemas.microsoft.com/office/powerpoint/2010/main" val="3704577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000" b="0" dirty="0">
                <a:solidFill>
                  <a:schemeClr val="tx1"/>
                </a:solidFill>
              </a:rPr>
              <a:t>Northwind Traders is a retail company that sells specialty items. </a:t>
            </a:r>
          </a:p>
          <a:p>
            <a:pPr marL="285750" indent="-285750">
              <a:buFont typeface="Arial" panose="020B0604020202020204" pitchFamily="34" charset="0"/>
              <a:buChar char="•"/>
            </a:pPr>
            <a:r>
              <a:rPr lang="en-US" sz="1000" b="0" dirty="0">
                <a:solidFill>
                  <a:schemeClr val="tx1"/>
                </a:solidFill>
              </a:rPr>
              <a:t>It operates in 2 main Offices located in USA &amp; UK. Each office has 3 Sales Representatives.</a:t>
            </a:r>
          </a:p>
          <a:p>
            <a:pPr marL="285750" indent="-285750">
              <a:buFont typeface="Arial" panose="020B0604020202020204" pitchFamily="34" charset="0"/>
              <a:buChar char="•"/>
            </a:pPr>
            <a:r>
              <a:rPr lang="en-US" sz="1000" b="0" dirty="0">
                <a:solidFill>
                  <a:schemeClr val="tx1"/>
                </a:solidFill>
              </a:rPr>
              <a:t>Serves 91 Customers from 21 different Countries</a:t>
            </a:r>
          </a:p>
          <a:p>
            <a:pPr marL="285750" indent="-285750">
              <a:buFont typeface="Arial" panose="020B0604020202020204" pitchFamily="34" charset="0"/>
              <a:buChar char="•"/>
            </a:pPr>
            <a:r>
              <a:rPr lang="en-US" sz="1000" b="0" dirty="0">
                <a:solidFill>
                  <a:schemeClr val="tx1"/>
                </a:solidFill>
              </a:rPr>
              <a:t>813 the total of orders placed with an average of 2.6 products per order</a:t>
            </a:r>
          </a:p>
          <a:p>
            <a:pPr marL="285750" indent="-285750">
              <a:buFont typeface="Arial" panose="020B0604020202020204" pitchFamily="34" charset="0"/>
              <a:buChar char="•"/>
            </a:pPr>
            <a:r>
              <a:rPr lang="en-US" sz="1000" b="0" dirty="0">
                <a:solidFill>
                  <a:schemeClr val="tx1"/>
                </a:solidFill>
              </a:rPr>
              <a:t>77 Different Products in Stock from 29 Suppliers</a:t>
            </a:r>
            <a:endParaRPr lang="en-US" sz="1000" dirty="0"/>
          </a:p>
        </p:txBody>
      </p:sp>
      <p:sp>
        <p:nvSpPr>
          <p:cNvPr id="4" name="Slide Number Placeholder 3"/>
          <p:cNvSpPr>
            <a:spLocks noGrp="1"/>
          </p:cNvSpPr>
          <p:nvPr>
            <p:ph type="sldNum" sz="quarter" idx="5"/>
          </p:nvPr>
        </p:nvSpPr>
        <p:spPr/>
        <p:txBody>
          <a:bodyPr/>
          <a:lstStyle/>
          <a:p>
            <a:fld id="{2B60FBBA-6B5C-405C-81CD-81B6C531BD15}" type="slidenum">
              <a:rPr lang="en-US" smtClean="0"/>
              <a:t>2</a:t>
            </a:fld>
            <a:endParaRPr lang="en-US"/>
          </a:p>
        </p:txBody>
      </p:sp>
    </p:spTree>
    <p:extLst>
      <p:ext uri="{BB962C8B-B14F-4D97-AF65-F5344CB8AC3E}">
        <p14:creationId xmlns:p14="http://schemas.microsoft.com/office/powerpoint/2010/main" val="1594700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000" dirty="0"/>
              <a:t>Northwind has been operating since July 2012. </a:t>
            </a:r>
          </a:p>
          <a:p>
            <a:pPr marL="0" indent="0">
              <a:buFont typeface="Arial" panose="020B0604020202020204" pitchFamily="34" charset="0"/>
              <a:buNone/>
            </a:pPr>
            <a:endParaRPr lang="en-US" sz="1000" dirty="0"/>
          </a:p>
          <a:p>
            <a:pPr marL="0" indent="0">
              <a:buFont typeface="Arial" panose="020B0604020202020204" pitchFamily="34" charset="0"/>
              <a:buNone/>
            </a:pPr>
            <a:r>
              <a:rPr lang="en-US" sz="1000" dirty="0"/>
              <a:t>In recent years, the new customer on-boarding rates have decreased, as you can see in the scatter </a:t>
            </a:r>
            <a:r>
              <a:rPr lang="en-US" sz="1000" dirty="0" err="1"/>
              <a:t>plot.The</a:t>
            </a:r>
            <a:r>
              <a:rPr lang="en-US" sz="1000" dirty="0"/>
              <a:t> Total Sales over time has remained pretty steady over most of the company’s existence (no significant growth until last quarter).</a:t>
            </a:r>
          </a:p>
          <a:p>
            <a:pPr marL="0" indent="0">
              <a:buFont typeface="Arial" panose="020B0604020202020204" pitchFamily="34" charset="0"/>
              <a:buNone/>
            </a:pPr>
            <a:endParaRPr lang="en-US" sz="1000" dirty="0"/>
          </a:p>
          <a:p>
            <a:r>
              <a:rPr lang="en-US" sz="1000" dirty="0"/>
              <a:t>Senior Management wants to understand the factors that might be affecting sales and profitability of the company in order to put together the 2020 strategy.</a:t>
            </a:r>
          </a:p>
          <a:p>
            <a:endParaRPr lang="en-US" dirty="0"/>
          </a:p>
          <a:p>
            <a:endParaRPr lang="en-US" dirty="0"/>
          </a:p>
        </p:txBody>
      </p:sp>
      <p:sp>
        <p:nvSpPr>
          <p:cNvPr id="4" name="Slide Number Placeholder 3"/>
          <p:cNvSpPr>
            <a:spLocks noGrp="1"/>
          </p:cNvSpPr>
          <p:nvPr>
            <p:ph type="sldNum" sz="quarter" idx="5"/>
          </p:nvPr>
        </p:nvSpPr>
        <p:spPr/>
        <p:txBody>
          <a:bodyPr/>
          <a:lstStyle/>
          <a:p>
            <a:fld id="{2B60FBBA-6B5C-405C-81CD-81B6C531BD15}" type="slidenum">
              <a:rPr lang="en-US" smtClean="0"/>
              <a:t>3</a:t>
            </a:fld>
            <a:endParaRPr lang="en-US"/>
          </a:p>
        </p:txBody>
      </p:sp>
    </p:spTree>
    <p:extLst>
      <p:ext uri="{BB962C8B-B14F-4D97-AF65-F5344CB8AC3E}">
        <p14:creationId xmlns:p14="http://schemas.microsoft.com/office/powerpoint/2010/main" val="3337378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Methodology I followed was:</a:t>
            </a:r>
          </a:p>
          <a:p>
            <a:pPr marL="228600" indent="-228600">
              <a:buAutoNum type="arabicPeriod"/>
            </a:pPr>
            <a:r>
              <a:rPr lang="en-US" sz="1000" dirty="0"/>
              <a:t>Data Exploration &amp; descriptive statistics</a:t>
            </a:r>
          </a:p>
          <a:p>
            <a:pPr marL="228600" indent="-228600">
              <a:buAutoNum type="arabicPeriod"/>
            </a:pPr>
            <a:r>
              <a:rPr lang="en-US" sz="1000" dirty="0"/>
              <a:t>Hypothesis testing</a:t>
            </a:r>
          </a:p>
          <a:p>
            <a:pPr marL="228600" indent="-228600">
              <a:buAutoNum type="arabicPeriod"/>
            </a:pPr>
            <a:r>
              <a:rPr lang="en-US" sz="1000" dirty="0"/>
              <a:t>Analysis of results to derive business recommendations</a:t>
            </a:r>
          </a:p>
        </p:txBody>
      </p:sp>
      <p:sp>
        <p:nvSpPr>
          <p:cNvPr id="4" name="Slide Number Placeholder 3"/>
          <p:cNvSpPr>
            <a:spLocks noGrp="1"/>
          </p:cNvSpPr>
          <p:nvPr>
            <p:ph type="sldNum" sz="quarter" idx="5"/>
          </p:nvPr>
        </p:nvSpPr>
        <p:spPr/>
        <p:txBody>
          <a:bodyPr/>
          <a:lstStyle/>
          <a:p>
            <a:fld id="{2B60FBBA-6B5C-405C-81CD-81B6C531BD15}" type="slidenum">
              <a:rPr lang="en-US" smtClean="0"/>
              <a:t>4</a:t>
            </a:fld>
            <a:endParaRPr lang="en-US"/>
          </a:p>
        </p:txBody>
      </p:sp>
    </p:spTree>
    <p:extLst>
      <p:ext uri="{BB962C8B-B14F-4D97-AF65-F5344CB8AC3E}">
        <p14:creationId xmlns:p14="http://schemas.microsoft.com/office/powerpoint/2010/main" val="362183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Knowing Northwind customer preferences and their purchase patterns, as well as understanding internal factors that affect sales will allow  the company to:</a:t>
            </a:r>
          </a:p>
          <a:p>
            <a:endParaRPr lang="en-US" sz="1000" dirty="0"/>
          </a:p>
          <a:p>
            <a:pPr marL="171450" indent="-171450">
              <a:buFont typeface="Arial" panose="020B0604020202020204" pitchFamily="34" charset="0"/>
              <a:buChar char="•"/>
            </a:pPr>
            <a:r>
              <a:rPr lang="en-US" sz="1000" dirty="0"/>
              <a:t>Understand market segmentation to evaluate current inventory and strengthen market position</a:t>
            </a:r>
          </a:p>
          <a:p>
            <a:pPr marL="171450" indent="-171450">
              <a:buFont typeface="Arial" panose="020B0604020202020204" pitchFamily="34" charset="0"/>
              <a:buChar char="•"/>
            </a:pPr>
            <a:r>
              <a:rPr lang="en-US" sz="1000" dirty="0"/>
              <a:t>Empower sales team to provide a better service and leverage best practices between teams	</a:t>
            </a:r>
          </a:p>
          <a:p>
            <a:pPr marL="171450" indent="-171450">
              <a:buFont typeface="Arial" panose="020B0604020202020204" pitchFamily="34" charset="0"/>
              <a:buChar char="•"/>
            </a:pPr>
            <a:r>
              <a:rPr lang="en-US" sz="1000" dirty="0"/>
              <a:t>Create a strong strategy to increase company profitability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60FBBA-6B5C-405C-81CD-81B6C531BD15}" type="slidenum">
              <a:rPr lang="en-US" smtClean="0"/>
              <a:t>5</a:t>
            </a:fld>
            <a:endParaRPr lang="en-US"/>
          </a:p>
        </p:txBody>
      </p:sp>
    </p:spTree>
    <p:extLst>
      <p:ext uri="{BB962C8B-B14F-4D97-AF65-F5344CB8AC3E}">
        <p14:creationId xmlns:p14="http://schemas.microsoft.com/office/powerpoint/2010/main" val="1434316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The first study conducted was on the customer ordering frequency. The results revealed that customers that place orders with more frequency spend, on average, the same amount of money as customers that place orders with lower frequency. Therefore, the frequency of purchase is not really influencing sales.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Along with this analysis, I discovered that the average number of products per order is 2.6. Considering that Northwind traders carry 77 different products in inventory, it was worth analyzing the dynamics within products.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r>
              <a:rPr lang="en-US" sz="1000" dirty="0"/>
              <a:t>The top 16 Best seller products were analyzed since they bring around 30% of the total sales to Northwind. No significant difference in sales between these 16 products was found, therefore we can conclude that our sales do not depend significantly on a single product. </a:t>
            </a:r>
          </a:p>
          <a:p>
            <a:endParaRPr lang="en-US" sz="1000" dirty="0"/>
          </a:p>
          <a:p>
            <a:r>
              <a:rPr lang="en-US" sz="1000" dirty="0"/>
              <a:t>The chart on the slide shows the most frequent best seller products purchased together. As you can see, the frequency of pairing is pretty low considering that the company has been operating for over 2 years.</a:t>
            </a:r>
          </a:p>
          <a:p>
            <a:endParaRPr lang="en-US" sz="1000" dirty="0"/>
          </a:p>
          <a:p>
            <a:r>
              <a:rPr lang="en-US" sz="1000" dirty="0"/>
              <a:t>In order to increase sales, Northwind should consider reviewing the inventory to ensure the sale of competitive products that will most likely be purchased together. This will help to increase order sizes and will help Northwind become a one-stop-store for specialty products.</a:t>
            </a:r>
          </a:p>
        </p:txBody>
      </p:sp>
      <p:sp>
        <p:nvSpPr>
          <p:cNvPr id="4" name="Slide Number Placeholder 3"/>
          <p:cNvSpPr>
            <a:spLocks noGrp="1"/>
          </p:cNvSpPr>
          <p:nvPr>
            <p:ph type="sldNum" sz="quarter" idx="5"/>
          </p:nvPr>
        </p:nvSpPr>
        <p:spPr/>
        <p:txBody>
          <a:bodyPr/>
          <a:lstStyle/>
          <a:p>
            <a:fld id="{2B60FBBA-6B5C-405C-81CD-81B6C531BD15}" type="slidenum">
              <a:rPr lang="en-US" smtClean="0"/>
              <a:t>6</a:t>
            </a:fld>
            <a:endParaRPr lang="en-US"/>
          </a:p>
        </p:txBody>
      </p:sp>
    </p:spTree>
    <p:extLst>
      <p:ext uri="{BB962C8B-B14F-4D97-AF65-F5344CB8AC3E}">
        <p14:creationId xmlns:p14="http://schemas.microsoft.com/office/powerpoint/2010/main" val="450142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B60FBBA-6B5C-405C-81CD-81B6C531BD15}" type="slidenum">
              <a:rPr lang="en-US" smtClean="0"/>
              <a:t>7</a:t>
            </a:fld>
            <a:endParaRPr lang="en-US"/>
          </a:p>
        </p:txBody>
      </p:sp>
    </p:spTree>
    <p:extLst>
      <p:ext uri="{BB962C8B-B14F-4D97-AF65-F5344CB8AC3E}">
        <p14:creationId xmlns:p14="http://schemas.microsoft.com/office/powerpoint/2010/main" val="1331377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second study was focused on customer service and sales differences between Northwind offices. </a:t>
            </a:r>
          </a:p>
          <a:p>
            <a:r>
              <a:rPr lang="en-US" sz="1000" dirty="0"/>
              <a:t>There was a significant difference on the sales between USA and UK employees. </a:t>
            </a:r>
          </a:p>
          <a:p>
            <a:endParaRPr lang="en-US" sz="1000" dirty="0"/>
          </a:p>
          <a:p>
            <a:r>
              <a:rPr lang="en-US" sz="1000" dirty="0"/>
              <a:t>Both offices work with the same countries, so we can assume that the difference on sales is not due to country specific customers or country specific dietary preferences.</a:t>
            </a:r>
          </a:p>
          <a:p>
            <a:r>
              <a:rPr lang="en-US" sz="1000" dirty="0"/>
              <a:t>Both offices have 3 Sales Representatives each, therefore, the difference in sales is not due to capacity of processing.</a:t>
            </a:r>
          </a:p>
          <a:p>
            <a:endParaRPr lang="en-US" sz="1000" dirty="0"/>
          </a:p>
          <a:p>
            <a:r>
              <a:rPr lang="en-US" sz="1000" dirty="0"/>
              <a:t>Also, USA Sales Representatives handle 20 customers on average, whereas UK Sales Representatives handle 18 customers on average. </a:t>
            </a:r>
          </a:p>
          <a:p>
            <a:endParaRPr lang="en-US" dirty="0"/>
          </a:p>
          <a:p>
            <a:r>
              <a:rPr lang="en-US" dirty="0"/>
              <a:t> </a:t>
            </a:r>
          </a:p>
        </p:txBody>
      </p:sp>
      <p:sp>
        <p:nvSpPr>
          <p:cNvPr id="4" name="Slide Number Placeholder 3"/>
          <p:cNvSpPr>
            <a:spLocks noGrp="1"/>
          </p:cNvSpPr>
          <p:nvPr>
            <p:ph type="sldNum" sz="quarter" idx="5"/>
          </p:nvPr>
        </p:nvSpPr>
        <p:spPr/>
        <p:txBody>
          <a:bodyPr/>
          <a:lstStyle/>
          <a:p>
            <a:fld id="{2B60FBBA-6B5C-405C-81CD-81B6C531BD15}" type="slidenum">
              <a:rPr lang="en-US" smtClean="0"/>
              <a:t>8</a:t>
            </a:fld>
            <a:endParaRPr lang="en-US"/>
          </a:p>
        </p:txBody>
      </p:sp>
    </p:spTree>
    <p:extLst>
      <p:ext uri="{BB962C8B-B14F-4D97-AF65-F5344CB8AC3E}">
        <p14:creationId xmlns:p14="http://schemas.microsoft.com/office/powerpoint/2010/main" val="3705187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B60FBBA-6B5C-405C-81CD-81B6C531BD15}" type="slidenum">
              <a:rPr lang="en-US" smtClean="0"/>
              <a:t>9</a:t>
            </a:fld>
            <a:endParaRPr lang="en-US"/>
          </a:p>
        </p:txBody>
      </p:sp>
    </p:spTree>
    <p:extLst>
      <p:ext uri="{BB962C8B-B14F-4D97-AF65-F5344CB8AC3E}">
        <p14:creationId xmlns:p14="http://schemas.microsoft.com/office/powerpoint/2010/main" val="304712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FA1E5-D4EE-409A-A63D-ADB0030434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963BE1-FB9E-449F-90C3-D1F1F7E622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872019-5F7A-4A95-94D5-24D5E87374BB}"/>
              </a:ext>
            </a:extLst>
          </p:cNvPr>
          <p:cNvSpPr>
            <a:spLocks noGrp="1"/>
          </p:cNvSpPr>
          <p:nvPr>
            <p:ph type="dt" sz="half" idx="10"/>
          </p:nvPr>
        </p:nvSpPr>
        <p:spPr/>
        <p:txBody>
          <a:bodyPr/>
          <a:lstStyle/>
          <a:p>
            <a:fld id="{C1FD29F6-02E3-49C4-A0FC-AC4926AA58B8}" type="datetimeFigureOut">
              <a:rPr lang="en-US" smtClean="0"/>
              <a:t>10/29/2019</a:t>
            </a:fld>
            <a:endParaRPr lang="en-US"/>
          </a:p>
        </p:txBody>
      </p:sp>
      <p:sp>
        <p:nvSpPr>
          <p:cNvPr id="5" name="Footer Placeholder 4">
            <a:extLst>
              <a:ext uri="{FF2B5EF4-FFF2-40B4-BE49-F238E27FC236}">
                <a16:creationId xmlns:a16="http://schemas.microsoft.com/office/drawing/2014/main" id="{30AA17DF-2094-4B93-BADB-32A04DEAAB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2956C2-08EE-44A6-B311-B4F50FC1B8DF}"/>
              </a:ext>
            </a:extLst>
          </p:cNvPr>
          <p:cNvSpPr>
            <a:spLocks noGrp="1"/>
          </p:cNvSpPr>
          <p:nvPr>
            <p:ph type="sldNum" sz="quarter" idx="12"/>
          </p:nvPr>
        </p:nvSpPr>
        <p:spPr/>
        <p:txBody>
          <a:bodyPr/>
          <a:lstStyle/>
          <a:p>
            <a:fld id="{D40AF811-6913-4672-A9AB-80D2C65B52F9}" type="slidenum">
              <a:rPr lang="en-US" smtClean="0"/>
              <a:t>‹#›</a:t>
            </a:fld>
            <a:endParaRPr lang="en-US"/>
          </a:p>
        </p:txBody>
      </p:sp>
    </p:spTree>
    <p:extLst>
      <p:ext uri="{BB962C8B-B14F-4D97-AF65-F5344CB8AC3E}">
        <p14:creationId xmlns:p14="http://schemas.microsoft.com/office/powerpoint/2010/main" val="2836661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9C25D-D858-4745-AD27-7EEC0CBD8E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45B3F9-4909-4C55-A2F8-3F5DB89993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A76C8B-970A-4767-A3D7-4C2CB09A0C7F}"/>
              </a:ext>
            </a:extLst>
          </p:cNvPr>
          <p:cNvSpPr>
            <a:spLocks noGrp="1"/>
          </p:cNvSpPr>
          <p:nvPr>
            <p:ph type="dt" sz="half" idx="10"/>
          </p:nvPr>
        </p:nvSpPr>
        <p:spPr/>
        <p:txBody>
          <a:bodyPr/>
          <a:lstStyle/>
          <a:p>
            <a:fld id="{C1FD29F6-02E3-49C4-A0FC-AC4926AA58B8}" type="datetimeFigureOut">
              <a:rPr lang="en-US" smtClean="0"/>
              <a:t>10/29/2019</a:t>
            </a:fld>
            <a:endParaRPr lang="en-US"/>
          </a:p>
        </p:txBody>
      </p:sp>
      <p:sp>
        <p:nvSpPr>
          <p:cNvPr id="5" name="Footer Placeholder 4">
            <a:extLst>
              <a:ext uri="{FF2B5EF4-FFF2-40B4-BE49-F238E27FC236}">
                <a16:creationId xmlns:a16="http://schemas.microsoft.com/office/drawing/2014/main" id="{A6FA6FCC-06BE-4E0F-ADAA-47361C31EF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72F2F-70F4-432F-BC5A-DD53F548067E}"/>
              </a:ext>
            </a:extLst>
          </p:cNvPr>
          <p:cNvSpPr>
            <a:spLocks noGrp="1"/>
          </p:cNvSpPr>
          <p:nvPr>
            <p:ph type="sldNum" sz="quarter" idx="12"/>
          </p:nvPr>
        </p:nvSpPr>
        <p:spPr/>
        <p:txBody>
          <a:bodyPr/>
          <a:lstStyle/>
          <a:p>
            <a:fld id="{D40AF811-6913-4672-A9AB-80D2C65B52F9}" type="slidenum">
              <a:rPr lang="en-US" smtClean="0"/>
              <a:t>‹#›</a:t>
            </a:fld>
            <a:endParaRPr lang="en-US"/>
          </a:p>
        </p:txBody>
      </p:sp>
    </p:spTree>
    <p:extLst>
      <p:ext uri="{BB962C8B-B14F-4D97-AF65-F5344CB8AC3E}">
        <p14:creationId xmlns:p14="http://schemas.microsoft.com/office/powerpoint/2010/main" val="1444819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265E7F-7BBB-4F3F-978F-FE3CF18D9E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D2773C-DDBA-40D6-B66B-A1D77BB282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FC4FE3-49CA-4458-A10C-447F894C1A2D}"/>
              </a:ext>
            </a:extLst>
          </p:cNvPr>
          <p:cNvSpPr>
            <a:spLocks noGrp="1"/>
          </p:cNvSpPr>
          <p:nvPr>
            <p:ph type="dt" sz="half" idx="10"/>
          </p:nvPr>
        </p:nvSpPr>
        <p:spPr/>
        <p:txBody>
          <a:bodyPr/>
          <a:lstStyle/>
          <a:p>
            <a:fld id="{C1FD29F6-02E3-49C4-A0FC-AC4926AA58B8}" type="datetimeFigureOut">
              <a:rPr lang="en-US" smtClean="0"/>
              <a:t>10/29/2019</a:t>
            </a:fld>
            <a:endParaRPr lang="en-US"/>
          </a:p>
        </p:txBody>
      </p:sp>
      <p:sp>
        <p:nvSpPr>
          <p:cNvPr id="5" name="Footer Placeholder 4">
            <a:extLst>
              <a:ext uri="{FF2B5EF4-FFF2-40B4-BE49-F238E27FC236}">
                <a16:creationId xmlns:a16="http://schemas.microsoft.com/office/drawing/2014/main" id="{01FDFD56-8D68-4359-BCF8-7CE55CC53B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7E2A8-24EE-4E6F-9D23-39DF0CBAFCA3}"/>
              </a:ext>
            </a:extLst>
          </p:cNvPr>
          <p:cNvSpPr>
            <a:spLocks noGrp="1"/>
          </p:cNvSpPr>
          <p:nvPr>
            <p:ph type="sldNum" sz="quarter" idx="12"/>
          </p:nvPr>
        </p:nvSpPr>
        <p:spPr/>
        <p:txBody>
          <a:bodyPr/>
          <a:lstStyle/>
          <a:p>
            <a:fld id="{D40AF811-6913-4672-A9AB-80D2C65B52F9}" type="slidenum">
              <a:rPr lang="en-US" smtClean="0"/>
              <a:t>‹#›</a:t>
            </a:fld>
            <a:endParaRPr lang="en-US"/>
          </a:p>
        </p:txBody>
      </p:sp>
    </p:spTree>
    <p:extLst>
      <p:ext uri="{BB962C8B-B14F-4D97-AF65-F5344CB8AC3E}">
        <p14:creationId xmlns:p14="http://schemas.microsoft.com/office/powerpoint/2010/main" val="245907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1C22-B2D6-45BA-BDD2-1D9E26F0BD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857114-29D7-4482-A26E-0570966266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84D9AD-793F-43E5-864B-CEF0E7DBCBD6}"/>
              </a:ext>
            </a:extLst>
          </p:cNvPr>
          <p:cNvSpPr>
            <a:spLocks noGrp="1"/>
          </p:cNvSpPr>
          <p:nvPr>
            <p:ph type="dt" sz="half" idx="10"/>
          </p:nvPr>
        </p:nvSpPr>
        <p:spPr/>
        <p:txBody>
          <a:bodyPr/>
          <a:lstStyle/>
          <a:p>
            <a:fld id="{C1FD29F6-02E3-49C4-A0FC-AC4926AA58B8}" type="datetimeFigureOut">
              <a:rPr lang="en-US" smtClean="0"/>
              <a:t>10/29/2019</a:t>
            </a:fld>
            <a:endParaRPr lang="en-US"/>
          </a:p>
        </p:txBody>
      </p:sp>
      <p:sp>
        <p:nvSpPr>
          <p:cNvPr id="5" name="Footer Placeholder 4">
            <a:extLst>
              <a:ext uri="{FF2B5EF4-FFF2-40B4-BE49-F238E27FC236}">
                <a16:creationId xmlns:a16="http://schemas.microsoft.com/office/drawing/2014/main" id="{33DDFAB4-4ADC-4BD2-9D3A-CCE8D06812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F5103E-9A61-430D-8943-0A0E51515123}"/>
              </a:ext>
            </a:extLst>
          </p:cNvPr>
          <p:cNvSpPr>
            <a:spLocks noGrp="1"/>
          </p:cNvSpPr>
          <p:nvPr>
            <p:ph type="sldNum" sz="quarter" idx="12"/>
          </p:nvPr>
        </p:nvSpPr>
        <p:spPr/>
        <p:txBody>
          <a:bodyPr/>
          <a:lstStyle/>
          <a:p>
            <a:fld id="{D40AF811-6913-4672-A9AB-80D2C65B52F9}" type="slidenum">
              <a:rPr lang="en-US" smtClean="0"/>
              <a:t>‹#›</a:t>
            </a:fld>
            <a:endParaRPr lang="en-US"/>
          </a:p>
        </p:txBody>
      </p:sp>
    </p:spTree>
    <p:extLst>
      <p:ext uri="{BB962C8B-B14F-4D97-AF65-F5344CB8AC3E}">
        <p14:creationId xmlns:p14="http://schemas.microsoft.com/office/powerpoint/2010/main" val="97587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A933-17F0-4700-86C0-F5CDAA1D6F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D2ABB3-6B6A-4BDA-9018-AC5E04A04D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97769B-7D99-4236-9735-9CDCC370FDD3}"/>
              </a:ext>
            </a:extLst>
          </p:cNvPr>
          <p:cNvSpPr>
            <a:spLocks noGrp="1"/>
          </p:cNvSpPr>
          <p:nvPr>
            <p:ph type="dt" sz="half" idx="10"/>
          </p:nvPr>
        </p:nvSpPr>
        <p:spPr/>
        <p:txBody>
          <a:bodyPr/>
          <a:lstStyle/>
          <a:p>
            <a:fld id="{C1FD29F6-02E3-49C4-A0FC-AC4926AA58B8}" type="datetimeFigureOut">
              <a:rPr lang="en-US" smtClean="0"/>
              <a:t>10/29/2019</a:t>
            </a:fld>
            <a:endParaRPr lang="en-US"/>
          </a:p>
        </p:txBody>
      </p:sp>
      <p:sp>
        <p:nvSpPr>
          <p:cNvPr id="5" name="Footer Placeholder 4">
            <a:extLst>
              <a:ext uri="{FF2B5EF4-FFF2-40B4-BE49-F238E27FC236}">
                <a16:creationId xmlns:a16="http://schemas.microsoft.com/office/drawing/2014/main" id="{BD51FBF6-2610-45D1-8577-EBC5A56CD1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B7A10-0A5F-42CC-A579-06BE6974353C}"/>
              </a:ext>
            </a:extLst>
          </p:cNvPr>
          <p:cNvSpPr>
            <a:spLocks noGrp="1"/>
          </p:cNvSpPr>
          <p:nvPr>
            <p:ph type="sldNum" sz="quarter" idx="12"/>
          </p:nvPr>
        </p:nvSpPr>
        <p:spPr/>
        <p:txBody>
          <a:bodyPr/>
          <a:lstStyle/>
          <a:p>
            <a:fld id="{D40AF811-6913-4672-A9AB-80D2C65B52F9}" type="slidenum">
              <a:rPr lang="en-US" smtClean="0"/>
              <a:t>‹#›</a:t>
            </a:fld>
            <a:endParaRPr lang="en-US"/>
          </a:p>
        </p:txBody>
      </p:sp>
    </p:spTree>
    <p:extLst>
      <p:ext uri="{BB962C8B-B14F-4D97-AF65-F5344CB8AC3E}">
        <p14:creationId xmlns:p14="http://schemas.microsoft.com/office/powerpoint/2010/main" val="4248102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C0E7F-EFAF-4728-9CBE-0125A8A18E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EFB46A-03D0-4836-B726-9F2C2C6116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51BEFC-665B-42D7-B44E-5D282033CD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C80D80-6D4E-40D0-AAD6-B1767BA0DFEE}"/>
              </a:ext>
            </a:extLst>
          </p:cNvPr>
          <p:cNvSpPr>
            <a:spLocks noGrp="1"/>
          </p:cNvSpPr>
          <p:nvPr>
            <p:ph type="dt" sz="half" idx="10"/>
          </p:nvPr>
        </p:nvSpPr>
        <p:spPr/>
        <p:txBody>
          <a:bodyPr/>
          <a:lstStyle/>
          <a:p>
            <a:fld id="{C1FD29F6-02E3-49C4-A0FC-AC4926AA58B8}" type="datetimeFigureOut">
              <a:rPr lang="en-US" smtClean="0"/>
              <a:t>10/29/2019</a:t>
            </a:fld>
            <a:endParaRPr lang="en-US"/>
          </a:p>
        </p:txBody>
      </p:sp>
      <p:sp>
        <p:nvSpPr>
          <p:cNvPr id="6" name="Footer Placeholder 5">
            <a:extLst>
              <a:ext uri="{FF2B5EF4-FFF2-40B4-BE49-F238E27FC236}">
                <a16:creationId xmlns:a16="http://schemas.microsoft.com/office/drawing/2014/main" id="{C61E364B-BE5E-468D-98F4-CC82D59E27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B3DC4A-32C2-4A70-A64A-88949B89CF82}"/>
              </a:ext>
            </a:extLst>
          </p:cNvPr>
          <p:cNvSpPr>
            <a:spLocks noGrp="1"/>
          </p:cNvSpPr>
          <p:nvPr>
            <p:ph type="sldNum" sz="quarter" idx="12"/>
          </p:nvPr>
        </p:nvSpPr>
        <p:spPr/>
        <p:txBody>
          <a:bodyPr/>
          <a:lstStyle/>
          <a:p>
            <a:fld id="{D40AF811-6913-4672-A9AB-80D2C65B52F9}" type="slidenum">
              <a:rPr lang="en-US" smtClean="0"/>
              <a:t>‹#›</a:t>
            </a:fld>
            <a:endParaRPr lang="en-US"/>
          </a:p>
        </p:txBody>
      </p:sp>
    </p:spTree>
    <p:extLst>
      <p:ext uri="{BB962C8B-B14F-4D97-AF65-F5344CB8AC3E}">
        <p14:creationId xmlns:p14="http://schemas.microsoft.com/office/powerpoint/2010/main" val="3399214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D445-4024-49DC-BB0E-BA95DC1FB4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6EE64-C508-47FF-B8F9-DA03473D74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F7CECD-817F-4609-94EC-213113FFDF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5F3EC9-CD1F-41FA-965C-EB55406E18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AFBE78-4C9C-431F-84AA-097547B5CD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C85F68-26C0-4D6A-9465-4A6F6D74821A}"/>
              </a:ext>
            </a:extLst>
          </p:cNvPr>
          <p:cNvSpPr>
            <a:spLocks noGrp="1"/>
          </p:cNvSpPr>
          <p:nvPr>
            <p:ph type="dt" sz="half" idx="10"/>
          </p:nvPr>
        </p:nvSpPr>
        <p:spPr/>
        <p:txBody>
          <a:bodyPr/>
          <a:lstStyle/>
          <a:p>
            <a:fld id="{C1FD29F6-02E3-49C4-A0FC-AC4926AA58B8}" type="datetimeFigureOut">
              <a:rPr lang="en-US" smtClean="0"/>
              <a:t>10/29/2019</a:t>
            </a:fld>
            <a:endParaRPr lang="en-US"/>
          </a:p>
        </p:txBody>
      </p:sp>
      <p:sp>
        <p:nvSpPr>
          <p:cNvPr id="8" name="Footer Placeholder 7">
            <a:extLst>
              <a:ext uri="{FF2B5EF4-FFF2-40B4-BE49-F238E27FC236}">
                <a16:creationId xmlns:a16="http://schemas.microsoft.com/office/drawing/2014/main" id="{6D6C6D67-2015-4FBC-8649-E07AB03DBF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E54CA5-2274-44BD-90B4-68FADAA32BAB}"/>
              </a:ext>
            </a:extLst>
          </p:cNvPr>
          <p:cNvSpPr>
            <a:spLocks noGrp="1"/>
          </p:cNvSpPr>
          <p:nvPr>
            <p:ph type="sldNum" sz="quarter" idx="12"/>
          </p:nvPr>
        </p:nvSpPr>
        <p:spPr/>
        <p:txBody>
          <a:bodyPr/>
          <a:lstStyle/>
          <a:p>
            <a:fld id="{D40AF811-6913-4672-A9AB-80D2C65B52F9}" type="slidenum">
              <a:rPr lang="en-US" smtClean="0"/>
              <a:t>‹#›</a:t>
            </a:fld>
            <a:endParaRPr lang="en-US"/>
          </a:p>
        </p:txBody>
      </p:sp>
    </p:spTree>
    <p:extLst>
      <p:ext uri="{BB962C8B-B14F-4D97-AF65-F5344CB8AC3E}">
        <p14:creationId xmlns:p14="http://schemas.microsoft.com/office/powerpoint/2010/main" val="4270932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A1836-B78C-432F-923E-EF079EFF0B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C3CD6D-6B03-4917-937A-3C8804F750CB}"/>
              </a:ext>
            </a:extLst>
          </p:cNvPr>
          <p:cNvSpPr>
            <a:spLocks noGrp="1"/>
          </p:cNvSpPr>
          <p:nvPr>
            <p:ph type="dt" sz="half" idx="10"/>
          </p:nvPr>
        </p:nvSpPr>
        <p:spPr/>
        <p:txBody>
          <a:bodyPr/>
          <a:lstStyle/>
          <a:p>
            <a:fld id="{C1FD29F6-02E3-49C4-A0FC-AC4926AA58B8}" type="datetimeFigureOut">
              <a:rPr lang="en-US" smtClean="0"/>
              <a:t>10/29/2019</a:t>
            </a:fld>
            <a:endParaRPr lang="en-US"/>
          </a:p>
        </p:txBody>
      </p:sp>
      <p:sp>
        <p:nvSpPr>
          <p:cNvPr id="4" name="Footer Placeholder 3">
            <a:extLst>
              <a:ext uri="{FF2B5EF4-FFF2-40B4-BE49-F238E27FC236}">
                <a16:creationId xmlns:a16="http://schemas.microsoft.com/office/drawing/2014/main" id="{D5E662BD-8A00-47F2-8CFC-BC0454A9E0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625BA6-8A3E-4619-9E5B-A845D20C5744}"/>
              </a:ext>
            </a:extLst>
          </p:cNvPr>
          <p:cNvSpPr>
            <a:spLocks noGrp="1"/>
          </p:cNvSpPr>
          <p:nvPr>
            <p:ph type="sldNum" sz="quarter" idx="12"/>
          </p:nvPr>
        </p:nvSpPr>
        <p:spPr/>
        <p:txBody>
          <a:bodyPr/>
          <a:lstStyle/>
          <a:p>
            <a:fld id="{D40AF811-6913-4672-A9AB-80D2C65B52F9}" type="slidenum">
              <a:rPr lang="en-US" smtClean="0"/>
              <a:t>‹#›</a:t>
            </a:fld>
            <a:endParaRPr lang="en-US"/>
          </a:p>
        </p:txBody>
      </p:sp>
    </p:spTree>
    <p:extLst>
      <p:ext uri="{BB962C8B-B14F-4D97-AF65-F5344CB8AC3E}">
        <p14:creationId xmlns:p14="http://schemas.microsoft.com/office/powerpoint/2010/main" val="1175638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96954A-7DFD-4408-BA8F-8BB6CB882724}"/>
              </a:ext>
            </a:extLst>
          </p:cNvPr>
          <p:cNvSpPr>
            <a:spLocks noGrp="1"/>
          </p:cNvSpPr>
          <p:nvPr>
            <p:ph type="dt" sz="half" idx="10"/>
          </p:nvPr>
        </p:nvSpPr>
        <p:spPr/>
        <p:txBody>
          <a:bodyPr/>
          <a:lstStyle/>
          <a:p>
            <a:fld id="{C1FD29F6-02E3-49C4-A0FC-AC4926AA58B8}" type="datetimeFigureOut">
              <a:rPr lang="en-US" smtClean="0"/>
              <a:t>10/29/2019</a:t>
            </a:fld>
            <a:endParaRPr lang="en-US"/>
          </a:p>
        </p:txBody>
      </p:sp>
      <p:sp>
        <p:nvSpPr>
          <p:cNvPr id="3" name="Footer Placeholder 2">
            <a:extLst>
              <a:ext uri="{FF2B5EF4-FFF2-40B4-BE49-F238E27FC236}">
                <a16:creationId xmlns:a16="http://schemas.microsoft.com/office/drawing/2014/main" id="{93FC12D2-B701-48DC-B9CC-CC2C2AFC3A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ABA0F6-30EE-4AB7-955E-DEE11127141F}"/>
              </a:ext>
            </a:extLst>
          </p:cNvPr>
          <p:cNvSpPr>
            <a:spLocks noGrp="1"/>
          </p:cNvSpPr>
          <p:nvPr>
            <p:ph type="sldNum" sz="quarter" idx="12"/>
          </p:nvPr>
        </p:nvSpPr>
        <p:spPr/>
        <p:txBody>
          <a:bodyPr/>
          <a:lstStyle/>
          <a:p>
            <a:fld id="{D40AF811-6913-4672-A9AB-80D2C65B52F9}" type="slidenum">
              <a:rPr lang="en-US" smtClean="0"/>
              <a:t>‹#›</a:t>
            </a:fld>
            <a:endParaRPr lang="en-US"/>
          </a:p>
        </p:txBody>
      </p:sp>
    </p:spTree>
    <p:extLst>
      <p:ext uri="{BB962C8B-B14F-4D97-AF65-F5344CB8AC3E}">
        <p14:creationId xmlns:p14="http://schemas.microsoft.com/office/powerpoint/2010/main" val="1446707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F3F02-3148-4D05-BA45-6F5960BFE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F7DB51-BDD7-47A8-B164-28A221BBDD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0E9C09-91F4-406F-82FF-C07C58254B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20AA75-99C4-4FC9-81BA-DFE374256A6F}"/>
              </a:ext>
            </a:extLst>
          </p:cNvPr>
          <p:cNvSpPr>
            <a:spLocks noGrp="1"/>
          </p:cNvSpPr>
          <p:nvPr>
            <p:ph type="dt" sz="half" idx="10"/>
          </p:nvPr>
        </p:nvSpPr>
        <p:spPr/>
        <p:txBody>
          <a:bodyPr/>
          <a:lstStyle/>
          <a:p>
            <a:fld id="{C1FD29F6-02E3-49C4-A0FC-AC4926AA58B8}" type="datetimeFigureOut">
              <a:rPr lang="en-US" smtClean="0"/>
              <a:t>10/29/2019</a:t>
            </a:fld>
            <a:endParaRPr lang="en-US"/>
          </a:p>
        </p:txBody>
      </p:sp>
      <p:sp>
        <p:nvSpPr>
          <p:cNvPr id="6" name="Footer Placeholder 5">
            <a:extLst>
              <a:ext uri="{FF2B5EF4-FFF2-40B4-BE49-F238E27FC236}">
                <a16:creationId xmlns:a16="http://schemas.microsoft.com/office/drawing/2014/main" id="{0057A265-D0BA-4A84-B3DA-3C147ABA09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607B0D-9188-4593-A5F7-3DAE2ABB6A67}"/>
              </a:ext>
            </a:extLst>
          </p:cNvPr>
          <p:cNvSpPr>
            <a:spLocks noGrp="1"/>
          </p:cNvSpPr>
          <p:nvPr>
            <p:ph type="sldNum" sz="quarter" idx="12"/>
          </p:nvPr>
        </p:nvSpPr>
        <p:spPr/>
        <p:txBody>
          <a:bodyPr/>
          <a:lstStyle/>
          <a:p>
            <a:fld id="{D40AF811-6913-4672-A9AB-80D2C65B52F9}" type="slidenum">
              <a:rPr lang="en-US" smtClean="0"/>
              <a:t>‹#›</a:t>
            </a:fld>
            <a:endParaRPr lang="en-US"/>
          </a:p>
        </p:txBody>
      </p:sp>
    </p:spTree>
    <p:extLst>
      <p:ext uri="{BB962C8B-B14F-4D97-AF65-F5344CB8AC3E}">
        <p14:creationId xmlns:p14="http://schemas.microsoft.com/office/powerpoint/2010/main" val="2364292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CC1F1-09BE-4CE3-83A7-4E774F0D0F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3DE9E2-6071-48B9-80F3-E030DC1697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79B5DA-C0F8-4959-8943-686930ABFD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DC24F8-C721-468B-8E76-4D8D25F7BCE9}"/>
              </a:ext>
            </a:extLst>
          </p:cNvPr>
          <p:cNvSpPr>
            <a:spLocks noGrp="1"/>
          </p:cNvSpPr>
          <p:nvPr>
            <p:ph type="dt" sz="half" idx="10"/>
          </p:nvPr>
        </p:nvSpPr>
        <p:spPr/>
        <p:txBody>
          <a:bodyPr/>
          <a:lstStyle/>
          <a:p>
            <a:fld id="{C1FD29F6-02E3-49C4-A0FC-AC4926AA58B8}" type="datetimeFigureOut">
              <a:rPr lang="en-US" smtClean="0"/>
              <a:t>10/29/2019</a:t>
            </a:fld>
            <a:endParaRPr lang="en-US"/>
          </a:p>
        </p:txBody>
      </p:sp>
      <p:sp>
        <p:nvSpPr>
          <p:cNvPr id="6" name="Footer Placeholder 5">
            <a:extLst>
              <a:ext uri="{FF2B5EF4-FFF2-40B4-BE49-F238E27FC236}">
                <a16:creationId xmlns:a16="http://schemas.microsoft.com/office/drawing/2014/main" id="{C431104C-0949-40C4-BF5A-62B1D95408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D9CF97-3282-4019-A1EF-4F352BC38438}"/>
              </a:ext>
            </a:extLst>
          </p:cNvPr>
          <p:cNvSpPr>
            <a:spLocks noGrp="1"/>
          </p:cNvSpPr>
          <p:nvPr>
            <p:ph type="sldNum" sz="quarter" idx="12"/>
          </p:nvPr>
        </p:nvSpPr>
        <p:spPr/>
        <p:txBody>
          <a:bodyPr/>
          <a:lstStyle/>
          <a:p>
            <a:fld id="{D40AF811-6913-4672-A9AB-80D2C65B52F9}" type="slidenum">
              <a:rPr lang="en-US" smtClean="0"/>
              <a:t>‹#›</a:t>
            </a:fld>
            <a:endParaRPr lang="en-US"/>
          </a:p>
        </p:txBody>
      </p:sp>
    </p:spTree>
    <p:extLst>
      <p:ext uri="{BB962C8B-B14F-4D97-AF65-F5344CB8AC3E}">
        <p14:creationId xmlns:p14="http://schemas.microsoft.com/office/powerpoint/2010/main" val="3264143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DCB3A8-0E95-47BB-9044-AF84B5082E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4E8443-F625-4EC1-9CE9-09A4C72BDF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0EC5F5-C3E2-41C9-8C3E-D72BC5CFB0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FD29F6-02E3-49C4-A0FC-AC4926AA58B8}" type="datetimeFigureOut">
              <a:rPr lang="en-US" smtClean="0"/>
              <a:t>10/29/2019</a:t>
            </a:fld>
            <a:endParaRPr lang="en-US"/>
          </a:p>
        </p:txBody>
      </p:sp>
      <p:sp>
        <p:nvSpPr>
          <p:cNvPr id="5" name="Footer Placeholder 4">
            <a:extLst>
              <a:ext uri="{FF2B5EF4-FFF2-40B4-BE49-F238E27FC236}">
                <a16:creationId xmlns:a16="http://schemas.microsoft.com/office/drawing/2014/main" id="{9A61F15E-81AA-4F97-962A-DD0123E790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84B5ED-71B7-4E70-8A81-15D8E02881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0AF811-6913-4672-A9AB-80D2C65B52F9}" type="slidenum">
              <a:rPr lang="en-US" smtClean="0"/>
              <a:t>‹#›</a:t>
            </a:fld>
            <a:endParaRPr lang="en-US"/>
          </a:p>
        </p:txBody>
      </p:sp>
    </p:spTree>
    <p:extLst>
      <p:ext uri="{BB962C8B-B14F-4D97-AF65-F5344CB8AC3E}">
        <p14:creationId xmlns:p14="http://schemas.microsoft.com/office/powerpoint/2010/main" val="3372718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specialty foods">
            <a:extLst>
              <a:ext uri="{FF2B5EF4-FFF2-40B4-BE49-F238E27FC236}">
                <a16:creationId xmlns:a16="http://schemas.microsoft.com/office/drawing/2014/main" id="{FD641DFB-67FA-4517-A322-C4D33B6819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41230"/>
            <a:ext cx="12192000" cy="6096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6763A43-8B38-4BBD-A73C-C774DF9B1234}"/>
              </a:ext>
            </a:extLst>
          </p:cNvPr>
          <p:cNvSpPr/>
          <p:nvPr/>
        </p:nvSpPr>
        <p:spPr>
          <a:xfrm>
            <a:off x="955964" y="346364"/>
            <a:ext cx="10640291" cy="23691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ysClr val="windowText" lastClr="000000"/>
                </a:solidFill>
              </a:rPr>
              <a:t>Northwind Traders</a:t>
            </a:r>
          </a:p>
          <a:p>
            <a:pPr algn="ctr"/>
            <a:r>
              <a:rPr lang="en-US" sz="3200" b="1" dirty="0">
                <a:solidFill>
                  <a:sysClr val="windowText" lastClr="000000"/>
                </a:solidFill>
              </a:rPr>
              <a:t>Sales Strategy Review</a:t>
            </a:r>
            <a:endParaRPr lang="en-US" dirty="0">
              <a:solidFill>
                <a:sysClr val="windowText" lastClr="000000"/>
              </a:solidFill>
            </a:endParaRPr>
          </a:p>
          <a:p>
            <a:pPr algn="ctr"/>
            <a:endParaRPr lang="en-US" dirty="0">
              <a:solidFill>
                <a:sysClr val="windowText" lastClr="000000"/>
              </a:solidFill>
            </a:endParaRPr>
          </a:p>
          <a:p>
            <a:pPr algn="ctr"/>
            <a:r>
              <a:rPr lang="en-US" sz="2000" dirty="0">
                <a:solidFill>
                  <a:sysClr val="windowText" lastClr="000000"/>
                </a:solidFill>
              </a:rPr>
              <a:t>Francis Morales</a:t>
            </a:r>
          </a:p>
          <a:p>
            <a:pPr algn="ctr"/>
            <a:r>
              <a:rPr lang="en-US" sz="2000" dirty="0">
                <a:solidFill>
                  <a:sysClr val="windowText" lastClr="000000"/>
                </a:solidFill>
              </a:rPr>
              <a:t>Data Science Flatiron School </a:t>
            </a:r>
          </a:p>
        </p:txBody>
      </p:sp>
    </p:spTree>
    <p:extLst>
      <p:ext uri="{BB962C8B-B14F-4D97-AF65-F5344CB8AC3E}">
        <p14:creationId xmlns:p14="http://schemas.microsoft.com/office/powerpoint/2010/main" val="4153341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5348A7-E505-489D-99FF-6699AF0D9E2C}"/>
              </a:ext>
            </a:extLst>
          </p:cNvPr>
          <p:cNvSpPr/>
          <p:nvPr/>
        </p:nvSpPr>
        <p:spPr>
          <a:xfrm>
            <a:off x="1019908" y="824183"/>
            <a:ext cx="10216661" cy="5292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tx1"/>
                </a:solidFill>
              </a:rPr>
              <a:t>Is there an effect of discounts on quantity of sales?</a:t>
            </a:r>
          </a:p>
          <a:p>
            <a:pPr algn="ctr"/>
            <a:r>
              <a:rPr lang="en-US" sz="4400" b="1" dirty="0">
                <a:solidFill>
                  <a:schemeClr val="tx1"/>
                </a:solidFill>
              </a:rPr>
              <a:t>Yes</a:t>
            </a:r>
            <a:endParaRPr lang="en-US" b="1" dirty="0">
              <a:solidFill>
                <a:schemeClr val="tx1"/>
              </a:solidFill>
            </a:endParaRPr>
          </a:p>
        </p:txBody>
      </p:sp>
      <p:pic>
        <p:nvPicPr>
          <p:cNvPr id="3" name="Picture 2">
            <a:extLst>
              <a:ext uri="{FF2B5EF4-FFF2-40B4-BE49-F238E27FC236}">
                <a16:creationId xmlns:a16="http://schemas.microsoft.com/office/drawing/2014/main" id="{6A1FE6E5-61ED-4BC9-94DD-BF54E51E508A}"/>
              </a:ext>
            </a:extLst>
          </p:cNvPr>
          <p:cNvPicPr>
            <a:picLocks noChangeAspect="1"/>
          </p:cNvPicPr>
          <p:nvPr/>
        </p:nvPicPr>
        <p:blipFill>
          <a:blip r:embed="rId3"/>
          <a:stretch>
            <a:fillRect/>
          </a:stretch>
        </p:blipFill>
        <p:spPr>
          <a:xfrm>
            <a:off x="971473" y="2586789"/>
            <a:ext cx="3848100" cy="2743200"/>
          </a:xfrm>
          <a:prstGeom prst="rect">
            <a:avLst/>
          </a:prstGeom>
        </p:spPr>
      </p:pic>
      <p:sp>
        <p:nvSpPr>
          <p:cNvPr id="5" name="Rectangle 4">
            <a:extLst>
              <a:ext uri="{FF2B5EF4-FFF2-40B4-BE49-F238E27FC236}">
                <a16:creationId xmlns:a16="http://schemas.microsoft.com/office/drawing/2014/main" id="{E4138DF2-76A9-45E4-A162-BD1D20C73C83}"/>
              </a:ext>
            </a:extLst>
          </p:cNvPr>
          <p:cNvSpPr/>
          <p:nvPr/>
        </p:nvSpPr>
        <p:spPr>
          <a:xfrm>
            <a:off x="5751403" y="3230478"/>
            <a:ext cx="5533601" cy="14558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rPr>
              <a:t>Business Recommendations</a:t>
            </a:r>
          </a:p>
          <a:p>
            <a:pPr marL="285750" indent="-285750">
              <a:buFont typeface="Wingdings" panose="05000000000000000000" pitchFamily="2" charset="2"/>
              <a:buChar char="Ø"/>
            </a:pPr>
            <a:r>
              <a:rPr lang="en-US" sz="2400" dirty="0">
                <a:solidFill>
                  <a:schemeClr val="tx1"/>
                </a:solidFill>
              </a:rPr>
              <a:t>Continue with discount campaigns to drive sales</a:t>
            </a:r>
            <a:endParaRPr lang="en-US" sz="1400" dirty="0">
              <a:solidFill>
                <a:schemeClr val="tx1"/>
              </a:solidFill>
            </a:endParaRPr>
          </a:p>
        </p:txBody>
      </p:sp>
    </p:spTree>
    <p:extLst>
      <p:ext uri="{BB962C8B-B14F-4D97-AF65-F5344CB8AC3E}">
        <p14:creationId xmlns:p14="http://schemas.microsoft.com/office/powerpoint/2010/main" val="941877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69DA505-2A09-45B1-A2E2-83945C7C94E8}"/>
              </a:ext>
            </a:extLst>
          </p:cNvPr>
          <p:cNvSpPr/>
          <p:nvPr/>
        </p:nvSpPr>
        <p:spPr>
          <a:xfrm>
            <a:off x="1019908" y="824183"/>
            <a:ext cx="10216661" cy="5292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tx1"/>
                </a:solidFill>
              </a:rPr>
              <a:t>Future Work</a:t>
            </a:r>
            <a:endParaRPr lang="en-US" b="1" dirty="0">
              <a:solidFill>
                <a:schemeClr val="tx1"/>
              </a:solidFill>
            </a:endParaRPr>
          </a:p>
        </p:txBody>
      </p:sp>
      <p:sp>
        <p:nvSpPr>
          <p:cNvPr id="21" name="TextBox 20">
            <a:extLst>
              <a:ext uri="{FF2B5EF4-FFF2-40B4-BE49-F238E27FC236}">
                <a16:creationId xmlns:a16="http://schemas.microsoft.com/office/drawing/2014/main" id="{C418F15F-594A-4152-968E-77D6DDD326ED}"/>
              </a:ext>
            </a:extLst>
          </p:cNvPr>
          <p:cNvSpPr txBox="1"/>
          <p:nvPr/>
        </p:nvSpPr>
        <p:spPr>
          <a:xfrm>
            <a:off x="1809217" y="1918979"/>
            <a:ext cx="8638042" cy="1295868"/>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dirty="0"/>
              <a:t>Study customer loyalty, customer retention and rate of growth</a:t>
            </a:r>
          </a:p>
          <a:p>
            <a:pPr marL="342900" indent="-342900">
              <a:lnSpc>
                <a:spcPct val="150000"/>
              </a:lnSpc>
              <a:buFont typeface="Wingdings" panose="05000000000000000000" pitchFamily="2" charset="2"/>
              <a:buChar char="Ø"/>
            </a:pPr>
            <a:r>
              <a:rPr lang="en-US" dirty="0"/>
              <a:t>Study if there are certain products consumed significantly in a particular country</a:t>
            </a:r>
          </a:p>
          <a:p>
            <a:pPr marL="342900" indent="-342900">
              <a:lnSpc>
                <a:spcPct val="150000"/>
              </a:lnSpc>
              <a:buFont typeface="Wingdings" panose="05000000000000000000" pitchFamily="2" charset="2"/>
              <a:buChar char="Ø"/>
            </a:pPr>
            <a:r>
              <a:rPr lang="en-US" dirty="0"/>
              <a:t>Gather more data to be able to study product specific behavior </a:t>
            </a:r>
          </a:p>
        </p:txBody>
      </p:sp>
    </p:spTree>
    <p:extLst>
      <p:ext uri="{BB962C8B-B14F-4D97-AF65-F5344CB8AC3E}">
        <p14:creationId xmlns:p14="http://schemas.microsoft.com/office/powerpoint/2010/main" val="2914411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90366B-6C04-43C6-AB9C-7B7EA29B3F99}"/>
              </a:ext>
            </a:extLst>
          </p:cNvPr>
          <p:cNvPicPr>
            <a:picLocks noChangeAspect="1"/>
          </p:cNvPicPr>
          <p:nvPr/>
        </p:nvPicPr>
        <p:blipFill>
          <a:blip r:embed="rId3"/>
          <a:stretch>
            <a:fillRect/>
          </a:stretch>
        </p:blipFill>
        <p:spPr>
          <a:xfrm>
            <a:off x="4100512" y="2162175"/>
            <a:ext cx="3990975" cy="2533650"/>
          </a:xfrm>
          <a:prstGeom prst="rect">
            <a:avLst/>
          </a:prstGeom>
        </p:spPr>
      </p:pic>
    </p:spTree>
    <p:extLst>
      <p:ext uri="{BB962C8B-B14F-4D97-AF65-F5344CB8AC3E}">
        <p14:creationId xmlns:p14="http://schemas.microsoft.com/office/powerpoint/2010/main" val="92846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78EE9C-C23D-4D88-9D45-2778919BCD4A}"/>
              </a:ext>
            </a:extLst>
          </p:cNvPr>
          <p:cNvSpPr/>
          <p:nvPr/>
        </p:nvSpPr>
        <p:spPr>
          <a:xfrm>
            <a:off x="1019908" y="844062"/>
            <a:ext cx="10216661" cy="7922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tx1"/>
                </a:solidFill>
              </a:rPr>
              <a:t>Northwind Traders – General Info</a:t>
            </a:r>
          </a:p>
        </p:txBody>
      </p:sp>
      <p:pic>
        <p:nvPicPr>
          <p:cNvPr id="2052" name="Picture 4" descr="Image result for office icon">
            <a:extLst>
              <a:ext uri="{FF2B5EF4-FFF2-40B4-BE49-F238E27FC236}">
                <a16:creationId xmlns:a16="http://schemas.microsoft.com/office/drawing/2014/main" id="{568B0A22-DA76-47BF-A018-84A09F0ED3A0}"/>
              </a:ext>
            </a:extLst>
          </p:cNvPr>
          <p:cNvPicPr>
            <a:picLocks noChangeAspect="1" noChangeArrowheads="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ackgroundRemoval t="10000" b="90000" l="10000" r="90000">
                        <a14:foregroundMark x1="25778" y1="17778" x2="25778" y2="17778"/>
                        <a14:foregroundMark x1="37333" y1="20889" x2="37333" y2="20889"/>
                        <a14:foregroundMark x1="37333" y1="42667" x2="37333" y2="42667"/>
                        <a14:foregroundMark x1="30222" y1="42667" x2="30222" y2="42667"/>
                        <a14:foregroundMark x1="30222" y1="54222" x2="30222" y2="54222"/>
                        <a14:foregroundMark x1="36444" y1="55111" x2="36444" y2="55111"/>
                        <a14:foregroundMark x1="62222" y1="37778" x2="62222" y2="37778"/>
                        <a14:foregroundMark x1="68889" y1="37778" x2="68889" y2="37778"/>
                        <a14:foregroundMark x1="68889" y1="54222" x2="68889" y2="54222"/>
                        <a14:foregroundMark x1="62222" y1="55111" x2="62222" y2="55111"/>
                        <a14:backgroundMark x1="10222" y1="24889" x2="10222" y2="24889"/>
                        <a14:backgroundMark x1="11111" y1="44000" x2="11111" y2="44000"/>
                      </a14:backgroundRemoval>
                    </a14:imgEffect>
                  </a14:imgLayer>
                </a14:imgProps>
              </a:ext>
              <a:ext uri="{28A0092B-C50C-407E-A947-70E740481C1C}">
                <a14:useLocalDpi xmlns:a14="http://schemas.microsoft.com/office/drawing/2010/main" val="0"/>
              </a:ext>
            </a:extLst>
          </a:blip>
          <a:srcRect/>
          <a:stretch>
            <a:fillRect/>
          </a:stretch>
        </p:blipFill>
        <p:spPr bwMode="auto">
          <a:xfrm>
            <a:off x="1542786" y="1873794"/>
            <a:ext cx="1536781" cy="153678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customers icon">
            <a:extLst>
              <a:ext uri="{FF2B5EF4-FFF2-40B4-BE49-F238E27FC236}">
                <a16:creationId xmlns:a16="http://schemas.microsoft.com/office/drawing/2014/main" id="{5933EC58-002B-48C5-8FF1-5C9822C56A9F}"/>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70825" y="1983090"/>
            <a:ext cx="1318188" cy="131818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products icon">
            <a:extLst>
              <a:ext uri="{FF2B5EF4-FFF2-40B4-BE49-F238E27FC236}">
                <a16:creationId xmlns:a16="http://schemas.microsoft.com/office/drawing/2014/main" id="{2EB2D643-E231-408F-A479-4F74D1BA2F99}"/>
              </a:ext>
            </a:extLst>
          </p:cNvPr>
          <p:cNvPicPr>
            <a:picLocks noChangeAspect="1" noChangeArrowheads="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965037" y="1983090"/>
            <a:ext cx="1318188" cy="13181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shopping cart icon">
            <a:extLst>
              <a:ext uri="{FF2B5EF4-FFF2-40B4-BE49-F238E27FC236}">
                <a16:creationId xmlns:a16="http://schemas.microsoft.com/office/drawing/2014/main" id="{B72FA2FE-6540-4711-BD10-F0E78BBBD374}"/>
              </a:ext>
            </a:extLst>
          </p:cNvPr>
          <p:cNvPicPr>
            <a:picLocks noChangeAspect="1" noChangeArrowheads="1"/>
          </p:cNvPicPr>
          <p:nvPr/>
        </p:nvPicPr>
        <p:blipFill rotWithShape="1">
          <a:blip r:embed="rId7">
            <a:duotone>
              <a:schemeClr val="accent6">
                <a:shade val="45000"/>
                <a:satMod val="135000"/>
              </a:schemeClr>
              <a:prstClr val="white"/>
            </a:duotone>
            <a:extLst>
              <a:ext uri="{28A0092B-C50C-407E-A947-70E740481C1C}">
                <a14:useLocalDpi xmlns:a14="http://schemas.microsoft.com/office/drawing/2010/main" val="0"/>
              </a:ext>
            </a:extLst>
          </a:blip>
          <a:srcRect l="11418" t="15034" r="12821" b="21734"/>
          <a:stretch/>
        </p:blipFill>
        <p:spPr bwMode="auto">
          <a:xfrm>
            <a:off x="6458634" y="2092085"/>
            <a:ext cx="1318189" cy="11001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74C798E0-6870-441B-9FF6-2CE57EFAAC54}"/>
              </a:ext>
            </a:extLst>
          </p:cNvPr>
          <p:cNvSpPr/>
          <p:nvPr/>
        </p:nvSpPr>
        <p:spPr>
          <a:xfrm>
            <a:off x="1258469" y="3429000"/>
            <a:ext cx="2251303" cy="1933571"/>
          </a:xfrm>
          <a:prstGeom prst="roundRect">
            <a:avLst/>
          </a:prstGeom>
          <a:solidFill>
            <a:srgbClr val="4472C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Offices in</a:t>
            </a:r>
          </a:p>
          <a:p>
            <a:pPr algn="ctr"/>
            <a:r>
              <a:rPr lang="en-US" b="1" dirty="0">
                <a:solidFill>
                  <a:schemeClr val="tx1">
                    <a:lumMod val="95000"/>
                    <a:lumOff val="5000"/>
                  </a:schemeClr>
                </a:solidFill>
              </a:rPr>
              <a:t>UK &amp; USA</a:t>
            </a:r>
            <a:r>
              <a:rPr lang="en-US" dirty="0">
                <a:solidFill>
                  <a:schemeClr val="tx1">
                    <a:lumMod val="95000"/>
                    <a:lumOff val="5000"/>
                  </a:schemeClr>
                </a:solidFill>
              </a:rPr>
              <a:t> with </a:t>
            </a:r>
          </a:p>
          <a:p>
            <a:pPr algn="ctr"/>
            <a:r>
              <a:rPr lang="en-US" b="1" dirty="0">
                <a:solidFill>
                  <a:schemeClr val="tx1">
                    <a:lumMod val="95000"/>
                    <a:lumOff val="5000"/>
                  </a:schemeClr>
                </a:solidFill>
              </a:rPr>
              <a:t>3</a:t>
            </a:r>
            <a:r>
              <a:rPr lang="en-US" dirty="0">
                <a:solidFill>
                  <a:schemeClr val="tx1">
                    <a:lumMod val="95000"/>
                    <a:lumOff val="5000"/>
                  </a:schemeClr>
                </a:solidFill>
              </a:rPr>
              <a:t> Sales Repr. each </a:t>
            </a:r>
          </a:p>
        </p:txBody>
      </p:sp>
      <p:sp>
        <p:nvSpPr>
          <p:cNvPr id="14" name="Rectangle: Rounded Corners 13">
            <a:extLst>
              <a:ext uri="{FF2B5EF4-FFF2-40B4-BE49-F238E27FC236}">
                <a16:creationId xmlns:a16="http://schemas.microsoft.com/office/drawing/2014/main" id="{EADBF825-2E6C-414D-8DB7-F87FD54288D1}"/>
              </a:ext>
            </a:extLst>
          </p:cNvPr>
          <p:cNvSpPr/>
          <p:nvPr/>
        </p:nvSpPr>
        <p:spPr>
          <a:xfrm>
            <a:off x="3804777" y="3429000"/>
            <a:ext cx="2251303" cy="1933571"/>
          </a:xfrm>
          <a:prstGeom prst="roundRect">
            <a:avLst>
              <a:gd name="adj" fmla="val 16667"/>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91</a:t>
            </a:r>
            <a:r>
              <a:rPr lang="en-US" dirty="0">
                <a:solidFill>
                  <a:schemeClr val="tx1">
                    <a:lumMod val="95000"/>
                    <a:lumOff val="5000"/>
                  </a:schemeClr>
                </a:solidFill>
              </a:rPr>
              <a:t> Active Customers from </a:t>
            </a:r>
          </a:p>
          <a:p>
            <a:pPr algn="ctr"/>
            <a:r>
              <a:rPr lang="en-US" b="1" dirty="0">
                <a:solidFill>
                  <a:schemeClr val="tx1">
                    <a:lumMod val="95000"/>
                    <a:lumOff val="5000"/>
                  </a:schemeClr>
                </a:solidFill>
              </a:rPr>
              <a:t>21</a:t>
            </a:r>
            <a:r>
              <a:rPr lang="en-US" dirty="0">
                <a:solidFill>
                  <a:schemeClr val="tx1">
                    <a:lumMod val="95000"/>
                    <a:lumOff val="5000"/>
                  </a:schemeClr>
                </a:solidFill>
              </a:rPr>
              <a:t> different Countries</a:t>
            </a:r>
            <a:endParaRPr lang="en-US" sz="1400" dirty="0">
              <a:solidFill>
                <a:schemeClr val="tx1">
                  <a:lumMod val="95000"/>
                  <a:lumOff val="5000"/>
                </a:schemeClr>
              </a:solidFill>
            </a:endParaRPr>
          </a:p>
        </p:txBody>
      </p:sp>
      <p:sp>
        <p:nvSpPr>
          <p:cNvPr id="15" name="Rectangle: Rounded Corners 14">
            <a:extLst>
              <a:ext uri="{FF2B5EF4-FFF2-40B4-BE49-F238E27FC236}">
                <a16:creationId xmlns:a16="http://schemas.microsoft.com/office/drawing/2014/main" id="{29CDD406-8547-4804-A5FA-A4E9353B1729}"/>
              </a:ext>
            </a:extLst>
          </p:cNvPr>
          <p:cNvSpPr/>
          <p:nvPr/>
        </p:nvSpPr>
        <p:spPr>
          <a:xfrm>
            <a:off x="6273568" y="3410575"/>
            <a:ext cx="2251303" cy="1933571"/>
          </a:xfrm>
          <a:prstGeom prst="roundRect">
            <a:avLst>
              <a:gd name="adj" fmla="val 16667"/>
            </a:avLst>
          </a:prstGeom>
          <a:solidFill>
            <a:schemeClr val="accent6">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813</a:t>
            </a:r>
            <a:r>
              <a:rPr lang="en-US" dirty="0">
                <a:solidFill>
                  <a:schemeClr val="tx1">
                    <a:lumMod val="95000"/>
                    <a:lumOff val="5000"/>
                  </a:schemeClr>
                </a:solidFill>
              </a:rPr>
              <a:t> Orders received with</a:t>
            </a:r>
          </a:p>
          <a:p>
            <a:pPr algn="ctr"/>
            <a:r>
              <a:rPr lang="en-US" b="1" dirty="0">
                <a:solidFill>
                  <a:schemeClr val="tx1">
                    <a:lumMod val="95000"/>
                    <a:lumOff val="5000"/>
                  </a:schemeClr>
                </a:solidFill>
              </a:rPr>
              <a:t>2.6</a:t>
            </a:r>
            <a:r>
              <a:rPr lang="en-US" dirty="0">
                <a:solidFill>
                  <a:schemeClr val="tx1">
                    <a:lumMod val="95000"/>
                    <a:lumOff val="5000"/>
                  </a:schemeClr>
                </a:solidFill>
              </a:rPr>
              <a:t> products on avg</a:t>
            </a:r>
            <a:endParaRPr lang="en-US" sz="1400" dirty="0">
              <a:solidFill>
                <a:schemeClr val="tx1">
                  <a:lumMod val="95000"/>
                  <a:lumOff val="5000"/>
                </a:schemeClr>
              </a:solidFill>
            </a:endParaRPr>
          </a:p>
        </p:txBody>
      </p:sp>
      <p:sp>
        <p:nvSpPr>
          <p:cNvPr id="16" name="Rectangle: Rounded Corners 15">
            <a:extLst>
              <a:ext uri="{FF2B5EF4-FFF2-40B4-BE49-F238E27FC236}">
                <a16:creationId xmlns:a16="http://schemas.microsoft.com/office/drawing/2014/main" id="{2FAE40EC-3BC2-41B0-91F3-34E1CF0F500B}"/>
              </a:ext>
            </a:extLst>
          </p:cNvPr>
          <p:cNvSpPr/>
          <p:nvPr/>
        </p:nvSpPr>
        <p:spPr>
          <a:xfrm>
            <a:off x="8696508" y="3429000"/>
            <a:ext cx="2251303" cy="1933571"/>
          </a:xfrm>
          <a:prstGeom prst="roundRect">
            <a:avLst>
              <a:gd name="adj" fmla="val 16667"/>
            </a:avLst>
          </a:prstGeom>
          <a:solidFill>
            <a:schemeClr val="accent4">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77</a:t>
            </a:r>
            <a:r>
              <a:rPr lang="en-US" dirty="0">
                <a:solidFill>
                  <a:schemeClr val="tx1">
                    <a:lumMod val="95000"/>
                    <a:lumOff val="5000"/>
                  </a:schemeClr>
                </a:solidFill>
              </a:rPr>
              <a:t> Different Products from</a:t>
            </a:r>
          </a:p>
          <a:p>
            <a:pPr algn="ctr"/>
            <a:r>
              <a:rPr lang="en-US" b="1" dirty="0">
                <a:solidFill>
                  <a:schemeClr val="tx1">
                    <a:lumMod val="95000"/>
                    <a:lumOff val="5000"/>
                  </a:schemeClr>
                </a:solidFill>
              </a:rPr>
              <a:t>29</a:t>
            </a:r>
            <a:r>
              <a:rPr lang="en-US" dirty="0">
                <a:solidFill>
                  <a:schemeClr val="tx1">
                    <a:lumMod val="95000"/>
                    <a:lumOff val="5000"/>
                  </a:schemeClr>
                </a:solidFill>
              </a:rPr>
              <a:t> Suppliers</a:t>
            </a:r>
            <a:endParaRPr lang="en-US" sz="1400" dirty="0">
              <a:solidFill>
                <a:schemeClr val="tx1">
                  <a:lumMod val="95000"/>
                  <a:lumOff val="5000"/>
                </a:schemeClr>
              </a:solidFill>
            </a:endParaRPr>
          </a:p>
        </p:txBody>
      </p:sp>
    </p:spTree>
    <p:extLst>
      <p:ext uri="{BB962C8B-B14F-4D97-AF65-F5344CB8AC3E}">
        <p14:creationId xmlns:p14="http://schemas.microsoft.com/office/powerpoint/2010/main" val="4222839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5348A7-E505-489D-99FF-6699AF0D9E2C}"/>
              </a:ext>
            </a:extLst>
          </p:cNvPr>
          <p:cNvSpPr/>
          <p:nvPr/>
        </p:nvSpPr>
        <p:spPr>
          <a:xfrm>
            <a:off x="465300" y="413234"/>
            <a:ext cx="10216661" cy="6866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tx1"/>
                </a:solidFill>
              </a:rPr>
              <a:t>Problem Statement</a:t>
            </a:r>
            <a:endParaRPr lang="en-US" b="1" dirty="0">
              <a:solidFill>
                <a:schemeClr val="tx1"/>
              </a:solidFill>
            </a:endParaRPr>
          </a:p>
        </p:txBody>
      </p:sp>
      <p:sp>
        <p:nvSpPr>
          <p:cNvPr id="6" name="TextBox 5">
            <a:extLst>
              <a:ext uri="{FF2B5EF4-FFF2-40B4-BE49-F238E27FC236}">
                <a16:creationId xmlns:a16="http://schemas.microsoft.com/office/drawing/2014/main" id="{527CFFAA-F46B-4E1E-BB8B-6AF8729A9115}"/>
              </a:ext>
            </a:extLst>
          </p:cNvPr>
          <p:cNvSpPr txBox="1"/>
          <p:nvPr/>
        </p:nvSpPr>
        <p:spPr>
          <a:xfrm>
            <a:off x="2495635" y="4593668"/>
            <a:ext cx="2564602" cy="338554"/>
          </a:xfrm>
          <a:prstGeom prst="rect">
            <a:avLst/>
          </a:prstGeom>
          <a:noFill/>
        </p:spPr>
        <p:txBody>
          <a:bodyPr wrap="square" rtlCol="0">
            <a:spAutoFit/>
          </a:bodyPr>
          <a:lstStyle/>
          <a:p>
            <a:r>
              <a:rPr lang="en-US" sz="1600" dirty="0"/>
              <a:t>New customer onboarding</a:t>
            </a:r>
          </a:p>
        </p:txBody>
      </p:sp>
      <p:sp>
        <p:nvSpPr>
          <p:cNvPr id="10" name="TextBox 9">
            <a:extLst>
              <a:ext uri="{FF2B5EF4-FFF2-40B4-BE49-F238E27FC236}">
                <a16:creationId xmlns:a16="http://schemas.microsoft.com/office/drawing/2014/main" id="{67A5AA9D-912B-42CE-B13D-84AFEDCDCFF1}"/>
              </a:ext>
            </a:extLst>
          </p:cNvPr>
          <p:cNvSpPr txBox="1"/>
          <p:nvPr/>
        </p:nvSpPr>
        <p:spPr>
          <a:xfrm>
            <a:off x="6066027" y="4593668"/>
            <a:ext cx="4615934" cy="369332"/>
          </a:xfrm>
          <a:prstGeom prst="rect">
            <a:avLst/>
          </a:prstGeom>
          <a:noFill/>
        </p:spPr>
        <p:txBody>
          <a:bodyPr wrap="square" rtlCol="0">
            <a:spAutoFit/>
          </a:bodyPr>
          <a:lstStyle/>
          <a:p>
            <a:pPr algn="ctr"/>
            <a:r>
              <a:rPr lang="en-US" dirty="0"/>
              <a:t>Total sales over time</a:t>
            </a:r>
          </a:p>
        </p:txBody>
      </p:sp>
      <p:grpSp>
        <p:nvGrpSpPr>
          <p:cNvPr id="9" name="Group 8">
            <a:extLst>
              <a:ext uri="{FF2B5EF4-FFF2-40B4-BE49-F238E27FC236}">
                <a16:creationId xmlns:a16="http://schemas.microsoft.com/office/drawing/2014/main" id="{8328CAA2-1F84-4237-9808-4DB2B0DC0D0F}"/>
              </a:ext>
            </a:extLst>
          </p:cNvPr>
          <p:cNvGrpSpPr/>
          <p:nvPr/>
        </p:nvGrpSpPr>
        <p:grpSpPr>
          <a:xfrm>
            <a:off x="1982243" y="2319578"/>
            <a:ext cx="3591387" cy="2253073"/>
            <a:chOff x="640974" y="1277540"/>
            <a:chExt cx="3591387" cy="2253073"/>
          </a:xfrm>
        </p:grpSpPr>
        <p:pic>
          <p:nvPicPr>
            <p:cNvPr id="5" name="Picture 4">
              <a:extLst>
                <a:ext uri="{FF2B5EF4-FFF2-40B4-BE49-F238E27FC236}">
                  <a16:creationId xmlns:a16="http://schemas.microsoft.com/office/drawing/2014/main" id="{1415B807-4EA6-47A3-B259-805FDDEC2353}"/>
                </a:ext>
              </a:extLst>
            </p:cNvPr>
            <p:cNvPicPr>
              <a:picLocks noChangeAspect="1"/>
            </p:cNvPicPr>
            <p:nvPr/>
          </p:nvPicPr>
          <p:blipFill rotWithShape="1">
            <a:blip r:embed="rId3"/>
            <a:srcRect l="5022"/>
            <a:stretch/>
          </p:blipFill>
          <p:spPr>
            <a:xfrm>
              <a:off x="640974" y="1277540"/>
              <a:ext cx="3591387" cy="2253073"/>
            </a:xfrm>
            <a:prstGeom prst="rect">
              <a:avLst/>
            </a:prstGeom>
          </p:spPr>
        </p:pic>
        <p:cxnSp>
          <p:nvCxnSpPr>
            <p:cNvPr id="3" name="Straight Connector 2">
              <a:extLst>
                <a:ext uri="{FF2B5EF4-FFF2-40B4-BE49-F238E27FC236}">
                  <a16:creationId xmlns:a16="http://schemas.microsoft.com/office/drawing/2014/main" id="{1328E620-879D-4DD5-88E7-CF2843832F9B}"/>
                </a:ext>
              </a:extLst>
            </p:cNvPr>
            <p:cNvCxnSpPr>
              <a:cxnSpLocks/>
            </p:cNvCxnSpPr>
            <p:nvPr/>
          </p:nvCxnSpPr>
          <p:spPr>
            <a:xfrm flipV="1">
              <a:off x="1032034" y="1530665"/>
              <a:ext cx="682691" cy="1611796"/>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grpSp>
      <p:pic>
        <p:nvPicPr>
          <p:cNvPr id="16" name="Picture 15">
            <a:extLst>
              <a:ext uri="{FF2B5EF4-FFF2-40B4-BE49-F238E27FC236}">
                <a16:creationId xmlns:a16="http://schemas.microsoft.com/office/drawing/2014/main" id="{78277B32-7F0F-4519-8545-D801D10ECB9B}"/>
              </a:ext>
            </a:extLst>
          </p:cNvPr>
          <p:cNvPicPr>
            <a:picLocks noChangeAspect="1"/>
          </p:cNvPicPr>
          <p:nvPr/>
        </p:nvPicPr>
        <p:blipFill>
          <a:blip r:embed="rId4"/>
          <a:stretch>
            <a:fillRect/>
          </a:stretch>
        </p:blipFill>
        <p:spPr>
          <a:xfrm>
            <a:off x="6386168" y="2319578"/>
            <a:ext cx="3508870" cy="2218844"/>
          </a:xfrm>
          <a:prstGeom prst="rect">
            <a:avLst/>
          </a:prstGeom>
        </p:spPr>
      </p:pic>
    </p:spTree>
    <p:extLst>
      <p:ext uri="{BB962C8B-B14F-4D97-AF65-F5344CB8AC3E}">
        <p14:creationId xmlns:p14="http://schemas.microsoft.com/office/powerpoint/2010/main" val="3770408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5348A7-E505-489D-99FF-6699AF0D9E2C}"/>
              </a:ext>
            </a:extLst>
          </p:cNvPr>
          <p:cNvSpPr/>
          <p:nvPr/>
        </p:nvSpPr>
        <p:spPr>
          <a:xfrm>
            <a:off x="1019908" y="824183"/>
            <a:ext cx="10216661" cy="5292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tx1"/>
                </a:solidFill>
              </a:rPr>
              <a:t>Methodology</a:t>
            </a:r>
            <a:endParaRPr lang="en-US" b="1" dirty="0">
              <a:solidFill>
                <a:schemeClr val="tx1"/>
              </a:solidFill>
            </a:endParaRPr>
          </a:p>
        </p:txBody>
      </p:sp>
      <p:pic>
        <p:nvPicPr>
          <p:cNvPr id="1028" name="Picture 4" descr="Image result for Hypothesis testing icon">
            <a:extLst>
              <a:ext uri="{FF2B5EF4-FFF2-40B4-BE49-F238E27FC236}">
                <a16:creationId xmlns:a16="http://schemas.microsoft.com/office/drawing/2014/main" id="{3C04E550-E2DB-4073-9983-8089846850CE}"/>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27375" y="1814680"/>
            <a:ext cx="1191253" cy="119125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recommendation icon">
            <a:extLst>
              <a:ext uri="{FF2B5EF4-FFF2-40B4-BE49-F238E27FC236}">
                <a16:creationId xmlns:a16="http://schemas.microsoft.com/office/drawing/2014/main" id="{EBF547CD-0F38-44E3-81DD-29DBC0BCE08B}"/>
              </a:ext>
            </a:extLst>
          </p:cNvPr>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815470" y="1814679"/>
            <a:ext cx="1191253" cy="11912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data exploration icon">
            <a:extLst>
              <a:ext uri="{FF2B5EF4-FFF2-40B4-BE49-F238E27FC236}">
                <a16:creationId xmlns:a16="http://schemas.microsoft.com/office/drawing/2014/main" id="{4AB469B3-5D6E-43AC-9FB6-5517CDD6F5C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39280" y="1814680"/>
            <a:ext cx="1191253" cy="119125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5184FAC-CD26-4C2C-B584-80D32CEDE1B6}"/>
              </a:ext>
            </a:extLst>
          </p:cNvPr>
          <p:cNvSpPr txBox="1"/>
          <p:nvPr/>
        </p:nvSpPr>
        <p:spPr>
          <a:xfrm>
            <a:off x="2204291" y="3270612"/>
            <a:ext cx="2461229" cy="707886"/>
          </a:xfrm>
          <a:prstGeom prst="rect">
            <a:avLst/>
          </a:prstGeom>
          <a:noFill/>
        </p:spPr>
        <p:txBody>
          <a:bodyPr wrap="square" rtlCol="0">
            <a:spAutoFit/>
          </a:bodyPr>
          <a:lstStyle/>
          <a:p>
            <a:pPr algn="ctr"/>
            <a:r>
              <a:rPr lang="en-US" sz="2000" dirty="0"/>
              <a:t>Data Exploration &amp; Descriptive Statistics</a:t>
            </a:r>
            <a:endParaRPr lang="en-US" sz="1600" dirty="0"/>
          </a:p>
        </p:txBody>
      </p:sp>
      <p:sp>
        <p:nvSpPr>
          <p:cNvPr id="8" name="TextBox 7">
            <a:extLst>
              <a:ext uri="{FF2B5EF4-FFF2-40B4-BE49-F238E27FC236}">
                <a16:creationId xmlns:a16="http://schemas.microsoft.com/office/drawing/2014/main" id="{0DD267E6-AAA3-4FF1-A7D9-2FB38460DF3B}"/>
              </a:ext>
            </a:extLst>
          </p:cNvPr>
          <p:cNvSpPr txBox="1"/>
          <p:nvPr/>
        </p:nvSpPr>
        <p:spPr>
          <a:xfrm>
            <a:off x="4692386" y="3270612"/>
            <a:ext cx="2461229" cy="400110"/>
          </a:xfrm>
          <a:prstGeom prst="rect">
            <a:avLst/>
          </a:prstGeom>
          <a:noFill/>
        </p:spPr>
        <p:txBody>
          <a:bodyPr wrap="square" rtlCol="0">
            <a:spAutoFit/>
          </a:bodyPr>
          <a:lstStyle/>
          <a:p>
            <a:pPr algn="ctr"/>
            <a:r>
              <a:rPr lang="en-US" sz="2000" dirty="0"/>
              <a:t>Hypothesis Testing</a:t>
            </a:r>
            <a:endParaRPr lang="en-US" sz="1600" dirty="0"/>
          </a:p>
        </p:txBody>
      </p:sp>
      <p:sp>
        <p:nvSpPr>
          <p:cNvPr id="9" name="TextBox 8">
            <a:extLst>
              <a:ext uri="{FF2B5EF4-FFF2-40B4-BE49-F238E27FC236}">
                <a16:creationId xmlns:a16="http://schemas.microsoft.com/office/drawing/2014/main" id="{1980436F-C8FC-44C0-A96E-9CCF8F843F4E}"/>
              </a:ext>
            </a:extLst>
          </p:cNvPr>
          <p:cNvSpPr txBox="1"/>
          <p:nvPr/>
        </p:nvSpPr>
        <p:spPr>
          <a:xfrm>
            <a:off x="7085380" y="3116724"/>
            <a:ext cx="2651432" cy="707886"/>
          </a:xfrm>
          <a:prstGeom prst="rect">
            <a:avLst/>
          </a:prstGeom>
          <a:noFill/>
        </p:spPr>
        <p:txBody>
          <a:bodyPr wrap="square" rtlCol="0">
            <a:spAutoFit/>
          </a:bodyPr>
          <a:lstStyle/>
          <a:p>
            <a:pPr algn="ctr"/>
            <a:r>
              <a:rPr lang="en-US" sz="2000" dirty="0"/>
              <a:t>Business Recommendations</a:t>
            </a:r>
            <a:endParaRPr lang="en-US" sz="1600" dirty="0"/>
          </a:p>
        </p:txBody>
      </p:sp>
    </p:spTree>
    <p:extLst>
      <p:ext uri="{BB962C8B-B14F-4D97-AF65-F5344CB8AC3E}">
        <p14:creationId xmlns:p14="http://schemas.microsoft.com/office/powerpoint/2010/main" val="4179478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40" name="Picture 20" descr="Image result for increase icon">
            <a:extLst>
              <a:ext uri="{FF2B5EF4-FFF2-40B4-BE49-F238E27FC236}">
                <a16:creationId xmlns:a16="http://schemas.microsoft.com/office/drawing/2014/main" id="{708EB664-64D0-4823-ADFD-30AA81CB4D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26488">
            <a:off x="1030525" y="1703701"/>
            <a:ext cx="4249071" cy="29718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A5348A7-E505-489D-99FF-6699AF0D9E2C}"/>
              </a:ext>
            </a:extLst>
          </p:cNvPr>
          <p:cNvSpPr/>
          <p:nvPr/>
        </p:nvSpPr>
        <p:spPr>
          <a:xfrm>
            <a:off x="1019908" y="844062"/>
            <a:ext cx="10216661" cy="5292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tx1"/>
                </a:solidFill>
              </a:rPr>
              <a:t>Business Value</a:t>
            </a:r>
            <a:endParaRPr lang="en-US" b="1" dirty="0">
              <a:solidFill>
                <a:schemeClr val="tx1"/>
              </a:solidFill>
            </a:endParaRPr>
          </a:p>
        </p:txBody>
      </p:sp>
      <p:sp>
        <p:nvSpPr>
          <p:cNvPr id="6" name="TextBox 5">
            <a:extLst>
              <a:ext uri="{FF2B5EF4-FFF2-40B4-BE49-F238E27FC236}">
                <a16:creationId xmlns:a16="http://schemas.microsoft.com/office/drawing/2014/main" id="{527CFFAA-F46B-4E1E-BB8B-6AF8729A9115}"/>
              </a:ext>
            </a:extLst>
          </p:cNvPr>
          <p:cNvSpPr txBox="1"/>
          <p:nvPr/>
        </p:nvSpPr>
        <p:spPr>
          <a:xfrm>
            <a:off x="4967526" y="3041766"/>
            <a:ext cx="6064273" cy="830997"/>
          </a:xfrm>
          <a:prstGeom prst="rect">
            <a:avLst/>
          </a:prstGeom>
          <a:noFill/>
        </p:spPr>
        <p:txBody>
          <a:bodyPr wrap="square" rtlCol="0">
            <a:spAutoFit/>
          </a:bodyPr>
          <a:lstStyle/>
          <a:p>
            <a:r>
              <a:rPr lang="en-US" sz="2400" dirty="0"/>
              <a:t>Leveraging best practices between Northwind Sales Representatives </a:t>
            </a:r>
          </a:p>
        </p:txBody>
      </p:sp>
      <p:pic>
        <p:nvPicPr>
          <p:cNvPr id="5136" name="Picture 16" descr="Image result for improve market positioning icon">
            <a:extLst>
              <a:ext uri="{FF2B5EF4-FFF2-40B4-BE49-F238E27FC236}">
                <a16:creationId xmlns:a16="http://schemas.microsoft.com/office/drawing/2014/main" id="{1D765DD9-3829-4E34-AADB-D27DAE7D78EE}"/>
              </a:ext>
            </a:extLst>
          </p:cNvPr>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00858" y="2000880"/>
            <a:ext cx="830998" cy="83099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7A5AA9D-912B-42CE-B13D-84AFEDCDCFF1}"/>
              </a:ext>
            </a:extLst>
          </p:cNvPr>
          <p:cNvSpPr txBox="1"/>
          <p:nvPr/>
        </p:nvSpPr>
        <p:spPr>
          <a:xfrm>
            <a:off x="6081416" y="2044449"/>
            <a:ext cx="5877973" cy="830997"/>
          </a:xfrm>
          <a:prstGeom prst="rect">
            <a:avLst/>
          </a:prstGeom>
          <a:noFill/>
        </p:spPr>
        <p:txBody>
          <a:bodyPr wrap="square" rtlCol="0">
            <a:spAutoFit/>
          </a:bodyPr>
          <a:lstStyle/>
          <a:p>
            <a:r>
              <a:rPr lang="en-US" sz="2400" dirty="0"/>
              <a:t>Evaluate current inventory to strengthen market position</a:t>
            </a:r>
          </a:p>
        </p:txBody>
      </p:sp>
      <p:pic>
        <p:nvPicPr>
          <p:cNvPr id="5122" name="Picture 2" descr="Related image">
            <a:extLst>
              <a:ext uri="{FF2B5EF4-FFF2-40B4-BE49-F238E27FC236}">
                <a16:creationId xmlns:a16="http://schemas.microsoft.com/office/drawing/2014/main" id="{F45BCDAB-213F-4782-8570-F2E631E25B9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71829" y="2861351"/>
            <a:ext cx="834868" cy="83486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best practices icon">
            <a:extLst>
              <a:ext uri="{FF2B5EF4-FFF2-40B4-BE49-F238E27FC236}">
                <a16:creationId xmlns:a16="http://schemas.microsoft.com/office/drawing/2014/main" id="{CAFA897B-9BD9-451F-B959-24702F98552C}"/>
              </a:ext>
            </a:extLst>
          </p:cNvPr>
          <p:cNvPicPr>
            <a:picLocks noChangeAspect="1" noChangeArrowheads="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73069" y="3944953"/>
            <a:ext cx="907230" cy="90723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3EC718F-AFCF-4004-937E-2D9076CC6776}"/>
              </a:ext>
            </a:extLst>
          </p:cNvPr>
          <p:cNvSpPr txBox="1"/>
          <p:nvPr/>
        </p:nvSpPr>
        <p:spPr>
          <a:xfrm>
            <a:off x="3554658" y="4075833"/>
            <a:ext cx="6064273" cy="830997"/>
          </a:xfrm>
          <a:prstGeom prst="rect">
            <a:avLst/>
          </a:prstGeom>
          <a:noFill/>
        </p:spPr>
        <p:txBody>
          <a:bodyPr wrap="square" rtlCol="0">
            <a:spAutoFit/>
          </a:bodyPr>
          <a:lstStyle/>
          <a:p>
            <a:r>
              <a:rPr lang="en-US" sz="2400" dirty="0"/>
              <a:t>Create a strong strategy to increase company profitability </a:t>
            </a:r>
          </a:p>
        </p:txBody>
      </p:sp>
    </p:spTree>
    <p:extLst>
      <p:ext uri="{BB962C8B-B14F-4D97-AF65-F5344CB8AC3E}">
        <p14:creationId xmlns:p14="http://schemas.microsoft.com/office/powerpoint/2010/main" val="310657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6877CF1-7904-47FC-9869-C46014D2CBA2}"/>
              </a:ext>
            </a:extLst>
          </p:cNvPr>
          <p:cNvGrpSpPr/>
          <p:nvPr/>
        </p:nvGrpSpPr>
        <p:grpSpPr>
          <a:xfrm>
            <a:off x="1580380" y="1044949"/>
            <a:ext cx="4073190" cy="1412198"/>
            <a:chOff x="1580380" y="1044949"/>
            <a:chExt cx="4073190" cy="1412198"/>
          </a:xfrm>
        </p:grpSpPr>
        <p:sp>
          <p:nvSpPr>
            <p:cNvPr id="7" name="TextBox 6">
              <a:extLst>
                <a:ext uri="{FF2B5EF4-FFF2-40B4-BE49-F238E27FC236}">
                  <a16:creationId xmlns:a16="http://schemas.microsoft.com/office/drawing/2014/main" id="{8F290DD0-7FD9-461C-BD9B-79A01AE42B47}"/>
                </a:ext>
              </a:extLst>
            </p:cNvPr>
            <p:cNvSpPr txBox="1"/>
            <p:nvPr/>
          </p:nvSpPr>
          <p:spPr>
            <a:xfrm>
              <a:off x="2834142" y="1749261"/>
              <a:ext cx="2819428" cy="707886"/>
            </a:xfrm>
            <a:prstGeom prst="rect">
              <a:avLst/>
            </a:prstGeom>
            <a:noFill/>
          </p:spPr>
          <p:txBody>
            <a:bodyPr wrap="square" rtlCol="0">
              <a:spAutoFit/>
            </a:bodyPr>
            <a:lstStyle/>
            <a:p>
              <a:pPr algn="ctr"/>
              <a:r>
                <a:rPr lang="en-US" sz="2000" dirty="0"/>
                <a:t>Frequent Customers = Non-Frequent Customers</a:t>
              </a:r>
              <a:endParaRPr lang="en-US" dirty="0"/>
            </a:p>
          </p:txBody>
        </p:sp>
        <p:grpSp>
          <p:nvGrpSpPr>
            <p:cNvPr id="3" name="Group 2">
              <a:extLst>
                <a:ext uri="{FF2B5EF4-FFF2-40B4-BE49-F238E27FC236}">
                  <a16:creationId xmlns:a16="http://schemas.microsoft.com/office/drawing/2014/main" id="{C052BC1A-10B0-4F93-93B4-A154AC0B7D14}"/>
                </a:ext>
              </a:extLst>
            </p:cNvPr>
            <p:cNvGrpSpPr/>
            <p:nvPr/>
          </p:nvGrpSpPr>
          <p:grpSpPr>
            <a:xfrm>
              <a:off x="1580380" y="1485219"/>
              <a:ext cx="1046116" cy="910480"/>
              <a:chOff x="878496" y="154144"/>
              <a:chExt cx="2262132" cy="1799268"/>
            </a:xfrm>
          </p:grpSpPr>
          <p:pic>
            <p:nvPicPr>
              <p:cNvPr id="11" name="Picture 2" descr="Image result for shopping cart icon">
                <a:extLst>
                  <a:ext uri="{FF2B5EF4-FFF2-40B4-BE49-F238E27FC236}">
                    <a16:creationId xmlns:a16="http://schemas.microsoft.com/office/drawing/2014/main" id="{220E5981-F6FE-4280-AEA8-F90674FC599C}"/>
                  </a:ext>
                </a:extLst>
              </p:cNvPr>
              <p:cNvPicPr>
                <a:picLocks noChangeAspect="1" noChangeArrowheads="1"/>
              </p:cNvPicPr>
              <p:nvPr/>
            </p:nvPicPr>
            <p:blipFill rotWithShape="1">
              <a:blip r:embed="rId3">
                <a:clrChange>
                  <a:clrFrom>
                    <a:srgbClr val="FCFCFC"/>
                  </a:clrFrom>
                  <a:clrTo>
                    <a:srgbClr val="FCFCFC">
                      <a:alpha val="0"/>
                    </a:srgbClr>
                  </a:clrTo>
                </a:clrChange>
                <a:extLst>
                  <a:ext uri="{28A0092B-C50C-407E-A947-70E740481C1C}">
                    <a14:useLocalDpi xmlns:a14="http://schemas.microsoft.com/office/drawing/2010/main" val="0"/>
                  </a:ext>
                </a:extLst>
              </a:blip>
              <a:srcRect l="9670" t="15034" r="14569" b="21734"/>
              <a:stretch/>
            </p:blipFill>
            <p:spPr bwMode="auto">
              <a:xfrm>
                <a:off x="878496" y="154144"/>
                <a:ext cx="1042738" cy="87029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Image result for shopping cart icon">
                <a:extLst>
                  <a:ext uri="{FF2B5EF4-FFF2-40B4-BE49-F238E27FC236}">
                    <a16:creationId xmlns:a16="http://schemas.microsoft.com/office/drawing/2014/main" id="{66ED57BF-7779-4D42-825B-9C98A4548F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418" t="15034" r="12821" b="21734"/>
              <a:stretch/>
            </p:blipFill>
            <p:spPr bwMode="auto">
              <a:xfrm>
                <a:off x="1142216" y="1104829"/>
                <a:ext cx="761999" cy="6359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mage result for shopping cart icon">
                <a:extLst>
                  <a:ext uri="{FF2B5EF4-FFF2-40B4-BE49-F238E27FC236}">
                    <a16:creationId xmlns:a16="http://schemas.microsoft.com/office/drawing/2014/main" id="{1ACB293D-C89B-482C-9302-3D5AF37DAFE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418" t="15034" r="12821" b="21734"/>
              <a:stretch/>
            </p:blipFill>
            <p:spPr bwMode="auto">
              <a:xfrm>
                <a:off x="2005267" y="386676"/>
                <a:ext cx="761999" cy="63598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Image result for shopping cart icon">
                <a:extLst>
                  <a:ext uri="{FF2B5EF4-FFF2-40B4-BE49-F238E27FC236}">
                    <a16:creationId xmlns:a16="http://schemas.microsoft.com/office/drawing/2014/main" id="{8958BE76-521B-4E9D-94F9-DF88ED15029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418" t="15034" r="12821" b="21734"/>
              <a:stretch/>
            </p:blipFill>
            <p:spPr bwMode="auto">
              <a:xfrm>
                <a:off x="2288015" y="1080765"/>
                <a:ext cx="565509" cy="47199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shopping cart icon">
                <a:extLst>
                  <a:ext uri="{FF2B5EF4-FFF2-40B4-BE49-F238E27FC236}">
                    <a16:creationId xmlns:a16="http://schemas.microsoft.com/office/drawing/2014/main" id="{6F669EC4-923C-4685-BC7B-E5CF1E0730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418" t="15034" r="12821" b="21734"/>
              <a:stretch/>
            </p:blipFill>
            <p:spPr bwMode="auto">
              <a:xfrm>
                <a:off x="1894026" y="1481422"/>
                <a:ext cx="565509" cy="47199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shopping cart icon">
                <a:extLst>
                  <a:ext uri="{FF2B5EF4-FFF2-40B4-BE49-F238E27FC236}">
                    <a16:creationId xmlns:a16="http://schemas.microsoft.com/office/drawing/2014/main" id="{1CA9C09E-BF01-43D4-8199-8E79BF84460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418" t="15034" r="12821" b="21734"/>
              <a:stretch/>
            </p:blipFill>
            <p:spPr bwMode="auto">
              <a:xfrm>
                <a:off x="1912631" y="1021874"/>
                <a:ext cx="353314" cy="29488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shopping cart icon">
                <a:extLst>
                  <a:ext uri="{FF2B5EF4-FFF2-40B4-BE49-F238E27FC236}">
                    <a16:creationId xmlns:a16="http://schemas.microsoft.com/office/drawing/2014/main" id="{E7A87AE6-6824-4F7A-8EFD-65B94D5B9F5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418" t="15034" r="12821" b="21734"/>
              <a:stretch/>
            </p:blipFill>
            <p:spPr bwMode="auto">
              <a:xfrm>
                <a:off x="2740992" y="1577494"/>
                <a:ext cx="353314" cy="29488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mage result for shopping cart icon">
                <a:extLst>
                  <a:ext uri="{FF2B5EF4-FFF2-40B4-BE49-F238E27FC236}">
                    <a16:creationId xmlns:a16="http://schemas.microsoft.com/office/drawing/2014/main" id="{DE081D9A-8591-4E18-9718-1510C989AAB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418" t="15034" r="12821" b="21734"/>
              <a:stretch/>
            </p:blipFill>
            <p:spPr bwMode="auto">
              <a:xfrm>
                <a:off x="2787314" y="883319"/>
                <a:ext cx="353314" cy="294886"/>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TextBox 28">
              <a:extLst>
                <a:ext uri="{FF2B5EF4-FFF2-40B4-BE49-F238E27FC236}">
                  <a16:creationId xmlns:a16="http://schemas.microsoft.com/office/drawing/2014/main" id="{75C4E43B-DACB-4717-A0E3-7D076F8A1441}"/>
                </a:ext>
              </a:extLst>
            </p:cNvPr>
            <p:cNvSpPr txBox="1"/>
            <p:nvPr/>
          </p:nvSpPr>
          <p:spPr>
            <a:xfrm>
              <a:off x="1756733" y="1044949"/>
              <a:ext cx="3081504" cy="369332"/>
            </a:xfrm>
            <a:prstGeom prst="rect">
              <a:avLst/>
            </a:prstGeom>
            <a:noFill/>
          </p:spPr>
          <p:txBody>
            <a:bodyPr wrap="square" rtlCol="0">
              <a:spAutoFit/>
            </a:bodyPr>
            <a:lstStyle/>
            <a:p>
              <a:pPr algn="ctr"/>
              <a:r>
                <a:rPr lang="en-US" b="1" dirty="0"/>
                <a:t>Order Frequency</a:t>
              </a:r>
            </a:p>
          </p:txBody>
        </p:sp>
      </p:grpSp>
      <p:grpSp>
        <p:nvGrpSpPr>
          <p:cNvPr id="9" name="Group 8">
            <a:extLst>
              <a:ext uri="{FF2B5EF4-FFF2-40B4-BE49-F238E27FC236}">
                <a16:creationId xmlns:a16="http://schemas.microsoft.com/office/drawing/2014/main" id="{AD6276E6-C12D-49B2-BCE2-F04D348F0DE7}"/>
              </a:ext>
            </a:extLst>
          </p:cNvPr>
          <p:cNvGrpSpPr/>
          <p:nvPr/>
        </p:nvGrpSpPr>
        <p:grpSpPr>
          <a:xfrm>
            <a:off x="1183041" y="3598403"/>
            <a:ext cx="4912959" cy="1947921"/>
            <a:chOff x="6351774" y="1044949"/>
            <a:chExt cx="4912959" cy="1947921"/>
          </a:xfrm>
        </p:grpSpPr>
        <p:pic>
          <p:nvPicPr>
            <p:cNvPr id="4" name="Picture 3">
              <a:extLst>
                <a:ext uri="{FF2B5EF4-FFF2-40B4-BE49-F238E27FC236}">
                  <a16:creationId xmlns:a16="http://schemas.microsoft.com/office/drawing/2014/main" id="{DBA5AA38-05EB-4597-BA97-1F100DCEBC48}"/>
                </a:ext>
              </a:extLst>
            </p:cNvPr>
            <p:cNvPicPr>
              <a:picLocks noChangeAspect="1"/>
            </p:cNvPicPr>
            <p:nvPr/>
          </p:nvPicPr>
          <p:blipFill>
            <a:blip r:embed="rId4"/>
            <a:stretch>
              <a:fillRect/>
            </a:stretch>
          </p:blipFill>
          <p:spPr>
            <a:xfrm>
              <a:off x="6351774" y="1470442"/>
              <a:ext cx="1692125" cy="1522428"/>
            </a:xfrm>
            <a:prstGeom prst="rect">
              <a:avLst/>
            </a:prstGeom>
          </p:spPr>
        </p:pic>
        <p:sp>
          <p:nvSpPr>
            <p:cNvPr id="27" name="TextBox 26">
              <a:extLst>
                <a:ext uri="{FF2B5EF4-FFF2-40B4-BE49-F238E27FC236}">
                  <a16:creationId xmlns:a16="http://schemas.microsoft.com/office/drawing/2014/main" id="{73BF4EA8-5953-4B24-B77F-10A923B0F7A4}"/>
                </a:ext>
              </a:extLst>
            </p:cNvPr>
            <p:cNvSpPr txBox="1"/>
            <p:nvPr/>
          </p:nvSpPr>
          <p:spPr>
            <a:xfrm>
              <a:off x="8043899" y="1684050"/>
              <a:ext cx="3220834" cy="707886"/>
            </a:xfrm>
            <a:prstGeom prst="rect">
              <a:avLst/>
            </a:prstGeom>
            <a:noFill/>
          </p:spPr>
          <p:txBody>
            <a:bodyPr wrap="square" rtlCol="0">
              <a:spAutoFit/>
            </a:bodyPr>
            <a:lstStyle/>
            <a:p>
              <a:pPr algn="ctr"/>
              <a:r>
                <a:rPr lang="en-US" sz="2000" dirty="0"/>
                <a:t>No difference in sales between Top Seller Products</a:t>
              </a:r>
              <a:endParaRPr lang="en-US" dirty="0"/>
            </a:p>
          </p:txBody>
        </p:sp>
        <p:sp>
          <p:nvSpPr>
            <p:cNvPr id="31" name="TextBox 30">
              <a:extLst>
                <a:ext uri="{FF2B5EF4-FFF2-40B4-BE49-F238E27FC236}">
                  <a16:creationId xmlns:a16="http://schemas.microsoft.com/office/drawing/2014/main" id="{D632F5B0-111C-46F8-B21D-FF858DD2C840}"/>
                </a:ext>
              </a:extLst>
            </p:cNvPr>
            <p:cNvSpPr txBox="1"/>
            <p:nvPr/>
          </p:nvSpPr>
          <p:spPr>
            <a:xfrm>
              <a:off x="7686216" y="1044949"/>
              <a:ext cx="3081504" cy="369332"/>
            </a:xfrm>
            <a:prstGeom prst="rect">
              <a:avLst/>
            </a:prstGeom>
            <a:noFill/>
          </p:spPr>
          <p:txBody>
            <a:bodyPr wrap="square" rtlCol="0">
              <a:spAutoFit/>
            </a:bodyPr>
            <a:lstStyle/>
            <a:p>
              <a:pPr algn="ctr"/>
              <a:r>
                <a:rPr lang="en-US" b="1" dirty="0"/>
                <a:t>Best Sellers</a:t>
              </a:r>
            </a:p>
          </p:txBody>
        </p:sp>
      </p:grpSp>
      <p:pic>
        <p:nvPicPr>
          <p:cNvPr id="30" name="Picture 29">
            <a:extLst>
              <a:ext uri="{FF2B5EF4-FFF2-40B4-BE49-F238E27FC236}">
                <a16:creationId xmlns:a16="http://schemas.microsoft.com/office/drawing/2014/main" id="{06F6F60D-B027-4E19-83E8-D26CE4EC2EEC}"/>
              </a:ext>
            </a:extLst>
          </p:cNvPr>
          <p:cNvPicPr>
            <a:picLocks noChangeAspect="1"/>
          </p:cNvPicPr>
          <p:nvPr/>
        </p:nvPicPr>
        <p:blipFill>
          <a:blip r:embed="rId5"/>
          <a:stretch>
            <a:fillRect/>
          </a:stretch>
        </p:blipFill>
        <p:spPr>
          <a:xfrm>
            <a:off x="6815979" y="3526324"/>
            <a:ext cx="3651497" cy="2218495"/>
          </a:xfrm>
          <a:prstGeom prst="rect">
            <a:avLst/>
          </a:prstGeom>
        </p:spPr>
      </p:pic>
      <p:cxnSp>
        <p:nvCxnSpPr>
          <p:cNvPr id="33" name="Straight Connector 32">
            <a:extLst>
              <a:ext uri="{FF2B5EF4-FFF2-40B4-BE49-F238E27FC236}">
                <a16:creationId xmlns:a16="http://schemas.microsoft.com/office/drawing/2014/main" id="{87D5313F-C4AE-4DB2-A3AB-CE5548BE5A49}"/>
              </a:ext>
            </a:extLst>
          </p:cNvPr>
          <p:cNvCxnSpPr>
            <a:cxnSpLocks/>
          </p:cNvCxnSpPr>
          <p:nvPr/>
        </p:nvCxnSpPr>
        <p:spPr>
          <a:xfrm flipH="1">
            <a:off x="1323474" y="3067090"/>
            <a:ext cx="10045565" cy="0"/>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292D201-3690-421B-9FEB-F8D329ECC900}"/>
              </a:ext>
            </a:extLst>
          </p:cNvPr>
          <p:cNvSpPr txBox="1"/>
          <p:nvPr/>
        </p:nvSpPr>
        <p:spPr>
          <a:xfrm>
            <a:off x="6720186" y="1316333"/>
            <a:ext cx="4426350" cy="1200329"/>
          </a:xfrm>
          <a:prstGeom prst="rect">
            <a:avLst/>
          </a:prstGeom>
          <a:noFill/>
        </p:spPr>
        <p:txBody>
          <a:bodyPr wrap="square" rtlCol="0">
            <a:spAutoFit/>
          </a:bodyPr>
          <a:lstStyle/>
          <a:p>
            <a:r>
              <a:rPr lang="en-US" b="1" dirty="0"/>
              <a:t>2.6</a:t>
            </a:r>
            <a:r>
              <a:rPr lang="en-US" dirty="0"/>
              <a:t> Products per Order</a:t>
            </a:r>
          </a:p>
          <a:p>
            <a:r>
              <a:rPr lang="en-US" b="1" dirty="0"/>
              <a:t>77</a:t>
            </a:r>
            <a:r>
              <a:rPr lang="en-US" dirty="0"/>
              <a:t> Products on Inventory</a:t>
            </a:r>
          </a:p>
          <a:p>
            <a:r>
              <a:rPr lang="en-US" b="1" dirty="0"/>
              <a:t>30%</a:t>
            </a:r>
            <a:r>
              <a:rPr lang="en-US" dirty="0"/>
              <a:t> Sales come from Best Seller Products</a:t>
            </a:r>
          </a:p>
          <a:p>
            <a:r>
              <a:rPr lang="en-US" b="1" dirty="0"/>
              <a:t>504/813</a:t>
            </a:r>
            <a:r>
              <a:rPr lang="en-US" dirty="0"/>
              <a:t> Orders with at least 1 top seller </a:t>
            </a:r>
          </a:p>
        </p:txBody>
      </p:sp>
    </p:spTree>
    <p:extLst>
      <p:ext uri="{BB962C8B-B14F-4D97-AF65-F5344CB8AC3E}">
        <p14:creationId xmlns:p14="http://schemas.microsoft.com/office/powerpoint/2010/main" val="489972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69DA505-2A09-45B1-A2E2-83945C7C94E8}"/>
              </a:ext>
            </a:extLst>
          </p:cNvPr>
          <p:cNvSpPr/>
          <p:nvPr/>
        </p:nvSpPr>
        <p:spPr>
          <a:xfrm>
            <a:off x="1019908" y="824183"/>
            <a:ext cx="10216661" cy="5292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tx1"/>
                </a:solidFill>
              </a:rPr>
              <a:t>Business Recommendations</a:t>
            </a:r>
            <a:endParaRPr lang="en-US" b="1" dirty="0">
              <a:solidFill>
                <a:schemeClr val="tx1"/>
              </a:solidFill>
            </a:endParaRPr>
          </a:p>
        </p:txBody>
      </p:sp>
      <p:sp>
        <p:nvSpPr>
          <p:cNvPr id="21" name="TextBox 20">
            <a:extLst>
              <a:ext uri="{FF2B5EF4-FFF2-40B4-BE49-F238E27FC236}">
                <a16:creationId xmlns:a16="http://schemas.microsoft.com/office/drawing/2014/main" id="{C418F15F-594A-4152-968E-77D6DDD326ED}"/>
              </a:ext>
            </a:extLst>
          </p:cNvPr>
          <p:cNvSpPr txBox="1"/>
          <p:nvPr/>
        </p:nvSpPr>
        <p:spPr>
          <a:xfrm>
            <a:off x="1809217" y="1918979"/>
            <a:ext cx="8638042" cy="2126864"/>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US" dirty="0"/>
              <a:t>Drive customers to make BIGGER orders</a:t>
            </a:r>
          </a:p>
          <a:p>
            <a:pPr marL="342900" indent="-342900">
              <a:lnSpc>
                <a:spcPct val="150000"/>
              </a:lnSpc>
              <a:buFont typeface="Wingdings" panose="05000000000000000000" pitchFamily="2" charset="2"/>
              <a:buChar char="ü"/>
            </a:pPr>
            <a:r>
              <a:rPr lang="en-US" dirty="0"/>
              <a:t>Drive customers to include MORE PRODUCTS in their cart</a:t>
            </a:r>
          </a:p>
          <a:p>
            <a:pPr marL="342900" indent="-342900">
              <a:lnSpc>
                <a:spcPct val="150000"/>
              </a:lnSpc>
              <a:buFont typeface="Wingdings" panose="05000000000000000000" pitchFamily="2" charset="2"/>
              <a:buChar char="ü"/>
            </a:pPr>
            <a:r>
              <a:rPr lang="en-US" dirty="0"/>
              <a:t>Identify the products that are PAIRED BETTER with the company’s best sellers and include them in inventory </a:t>
            </a:r>
          </a:p>
          <a:p>
            <a:pPr marL="342900" indent="-342900">
              <a:lnSpc>
                <a:spcPct val="150000"/>
              </a:lnSpc>
              <a:buFont typeface="Wingdings" panose="05000000000000000000" pitchFamily="2" charset="2"/>
              <a:buChar char="ü"/>
            </a:pPr>
            <a:r>
              <a:rPr lang="en-US" dirty="0"/>
              <a:t>Consider specializing our inventory rather than having such a wide variety</a:t>
            </a:r>
          </a:p>
        </p:txBody>
      </p:sp>
    </p:spTree>
    <p:extLst>
      <p:ext uri="{BB962C8B-B14F-4D97-AF65-F5344CB8AC3E}">
        <p14:creationId xmlns:p14="http://schemas.microsoft.com/office/powerpoint/2010/main" val="2515898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F290DD0-7FD9-461C-BD9B-79A01AE42B47}"/>
              </a:ext>
            </a:extLst>
          </p:cNvPr>
          <p:cNvSpPr txBox="1"/>
          <p:nvPr/>
        </p:nvSpPr>
        <p:spPr>
          <a:xfrm>
            <a:off x="3064037" y="900724"/>
            <a:ext cx="8518357" cy="461665"/>
          </a:xfrm>
          <a:prstGeom prst="rect">
            <a:avLst/>
          </a:prstGeom>
          <a:noFill/>
        </p:spPr>
        <p:txBody>
          <a:bodyPr wrap="square" rtlCol="0">
            <a:spAutoFit/>
          </a:bodyPr>
          <a:lstStyle/>
          <a:p>
            <a:r>
              <a:rPr lang="en-US" sz="2400" b="1" dirty="0"/>
              <a:t>USA Sales Representatives drive higher sales</a:t>
            </a:r>
          </a:p>
        </p:txBody>
      </p:sp>
      <p:pic>
        <p:nvPicPr>
          <p:cNvPr id="5" name="Picture 4">
            <a:extLst>
              <a:ext uri="{FF2B5EF4-FFF2-40B4-BE49-F238E27FC236}">
                <a16:creationId xmlns:a16="http://schemas.microsoft.com/office/drawing/2014/main" id="{DB450D8D-5F92-4597-916B-51EA91727F5E}"/>
              </a:ext>
            </a:extLst>
          </p:cNvPr>
          <p:cNvPicPr>
            <a:picLocks noChangeAspect="1"/>
          </p:cNvPicPr>
          <p:nvPr/>
        </p:nvPicPr>
        <p:blipFill>
          <a:blip r:embed="rId3"/>
          <a:stretch>
            <a:fillRect/>
          </a:stretch>
        </p:blipFill>
        <p:spPr>
          <a:xfrm>
            <a:off x="2223663" y="4461572"/>
            <a:ext cx="7682167" cy="1787564"/>
          </a:xfrm>
          <a:prstGeom prst="rect">
            <a:avLst/>
          </a:prstGeom>
        </p:spPr>
      </p:pic>
      <p:pic>
        <p:nvPicPr>
          <p:cNvPr id="8" name="Picture 7">
            <a:extLst>
              <a:ext uri="{FF2B5EF4-FFF2-40B4-BE49-F238E27FC236}">
                <a16:creationId xmlns:a16="http://schemas.microsoft.com/office/drawing/2014/main" id="{CCF06C77-CF70-41EB-84C6-75DFDF9717C7}"/>
              </a:ext>
            </a:extLst>
          </p:cNvPr>
          <p:cNvPicPr>
            <a:picLocks noChangeAspect="1"/>
          </p:cNvPicPr>
          <p:nvPr/>
        </p:nvPicPr>
        <p:blipFill>
          <a:blip r:embed="rId4"/>
          <a:stretch>
            <a:fillRect/>
          </a:stretch>
        </p:blipFill>
        <p:spPr>
          <a:xfrm>
            <a:off x="2275139" y="1716450"/>
            <a:ext cx="3508870" cy="2218844"/>
          </a:xfrm>
          <a:prstGeom prst="rect">
            <a:avLst/>
          </a:prstGeom>
        </p:spPr>
      </p:pic>
      <p:pic>
        <p:nvPicPr>
          <p:cNvPr id="2" name="Picture 1">
            <a:extLst>
              <a:ext uri="{FF2B5EF4-FFF2-40B4-BE49-F238E27FC236}">
                <a16:creationId xmlns:a16="http://schemas.microsoft.com/office/drawing/2014/main" id="{6F7D995E-E326-4AC2-95B0-4E440E742F41}"/>
              </a:ext>
            </a:extLst>
          </p:cNvPr>
          <p:cNvPicPr>
            <a:picLocks noChangeAspect="1"/>
          </p:cNvPicPr>
          <p:nvPr/>
        </p:nvPicPr>
        <p:blipFill>
          <a:blip r:embed="rId5"/>
          <a:stretch>
            <a:fillRect/>
          </a:stretch>
        </p:blipFill>
        <p:spPr>
          <a:xfrm>
            <a:off x="6749713" y="1768848"/>
            <a:ext cx="2017295" cy="2025175"/>
          </a:xfrm>
          <a:prstGeom prst="rect">
            <a:avLst/>
          </a:prstGeom>
        </p:spPr>
      </p:pic>
      <p:sp>
        <p:nvSpPr>
          <p:cNvPr id="3" name="TextBox 2">
            <a:extLst>
              <a:ext uri="{FF2B5EF4-FFF2-40B4-BE49-F238E27FC236}">
                <a16:creationId xmlns:a16="http://schemas.microsoft.com/office/drawing/2014/main" id="{0CEE2E2C-75F0-4004-9697-38A26C82F232}"/>
              </a:ext>
            </a:extLst>
          </p:cNvPr>
          <p:cNvSpPr txBox="1"/>
          <p:nvPr/>
        </p:nvSpPr>
        <p:spPr>
          <a:xfrm>
            <a:off x="3176341" y="3894353"/>
            <a:ext cx="2141612" cy="307777"/>
          </a:xfrm>
          <a:prstGeom prst="rect">
            <a:avLst/>
          </a:prstGeom>
          <a:noFill/>
        </p:spPr>
        <p:txBody>
          <a:bodyPr wrap="none" rtlCol="0">
            <a:spAutoFit/>
          </a:bodyPr>
          <a:lstStyle/>
          <a:p>
            <a:r>
              <a:rPr lang="en-US" sz="1400" b="1" dirty="0"/>
              <a:t>Volume of Sales per Office</a:t>
            </a:r>
          </a:p>
        </p:txBody>
      </p:sp>
      <p:sp>
        <p:nvSpPr>
          <p:cNvPr id="10" name="TextBox 9">
            <a:extLst>
              <a:ext uri="{FF2B5EF4-FFF2-40B4-BE49-F238E27FC236}">
                <a16:creationId xmlns:a16="http://schemas.microsoft.com/office/drawing/2014/main" id="{A5C559B7-61F6-467D-8AFE-88121FC96AD6}"/>
              </a:ext>
            </a:extLst>
          </p:cNvPr>
          <p:cNvSpPr txBox="1"/>
          <p:nvPr/>
        </p:nvSpPr>
        <p:spPr>
          <a:xfrm>
            <a:off x="6633409" y="3893281"/>
            <a:ext cx="2438873" cy="307777"/>
          </a:xfrm>
          <a:prstGeom prst="rect">
            <a:avLst/>
          </a:prstGeom>
          <a:noFill/>
        </p:spPr>
        <p:txBody>
          <a:bodyPr wrap="none" rtlCol="0">
            <a:spAutoFit/>
          </a:bodyPr>
          <a:lstStyle/>
          <a:p>
            <a:r>
              <a:rPr lang="en-US" sz="1400" b="1" dirty="0"/>
              <a:t>Average of Customer Handling</a:t>
            </a:r>
          </a:p>
        </p:txBody>
      </p:sp>
      <p:sp>
        <p:nvSpPr>
          <p:cNvPr id="11" name="TextBox 10">
            <a:extLst>
              <a:ext uri="{FF2B5EF4-FFF2-40B4-BE49-F238E27FC236}">
                <a16:creationId xmlns:a16="http://schemas.microsoft.com/office/drawing/2014/main" id="{F0D59A3A-CFF5-4A69-9562-1577FB26A689}"/>
              </a:ext>
            </a:extLst>
          </p:cNvPr>
          <p:cNvSpPr txBox="1"/>
          <p:nvPr/>
        </p:nvSpPr>
        <p:spPr>
          <a:xfrm>
            <a:off x="4940966" y="6308524"/>
            <a:ext cx="2461764" cy="307777"/>
          </a:xfrm>
          <a:prstGeom prst="rect">
            <a:avLst/>
          </a:prstGeom>
          <a:noFill/>
        </p:spPr>
        <p:txBody>
          <a:bodyPr wrap="none" rtlCol="0">
            <a:spAutoFit/>
          </a:bodyPr>
          <a:lstStyle/>
          <a:p>
            <a:r>
              <a:rPr lang="en-US" sz="1400" b="1" dirty="0"/>
              <a:t>Customer Handling by Country</a:t>
            </a:r>
          </a:p>
        </p:txBody>
      </p:sp>
    </p:spTree>
    <p:extLst>
      <p:ext uri="{BB962C8B-B14F-4D97-AF65-F5344CB8AC3E}">
        <p14:creationId xmlns:p14="http://schemas.microsoft.com/office/powerpoint/2010/main" val="38000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69DA505-2A09-45B1-A2E2-83945C7C94E8}"/>
              </a:ext>
            </a:extLst>
          </p:cNvPr>
          <p:cNvSpPr/>
          <p:nvPr/>
        </p:nvSpPr>
        <p:spPr>
          <a:xfrm>
            <a:off x="1019908" y="824183"/>
            <a:ext cx="10216661" cy="5292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tx1"/>
                </a:solidFill>
              </a:rPr>
              <a:t>Business Recommendations</a:t>
            </a:r>
            <a:endParaRPr lang="en-US" b="1" dirty="0">
              <a:solidFill>
                <a:schemeClr val="tx1"/>
              </a:solidFill>
            </a:endParaRPr>
          </a:p>
        </p:txBody>
      </p:sp>
      <p:sp>
        <p:nvSpPr>
          <p:cNvPr id="21" name="TextBox 20">
            <a:extLst>
              <a:ext uri="{FF2B5EF4-FFF2-40B4-BE49-F238E27FC236}">
                <a16:creationId xmlns:a16="http://schemas.microsoft.com/office/drawing/2014/main" id="{C418F15F-594A-4152-968E-77D6DDD326ED}"/>
              </a:ext>
            </a:extLst>
          </p:cNvPr>
          <p:cNvSpPr txBox="1"/>
          <p:nvPr/>
        </p:nvSpPr>
        <p:spPr>
          <a:xfrm>
            <a:off x="1809217" y="1918979"/>
            <a:ext cx="8638042" cy="1295868"/>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dirty="0"/>
              <a:t>Leverage USA customer service best practices in the UK office</a:t>
            </a:r>
          </a:p>
          <a:p>
            <a:pPr marL="342900" indent="-342900">
              <a:lnSpc>
                <a:spcPct val="150000"/>
              </a:lnSpc>
              <a:buFont typeface="Wingdings" panose="05000000000000000000" pitchFamily="2" charset="2"/>
              <a:buChar char="Ø"/>
            </a:pPr>
            <a:r>
              <a:rPr lang="en-US" dirty="0"/>
              <a:t>The Inside Sales Coordinator is located in the USA, therefore, it might be good looking into having the same role opening in the UK to drive sales.</a:t>
            </a:r>
          </a:p>
        </p:txBody>
      </p:sp>
    </p:spTree>
    <p:extLst>
      <p:ext uri="{BB962C8B-B14F-4D97-AF65-F5344CB8AC3E}">
        <p14:creationId xmlns:p14="http://schemas.microsoft.com/office/powerpoint/2010/main" val="2709835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7368</TotalTime>
  <Words>932</Words>
  <Application>Microsoft Office PowerPoint</Application>
  <PresentationFormat>Widescreen</PresentationFormat>
  <Paragraphs>112</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Francis Melissa Morales Aguilar</dc:creator>
  <cp:lastModifiedBy>Francis Melissa Morales Aguilar</cp:lastModifiedBy>
  <cp:revision>129</cp:revision>
  <dcterms:created xsi:type="dcterms:W3CDTF">2019-10-17T17:40:57Z</dcterms:created>
  <dcterms:modified xsi:type="dcterms:W3CDTF">2019-10-29T19:12:34Z</dcterms:modified>
</cp:coreProperties>
</file>