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9" r:id="rId1"/>
    <p:sldMasterId id="2147483952" r:id="rId2"/>
    <p:sldMasterId id="2147483966" r:id="rId3"/>
  </p:sldMasterIdLst>
  <p:notesMasterIdLst>
    <p:notesMasterId r:id="rId74"/>
  </p:notesMasterIdLst>
  <p:handoutMasterIdLst>
    <p:handoutMasterId r:id="rId75"/>
  </p:handoutMasterIdLst>
  <p:sldIdLst>
    <p:sldId id="633" r:id="rId4"/>
    <p:sldId id="634" r:id="rId5"/>
    <p:sldId id="601" r:id="rId6"/>
    <p:sldId id="664" r:id="rId7"/>
    <p:sldId id="663" r:id="rId8"/>
    <p:sldId id="602" r:id="rId9"/>
    <p:sldId id="665" r:id="rId10"/>
    <p:sldId id="582" r:id="rId11"/>
    <p:sldId id="666" r:id="rId12"/>
    <p:sldId id="583" r:id="rId13"/>
    <p:sldId id="586" r:id="rId14"/>
    <p:sldId id="587" r:id="rId15"/>
    <p:sldId id="588" r:id="rId16"/>
    <p:sldId id="589" r:id="rId17"/>
    <p:sldId id="590" r:id="rId18"/>
    <p:sldId id="603" r:id="rId19"/>
    <p:sldId id="604" r:id="rId20"/>
    <p:sldId id="667" r:id="rId21"/>
    <p:sldId id="659" r:id="rId22"/>
    <p:sldId id="660" r:id="rId23"/>
    <p:sldId id="661" r:id="rId24"/>
    <p:sldId id="668" r:id="rId25"/>
    <p:sldId id="605" r:id="rId26"/>
    <p:sldId id="639" r:id="rId27"/>
    <p:sldId id="640" r:id="rId28"/>
    <p:sldId id="591" r:id="rId29"/>
    <p:sldId id="681" r:id="rId30"/>
    <p:sldId id="682" r:id="rId31"/>
    <p:sldId id="280" r:id="rId32"/>
    <p:sldId id="622" r:id="rId33"/>
    <p:sldId id="608" r:id="rId34"/>
    <p:sldId id="609" r:id="rId35"/>
    <p:sldId id="334" r:id="rId36"/>
    <p:sldId id="329" r:id="rId37"/>
    <p:sldId id="610" r:id="rId38"/>
    <p:sldId id="611" r:id="rId39"/>
    <p:sldId id="683" r:id="rId40"/>
    <p:sldId id="612" r:id="rId41"/>
    <p:sldId id="613" r:id="rId42"/>
    <p:sldId id="614" r:id="rId43"/>
    <p:sldId id="576" r:id="rId44"/>
    <p:sldId id="624" r:id="rId45"/>
    <p:sldId id="360" r:id="rId46"/>
    <p:sldId id="673" r:id="rId47"/>
    <p:sldId id="669" r:id="rId48"/>
    <p:sldId id="644" r:id="rId49"/>
    <p:sldId id="645" r:id="rId50"/>
    <p:sldId id="647" r:id="rId51"/>
    <p:sldId id="675" r:id="rId52"/>
    <p:sldId id="676" r:id="rId53"/>
    <p:sldId id="648" r:id="rId54"/>
    <p:sldId id="646" r:id="rId55"/>
    <p:sldId id="649" r:id="rId56"/>
    <p:sldId id="650" r:id="rId57"/>
    <p:sldId id="651" r:id="rId58"/>
    <p:sldId id="677" r:id="rId59"/>
    <p:sldId id="678" r:id="rId60"/>
    <p:sldId id="652" r:id="rId61"/>
    <p:sldId id="653" r:id="rId62"/>
    <p:sldId id="654" r:id="rId63"/>
    <p:sldId id="655" r:id="rId64"/>
    <p:sldId id="656" r:id="rId65"/>
    <p:sldId id="657" r:id="rId66"/>
    <p:sldId id="658" r:id="rId67"/>
    <p:sldId id="626" r:id="rId68"/>
    <p:sldId id="627" r:id="rId69"/>
    <p:sldId id="662" r:id="rId70"/>
    <p:sldId id="679" r:id="rId71"/>
    <p:sldId id="680" r:id="rId72"/>
    <p:sldId id="632" r:id="rId73"/>
  </p:sldIdLst>
  <p:sldSz cx="9144000" cy="6858000" type="screen4x3"/>
  <p:notesSz cx="10234613" cy="70993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0000"/>
    <a:srgbClr val="000099"/>
    <a:srgbClr val="33CC33"/>
    <a:srgbClr val="9900FF"/>
    <a:srgbClr val="006600"/>
    <a:srgbClr val="008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86441" autoAdjust="0"/>
  </p:normalViewPr>
  <p:slideViewPr>
    <p:cSldViewPr>
      <p:cViewPr varScale="1">
        <p:scale>
          <a:sx n="115" d="100"/>
          <a:sy n="115" d="100"/>
        </p:scale>
        <p:origin x="56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7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9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4" Type="http://schemas.openxmlformats.org/officeDocument/2006/relationships/image" Target="../media/image46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4" Type="http://schemas.openxmlformats.org/officeDocument/2006/relationships/image" Target="../media/image63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022" y="0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CN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743619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022" y="6743619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7BA6E307-62E3-4CB5-9323-7DCF42FFE94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38243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022" y="0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CN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3275" y="533400"/>
            <a:ext cx="3548063" cy="2660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005" y="3371809"/>
            <a:ext cx="8188606" cy="3194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743619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022" y="6743619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D30F6D01-8EF3-46B2-9192-823B151FE2E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21616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0A520B-1857-41B1-97D3-DA3A336EC44E}" type="slidenum">
              <a:rPr lang="en-US" altLang="zh-CN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64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1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6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A3D2772-B153-49BC-8BA8-9F9214D057B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15368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1536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7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7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7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7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7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7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7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7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7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7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8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8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8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8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8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8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8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8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8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8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9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9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9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9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9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9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9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9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9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9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540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97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AB298D-5C34-4EB8-B330-FDB4E74EEF2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922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B89F15-FDCA-4948-B418-0A1CFAC8D19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651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22238"/>
            <a:ext cx="8229600" cy="6008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C128688-7557-43E3-9BFC-CB1C42A6F66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470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F59B705-3698-4CDA-84DE-070F0C6135C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830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defRPr/>
            </a:pPr>
            <a:fld id="{6B0A1F57-65C0-4832-82CA-8D183ADE8417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188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1797"/>
            <a:ext cx="8229600" cy="789140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84255"/>
            <a:ext cx="8229600" cy="4382717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8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defRPr/>
            </a:pPr>
            <a:fld id="{117D20EA-5272-45B5-984B-08483399625B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258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defRPr/>
            </a:pPr>
            <a:fld id="{8C045596-392E-4B3D-B8D8-591F219DFC2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432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zh-CN" altLang="en-US" smtClean="0"/>
            </a:lvl1pPr>
          </a:lstStyle>
          <a:p>
            <a:pPr>
              <a:defRPr/>
            </a:pPr>
            <a:fld id="{D68BC16C-FE7F-4A76-909E-FF515E40ECD1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91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defRPr/>
            </a:pPr>
            <a:fld id="{19EEE010-78E7-48C6-91FE-E5206DF594EE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890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83A4D-8CC0-4218-BC96-A24A66EA9BD2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2018/9/18 Tuesday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038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813136-9780-4C29-87FE-A2A89716058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5614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defRPr/>
            </a:pPr>
            <a:fld id="{E5768025-9DBB-4EE1-8222-39CDE82B1B5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700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zh-CN" altLang="en-US" smtClean="0"/>
            </a:lvl1pPr>
          </a:lstStyle>
          <a:p>
            <a:pPr>
              <a:defRPr/>
            </a:pPr>
            <a:fld id="{A86380B5-5FA0-4344-BB53-6DA13291ABC0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70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defRPr/>
            </a:pPr>
            <a:fld id="{2706A52E-3DEE-466C-B6C7-167360C1F067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13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defRPr/>
            </a:pPr>
            <a:fld id="{657C0D3E-6D65-4A33-8DA7-912680B436B0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362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defRPr/>
            </a:pPr>
            <a:fld id="{31384670-72AB-4A6D-828D-BBFE7091A0D0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259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defRPr/>
            </a:pPr>
            <a:fld id="{E6307E34-C31B-4D2D-B233-D2756CEB45F4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269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9A8C1A-3B0D-4777-B5E1-3B7CEF94389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4375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83A4D-8CC0-4218-BC96-A24A66EA9BD2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2018/9/18 Tuesday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227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724525" y="212726"/>
            <a:ext cx="3455988" cy="5847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smtClean="0">
                <a:solidFill>
                  <a:srgbClr val="FFFFFF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13656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5842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CD9EB3-09B2-4264-804F-8A1C7058AD8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6063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23094020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4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8074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2860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281314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9793982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40352452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90417385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31672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62714" y="404813"/>
            <a:ext cx="2070100" cy="56880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6" y="404813"/>
            <a:ext cx="6059488" cy="568801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072501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6" y="404815"/>
            <a:ext cx="6626225" cy="752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3213" y="1700213"/>
            <a:ext cx="8229600" cy="4392612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</p:spTree>
    <p:extLst>
      <p:ext uri="{BB962C8B-B14F-4D97-AF65-F5344CB8AC3E}">
        <p14:creationId xmlns:p14="http://schemas.microsoft.com/office/powerpoint/2010/main" val="40034559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FBE2D7-BF33-461D-B7D6-575E460B059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367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0B7ED3-6F17-44DF-8FB9-E079EA0D1D48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713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6180B8-0534-49E1-A652-3CACA9EE699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10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79C4DF-9B7D-437B-8B5F-82A869C8DF9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410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073706-80AE-4983-8CD3-AD0CB1B65A4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44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5B106D-5D18-476D-877F-95FB61CC84E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17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/>
            </a:lvl1pPr>
          </a:lstStyle>
          <a:p>
            <a:fld id="{74341E08-2E15-4924-BBA4-95E640DF65A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14344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43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524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91" r:id="rId12"/>
    <p:sldLayoutId id="2147483892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None/>
              <a:defRPr sz="1400"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ea"/>
                <a:ea typeface="+mn-ea"/>
              </a:defRPr>
            </a:lvl1pPr>
          </a:lstStyle>
          <a:p>
            <a:fld id="{74341E08-2E15-4924-BBA4-95E640DF65AD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7" name="Picture 5" descr="08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9" t="33676" r="7799" b="55194"/>
          <a:stretch>
            <a:fillRect/>
          </a:stretch>
        </p:blipFill>
        <p:spPr bwMode="auto">
          <a:xfrm>
            <a:off x="6446839" y="-26988"/>
            <a:ext cx="2733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08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16" t="33676" r="9175" b="55194"/>
          <a:stretch>
            <a:fillRect/>
          </a:stretch>
        </p:blipFill>
        <p:spPr bwMode="auto">
          <a:xfrm>
            <a:off x="0" y="-26988"/>
            <a:ext cx="64658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3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  <p:sldLayoutId id="2147483964" r:id="rId12"/>
    <p:sldLayoutId id="2147483965" r:id="rId13"/>
    <p:sldLayoutId id="2147483951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楷体" pitchFamily="49" charset="-122"/>
          <a:ea typeface="楷体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楷体" pitchFamily="49" charset="-122"/>
          <a:ea typeface="楷体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楷体" pitchFamily="49" charset="-122"/>
          <a:ea typeface="楷体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6" y="404815"/>
            <a:ext cx="66262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1700213"/>
            <a:ext cx="8229600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5580063" y="6332538"/>
            <a:ext cx="3600450" cy="3365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smtClean="0">
                <a:solidFill>
                  <a:srgbClr val="000000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2449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o"/>
        <a:defRPr sz="3000" b="1">
          <a:solidFill>
            <a:srgbClr val="000000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n"/>
        <a:defRPr sz="2600" b="1">
          <a:solidFill>
            <a:srgbClr val="000000"/>
          </a:solidFill>
          <a:latin typeface="+mn-lt"/>
          <a:ea typeface="+mn-ea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o"/>
        <a:defRPr sz="2300" b="1">
          <a:solidFill>
            <a:srgbClr val="000000"/>
          </a:solidFill>
          <a:latin typeface="+mn-lt"/>
          <a:ea typeface="+mn-ea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n"/>
        <a:defRPr sz="2000" b="1">
          <a:solidFill>
            <a:srgbClr val="000000"/>
          </a:solidFill>
          <a:latin typeface="+mn-lt"/>
          <a:ea typeface="+mn-ea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4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sh=3;sc=4;%0d%0ay1=gampdf(x,sh,sc);%0d%0amu=12;lamda=36;" TargetMode="External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sh=3;sc=4;%0d%0ay1=gampdf(x,sh,sc);%0d%0amu=12;lamda=36;" TargetMode="External"/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7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8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2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3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5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6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8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9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28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7" Type="http://schemas.openxmlformats.org/officeDocument/2006/relationships/image" Target="../media/image5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53.png"/><Relationship Id="rId4" Type="http://schemas.openxmlformats.org/officeDocument/2006/relationships/image" Target="../media/image51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54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56.wmf"/><Relationship Id="rId4" Type="http://schemas.openxmlformats.org/officeDocument/2006/relationships/oleObject" Target="../embeddings/oleObject33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58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39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64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6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65.wmf"/><Relationship Id="rId4" Type="http://schemas.openxmlformats.org/officeDocument/2006/relationships/oleObject" Target="../embeddings/oleObject41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68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70.wmf"/><Relationship Id="rId4" Type="http://schemas.openxmlformats.org/officeDocument/2006/relationships/oleObject" Target="../embeddings/oleObject45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72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73.wmf"/><Relationship Id="rId4" Type="http://schemas.openxmlformats.org/officeDocument/2006/relationships/oleObject" Target="../embeddings/oleObject47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75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7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78.w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52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80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8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0.w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85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84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86.wmf"/><Relationship Id="rId4" Type="http://schemas.openxmlformats.org/officeDocument/2006/relationships/oleObject" Target="../embeddings/oleObject59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88.w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89.w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91.wmf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23528" y="836712"/>
            <a:ext cx="7772400" cy="1362456"/>
          </a:xfrm>
        </p:spPr>
        <p:txBody>
          <a:bodyPr/>
          <a:lstStyle/>
          <a:p>
            <a:pPr algn="ctr"/>
            <a:r>
              <a:rPr lang="zh-CN" altLang="en-US" sz="6000" dirty="0">
                <a:solidFill>
                  <a:srgbClr val="91172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损失金额模型</a:t>
            </a:r>
            <a:r>
              <a:rPr lang="en-US" altLang="zh-CN" sz="6000" dirty="0" smtClean="0">
                <a:solidFill>
                  <a:srgbClr val="91172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en-US" altLang="zh-CN" sz="6000" dirty="0" smtClean="0">
                <a:solidFill>
                  <a:srgbClr val="91172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dirty="0" smtClean="0">
                <a:solidFill>
                  <a:srgbClr val="91172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models of claims amount</a:t>
            </a:r>
            <a:endParaRPr lang="zh-CN" altLang="en-US" dirty="0">
              <a:solidFill>
                <a:srgbClr val="91172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95783" y="3717032"/>
            <a:ext cx="7854696" cy="1752600"/>
          </a:xfrm>
          <a:prstGeom prst="rect">
            <a:avLst/>
          </a:prstGeom>
        </p:spPr>
        <p:txBody>
          <a:bodyPr vert="horz" lIns="45720" rIns="45720" anchor="t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40000"/>
              </a:lnSpc>
              <a:spcAft>
                <a:spcPts val="0"/>
              </a:spcAft>
              <a:buClr>
                <a:srgbClr val="FFFFFF"/>
              </a:buClr>
            </a:pPr>
            <a:r>
              <a:rPr lang="zh-CN" altLang="en-US" sz="3200" b="0" dirty="0" smtClean="0">
                <a:solidFill>
                  <a:srgbClr val="911720"/>
                </a:solidFill>
                <a:latin typeface="华文新魏" pitchFamily="2" charset="-122"/>
                <a:ea typeface="华文新魏" pitchFamily="2" charset="-122"/>
              </a:rPr>
              <a:t>李政宵</a:t>
            </a:r>
          </a:p>
          <a:p>
            <a:pPr algn="ctr" fontAlgn="auto">
              <a:lnSpc>
                <a:spcPct val="140000"/>
              </a:lnSpc>
              <a:spcAft>
                <a:spcPts val="0"/>
              </a:spcAft>
              <a:buClr>
                <a:srgbClr val="FFFFFF"/>
              </a:buClr>
            </a:pPr>
            <a:r>
              <a:rPr lang="zh-CN" altLang="en-US" sz="3200" b="0" dirty="0" smtClean="0">
                <a:solidFill>
                  <a:srgbClr val="911720"/>
                </a:solidFill>
                <a:latin typeface="华文新魏" pitchFamily="2" charset="-122"/>
                <a:ea typeface="华文新魏" pitchFamily="2" charset="-122"/>
              </a:rPr>
              <a:t>    对外经济贸易大学 保险学院</a:t>
            </a:r>
          </a:p>
        </p:txBody>
      </p:sp>
    </p:spTree>
    <p:extLst>
      <p:ext uri="{BB962C8B-B14F-4D97-AF65-F5344CB8AC3E}">
        <p14:creationId xmlns:p14="http://schemas.microsoft.com/office/powerpoint/2010/main" val="318405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411663"/>
          </a:xfrm>
        </p:spPr>
        <p:txBody>
          <a:bodyPr>
            <a:normAutofit/>
          </a:bodyPr>
          <a:lstStyle/>
          <a:p>
            <a:r>
              <a:rPr lang="zh-CN" altLang="en-US" dirty="0"/>
              <a:t>从矩母函数容易</a:t>
            </a:r>
            <a:r>
              <a:rPr lang="zh-CN" altLang="en-US" dirty="0" smtClean="0"/>
              <a:t>看出</a:t>
            </a:r>
            <a:r>
              <a:rPr lang="en-US" altLang="zh-CN" dirty="0" smtClean="0"/>
              <a:t>, </a:t>
            </a:r>
            <a:r>
              <a:rPr lang="zh-CN" altLang="en-US" dirty="0" smtClean="0"/>
              <a:t>类似于伽马分布</a:t>
            </a:r>
            <a:r>
              <a:rPr lang="en-US" altLang="zh-CN" dirty="0" smtClean="0"/>
              <a:t>, </a:t>
            </a:r>
            <a:r>
              <a:rPr lang="zh-CN" altLang="en-US" dirty="0" smtClean="0"/>
              <a:t>有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 smtClean="0"/>
              <a:t>逆</a:t>
            </a:r>
            <a:r>
              <a:rPr lang="zh-CN" altLang="en-US" dirty="0"/>
              <a:t>高斯分布的均值、方差和</a:t>
            </a:r>
            <a:r>
              <a:rPr lang="zh-CN" altLang="en-US" b="1" dirty="0">
                <a:solidFill>
                  <a:srgbClr val="FF0000"/>
                </a:solidFill>
              </a:rPr>
              <a:t>偏度系数</a:t>
            </a:r>
            <a:r>
              <a:rPr lang="zh-CN" altLang="en-US" dirty="0"/>
              <a:t>分别为：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相对应的伽马分布的均值、方差和</a:t>
            </a:r>
            <a:r>
              <a:rPr lang="zh-CN" altLang="en-US" b="1" dirty="0">
                <a:solidFill>
                  <a:srgbClr val="FF0000"/>
                </a:solidFill>
              </a:rPr>
              <a:t>偏度系数</a:t>
            </a:r>
            <a:r>
              <a:rPr lang="zh-CN" altLang="en-US" dirty="0"/>
              <a:t>为</a:t>
            </a:r>
          </a:p>
          <a:p>
            <a:pPr>
              <a:buFont typeface="Wingdings" pitchFamily="2" charset="2"/>
              <a:buNone/>
            </a:pPr>
            <a:endParaRPr lang="en-US" altLang="zh-CN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AAA3-3369-43E9-96A4-08F52D281985}" type="slidenum">
              <a:rPr lang="en-US" altLang="zh-CN"/>
              <a:pPr/>
              <a:t>10</a:t>
            </a:fld>
            <a:endParaRPr lang="en-US" altLang="zh-CN"/>
          </a:p>
        </p:txBody>
      </p:sp>
      <p:graphicFrame>
        <p:nvGraphicFramePr>
          <p:cNvPr id="2560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312021"/>
              </p:ext>
            </p:extLst>
          </p:nvPr>
        </p:nvGraphicFramePr>
        <p:xfrm>
          <a:off x="1724025" y="3436938"/>
          <a:ext cx="249555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08" name="Equation" r:id="rId3" imgW="1002960" imgH="419040" progId="Equation.DSMT4">
                  <p:embed/>
                </p:oleObj>
              </mc:Choice>
              <mc:Fallback>
                <p:oleObj name="Equation" r:id="rId3" imgW="10029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025" y="3436938"/>
                        <a:ext cx="2495550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910832"/>
              </p:ext>
            </p:extLst>
          </p:nvPr>
        </p:nvGraphicFramePr>
        <p:xfrm>
          <a:off x="1098550" y="1981200"/>
          <a:ext cx="58801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09" name="Equation" r:id="rId5" imgW="2361960" imgH="228600" progId="Equation.DSMT4">
                  <p:embed/>
                </p:oleObj>
              </mc:Choice>
              <mc:Fallback>
                <p:oleObj name="Equation" r:id="rId5" imgW="2361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550" y="1981200"/>
                        <a:ext cx="5880100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4129576"/>
              </p:ext>
            </p:extLst>
          </p:nvPr>
        </p:nvGraphicFramePr>
        <p:xfrm>
          <a:off x="1808163" y="5151438"/>
          <a:ext cx="2555875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10" name="Equation" r:id="rId7" imgW="965160" imgH="609480" progId="Equation.DSMT4">
                  <p:embed/>
                </p:oleObj>
              </mc:Choice>
              <mc:Fallback>
                <p:oleObj name="Equation" r:id="rId7" imgW="96516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163" y="5151438"/>
                        <a:ext cx="2555875" cy="161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901793"/>
              </p:ext>
            </p:extLst>
          </p:nvPr>
        </p:nvGraphicFramePr>
        <p:xfrm>
          <a:off x="5803900" y="5638800"/>
          <a:ext cx="30988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11" name="Equation" r:id="rId9" imgW="1625400" imgH="444240" progId="">
                  <p:embed/>
                </p:oleObj>
              </mc:Choice>
              <mc:Fallback>
                <p:oleObj name="Equation" r:id="rId9" imgW="1625400" imgH="4442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0" y="5638800"/>
                        <a:ext cx="3098800" cy="847725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158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60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0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6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6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9600" cy="5292725"/>
          </a:xfrm>
        </p:spPr>
        <p:txBody>
          <a:bodyPr/>
          <a:lstStyle/>
          <a:p>
            <a:r>
              <a:rPr lang="zh-CN" altLang="en-US" b="1" dirty="0"/>
              <a:t>逆高斯分布的</a:t>
            </a:r>
            <a:r>
              <a:rPr lang="zh-CN" altLang="en-US" b="1" dirty="0">
                <a:solidFill>
                  <a:srgbClr val="FF0000"/>
                </a:solidFill>
              </a:rPr>
              <a:t>第二种</a:t>
            </a:r>
            <a:r>
              <a:rPr lang="zh-CN" altLang="en-US" b="1" dirty="0"/>
              <a:t>参数</a:t>
            </a:r>
            <a:r>
              <a:rPr lang="zh-CN" altLang="en-US" b="1" dirty="0" smtClean="0"/>
              <a:t>形式：</a:t>
            </a:r>
            <a:endParaRPr lang="zh-CN" altLang="en-US" b="1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AF0C-0893-44B9-B7FE-CE3793E8696C}" type="slidenum">
              <a:rPr lang="en-US" altLang="zh-CN"/>
              <a:pPr/>
              <a:t>11</a:t>
            </a:fld>
            <a:endParaRPr lang="en-US" altLang="zh-CN"/>
          </a:p>
        </p:txBody>
      </p:sp>
      <p:pic>
        <p:nvPicPr>
          <p:cNvPr id="258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95400"/>
            <a:ext cx="6694488" cy="147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8052" name="Text Box 4"/>
          <p:cNvSpPr txBox="1">
            <a:spLocks noChangeArrowheads="1"/>
          </p:cNvSpPr>
          <p:nvPr/>
        </p:nvSpPr>
        <p:spPr bwMode="auto">
          <a:xfrm>
            <a:off x="914400" y="3962400"/>
            <a:ext cx="54441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/>
              <a:t>均值、方差、偏度系数和</a:t>
            </a:r>
            <a:r>
              <a:rPr lang="zh-CN" altLang="en-US" sz="2400" dirty="0">
                <a:solidFill>
                  <a:srgbClr val="FF0000"/>
                </a:solidFill>
              </a:rPr>
              <a:t>峰度系数</a:t>
            </a:r>
            <a:r>
              <a:rPr lang="zh-CN" altLang="en-US" sz="2400" dirty="0"/>
              <a:t>为：</a:t>
            </a:r>
          </a:p>
        </p:txBody>
      </p:sp>
      <p:graphicFrame>
        <p:nvGraphicFramePr>
          <p:cNvPr id="2580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1707230"/>
              </p:ext>
            </p:extLst>
          </p:nvPr>
        </p:nvGraphicFramePr>
        <p:xfrm>
          <a:off x="1116013" y="4800600"/>
          <a:ext cx="5618162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623" name="Equation" r:id="rId4" imgW="2057400" imgH="253800" progId="Equation.DSMT4">
                  <p:embed/>
                </p:oleObj>
              </mc:Choice>
              <mc:Fallback>
                <p:oleObj name="Equation" r:id="rId4" imgW="20574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800600"/>
                        <a:ext cx="5618162" cy="693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8054" name="Text Box 6"/>
          <p:cNvSpPr txBox="1">
            <a:spLocks noChangeArrowheads="1"/>
          </p:cNvSpPr>
          <p:nvPr/>
        </p:nvSpPr>
        <p:spPr bwMode="auto">
          <a:xfrm>
            <a:off x="914400" y="2895600"/>
            <a:ext cx="76667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Symbol" pitchFamily="18" charset="2"/>
              </a:rPr>
              <a:t>其中</a:t>
            </a:r>
            <a:r>
              <a:rPr lang="en-US" altLang="zh-CN" sz="2400" dirty="0">
                <a:latin typeface="Symbol" pitchFamily="18" charset="2"/>
              </a:rPr>
              <a:t>m</a:t>
            </a:r>
            <a:r>
              <a:rPr lang="zh-CN" altLang="en-US" sz="2400" dirty="0">
                <a:latin typeface="Symbol" pitchFamily="18" charset="2"/>
              </a:rPr>
              <a:t>为</a:t>
            </a:r>
            <a:r>
              <a:rPr lang="zh-CN" altLang="en-US" sz="2400" dirty="0" smtClean="0">
                <a:solidFill>
                  <a:srgbClr val="FF0000"/>
                </a:solidFill>
                <a:latin typeface="Symbol" pitchFamily="18" charset="2"/>
              </a:rPr>
              <a:t>均值</a:t>
            </a:r>
            <a:r>
              <a:rPr lang="en-US" altLang="zh-CN" sz="2400" dirty="0" smtClean="0">
                <a:latin typeface="Symbol" pitchFamily="18" charset="2"/>
              </a:rPr>
              <a:t>, l</a:t>
            </a:r>
            <a:r>
              <a:rPr lang="zh-CN" altLang="en-US" sz="2400" dirty="0">
                <a:latin typeface="Symbol" pitchFamily="18" charset="2"/>
              </a:rPr>
              <a:t>被称作</a:t>
            </a:r>
            <a:r>
              <a:rPr lang="zh-CN" altLang="en-US" sz="2400" dirty="0">
                <a:solidFill>
                  <a:srgbClr val="FF0000"/>
                </a:solidFill>
                <a:latin typeface="Symbol" pitchFamily="18" charset="2"/>
              </a:rPr>
              <a:t>精度参数</a:t>
            </a:r>
            <a:r>
              <a:rPr lang="zh-CN" altLang="en-US" sz="2400" dirty="0">
                <a:latin typeface="Symbol" pitchFamily="18" charset="2"/>
              </a:rPr>
              <a:t>（</a:t>
            </a:r>
            <a:r>
              <a:rPr lang="en-US" altLang="zh-CN" sz="2400" dirty="0">
                <a:latin typeface="Times New Roman" pitchFamily="18" charset="0"/>
              </a:rPr>
              <a:t>precision parameter</a:t>
            </a:r>
            <a:r>
              <a:rPr lang="zh-CN" altLang="en-US" sz="2400" dirty="0">
                <a:latin typeface="Symbol" pitchFamily="18" charset="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62571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18E5-8029-4702-BA69-F9D5BACD51DF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389128" name="Rectangle 8"/>
          <p:cNvSpPr>
            <a:spLocks noChangeArrowheads="1"/>
          </p:cNvSpPr>
          <p:nvPr/>
        </p:nvSpPr>
        <p:spPr bwMode="auto">
          <a:xfrm>
            <a:off x="914400" y="685800"/>
            <a:ext cx="7010400" cy="43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zh-CN" altLang="en-US" b="0" dirty="0" smtClean="0"/>
              <a:t>精度参数的影响：</a:t>
            </a:r>
            <a:r>
              <a:rPr lang="zh-CN" altLang="en-US" b="0" dirty="0"/>
              <a:t>随着</a:t>
            </a:r>
            <a:r>
              <a:rPr lang="en-US" altLang="zh-CN" b="0" dirty="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zh-CN" altLang="en-US" b="0" dirty="0"/>
              <a:t>的</a:t>
            </a:r>
            <a:r>
              <a:rPr lang="zh-CN" altLang="en-US" b="0" dirty="0" smtClean="0"/>
              <a:t>增</a:t>
            </a:r>
            <a:r>
              <a:rPr lang="zh-CN" altLang="en-US" b="0" dirty="0"/>
              <a:t>大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分布</a:t>
            </a:r>
            <a:r>
              <a:rPr lang="zh-CN" altLang="en-US" b="0" dirty="0"/>
              <a:t>越</a:t>
            </a:r>
            <a:r>
              <a:rPr lang="zh-CN" altLang="en-US" b="0" dirty="0" smtClean="0"/>
              <a:t>对称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也</a:t>
            </a:r>
            <a:r>
              <a:rPr lang="zh-CN" altLang="en-US" b="0" dirty="0"/>
              <a:t>越</a:t>
            </a:r>
            <a:r>
              <a:rPr lang="zh-CN" altLang="en-US" b="0" dirty="0" smtClean="0"/>
              <a:t>集中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精度</a:t>
            </a:r>
            <a:r>
              <a:rPr lang="zh-CN" altLang="en-US" b="0" dirty="0"/>
              <a:t>越高。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8600" y="206573"/>
            <a:ext cx="5135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" dirty="0" smtClean="0"/>
              <a:t>x=</a:t>
            </a:r>
            <a:r>
              <a:rPr lang="en-US" altLang="zh-CN" sz="200" dirty="0" err="1" smtClean="0"/>
              <a:t>seq</a:t>
            </a:r>
            <a:r>
              <a:rPr lang="en-US" altLang="zh-CN" sz="200" dirty="0" smtClean="0"/>
              <a:t>(0, 4, 0.01</a:t>
            </a:r>
            <a:r>
              <a:rPr lang="en-US" altLang="zh-CN" sz="200" dirty="0"/>
              <a:t>)</a:t>
            </a:r>
          </a:p>
          <a:p>
            <a:r>
              <a:rPr lang="en-US" altLang="zh-CN" sz="200" dirty="0" err="1"/>
              <a:t>f1</a:t>
            </a:r>
            <a:r>
              <a:rPr lang="en-US" altLang="zh-CN" sz="200" dirty="0"/>
              <a:t>=</a:t>
            </a:r>
            <a:r>
              <a:rPr lang="en-US" altLang="zh-CN" sz="200" dirty="0" err="1"/>
              <a:t>sqrt</a:t>
            </a:r>
            <a:r>
              <a:rPr lang="en-US" altLang="zh-CN" sz="200" dirty="0"/>
              <a:t>(0.5/(2*pi*</a:t>
            </a:r>
            <a:r>
              <a:rPr lang="en-US" altLang="zh-CN" sz="200" dirty="0" err="1"/>
              <a:t>x^3</a:t>
            </a:r>
            <a:r>
              <a:rPr lang="en-US" altLang="zh-CN" sz="200" dirty="0"/>
              <a:t>))*</a:t>
            </a:r>
            <a:r>
              <a:rPr lang="en-US" altLang="zh-CN" sz="200" dirty="0" err="1"/>
              <a:t>exp</a:t>
            </a:r>
            <a:r>
              <a:rPr lang="en-US" altLang="zh-CN" sz="200" dirty="0"/>
              <a:t>(-0.5*(x-1)^2/(2*1^2*x))</a:t>
            </a:r>
          </a:p>
          <a:p>
            <a:r>
              <a:rPr lang="en-US" altLang="zh-CN" sz="200" dirty="0" err="1"/>
              <a:t>f2</a:t>
            </a:r>
            <a:r>
              <a:rPr lang="en-US" altLang="zh-CN" sz="200" dirty="0"/>
              <a:t>= </a:t>
            </a:r>
            <a:r>
              <a:rPr lang="en-US" altLang="zh-CN" sz="200" dirty="0" err="1"/>
              <a:t>sqrt</a:t>
            </a:r>
            <a:r>
              <a:rPr lang="en-US" altLang="zh-CN" sz="200" dirty="0"/>
              <a:t>(1/(2*pi*</a:t>
            </a:r>
            <a:r>
              <a:rPr lang="en-US" altLang="zh-CN" sz="200" dirty="0" err="1"/>
              <a:t>x^3</a:t>
            </a:r>
            <a:r>
              <a:rPr lang="en-US" altLang="zh-CN" sz="200" dirty="0"/>
              <a:t>))*</a:t>
            </a:r>
            <a:r>
              <a:rPr lang="en-US" altLang="zh-CN" sz="200" dirty="0" err="1"/>
              <a:t>exp</a:t>
            </a:r>
            <a:r>
              <a:rPr lang="en-US" altLang="zh-CN" sz="200" dirty="0"/>
              <a:t>(-1*(x-1)^2/(2*1^2*x))</a:t>
            </a:r>
          </a:p>
          <a:p>
            <a:r>
              <a:rPr lang="en-US" altLang="zh-CN" sz="200" dirty="0" err="1"/>
              <a:t>f3</a:t>
            </a:r>
            <a:r>
              <a:rPr lang="en-US" altLang="zh-CN" sz="200" dirty="0"/>
              <a:t>= </a:t>
            </a:r>
            <a:r>
              <a:rPr lang="en-US" altLang="zh-CN" sz="200" dirty="0" err="1"/>
              <a:t>sqrt</a:t>
            </a:r>
            <a:r>
              <a:rPr lang="en-US" altLang="zh-CN" sz="200" dirty="0"/>
              <a:t>(5/(2*pi*</a:t>
            </a:r>
            <a:r>
              <a:rPr lang="en-US" altLang="zh-CN" sz="200" dirty="0" err="1"/>
              <a:t>x^3</a:t>
            </a:r>
            <a:r>
              <a:rPr lang="en-US" altLang="zh-CN" sz="200" dirty="0"/>
              <a:t>))*</a:t>
            </a:r>
            <a:r>
              <a:rPr lang="en-US" altLang="zh-CN" sz="200" dirty="0" err="1"/>
              <a:t>exp</a:t>
            </a:r>
            <a:r>
              <a:rPr lang="en-US" altLang="zh-CN" sz="200" dirty="0"/>
              <a:t>(-5*(x-1)^2/(2*1^2*x))</a:t>
            </a:r>
          </a:p>
          <a:p>
            <a:r>
              <a:rPr lang="en-US" altLang="zh-CN" sz="200" dirty="0" err="1"/>
              <a:t>f4</a:t>
            </a:r>
            <a:r>
              <a:rPr lang="en-US" altLang="zh-CN" sz="200" dirty="0"/>
              <a:t>= </a:t>
            </a:r>
            <a:r>
              <a:rPr lang="en-US" altLang="zh-CN" sz="200" dirty="0" err="1"/>
              <a:t>sqrt</a:t>
            </a:r>
            <a:r>
              <a:rPr lang="en-US" altLang="zh-CN" sz="200" dirty="0"/>
              <a:t>(10/(2*pi*</a:t>
            </a:r>
            <a:r>
              <a:rPr lang="en-US" altLang="zh-CN" sz="200" dirty="0" err="1"/>
              <a:t>x^3</a:t>
            </a:r>
            <a:r>
              <a:rPr lang="en-US" altLang="zh-CN" sz="200" dirty="0"/>
              <a:t>))*</a:t>
            </a:r>
            <a:r>
              <a:rPr lang="en-US" altLang="zh-CN" sz="200" dirty="0" err="1"/>
              <a:t>exp</a:t>
            </a:r>
            <a:r>
              <a:rPr lang="en-US" altLang="zh-CN" sz="200" dirty="0"/>
              <a:t>(-10*(x-1)^2/(2*1^2*x))</a:t>
            </a:r>
          </a:p>
          <a:p>
            <a:r>
              <a:rPr lang="en-US" altLang="zh-CN" sz="200" dirty="0" err="1" smtClean="0"/>
              <a:t>matplot</a:t>
            </a:r>
            <a:r>
              <a:rPr lang="en-US" altLang="zh-CN" sz="200" dirty="0" smtClean="0"/>
              <a:t>(x, </a:t>
            </a:r>
            <a:r>
              <a:rPr lang="en-US" altLang="zh-CN" sz="200" dirty="0" err="1" smtClean="0"/>
              <a:t>cbind</a:t>
            </a:r>
            <a:r>
              <a:rPr lang="en-US" altLang="zh-CN" sz="200" dirty="0" smtClean="0"/>
              <a:t>(</a:t>
            </a:r>
            <a:r>
              <a:rPr lang="en-US" altLang="zh-CN" sz="200" dirty="0" err="1" smtClean="0"/>
              <a:t>f1</a:t>
            </a:r>
            <a:r>
              <a:rPr lang="en-US" altLang="zh-CN" sz="200" dirty="0" smtClean="0"/>
              <a:t>, </a:t>
            </a:r>
            <a:r>
              <a:rPr lang="en-US" altLang="zh-CN" sz="200" dirty="0" err="1" smtClean="0"/>
              <a:t>f2</a:t>
            </a:r>
            <a:r>
              <a:rPr lang="en-US" altLang="zh-CN" sz="200" dirty="0" smtClean="0"/>
              <a:t>, </a:t>
            </a:r>
            <a:r>
              <a:rPr lang="en-US" altLang="zh-CN" sz="200" dirty="0" err="1" smtClean="0"/>
              <a:t>f3</a:t>
            </a:r>
            <a:r>
              <a:rPr lang="en-US" altLang="zh-CN" sz="200" dirty="0" smtClean="0"/>
              <a:t>, </a:t>
            </a:r>
            <a:r>
              <a:rPr lang="en-US" altLang="zh-CN" sz="200" dirty="0" err="1" smtClean="0"/>
              <a:t>f4</a:t>
            </a:r>
            <a:r>
              <a:rPr lang="en-US" altLang="zh-CN" sz="200" dirty="0" smtClean="0"/>
              <a:t>), type</a:t>
            </a:r>
            <a:r>
              <a:rPr lang="en-US" altLang="zh-CN" sz="200" dirty="0"/>
              <a:t>='l</a:t>
            </a:r>
            <a:r>
              <a:rPr lang="en-US" altLang="zh-CN" sz="200" dirty="0" smtClean="0"/>
              <a:t>', </a:t>
            </a:r>
            <a:r>
              <a:rPr lang="en-US" altLang="zh-CN" sz="200" dirty="0" err="1" smtClean="0"/>
              <a:t>lty</a:t>
            </a:r>
            <a:r>
              <a:rPr lang="en-US" altLang="zh-CN" sz="200" dirty="0" smtClean="0"/>
              <a:t>=1:4, </a:t>
            </a:r>
            <a:r>
              <a:rPr lang="en-US" altLang="zh-CN" sz="200" dirty="0" err="1" smtClean="0"/>
              <a:t>lwd</a:t>
            </a:r>
            <a:r>
              <a:rPr lang="en-US" altLang="zh-CN" sz="200" dirty="0" smtClean="0"/>
              <a:t>=2</a:t>
            </a:r>
            <a:r>
              <a:rPr lang="en-US" altLang="zh-CN" sz="200" dirty="0"/>
              <a:t>)</a:t>
            </a:r>
          </a:p>
          <a:p>
            <a:r>
              <a:rPr lang="en-US" altLang="zh-CN" sz="200" dirty="0" smtClean="0"/>
              <a:t>legend(2, 1, c</a:t>
            </a:r>
            <a:r>
              <a:rPr lang="en-US" altLang="zh-CN" sz="200" dirty="0"/>
              <a:t>(</a:t>
            </a:r>
            <a:r>
              <a:rPr lang="en-US" altLang="zh-CN" sz="200" dirty="0" smtClean="0"/>
              <a:t>'IG(1, 0.5)', 'IG(1, 1)', 'IG(1, 5)', 'IG(1, 10)'), </a:t>
            </a:r>
            <a:r>
              <a:rPr lang="en-US" altLang="zh-CN" sz="200" dirty="0" err="1" smtClean="0"/>
              <a:t>lty</a:t>
            </a:r>
            <a:r>
              <a:rPr lang="en-US" altLang="zh-CN" sz="200" dirty="0" smtClean="0"/>
              <a:t>=1:4, col=1:4, </a:t>
            </a:r>
            <a:r>
              <a:rPr lang="en-US" altLang="zh-CN" sz="200" dirty="0" err="1" smtClean="0"/>
              <a:t>lwd</a:t>
            </a:r>
            <a:r>
              <a:rPr lang="en-US" altLang="zh-CN" sz="200" dirty="0" smtClean="0"/>
              <a:t>=c(3, 3, 3, 3</a:t>
            </a:r>
            <a:r>
              <a:rPr lang="en-US" altLang="zh-CN" sz="200" dirty="0"/>
              <a:t>))</a:t>
            </a:r>
            <a:endParaRPr lang="zh-CN" altLang="en-US" sz="200" dirty="0"/>
          </a:p>
        </p:txBody>
      </p:sp>
      <p:pic>
        <p:nvPicPr>
          <p:cNvPr id="417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7" y="1473200"/>
            <a:ext cx="617220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683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逆高斯与伽马的比较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204864"/>
            <a:ext cx="7924800" cy="1452736"/>
          </a:xfrm>
        </p:spPr>
        <p:txBody>
          <a:bodyPr>
            <a:normAutofit/>
          </a:bodyPr>
          <a:lstStyle/>
          <a:p>
            <a:r>
              <a:rPr lang="en-US" altLang="zh-CN" b="1" dirty="0"/>
              <a:t>IG</a:t>
            </a:r>
            <a:r>
              <a:rPr lang="zh-CN" altLang="en-US" b="1" dirty="0"/>
              <a:t>的优点：</a:t>
            </a:r>
            <a:r>
              <a:rPr lang="zh-CN" altLang="en-US" b="1" dirty="0" smtClean="0"/>
              <a:t>灵活</a:t>
            </a:r>
            <a:r>
              <a:rPr lang="en-US" altLang="zh-CN" b="1" dirty="0" smtClean="0"/>
              <a:t>, </a:t>
            </a:r>
            <a:r>
              <a:rPr lang="zh-CN" altLang="en-US" b="1" dirty="0" smtClean="0"/>
              <a:t>从</a:t>
            </a:r>
            <a:r>
              <a:rPr lang="zh-CN" altLang="en-US" b="1" dirty="0"/>
              <a:t>对称到尖峰厚尾</a:t>
            </a:r>
          </a:p>
          <a:p>
            <a:endParaRPr lang="zh-CN" altLang="en-US" b="1" dirty="0"/>
          </a:p>
          <a:p>
            <a:r>
              <a:rPr lang="zh-CN" altLang="en-US" b="1" dirty="0"/>
              <a:t>与伽玛分布的比较：</a:t>
            </a:r>
          </a:p>
          <a:p>
            <a:endParaRPr lang="en-US" altLang="zh-CN" b="1" dirty="0"/>
          </a:p>
        </p:txBody>
      </p:sp>
      <p:graphicFrame>
        <p:nvGraphicFramePr>
          <p:cNvPr id="27750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235075" y="4191000"/>
          <a:ext cx="44640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645" name="Equation" r:id="rId3" imgW="2019300" imgH="482600" progId="">
                  <p:embed/>
                </p:oleObj>
              </mc:Choice>
              <mc:Fallback>
                <p:oleObj name="Equation" r:id="rId3" imgW="2019300" imgH="482600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075" y="4191000"/>
                        <a:ext cx="446405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1C61-C256-4EAB-B7F4-2EFD2B626747}" type="slidenum">
              <a:rPr lang="en-US" altLang="zh-CN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569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3B6E-F780-402C-B0B1-17390A1D9A13}" type="slidenum">
              <a:rPr lang="en-US" altLang="zh-CN"/>
              <a:pPr/>
              <a:t>14</a:t>
            </a:fld>
            <a:endParaRPr lang="en-US" altLang="zh-CN"/>
          </a:p>
        </p:txBody>
      </p:sp>
      <p:pic>
        <p:nvPicPr>
          <p:cNvPr id="275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8153400" cy="559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5459" name="Rectangle 3"/>
          <p:cNvSpPr>
            <a:spLocks noChangeArrowheads="1"/>
          </p:cNvSpPr>
          <p:nvPr/>
        </p:nvSpPr>
        <p:spPr bwMode="auto">
          <a:xfrm>
            <a:off x="2879447" y="841486"/>
            <a:ext cx="312136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 dirty="0" smtClean="0">
                <a:hlinkClick r:id="rId3" action="ppaction://hlinkfile"/>
              </a:rPr>
              <a:t>Gamma</a:t>
            </a:r>
            <a:r>
              <a:rPr lang="zh-CN" altLang="en-US" b="0" dirty="0" smtClean="0">
                <a:hlinkClick r:id="rId3" action="ppaction://hlinkfile"/>
              </a:rPr>
              <a:t>：</a:t>
            </a:r>
            <a:r>
              <a:rPr lang="en-US" altLang="zh-CN" b="0" dirty="0" smtClean="0">
                <a:hlinkClick r:id="rId3" action="ppaction://hlinkfile"/>
              </a:rPr>
              <a:t>shape=3; scale=4</a:t>
            </a:r>
            <a:r>
              <a:rPr lang="en-US" altLang="zh-CN" b="0" dirty="0">
                <a:hlinkClick r:id="rId3" action="ppaction://hlinkfile"/>
              </a:rPr>
              <a:t>;</a:t>
            </a:r>
          </a:p>
          <a:p>
            <a:r>
              <a:rPr lang="en-US" altLang="zh-CN" b="0" dirty="0" smtClean="0">
                <a:hlinkClick r:id="rId3" action="ppaction://hlinkfile"/>
              </a:rPr>
              <a:t>IG</a:t>
            </a:r>
            <a:r>
              <a:rPr lang="zh-CN" altLang="en-US" b="0" dirty="0" smtClean="0">
                <a:hlinkClick r:id="rId3" action="ppaction://hlinkfile"/>
              </a:rPr>
              <a:t>：</a:t>
            </a:r>
            <a:r>
              <a:rPr lang="en-US" altLang="zh-CN" b="0" dirty="0" smtClean="0">
                <a:hlinkClick r:id="rId3" action="ppaction://hlinkfile"/>
              </a:rPr>
              <a:t>mu=12; phi=1</a:t>
            </a:r>
            <a:r>
              <a:rPr lang="en-US" altLang="zh-CN" b="0" dirty="0">
                <a:hlinkClick r:id="rId3" action="ppaction://hlinkfile"/>
              </a:rPr>
              <a:t>/</a:t>
            </a:r>
            <a:r>
              <a:rPr lang="en-US" altLang="zh-CN" b="0" dirty="0" smtClean="0">
                <a:hlinkClick r:id="rId3" action="ppaction://hlinkfile"/>
              </a:rPr>
              <a:t>36</a:t>
            </a:r>
            <a:r>
              <a:rPr lang="en-US" altLang="zh-CN" b="0" dirty="0">
                <a:hlinkClick r:id="rId3" action="ppaction://hlinkfile"/>
              </a:rPr>
              <a:t>;</a:t>
            </a:r>
            <a:endParaRPr lang="en-US" altLang="zh-CN" b="0" dirty="0"/>
          </a:p>
        </p:txBody>
      </p:sp>
      <p:sp>
        <p:nvSpPr>
          <p:cNvPr id="275460" name="Text Box 4"/>
          <p:cNvSpPr txBox="1">
            <a:spLocks noChangeArrowheads="1"/>
          </p:cNvSpPr>
          <p:nvPr/>
        </p:nvSpPr>
        <p:spPr bwMode="auto">
          <a:xfrm>
            <a:off x="4572000" y="3352800"/>
            <a:ext cx="229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0" dirty="0">
                <a:solidFill>
                  <a:srgbClr val="0000FF"/>
                </a:solidFill>
              </a:rPr>
              <a:t>均值＝</a:t>
            </a:r>
            <a:r>
              <a:rPr lang="en-US" altLang="zh-CN" b="0" dirty="0" smtClean="0">
                <a:solidFill>
                  <a:srgbClr val="0000FF"/>
                </a:solidFill>
              </a:rPr>
              <a:t>12, </a:t>
            </a:r>
            <a:r>
              <a:rPr lang="zh-CN" altLang="en-US" b="0" dirty="0" smtClean="0">
                <a:solidFill>
                  <a:srgbClr val="0000FF"/>
                </a:solidFill>
              </a:rPr>
              <a:t>方差</a:t>
            </a:r>
            <a:r>
              <a:rPr lang="zh-CN" altLang="en-US" b="0" dirty="0">
                <a:solidFill>
                  <a:srgbClr val="0000FF"/>
                </a:solidFill>
              </a:rPr>
              <a:t>＝</a:t>
            </a:r>
            <a:r>
              <a:rPr lang="en-US" altLang="zh-CN" b="0" dirty="0">
                <a:solidFill>
                  <a:srgbClr val="0000FF"/>
                </a:solidFill>
              </a:rPr>
              <a:t>48</a:t>
            </a:r>
          </a:p>
        </p:txBody>
      </p:sp>
      <p:sp>
        <p:nvSpPr>
          <p:cNvPr id="275461" name="Text Box 5"/>
          <p:cNvSpPr txBox="1">
            <a:spLocks noChangeArrowheads="1"/>
          </p:cNvSpPr>
          <p:nvPr/>
        </p:nvSpPr>
        <p:spPr bwMode="auto">
          <a:xfrm>
            <a:off x="5181600" y="4419600"/>
            <a:ext cx="1339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FF0000"/>
                </a:solidFill>
              </a:rPr>
              <a:t>IG</a:t>
            </a:r>
            <a:r>
              <a:rPr lang="zh-CN" altLang="en-US" b="0">
                <a:solidFill>
                  <a:srgbClr val="FF0000"/>
                </a:solidFill>
              </a:rPr>
              <a:t>具有尖峰</a:t>
            </a:r>
          </a:p>
        </p:txBody>
      </p:sp>
      <p:sp>
        <p:nvSpPr>
          <p:cNvPr id="275462" name="Text Box 6"/>
          <p:cNvSpPr txBox="1">
            <a:spLocks noChangeArrowheads="1"/>
          </p:cNvSpPr>
          <p:nvPr/>
        </p:nvSpPr>
        <p:spPr bwMode="auto">
          <a:xfrm>
            <a:off x="3015350" y="381000"/>
            <a:ext cx="2849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/>
              <a:t>Gamma</a:t>
            </a:r>
            <a:r>
              <a:rPr lang="zh-CN" altLang="en-US" sz="2400" dirty="0"/>
              <a:t>与</a:t>
            </a:r>
            <a:r>
              <a:rPr lang="en-US" altLang="zh-CN" sz="2400" dirty="0"/>
              <a:t>IG</a:t>
            </a:r>
            <a:r>
              <a:rPr lang="zh-CN" altLang="en-US" sz="2400" dirty="0"/>
              <a:t>的比较</a:t>
            </a:r>
          </a:p>
        </p:txBody>
      </p:sp>
    </p:spTree>
    <p:extLst>
      <p:ext uri="{BB962C8B-B14F-4D97-AF65-F5344CB8AC3E}">
        <p14:creationId xmlns:p14="http://schemas.microsoft.com/office/powerpoint/2010/main" val="298329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3AAFA-4C7F-4F0E-AD0C-E4DD36F127DE}" type="slidenum">
              <a:rPr lang="en-US" altLang="zh-CN"/>
              <a:pPr/>
              <a:t>15</a:t>
            </a:fld>
            <a:endParaRPr lang="en-US" altLang="zh-CN"/>
          </a:p>
        </p:txBody>
      </p:sp>
      <p:pic>
        <p:nvPicPr>
          <p:cNvPr id="276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62000"/>
            <a:ext cx="7924800" cy="594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483" name="Rectangle 3"/>
          <p:cNvSpPr>
            <a:spLocks noChangeArrowheads="1"/>
          </p:cNvSpPr>
          <p:nvPr/>
        </p:nvSpPr>
        <p:spPr bwMode="auto">
          <a:xfrm>
            <a:off x="5943600" y="533400"/>
            <a:ext cx="2025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hlinkClick r:id="rId3" action="ppaction://hlinkfile"/>
              </a:rPr>
              <a:t>sh=3;sc=4;</a:t>
            </a:r>
          </a:p>
          <a:p>
            <a:r>
              <a:rPr lang="en-US" altLang="zh-CN" b="0">
                <a:hlinkClick r:id="rId3" action="ppaction://hlinkfile"/>
              </a:rPr>
              <a:t>mu=12;lamda=36;</a:t>
            </a:r>
            <a:endParaRPr lang="en-US" altLang="zh-CN" b="0"/>
          </a:p>
        </p:txBody>
      </p:sp>
      <p:sp>
        <p:nvSpPr>
          <p:cNvPr id="276484" name="Text Box 4"/>
          <p:cNvSpPr txBox="1">
            <a:spLocks noChangeArrowheads="1"/>
          </p:cNvSpPr>
          <p:nvPr/>
        </p:nvSpPr>
        <p:spPr bwMode="auto">
          <a:xfrm>
            <a:off x="4572000" y="3352800"/>
            <a:ext cx="229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0" dirty="0">
                <a:solidFill>
                  <a:srgbClr val="0000FF"/>
                </a:solidFill>
              </a:rPr>
              <a:t>均值＝</a:t>
            </a:r>
            <a:r>
              <a:rPr lang="en-US" altLang="zh-CN" b="0" dirty="0" smtClean="0">
                <a:solidFill>
                  <a:srgbClr val="0000FF"/>
                </a:solidFill>
              </a:rPr>
              <a:t>12, </a:t>
            </a:r>
            <a:r>
              <a:rPr lang="zh-CN" altLang="en-US" b="0" dirty="0" smtClean="0">
                <a:solidFill>
                  <a:srgbClr val="0000FF"/>
                </a:solidFill>
              </a:rPr>
              <a:t>方差</a:t>
            </a:r>
            <a:r>
              <a:rPr lang="zh-CN" altLang="en-US" b="0" dirty="0">
                <a:solidFill>
                  <a:srgbClr val="0000FF"/>
                </a:solidFill>
              </a:rPr>
              <a:t>＝</a:t>
            </a:r>
            <a:r>
              <a:rPr lang="en-US" altLang="zh-CN" b="0" dirty="0">
                <a:solidFill>
                  <a:srgbClr val="0000FF"/>
                </a:solidFill>
              </a:rPr>
              <a:t>48</a:t>
            </a:r>
          </a:p>
        </p:txBody>
      </p:sp>
      <p:sp>
        <p:nvSpPr>
          <p:cNvPr id="276485" name="Text Box 5"/>
          <p:cNvSpPr txBox="1">
            <a:spLocks noChangeArrowheads="1"/>
          </p:cNvSpPr>
          <p:nvPr/>
        </p:nvSpPr>
        <p:spPr bwMode="auto">
          <a:xfrm>
            <a:off x="4876800" y="4267200"/>
            <a:ext cx="1339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FF0000"/>
                </a:solidFill>
              </a:rPr>
              <a:t>IG</a:t>
            </a:r>
            <a:r>
              <a:rPr lang="zh-CN" altLang="en-US" b="0">
                <a:solidFill>
                  <a:srgbClr val="FF0000"/>
                </a:solidFill>
              </a:rPr>
              <a:t>具有厚尾</a:t>
            </a:r>
          </a:p>
        </p:txBody>
      </p:sp>
      <p:sp>
        <p:nvSpPr>
          <p:cNvPr id="276486" name="Text Box 6"/>
          <p:cNvSpPr txBox="1">
            <a:spLocks noChangeArrowheads="1"/>
          </p:cNvSpPr>
          <p:nvPr/>
        </p:nvSpPr>
        <p:spPr bwMode="auto">
          <a:xfrm>
            <a:off x="2776538" y="460375"/>
            <a:ext cx="2849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/>
              <a:t>Gamma</a:t>
            </a:r>
            <a:r>
              <a:rPr lang="zh-CN" altLang="en-US" sz="2400"/>
              <a:t>与</a:t>
            </a:r>
            <a:r>
              <a:rPr lang="en-US" altLang="zh-CN" sz="2400"/>
              <a:t>IG</a:t>
            </a:r>
            <a:r>
              <a:rPr lang="zh-CN" altLang="en-US" sz="2400"/>
              <a:t>的比较</a:t>
            </a:r>
          </a:p>
        </p:txBody>
      </p:sp>
    </p:spTree>
    <p:extLst>
      <p:ext uri="{BB962C8B-B14F-4D97-AF65-F5344CB8AC3E}">
        <p14:creationId xmlns:p14="http://schemas.microsoft.com/office/powerpoint/2010/main" val="157714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对数正态分布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16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349802"/>
              </p:ext>
            </p:extLst>
          </p:nvPr>
        </p:nvGraphicFramePr>
        <p:xfrm>
          <a:off x="755576" y="1628800"/>
          <a:ext cx="4778375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767" name="Equation" r:id="rId3" imgW="2387520" imgH="1193760" progId="Equation.DSMT4">
                  <p:embed/>
                </p:oleObj>
              </mc:Choice>
              <mc:Fallback>
                <p:oleObj name="Equation" r:id="rId3" imgW="2387520" imgH="1193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576" y="1628800"/>
                        <a:ext cx="4778375" cy="238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5576" y="4653136"/>
            <a:ext cx="58705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注意：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ym typeface="Symbol"/>
              </a:rPr>
              <a:t>（</a:t>
            </a:r>
            <a:r>
              <a:rPr lang="en-US" altLang="zh-CN" sz="2400" dirty="0" smtClean="0">
                <a:sym typeface="Symbol"/>
              </a:rPr>
              <a:t>1</a:t>
            </a:r>
            <a:r>
              <a:rPr lang="zh-CN" altLang="en-US" sz="2400" dirty="0" smtClean="0">
                <a:sym typeface="Symbol"/>
              </a:rPr>
              <a:t>）</a:t>
            </a:r>
            <a:r>
              <a:rPr lang="zh-CN" altLang="en-US" sz="2400" dirty="0" smtClean="0">
                <a:solidFill>
                  <a:srgbClr val="FF0000"/>
                </a:solidFill>
                <a:sym typeface="Symbol"/>
              </a:rPr>
              <a:t></a:t>
            </a:r>
            <a:r>
              <a:rPr lang="zh-CN" altLang="en-US" sz="2400" dirty="0" smtClean="0">
                <a:sym typeface="Symbol"/>
              </a:rPr>
              <a:t>不是均值。</a:t>
            </a:r>
            <a:endParaRPr lang="en-US" altLang="zh-CN" sz="2400" dirty="0" smtClean="0">
              <a:sym typeface="Symbol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ym typeface="Symbol"/>
              </a:rPr>
              <a:t>（</a:t>
            </a:r>
            <a:r>
              <a:rPr lang="en-US" altLang="zh-CN" sz="2400" dirty="0" smtClean="0">
                <a:sym typeface="Symbol"/>
              </a:rPr>
              <a:t>2</a:t>
            </a:r>
            <a:r>
              <a:rPr lang="zh-CN" altLang="en-US" sz="2400" dirty="0" smtClean="0">
                <a:sym typeface="Symbol"/>
              </a:rPr>
              <a:t>）存在任意阶矩</a:t>
            </a:r>
            <a:r>
              <a:rPr lang="en-US" altLang="zh-CN" sz="2400" dirty="0" smtClean="0">
                <a:sym typeface="Symbol"/>
              </a:rPr>
              <a:t>,  </a:t>
            </a:r>
            <a:r>
              <a:rPr lang="zh-CN" altLang="en-US" sz="2400" dirty="0" smtClean="0">
                <a:sym typeface="Symbol"/>
              </a:rPr>
              <a:t>但矩母函数不存在。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1874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对数正态分布的矩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17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681667"/>
              </p:ext>
            </p:extLst>
          </p:nvPr>
        </p:nvGraphicFramePr>
        <p:xfrm>
          <a:off x="1403350" y="1893888"/>
          <a:ext cx="3832225" cy="417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792" name="Equation" r:id="rId3" imgW="2133360" imgH="2323800" progId="Equation.DSMT4">
                  <p:embed/>
                </p:oleObj>
              </mc:Choice>
              <mc:Fallback>
                <p:oleObj name="Equation" r:id="rId3" imgW="2133360" imgH="232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3350" y="1893888"/>
                        <a:ext cx="3832225" cy="417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632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18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0768"/>
            <a:ext cx="8898746" cy="438886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9338" y="260649"/>
            <a:ext cx="11923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" dirty="0"/>
              <a:t>par(</a:t>
            </a:r>
            <a:r>
              <a:rPr lang="en-US" altLang="zh-CN" sz="200" dirty="0" err="1"/>
              <a:t>mfrow</a:t>
            </a:r>
            <a:r>
              <a:rPr lang="en-US" altLang="zh-CN" sz="200" dirty="0"/>
              <a:t> = c(1, 2) )</a:t>
            </a:r>
          </a:p>
          <a:p>
            <a:r>
              <a:rPr lang="en-US" altLang="zh-CN" sz="200" dirty="0"/>
              <a:t># </a:t>
            </a:r>
            <a:r>
              <a:rPr lang="zh-CN" altLang="en-US" sz="200" dirty="0"/>
              <a:t>固定 </a:t>
            </a:r>
            <a:r>
              <a:rPr lang="en-US" altLang="zh-CN" sz="200" dirty="0"/>
              <a:t>mu </a:t>
            </a:r>
          </a:p>
          <a:p>
            <a:r>
              <a:rPr lang="en-US" altLang="zh-CN" sz="200" dirty="0"/>
              <a:t>mu &lt;- 2                </a:t>
            </a:r>
          </a:p>
          <a:p>
            <a:r>
              <a:rPr lang="en-US" altLang="zh-CN" sz="200" dirty="0"/>
              <a:t>sigma &lt;- c(0.5, 1, 2)     </a:t>
            </a:r>
          </a:p>
          <a:p>
            <a:r>
              <a:rPr lang="en-US" altLang="zh-CN" sz="200" dirty="0"/>
              <a:t>x0 &lt;- </a:t>
            </a:r>
            <a:r>
              <a:rPr lang="en-US" altLang="zh-CN" sz="200" dirty="0" err="1"/>
              <a:t>seq</a:t>
            </a:r>
            <a:r>
              <a:rPr lang="en-US" altLang="zh-CN" sz="200" dirty="0"/>
              <a:t>(0.001, 15, </a:t>
            </a:r>
            <a:r>
              <a:rPr lang="en-US" altLang="zh-CN" sz="200" dirty="0" err="1"/>
              <a:t>length.out</a:t>
            </a:r>
            <a:r>
              <a:rPr lang="en-US" altLang="zh-CN" sz="200" dirty="0"/>
              <a:t> = 100)</a:t>
            </a:r>
          </a:p>
          <a:p>
            <a:r>
              <a:rPr lang="en-US" altLang="zh-CN" sz="200" dirty="0"/>
              <a:t>f1 &lt;- </a:t>
            </a:r>
            <a:r>
              <a:rPr lang="en-US" altLang="zh-CN" sz="200" dirty="0" err="1"/>
              <a:t>dlnorm</a:t>
            </a:r>
            <a:r>
              <a:rPr lang="en-US" altLang="zh-CN" sz="200" dirty="0"/>
              <a:t>(x0,  </a:t>
            </a:r>
            <a:r>
              <a:rPr lang="en-US" altLang="zh-CN" sz="200" dirty="0" err="1"/>
              <a:t>meanlog</a:t>
            </a:r>
            <a:r>
              <a:rPr lang="en-US" altLang="zh-CN" sz="200" dirty="0"/>
              <a:t> = mu, </a:t>
            </a:r>
            <a:r>
              <a:rPr lang="en-US" altLang="zh-CN" sz="200" dirty="0" err="1"/>
              <a:t>sdlog</a:t>
            </a:r>
            <a:r>
              <a:rPr lang="en-US" altLang="zh-CN" sz="200" dirty="0"/>
              <a:t> = sigma[1])</a:t>
            </a:r>
          </a:p>
          <a:p>
            <a:r>
              <a:rPr lang="en-US" altLang="zh-CN" sz="200" dirty="0"/>
              <a:t>f2 &lt;- </a:t>
            </a:r>
            <a:r>
              <a:rPr lang="en-US" altLang="zh-CN" sz="200" dirty="0" err="1"/>
              <a:t>dlnorm</a:t>
            </a:r>
            <a:r>
              <a:rPr lang="en-US" altLang="zh-CN" sz="200" dirty="0"/>
              <a:t>(x0,  </a:t>
            </a:r>
            <a:r>
              <a:rPr lang="en-US" altLang="zh-CN" sz="200" dirty="0" err="1"/>
              <a:t>meanlog</a:t>
            </a:r>
            <a:r>
              <a:rPr lang="en-US" altLang="zh-CN" sz="200" dirty="0"/>
              <a:t> = mu, </a:t>
            </a:r>
            <a:r>
              <a:rPr lang="en-US" altLang="zh-CN" sz="200" dirty="0" err="1"/>
              <a:t>sdlog</a:t>
            </a:r>
            <a:r>
              <a:rPr lang="en-US" altLang="zh-CN" sz="200" dirty="0"/>
              <a:t> = sigma[2])</a:t>
            </a:r>
          </a:p>
          <a:p>
            <a:r>
              <a:rPr lang="en-US" altLang="zh-CN" sz="200" dirty="0"/>
              <a:t>f3 &lt;- </a:t>
            </a:r>
            <a:r>
              <a:rPr lang="en-US" altLang="zh-CN" sz="200" dirty="0" err="1"/>
              <a:t>dlnorm</a:t>
            </a:r>
            <a:r>
              <a:rPr lang="en-US" altLang="zh-CN" sz="200" dirty="0"/>
              <a:t>(x0,  </a:t>
            </a:r>
            <a:r>
              <a:rPr lang="en-US" altLang="zh-CN" sz="200" dirty="0" err="1"/>
              <a:t>meanlog</a:t>
            </a:r>
            <a:r>
              <a:rPr lang="en-US" altLang="zh-CN" sz="200" dirty="0"/>
              <a:t> = mu, </a:t>
            </a:r>
            <a:r>
              <a:rPr lang="en-US" altLang="zh-CN" sz="200" dirty="0" err="1"/>
              <a:t>sdlog</a:t>
            </a:r>
            <a:r>
              <a:rPr lang="en-US" altLang="zh-CN" sz="200" dirty="0"/>
              <a:t> = sigma[3])</a:t>
            </a:r>
          </a:p>
          <a:p>
            <a:endParaRPr lang="en-US" altLang="zh-CN" sz="200" dirty="0"/>
          </a:p>
          <a:p>
            <a:r>
              <a:rPr lang="en-US" altLang="zh-CN" sz="200" dirty="0" err="1"/>
              <a:t>matplot</a:t>
            </a:r>
            <a:r>
              <a:rPr lang="en-US" altLang="zh-CN" sz="200" dirty="0"/>
              <a:t>(x0, </a:t>
            </a:r>
            <a:r>
              <a:rPr lang="en-US" altLang="zh-CN" sz="200" dirty="0" err="1"/>
              <a:t>cbind</a:t>
            </a:r>
            <a:r>
              <a:rPr lang="en-US" altLang="zh-CN" sz="200" dirty="0"/>
              <a:t>(f1, f2, f3), main = '',  type = 'l', </a:t>
            </a:r>
            <a:r>
              <a:rPr lang="en-US" altLang="zh-CN" sz="200" dirty="0" err="1"/>
              <a:t>lty</a:t>
            </a:r>
            <a:r>
              <a:rPr lang="en-US" altLang="zh-CN" sz="200" dirty="0"/>
              <a:t> = 1:3, </a:t>
            </a:r>
            <a:r>
              <a:rPr lang="en-US" altLang="zh-CN" sz="200" dirty="0" err="1"/>
              <a:t>lwd</a:t>
            </a:r>
            <a:r>
              <a:rPr lang="en-US" altLang="zh-CN" sz="200" dirty="0"/>
              <a:t> = 2, </a:t>
            </a:r>
            <a:r>
              <a:rPr lang="en-US" altLang="zh-CN" sz="200" dirty="0" err="1"/>
              <a:t>ylab</a:t>
            </a:r>
            <a:r>
              <a:rPr lang="en-US" altLang="zh-CN" sz="200" dirty="0"/>
              <a:t> = '</a:t>
            </a:r>
            <a:r>
              <a:rPr lang="zh-CN" altLang="en-US" sz="200" dirty="0"/>
              <a:t>密度函数</a:t>
            </a:r>
            <a:r>
              <a:rPr lang="en-US" altLang="zh-CN" sz="200" dirty="0"/>
              <a:t>')</a:t>
            </a:r>
          </a:p>
          <a:p>
            <a:r>
              <a:rPr lang="en-US" altLang="zh-CN" sz="200" dirty="0"/>
              <a:t>legend('</a:t>
            </a:r>
            <a:r>
              <a:rPr lang="en-US" altLang="zh-CN" sz="200" dirty="0" err="1"/>
              <a:t>topright</a:t>
            </a:r>
            <a:r>
              <a:rPr lang="en-US" altLang="zh-CN" sz="200" dirty="0"/>
              <a:t>',legend = c('mu = 2, sigma = 0.5', </a:t>
            </a:r>
          </a:p>
          <a:p>
            <a:r>
              <a:rPr lang="en-US" altLang="zh-CN" sz="200" dirty="0"/>
              <a:t>                             'mu = 2, sigma = 1', </a:t>
            </a:r>
          </a:p>
          <a:p>
            <a:r>
              <a:rPr lang="en-US" altLang="zh-CN" sz="200" dirty="0"/>
              <a:t>                             'mu = 2, sigma = 2'),</a:t>
            </a:r>
          </a:p>
          <a:p>
            <a:r>
              <a:rPr lang="en-US" altLang="zh-CN" sz="200" dirty="0"/>
              <a:t>       </a:t>
            </a:r>
            <a:r>
              <a:rPr lang="en-US" altLang="zh-CN" sz="200" dirty="0" err="1"/>
              <a:t>lty</a:t>
            </a:r>
            <a:r>
              <a:rPr lang="en-US" altLang="zh-CN" sz="200" dirty="0"/>
              <a:t> = c(1,2,3), </a:t>
            </a:r>
            <a:r>
              <a:rPr lang="en-US" altLang="zh-CN" sz="200" dirty="0" err="1"/>
              <a:t>bty</a:t>
            </a:r>
            <a:r>
              <a:rPr lang="en-US" altLang="zh-CN" sz="200" dirty="0"/>
              <a:t> = "n", </a:t>
            </a:r>
            <a:r>
              <a:rPr lang="en-US" altLang="zh-CN" sz="200" dirty="0" err="1"/>
              <a:t>lwd</a:t>
            </a:r>
            <a:r>
              <a:rPr lang="en-US" altLang="zh-CN" sz="200" dirty="0"/>
              <a:t> = 2,  col = 1:3)</a:t>
            </a:r>
          </a:p>
          <a:p>
            <a:endParaRPr lang="en-US" altLang="zh-CN" sz="200" dirty="0"/>
          </a:p>
          <a:p>
            <a:r>
              <a:rPr lang="en-US" altLang="zh-CN" sz="200" dirty="0"/>
              <a:t># </a:t>
            </a:r>
            <a:r>
              <a:rPr lang="zh-CN" altLang="en-US" sz="200" dirty="0"/>
              <a:t>固定 </a:t>
            </a:r>
            <a:r>
              <a:rPr lang="en-US" altLang="zh-CN" sz="200" dirty="0"/>
              <a:t>sigma</a:t>
            </a:r>
          </a:p>
          <a:p>
            <a:r>
              <a:rPr lang="en-US" altLang="zh-CN" sz="200" dirty="0"/>
              <a:t>mu &lt;- c(1,2,3)</a:t>
            </a:r>
          </a:p>
          <a:p>
            <a:r>
              <a:rPr lang="en-US" altLang="zh-CN" sz="200" dirty="0"/>
              <a:t>sigma &lt;- 1</a:t>
            </a:r>
          </a:p>
          <a:p>
            <a:r>
              <a:rPr lang="en-US" altLang="zh-CN" sz="200" dirty="0"/>
              <a:t>x0 &lt;- </a:t>
            </a:r>
            <a:r>
              <a:rPr lang="en-US" altLang="zh-CN" sz="200" dirty="0" err="1"/>
              <a:t>seq</a:t>
            </a:r>
            <a:r>
              <a:rPr lang="en-US" altLang="zh-CN" sz="200" dirty="0"/>
              <a:t>(0.001, 15, </a:t>
            </a:r>
            <a:r>
              <a:rPr lang="en-US" altLang="zh-CN" sz="200" dirty="0" err="1"/>
              <a:t>length.out</a:t>
            </a:r>
            <a:r>
              <a:rPr lang="en-US" altLang="zh-CN" sz="200" dirty="0"/>
              <a:t> = 100)</a:t>
            </a:r>
          </a:p>
          <a:p>
            <a:r>
              <a:rPr lang="en-US" altLang="zh-CN" sz="200" dirty="0"/>
              <a:t>f1 &lt;- </a:t>
            </a:r>
            <a:r>
              <a:rPr lang="en-US" altLang="zh-CN" sz="200" dirty="0" err="1"/>
              <a:t>dlnorm</a:t>
            </a:r>
            <a:r>
              <a:rPr lang="en-US" altLang="zh-CN" sz="200" dirty="0"/>
              <a:t>(x0,  </a:t>
            </a:r>
            <a:r>
              <a:rPr lang="en-US" altLang="zh-CN" sz="200" dirty="0" err="1"/>
              <a:t>meanlog</a:t>
            </a:r>
            <a:r>
              <a:rPr lang="en-US" altLang="zh-CN" sz="200" dirty="0"/>
              <a:t> = mu[1], </a:t>
            </a:r>
            <a:r>
              <a:rPr lang="en-US" altLang="zh-CN" sz="200" dirty="0" err="1"/>
              <a:t>sdlog</a:t>
            </a:r>
            <a:r>
              <a:rPr lang="en-US" altLang="zh-CN" sz="200" dirty="0"/>
              <a:t> = sigma)</a:t>
            </a:r>
          </a:p>
          <a:p>
            <a:r>
              <a:rPr lang="en-US" altLang="zh-CN" sz="200" dirty="0"/>
              <a:t>f2 &lt;- </a:t>
            </a:r>
            <a:r>
              <a:rPr lang="en-US" altLang="zh-CN" sz="200" dirty="0" err="1"/>
              <a:t>dlnorm</a:t>
            </a:r>
            <a:r>
              <a:rPr lang="en-US" altLang="zh-CN" sz="200" dirty="0"/>
              <a:t>(x0,  </a:t>
            </a:r>
            <a:r>
              <a:rPr lang="en-US" altLang="zh-CN" sz="200" dirty="0" err="1"/>
              <a:t>meanlog</a:t>
            </a:r>
            <a:r>
              <a:rPr lang="en-US" altLang="zh-CN" sz="200" dirty="0"/>
              <a:t> = mu[2], </a:t>
            </a:r>
            <a:r>
              <a:rPr lang="en-US" altLang="zh-CN" sz="200" dirty="0" err="1"/>
              <a:t>sdlog</a:t>
            </a:r>
            <a:r>
              <a:rPr lang="en-US" altLang="zh-CN" sz="200" dirty="0"/>
              <a:t> = sigma)</a:t>
            </a:r>
          </a:p>
          <a:p>
            <a:r>
              <a:rPr lang="en-US" altLang="zh-CN" sz="200" dirty="0"/>
              <a:t>f3 &lt;- </a:t>
            </a:r>
            <a:r>
              <a:rPr lang="en-US" altLang="zh-CN" sz="200" dirty="0" err="1"/>
              <a:t>dlnorm</a:t>
            </a:r>
            <a:r>
              <a:rPr lang="en-US" altLang="zh-CN" sz="200" dirty="0"/>
              <a:t>(x0,  </a:t>
            </a:r>
            <a:r>
              <a:rPr lang="en-US" altLang="zh-CN" sz="200" dirty="0" err="1"/>
              <a:t>meanlog</a:t>
            </a:r>
            <a:r>
              <a:rPr lang="en-US" altLang="zh-CN" sz="200" dirty="0"/>
              <a:t> = mu[3], </a:t>
            </a:r>
            <a:r>
              <a:rPr lang="en-US" altLang="zh-CN" sz="200" dirty="0" err="1"/>
              <a:t>sdlog</a:t>
            </a:r>
            <a:r>
              <a:rPr lang="en-US" altLang="zh-CN" sz="200" dirty="0"/>
              <a:t> = sigma)</a:t>
            </a:r>
          </a:p>
          <a:p>
            <a:endParaRPr lang="en-US" altLang="zh-CN" sz="200" dirty="0"/>
          </a:p>
          <a:p>
            <a:r>
              <a:rPr lang="en-US" altLang="zh-CN" sz="200" dirty="0" err="1"/>
              <a:t>matplot</a:t>
            </a:r>
            <a:r>
              <a:rPr lang="en-US" altLang="zh-CN" sz="200" dirty="0"/>
              <a:t>(x0, </a:t>
            </a:r>
            <a:r>
              <a:rPr lang="en-US" altLang="zh-CN" sz="200" dirty="0" err="1"/>
              <a:t>cbind</a:t>
            </a:r>
            <a:r>
              <a:rPr lang="en-US" altLang="zh-CN" sz="200" dirty="0"/>
              <a:t>(f1, f2, f3), main = '',  type = 'l', </a:t>
            </a:r>
            <a:r>
              <a:rPr lang="en-US" altLang="zh-CN" sz="200" dirty="0" err="1"/>
              <a:t>lty</a:t>
            </a:r>
            <a:r>
              <a:rPr lang="en-US" altLang="zh-CN" sz="200" dirty="0"/>
              <a:t> = 1:3, </a:t>
            </a:r>
            <a:r>
              <a:rPr lang="en-US" altLang="zh-CN" sz="200" dirty="0" err="1"/>
              <a:t>lwd</a:t>
            </a:r>
            <a:r>
              <a:rPr lang="en-US" altLang="zh-CN" sz="200" dirty="0"/>
              <a:t> = 2, </a:t>
            </a:r>
            <a:r>
              <a:rPr lang="en-US" altLang="zh-CN" sz="200" dirty="0" err="1"/>
              <a:t>ylab</a:t>
            </a:r>
            <a:r>
              <a:rPr lang="en-US" altLang="zh-CN" sz="200" dirty="0"/>
              <a:t> = '</a:t>
            </a:r>
            <a:r>
              <a:rPr lang="zh-CN" altLang="en-US" sz="200" dirty="0"/>
              <a:t>密度函数</a:t>
            </a:r>
            <a:r>
              <a:rPr lang="en-US" altLang="zh-CN" sz="200" dirty="0"/>
              <a:t>')</a:t>
            </a:r>
          </a:p>
          <a:p>
            <a:r>
              <a:rPr lang="en-US" altLang="zh-CN" sz="200" dirty="0"/>
              <a:t>legend('</a:t>
            </a:r>
            <a:r>
              <a:rPr lang="en-US" altLang="zh-CN" sz="200" dirty="0" err="1"/>
              <a:t>topright</a:t>
            </a:r>
            <a:r>
              <a:rPr lang="en-US" altLang="zh-CN" sz="200" dirty="0"/>
              <a:t>',       legend = c('mu = 1, sigma = 1', </a:t>
            </a:r>
          </a:p>
          <a:p>
            <a:r>
              <a:rPr lang="en-US" altLang="zh-CN" sz="200" dirty="0"/>
              <a:t>                                    'mu = 2, sigma = 1', </a:t>
            </a:r>
          </a:p>
          <a:p>
            <a:r>
              <a:rPr lang="en-US" altLang="zh-CN" sz="200" dirty="0"/>
              <a:t>                                    'mu = 3, sigma = 1'),</a:t>
            </a:r>
          </a:p>
          <a:p>
            <a:r>
              <a:rPr lang="en-US" altLang="zh-CN" sz="200" dirty="0"/>
              <a:t>       </a:t>
            </a:r>
            <a:r>
              <a:rPr lang="en-US" altLang="zh-CN" sz="200" dirty="0" err="1"/>
              <a:t>lty</a:t>
            </a:r>
            <a:r>
              <a:rPr lang="en-US" altLang="zh-CN" sz="200" dirty="0"/>
              <a:t> = c(1,2,3), </a:t>
            </a:r>
            <a:r>
              <a:rPr lang="en-US" altLang="zh-CN" sz="200" dirty="0" err="1"/>
              <a:t>bty</a:t>
            </a:r>
            <a:r>
              <a:rPr lang="en-US" altLang="zh-CN" sz="200" dirty="0"/>
              <a:t> = "n", </a:t>
            </a:r>
            <a:r>
              <a:rPr lang="en-US" altLang="zh-CN" sz="200" dirty="0" err="1"/>
              <a:t>lwd</a:t>
            </a:r>
            <a:r>
              <a:rPr lang="en-US" altLang="zh-CN" sz="200" dirty="0"/>
              <a:t> = 2,  col = 1:3)</a:t>
            </a:r>
            <a:endParaRPr lang="zh-CN" altLang="en-US" sz="200" dirty="0"/>
          </a:p>
        </p:txBody>
      </p:sp>
    </p:spTree>
    <p:extLst>
      <p:ext uri="{BB962C8B-B14F-4D97-AF65-F5344CB8AC3E}">
        <p14:creationId xmlns:p14="http://schemas.microsoft.com/office/powerpoint/2010/main" val="214416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威布尔分布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19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259632" y="2204864"/>
                <a:ext cx="6336704" cy="27455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 1−</m:t>
                      </m:r>
                      <m:r>
                        <m:rPr>
                          <m:sty m:val="p"/>
                        </m:rPr>
                        <a:rPr lang="en-US" altLang="zh-CN" sz="280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2800" i="1" dirty="0" smtClean="0"/>
              </a:p>
              <a:p>
                <a:endParaRPr lang="en-US" altLang="zh-CN" sz="280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𝛼𝜃</m:t>
                      </m:r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sz="280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altLang="zh-CN" sz="2800" dirty="0" smtClean="0"/>
              </a:p>
              <a:p>
                <a:endParaRPr lang="en-US" altLang="zh-CN" sz="2800" dirty="0" smtClean="0"/>
              </a:p>
              <a:p>
                <a:endParaRPr lang="zh-CN" altLang="zh-CN" sz="2800" dirty="0"/>
              </a:p>
              <a:p>
                <a:r>
                  <a:rPr lang="zh-CN" altLang="zh-CN" sz="2800" dirty="0"/>
                  <a:t>上式中</a:t>
                </a:r>
                <a:r>
                  <a:rPr lang="zh-CN" altLang="zh-CN" sz="2800" i="1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&gt;0, 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&gt;0, 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zh-CN" altLang="zh-CN" sz="28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204864"/>
                <a:ext cx="6336704" cy="2745560"/>
              </a:xfrm>
              <a:prstGeom prst="rect">
                <a:avLst/>
              </a:prstGeom>
              <a:blipFill rotWithShape="1">
                <a:blip r:embed="rId2"/>
                <a:stretch>
                  <a:fillRect l="-2021" b="-4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48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789140"/>
          </a:xfrm>
        </p:spPr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4382717"/>
          </a:xfrm>
        </p:spPr>
        <p:txBody>
          <a:bodyPr/>
          <a:lstStyle/>
          <a:p>
            <a:r>
              <a:rPr lang="zh-CN" altLang="en-US" dirty="0" smtClean="0"/>
              <a:t>常见的</a:t>
            </a:r>
            <a:r>
              <a:rPr lang="zh-CN" altLang="en-US" dirty="0"/>
              <a:t>损失金额分布</a:t>
            </a:r>
            <a:endParaRPr lang="en-US" altLang="zh-CN" dirty="0"/>
          </a:p>
          <a:p>
            <a:pPr lvl="1"/>
            <a:r>
              <a:rPr lang="zh-CN" altLang="en-US" dirty="0" smtClean="0"/>
              <a:t>指数、伽</a:t>
            </a:r>
            <a:r>
              <a:rPr lang="zh-CN" altLang="en-US" dirty="0"/>
              <a:t>马、逆</a:t>
            </a:r>
            <a:r>
              <a:rPr lang="zh-CN" altLang="en-US" dirty="0" smtClean="0"/>
              <a:t>高斯、</a:t>
            </a:r>
            <a:r>
              <a:rPr lang="zh-CN" altLang="en-US" dirty="0"/>
              <a:t>对数正态、威布尔、帕累托</a:t>
            </a:r>
            <a:endParaRPr lang="en-US" altLang="zh-CN" dirty="0"/>
          </a:p>
          <a:p>
            <a:r>
              <a:rPr lang="zh-CN" altLang="en-US" dirty="0" smtClean="0"/>
              <a:t>混合分布</a:t>
            </a:r>
            <a:endParaRPr lang="en-US" altLang="zh-CN" dirty="0" smtClean="0"/>
          </a:p>
          <a:p>
            <a:r>
              <a:rPr lang="zh-CN" altLang="en-US" dirty="0" smtClean="0"/>
              <a:t>模型的参数估计</a:t>
            </a:r>
            <a:endParaRPr lang="en-US" altLang="zh-CN" dirty="0"/>
          </a:p>
          <a:p>
            <a:r>
              <a:rPr lang="zh-CN" altLang="en-US" dirty="0" smtClean="0"/>
              <a:t>免赔额、赔偿限额、通货膨胀</a:t>
            </a:r>
            <a:r>
              <a:rPr lang="zh-CN" altLang="en-US" dirty="0"/>
              <a:t>的</a:t>
            </a:r>
            <a:r>
              <a:rPr lang="zh-CN" altLang="en-US" dirty="0" smtClean="0"/>
              <a:t>影响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2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9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20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043608" y="2132856"/>
                <a:ext cx="6984776" cy="18589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2800" dirty="0"/>
                  <a:t>威布尔分布的</a:t>
                </a:r>
                <a14:m>
                  <m:oMath xmlns:m="http://schemas.openxmlformats.org/officeDocument/2006/math">
                    <m:r>
                      <a:rPr lang="zh-CN" altLang="zh-CN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sz="2800" dirty="0" smtClean="0"/>
                  <a:t>阶</a:t>
                </a:r>
                <a:r>
                  <a:rPr lang="zh-CN" altLang="en-US" sz="2800" dirty="0" smtClean="0"/>
                  <a:t>矩</a:t>
                </a:r>
                <a:r>
                  <a:rPr lang="zh-CN" altLang="zh-CN" sz="2800" dirty="0" smtClean="0"/>
                  <a:t>：</a:t>
                </a:r>
                <a:endParaRPr lang="en-US" altLang="zh-CN" sz="2800" dirty="0" smtClean="0"/>
              </a:p>
              <a:p>
                <a:endParaRPr lang="en-US" altLang="zh-CN" sz="2800" dirty="0"/>
              </a:p>
              <a:p>
                <a:endParaRPr lang="zh-CN" altLang="zh-CN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) = </m:t>
                      </m:r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𝛤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(1 +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28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2132856"/>
                <a:ext cx="6984776" cy="1858970"/>
              </a:xfrm>
              <a:prstGeom prst="rect">
                <a:avLst/>
              </a:prstGeom>
              <a:blipFill rotWithShape="1">
                <a:blip r:embed="rId2"/>
                <a:stretch>
                  <a:fillRect l="-1745" t="-42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966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/>
              <a:pPr/>
              <a:t>21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67544" y="1196752"/>
                <a:ext cx="8208912" cy="42223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zh-CN" altLang="zh-CN" sz="2400" dirty="0"/>
                  <a:t>威</a:t>
                </a:r>
                <a:r>
                  <a:rPr lang="zh-CN" altLang="zh-CN" sz="2400" dirty="0" smtClean="0"/>
                  <a:t>布尔</a:t>
                </a:r>
                <a:r>
                  <a:rPr lang="zh-CN" altLang="en-US" sz="2400" dirty="0" smtClean="0"/>
                  <a:t>的</a:t>
                </a:r>
                <a:r>
                  <a:rPr lang="zh-CN" altLang="zh-CN" sz="2400" dirty="0" smtClean="0"/>
                  <a:t>性质</a:t>
                </a:r>
                <a:r>
                  <a:rPr lang="zh-CN" altLang="zh-CN" sz="2400" dirty="0"/>
                  <a:t>：</a:t>
                </a: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zh-CN" altLang="zh-CN" sz="2400" dirty="0"/>
                  <a:t>（</a:t>
                </a:r>
                <a:r>
                  <a:rPr lang="en-US" altLang="zh-CN" sz="2400" dirty="0"/>
                  <a:t>1</a:t>
                </a:r>
                <a:r>
                  <a:rPr lang="zh-CN" altLang="zh-CN" sz="2400" dirty="0"/>
                  <a:t>）当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= 1</m:t>
                    </m:r>
                  </m:oMath>
                </a14:m>
                <a:r>
                  <a:rPr lang="zh-CN" altLang="zh-CN" sz="2400" dirty="0"/>
                  <a:t>时</a:t>
                </a:r>
                <a:r>
                  <a:rPr lang="zh-CN" altLang="zh-CN" sz="2400" dirty="0" smtClean="0"/>
                  <a:t>，是</a:t>
                </a:r>
                <a:r>
                  <a:rPr lang="zh-CN" altLang="zh-CN" sz="2400" dirty="0"/>
                  <a:t>比率参数为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sz="2400" dirty="0"/>
                  <a:t>的指数分布。</a:t>
                </a: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zh-CN" altLang="zh-CN" sz="2400" dirty="0"/>
                  <a:t>（</a:t>
                </a:r>
                <a:r>
                  <a:rPr lang="en-US" altLang="zh-CN" sz="2400" dirty="0"/>
                  <a:t>2</a:t>
                </a:r>
                <a:r>
                  <a:rPr lang="zh-CN" altLang="zh-CN" sz="2400" dirty="0" smtClean="0"/>
                  <a:t>）乘</a:t>
                </a:r>
                <a:r>
                  <a:rPr lang="zh-CN" altLang="zh-CN" sz="2400" dirty="0"/>
                  <a:t>以正常数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zh-CN" sz="2400" dirty="0"/>
                  <a:t>以后，仍然是威</a:t>
                </a:r>
                <a:r>
                  <a:rPr lang="zh-CN" altLang="zh-CN" sz="2400" dirty="0" smtClean="0"/>
                  <a:t>布尔，</a:t>
                </a:r>
                <a:r>
                  <a:rPr lang="zh-CN" altLang="zh-CN" sz="2400" dirty="0"/>
                  <a:t>参数变为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400" dirty="0"/>
                  <a:t>。</a:t>
                </a: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zh-CN" altLang="zh-CN" sz="2400" dirty="0"/>
                  <a:t>（</a:t>
                </a:r>
                <a:r>
                  <a:rPr lang="en-US" altLang="zh-CN" sz="2400" dirty="0"/>
                  <a:t>3</a:t>
                </a:r>
                <a:r>
                  <a:rPr lang="zh-CN" altLang="zh-CN" sz="2400" dirty="0"/>
                  <a:t>）如果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zh-CN" altLang="zh-CN" sz="2400" dirty="0" smtClean="0"/>
                  <a:t>服从</a:t>
                </a:r>
                <a:r>
                  <a:rPr lang="zh-CN" altLang="en-US" sz="2400" dirty="0" smtClean="0"/>
                  <a:t>参数为</a:t>
                </a:r>
                <a:r>
                  <a:rPr lang="en-US" altLang="zh-CN" sz="2400" dirty="0" smtClean="0"/>
                  <a:t>1</a:t>
                </a:r>
                <a:r>
                  <a:rPr lang="zh-CN" altLang="en-US" sz="2400" dirty="0"/>
                  <a:t>的</a:t>
                </a:r>
                <a:r>
                  <a:rPr lang="zh-CN" altLang="zh-CN" sz="2400" dirty="0" smtClean="0"/>
                  <a:t>指数分布</a:t>
                </a:r>
                <a:r>
                  <a:rPr lang="zh-CN" altLang="en-US" sz="2400" dirty="0" smtClean="0"/>
                  <a:t>，</a:t>
                </a:r>
                <a:r>
                  <a:rPr lang="zh-CN" altLang="zh-CN" sz="2400" dirty="0" smtClean="0"/>
                  <a:t>则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zh-CN" altLang="zh-CN" sz="2400" dirty="0"/>
                  <a:t>服从威布尔分布。</a:t>
                </a: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zh-CN" altLang="zh-CN" sz="2400" dirty="0"/>
                  <a:t>（</a:t>
                </a:r>
                <a:r>
                  <a:rPr lang="en-US" altLang="zh-CN" sz="2400" dirty="0"/>
                  <a:t>4</a:t>
                </a:r>
                <a:r>
                  <a:rPr lang="zh-CN" altLang="zh-CN" sz="2400" dirty="0" smtClean="0"/>
                  <a:t>）在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=3.6</m:t>
                    </m:r>
                  </m:oMath>
                </a14:m>
                <a:r>
                  <a:rPr lang="zh-CN" altLang="zh-CN" sz="2400" dirty="0"/>
                  <a:t>附近呈现大致对称的形状；当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zh-CN" sz="2400" dirty="0"/>
                  <a:t>小于</a:t>
                </a:r>
                <a:r>
                  <a:rPr lang="en-US" altLang="zh-CN" sz="2400" dirty="0"/>
                  <a:t>3.6</a:t>
                </a:r>
                <a:r>
                  <a:rPr lang="zh-CN" altLang="zh-CN" sz="2400" dirty="0"/>
                  <a:t>时</a:t>
                </a:r>
                <a:r>
                  <a:rPr lang="zh-CN" altLang="zh-CN" sz="2400" dirty="0" smtClean="0"/>
                  <a:t>，左偏；</a:t>
                </a:r>
                <a:r>
                  <a:rPr lang="zh-CN" altLang="zh-CN" sz="2400" dirty="0"/>
                  <a:t>当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zh-CN" sz="2400" dirty="0"/>
                  <a:t>大于</a:t>
                </a:r>
                <a:r>
                  <a:rPr lang="en-US" altLang="zh-CN" sz="2400" dirty="0"/>
                  <a:t>3.6</a:t>
                </a:r>
                <a:r>
                  <a:rPr lang="zh-CN" altLang="zh-CN" sz="2400" dirty="0"/>
                  <a:t>时</a:t>
                </a:r>
                <a:r>
                  <a:rPr lang="zh-CN" altLang="zh-CN" sz="2400" dirty="0" smtClean="0"/>
                  <a:t>，右偏。</a:t>
                </a:r>
                <a:endParaRPr lang="zh-CN" altLang="zh-CN" sz="24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196752"/>
                <a:ext cx="8208912" cy="4222310"/>
              </a:xfrm>
              <a:prstGeom prst="rect">
                <a:avLst/>
              </a:prstGeom>
              <a:blipFill rotWithShape="1">
                <a:blip r:embed="rId2"/>
                <a:stretch>
                  <a:fillRect l="-1189" r="-4903" b="-24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219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645024"/>
            <a:ext cx="4968552" cy="3164978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/>
              <a:pPr/>
              <a:t>22</a:t>
            </a:fld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16632"/>
            <a:ext cx="7596336" cy="372650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2111" y="4005064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" dirty="0"/>
              <a:t># ==========================================</a:t>
            </a:r>
          </a:p>
          <a:p>
            <a:r>
              <a:rPr lang="en-US" altLang="zh-CN" sz="100" dirty="0"/>
              <a:t># </a:t>
            </a:r>
            <a:r>
              <a:rPr lang="zh-CN" altLang="en-US" sz="100" dirty="0"/>
              <a:t>威布尔分布</a:t>
            </a:r>
          </a:p>
          <a:p>
            <a:r>
              <a:rPr lang="en-US" altLang="zh-CN" sz="100" dirty="0"/>
              <a:t># ===========================================</a:t>
            </a:r>
          </a:p>
          <a:p>
            <a:r>
              <a:rPr lang="en-US" altLang="zh-CN" sz="100" dirty="0"/>
              <a:t># </a:t>
            </a:r>
            <a:r>
              <a:rPr lang="zh-CN" altLang="en-US" sz="100" dirty="0"/>
              <a:t>定义密度函数</a:t>
            </a:r>
          </a:p>
          <a:p>
            <a:r>
              <a:rPr lang="en-US" altLang="zh-CN" sz="100" dirty="0" err="1"/>
              <a:t>dwei</a:t>
            </a:r>
            <a:r>
              <a:rPr lang="en-US" altLang="zh-CN" sz="100" dirty="0"/>
              <a:t> &lt;- function(y, alpha, theta){</a:t>
            </a:r>
          </a:p>
          <a:p>
            <a:r>
              <a:rPr lang="en-US" altLang="zh-CN" sz="100" dirty="0"/>
              <a:t>  f &lt;- alpha*theta*y^(theta-1)*</a:t>
            </a:r>
            <a:r>
              <a:rPr lang="en-US" altLang="zh-CN" sz="100" dirty="0" err="1"/>
              <a:t>exp</a:t>
            </a:r>
            <a:r>
              <a:rPr lang="en-US" altLang="zh-CN" sz="100" dirty="0"/>
              <a:t>(-alpha*</a:t>
            </a:r>
            <a:r>
              <a:rPr lang="en-US" altLang="zh-CN" sz="100" dirty="0" err="1"/>
              <a:t>y^theta</a:t>
            </a:r>
            <a:r>
              <a:rPr lang="en-US" altLang="zh-CN" sz="100" dirty="0"/>
              <a:t>)</a:t>
            </a:r>
          </a:p>
          <a:p>
            <a:r>
              <a:rPr lang="en-US" altLang="zh-CN" sz="100" dirty="0"/>
              <a:t>  return(f)</a:t>
            </a:r>
          </a:p>
          <a:p>
            <a:r>
              <a:rPr lang="en-US" altLang="zh-CN" sz="100" dirty="0"/>
              <a:t>}</a:t>
            </a:r>
          </a:p>
          <a:p>
            <a:endParaRPr lang="en-US" altLang="zh-CN" sz="100" dirty="0"/>
          </a:p>
          <a:p>
            <a:r>
              <a:rPr lang="en-US" altLang="zh-CN" sz="100" dirty="0"/>
              <a:t>par(</a:t>
            </a:r>
            <a:r>
              <a:rPr lang="en-US" altLang="zh-CN" sz="100" dirty="0" err="1"/>
              <a:t>mfrow</a:t>
            </a:r>
            <a:r>
              <a:rPr lang="en-US" altLang="zh-CN" sz="100" dirty="0"/>
              <a:t> = c(1, 2) )</a:t>
            </a:r>
          </a:p>
          <a:p>
            <a:r>
              <a:rPr lang="en-US" altLang="zh-CN" sz="100" dirty="0"/>
              <a:t># </a:t>
            </a:r>
            <a:r>
              <a:rPr lang="zh-CN" altLang="en-US" sz="100" dirty="0"/>
              <a:t>固定 </a:t>
            </a:r>
            <a:r>
              <a:rPr lang="en-US" altLang="zh-CN" sz="100" dirty="0"/>
              <a:t>alpha </a:t>
            </a:r>
          </a:p>
          <a:p>
            <a:r>
              <a:rPr lang="en-US" altLang="zh-CN" sz="100" dirty="0"/>
              <a:t>alpha &lt;- 1                </a:t>
            </a:r>
          </a:p>
          <a:p>
            <a:r>
              <a:rPr lang="en-US" altLang="zh-CN" sz="100" dirty="0"/>
              <a:t>theta &lt;- c(0.5, 1, 2)     </a:t>
            </a:r>
          </a:p>
          <a:p>
            <a:r>
              <a:rPr lang="en-US" altLang="zh-CN" sz="100" dirty="0"/>
              <a:t>x0 &lt;- </a:t>
            </a:r>
            <a:r>
              <a:rPr lang="en-US" altLang="zh-CN" sz="100" dirty="0" err="1"/>
              <a:t>seq</a:t>
            </a:r>
            <a:r>
              <a:rPr lang="en-US" altLang="zh-CN" sz="100" dirty="0"/>
              <a:t>(0.001, 5, </a:t>
            </a:r>
            <a:r>
              <a:rPr lang="en-US" altLang="zh-CN" sz="100" dirty="0" err="1"/>
              <a:t>length.out</a:t>
            </a:r>
            <a:r>
              <a:rPr lang="en-US" altLang="zh-CN" sz="100" dirty="0"/>
              <a:t> = 100)</a:t>
            </a:r>
          </a:p>
          <a:p>
            <a:endParaRPr lang="en-US" altLang="zh-CN" sz="100" dirty="0"/>
          </a:p>
          <a:p>
            <a:r>
              <a:rPr lang="en-US" altLang="zh-CN" sz="100" dirty="0"/>
              <a:t>f1 &lt;- </a:t>
            </a:r>
            <a:r>
              <a:rPr lang="en-US" altLang="zh-CN" sz="100" dirty="0" err="1"/>
              <a:t>dwei</a:t>
            </a:r>
            <a:r>
              <a:rPr lang="en-US" altLang="zh-CN" sz="100" dirty="0"/>
              <a:t>(x0,  alpha = alpha, theta = theta[1])</a:t>
            </a:r>
          </a:p>
          <a:p>
            <a:r>
              <a:rPr lang="en-US" altLang="zh-CN" sz="100" dirty="0"/>
              <a:t>f2 &lt;- </a:t>
            </a:r>
            <a:r>
              <a:rPr lang="en-US" altLang="zh-CN" sz="100" dirty="0" err="1"/>
              <a:t>dwei</a:t>
            </a:r>
            <a:r>
              <a:rPr lang="en-US" altLang="zh-CN" sz="100" dirty="0"/>
              <a:t>(x0,  alpha = alpha, theta = theta[2])</a:t>
            </a:r>
          </a:p>
          <a:p>
            <a:r>
              <a:rPr lang="en-US" altLang="zh-CN" sz="100" dirty="0"/>
              <a:t>f3 &lt;- </a:t>
            </a:r>
            <a:r>
              <a:rPr lang="en-US" altLang="zh-CN" sz="100" dirty="0" err="1"/>
              <a:t>dwei</a:t>
            </a:r>
            <a:r>
              <a:rPr lang="en-US" altLang="zh-CN" sz="100" dirty="0"/>
              <a:t>(x0,  alpha = alpha, theta = theta[3])</a:t>
            </a:r>
          </a:p>
          <a:p>
            <a:r>
              <a:rPr lang="en-US" altLang="zh-CN" sz="100" dirty="0" err="1"/>
              <a:t>matplot</a:t>
            </a:r>
            <a:r>
              <a:rPr lang="en-US" altLang="zh-CN" sz="100" dirty="0"/>
              <a:t>(x0, </a:t>
            </a:r>
            <a:r>
              <a:rPr lang="en-US" altLang="zh-CN" sz="100" dirty="0" err="1"/>
              <a:t>cbind</a:t>
            </a:r>
            <a:r>
              <a:rPr lang="en-US" altLang="zh-CN" sz="100" dirty="0"/>
              <a:t>(f1, f2, f3), main = '',  type = 'l', </a:t>
            </a:r>
            <a:r>
              <a:rPr lang="en-US" altLang="zh-CN" sz="100" dirty="0" err="1"/>
              <a:t>lty</a:t>
            </a:r>
            <a:r>
              <a:rPr lang="en-US" altLang="zh-CN" sz="100" dirty="0"/>
              <a:t> = 1:3, </a:t>
            </a:r>
            <a:r>
              <a:rPr lang="en-US" altLang="zh-CN" sz="100" dirty="0" err="1"/>
              <a:t>lwd</a:t>
            </a:r>
            <a:r>
              <a:rPr lang="en-US" altLang="zh-CN" sz="100" dirty="0"/>
              <a:t> = 2, </a:t>
            </a:r>
            <a:r>
              <a:rPr lang="en-US" altLang="zh-CN" sz="100" dirty="0" err="1"/>
              <a:t>ylab</a:t>
            </a:r>
            <a:r>
              <a:rPr lang="en-US" altLang="zh-CN" sz="100" dirty="0"/>
              <a:t> = '</a:t>
            </a:r>
            <a:r>
              <a:rPr lang="zh-CN" altLang="en-US" sz="100" dirty="0"/>
              <a:t>密度函数</a:t>
            </a:r>
            <a:r>
              <a:rPr lang="en-US" altLang="zh-CN" sz="100" dirty="0"/>
              <a:t>', </a:t>
            </a:r>
            <a:r>
              <a:rPr lang="en-US" altLang="zh-CN" sz="100" dirty="0" err="1"/>
              <a:t>ylim</a:t>
            </a:r>
            <a:r>
              <a:rPr lang="en-US" altLang="zh-CN" sz="100" dirty="0"/>
              <a:t> = c(0,1))</a:t>
            </a:r>
          </a:p>
          <a:p>
            <a:r>
              <a:rPr lang="en-US" altLang="zh-CN" sz="100" dirty="0"/>
              <a:t>legend('</a:t>
            </a:r>
            <a:r>
              <a:rPr lang="en-US" altLang="zh-CN" sz="100" dirty="0" err="1"/>
              <a:t>topright</a:t>
            </a:r>
            <a:r>
              <a:rPr lang="en-US" altLang="zh-CN" sz="100" dirty="0"/>
              <a:t>', legend = c('alpha = 1, theta = 0.5', </a:t>
            </a:r>
          </a:p>
          <a:p>
            <a:r>
              <a:rPr lang="en-US" altLang="zh-CN" sz="100" dirty="0"/>
              <a:t>                              'alpha = 1, theta = 1', </a:t>
            </a:r>
          </a:p>
          <a:p>
            <a:r>
              <a:rPr lang="en-US" altLang="zh-CN" sz="100" dirty="0"/>
              <a:t>                              'alpha = 1, theta = 2'),</a:t>
            </a:r>
          </a:p>
          <a:p>
            <a:r>
              <a:rPr lang="en-US" altLang="zh-CN" sz="100" dirty="0"/>
              <a:t>       </a:t>
            </a:r>
            <a:r>
              <a:rPr lang="en-US" altLang="zh-CN" sz="100" dirty="0" err="1"/>
              <a:t>lty</a:t>
            </a:r>
            <a:r>
              <a:rPr lang="en-US" altLang="zh-CN" sz="100" dirty="0"/>
              <a:t> = c(1,2,3), </a:t>
            </a:r>
            <a:r>
              <a:rPr lang="en-US" altLang="zh-CN" sz="100" dirty="0" err="1"/>
              <a:t>bty</a:t>
            </a:r>
            <a:r>
              <a:rPr lang="en-US" altLang="zh-CN" sz="100" dirty="0"/>
              <a:t> = "n", col = 1:3)</a:t>
            </a:r>
          </a:p>
          <a:p>
            <a:endParaRPr lang="en-US" altLang="zh-CN" sz="100" dirty="0"/>
          </a:p>
          <a:p>
            <a:r>
              <a:rPr lang="en-US" altLang="zh-CN" sz="100" dirty="0"/>
              <a:t># </a:t>
            </a:r>
            <a:r>
              <a:rPr lang="zh-CN" altLang="en-US" sz="100" dirty="0"/>
              <a:t>固定 </a:t>
            </a:r>
            <a:r>
              <a:rPr lang="en-US" altLang="zh-CN" sz="100" dirty="0"/>
              <a:t>theta</a:t>
            </a:r>
          </a:p>
          <a:p>
            <a:r>
              <a:rPr lang="en-US" altLang="zh-CN" sz="100" dirty="0"/>
              <a:t>alpha &lt;- c(1,2,3)</a:t>
            </a:r>
          </a:p>
          <a:p>
            <a:r>
              <a:rPr lang="en-US" altLang="zh-CN" sz="100" dirty="0"/>
              <a:t>theta &lt;- 0.5</a:t>
            </a:r>
          </a:p>
          <a:p>
            <a:r>
              <a:rPr lang="en-US" altLang="zh-CN" sz="100" dirty="0"/>
              <a:t>x0 &lt;- </a:t>
            </a:r>
            <a:r>
              <a:rPr lang="en-US" altLang="zh-CN" sz="100" dirty="0" err="1"/>
              <a:t>seq</a:t>
            </a:r>
            <a:r>
              <a:rPr lang="en-US" altLang="zh-CN" sz="100" dirty="0"/>
              <a:t>(0.001, 5, </a:t>
            </a:r>
            <a:r>
              <a:rPr lang="en-US" altLang="zh-CN" sz="100" dirty="0" err="1"/>
              <a:t>length.out</a:t>
            </a:r>
            <a:r>
              <a:rPr lang="en-US" altLang="zh-CN" sz="100" dirty="0"/>
              <a:t> = 100)</a:t>
            </a:r>
          </a:p>
          <a:p>
            <a:r>
              <a:rPr lang="en-US" altLang="zh-CN" sz="100" dirty="0"/>
              <a:t>f1 &lt;- </a:t>
            </a:r>
            <a:r>
              <a:rPr lang="en-US" altLang="zh-CN" sz="100" dirty="0" err="1"/>
              <a:t>dwei</a:t>
            </a:r>
            <a:r>
              <a:rPr lang="en-US" altLang="zh-CN" sz="100" dirty="0"/>
              <a:t>(x0,  alpha = alpha[1], theta = theta)</a:t>
            </a:r>
          </a:p>
          <a:p>
            <a:r>
              <a:rPr lang="en-US" altLang="zh-CN" sz="100" dirty="0"/>
              <a:t>f2 &lt;- </a:t>
            </a:r>
            <a:r>
              <a:rPr lang="en-US" altLang="zh-CN" sz="100" dirty="0" err="1"/>
              <a:t>dwei</a:t>
            </a:r>
            <a:r>
              <a:rPr lang="en-US" altLang="zh-CN" sz="100" dirty="0"/>
              <a:t>(x0,  alpha = alpha[2], theta = theta)</a:t>
            </a:r>
          </a:p>
          <a:p>
            <a:r>
              <a:rPr lang="en-US" altLang="zh-CN" sz="100" dirty="0"/>
              <a:t>f3 &lt;- </a:t>
            </a:r>
            <a:r>
              <a:rPr lang="en-US" altLang="zh-CN" sz="100" dirty="0" err="1"/>
              <a:t>dwei</a:t>
            </a:r>
            <a:r>
              <a:rPr lang="en-US" altLang="zh-CN" sz="100" dirty="0"/>
              <a:t>(x0,  alpha = alpha[3], theta = theta)</a:t>
            </a:r>
          </a:p>
          <a:p>
            <a:r>
              <a:rPr lang="en-US" altLang="zh-CN" sz="100" dirty="0" err="1"/>
              <a:t>matplot</a:t>
            </a:r>
            <a:r>
              <a:rPr lang="en-US" altLang="zh-CN" sz="100" dirty="0"/>
              <a:t>(x0, </a:t>
            </a:r>
            <a:r>
              <a:rPr lang="en-US" altLang="zh-CN" sz="100" dirty="0" err="1"/>
              <a:t>cbind</a:t>
            </a:r>
            <a:r>
              <a:rPr lang="en-US" altLang="zh-CN" sz="100" dirty="0"/>
              <a:t>(f1, f2, f3), main = '',  type = 'l', </a:t>
            </a:r>
            <a:r>
              <a:rPr lang="en-US" altLang="zh-CN" sz="100" dirty="0" err="1"/>
              <a:t>lty</a:t>
            </a:r>
            <a:r>
              <a:rPr lang="en-US" altLang="zh-CN" sz="100" dirty="0"/>
              <a:t> = 1:3, </a:t>
            </a:r>
            <a:r>
              <a:rPr lang="en-US" altLang="zh-CN" sz="100" dirty="0" err="1"/>
              <a:t>lwd</a:t>
            </a:r>
            <a:r>
              <a:rPr lang="en-US" altLang="zh-CN" sz="100" dirty="0"/>
              <a:t> = 2, </a:t>
            </a:r>
            <a:r>
              <a:rPr lang="en-US" altLang="zh-CN" sz="100" dirty="0" err="1"/>
              <a:t>ylab</a:t>
            </a:r>
            <a:r>
              <a:rPr lang="en-US" altLang="zh-CN" sz="100" dirty="0"/>
              <a:t> = '</a:t>
            </a:r>
            <a:r>
              <a:rPr lang="zh-CN" altLang="en-US" sz="100" dirty="0"/>
              <a:t>密度函数</a:t>
            </a:r>
            <a:r>
              <a:rPr lang="en-US" altLang="zh-CN" sz="100" dirty="0"/>
              <a:t>', </a:t>
            </a:r>
            <a:r>
              <a:rPr lang="en-US" altLang="zh-CN" sz="100" dirty="0" err="1"/>
              <a:t>ylim</a:t>
            </a:r>
            <a:r>
              <a:rPr lang="en-US" altLang="zh-CN" sz="100" dirty="0"/>
              <a:t> = c(0,1))</a:t>
            </a:r>
          </a:p>
          <a:p>
            <a:r>
              <a:rPr lang="en-US" altLang="zh-CN" sz="100" dirty="0"/>
              <a:t>legend('</a:t>
            </a:r>
            <a:r>
              <a:rPr lang="en-US" altLang="zh-CN" sz="100" dirty="0" err="1"/>
              <a:t>topright</a:t>
            </a:r>
            <a:r>
              <a:rPr lang="en-US" altLang="zh-CN" sz="100" dirty="0"/>
              <a:t>', legend = c('alpha = 1, theta = 0.5', </a:t>
            </a:r>
          </a:p>
          <a:p>
            <a:r>
              <a:rPr lang="en-US" altLang="zh-CN" sz="100" dirty="0"/>
              <a:t>                              'alpha = 2, theta = 0.5', </a:t>
            </a:r>
          </a:p>
          <a:p>
            <a:r>
              <a:rPr lang="en-US" altLang="zh-CN" sz="100" dirty="0"/>
              <a:t>                              'alpha = 3, theta = 0.5'),</a:t>
            </a:r>
          </a:p>
          <a:p>
            <a:r>
              <a:rPr lang="en-US" altLang="zh-CN" sz="100" dirty="0"/>
              <a:t>       </a:t>
            </a:r>
            <a:r>
              <a:rPr lang="en-US" altLang="zh-CN" sz="100" dirty="0" err="1"/>
              <a:t>lty</a:t>
            </a:r>
            <a:r>
              <a:rPr lang="en-US" altLang="zh-CN" sz="100" dirty="0"/>
              <a:t> = c(1,2,3), </a:t>
            </a:r>
            <a:r>
              <a:rPr lang="en-US" altLang="zh-CN" sz="100" dirty="0" err="1"/>
              <a:t>bty</a:t>
            </a:r>
            <a:r>
              <a:rPr lang="en-US" altLang="zh-CN" sz="100" dirty="0"/>
              <a:t> = "n", col = 1:3)</a:t>
            </a:r>
          </a:p>
        </p:txBody>
      </p:sp>
    </p:spTree>
    <p:extLst>
      <p:ext uri="{BB962C8B-B14F-4D97-AF65-F5344CB8AC3E}">
        <p14:creationId xmlns:p14="http://schemas.microsoft.com/office/powerpoint/2010/main" val="139504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930498"/>
          </a:xfrm>
        </p:spPr>
        <p:txBody>
          <a:bodyPr/>
          <a:lstStyle/>
          <a:p>
            <a:r>
              <a:rPr lang="zh-CN" altLang="en-US" dirty="0" smtClean="0"/>
              <a:t>帕累托分布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23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783525"/>
              </p:ext>
            </p:extLst>
          </p:nvPr>
        </p:nvGraphicFramePr>
        <p:xfrm>
          <a:off x="1116013" y="1674813"/>
          <a:ext cx="6480175" cy="447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17" name="Equation" r:id="rId3" imgW="2666880" imgH="1841400" progId="Equation.DSMT4">
                  <p:embed/>
                </p:oleObj>
              </mc:Choice>
              <mc:Fallback>
                <p:oleObj name="Equation" r:id="rId3" imgW="2666880" imgH="1841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6013" y="1674813"/>
                        <a:ext cx="6480175" cy="4478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790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24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7934720"/>
              </p:ext>
            </p:extLst>
          </p:nvPr>
        </p:nvGraphicFramePr>
        <p:xfrm>
          <a:off x="1403648" y="1844824"/>
          <a:ext cx="6192688" cy="2605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111" name="Equation" r:id="rId3" imgW="2781000" imgH="1168200" progId="Equation.DSMT4">
                  <p:embed/>
                </p:oleObj>
              </mc:Choice>
              <mc:Fallback>
                <p:oleObj name="Equation" r:id="rId3" imgW="2781000" imgH="1168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3648" y="1844824"/>
                        <a:ext cx="6192688" cy="2605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281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25</a:t>
            </a:fld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6712"/>
            <a:ext cx="8741270" cy="423309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67544" y="5876836"/>
            <a:ext cx="309634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" dirty="0"/>
              <a:t># ==========================================</a:t>
            </a:r>
          </a:p>
          <a:p>
            <a:r>
              <a:rPr lang="en-US" altLang="zh-CN" sz="100" dirty="0"/>
              <a:t># </a:t>
            </a:r>
            <a:r>
              <a:rPr lang="zh-CN" altLang="en-US" sz="100" dirty="0"/>
              <a:t>帕累托分布</a:t>
            </a:r>
          </a:p>
          <a:p>
            <a:r>
              <a:rPr lang="en-US" altLang="zh-CN" sz="100" dirty="0"/>
              <a:t># ===========================================</a:t>
            </a:r>
          </a:p>
          <a:p>
            <a:r>
              <a:rPr lang="en-US" altLang="zh-CN" sz="100" dirty="0" err="1"/>
              <a:t>dpareto</a:t>
            </a:r>
            <a:r>
              <a:rPr lang="en-US" altLang="zh-CN" sz="100" dirty="0"/>
              <a:t> &lt;- function(y, alpha, theta){</a:t>
            </a:r>
          </a:p>
          <a:p>
            <a:r>
              <a:rPr lang="en-US" altLang="zh-CN" sz="100" dirty="0"/>
              <a:t>  f &lt;- alpha*(</a:t>
            </a:r>
            <a:r>
              <a:rPr lang="en-US" altLang="zh-CN" sz="100" dirty="0" err="1"/>
              <a:t>theta^alpha</a:t>
            </a:r>
            <a:r>
              <a:rPr lang="en-US" altLang="zh-CN" sz="100" dirty="0"/>
              <a:t>)/(</a:t>
            </a:r>
            <a:r>
              <a:rPr lang="en-US" altLang="zh-CN" sz="100" dirty="0" err="1"/>
              <a:t>y+theta</a:t>
            </a:r>
            <a:r>
              <a:rPr lang="en-US" altLang="zh-CN" sz="100" dirty="0"/>
              <a:t>)^(alpha+1)</a:t>
            </a:r>
          </a:p>
          <a:p>
            <a:r>
              <a:rPr lang="en-US" altLang="zh-CN" sz="100" dirty="0"/>
              <a:t>  return(f)</a:t>
            </a:r>
          </a:p>
          <a:p>
            <a:r>
              <a:rPr lang="en-US" altLang="zh-CN" sz="100" dirty="0"/>
              <a:t>}</a:t>
            </a:r>
          </a:p>
          <a:p>
            <a:endParaRPr lang="en-US" altLang="zh-CN" sz="100" dirty="0"/>
          </a:p>
          <a:p>
            <a:r>
              <a:rPr lang="en-US" altLang="zh-CN" sz="100" dirty="0"/>
              <a:t>par(</a:t>
            </a:r>
            <a:r>
              <a:rPr lang="en-US" altLang="zh-CN" sz="100" dirty="0" err="1"/>
              <a:t>mfrow</a:t>
            </a:r>
            <a:r>
              <a:rPr lang="en-US" altLang="zh-CN" sz="100" dirty="0"/>
              <a:t> = c(1, 2) )</a:t>
            </a:r>
          </a:p>
          <a:p>
            <a:r>
              <a:rPr lang="en-US" altLang="zh-CN" sz="100" dirty="0"/>
              <a:t># </a:t>
            </a:r>
            <a:r>
              <a:rPr lang="zh-CN" altLang="en-US" sz="100" dirty="0"/>
              <a:t>固定 </a:t>
            </a:r>
            <a:r>
              <a:rPr lang="en-US" altLang="zh-CN" sz="100" dirty="0"/>
              <a:t>alpha </a:t>
            </a:r>
          </a:p>
          <a:p>
            <a:r>
              <a:rPr lang="en-US" altLang="zh-CN" sz="100" dirty="0"/>
              <a:t>alpha &lt;- 2                </a:t>
            </a:r>
          </a:p>
          <a:p>
            <a:r>
              <a:rPr lang="en-US" altLang="zh-CN" sz="100" dirty="0"/>
              <a:t>theta &lt;- c(0.5, 1, 2)     </a:t>
            </a:r>
          </a:p>
          <a:p>
            <a:r>
              <a:rPr lang="en-US" altLang="zh-CN" sz="100" dirty="0"/>
              <a:t>x0 &lt;- </a:t>
            </a:r>
            <a:r>
              <a:rPr lang="en-US" altLang="zh-CN" sz="100" dirty="0" err="1"/>
              <a:t>seq</a:t>
            </a:r>
            <a:r>
              <a:rPr lang="en-US" altLang="zh-CN" sz="100" dirty="0"/>
              <a:t>(0.001, 5, </a:t>
            </a:r>
            <a:r>
              <a:rPr lang="en-US" altLang="zh-CN" sz="100" dirty="0" err="1"/>
              <a:t>length.out</a:t>
            </a:r>
            <a:r>
              <a:rPr lang="en-US" altLang="zh-CN" sz="100" dirty="0"/>
              <a:t> = 100)</a:t>
            </a:r>
          </a:p>
          <a:p>
            <a:r>
              <a:rPr lang="en-US" altLang="zh-CN" sz="100" dirty="0"/>
              <a:t>f1 &lt;- </a:t>
            </a:r>
            <a:r>
              <a:rPr lang="en-US" altLang="zh-CN" sz="100" dirty="0" err="1"/>
              <a:t>dpareto</a:t>
            </a:r>
            <a:r>
              <a:rPr lang="en-US" altLang="zh-CN" sz="100" dirty="0"/>
              <a:t>(x0,  alpha = alpha, theta = theta[1])</a:t>
            </a:r>
          </a:p>
          <a:p>
            <a:r>
              <a:rPr lang="en-US" altLang="zh-CN" sz="100" dirty="0"/>
              <a:t>f2 &lt;- </a:t>
            </a:r>
            <a:r>
              <a:rPr lang="en-US" altLang="zh-CN" sz="100" dirty="0" err="1"/>
              <a:t>dpareto</a:t>
            </a:r>
            <a:r>
              <a:rPr lang="en-US" altLang="zh-CN" sz="100" dirty="0"/>
              <a:t>(x0,  alpha = alpha, theta = theta[2])</a:t>
            </a:r>
          </a:p>
          <a:p>
            <a:r>
              <a:rPr lang="en-US" altLang="zh-CN" sz="100" dirty="0"/>
              <a:t>f3 &lt;- </a:t>
            </a:r>
            <a:r>
              <a:rPr lang="en-US" altLang="zh-CN" sz="100" dirty="0" err="1"/>
              <a:t>dpareto</a:t>
            </a:r>
            <a:r>
              <a:rPr lang="en-US" altLang="zh-CN" sz="100" dirty="0"/>
              <a:t>(x0,  alpha = alpha, theta = theta[3])</a:t>
            </a:r>
          </a:p>
          <a:p>
            <a:r>
              <a:rPr lang="en-US" altLang="zh-CN" sz="100" dirty="0" err="1"/>
              <a:t>matplot</a:t>
            </a:r>
            <a:r>
              <a:rPr lang="en-US" altLang="zh-CN" sz="100" dirty="0"/>
              <a:t>(x0, </a:t>
            </a:r>
            <a:r>
              <a:rPr lang="en-US" altLang="zh-CN" sz="100" dirty="0" err="1"/>
              <a:t>cbind</a:t>
            </a:r>
            <a:r>
              <a:rPr lang="en-US" altLang="zh-CN" sz="100" dirty="0"/>
              <a:t>(f1, f2, f3), main = '',  type = 'l', </a:t>
            </a:r>
            <a:r>
              <a:rPr lang="en-US" altLang="zh-CN" sz="100" dirty="0" err="1"/>
              <a:t>lty</a:t>
            </a:r>
            <a:r>
              <a:rPr lang="en-US" altLang="zh-CN" sz="100" dirty="0"/>
              <a:t> = 1:3, </a:t>
            </a:r>
            <a:r>
              <a:rPr lang="en-US" altLang="zh-CN" sz="100" dirty="0" err="1"/>
              <a:t>lwd</a:t>
            </a:r>
            <a:r>
              <a:rPr lang="en-US" altLang="zh-CN" sz="100" dirty="0"/>
              <a:t> = 2, </a:t>
            </a:r>
            <a:r>
              <a:rPr lang="en-US" altLang="zh-CN" sz="100" dirty="0" err="1"/>
              <a:t>ylab</a:t>
            </a:r>
            <a:r>
              <a:rPr lang="en-US" altLang="zh-CN" sz="100" dirty="0"/>
              <a:t> = '</a:t>
            </a:r>
            <a:r>
              <a:rPr lang="zh-CN" altLang="en-US" sz="100" dirty="0"/>
              <a:t>密度函数</a:t>
            </a:r>
            <a:r>
              <a:rPr lang="en-US" altLang="zh-CN" sz="100" dirty="0"/>
              <a:t>', </a:t>
            </a:r>
            <a:r>
              <a:rPr lang="en-US" altLang="zh-CN" sz="100" dirty="0" err="1"/>
              <a:t>ylim</a:t>
            </a:r>
            <a:r>
              <a:rPr lang="en-US" altLang="zh-CN" sz="100" dirty="0"/>
              <a:t> = c(0,0.6))</a:t>
            </a:r>
          </a:p>
          <a:p>
            <a:r>
              <a:rPr lang="en-US" altLang="zh-CN" sz="100" dirty="0"/>
              <a:t>legend('</a:t>
            </a:r>
            <a:r>
              <a:rPr lang="en-US" altLang="zh-CN" sz="100" dirty="0" err="1"/>
              <a:t>topright</a:t>
            </a:r>
            <a:r>
              <a:rPr lang="en-US" altLang="zh-CN" sz="100" dirty="0"/>
              <a:t>', legend = c('alpha = 2, theta = 0.5', </a:t>
            </a:r>
          </a:p>
          <a:p>
            <a:r>
              <a:rPr lang="en-US" altLang="zh-CN" sz="100" dirty="0"/>
              <a:t>                              'alpha = 2, theta = 1', </a:t>
            </a:r>
          </a:p>
          <a:p>
            <a:r>
              <a:rPr lang="en-US" altLang="zh-CN" sz="100" dirty="0"/>
              <a:t>                              'alpha = 2, theta = 2'),</a:t>
            </a:r>
          </a:p>
          <a:p>
            <a:r>
              <a:rPr lang="en-US" altLang="zh-CN" sz="100" dirty="0"/>
              <a:t>       </a:t>
            </a:r>
            <a:r>
              <a:rPr lang="en-US" altLang="zh-CN" sz="100" dirty="0" err="1"/>
              <a:t>lty</a:t>
            </a:r>
            <a:r>
              <a:rPr lang="en-US" altLang="zh-CN" sz="100" dirty="0"/>
              <a:t> = c(1,2,3), </a:t>
            </a:r>
            <a:r>
              <a:rPr lang="en-US" altLang="zh-CN" sz="100" dirty="0" err="1"/>
              <a:t>bty</a:t>
            </a:r>
            <a:r>
              <a:rPr lang="en-US" altLang="zh-CN" sz="100" dirty="0"/>
              <a:t> = "n", </a:t>
            </a:r>
            <a:r>
              <a:rPr lang="en-US" altLang="zh-CN" sz="100" dirty="0" err="1"/>
              <a:t>lwd</a:t>
            </a:r>
            <a:r>
              <a:rPr lang="en-US" altLang="zh-CN" sz="100" dirty="0"/>
              <a:t> = 2,  col = 1:3)</a:t>
            </a:r>
          </a:p>
          <a:p>
            <a:r>
              <a:rPr lang="en-US" altLang="zh-CN" sz="100" dirty="0"/>
              <a:t># </a:t>
            </a:r>
            <a:r>
              <a:rPr lang="zh-CN" altLang="en-US" sz="100" dirty="0"/>
              <a:t>固定 </a:t>
            </a:r>
            <a:r>
              <a:rPr lang="en-US" altLang="zh-CN" sz="100" dirty="0"/>
              <a:t>theta</a:t>
            </a:r>
          </a:p>
          <a:p>
            <a:r>
              <a:rPr lang="en-US" altLang="zh-CN" sz="100" dirty="0"/>
              <a:t>alpha &lt;- c(1,2,3)</a:t>
            </a:r>
          </a:p>
          <a:p>
            <a:r>
              <a:rPr lang="en-US" altLang="zh-CN" sz="100" dirty="0"/>
              <a:t>theta &lt;- 0.5</a:t>
            </a:r>
          </a:p>
          <a:p>
            <a:r>
              <a:rPr lang="en-US" altLang="zh-CN" sz="100" dirty="0"/>
              <a:t>x0 &lt;- </a:t>
            </a:r>
            <a:r>
              <a:rPr lang="en-US" altLang="zh-CN" sz="100" dirty="0" err="1"/>
              <a:t>seq</a:t>
            </a:r>
            <a:r>
              <a:rPr lang="en-US" altLang="zh-CN" sz="100" dirty="0"/>
              <a:t>(0.001, 5, </a:t>
            </a:r>
            <a:r>
              <a:rPr lang="en-US" altLang="zh-CN" sz="100" dirty="0" err="1"/>
              <a:t>length.out</a:t>
            </a:r>
            <a:r>
              <a:rPr lang="en-US" altLang="zh-CN" sz="100" dirty="0"/>
              <a:t> = 100)</a:t>
            </a:r>
          </a:p>
          <a:p>
            <a:r>
              <a:rPr lang="en-US" altLang="zh-CN" sz="100" dirty="0"/>
              <a:t>f1 &lt;- </a:t>
            </a:r>
            <a:r>
              <a:rPr lang="en-US" altLang="zh-CN" sz="100" dirty="0" err="1"/>
              <a:t>dpareto</a:t>
            </a:r>
            <a:r>
              <a:rPr lang="en-US" altLang="zh-CN" sz="100" dirty="0"/>
              <a:t>(x0,  alpha = alpha[1], theta = theta)</a:t>
            </a:r>
          </a:p>
          <a:p>
            <a:r>
              <a:rPr lang="en-US" altLang="zh-CN" sz="100" dirty="0"/>
              <a:t>f2 &lt;- </a:t>
            </a:r>
            <a:r>
              <a:rPr lang="en-US" altLang="zh-CN" sz="100" dirty="0" err="1"/>
              <a:t>dpareto</a:t>
            </a:r>
            <a:r>
              <a:rPr lang="en-US" altLang="zh-CN" sz="100" dirty="0"/>
              <a:t>(x0,  alpha = alpha[2], theta = theta)</a:t>
            </a:r>
          </a:p>
          <a:p>
            <a:r>
              <a:rPr lang="en-US" altLang="zh-CN" sz="100" dirty="0"/>
              <a:t>f3 &lt;- </a:t>
            </a:r>
            <a:r>
              <a:rPr lang="en-US" altLang="zh-CN" sz="100" dirty="0" err="1"/>
              <a:t>dpareto</a:t>
            </a:r>
            <a:r>
              <a:rPr lang="en-US" altLang="zh-CN" sz="100" dirty="0"/>
              <a:t>(x0,  alpha = alpha[3], theta = theta)</a:t>
            </a:r>
          </a:p>
          <a:p>
            <a:r>
              <a:rPr lang="en-US" altLang="zh-CN" sz="100" dirty="0" err="1"/>
              <a:t>matplot</a:t>
            </a:r>
            <a:r>
              <a:rPr lang="en-US" altLang="zh-CN" sz="100" dirty="0"/>
              <a:t>(x0, </a:t>
            </a:r>
            <a:r>
              <a:rPr lang="en-US" altLang="zh-CN" sz="100" dirty="0" err="1"/>
              <a:t>cbind</a:t>
            </a:r>
            <a:r>
              <a:rPr lang="en-US" altLang="zh-CN" sz="100" dirty="0"/>
              <a:t>(f1, f2, f3), main = '',  type = 'l', </a:t>
            </a:r>
            <a:r>
              <a:rPr lang="en-US" altLang="zh-CN" sz="100" dirty="0" err="1"/>
              <a:t>lty</a:t>
            </a:r>
            <a:r>
              <a:rPr lang="en-US" altLang="zh-CN" sz="100" dirty="0"/>
              <a:t> = 1:3, </a:t>
            </a:r>
            <a:r>
              <a:rPr lang="en-US" altLang="zh-CN" sz="100" dirty="0" err="1"/>
              <a:t>lwd</a:t>
            </a:r>
            <a:r>
              <a:rPr lang="en-US" altLang="zh-CN" sz="100" dirty="0"/>
              <a:t> = 2, </a:t>
            </a:r>
            <a:r>
              <a:rPr lang="en-US" altLang="zh-CN" sz="100" dirty="0" err="1"/>
              <a:t>ylab</a:t>
            </a:r>
            <a:r>
              <a:rPr lang="en-US" altLang="zh-CN" sz="100" dirty="0"/>
              <a:t> = '</a:t>
            </a:r>
            <a:r>
              <a:rPr lang="zh-CN" altLang="en-US" sz="100" dirty="0"/>
              <a:t>密度函数</a:t>
            </a:r>
            <a:r>
              <a:rPr lang="en-US" altLang="zh-CN" sz="100" dirty="0"/>
              <a:t>', </a:t>
            </a:r>
            <a:r>
              <a:rPr lang="en-US" altLang="zh-CN" sz="100" dirty="0" err="1"/>
              <a:t>ylim</a:t>
            </a:r>
            <a:r>
              <a:rPr lang="en-US" altLang="zh-CN" sz="100" dirty="0"/>
              <a:t> = c(0,0.6))</a:t>
            </a:r>
          </a:p>
          <a:p>
            <a:r>
              <a:rPr lang="en-US" altLang="zh-CN" sz="100" dirty="0"/>
              <a:t>legend('</a:t>
            </a:r>
            <a:r>
              <a:rPr lang="en-US" altLang="zh-CN" sz="100" dirty="0" err="1"/>
              <a:t>topright</a:t>
            </a:r>
            <a:r>
              <a:rPr lang="en-US" altLang="zh-CN" sz="100" dirty="0"/>
              <a:t>', legend = c('alpha = 1, theta = 0.5', </a:t>
            </a:r>
          </a:p>
          <a:p>
            <a:r>
              <a:rPr lang="en-US" altLang="zh-CN" sz="100" dirty="0"/>
              <a:t>                              'alpha = 2, theta = 0.5', </a:t>
            </a:r>
          </a:p>
          <a:p>
            <a:r>
              <a:rPr lang="en-US" altLang="zh-CN" sz="100" dirty="0"/>
              <a:t>                              'alpha = 3, theta = 0.5'),</a:t>
            </a:r>
          </a:p>
          <a:p>
            <a:r>
              <a:rPr lang="en-US" altLang="zh-CN" sz="100" dirty="0"/>
              <a:t>       </a:t>
            </a:r>
            <a:r>
              <a:rPr lang="en-US" altLang="zh-CN" sz="100" dirty="0" err="1"/>
              <a:t>lty</a:t>
            </a:r>
            <a:r>
              <a:rPr lang="en-US" altLang="zh-CN" sz="100" dirty="0"/>
              <a:t> = c(1,2,3), </a:t>
            </a:r>
            <a:r>
              <a:rPr lang="en-US" altLang="zh-CN" sz="100" dirty="0" err="1"/>
              <a:t>bty</a:t>
            </a:r>
            <a:r>
              <a:rPr lang="en-US" altLang="zh-CN" sz="100" dirty="0"/>
              <a:t> = "n", </a:t>
            </a:r>
            <a:r>
              <a:rPr lang="en-US" altLang="zh-CN" sz="100" dirty="0" err="1"/>
              <a:t>lwd</a:t>
            </a:r>
            <a:r>
              <a:rPr lang="en-US" altLang="zh-CN" sz="100" dirty="0"/>
              <a:t> = 2,  col = 1:3)</a:t>
            </a:r>
            <a:endParaRPr lang="zh-CN" altLang="en-US" sz="100" dirty="0"/>
          </a:p>
        </p:txBody>
      </p:sp>
    </p:spTree>
    <p:extLst>
      <p:ext uri="{BB962C8B-B14F-4D97-AF65-F5344CB8AC3E}">
        <p14:creationId xmlns:p14="http://schemas.microsoft.com/office/powerpoint/2010/main" val="275256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Times New Roman" pitchFamily="18" charset="0"/>
              </a:rPr>
              <a:t>分布变换：生成新的损失分布</a:t>
            </a:r>
            <a:endParaRPr lang="en-US" altLang="zh-CN" sz="2800" dirty="0">
              <a:latin typeface="Times New Roman" pitchFamily="18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latin typeface="Times New Roman" pitchFamily="18" charset="0"/>
              </a:rPr>
              <a:t>线性变换</a:t>
            </a:r>
            <a:endParaRPr lang="en-US" altLang="zh-CN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dirty="0" smtClean="0">
                <a:latin typeface="Times New Roman" pitchFamily="18" charset="0"/>
              </a:rPr>
              <a:t>幂变换</a:t>
            </a:r>
            <a:endParaRPr lang="en-US" altLang="zh-CN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dirty="0" smtClean="0">
                <a:latin typeface="Times New Roman" pitchFamily="18" charset="0"/>
              </a:rPr>
              <a:t>指数变换</a:t>
            </a:r>
            <a:endParaRPr lang="en-US" altLang="zh-CN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dirty="0" smtClean="0">
                <a:latin typeface="Times New Roman" pitchFamily="18" charset="0"/>
              </a:rPr>
              <a:t>对数变换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2241-40C4-4580-9443-5B49DC476CCA}" type="slidenum">
              <a:rPr lang="en-US" altLang="zh-CN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013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Times New Roman" pitchFamily="18" charset="0"/>
              </a:rPr>
              <a:t>线性变换</a:t>
            </a:r>
            <a:endParaRPr lang="zh-CN" altLang="en-US" sz="28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DD7B-DE86-49F3-A43F-A3F0652272E0}" type="slidenum">
              <a:rPr lang="en-US" altLang="zh-CN"/>
              <a:pPr/>
              <a:t>27</a:t>
            </a:fld>
            <a:endParaRPr lang="en-US" altLang="zh-CN"/>
          </a:p>
        </p:txBody>
      </p:sp>
      <p:graphicFrame>
        <p:nvGraphicFramePr>
          <p:cNvPr id="8218" name="Object 26"/>
          <p:cNvGraphicFramePr>
            <a:graphicFrameLocks noChangeAspect="1"/>
          </p:cNvGraphicFramePr>
          <p:nvPr>
            <p:extLst/>
          </p:nvPr>
        </p:nvGraphicFramePr>
        <p:xfrm>
          <a:off x="1187624" y="1988840"/>
          <a:ext cx="5372100" cy="395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750" name="Equation" r:id="rId3" imgW="2781000" imgH="2044440" progId="Equation.DSMT4">
                  <p:embed/>
                </p:oleObj>
              </mc:Choice>
              <mc:Fallback>
                <p:oleObj name="Equation" r:id="rId3" imgW="2781000" imgH="2044440" progId="Equation.DSMT4">
                  <p:embed/>
                  <p:pic>
                    <p:nvPicPr>
                      <p:cNvPr id="8218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988840"/>
                        <a:ext cx="5372100" cy="3951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867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1558D-1133-4F5A-98DF-484D6A5F5E3C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562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dirty="0">
                <a:latin typeface="Times New Roman" pitchFamily="18" charset="0"/>
              </a:rPr>
              <a:t>If 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</a:rPr>
              <a:t> = </a:t>
            </a:r>
            <a:r>
              <a:rPr lang="en-US" altLang="zh-CN" i="1" dirty="0">
                <a:latin typeface="Times New Roman" pitchFamily="18" charset="0"/>
              </a:rPr>
              <a:t>X </a:t>
            </a:r>
            <a:r>
              <a:rPr lang="en-US" altLang="zh-CN" baseline="30000" dirty="0" smtClean="0">
                <a:latin typeface="Times New Roman" pitchFamily="18" charset="0"/>
              </a:rPr>
              <a:t>1/</a:t>
            </a:r>
            <a:r>
              <a:rPr lang="en-US" altLang="zh-CN" i="1" baseline="30000" dirty="0" smtClean="0">
                <a:latin typeface="Symbol" pitchFamily="18" charset="2"/>
              </a:rPr>
              <a:t>t</a:t>
            </a:r>
            <a:r>
              <a:rPr lang="en-US" altLang="zh-CN" dirty="0" smtClean="0">
                <a:latin typeface="Symbol" pitchFamily="18" charset="2"/>
              </a:rPr>
              <a:t>,  </a:t>
            </a:r>
            <a:r>
              <a:rPr lang="en-US" altLang="zh-CN" i="1" dirty="0">
                <a:latin typeface="Symbol" pitchFamily="18" charset="2"/>
              </a:rPr>
              <a:t>t</a:t>
            </a:r>
            <a:r>
              <a:rPr lang="en-US" altLang="zh-CN" dirty="0">
                <a:latin typeface="Symbol" pitchFamily="18" charset="2"/>
              </a:rPr>
              <a:t> &gt; 0</a:t>
            </a:r>
            <a:endParaRPr lang="en-US" altLang="zh-CN" dirty="0">
              <a:latin typeface="Times New Roman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    </a:t>
            </a:r>
            <a:r>
              <a:rPr lang="en-US" altLang="zh-CN" i="1" dirty="0">
                <a:latin typeface="Times New Roman" pitchFamily="18" charset="0"/>
              </a:rPr>
              <a:t>F</a:t>
            </a:r>
            <a:r>
              <a:rPr lang="en-US" altLang="zh-CN" i="1" baseline="-25000" dirty="0">
                <a:latin typeface="Times New Roman" pitchFamily="18" charset="0"/>
              </a:rPr>
              <a:t>Y</a:t>
            </a:r>
            <a:r>
              <a:rPr lang="en-US" altLang="zh-CN" baseline="-25000" dirty="0">
                <a:latin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</a:rPr>
              <a:t>) =</a:t>
            </a:r>
            <a:r>
              <a:rPr lang="en-US" altLang="zh-CN" dirty="0" err="1">
                <a:latin typeface="Times New Roman" pitchFamily="18" charset="0"/>
              </a:rPr>
              <a:t>Pr</a:t>
            </a:r>
            <a:r>
              <a:rPr lang="en-US" altLang="zh-CN" dirty="0">
                <a:latin typeface="Times New Roman" pitchFamily="18" charset="0"/>
              </a:rPr>
              <a:t> (</a:t>
            </a:r>
            <a:r>
              <a:rPr lang="en-US" altLang="zh-CN" i="1" dirty="0">
                <a:latin typeface="Times New Roman" pitchFamily="18" charset="0"/>
              </a:rPr>
              <a:t>Y </a:t>
            </a:r>
            <a:r>
              <a:rPr lang="en-US" altLang="zh-CN" dirty="0"/>
              <a:t>≤ 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dirty="0"/>
              <a:t>) 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/>
              <a:t>            </a:t>
            </a:r>
            <a:r>
              <a:rPr lang="en-US" altLang="zh-CN" dirty="0">
                <a:latin typeface="Times New Roman" pitchFamily="18" charset="0"/>
              </a:rPr>
              <a:t>=</a:t>
            </a:r>
            <a:r>
              <a:rPr lang="en-US" altLang="zh-CN" dirty="0"/>
              <a:t> </a:t>
            </a:r>
            <a:r>
              <a:rPr lang="en-US" altLang="zh-CN" dirty="0" err="1">
                <a:latin typeface="Times New Roman" pitchFamily="18" charset="0"/>
              </a:rPr>
              <a:t>Pr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/>
              <a:t>(</a:t>
            </a:r>
            <a:r>
              <a:rPr lang="en-US" altLang="zh-CN" i="1" dirty="0">
                <a:latin typeface="Times New Roman" pitchFamily="18" charset="0"/>
              </a:rPr>
              <a:t>X </a:t>
            </a:r>
            <a:r>
              <a:rPr lang="en-US" altLang="zh-CN" baseline="30000" dirty="0">
                <a:latin typeface="Times New Roman" pitchFamily="18" charset="0"/>
              </a:rPr>
              <a:t>1/</a:t>
            </a:r>
            <a:r>
              <a:rPr lang="en-US" altLang="zh-CN" i="1" baseline="30000" dirty="0">
                <a:latin typeface="Symbol" pitchFamily="18" charset="2"/>
              </a:rPr>
              <a:t>t</a:t>
            </a:r>
            <a:r>
              <a:rPr lang="en-US" altLang="zh-CN" baseline="30000" dirty="0">
                <a:latin typeface="Symbol" pitchFamily="18" charset="2"/>
              </a:rPr>
              <a:t> </a:t>
            </a:r>
            <a:r>
              <a:rPr lang="en-US" altLang="zh-CN" dirty="0"/>
              <a:t>≤ 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dirty="0"/>
              <a:t>)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/>
              <a:t>            </a:t>
            </a:r>
            <a:r>
              <a:rPr lang="en-US" altLang="zh-CN" dirty="0">
                <a:latin typeface="Times New Roman" pitchFamily="18" charset="0"/>
              </a:rPr>
              <a:t>= </a:t>
            </a:r>
            <a:r>
              <a:rPr lang="en-US" altLang="zh-CN" dirty="0" err="1">
                <a:latin typeface="Times New Roman" pitchFamily="18" charset="0"/>
              </a:rPr>
              <a:t>Pr</a:t>
            </a:r>
            <a:r>
              <a:rPr lang="en-US" altLang="zh-CN" dirty="0">
                <a:latin typeface="Times New Roman" pitchFamily="18" charset="0"/>
              </a:rPr>
              <a:t> 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  ≤  </a:t>
            </a:r>
            <a:r>
              <a:rPr lang="en-US" altLang="zh-CN" i="1" dirty="0" err="1">
                <a:latin typeface="Times New Roman" pitchFamily="18" charset="0"/>
              </a:rPr>
              <a:t>y</a:t>
            </a:r>
            <a:r>
              <a:rPr lang="en-US" altLang="zh-CN" i="1" baseline="30000" dirty="0" err="1">
                <a:latin typeface="Symbol" pitchFamily="18" charset="2"/>
              </a:rPr>
              <a:t>t</a:t>
            </a:r>
            <a:r>
              <a:rPr lang="en-US" altLang="zh-CN" dirty="0">
                <a:latin typeface="Times New Roman" pitchFamily="18" charset="0"/>
              </a:rPr>
              <a:t>) 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             = </a:t>
            </a:r>
            <a:r>
              <a:rPr lang="en-US" altLang="zh-CN" i="1" dirty="0">
                <a:latin typeface="Times New Roman" pitchFamily="18" charset="0"/>
              </a:rPr>
              <a:t>F</a:t>
            </a:r>
            <a:r>
              <a:rPr lang="en-US" altLang="zh-CN" i="1" baseline="-25000" dirty="0">
                <a:latin typeface="Times New Roman" pitchFamily="18" charset="0"/>
              </a:rPr>
              <a:t>X 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 err="1">
                <a:latin typeface="Times New Roman" pitchFamily="18" charset="0"/>
              </a:rPr>
              <a:t>y</a:t>
            </a:r>
            <a:r>
              <a:rPr lang="en-US" altLang="zh-CN" i="1" baseline="30000" dirty="0" err="1">
                <a:latin typeface="Symbol" pitchFamily="18" charset="2"/>
              </a:rPr>
              <a:t>t</a:t>
            </a:r>
            <a:r>
              <a:rPr lang="en-US" altLang="zh-CN" dirty="0">
                <a:latin typeface="Times New Roman" pitchFamily="18" charset="0"/>
              </a:rPr>
              <a:t> )</a:t>
            </a:r>
          </a:p>
          <a:p>
            <a:pPr>
              <a:lnSpc>
                <a:spcPct val="110000"/>
              </a:lnSpc>
            </a:pPr>
            <a:r>
              <a:rPr lang="en-US" altLang="zh-CN" dirty="0" smtClean="0">
                <a:latin typeface="Times New Roman" pitchFamily="18" charset="0"/>
              </a:rPr>
              <a:t>if 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</a:rPr>
              <a:t> = </a:t>
            </a:r>
            <a:r>
              <a:rPr lang="en-US" altLang="zh-CN" i="1" dirty="0">
                <a:latin typeface="Times New Roman" pitchFamily="18" charset="0"/>
              </a:rPr>
              <a:t>X </a:t>
            </a:r>
            <a:r>
              <a:rPr lang="en-US" altLang="zh-CN" baseline="30000" dirty="0">
                <a:latin typeface="Times New Roman" pitchFamily="18" charset="0"/>
              </a:rPr>
              <a:t>(</a:t>
            </a:r>
            <a:r>
              <a:rPr lang="en-US" altLang="zh-CN" i="1" baseline="30000" dirty="0">
                <a:latin typeface="Times New Roman" pitchFamily="18" charset="0"/>
              </a:rPr>
              <a:t>-</a:t>
            </a:r>
            <a:r>
              <a:rPr lang="en-US" altLang="zh-CN" baseline="30000" dirty="0">
                <a:latin typeface="Times New Roman" pitchFamily="18" charset="0"/>
              </a:rPr>
              <a:t>1/</a:t>
            </a:r>
            <a:r>
              <a:rPr lang="en-US" altLang="zh-CN" i="1" baseline="30000" dirty="0">
                <a:latin typeface="Symbol" pitchFamily="18" charset="2"/>
              </a:rPr>
              <a:t>t </a:t>
            </a:r>
            <a:r>
              <a:rPr lang="en-US" altLang="zh-CN" baseline="30000" dirty="0" smtClean="0">
                <a:latin typeface="Symbol" pitchFamily="18" charset="2"/>
              </a:rPr>
              <a:t>)</a:t>
            </a:r>
            <a:r>
              <a:rPr lang="en-US" altLang="zh-CN" dirty="0" smtClean="0">
                <a:latin typeface="Symbol" pitchFamily="18" charset="2"/>
              </a:rPr>
              <a:t>,  </a:t>
            </a:r>
            <a:r>
              <a:rPr lang="en-US" altLang="zh-CN" i="1" dirty="0">
                <a:latin typeface="Symbol" pitchFamily="18" charset="2"/>
              </a:rPr>
              <a:t>t</a:t>
            </a:r>
            <a:r>
              <a:rPr lang="en-US" altLang="zh-CN" dirty="0">
                <a:latin typeface="Symbol" pitchFamily="18" charset="2"/>
              </a:rPr>
              <a:t> &gt; 0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     </a:t>
            </a:r>
            <a:r>
              <a:rPr lang="en-US" altLang="zh-CN" i="1" dirty="0">
                <a:latin typeface="Times New Roman" pitchFamily="18" charset="0"/>
              </a:rPr>
              <a:t>F</a:t>
            </a:r>
            <a:r>
              <a:rPr lang="en-US" altLang="zh-CN" i="1" baseline="-25000" dirty="0">
                <a:latin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</a:rPr>
              <a:t> (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</a:rPr>
              <a:t>) = </a:t>
            </a:r>
            <a:r>
              <a:rPr lang="en-US" altLang="zh-CN" dirty="0" err="1">
                <a:latin typeface="Times New Roman" pitchFamily="18" charset="0"/>
              </a:rPr>
              <a:t>Pr</a:t>
            </a:r>
            <a:r>
              <a:rPr lang="en-US" altLang="zh-CN" dirty="0">
                <a:latin typeface="Times New Roman" pitchFamily="18" charset="0"/>
              </a:rPr>
              <a:t> (</a:t>
            </a:r>
            <a:r>
              <a:rPr lang="en-US" altLang="zh-CN" i="1" dirty="0">
                <a:latin typeface="Times New Roman" pitchFamily="18" charset="0"/>
              </a:rPr>
              <a:t>Y </a:t>
            </a:r>
            <a:r>
              <a:rPr lang="en-US" altLang="zh-CN" dirty="0"/>
              <a:t>≤ 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dirty="0"/>
              <a:t>)  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               =</a:t>
            </a:r>
            <a:r>
              <a:rPr lang="en-US" altLang="zh-CN" dirty="0"/>
              <a:t> </a:t>
            </a:r>
            <a:r>
              <a:rPr lang="en-US" altLang="zh-CN" dirty="0" err="1">
                <a:latin typeface="Times New Roman" pitchFamily="18" charset="0"/>
              </a:rPr>
              <a:t>Pr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/>
              <a:t>(</a:t>
            </a:r>
            <a:r>
              <a:rPr lang="en-US" altLang="zh-CN" i="1" dirty="0">
                <a:latin typeface="Times New Roman" pitchFamily="18" charset="0"/>
              </a:rPr>
              <a:t>X </a:t>
            </a:r>
            <a:r>
              <a:rPr lang="en-US" altLang="zh-CN" baseline="30000" dirty="0">
                <a:latin typeface="Times New Roman" pitchFamily="18" charset="0"/>
              </a:rPr>
              <a:t>(</a:t>
            </a:r>
            <a:r>
              <a:rPr lang="en-US" altLang="zh-CN" i="1" baseline="30000" dirty="0">
                <a:latin typeface="Times New Roman" pitchFamily="18" charset="0"/>
              </a:rPr>
              <a:t>-</a:t>
            </a:r>
            <a:r>
              <a:rPr lang="en-US" altLang="zh-CN" baseline="30000" dirty="0">
                <a:latin typeface="Times New Roman" pitchFamily="18" charset="0"/>
              </a:rPr>
              <a:t>1/</a:t>
            </a:r>
            <a:r>
              <a:rPr lang="en-US" altLang="zh-CN" i="1" baseline="30000" dirty="0">
                <a:latin typeface="Symbol" pitchFamily="18" charset="2"/>
              </a:rPr>
              <a:t>t </a:t>
            </a:r>
            <a:r>
              <a:rPr lang="en-US" altLang="zh-CN" baseline="30000" dirty="0">
                <a:latin typeface="Symbol" pitchFamily="18" charset="2"/>
              </a:rPr>
              <a:t>) </a:t>
            </a:r>
            <a:r>
              <a:rPr lang="en-US" altLang="zh-CN" dirty="0"/>
              <a:t>≤ 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dirty="0"/>
              <a:t>)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               = </a:t>
            </a:r>
            <a:r>
              <a:rPr lang="en-US" altLang="zh-CN" dirty="0" err="1">
                <a:latin typeface="Times New Roman" pitchFamily="18" charset="0"/>
              </a:rPr>
              <a:t>Pr</a:t>
            </a:r>
            <a:r>
              <a:rPr lang="en-US" altLang="zh-CN" dirty="0">
                <a:latin typeface="Times New Roman" pitchFamily="18" charset="0"/>
              </a:rPr>
              <a:t> 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  ≥ </a:t>
            </a:r>
            <a:r>
              <a:rPr lang="en-US" altLang="zh-CN" i="1" dirty="0">
                <a:latin typeface="Times New Roman" pitchFamily="18" charset="0"/>
              </a:rPr>
              <a:t>y </a:t>
            </a:r>
            <a:r>
              <a:rPr lang="en-US" altLang="zh-CN" i="1" baseline="30000" dirty="0">
                <a:latin typeface="Times New Roman" pitchFamily="18" charset="0"/>
              </a:rPr>
              <a:t>–</a:t>
            </a:r>
            <a:r>
              <a:rPr lang="en-US" altLang="zh-CN" i="1" baseline="30000" dirty="0">
                <a:latin typeface="Symbol" pitchFamily="18" charset="2"/>
              </a:rPr>
              <a:t>t </a:t>
            </a:r>
            <a:r>
              <a:rPr lang="en-US" altLang="zh-CN" dirty="0">
                <a:latin typeface="Times New Roman" pitchFamily="18" charset="0"/>
              </a:rPr>
              <a:t>)  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              = 1 − </a:t>
            </a:r>
            <a:r>
              <a:rPr lang="en-US" altLang="zh-CN" i="1" dirty="0">
                <a:latin typeface="Times New Roman" pitchFamily="18" charset="0"/>
              </a:rPr>
              <a:t>F</a:t>
            </a:r>
            <a:r>
              <a:rPr lang="en-US" altLang="zh-CN" i="1" baseline="-25000" dirty="0">
                <a:latin typeface="Times New Roman" pitchFamily="18" charset="0"/>
              </a:rPr>
              <a:t>X 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y </a:t>
            </a:r>
            <a:r>
              <a:rPr lang="en-US" altLang="zh-CN" i="1" baseline="30000" dirty="0">
                <a:latin typeface="Times New Roman" pitchFamily="18" charset="0"/>
              </a:rPr>
              <a:t>-</a:t>
            </a:r>
            <a:r>
              <a:rPr lang="en-US" altLang="zh-CN" i="1" baseline="30000" dirty="0">
                <a:latin typeface="Symbol" pitchFamily="18" charset="2"/>
              </a:rPr>
              <a:t>t</a:t>
            </a:r>
            <a:r>
              <a:rPr lang="en-US" altLang="zh-CN" dirty="0">
                <a:latin typeface="Times New Roman" pitchFamily="18" charset="0"/>
              </a:rPr>
              <a:t> ).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zh-CN" dirty="0">
              <a:latin typeface="Times New Roman" pitchFamily="18" charset="0"/>
            </a:endParaRPr>
          </a:p>
        </p:txBody>
      </p:sp>
      <p:graphicFrame>
        <p:nvGraphicFramePr>
          <p:cNvPr id="18444" name="Object 12"/>
          <p:cNvGraphicFramePr>
            <a:graphicFrameLocks noChangeAspect="1"/>
          </p:cNvGraphicFramePr>
          <p:nvPr/>
        </p:nvGraphicFramePr>
        <p:xfrm>
          <a:off x="5105400" y="5233988"/>
          <a:ext cx="28956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80" name="Equation" r:id="rId3" imgW="1384300" imgH="241300" progId="">
                  <p:embed/>
                </p:oleObj>
              </mc:Choice>
              <mc:Fallback>
                <p:oleObj name="Equation" r:id="rId3" imgW="1384300" imgH="241300" progId="">
                  <p:embed/>
                  <p:pic>
                    <p:nvPicPr>
                      <p:cNvPr id="1844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233988"/>
                        <a:ext cx="289560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5" name="Object 13"/>
          <p:cNvGraphicFramePr>
            <a:graphicFrameLocks noChangeAspect="1"/>
          </p:cNvGraphicFramePr>
          <p:nvPr/>
        </p:nvGraphicFramePr>
        <p:xfrm>
          <a:off x="4800600" y="2971800"/>
          <a:ext cx="25908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81" name="Equation" r:id="rId5" imgW="1269449" imgH="241195" progId="">
                  <p:embed/>
                </p:oleObj>
              </mc:Choice>
              <mc:Fallback>
                <p:oleObj name="Equation" r:id="rId5" imgW="1269449" imgH="241195" progId="">
                  <p:embed/>
                  <p:pic>
                    <p:nvPicPr>
                      <p:cNvPr id="1844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971800"/>
                        <a:ext cx="2590800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6" name="AutoShape 14"/>
          <p:cNvSpPr>
            <a:spLocks noChangeArrowheads="1"/>
          </p:cNvSpPr>
          <p:nvPr/>
        </p:nvSpPr>
        <p:spPr bwMode="auto">
          <a:xfrm>
            <a:off x="3733800" y="3124200"/>
            <a:ext cx="990600" cy="152400"/>
          </a:xfrm>
          <a:prstGeom prst="rightArrow">
            <a:avLst>
              <a:gd name="adj1" fmla="val 50000"/>
              <a:gd name="adj2" fmla="val 1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7" name="AutoShape 15"/>
          <p:cNvSpPr>
            <a:spLocks noChangeArrowheads="1"/>
          </p:cNvSpPr>
          <p:nvPr/>
        </p:nvSpPr>
        <p:spPr bwMode="auto">
          <a:xfrm>
            <a:off x="3886200" y="5486400"/>
            <a:ext cx="990600" cy="152400"/>
          </a:xfrm>
          <a:prstGeom prst="rightArrow">
            <a:avLst>
              <a:gd name="adj1" fmla="val 50000"/>
              <a:gd name="adj2" fmla="val 1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92162"/>
          </a:xfrm>
        </p:spPr>
        <p:txBody>
          <a:bodyPr/>
          <a:lstStyle/>
          <a:p>
            <a:r>
              <a:rPr lang="zh-CN" altLang="en-US" sz="2800" dirty="0" smtClean="0">
                <a:latin typeface="Times New Roman" pitchFamily="18" charset="0"/>
              </a:rPr>
              <a:t>幂变换</a:t>
            </a:r>
            <a:endParaRPr lang="en-US" altLang="zh-CN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762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8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/>
      <p:bldP spid="18446" grpId="0" animBg="1"/>
      <p:bldP spid="1844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20762"/>
          </a:xfrm>
        </p:spPr>
        <p:txBody>
          <a:bodyPr/>
          <a:lstStyle/>
          <a:p>
            <a:r>
              <a:rPr lang="zh-CN" altLang="en-US" sz="2800" dirty="0" smtClean="0">
                <a:latin typeface="Times New Roman" pitchFamily="18" charset="0"/>
              </a:rPr>
              <a:t>指数变换</a:t>
            </a:r>
            <a:endParaRPr lang="en-US" altLang="zh-CN" sz="2800" dirty="0">
              <a:latin typeface="Times New Roman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839200" cy="48006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i="1" dirty="0" smtClean="0">
                <a:latin typeface="Times New Roman" pitchFamily="18" charset="0"/>
              </a:rPr>
              <a:t>Y</a:t>
            </a:r>
            <a:r>
              <a:rPr lang="en-US" altLang="zh-CN" dirty="0" smtClean="0">
                <a:latin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</a:rPr>
              <a:t>= </a:t>
            </a:r>
            <a:r>
              <a:rPr lang="en-US" altLang="zh-CN" dirty="0" err="1">
                <a:latin typeface="Times New Roman" pitchFamily="18" charset="0"/>
              </a:rPr>
              <a:t>exp</a:t>
            </a:r>
            <a:r>
              <a:rPr lang="en-US" altLang="zh-CN" dirty="0">
                <a:latin typeface="Times New Roman" pitchFamily="18" charset="0"/>
              </a:rPr>
              <a:t> (</a:t>
            </a:r>
            <a:r>
              <a:rPr lang="en-US" altLang="zh-CN" i="1" dirty="0">
                <a:latin typeface="Times New Roman" pitchFamily="18" charset="0"/>
              </a:rPr>
              <a:t>X </a:t>
            </a:r>
            <a:r>
              <a:rPr lang="en-US" altLang="zh-CN" dirty="0" smtClean="0">
                <a:latin typeface="Times New Roman" pitchFamily="18" charset="0"/>
              </a:rPr>
              <a:t>).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endParaRPr lang="en-US" altLang="zh-CN" b="1" dirty="0">
              <a:solidFill>
                <a:srgbClr val="0000CC"/>
              </a:solidFill>
              <a:latin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               </a:t>
            </a:r>
            <a:r>
              <a:rPr lang="en-US" altLang="zh-CN" i="1" dirty="0">
                <a:latin typeface="Times New Roman" pitchFamily="18" charset="0"/>
              </a:rPr>
              <a:t>F</a:t>
            </a:r>
            <a:r>
              <a:rPr lang="en-US" altLang="zh-CN" i="1" baseline="-25000" dirty="0">
                <a:latin typeface="Times New Roman" pitchFamily="18" charset="0"/>
              </a:rPr>
              <a:t>Y 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</a:rPr>
              <a:t>) = </a:t>
            </a:r>
            <a:r>
              <a:rPr lang="en-US" altLang="zh-CN" dirty="0" err="1">
                <a:latin typeface="Times New Roman" pitchFamily="18" charset="0"/>
              </a:rPr>
              <a:t>Pr</a:t>
            </a:r>
            <a:r>
              <a:rPr lang="en-US" altLang="zh-CN" dirty="0">
                <a:latin typeface="Times New Roman" pitchFamily="18" charset="0"/>
              </a:rPr>
              <a:t> (</a:t>
            </a:r>
            <a:r>
              <a:rPr lang="en-US" altLang="zh-CN" i="1" dirty="0" err="1">
                <a:latin typeface="Times New Roman" pitchFamily="18" charset="0"/>
              </a:rPr>
              <a:t>e</a:t>
            </a:r>
            <a:r>
              <a:rPr lang="en-US" altLang="zh-CN" i="1" baseline="30000" dirty="0" err="1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≤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                 =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Pr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≤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ln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                       = F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ln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F2A-CE2C-4556-9A8B-265F23806F6C}" type="slidenum">
              <a:rPr lang="en-US" altLang="zh-CN"/>
              <a:pPr/>
              <a:t>29</a:t>
            </a:fld>
            <a:endParaRPr lang="en-US" altLang="zh-CN"/>
          </a:p>
        </p:txBody>
      </p:sp>
      <p:graphicFrame>
        <p:nvGraphicFramePr>
          <p:cNvPr id="35855" name="Object 15"/>
          <p:cNvGraphicFramePr>
            <a:graphicFrameLocks noChangeAspect="1"/>
          </p:cNvGraphicFramePr>
          <p:nvPr/>
        </p:nvGraphicFramePr>
        <p:xfrm>
          <a:off x="4737100" y="2895600"/>
          <a:ext cx="2260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95" name="Equation" r:id="rId3" imgW="1143000" imgH="419100" progId="">
                  <p:embed/>
                </p:oleObj>
              </mc:Choice>
              <mc:Fallback>
                <p:oleObj name="Equation" r:id="rId3" imgW="1143000" imgH="419100" progId="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2895600"/>
                        <a:ext cx="22606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14400" y="5334000"/>
            <a:ext cx="5979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r>
              <a:rPr lang="en-US" altLang="zh-CN" sz="24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是正态分布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是对数正态分布。</a:t>
            </a:r>
            <a:endParaRPr lang="zh-CN" alt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65777"/>
            <a:ext cx="7543800" cy="652934"/>
          </a:xfrm>
        </p:spPr>
        <p:txBody>
          <a:bodyPr/>
          <a:lstStyle/>
          <a:p>
            <a:r>
              <a:rPr lang="zh-CN" altLang="en-US" dirty="0" smtClean="0"/>
              <a:t>指数分布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3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904473"/>
              </p:ext>
            </p:extLst>
          </p:nvPr>
        </p:nvGraphicFramePr>
        <p:xfrm>
          <a:off x="2267744" y="1976233"/>
          <a:ext cx="3963988" cy="138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708" name="Equation" r:id="rId3" imgW="2070000" imgH="723600" progId="Equation.DSMT4">
                  <p:embed/>
                </p:oleObj>
              </mc:Choice>
              <mc:Fallback>
                <p:oleObj name="Equation" r:id="rId3" imgW="2070000" imgH="723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67744" y="1976233"/>
                        <a:ext cx="3963988" cy="1385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95536" y="3861048"/>
            <a:ext cx="8496944" cy="576064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矩母函数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(Moment Generating Function, </a:t>
            </a:r>
            <a:r>
              <a:rPr lang="en-US" altLang="zh-CN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mgf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 </a:t>
            </a:r>
          </a:p>
          <a:p>
            <a:endParaRPr lang="en-US" altLang="zh-CN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3553899"/>
              </p:ext>
            </p:extLst>
          </p:nvPr>
        </p:nvGraphicFramePr>
        <p:xfrm>
          <a:off x="2555776" y="4743164"/>
          <a:ext cx="27241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709" name="Equation" r:id="rId5" imgW="1422360" imgH="393480" progId="Equation.DSMT4">
                  <p:embed/>
                </p:oleObj>
              </mc:Choice>
              <mc:Fallback>
                <p:oleObj name="Equation" r:id="rId5" imgW="1422360" imgH="39348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55776" y="4743164"/>
                        <a:ext cx="2724150" cy="75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内容占位符 2"/>
          <p:cNvSpPr txBox="1">
            <a:spLocks/>
          </p:cNvSpPr>
          <p:nvPr/>
        </p:nvSpPr>
        <p:spPr bwMode="auto">
          <a:xfrm>
            <a:off x="376852" y="1148291"/>
            <a:ext cx="8496944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概率密度函数 </a:t>
            </a:r>
            <a:r>
              <a:rPr lang="en-US" altLang="zh-CN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(Probability Density Function, pdf)</a:t>
            </a:r>
            <a:endParaRPr lang="en-US" altLang="zh-CN" b="1" kern="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endParaRPr lang="en-US" altLang="zh-CN" b="1" kern="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149733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20762"/>
          </a:xfrm>
        </p:spPr>
        <p:txBody>
          <a:bodyPr/>
          <a:lstStyle/>
          <a:p>
            <a:r>
              <a:rPr lang="zh-CN" altLang="en-US" sz="2800" dirty="0" smtClean="0">
                <a:latin typeface="Times New Roman" pitchFamily="18" charset="0"/>
              </a:rPr>
              <a:t>对数变换</a:t>
            </a:r>
            <a:endParaRPr lang="en-US" altLang="zh-CN" sz="2800" dirty="0">
              <a:latin typeface="Times New Roman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839200" cy="48006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i="1" dirty="0" smtClean="0">
                <a:latin typeface="Times New Roman" pitchFamily="18" charset="0"/>
              </a:rPr>
              <a:t>Y</a:t>
            </a:r>
            <a:r>
              <a:rPr lang="en-US" altLang="zh-CN" dirty="0" smtClean="0">
                <a:latin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</a:rPr>
              <a:t>= </a:t>
            </a:r>
            <a:r>
              <a:rPr lang="en-US" altLang="zh-CN" dirty="0" err="1" smtClean="0">
                <a:latin typeface="Times New Roman" pitchFamily="18" charset="0"/>
              </a:rPr>
              <a:t>ln</a:t>
            </a:r>
            <a:r>
              <a:rPr lang="en-US" altLang="zh-CN" i="1" dirty="0" err="1" smtClean="0">
                <a:latin typeface="Times New Roman" pitchFamily="18" charset="0"/>
              </a:rPr>
              <a:t>X</a:t>
            </a:r>
            <a:endParaRPr lang="en-US" altLang="zh-CN" dirty="0" smtClean="0">
              <a:latin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endParaRPr lang="en-US" altLang="zh-CN" b="1" dirty="0">
              <a:solidFill>
                <a:srgbClr val="0000CC"/>
              </a:solidFill>
              <a:latin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               </a:t>
            </a:r>
            <a:r>
              <a:rPr lang="en-US" altLang="zh-CN" i="1" dirty="0">
                <a:latin typeface="Times New Roman" pitchFamily="18" charset="0"/>
              </a:rPr>
              <a:t>F</a:t>
            </a:r>
            <a:r>
              <a:rPr lang="en-US" altLang="zh-CN" i="1" baseline="-25000" dirty="0">
                <a:latin typeface="Times New Roman" pitchFamily="18" charset="0"/>
              </a:rPr>
              <a:t>Y 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</a:rPr>
              <a:t>) = </a:t>
            </a:r>
            <a:r>
              <a:rPr lang="en-US" altLang="zh-CN" dirty="0" err="1">
                <a:latin typeface="Times New Roman" pitchFamily="18" charset="0"/>
              </a:rPr>
              <a:t>Pr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dirty="0" err="1" smtClean="0">
                <a:latin typeface="Times New Roman" pitchFamily="18" charset="0"/>
              </a:rPr>
              <a:t>ln</a:t>
            </a:r>
            <a:r>
              <a:rPr lang="en-US" altLang="zh-CN" i="1" dirty="0" err="1" smtClean="0">
                <a:latin typeface="Times New Roman" pitchFamily="18" charset="0"/>
              </a:rPr>
              <a:t>X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≤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                 =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Pr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≤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exp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                       = F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exp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))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F2A-CE2C-4556-9A8B-265F23806F6C}" type="slidenum">
              <a:rPr lang="en-US" altLang="zh-CN"/>
              <a:pPr/>
              <a:t>30</a:t>
            </a:fld>
            <a:endParaRPr lang="en-US" altLang="zh-CN"/>
          </a:p>
        </p:txBody>
      </p:sp>
      <p:graphicFrame>
        <p:nvGraphicFramePr>
          <p:cNvPr id="3585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354335"/>
              </p:ext>
            </p:extLst>
          </p:nvPr>
        </p:nvGraphicFramePr>
        <p:xfrm>
          <a:off x="5580112" y="3068960"/>
          <a:ext cx="2160587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869" name="Equation" r:id="rId3" imgW="1091880" imgH="241200" progId="Equation.DSMT4">
                  <p:embed/>
                </p:oleObj>
              </mc:Choice>
              <mc:Fallback>
                <p:oleObj name="Equation" r:id="rId3" imgW="1091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3068960"/>
                        <a:ext cx="2160587" cy="496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286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395536" y="1117491"/>
                <a:ext cx="7543800" cy="1512168"/>
              </a:xfrm>
            </p:spPr>
            <p:txBody>
              <a:bodyPr/>
              <a:lstStyle/>
              <a:p>
                <a:r>
                  <a:rPr lang="zh-CN" altLang="zh-CN" sz="2000" dirty="0" smtClean="0">
                    <a:solidFill>
                      <a:srgbClr val="0000CC"/>
                    </a:solidFill>
                  </a:rPr>
                  <a:t>假设</a:t>
                </a:r>
                <a:r>
                  <a:rPr lang="en-US" altLang="zh-CN" sz="2000" dirty="0" smtClean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0000CC"/>
                        </a:solidFill>
                        <a:latin typeface="Cambria Math"/>
                      </a:rPr>
                      <m:t>X</m:t>
                    </m:r>
                  </m:oMath>
                </a14:m>
                <a:r>
                  <a:rPr lang="en-US" altLang="zh-CN" sz="2000" dirty="0" smtClean="0">
                    <a:solidFill>
                      <a:srgbClr val="0000CC"/>
                    </a:solidFill>
                  </a:rPr>
                  <a:t> </a:t>
                </a:r>
                <a:r>
                  <a:rPr lang="zh-CN" altLang="zh-CN" sz="2000" dirty="0">
                    <a:solidFill>
                      <a:srgbClr val="0000CC"/>
                    </a:solidFill>
                  </a:rPr>
                  <a:t>服从</a:t>
                </a:r>
                <a:r>
                  <a:rPr lang="zh-CN" altLang="en-US" sz="2000" dirty="0" smtClean="0">
                    <a:solidFill>
                      <a:srgbClr val="0000CC"/>
                    </a:solidFill>
                  </a:rPr>
                  <a:t>形状参数为</a:t>
                </a:r>
                <a:r>
                  <a:rPr lang="en-US" altLang="zh-CN" sz="2000" dirty="0">
                    <a:solidFill>
                      <a:srgbClr val="0000CC"/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rgbClr val="0000CC"/>
                    </a:solidFill>
                  </a:rPr>
                  <a:t>3</a:t>
                </a:r>
                <a:r>
                  <a:rPr lang="zh-CN" altLang="en-US" sz="2000" dirty="0" smtClean="0">
                    <a:solidFill>
                      <a:srgbClr val="0000CC"/>
                    </a:solidFill>
                  </a:rPr>
                  <a:t>， 比率参数为 </a:t>
                </a:r>
                <a:r>
                  <a:rPr lang="en-US" altLang="zh-CN" sz="2000" dirty="0" smtClean="0">
                    <a:solidFill>
                      <a:srgbClr val="0000CC"/>
                    </a:solidFill>
                  </a:rPr>
                  <a:t>4 </a:t>
                </a:r>
                <a:r>
                  <a:rPr lang="zh-CN" altLang="zh-CN" sz="2000" dirty="0" smtClean="0">
                    <a:solidFill>
                      <a:srgbClr val="0000CC"/>
                    </a:solidFill>
                  </a:rPr>
                  <a:t>的伽马分布</a:t>
                </a:r>
                <a:r>
                  <a:rPr lang="en-US" altLang="zh-CN" sz="2000" dirty="0">
                    <a:solidFill>
                      <a:srgbClr val="0000CC"/>
                    </a:solidFill>
                  </a:rPr>
                  <a:t/>
                </a:r>
                <a:br>
                  <a:rPr lang="en-US" altLang="zh-CN" sz="2000" dirty="0">
                    <a:solidFill>
                      <a:srgbClr val="0000CC"/>
                    </a:solidFill>
                  </a:rPr>
                </a:br>
                <a:r>
                  <a:rPr lang="en-US" altLang="zh-CN" sz="2000" dirty="0" smtClean="0">
                    <a:solidFill>
                      <a:srgbClr val="0000CC"/>
                    </a:solidFill>
                  </a:rPr>
                  <a:t/>
                </a:r>
                <a:br>
                  <a:rPr lang="en-US" altLang="zh-CN" sz="2000" dirty="0" smtClean="0">
                    <a:solidFill>
                      <a:srgbClr val="0000CC"/>
                    </a:solidFill>
                  </a:rPr>
                </a:br>
                <a:r>
                  <a:rPr lang="zh-CN" altLang="zh-CN" sz="2000" dirty="0" smtClean="0">
                    <a:solidFill>
                      <a:srgbClr val="0000CC"/>
                    </a:solidFill>
                  </a:rPr>
                  <a:t>求</a:t>
                </a:r>
                <a:r>
                  <a:rPr lang="zh-CN" altLang="en-US" sz="2000" dirty="0">
                    <a:solidFill>
                      <a:srgbClr val="0000CC"/>
                    </a:solidFill>
                  </a:rPr>
                  <a:t>指数变换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0000CC"/>
                        </a:solidFill>
                        <a:latin typeface="Cambria Math"/>
                      </a:rPr>
                      <m:t>g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0000CC"/>
                            </a:solidFill>
                            <a:latin typeface="Cambria Math"/>
                          </a:rPr>
                          <m:t>X</m:t>
                        </m:r>
                      </m:e>
                    </m:d>
                  </m:oMath>
                </a14:m>
                <a:r>
                  <a:rPr lang="zh-CN" altLang="zh-CN" sz="2000" dirty="0">
                    <a:solidFill>
                      <a:srgbClr val="0000CC"/>
                    </a:solidFill>
                  </a:rPr>
                  <a:t>的分布</a:t>
                </a:r>
                <a:r>
                  <a:rPr lang="zh-CN" altLang="zh-CN" sz="2000" dirty="0" smtClean="0">
                    <a:solidFill>
                      <a:srgbClr val="0000CC"/>
                    </a:solidFill>
                  </a:rPr>
                  <a:t>。</a:t>
                </a:r>
                <a:r>
                  <a:rPr lang="en-US" altLang="zh-CN" sz="2000" dirty="0">
                    <a:solidFill>
                      <a:srgbClr val="0000CC"/>
                    </a:solidFill>
                  </a:rPr>
                  <a:t/>
                </a:r>
                <a:br>
                  <a:rPr lang="en-US" altLang="zh-CN" sz="2000" dirty="0">
                    <a:solidFill>
                      <a:srgbClr val="0000CC"/>
                    </a:solidFill>
                  </a:rPr>
                </a:br>
                <a:r>
                  <a:rPr lang="zh-CN" altLang="zh-CN" sz="2000" dirty="0" smtClean="0">
                    <a:solidFill>
                      <a:srgbClr val="0000CC"/>
                    </a:solidFill>
                  </a:rPr>
                  <a:t>求</a:t>
                </a:r>
                <a:r>
                  <a:rPr lang="zh-CN" altLang="en-US" sz="2000" dirty="0">
                    <a:solidFill>
                      <a:srgbClr val="0000CC"/>
                    </a:solidFill>
                  </a:rPr>
                  <a:t>对数变换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0000CC"/>
                        </a:solidFill>
                        <a:latin typeface="Cambria Math"/>
                      </a:rPr>
                      <m:t>g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0000CC"/>
                            </a:solidFill>
                            <a:latin typeface="Cambria Math"/>
                          </a:rPr>
                          <m:t>X</m:t>
                        </m:r>
                      </m:e>
                    </m:d>
                  </m:oMath>
                </a14:m>
                <a:r>
                  <a:rPr lang="zh-CN" altLang="zh-CN" sz="2000" dirty="0">
                    <a:solidFill>
                      <a:srgbClr val="0000CC"/>
                    </a:solidFill>
                  </a:rPr>
                  <a:t>的分布</a:t>
                </a:r>
                <a:r>
                  <a:rPr lang="zh-CN" altLang="zh-CN" sz="2000" dirty="0" smtClean="0">
                    <a:solidFill>
                      <a:srgbClr val="0000CC"/>
                    </a:solidFill>
                  </a:rPr>
                  <a:t>。</a:t>
                </a:r>
                <a:endParaRPr lang="zh-CN" altLang="en-US" sz="2000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95536" y="1117491"/>
                <a:ext cx="7543800" cy="1512168"/>
              </a:xfrm>
              <a:blipFill>
                <a:blip r:embed="rId2"/>
                <a:stretch>
                  <a:fillRect l="-889"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218" y="3139634"/>
            <a:ext cx="8229600" cy="310876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/>
              <a:t>### </a:t>
            </a:r>
            <a:r>
              <a:rPr lang="zh-CN" altLang="en-US" sz="2000" dirty="0" smtClean="0"/>
              <a:t>伽马分布的密度函数</a:t>
            </a:r>
          </a:p>
          <a:p>
            <a:pPr marL="0" indent="0">
              <a:buNone/>
            </a:pPr>
            <a:r>
              <a:rPr lang="en-US" altLang="zh-CN" sz="2000" dirty="0" smtClean="0"/>
              <a:t>f = function(x)  </a:t>
            </a:r>
            <a:r>
              <a:rPr lang="en-US" altLang="zh-CN" sz="2000" dirty="0" err="1" smtClean="0"/>
              <a:t>dgamma</a:t>
            </a:r>
            <a:r>
              <a:rPr lang="en-US" altLang="zh-CN" sz="2000" dirty="0" smtClean="0"/>
              <a:t>(x,  3,  4)</a:t>
            </a:r>
          </a:p>
          <a:p>
            <a:pPr marL="0" indent="0">
              <a:buNone/>
            </a:pPr>
            <a:r>
              <a:rPr lang="en-US" altLang="zh-CN" sz="2000" dirty="0" smtClean="0"/>
              <a:t>### </a:t>
            </a:r>
            <a:r>
              <a:rPr lang="zh-CN" altLang="en-US" sz="2000" dirty="0">
                <a:solidFill>
                  <a:srgbClr val="FF0000"/>
                </a:solidFill>
              </a:rPr>
              <a:t>指数</a:t>
            </a:r>
            <a:r>
              <a:rPr lang="zh-CN" altLang="en-US" sz="2000" dirty="0" smtClean="0">
                <a:solidFill>
                  <a:srgbClr val="FF0000"/>
                </a:solidFill>
              </a:rPr>
              <a:t>变换</a:t>
            </a:r>
            <a:r>
              <a:rPr lang="en-US" altLang="zh-CN" sz="2000" dirty="0" smtClean="0">
                <a:solidFill>
                  <a:srgbClr val="FF0000"/>
                </a:solidFill>
              </a:rPr>
              <a:t>, 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Y =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exp</a:t>
            </a:r>
            <a:r>
              <a:rPr lang="en-US" altLang="zh-CN" sz="2000" dirty="0" smtClean="0">
                <a:solidFill>
                  <a:srgbClr val="FF0000"/>
                </a:solidFill>
              </a:rPr>
              <a:t>(X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sz="2000" dirty="0" smtClean="0"/>
              <a:t>f1 </a:t>
            </a:r>
            <a:r>
              <a:rPr lang="en-US" altLang="zh-CN" sz="2000" dirty="0"/>
              <a:t>= function(x</a:t>
            </a:r>
            <a:r>
              <a:rPr lang="en-US" altLang="zh-CN" sz="2000" dirty="0" smtClean="0"/>
              <a:t>)   </a:t>
            </a:r>
            <a:r>
              <a:rPr lang="en-US" altLang="zh-CN" sz="2000" dirty="0"/>
              <a:t>f(log(x))/x</a:t>
            </a:r>
          </a:p>
          <a:p>
            <a:pPr marL="0" indent="0">
              <a:buNone/>
            </a:pPr>
            <a:r>
              <a:rPr lang="en-US" altLang="zh-CN" sz="2000" dirty="0"/>
              <a:t>### </a:t>
            </a:r>
            <a:r>
              <a:rPr lang="zh-CN" altLang="en-US" sz="2000" dirty="0" smtClean="0">
                <a:solidFill>
                  <a:srgbClr val="FF0000"/>
                </a:solidFill>
              </a:rPr>
              <a:t>对数变换</a:t>
            </a:r>
            <a:r>
              <a:rPr lang="en-US" altLang="zh-CN" sz="2000" dirty="0" smtClean="0">
                <a:solidFill>
                  <a:srgbClr val="FF0000"/>
                </a:solidFill>
              </a:rPr>
              <a:t>,   Y = log(X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sz="2000" dirty="0" smtClean="0"/>
              <a:t>f2 </a:t>
            </a:r>
            <a:r>
              <a:rPr lang="en-US" altLang="zh-CN" sz="2000" dirty="0"/>
              <a:t>= function(x) </a:t>
            </a:r>
            <a:r>
              <a:rPr lang="en-US" altLang="zh-CN" sz="2000" dirty="0" smtClean="0"/>
              <a:t>   f(</a:t>
            </a:r>
            <a:r>
              <a:rPr lang="en-US" altLang="zh-CN" sz="2000" dirty="0" err="1" smtClean="0"/>
              <a:t>exp</a:t>
            </a:r>
            <a:r>
              <a:rPr lang="en-US" altLang="zh-CN" sz="2000" dirty="0" smtClean="0"/>
              <a:t>(x</a:t>
            </a:r>
            <a:r>
              <a:rPr lang="en-US" altLang="zh-CN" sz="2000" dirty="0"/>
              <a:t>)) * </a:t>
            </a:r>
            <a:r>
              <a:rPr lang="en-US" altLang="zh-CN" sz="2000" dirty="0" err="1"/>
              <a:t>exp</a:t>
            </a:r>
            <a:r>
              <a:rPr lang="en-US" altLang="zh-CN" sz="2000" dirty="0"/>
              <a:t>(x)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31</a:t>
            </a:fld>
            <a:endParaRPr lang="en-US" altLang="zh-CN" dirty="0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251520" y="289049"/>
            <a:ext cx="7543800" cy="64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Arial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Arial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Arial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kern="0" dirty="0" smtClean="0"/>
              <a:t>练习：函数变换构造新分布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77462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32</a:t>
            </a:fld>
            <a:endParaRPr lang="en-US" altLang="zh-CN"/>
          </a:p>
        </p:txBody>
      </p:sp>
      <p:pic>
        <p:nvPicPr>
          <p:cNvPr id="4556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6632"/>
            <a:ext cx="8568952" cy="6632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627784" y="126876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X^(1/2)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56909" y="455428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1/X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16016" y="396441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e</a:t>
            </a:r>
            <a:r>
              <a:rPr lang="en-US" altLang="zh-CN" dirty="0" err="1" smtClean="0"/>
              <a:t>xp</a:t>
            </a:r>
            <a:r>
              <a:rPr lang="en-US" altLang="zh-CN" dirty="0" smtClean="0"/>
              <a:t>(X)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1957" y="377974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0000CC"/>
                </a:solidFill>
              </a:rPr>
              <a:t>lnX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21054" y="31409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 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427984" y="436510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2X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66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itchFamily="18" charset="0"/>
              </a:rPr>
              <a:t>混合分布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8305800" cy="300513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有限混合：</a:t>
            </a:r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dirty="0"/>
              <a:t>   </a:t>
            </a:r>
            <a:r>
              <a:rPr lang="zh-CN" altLang="en-US" dirty="0">
                <a:latin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</a:rPr>
              <a:t>Where all </a:t>
            </a:r>
            <a:r>
              <a:rPr lang="en-US" altLang="zh-CN" i="1" dirty="0" err="1">
                <a:latin typeface="Times New Roman" pitchFamily="18" charset="0"/>
              </a:rPr>
              <a:t>a</a:t>
            </a:r>
            <a:r>
              <a:rPr lang="en-US" altLang="zh-CN" i="1" baseline="-25000" dirty="0" err="1">
                <a:latin typeface="Times New Roman" pitchFamily="18" charset="0"/>
              </a:rPr>
              <a:t>i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b="1" dirty="0">
                <a:latin typeface="Times New Roman" pitchFamily="18" charset="0"/>
              </a:rPr>
              <a:t>&gt;</a:t>
            </a:r>
            <a:r>
              <a:rPr lang="en-US" altLang="zh-CN" dirty="0">
                <a:latin typeface="Times New Roman" pitchFamily="18" charset="0"/>
              </a:rPr>
              <a:t> 0 and </a:t>
            </a:r>
            <a:r>
              <a:rPr lang="en-US" altLang="zh-CN" i="1" dirty="0" err="1">
                <a:latin typeface="Times New Roman" pitchFamily="18" charset="0"/>
              </a:rPr>
              <a:t>a</a:t>
            </a:r>
            <a:r>
              <a:rPr lang="en-US" altLang="zh-CN" baseline="-25000" dirty="0" err="1">
                <a:latin typeface="Times New Roman" pitchFamily="18" charset="0"/>
              </a:rPr>
              <a:t>1</a:t>
            </a:r>
            <a:r>
              <a:rPr lang="en-US" altLang="zh-CN" dirty="0">
                <a:latin typeface="Times New Roman" pitchFamily="18" charset="0"/>
              </a:rPr>
              <a:t> +</a:t>
            </a:r>
            <a:r>
              <a:rPr lang="en-US" altLang="zh-CN" i="1" dirty="0" err="1">
                <a:latin typeface="Times New Roman" pitchFamily="18" charset="0"/>
              </a:rPr>
              <a:t>a</a:t>
            </a:r>
            <a:r>
              <a:rPr lang="en-US" altLang="zh-CN" baseline="-25000" dirty="0" err="1">
                <a:latin typeface="Times New Roman" pitchFamily="18" charset="0"/>
              </a:rPr>
              <a:t>2</a:t>
            </a:r>
            <a:r>
              <a:rPr lang="en-US" altLang="zh-CN" dirty="0">
                <a:latin typeface="Times New Roman" pitchFamily="18" charset="0"/>
              </a:rPr>
              <a:t> +…</a:t>
            </a:r>
            <a:r>
              <a:rPr lang="zh-CN" altLang="en-US" dirty="0">
                <a:latin typeface="Times New Roman" pitchFamily="18" charset="0"/>
              </a:rPr>
              <a:t>＋ </a:t>
            </a:r>
            <a:r>
              <a:rPr lang="en-US" altLang="zh-CN" i="1" dirty="0" err="1">
                <a:latin typeface="Times New Roman" pitchFamily="18" charset="0"/>
              </a:rPr>
              <a:t>a</a:t>
            </a:r>
            <a:r>
              <a:rPr lang="en-US" altLang="zh-CN" i="1" baseline="-25000" dirty="0" err="1">
                <a:latin typeface="Times New Roman" pitchFamily="18" charset="0"/>
              </a:rPr>
              <a:t>k</a:t>
            </a:r>
            <a:r>
              <a:rPr lang="en-US" altLang="zh-CN" dirty="0">
                <a:latin typeface="Times New Roman" pitchFamily="18" charset="0"/>
              </a:rPr>
              <a:t> = 1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/>
              <a:t>无限混合：</a:t>
            </a:r>
          </a:p>
        </p:txBody>
      </p:sp>
      <p:graphicFrame>
        <p:nvGraphicFramePr>
          <p:cNvPr id="111629" name="Object 13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7835819"/>
              </p:ext>
            </p:extLst>
          </p:nvPr>
        </p:nvGraphicFramePr>
        <p:xfrm>
          <a:off x="2555875" y="4724400"/>
          <a:ext cx="402590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682" name="Equation" r:id="rId3" imgW="1803240" imgH="279360" progId="">
                  <p:embed/>
                </p:oleObj>
              </mc:Choice>
              <mc:Fallback>
                <p:oleObj name="Equation" r:id="rId3" imgW="1803240" imgH="279360" progId="">
                  <p:embed/>
                  <p:pic>
                    <p:nvPicPr>
                      <p:cNvPr id="0" name="Picture 32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724400"/>
                        <a:ext cx="4025900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01C2-C8D6-4826-9E24-37179E7B498B}" type="slidenum">
              <a:rPr lang="en-US" altLang="zh-CN"/>
              <a:pPr/>
              <a:t>33</a:t>
            </a:fld>
            <a:endParaRPr lang="en-US" altLang="zh-CN"/>
          </a:p>
        </p:txBody>
      </p:sp>
      <p:graphicFrame>
        <p:nvGraphicFramePr>
          <p:cNvPr id="1116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91640"/>
              </p:ext>
            </p:extLst>
          </p:nvPr>
        </p:nvGraphicFramePr>
        <p:xfrm>
          <a:off x="2286000" y="1524000"/>
          <a:ext cx="27432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683" name="Equation" r:id="rId5" imgW="1218960" imgH="431640" progId="">
                  <p:embed/>
                </p:oleObj>
              </mc:Choice>
              <mc:Fallback>
                <p:oleObj name="Equation" r:id="rId5" imgW="1218960" imgH="431640" progId="">
                  <p:embed/>
                  <p:pic>
                    <p:nvPicPr>
                      <p:cNvPr id="0" name="Picture 3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524000"/>
                        <a:ext cx="2743200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3660533"/>
              </p:ext>
            </p:extLst>
          </p:nvPr>
        </p:nvGraphicFramePr>
        <p:xfrm>
          <a:off x="2555776" y="5589240"/>
          <a:ext cx="408622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684" name="Equation" r:id="rId7" imgW="1815840" imgH="279360" progId="Equation.DSMT4">
                  <p:embed/>
                </p:oleObj>
              </mc:Choice>
              <mc:Fallback>
                <p:oleObj name="Equation" r:id="rId7" imgW="1815840" imgH="279360" progId="Equation.DSMT4">
                  <p:embed/>
                  <p:pic>
                    <p:nvPicPr>
                      <p:cNvPr id="0" name="Picture 3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5589240"/>
                        <a:ext cx="4086225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606929"/>
              </p:ext>
            </p:extLst>
          </p:nvPr>
        </p:nvGraphicFramePr>
        <p:xfrm>
          <a:off x="2246313" y="2590800"/>
          <a:ext cx="5237162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685" name="Equation" r:id="rId9" imgW="2692080" imgH="241200" progId="">
                  <p:embed/>
                </p:oleObj>
              </mc:Choice>
              <mc:Fallback>
                <p:oleObj name="Equation" r:id="rId9" imgW="2692080" imgH="241200" progId="">
                  <p:embed/>
                  <p:pic>
                    <p:nvPicPr>
                      <p:cNvPr id="0" name="Picture 3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313" y="2590800"/>
                        <a:ext cx="5237162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/>
              <a:t>混合分布的特点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3233737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dirty="0"/>
              <a:t>尾部通常较厚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dirty="0"/>
              <a:t>如果条件分布的尾部较</a:t>
            </a:r>
            <a:r>
              <a:rPr lang="zh-CN" altLang="en-US" dirty="0" smtClean="0"/>
              <a:t>厚</a:t>
            </a:r>
            <a:r>
              <a:rPr lang="en-US" altLang="zh-CN" dirty="0" smtClean="0"/>
              <a:t>, </a:t>
            </a:r>
            <a:r>
              <a:rPr lang="zh-CN" altLang="en-US" dirty="0" smtClean="0"/>
              <a:t>混合分布</a:t>
            </a:r>
            <a:r>
              <a:rPr lang="zh-CN" altLang="en-US" dirty="0"/>
              <a:t>的尾部也较厚。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9765-788D-4A5B-8222-0C63337A7E94}" type="slidenum">
              <a:rPr lang="en-US" altLang="zh-CN"/>
              <a:pPr/>
              <a:t>34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zh-CN" sz="2000" dirty="0" smtClean="0"/>
                  <a:t>例： 两个</a:t>
                </a:r>
                <a:r>
                  <a:rPr lang="zh-CN" altLang="en-US" sz="2000" dirty="0" smtClean="0"/>
                  <a:t>对数</a:t>
                </a:r>
                <a:r>
                  <a:rPr lang="zh-CN" altLang="zh-CN" sz="2000" dirty="0" smtClean="0"/>
                  <a:t>正态分布</a:t>
                </a:r>
                <a:r>
                  <a:rPr lang="zh-CN" altLang="zh-CN" sz="2000" dirty="0"/>
                  <a:t>的参数分别为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/>
                      </a:rPr>
                      <m:t>(1</m:t>
                    </m:r>
                    <m:r>
                      <a:rPr lang="en-US" altLang="zh-CN" sz="2000" i="1" smtClean="0">
                        <a:latin typeface="Cambria Math"/>
                      </a:rPr>
                      <m:t>, </m:t>
                    </m:r>
                    <m:r>
                      <a:rPr lang="en-US" altLang="zh-CN" sz="2000" b="1" i="0" smtClean="0">
                        <a:latin typeface="Cambria Math"/>
                      </a:rPr>
                      <m:t>𝟐</m:t>
                    </m:r>
                    <m:r>
                      <a:rPr lang="en-US" altLang="zh-CN" sz="2000">
                        <a:latin typeface="Cambria Math"/>
                      </a:rPr>
                      <m:t>)</m:t>
                    </m:r>
                  </m:oMath>
                </a14:m>
                <a:r>
                  <a:rPr lang="zh-CN" altLang="zh-CN" sz="20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/>
                      </a:rPr>
                      <m:t>(</m:t>
                    </m:r>
                    <m:r>
                      <a:rPr lang="en-US" altLang="zh-CN" sz="2000" b="1" i="0" smtClean="0">
                        <a:latin typeface="Cambria Math"/>
                      </a:rPr>
                      <m:t>𝟑</m:t>
                    </m:r>
                    <m:r>
                      <a:rPr lang="en-US" altLang="zh-CN" sz="2000" i="1" smtClean="0">
                        <a:latin typeface="Cambria Math"/>
                      </a:rPr>
                      <m:t>, </m:t>
                    </m:r>
                    <m:r>
                      <a:rPr lang="en-US" altLang="zh-CN" sz="2000" b="1" i="0" smtClean="0">
                        <a:latin typeface="Cambria Math"/>
                      </a:rPr>
                      <m:t>𝟒</m:t>
                    </m:r>
                    <m:r>
                      <a:rPr lang="en-US" altLang="zh-CN" sz="200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000" dirty="0" smtClean="0"/>
                  <a:t>, </a:t>
                </a:r>
                <a:r>
                  <a:rPr lang="zh-CN" altLang="zh-CN" sz="2000" dirty="0"/>
                  <a:t>如果按照</a:t>
                </a:r>
                <a:r>
                  <a:rPr lang="en-US" altLang="zh-CN" sz="2000" dirty="0"/>
                  <a:t>30%</a:t>
                </a:r>
                <a:r>
                  <a:rPr lang="zh-CN" altLang="zh-CN" sz="2000" dirty="0"/>
                  <a:t>和</a:t>
                </a:r>
                <a:r>
                  <a:rPr lang="en-US" altLang="zh-CN" sz="2000" dirty="0"/>
                  <a:t>70%</a:t>
                </a:r>
                <a:r>
                  <a:rPr lang="zh-CN" altLang="zh-CN" sz="2000" dirty="0"/>
                  <a:t>的比例把它们进行</a:t>
                </a:r>
                <a:r>
                  <a:rPr lang="zh-CN" altLang="zh-CN" sz="2000" dirty="0" smtClean="0"/>
                  <a:t>混合</a:t>
                </a:r>
                <a:r>
                  <a:rPr lang="en-US" altLang="zh-CN" sz="2000" dirty="0" smtClean="0"/>
                  <a:t>, </a:t>
                </a:r>
                <a:r>
                  <a:rPr lang="zh-CN" altLang="en-US" sz="2000" dirty="0" smtClean="0"/>
                  <a:t>求</a:t>
                </a:r>
                <a:r>
                  <a:rPr lang="zh-CN" altLang="zh-CN" sz="2000" dirty="0" smtClean="0"/>
                  <a:t>混合分布的</a:t>
                </a:r>
                <a:r>
                  <a:rPr lang="zh-CN" altLang="en-US" sz="2000" dirty="0" smtClean="0"/>
                  <a:t>密度函数</a:t>
                </a:r>
                <a:r>
                  <a:rPr lang="zh-CN" altLang="zh-CN" sz="2000" dirty="0" smtClean="0"/>
                  <a:t>。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808" b="-89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7188"/>
            <a:ext cx="8363272" cy="441166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p = 0.3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m1 = 1; s1 = 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m2 = 3; s2 = 4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## </a:t>
            </a:r>
            <a:r>
              <a:rPr lang="zh-CN" altLang="en-US" sz="1600" dirty="0">
                <a:latin typeface="Consolas" panose="020B0609020204030204" pitchFamily="49" charset="0"/>
              </a:rPr>
              <a:t>混合对数正态分布的密度函数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f = function(x)  p * </a:t>
            </a:r>
            <a:r>
              <a:rPr lang="en-US" altLang="zh-CN" sz="1600" dirty="0" err="1">
                <a:latin typeface="Consolas" panose="020B0609020204030204" pitchFamily="49" charset="0"/>
              </a:rPr>
              <a:t>dlnorm</a:t>
            </a:r>
            <a:r>
              <a:rPr lang="en-US" altLang="zh-CN" sz="1600" dirty="0">
                <a:latin typeface="Consolas" panose="020B0609020204030204" pitchFamily="49" charset="0"/>
              </a:rPr>
              <a:t>(x,  m1,  s1) + (1 - p) * </a:t>
            </a:r>
            <a:r>
              <a:rPr lang="en-US" altLang="zh-CN" sz="1600" dirty="0" err="1">
                <a:latin typeface="Consolas" panose="020B0609020204030204" pitchFamily="49" charset="0"/>
              </a:rPr>
              <a:t>dlnorm</a:t>
            </a:r>
            <a:r>
              <a:rPr lang="en-US" altLang="zh-CN" sz="1600" dirty="0">
                <a:latin typeface="Consolas" panose="020B0609020204030204" pitchFamily="49" charset="0"/>
              </a:rPr>
              <a:t>(x,  m2,  s2)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curve(f,  </a:t>
            </a:r>
            <a:r>
              <a:rPr lang="en-US" altLang="zh-CN" sz="1600" dirty="0" err="1">
                <a:latin typeface="Consolas" panose="020B0609020204030204" pitchFamily="49" charset="0"/>
              </a:rPr>
              <a:t>xlim</a:t>
            </a:r>
            <a:r>
              <a:rPr lang="en-US" altLang="zh-CN" sz="1600" dirty="0">
                <a:latin typeface="Consolas" panose="020B0609020204030204" pitchFamily="49" charset="0"/>
              </a:rPr>
              <a:t> = c(0,  1),  </a:t>
            </a:r>
            <a:r>
              <a:rPr lang="en-US" altLang="zh-CN" sz="1600" dirty="0" err="1">
                <a:latin typeface="Consolas" panose="020B0609020204030204" pitchFamily="49" charset="0"/>
              </a:rPr>
              <a:t>ylim</a:t>
            </a:r>
            <a:r>
              <a:rPr lang="en-US" altLang="zh-CN" sz="1600" dirty="0">
                <a:latin typeface="Consolas" panose="020B0609020204030204" pitchFamily="49" charset="0"/>
              </a:rPr>
              <a:t> = c(0,  2),   </a:t>
            </a:r>
            <a:r>
              <a:rPr lang="en-US" altLang="zh-CN" sz="1600" dirty="0" err="1">
                <a:latin typeface="Consolas" panose="020B0609020204030204" pitchFamily="49" charset="0"/>
              </a:rPr>
              <a:t>lwd</a:t>
            </a:r>
            <a:r>
              <a:rPr lang="en-US" altLang="zh-CN" sz="1600" dirty="0">
                <a:latin typeface="Consolas" panose="020B0609020204030204" pitchFamily="49" charset="0"/>
              </a:rPr>
              <a:t> = 2,  col = 2, main = '</a:t>
            </a:r>
            <a:r>
              <a:rPr lang="zh-CN" altLang="en-US" sz="1600" dirty="0">
                <a:latin typeface="Consolas" panose="020B0609020204030204" pitchFamily="49" charset="0"/>
              </a:rPr>
              <a:t>混合对数正态分布</a:t>
            </a:r>
            <a:r>
              <a:rPr lang="en-US" altLang="zh-CN" sz="1600" dirty="0">
                <a:latin typeface="Consolas" panose="020B0609020204030204" pitchFamily="49" charset="0"/>
              </a:rPr>
              <a:t>')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curve(</a:t>
            </a:r>
            <a:r>
              <a:rPr lang="en-US" altLang="zh-CN" sz="1600" dirty="0" err="1">
                <a:latin typeface="Consolas" panose="020B0609020204030204" pitchFamily="49" charset="0"/>
              </a:rPr>
              <a:t>dlnorm</a:t>
            </a:r>
            <a:r>
              <a:rPr lang="en-US" altLang="zh-CN" sz="1600" dirty="0">
                <a:latin typeface="Consolas" panose="020B0609020204030204" pitchFamily="49" charset="0"/>
              </a:rPr>
              <a:t>(x,  m1,  s1),  </a:t>
            </a:r>
            <a:r>
              <a:rPr lang="en-US" altLang="zh-CN" sz="1600" dirty="0" err="1">
                <a:latin typeface="Consolas" panose="020B0609020204030204" pitchFamily="49" charset="0"/>
              </a:rPr>
              <a:t>lty</a:t>
            </a:r>
            <a:r>
              <a:rPr lang="en-US" altLang="zh-CN" sz="1600" dirty="0">
                <a:latin typeface="Consolas" panose="020B0609020204030204" pitchFamily="49" charset="0"/>
              </a:rPr>
              <a:t> = 2,  add = TRUE)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curve(</a:t>
            </a:r>
            <a:r>
              <a:rPr lang="en-US" altLang="zh-CN" sz="1600" dirty="0" err="1">
                <a:latin typeface="Consolas" panose="020B0609020204030204" pitchFamily="49" charset="0"/>
              </a:rPr>
              <a:t>dlnorm</a:t>
            </a:r>
            <a:r>
              <a:rPr lang="en-US" altLang="zh-CN" sz="1600" dirty="0">
                <a:latin typeface="Consolas" panose="020B0609020204030204" pitchFamily="49" charset="0"/>
              </a:rPr>
              <a:t>(x,  m2,  s2),  </a:t>
            </a:r>
            <a:r>
              <a:rPr lang="en-US" altLang="zh-CN" sz="1600" dirty="0" err="1">
                <a:latin typeface="Consolas" panose="020B0609020204030204" pitchFamily="49" charset="0"/>
              </a:rPr>
              <a:t>lty</a:t>
            </a:r>
            <a:r>
              <a:rPr lang="en-US" altLang="zh-CN" sz="1600" dirty="0">
                <a:latin typeface="Consolas" panose="020B0609020204030204" pitchFamily="49" charset="0"/>
              </a:rPr>
              <a:t> = 3,  add = TRUE)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legend("</a:t>
            </a:r>
            <a:r>
              <a:rPr lang="en-US" altLang="zh-CN" sz="1600" dirty="0" err="1">
                <a:latin typeface="Consolas" panose="020B0609020204030204" pitchFamily="49" charset="0"/>
              </a:rPr>
              <a:t>topright</a:t>
            </a:r>
            <a:r>
              <a:rPr lang="en-US" altLang="zh-CN" sz="1600" dirty="0">
                <a:latin typeface="Consolas" panose="020B0609020204030204" pitchFamily="49" charset="0"/>
              </a:rPr>
              <a:t>",  c("mixed </a:t>
            </a:r>
            <a:r>
              <a:rPr lang="en-US" altLang="zh-CN" sz="1600" dirty="0" err="1">
                <a:latin typeface="Consolas" panose="020B0609020204030204" pitchFamily="49" charset="0"/>
              </a:rPr>
              <a:t>lnorm</a:t>
            </a:r>
            <a:r>
              <a:rPr lang="en-US" altLang="zh-CN" sz="1600" dirty="0">
                <a:latin typeface="Consolas" panose="020B0609020204030204" pitchFamily="49" charset="0"/>
              </a:rPr>
              <a:t>",  "</a:t>
            </a:r>
            <a:r>
              <a:rPr lang="en-US" altLang="zh-CN" sz="1600" dirty="0" err="1">
                <a:latin typeface="Consolas" panose="020B0609020204030204" pitchFamily="49" charset="0"/>
              </a:rPr>
              <a:t>lnorm</a:t>
            </a:r>
            <a:r>
              <a:rPr lang="en-US" altLang="zh-CN" sz="1600" dirty="0">
                <a:latin typeface="Consolas" panose="020B0609020204030204" pitchFamily="49" charset="0"/>
              </a:rPr>
              <a:t>(1, 2)",  "</a:t>
            </a:r>
            <a:r>
              <a:rPr lang="en-US" altLang="zh-CN" sz="1600" dirty="0" err="1">
                <a:latin typeface="Consolas" panose="020B0609020204030204" pitchFamily="49" charset="0"/>
              </a:rPr>
              <a:t>lnorm</a:t>
            </a:r>
            <a:r>
              <a:rPr lang="en-US" altLang="zh-CN" sz="1600" dirty="0">
                <a:latin typeface="Consolas" panose="020B0609020204030204" pitchFamily="49" charset="0"/>
              </a:rPr>
              <a:t>(3, 4)"),  </a:t>
            </a:r>
            <a:r>
              <a:rPr lang="en-US" altLang="zh-CN" sz="1600" dirty="0" err="1">
                <a:latin typeface="Consolas" panose="020B0609020204030204" pitchFamily="49" charset="0"/>
              </a:rPr>
              <a:t>lty</a:t>
            </a:r>
            <a:r>
              <a:rPr lang="en-US" altLang="zh-CN" sz="1600" dirty="0">
                <a:latin typeface="Consolas" panose="020B0609020204030204" pitchFamily="49" charset="0"/>
              </a:rPr>
              <a:t> = c(1,  2,  3),  col = c(2,  1,  1),  </a:t>
            </a:r>
            <a:r>
              <a:rPr lang="en-US" altLang="zh-CN" sz="1600" dirty="0" err="1">
                <a:latin typeface="Consolas" panose="020B0609020204030204" pitchFamily="49" charset="0"/>
              </a:rPr>
              <a:t>lwd</a:t>
            </a:r>
            <a:r>
              <a:rPr lang="en-US" altLang="zh-CN" sz="1600" dirty="0">
                <a:latin typeface="Consolas" panose="020B0609020204030204" pitchFamily="49" charset="0"/>
              </a:rPr>
              <a:t> = c(2,  1,  1))</a:t>
            </a:r>
            <a:endParaRPr lang="en-US" altLang="zh-CN" sz="1600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397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36</a:t>
            </a:fld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196752"/>
            <a:ext cx="7098369" cy="459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32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37</a:t>
            </a:fld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836712"/>
            <a:ext cx="7632848" cy="553633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9348" y="116632"/>
            <a:ext cx="41764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" dirty="0"/>
              <a:t># -----------------------------------------------------------------------------------</a:t>
            </a:r>
          </a:p>
          <a:p>
            <a:r>
              <a:rPr lang="en-US" altLang="zh-CN" sz="300" dirty="0"/>
              <a:t># </a:t>
            </a:r>
            <a:r>
              <a:rPr lang="zh-CN" altLang="en-US" sz="300" dirty="0"/>
              <a:t>混合指数分布</a:t>
            </a:r>
          </a:p>
          <a:p>
            <a:r>
              <a:rPr lang="en-US" altLang="zh-CN" sz="300" dirty="0"/>
              <a:t># -----------------------------------------------------------------------------------</a:t>
            </a:r>
          </a:p>
          <a:p>
            <a:r>
              <a:rPr lang="en-US" altLang="zh-CN" sz="300" dirty="0"/>
              <a:t>x = </a:t>
            </a:r>
            <a:r>
              <a:rPr lang="en-US" altLang="zh-CN" sz="300" dirty="0" err="1"/>
              <a:t>seq</a:t>
            </a:r>
            <a:r>
              <a:rPr lang="en-US" altLang="zh-CN" sz="300" dirty="0"/>
              <a:t>(0,  10,  0.01)</a:t>
            </a:r>
          </a:p>
          <a:p>
            <a:r>
              <a:rPr lang="en-US" altLang="zh-CN" sz="300" dirty="0"/>
              <a:t>y1 = 1-pexp(x,  rate = 2)</a:t>
            </a:r>
          </a:p>
          <a:p>
            <a:r>
              <a:rPr lang="en-US" altLang="zh-CN" sz="300" dirty="0"/>
              <a:t>y2 = 1-pexp(x,  rate = 3)</a:t>
            </a:r>
          </a:p>
          <a:p>
            <a:r>
              <a:rPr lang="en-US" altLang="zh-CN" sz="300" dirty="0"/>
              <a:t>q = 0.7</a:t>
            </a:r>
          </a:p>
          <a:p>
            <a:r>
              <a:rPr lang="en-US" altLang="zh-CN" sz="300" dirty="0"/>
              <a:t>y = q*y1 + (1 - q)* y2</a:t>
            </a:r>
          </a:p>
          <a:p>
            <a:r>
              <a:rPr lang="en-US" altLang="zh-CN" sz="300" dirty="0" err="1"/>
              <a:t>matplot</a:t>
            </a:r>
            <a:r>
              <a:rPr lang="en-US" altLang="zh-CN" sz="300" dirty="0"/>
              <a:t>(x,  </a:t>
            </a:r>
            <a:r>
              <a:rPr lang="en-US" altLang="zh-CN" sz="300" dirty="0" err="1"/>
              <a:t>cbind</a:t>
            </a:r>
            <a:r>
              <a:rPr lang="en-US" altLang="zh-CN" sz="300" dirty="0"/>
              <a:t>(y1,  y2,  y),  </a:t>
            </a:r>
            <a:r>
              <a:rPr lang="en-US" altLang="zh-CN" sz="300" dirty="0" err="1"/>
              <a:t>lty</a:t>
            </a:r>
            <a:r>
              <a:rPr lang="en-US" altLang="zh-CN" sz="300" dirty="0"/>
              <a:t>=c(2,3,1),type = 'l',  col=c(1,2,4), </a:t>
            </a:r>
            <a:r>
              <a:rPr lang="en-US" altLang="zh-CN" sz="300" dirty="0" err="1"/>
              <a:t>xlim</a:t>
            </a:r>
            <a:r>
              <a:rPr lang="en-US" altLang="zh-CN" sz="300" dirty="0"/>
              <a:t> = c(0,  3), </a:t>
            </a:r>
            <a:r>
              <a:rPr lang="en-US" altLang="zh-CN" sz="300" dirty="0" err="1"/>
              <a:t>lwd</a:t>
            </a:r>
            <a:r>
              <a:rPr lang="en-US" altLang="zh-CN" sz="300" dirty="0"/>
              <a:t>=2, main = '</a:t>
            </a:r>
            <a:r>
              <a:rPr lang="zh-CN" altLang="en-US" sz="300" dirty="0"/>
              <a:t>生存函数</a:t>
            </a:r>
            <a:r>
              <a:rPr lang="en-US" altLang="zh-CN" sz="300" dirty="0"/>
              <a:t>')</a:t>
            </a:r>
          </a:p>
          <a:p>
            <a:r>
              <a:rPr lang="en-US" altLang="zh-CN" sz="300" dirty="0"/>
              <a:t>legend('</a:t>
            </a:r>
            <a:r>
              <a:rPr lang="en-US" altLang="zh-CN" sz="300" dirty="0" err="1"/>
              <a:t>topright</a:t>
            </a:r>
            <a:r>
              <a:rPr lang="en-US" altLang="zh-CN" sz="300" dirty="0"/>
              <a:t>',  c('</a:t>
            </a:r>
            <a:r>
              <a:rPr lang="zh-CN" altLang="en-US" sz="300" dirty="0"/>
              <a:t>指数（</a:t>
            </a:r>
            <a:r>
              <a:rPr lang="en-US" altLang="zh-CN" sz="300" dirty="0"/>
              <a:t>rate = 2</a:t>
            </a:r>
            <a:r>
              <a:rPr lang="zh-CN" altLang="en-US" sz="300" dirty="0"/>
              <a:t>）</a:t>
            </a:r>
            <a:r>
              <a:rPr lang="en-US" altLang="zh-CN" sz="300" dirty="0"/>
              <a:t>', '</a:t>
            </a:r>
            <a:r>
              <a:rPr lang="zh-CN" altLang="en-US" sz="300" dirty="0"/>
              <a:t>指数（</a:t>
            </a:r>
            <a:r>
              <a:rPr lang="en-US" altLang="zh-CN" sz="300" dirty="0"/>
              <a:t>rate = 3</a:t>
            </a:r>
            <a:r>
              <a:rPr lang="zh-CN" altLang="en-US" sz="300" dirty="0"/>
              <a:t>）</a:t>
            </a:r>
            <a:r>
              <a:rPr lang="en-US" altLang="zh-CN" sz="300" dirty="0"/>
              <a:t>',  '</a:t>
            </a:r>
            <a:r>
              <a:rPr lang="zh-CN" altLang="en-US" sz="300" dirty="0"/>
              <a:t>混合指数（</a:t>
            </a:r>
            <a:r>
              <a:rPr lang="en-US" altLang="zh-CN" sz="300" dirty="0"/>
              <a:t>q = 0.7</a:t>
            </a:r>
            <a:r>
              <a:rPr lang="zh-CN" altLang="en-US" sz="300" dirty="0"/>
              <a:t>）</a:t>
            </a:r>
            <a:r>
              <a:rPr lang="en-US" altLang="zh-CN" sz="300" dirty="0"/>
              <a:t>'),  </a:t>
            </a:r>
            <a:r>
              <a:rPr lang="en-US" altLang="zh-CN" sz="300" dirty="0" err="1"/>
              <a:t>lty</a:t>
            </a:r>
            <a:r>
              <a:rPr lang="en-US" altLang="zh-CN" sz="300" dirty="0"/>
              <a:t>=c(2,3,1), col=c(1,2,4))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059832" y="393631"/>
            <a:ext cx="7543800" cy="364902"/>
          </a:xfrm>
        </p:spPr>
        <p:txBody>
          <a:bodyPr/>
          <a:lstStyle/>
          <a:p>
            <a:r>
              <a:rPr lang="zh-CN" altLang="en-US" sz="2000" dirty="0" smtClean="0"/>
              <a:t>混合指数分布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2272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参数估计方法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 smtClean="0"/>
              <a:t>（</a:t>
            </a:r>
            <a:r>
              <a:rPr lang="en-US" altLang="zh-CN" b="1" dirty="0" err="1"/>
              <a:t>1）极大似然法（maximum</a:t>
            </a:r>
            <a:r>
              <a:rPr lang="en-US" altLang="zh-CN" b="1" dirty="0"/>
              <a:t> likelihood estimation）</a:t>
            </a:r>
            <a:endParaRPr lang="zh-CN" altLang="zh-CN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/>
              <a:t>（</a:t>
            </a:r>
            <a:r>
              <a:rPr lang="en-US" altLang="zh-CN" b="1" dirty="0" err="1"/>
              <a:t>2）矩估计法（moment</a:t>
            </a:r>
            <a:r>
              <a:rPr lang="en-US" altLang="zh-CN" b="1" dirty="0"/>
              <a:t> matching estimation）</a:t>
            </a:r>
            <a:endParaRPr lang="zh-CN" altLang="zh-CN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/>
              <a:t>（3）</a:t>
            </a:r>
            <a:r>
              <a:rPr lang="en-US" altLang="zh-CN" b="1" dirty="0" smtClean="0"/>
              <a:t>分位数配比法 (</a:t>
            </a:r>
            <a:r>
              <a:rPr lang="en-US" altLang="zh-CN" b="1" dirty="0"/>
              <a:t>quantile matching estimation)</a:t>
            </a:r>
            <a:endParaRPr lang="zh-CN" altLang="zh-CN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/>
              <a:t>（4）</a:t>
            </a:r>
            <a:r>
              <a:rPr lang="en-US" altLang="zh-CN" b="1" dirty="0" smtClean="0"/>
              <a:t>最小距离法 (</a:t>
            </a:r>
            <a:r>
              <a:rPr lang="en-US" altLang="zh-CN" b="1" dirty="0"/>
              <a:t>minimum distance estimation</a:t>
            </a:r>
            <a:r>
              <a:rPr lang="en-US" altLang="zh-CN" b="1" dirty="0" smtClean="0"/>
              <a:t>), </a:t>
            </a:r>
            <a:r>
              <a:rPr lang="zh-CN" altLang="en-US" b="1" dirty="0" smtClean="0"/>
              <a:t> 距离的常用定义：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38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483768" y="5013176"/>
                <a:ext cx="3427541" cy="6887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D</m:t>
                      </m:r>
                      <m:r>
                        <a:rPr lang="en-US" altLang="zh-CN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θ</m:t>
                      </m:r>
                      <m:r>
                        <a:rPr lang="en-US" altLang="zh-CN">
                          <a:latin typeface="Cambria Math"/>
                        </a:rPr>
                        <m:t>)=</m:t>
                      </m:r>
                      <m:nary>
                        <m:naryPr>
                          <m:limLoc m:val="subSup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>
                              <a:latin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altLang="zh-CN">
                              <a:latin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altLang="zh-CN">
                              <a:latin typeface="Cambria Math"/>
                            </a:rPr>
                            <m:t>(</m:t>
                          </m:r>
                        </m:e>
                      </m:nary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n</m:t>
                          </m:r>
                        </m:sub>
                      </m:sSub>
                      <m:r>
                        <a:rPr lang="en-US" altLang="zh-CN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x</m:t>
                      </m:r>
                      <m:r>
                        <a:rPr lang="en-US" altLang="zh-CN">
                          <a:latin typeface="Cambria Math"/>
                        </a:rPr>
                        <m:t>)</m:t>
                      </m:r>
                      <m:r>
                        <a:rPr lang="en-US" altLang="zh-CN" i="1"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F</m:t>
                      </m:r>
                      <m:r>
                        <a:rPr lang="en-US" altLang="zh-CN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x</m:t>
                      </m:r>
                      <m:r>
                        <a:rPr lang="en-US" altLang="zh-CN">
                          <a:latin typeface="Cambria Math"/>
                        </a:rPr>
                        <m:t>;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θ</m:t>
                      </m:r>
                      <m:r>
                        <a:rPr lang="en-US" altLang="zh-CN">
                          <a:latin typeface="Cambria Math"/>
                        </a:rPr>
                        <m:t>)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altLang="zh-CN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dx</m:t>
                      </m:r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5013176"/>
                <a:ext cx="3427541" cy="68871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510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57045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例：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904656"/>
          </a:xfrm>
        </p:spPr>
        <p:txBody>
          <a:bodyPr/>
          <a:lstStyle/>
          <a:p>
            <a:pPr marL="0" indent="0" latinLnBrk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1600" dirty="0">
                <a:ea typeface="黑体" panose="02010609060101010101" pitchFamily="49" charset="-122"/>
              </a:rPr>
              <a:t>#</a:t>
            </a:r>
            <a:r>
              <a:rPr lang="en-US" altLang="zh-CN" sz="1600" dirty="0" err="1">
                <a:ea typeface="黑体" panose="02010609060101010101" pitchFamily="49" charset="-122"/>
              </a:rPr>
              <a:t>模拟伽马分布的随机数</a:t>
            </a:r>
            <a:r>
              <a:rPr lang="en-US" altLang="zh-CN" sz="1600" dirty="0">
                <a:ea typeface="黑体" panose="02010609060101010101" pitchFamily="49" charset="-122"/>
              </a:rPr>
              <a:t/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 err="1">
                <a:ea typeface="黑体" panose="02010609060101010101" pitchFamily="49" charset="-122"/>
              </a:rPr>
              <a:t>set.seed</a:t>
            </a:r>
            <a:r>
              <a:rPr lang="en-US" altLang="zh-CN" sz="1600" dirty="0">
                <a:ea typeface="黑体" panose="02010609060101010101" pitchFamily="49" charset="-122"/>
              </a:rPr>
              <a:t>(123</a:t>
            </a:r>
            <a:r>
              <a:rPr lang="en-US" altLang="zh-CN" sz="1600" dirty="0" smtClean="0">
                <a:ea typeface="黑体" panose="02010609060101010101" pitchFamily="49" charset="-122"/>
              </a:rPr>
              <a:t>);  x = 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rgamma</a:t>
            </a:r>
            <a:r>
              <a:rPr lang="en-US" altLang="zh-CN" sz="1600" dirty="0" smtClean="0">
                <a:ea typeface="黑体" panose="02010609060101010101" pitchFamily="49" charset="-122"/>
              </a:rPr>
              <a:t>(50, 2</a:t>
            </a:r>
            <a:r>
              <a:rPr lang="en-US" altLang="zh-CN" sz="1600" dirty="0">
                <a:ea typeface="黑体" panose="02010609060101010101" pitchFamily="49" charset="-122"/>
              </a:rPr>
              <a:t>)  </a:t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>
                <a:ea typeface="黑体" panose="02010609060101010101" pitchFamily="49" charset="-122"/>
              </a:rPr>
              <a:t>#</a:t>
            </a:r>
            <a:r>
              <a:rPr lang="en-US" altLang="zh-CN" sz="1600" dirty="0" err="1">
                <a:ea typeface="黑体" panose="02010609060101010101" pitchFamily="49" charset="-122"/>
              </a:rPr>
              <a:t>调用fitdistrplus程序包</a:t>
            </a:r>
            <a:r>
              <a:rPr lang="en-US" altLang="zh-CN" sz="1600" dirty="0">
                <a:ea typeface="黑体" panose="02010609060101010101" pitchFamily="49" charset="-122"/>
              </a:rPr>
              <a:t/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b="1" dirty="0">
                <a:solidFill>
                  <a:srgbClr val="0000CC"/>
                </a:solidFill>
                <a:ea typeface="黑体" panose="02010609060101010101" pitchFamily="49" charset="-122"/>
              </a:rPr>
              <a:t>library(</a:t>
            </a:r>
            <a:r>
              <a:rPr lang="en-US" altLang="zh-CN" sz="1600" b="1" dirty="0" err="1">
                <a:solidFill>
                  <a:srgbClr val="0000CC"/>
                </a:solidFill>
                <a:ea typeface="黑体" panose="02010609060101010101" pitchFamily="49" charset="-122"/>
              </a:rPr>
              <a:t>fitdistrplus</a:t>
            </a:r>
            <a:r>
              <a:rPr lang="en-US" altLang="zh-CN" sz="1600" b="1" dirty="0">
                <a:solidFill>
                  <a:srgbClr val="0000CC"/>
                </a:solidFill>
                <a:ea typeface="黑体" panose="02010609060101010101" pitchFamily="49" charset="-122"/>
              </a:rPr>
              <a:t>)  </a:t>
            </a:r>
            <a:r>
              <a:rPr lang="en-US" altLang="zh-CN" sz="1600" dirty="0">
                <a:ea typeface="黑体" panose="02010609060101010101" pitchFamily="49" charset="-122"/>
              </a:rPr>
              <a:t/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 smtClean="0">
                <a:ea typeface="黑体" panose="02010609060101010101" pitchFamily="49" charset="-122"/>
              </a:rPr>
              <a:t>#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用</a:t>
            </a:r>
            <a:r>
              <a:rPr lang="en-US" altLang="zh-CN" sz="1600" dirty="0" err="1" smtClean="0">
                <a:solidFill>
                  <a:srgbClr val="FF0000"/>
                </a:solidFill>
                <a:ea typeface="黑体" panose="02010609060101010101" pitchFamily="49" charset="-122"/>
              </a:rPr>
              <a:t>极大似然法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估计参数</a:t>
            </a:r>
            <a:r>
              <a:rPr lang="en-US" altLang="zh-CN" sz="1600" dirty="0">
                <a:ea typeface="黑体" panose="02010609060101010101" pitchFamily="49" charset="-122"/>
              </a:rPr>
              <a:t/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 err="1" smtClean="0">
                <a:ea typeface="黑体" panose="02010609060101010101" pitchFamily="49" charset="-122"/>
              </a:rPr>
              <a:t>fit1</a:t>
            </a:r>
            <a:r>
              <a:rPr lang="en-US" altLang="zh-CN" sz="1600" dirty="0" smtClean="0">
                <a:ea typeface="黑体" panose="02010609060101010101" pitchFamily="49" charset="-122"/>
              </a:rPr>
              <a:t> = 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fitdist</a:t>
            </a:r>
            <a:r>
              <a:rPr lang="en-US" altLang="zh-CN" sz="1600" dirty="0" smtClean="0">
                <a:ea typeface="黑体" panose="02010609060101010101" pitchFamily="49" charset="-122"/>
              </a:rPr>
              <a:t>(x,  'gamma',  method = '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mle</a:t>
            </a:r>
            <a:r>
              <a:rPr lang="en-US" altLang="zh-CN" sz="1600" dirty="0">
                <a:ea typeface="黑体" panose="02010609060101010101" pitchFamily="49" charset="-122"/>
              </a:rPr>
              <a:t>')  </a:t>
            </a:r>
            <a:endParaRPr lang="en-US" altLang="zh-CN" sz="1600" dirty="0" smtClean="0">
              <a:ea typeface="黑体" panose="02010609060101010101" pitchFamily="49" charset="-122"/>
            </a:endParaRPr>
          </a:p>
          <a:p>
            <a:pPr marL="0" indent="0" latinLnBrk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1600" dirty="0">
                <a:ea typeface="黑体" panose="02010609060101010101" pitchFamily="49" charset="-122"/>
              </a:rPr>
              <a:t>#</a:t>
            </a:r>
            <a:r>
              <a:rPr lang="en-US" altLang="zh-CN" sz="1600" dirty="0" err="1">
                <a:ea typeface="黑体" panose="02010609060101010101" pitchFamily="49" charset="-122"/>
              </a:rPr>
              <a:t>用</a:t>
            </a:r>
            <a:r>
              <a:rPr lang="en-US" altLang="zh-CN" sz="1600" dirty="0" err="1">
                <a:solidFill>
                  <a:srgbClr val="FF0000"/>
                </a:solidFill>
                <a:ea typeface="黑体" panose="02010609060101010101" pitchFamily="49" charset="-122"/>
              </a:rPr>
              <a:t>矩估计法</a:t>
            </a:r>
            <a:r>
              <a:rPr lang="en-US" altLang="zh-CN" sz="1600" dirty="0" err="1">
                <a:ea typeface="黑体" panose="02010609060101010101" pitchFamily="49" charset="-122"/>
              </a:rPr>
              <a:t>估计参数</a:t>
            </a:r>
            <a:r>
              <a:rPr lang="en-US" altLang="zh-CN" sz="1600" dirty="0">
                <a:ea typeface="黑体" panose="02010609060101010101" pitchFamily="49" charset="-122"/>
              </a:rPr>
              <a:t/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 err="1" smtClean="0">
                <a:ea typeface="黑体" panose="02010609060101010101" pitchFamily="49" charset="-122"/>
              </a:rPr>
              <a:t>fit2</a:t>
            </a:r>
            <a:r>
              <a:rPr lang="en-US" altLang="zh-CN" sz="1600" dirty="0" smtClean="0">
                <a:ea typeface="黑体" panose="02010609060101010101" pitchFamily="49" charset="-122"/>
              </a:rPr>
              <a:t> = 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fitdist</a:t>
            </a:r>
            <a:r>
              <a:rPr lang="en-US" altLang="zh-CN" sz="1600" dirty="0" smtClean="0">
                <a:ea typeface="黑体" panose="02010609060101010101" pitchFamily="49" charset="-122"/>
              </a:rPr>
              <a:t>(x, 'gamma', method = '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mme</a:t>
            </a:r>
            <a:r>
              <a:rPr lang="en-US" altLang="zh-CN" sz="1600" dirty="0">
                <a:ea typeface="黑体" panose="02010609060101010101" pitchFamily="49" charset="-122"/>
              </a:rPr>
              <a:t>')  </a:t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>
                <a:ea typeface="黑体" panose="02010609060101010101" pitchFamily="49" charset="-122"/>
              </a:rPr>
              <a:t>#</a:t>
            </a:r>
            <a:r>
              <a:rPr lang="en-US" altLang="zh-CN" sz="1600" dirty="0" err="1">
                <a:ea typeface="黑体" panose="02010609060101010101" pitchFamily="49" charset="-122"/>
              </a:rPr>
              <a:t>用</a:t>
            </a:r>
            <a:r>
              <a:rPr lang="en-US" altLang="zh-CN" sz="1600" dirty="0" err="1">
                <a:solidFill>
                  <a:srgbClr val="FF0000"/>
                </a:solidFill>
                <a:ea typeface="黑体" panose="02010609060101010101" pitchFamily="49" charset="-122"/>
              </a:rPr>
              <a:t>分位数配比法</a:t>
            </a:r>
            <a:r>
              <a:rPr lang="en-US" altLang="zh-CN" sz="1600" dirty="0" err="1">
                <a:ea typeface="黑体" panose="02010609060101010101" pitchFamily="49" charset="-122"/>
              </a:rPr>
              <a:t>估计参数</a:t>
            </a:r>
            <a:r>
              <a:rPr lang="en-US" altLang="zh-CN" sz="1600" dirty="0">
                <a:ea typeface="黑体" panose="02010609060101010101" pitchFamily="49" charset="-122"/>
              </a:rPr>
              <a:t/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 err="1" smtClean="0">
                <a:ea typeface="黑体" panose="02010609060101010101" pitchFamily="49" charset="-122"/>
              </a:rPr>
              <a:t>fit3</a:t>
            </a:r>
            <a:r>
              <a:rPr lang="en-US" altLang="zh-CN" sz="1600" dirty="0" smtClean="0">
                <a:ea typeface="黑体" panose="02010609060101010101" pitchFamily="49" charset="-122"/>
              </a:rPr>
              <a:t> = 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fitdist</a:t>
            </a:r>
            <a:r>
              <a:rPr lang="en-US" altLang="zh-CN" sz="1600" dirty="0" smtClean="0">
                <a:ea typeface="黑体" panose="02010609060101010101" pitchFamily="49" charset="-122"/>
              </a:rPr>
              <a:t>(x, 'gamma', method = '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qme</a:t>
            </a:r>
            <a:r>
              <a:rPr lang="en-US" altLang="zh-CN" sz="1600" dirty="0" smtClean="0">
                <a:ea typeface="黑体" panose="02010609060101010101" pitchFamily="49" charset="-122"/>
              </a:rPr>
              <a:t>', 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probs</a:t>
            </a:r>
            <a:r>
              <a:rPr lang="en-US" altLang="zh-CN" sz="1600" dirty="0" smtClean="0">
                <a:ea typeface="黑体" panose="02010609060101010101" pitchFamily="49" charset="-122"/>
              </a:rPr>
              <a:t> = c(1/3, 2/3</a:t>
            </a:r>
            <a:r>
              <a:rPr lang="en-US" altLang="zh-CN" sz="1600" dirty="0">
                <a:ea typeface="黑体" panose="02010609060101010101" pitchFamily="49" charset="-122"/>
              </a:rPr>
              <a:t>))  </a:t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>
                <a:ea typeface="黑体" panose="02010609060101010101" pitchFamily="49" charset="-122"/>
              </a:rPr>
              <a:t>#</a:t>
            </a:r>
            <a:r>
              <a:rPr lang="en-US" altLang="zh-CN" sz="1600" dirty="0" err="1">
                <a:ea typeface="黑体" panose="02010609060101010101" pitchFamily="49" charset="-122"/>
              </a:rPr>
              <a:t>用</a:t>
            </a:r>
            <a:r>
              <a:rPr lang="en-US" altLang="zh-CN" sz="1600" dirty="0" err="1">
                <a:solidFill>
                  <a:srgbClr val="FF0000"/>
                </a:solidFill>
                <a:ea typeface="黑体" panose="02010609060101010101" pitchFamily="49" charset="-122"/>
              </a:rPr>
              <a:t>最小距离法</a:t>
            </a:r>
            <a:r>
              <a:rPr lang="en-US" altLang="zh-CN" sz="1600" dirty="0" err="1">
                <a:ea typeface="黑体" panose="02010609060101010101" pitchFamily="49" charset="-122"/>
              </a:rPr>
              <a:t>估计参数</a:t>
            </a:r>
            <a:r>
              <a:rPr lang="en-US" altLang="zh-CN" sz="1600" dirty="0">
                <a:ea typeface="黑体" panose="02010609060101010101" pitchFamily="49" charset="-122"/>
              </a:rPr>
              <a:t/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 err="1" smtClean="0">
                <a:ea typeface="黑体" panose="02010609060101010101" pitchFamily="49" charset="-122"/>
              </a:rPr>
              <a:t>fit4</a:t>
            </a:r>
            <a:r>
              <a:rPr lang="en-US" altLang="zh-CN" sz="1600" dirty="0" smtClean="0">
                <a:ea typeface="黑体" panose="02010609060101010101" pitchFamily="49" charset="-122"/>
              </a:rPr>
              <a:t> = 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fitdist</a:t>
            </a:r>
            <a:r>
              <a:rPr lang="en-US" altLang="zh-CN" sz="1600" dirty="0" smtClean="0">
                <a:ea typeface="黑体" panose="02010609060101010101" pitchFamily="49" charset="-122"/>
              </a:rPr>
              <a:t>(x, 'gamma', method = '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mge</a:t>
            </a:r>
            <a:r>
              <a:rPr lang="en-US" altLang="zh-CN" sz="1600" dirty="0" smtClean="0">
                <a:ea typeface="黑体" panose="02010609060101010101" pitchFamily="49" charset="-122"/>
              </a:rPr>
              <a:t>', 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gof</a:t>
            </a:r>
            <a:r>
              <a:rPr lang="en-US" altLang="zh-CN" sz="1600" dirty="0" smtClean="0">
                <a:ea typeface="黑体" panose="02010609060101010101" pitchFamily="49" charset="-122"/>
              </a:rPr>
              <a:t> = '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CvM</a:t>
            </a:r>
            <a:r>
              <a:rPr lang="en-US" altLang="zh-CN" sz="1600" dirty="0">
                <a:ea typeface="黑体" panose="02010609060101010101" pitchFamily="49" charset="-122"/>
              </a:rPr>
              <a:t>')  </a:t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 smtClean="0">
                <a:ea typeface="黑体" panose="02010609060101010101" pitchFamily="49" charset="-122"/>
              </a:rPr>
              <a:t>#</a:t>
            </a:r>
            <a:r>
              <a:rPr lang="en-US" altLang="zh-CN" sz="1600" dirty="0" err="1">
                <a:ea typeface="黑体" panose="02010609060101010101" pitchFamily="49" charset="-122"/>
              </a:rPr>
              <a:t>输出参数估计结果</a:t>
            </a:r>
            <a:r>
              <a:rPr lang="en-US" altLang="zh-CN" sz="1600" dirty="0">
                <a:ea typeface="黑体" panose="02010609060101010101" pitchFamily="49" charset="-122"/>
              </a:rPr>
              <a:t/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 err="1">
                <a:ea typeface="黑体" panose="02010609060101010101" pitchFamily="49" charset="-122"/>
              </a:rPr>
              <a:t>fit1</a:t>
            </a:r>
            <a:r>
              <a:rPr lang="en-US" altLang="zh-CN" sz="1600" dirty="0">
                <a:ea typeface="黑体" panose="02010609060101010101" pitchFamily="49" charset="-122"/>
              </a:rPr>
              <a:t>  </a:t>
            </a:r>
            <a:endParaRPr lang="zh-CN" altLang="zh-CN" sz="1600" dirty="0">
              <a:ea typeface="黑体" panose="02010609060101010101" pitchFamily="49" charset="-122"/>
            </a:endParaRPr>
          </a:p>
          <a:p>
            <a:pPr marL="0" indent="0" latinLnBrk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1600" dirty="0">
                <a:ea typeface="黑体" panose="02010609060101010101" pitchFamily="49" charset="-122"/>
              </a:rPr>
              <a:t>## Fitting of the distribution ' gamma ' by maximum likelihood </a:t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>
                <a:ea typeface="黑体" panose="02010609060101010101" pitchFamily="49" charset="-122"/>
              </a:rPr>
              <a:t>## Parameters:</a:t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>
                <a:ea typeface="黑体" panose="02010609060101010101" pitchFamily="49" charset="-122"/>
              </a:rPr>
              <a:t>##  </a:t>
            </a:r>
            <a:r>
              <a:rPr lang="en-US" altLang="zh-CN" sz="1600" dirty="0" smtClean="0">
                <a:ea typeface="黑体" panose="02010609060101010101" pitchFamily="49" charset="-122"/>
              </a:rPr>
              <a:t>           </a:t>
            </a:r>
            <a:r>
              <a:rPr lang="en-US" altLang="zh-CN" sz="1600" dirty="0">
                <a:ea typeface="黑体" panose="02010609060101010101" pitchFamily="49" charset="-122"/>
              </a:rPr>
              <a:t>estimate </a:t>
            </a:r>
            <a:r>
              <a:rPr lang="en-US" altLang="zh-CN" sz="1600" dirty="0" smtClean="0">
                <a:ea typeface="黑体" panose="02010609060101010101" pitchFamily="49" charset="-122"/>
              </a:rPr>
              <a:t>     Std</a:t>
            </a:r>
            <a:r>
              <a:rPr lang="en-US" altLang="zh-CN" sz="1600" dirty="0">
                <a:ea typeface="黑体" panose="02010609060101010101" pitchFamily="49" charset="-122"/>
              </a:rPr>
              <a:t>. Error</a:t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>
                <a:ea typeface="黑体" panose="02010609060101010101" pitchFamily="49" charset="-122"/>
              </a:rPr>
              <a:t>## </a:t>
            </a:r>
            <a:r>
              <a:rPr lang="en-US" altLang="zh-CN" sz="1600" dirty="0" smtClean="0">
                <a:ea typeface="黑体" panose="02010609060101010101" pitchFamily="49" charset="-122"/>
              </a:rPr>
              <a:t>shape  </a:t>
            </a:r>
            <a:r>
              <a:rPr lang="en-US" altLang="zh-CN" sz="1600" dirty="0">
                <a:ea typeface="黑体" panose="02010609060101010101" pitchFamily="49" charset="-122"/>
              </a:rPr>
              <a:t>1.679383  </a:t>
            </a:r>
            <a:r>
              <a:rPr lang="en-US" altLang="zh-CN" sz="1600" dirty="0" smtClean="0">
                <a:ea typeface="黑体" panose="02010609060101010101" pitchFamily="49" charset="-122"/>
              </a:rPr>
              <a:t>   0.3082961</a:t>
            </a:r>
            <a:r>
              <a:rPr lang="en-US" altLang="zh-CN" sz="1600" dirty="0">
                <a:ea typeface="黑体" panose="02010609060101010101" pitchFamily="49" charset="-122"/>
              </a:rPr>
              <a:t/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>
                <a:ea typeface="黑体" panose="02010609060101010101" pitchFamily="49" charset="-122"/>
              </a:rPr>
              <a:t>## rate  </a:t>
            </a:r>
            <a:r>
              <a:rPr lang="en-US" altLang="zh-CN" sz="1600" dirty="0" smtClean="0">
                <a:ea typeface="黑体" panose="02010609060101010101" pitchFamily="49" charset="-122"/>
              </a:rPr>
              <a:t>   1.097578     0.2344029</a:t>
            </a:r>
            <a:endParaRPr lang="zh-CN" altLang="zh-CN" sz="1600" dirty="0"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zh-CN" altLang="en-US" sz="1600" dirty="0"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409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7236296" y="5747372"/>
            <a:ext cx="18002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" dirty="0"/>
              <a:t># ==========================================</a:t>
            </a:r>
          </a:p>
          <a:p>
            <a:r>
              <a:rPr lang="en-US" altLang="zh-CN" sz="200" dirty="0"/>
              <a:t># </a:t>
            </a:r>
            <a:r>
              <a:rPr lang="zh-CN" altLang="en-US" sz="200" dirty="0"/>
              <a:t>指数分布</a:t>
            </a:r>
          </a:p>
          <a:p>
            <a:r>
              <a:rPr lang="en-US" altLang="zh-CN" sz="200" dirty="0"/>
              <a:t># ===========================================</a:t>
            </a:r>
          </a:p>
          <a:p>
            <a:r>
              <a:rPr lang="en-US" altLang="zh-CN" sz="200" dirty="0"/>
              <a:t>theta &lt;- c(0.5, 1, 2)</a:t>
            </a:r>
          </a:p>
          <a:p>
            <a:r>
              <a:rPr lang="en-US" altLang="zh-CN" sz="200" dirty="0"/>
              <a:t>x0 &lt;- </a:t>
            </a:r>
            <a:r>
              <a:rPr lang="en-US" altLang="zh-CN" sz="200" dirty="0" err="1"/>
              <a:t>seq</a:t>
            </a:r>
            <a:r>
              <a:rPr lang="en-US" altLang="zh-CN" sz="200" dirty="0"/>
              <a:t>(0.001, 10, </a:t>
            </a:r>
            <a:r>
              <a:rPr lang="en-US" altLang="zh-CN" sz="200" dirty="0" err="1"/>
              <a:t>length.out</a:t>
            </a:r>
            <a:r>
              <a:rPr lang="en-US" altLang="zh-CN" sz="200" dirty="0"/>
              <a:t> = 100)</a:t>
            </a:r>
          </a:p>
          <a:p>
            <a:r>
              <a:rPr lang="en-US" altLang="zh-CN" sz="200" dirty="0"/>
              <a:t>par(</a:t>
            </a:r>
            <a:r>
              <a:rPr lang="en-US" altLang="zh-CN" sz="200" dirty="0" err="1"/>
              <a:t>mfrow</a:t>
            </a:r>
            <a:r>
              <a:rPr lang="en-US" altLang="zh-CN" sz="200" dirty="0"/>
              <a:t> = c(1, 1) )</a:t>
            </a:r>
          </a:p>
          <a:p>
            <a:r>
              <a:rPr lang="en-US" altLang="zh-CN" sz="200" dirty="0"/>
              <a:t>f1 &lt;- </a:t>
            </a:r>
            <a:r>
              <a:rPr lang="en-US" altLang="zh-CN" sz="200" dirty="0" err="1"/>
              <a:t>dexp</a:t>
            </a:r>
            <a:r>
              <a:rPr lang="en-US" altLang="zh-CN" sz="200" dirty="0"/>
              <a:t>(x0, rate = theta[1], log = FALSE)</a:t>
            </a:r>
          </a:p>
          <a:p>
            <a:r>
              <a:rPr lang="en-US" altLang="zh-CN" sz="200" dirty="0"/>
              <a:t>f2 &lt;- </a:t>
            </a:r>
            <a:r>
              <a:rPr lang="en-US" altLang="zh-CN" sz="200" dirty="0" err="1"/>
              <a:t>dexp</a:t>
            </a:r>
            <a:r>
              <a:rPr lang="en-US" altLang="zh-CN" sz="200" dirty="0"/>
              <a:t>(x0, rate = theta[2], log = FALSE)</a:t>
            </a:r>
          </a:p>
          <a:p>
            <a:r>
              <a:rPr lang="en-US" altLang="zh-CN" sz="200" dirty="0"/>
              <a:t>f3 &lt;- </a:t>
            </a:r>
            <a:r>
              <a:rPr lang="en-US" altLang="zh-CN" sz="200" dirty="0" err="1"/>
              <a:t>dexp</a:t>
            </a:r>
            <a:r>
              <a:rPr lang="en-US" altLang="zh-CN" sz="200" dirty="0"/>
              <a:t>(x0, rate = theta[3], log = FALSE)</a:t>
            </a:r>
          </a:p>
          <a:p>
            <a:r>
              <a:rPr lang="en-US" altLang="zh-CN" sz="200" dirty="0"/>
              <a:t>plot(x0, </a:t>
            </a:r>
            <a:r>
              <a:rPr lang="en-US" altLang="zh-CN" sz="200" dirty="0" err="1"/>
              <a:t>fexp</a:t>
            </a:r>
            <a:r>
              <a:rPr lang="en-US" altLang="zh-CN" sz="200" dirty="0"/>
              <a:t>, type = 'l',</a:t>
            </a:r>
            <a:r>
              <a:rPr lang="en-US" altLang="zh-CN" sz="200" dirty="0" err="1"/>
              <a:t>ylim</a:t>
            </a:r>
            <a:r>
              <a:rPr lang="en-US" altLang="zh-CN" sz="200" dirty="0"/>
              <a:t> = c(0,0.5), main = '', </a:t>
            </a:r>
            <a:r>
              <a:rPr lang="en-US" altLang="zh-CN" sz="200" dirty="0" err="1"/>
              <a:t>ylab</a:t>
            </a:r>
            <a:r>
              <a:rPr lang="en-US" altLang="zh-CN" sz="200" dirty="0"/>
              <a:t> = '</a:t>
            </a:r>
            <a:r>
              <a:rPr lang="zh-CN" altLang="en-US" sz="200" dirty="0"/>
              <a:t>密度函数</a:t>
            </a:r>
            <a:r>
              <a:rPr lang="en-US" altLang="zh-CN" sz="200" dirty="0"/>
              <a:t>')</a:t>
            </a:r>
          </a:p>
          <a:p>
            <a:r>
              <a:rPr lang="en-US" altLang="zh-CN" sz="200" dirty="0" err="1"/>
              <a:t>matplot</a:t>
            </a:r>
            <a:r>
              <a:rPr lang="en-US" altLang="zh-CN" sz="200" dirty="0"/>
              <a:t>(x0, </a:t>
            </a:r>
            <a:r>
              <a:rPr lang="en-US" altLang="zh-CN" sz="200" dirty="0" err="1"/>
              <a:t>cbind</a:t>
            </a:r>
            <a:r>
              <a:rPr lang="en-US" altLang="zh-CN" sz="200" dirty="0"/>
              <a:t>(f1, f2, f3), type = 'l', </a:t>
            </a:r>
            <a:r>
              <a:rPr lang="en-US" altLang="zh-CN" sz="200" dirty="0" err="1"/>
              <a:t>lty</a:t>
            </a:r>
            <a:r>
              <a:rPr lang="en-US" altLang="zh-CN" sz="200" dirty="0"/>
              <a:t> = 1:3, </a:t>
            </a:r>
            <a:r>
              <a:rPr lang="en-US" altLang="zh-CN" sz="200" dirty="0" err="1"/>
              <a:t>lwd</a:t>
            </a:r>
            <a:r>
              <a:rPr lang="en-US" altLang="zh-CN" sz="200" dirty="0"/>
              <a:t> = 2)</a:t>
            </a:r>
          </a:p>
          <a:p>
            <a:r>
              <a:rPr lang="en-US" altLang="zh-CN" sz="200" dirty="0"/>
              <a:t>legend('</a:t>
            </a:r>
            <a:r>
              <a:rPr lang="en-US" altLang="zh-CN" sz="200" dirty="0" err="1"/>
              <a:t>topright</a:t>
            </a:r>
            <a:r>
              <a:rPr lang="en-US" altLang="zh-CN" sz="200" dirty="0"/>
              <a:t>', legend = c('theta = 0.5', 'theta = 1', 'theta = 2'),</a:t>
            </a:r>
          </a:p>
          <a:p>
            <a:r>
              <a:rPr lang="en-US" altLang="zh-CN" sz="200" dirty="0"/>
              <a:t>       </a:t>
            </a:r>
            <a:r>
              <a:rPr lang="en-US" altLang="zh-CN" sz="200" dirty="0" err="1"/>
              <a:t>lty</a:t>
            </a:r>
            <a:r>
              <a:rPr lang="en-US" altLang="zh-CN" sz="200" dirty="0"/>
              <a:t> = c(1,2,3), </a:t>
            </a:r>
            <a:r>
              <a:rPr lang="en-US" altLang="zh-CN" sz="200" dirty="0" err="1"/>
              <a:t>bty</a:t>
            </a:r>
            <a:r>
              <a:rPr lang="en-US" altLang="zh-CN" sz="200" dirty="0"/>
              <a:t> = "n", </a:t>
            </a:r>
            <a:r>
              <a:rPr lang="en-US" altLang="zh-CN" sz="200" dirty="0" err="1"/>
              <a:t>lwd</a:t>
            </a:r>
            <a:r>
              <a:rPr lang="en-US" altLang="zh-CN" sz="200" dirty="0"/>
              <a:t> = 2,  col = 1:3)</a:t>
            </a:r>
            <a:endParaRPr lang="zh-CN" altLang="en-US" sz="2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59" y="836712"/>
            <a:ext cx="7923809" cy="4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3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40</a:t>
            </a:fld>
            <a:endParaRPr lang="en-US" altLang="zh-CN"/>
          </a:p>
        </p:txBody>
      </p:sp>
      <p:pic>
        <p:nvPicPr>
          <p:cNvPr id="5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904094" y="1488422"/>
            <a:ext cx="53340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755576" y="47667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altLang="zh-CN" dirty="0"/>
              <a:t>##</a:t>
            </a:r>
            <a:r>
              <a:rPr lang="en-US" altLang="zh-CN" dirty="0" err="1"/>
              <a:t>绘图比较拟合值与观察值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plot(</a:t>
            </a:r>
            <a:r>
              <a:rPr lang="en-US" altLang="zh-CN" dirty="0" err="1"/>
              <a:t>fit1</a:t>
            </a:r>
            <a:r>
              <a:rPr lang="en-US" altLang="zh-CN" dirty="0"/>
              <a:t>)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13141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642466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课堂练习：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zh-CN" altLang="en-US" dirty="0">
                <a:ea typeface="黑体" panose="02010609060101010101" pitchFamily="49" charset="-122"/>
              </a:rPr>
              <a:t>调用</a:t>
            </a:r>
            <a:r>
              <a:rPr lang="zh-CN" altLang="en-US" dirty="0" smtClean="0">
                <a:ea typeface="黑体" panose="02010609060101010101" pitchFamily="49" charset="-122"/>
              </a:rPr>
              <a:t>程序包</a:t>
            </a:r>
            <a:r>
              <a:rPr lang="en-US" altLang="zh-CN" dirty="0" err="1" smtClean="0">
                <a:ea typeface="黑体" panose="02010609060101010101" pitchFamily="49" charset="-122"/>
              </a:rPr>
              <a:t>CASdatasets</a:t>
            </a:r>
            <a:r>
              <a:rPr lang="zh-CN" altLang="en-US" dirty="0" smtClean="0">
                <a:ea typeface="黑体" panose="02010609060101010101" pitchFamily="49" charset="-122"/>
              </a:rPr>
              <a:t>中的数据集</a:t>
            </a:r>
            <a:r>
              <a:rPr lang="en-US" altLang="zh-CN" dirty="0" err="1" smtClean="0">
                <a:ea typeface="黑体" panose="02010609060101010101" pitchFamily="49" charset="-122"/>
              </a:rPr>
              <a:t>freMTPLsev</a:t>
            </a:r>
            <a:r>
              <a:rPr lang="en-US" altLang="zh-CN" dirty="0" smtClean="0">
                <a:ea typeface="黑体" panose="02010609060101010101" pitchFamily="49" charset="-122"/>
              </a:rPr>
              <a:t>, </a:t>
            </a:r>
            <a:r>
              <a:rPr lang="zh-CN" altLang="en-US" dirty="0" smtClean="0">
                <a:ea typeface="黑体" panose="02010609060101010101" pitchFamily="49" charset="-122"/>
              </a:rPr>
              <a:t>应用适当的模型拟合</a:t>
            </a:r>
            <a:r>
              <a:rPr lang="en-US" altLang="zh-CN" dirty="0" err="1" smtClean="0">
                <a:ea typeface="黑体" panose="02010609060101010101" pitchFamily="49" charset="-122"/>
              </a:rPr>
              <a:t>ClaimAmount</a:t>
            </a:r>
            <a:r>
              <a:rPr lang="zh-CN" altLang="en-US" dirty="0" smtClean="0">
                <a:ea typeface="黑体" panose="02010609060101010101" pitchFamily="49" charset="-122"/>
              </a:rPr>
              <a:t>的分布。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r>
              <a:rPr lang="zh-CN" altLang="en-US" dirty="0" smtClean="0">
                <a:ea typeface="黑体" panose="02010609060101010101" pitchFamily="49" charset="-122"/>
              </a:rPr>
              <a:t>参考：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41</a:t>
            </a:fld>
            <a:endParaRPr lang="en-US" altLang="zh-CN" dirty="0"/>
          </a:p>
        </p:txBody>
      </p:sp>
      <p:pic>
        <p:nvPicPr>
          <p:cNvPr id="4372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933031"/>
            <a:ext cx="4824536" cy="3314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67945" y="2473672"/>
            <a:ext cx="5076055" cy="230832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Consolas" panose="020B0609020204030204" pitchFamily="49" charset="0"/>
              </a:rPr>
              <a:t>#</a:t>
            </a:r>
            <a:r>
              <a:rPr lang="zh-CN" altLang="en-US" sz="1600" dirty="0" smtClean="0">
                <a:latin typeface="Consolas" panose="020B0609020204030204" pitchFamily="49" charset="0"/>
              </a:rPr>
              <a:t>准备包</a:t>
            </a:r>
            <a:endParaRPr lang="en-US" altLang="zh-CN" sz="1600" dirty="0" smtClean="0"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library(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CASdatasets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#</a:t>
            </a:r>
            <a:r>
              <a:rPr lang="zh-CN" altLang="en-US" sz="1600" dirty="0" smtClean="0">
                <a:latin typeface="Consolas" panose="020B0609020204030204" pitchFamily="49" charset="0"/>
              </a:rPr>
              <a:t>准备数据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data(</a:t>
            </a:r>
            <a:r>
              <a:rPr lang="en-US" altLang="zh-CN" sz="1600" dirty="0" err="1">
                <a:latin typeface="Consolas" panose="020B0609020204030204" pitchFamily="49" charset="0"/>
              </a:rPr>
              <a:t>freMTPLsev</a:t>
            </a:r>
            <a:r>
              <a:rPr lang="en-US" altLang="zh-CN" sz="1600" dirty="0">
                <a:latin typeface="Consolas" panose="020B0609020204030204" pitchFamily="49" charset="0"/>
              </a:rPr>
              <a:t>)  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x &lt;- </a:t>
            </a:r>
            <a:r>
              <a:rPr lang="en-US" altLang="zh-CN" sz="1600" dirty="0" err="1">
                <a:latin typeface="Consolas" panose="020B0609020204030204" pitchFamily="49" charset="0"/>
              </a:rPr>
              <a:t>freMTPLsev$ClaimAmount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summary(x)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quantile(x, 90:100/100)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x</a:t>
            </a:r>
            <a:r>
              <a:rPr lang="en-US" altLang="zh-CN" sz="1600" dirty="0">
                <a:latin typeface="Consolas" panose="020B0609020204030204" pitchFamily="49" charset="0"/>
              </a:rPr>
              <a:t> &lt;- </a:t>
            </a:r>
            <a:r>
              <a:rPr lang="en-US" altLang="zh-CN" sz="1600" dirty="0" smtClean="0">
                <a:latin typeface="Consolas" panose="020B0609020204030204" pitchFamily="49" charset="0"/>
              </a:rPr>
              <a:t>x[x</a:t>
            </a:r>
            <a:r>
              <a:rPr lang="en-US" altLang="zh-CN" sz="1600" dirty="0">
                <a:latin typeface="Consolas" panose="020B0609020204030204" pitchFamily="49" charset="0"/>
              </a:rPr>
              <a:t>&lt;=</a:t>
            </a:r>
            <a:r>
              <a:rPr lang="en-US" altLang="zh-CN" sz="1600" dirty="0" smtClean="0">
                <a:latin typeface="Consolas" panose="020B0609020204030204" pitchFamily="49" charset="0"/>
              </a:rPr>
              <a:t>100000</a:t>
            </a:r>
            <a:r>
              <a:rPr lang="en-US" altLang="zh-CN" sz="1600" dirty="0"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600" dirty="0" err="1">
                <a:latin typeface="Consolas" panose="020B0609020204030204" pitchFamily="49" charset="0"/>
              </a:rPr>
              <a:t>hist</a:t>
            </a:r>
            <a:r>
              <a:rPr lang="en-US" altLang="zh-CN" sz="1600" dirty="0">
                <a:latin typeface="Consolas" panose="020B0609020204030204" pitchFamily="49" charset="0"/>
              </a:rPr>
              <a:t>(x, </a:t>
            </a:r>
            <a:r>
              <a:rPr lang="en-US" altLang="zh-CN" sz="1600" dirty="0" smtClean="0">
                <a:latin typeface="Consolas" panose="020B0609020204030204" pitchFamily="49" charset="0"/>
              </a:rPr>
              <a:t>breaks = 100000</a:t>
            </a:r>
            <a:r>
              <a:rPr lang="en-US" altLang="zh-CN" sz="1600" dirty="0">
                <a:latin typeface="Consolas" panose="020B0609020204030204" pitchFamily="49" charset="0"/>
              </a:rPr>
              <a:t>,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xlim</a:t>
            </a:r>
            <a:r>
              <a:rPr lang="en-US" altLang="zh-CN" sz="1600" dirty="0" smtClean="0">
                <a:latin typeface="Consolas" panose="020B0609020204030204" pitchFamily="49" charset="0"/>
              </a:rPr>
              <a:t> = c(0</a:t>
            </a:r>
            <a:r>
              <a:rPr lang="en-US" altLang="zh-CN" sz="1600" dirty="0">
                <a:latin typeface="Consolas" panose="020B0609020204030204" pitchFamily="49" charset="0"/>
              </a:rPr>
              <a:t>, 10000</a:t>
            </a:r>
            <a:r>
              <a:rPr lang="en-US" altLang="zh-CN" sz="1600" dirty="0" smtClean="0">
                <a:latin typeface="Consolas" panose="020B0609020204030204" pitchFamily="49" charset="0"/>
              </a:rPr>
              <a:t>))</a:t>
            </a:r>
            <a:endParaRPr lang="en-US" altLang="zh-CN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6247366"/>
            <a:ext cx="4213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注：右尾用帕累托？对数正态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帕累托？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744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4896544"/>
          </a:xfrm>
        </p:spPr>
        <p:txBody>
          <a:bodyPr/>
          <a:lstStyle/>
          <a:p>
            <a:pPr marL="0" indent="0">
              <a:buNone/>
            </a:pPr>
            <a:endParaRPr lang="zh-CN" altLang="en-US" sz="500" dirty="0"/>
          </a:p>
          <a:p>
            <a:pPr marL="0" indent="0">
              <a:buNone/>
            </a:pPr>
            <a:r>
              <a:rPr lang="en-US" altLang="zh-CN" sz="500" dirty="0" smtClean="0"/>
              <a:t>#------------</a:t>
            </a:r>
            <a:r>
              <a:rPr lang="zh-CN" altLang="en-US" sz="500" dirty="0"/>
              <a:t>把索赔金额</a:t>
            </a:r>
            <a:r>
              <a:rPr lang="en-US" altLang="zh-CN" sz="500" dirty="0"/>
              <a:t>x</a:t>
            </a:r>
            <a:r>
              <a:rPr lang="zh-CN" altLang="en-US" sz="500" dirty="0"/>
              <a:t>分段</a:t>
            </a:r>
            <a:r>
              <a:rPr lang="en-US" altLang="zh-CN" sz="500" dirty="0"/>
              <a:t>---------------</a:t>
            </a:r>
          </a:p>
          <a:p>
            <a:pPr marL="0" indent="0">
              <a:buNone/>
            </a:pPr>
            <a:r>
              <a:rPr lang="en-US" altLang="zh-CN" sz="500" dirty="0" err="1"/>
              <a:t>c1</a:t>
            </a:r>
            <a:r>
              <a:rPr lang="en-US" altLang="zh-CN" sz="500" dirty="0"/>
              <a:t>=400; </a:t>
            </a:r>
            <a:r>
              <a:rPr lang="en-US" altLang="zh-CN" sz="500" dirty="0" err="1"/>
              <a:t>c2</a:t>
            </a:r>
            <a:r>
              <a:rPr lang="en-US" altLang="zh-CN" sz="500" dirty="0"/>
              <a:t>=1000; </a:t>
            </a:r>
            <a:r>
              <a:rPr lang="en-US" altLang="zh-CN" sz="500" dirty="0" err="1"/>
              <a:t>c3</a:t>
            </a:r>
            <a:r>
              <a:rPr lang="en-US" altLang="zh-CN" sz="500" dirty="0"/>
              <a:t>=1300; </a:t>
            </a:r>
            <a:r>
              <a:rPr lang="en-US" altLang="zh-CN" sz="500" dirty="0" err="1"/>
              <a:t>c4</a:t>
            </a:r>
            <a:r>
              <a:rPr lang="en-US" altLang="zh-CN" sz="500" dirty="0"/>
              <a:t>=5000</a:t>
            </a:r>
          </a:p>
          <a:p>
            <a:pPr marL="0" indent="0">
              <a:buNone/>
            </a:pPr>
            <a:r>
              <a:rPr lang="en-US" altLang="zh-CN" sz="500" dirty="0" err="1"/>
              <a:t>index1</a:t>
            </a:r>
            <a:r>
              <a:rPr lang="en-US" altLang="zh-CN" sz="500" dirty="0"/>
              <a:t> &lt;- which(x&lt;=</a:t>
            </a:r>
            <a:r>
              <a:rPr lang="en-US" altLang="zh-CN" sz="500" dirty="0" err="1"/>
              <a:t>c1</a:t>
            </a:r>
            <a:r>
              <a:rPr lang="en-US" altLang="zh-CN" sz="500" dirty="0"/>
              <a:t>)</a:t>
            </a:r>
          </a:p>
          <a:p>
            <a:pPr marL="0" indent="0">
              <a:buNone/>
            </a:pPr>
            <a:r>
              <a:rPr lang="en-US" altLang="zh-CN" sz="500" dirty="0" err="1"/>
              <a:t>index2</a:t>
            </a:r>
            <a:r>
              <a:rPr lang="en-US" altLang="zh-CN" sz="500" dirty="0"/>
              <a:t> &lt;- which(x&gt;</a:t>
            </a:r>
            <a:r>
              <a:rPr lang="en-US" altLang="zh-CN" sz="500" dirty="0" err="1"/>
              <a:t>c1</a:t>
            </a:r>
            <a:r>
              <a:rPr lang="en-US" altLang="zh-CN" sz="500" dirty="0"/>
              <a:t> &amp; x&lt;=</a:t>
            </a:r>
            <a:r>
              <a:rPr lang="en-US" altLang="zh-CN" sz="500" dirty="0" err="1"/>
              <a:t>c2</a:t>
            </a:r>
            <a:r>
              <a:rPr lang="en-US" altLang="zh-CN" sz="500" dirty="0"/>
              <a:t>)</a:t>
            </a:r>
          </a:p>
          <a:p>
            <a:pPr marL="0" indent="0">
              <a:buNone/>
            </a:pPr>
            <a:r>
              <a:rPr lang="en-US" altLang="zh-CN" sz="500" dirty="0" err="1"/>
              <a:t>index3</a:t>
            </a:r>
            <a:r>
              <a:rPr lang="en-US" altLang="zh-CN" sz="500" dirty="0"/>
              <a:t> &lt;- which(x&gt;</a:t>
            </a:r>
            <a:r>
              <a:rPr lang="en-US" altLang="zh-CN" sz="500" dirty="0" err="1"/>
              <a:t>c2</a:t>
            </a:r>
            <a:r>
              <a:rPr lang="en-US" altLang="zh-CN" sz="500" dirty="0"/>
              <a:t> &amp; x&lt;=</a:t>
            </a:r>
            <a:r>
              <a:rPr lang="en-US" altLang="zh-CN" sz="500" dirty="0" err="1"/>
              <a:t>c3</a:t>
            </a:r>
            <a:r>
              <a:rPr lang="en-US" altLang="zh-CN" sz="500" dirty="0"/>
              <a:t>)</a:t>
            </a:r>
          </a:p>
          <a:p>
            <a:pPr marL="0" indent="0">
              <a:buNone/>
            </a:pPr>
            <a:r>
              <a:rPr lang="en-US" altLang="zh-CN" sz="500" dirty="0" err="1"/>
              <a:t>index4</a:t>
            </a:r>
            <a:r>
              <a:rPr lang="en-US" altLang="zh-CN" sz="500" dirty="0"/>
              <a:t> &lt;- which(x&gt;</a:t>
            </a:r>
            <a:r>
              <a:rPr lang="en-US" altLang="zh-CN" sz="500" dirty="0" err="1"/>
              <a:t>c3</a:t>
            </a:r>
            <a:r>
              <a:rPr lang="en-US" altLang="zh-CN" sz="500" dirty="0"/>
              <a:t> &amp; x&lt;=</a:t>
            </a:r>
            <a:r>
              <a:rPr lang="en-US" altLang="zh-CN" sz="500" dirty="0" err="1"/>
              <a:t>c4</a:t>
            </a:r>
            <a:r>
              <a:rPr lang="en-US" altLang="zh-CN" sz="500" dirty="0"/>
              <a:t>)</a:t>
            </a:r>
          </a:p>
          <a:p>
            <a:pPr marL="0" indent="0">
              <a:buNone/>
            </a:pPr>
            <a:r>
              <a:rPr lang="en-US" altLang="zh-CN" sz="500" dirty="0" err="1"/>
              <a:t>index5</a:t>
            </a:r>
            <a:r>
              <a:rPr lang="en-US" altLang="zh-CN" sz="500" dirty="0"/>
              <a:t> &lt;- which(x&gt;</a:t>
            </a:r>
            <a:r>
              <a:rPr lang="en-US" altLang="zh-CN" sz="500" dirty="0" err="1"/>
              <a:t>c4</a:t>
            </a:r>
            <a:r>
              <a:rPr lang="en-US" altLang="zh-CN" sz="500" dirty="0"/>
              <a:t>)</a:t>
            </a:r>
          </a:p>
          <a:p>
            <a:pPr marL="0" indent="0">
              <a:buNone/>
            </a:pPr>
            <a:r>
              <a:rPr lang="en-US" altLang="zh-CN" sz="500" dirty="0"/>
              <a:t>#</a:t>
            </a:r>
            <a:r>
              <a:rPr lang="zh-CN" altLang="en-US" sz="500" dirty="0"/>
              <a:t>对数正态分布拟合</a:t>
            </a:r>
          </a:p>
          <a:p>
            <a:pPr marL="0" indent="0">
              <a:buNone/>
            </a:pPr>
            <a:r>
              <a:rPr lang="en-US" altLang="zh-CN" sz="500" dirty="0" err="1"/>
              <a:t>fit1</a:t>
            </a:r>
            <a:r>
              <a:rPr lang="en-US" altLang="zh-CN" sz="500" dirty="0"/>
              <a:t>=</a:t>
            </a:r>
            <a:r>
              <a:rPr lang="en-US" altLang="zh-CN" sz="500" dirty="0" err="1"/>
              <a:t>fitdist</a:t>
            </a:r>
            <a:r>
              <a:rPr lang="en-US" altLang="zh-CN" sz="500" dirty="0"/>
              <a:t>(x[</a:t>
            </a:r>
            <a:r>
              <a:rPr lang="en-US" altLang="zh-CN" sz="500" dirty="0" err="1"/>
              <a:t>index1</a:t>
            </a:r>
            <a:r>
              <a:rPr lang="en-US" altLang="zh-CN" sz="500" dirty="0"/>
              <a:t>], '</a:t>
            </a:r>
            <a:r>
              <a:rPr lang="en-US" altLang="zh-CN" sz="500" dirty="0" err="1"/>
              <a:t>lnorm</a:t>
            </a:r>
            <a:r>
              <a:rPr lang="en-US" altLang="zh-CN" sz="500" dirty="0"/>
              <a:t>')</a:t>
            </a:r>
          </a:p>
          <a:p>
            <a:pPr marL="0" indent="0">
              <a:buNone/>
            </a:pPr>
            <a:r>
              <a:rPr lang="en-US" altLang="zh-CN" sz="500" dirty="0" err="1"/>
              <a:t>fit2</a:t>
            </a:r>
            <a:r>
              <a:rPr lang="en-US" altLang="zh-CN" sz="500" dirty="0"/>
              <a:t>=</a:t>
            </a:r>
            <a:r>
              <a:rPr lang="en-US" altLang="zh-CN" sz="500" dirty="0" err="1"/>
              <a:t>fitdist</a:t>
            </a:r>
            <a:r>
              <a:rPr lang="en-US" altLang="zh-CN" sz="500" dirty="0"/>
              <a:t>(x[</a:t>
            </a:r>
            <a:r>
              <a:rPr lang="en-US" altLang="zh-CN" sz="500" dirty="0" err="1"/>
              <a:t>index2</a:t>
            </a:r>
            <a:r>
              <a:rPr lang="en-US" altLang="zh-CN" sz="500" dirty="0"/>
              <a:t>], '</a:t>
            </a:r>
            <a:r>
              <a:rPr lang="en-US" altLang="zh-CN" sz="500" dirty="0" err="1"/>
              <a:t>lnorm</a:t>
            </a:r>
            <a:r>
              <a:rPr lang="en-US" altLang="zh-CN" sz="500" dirty="0"/>
              <a:t>')</a:t>
            </a:r>
          </a:p>
          <a:p>
            <a:pPr marL="0" indent="0">
              <a:buNone/>
            </a:pPr>
            <a:r>
              <a:rPr lang="en-US" altLang="zh-CN" sz="500" dirty="0" err="1"/>
              <a:t>fit3</a:t>
            </a:r>
            <a:r>
              <a:rPr lang="en-US" altLang="zh-CN" sz="500" dirty="0"/>
              <a:t>=</a:t>
            </a:r>
            <a:r>
              <a:rPr lang="en-US" altLang="zh-CN" sz="500" dirty="0" err="1"/>
              <a:t>fitdist</a:t>
            </a:r>
            <a:r>
              <a:rPr lang="en-US" altLang="zh-CN" sz="500" dirty="0"/>
              <a:t>(x[</a:t>
            </a:r>
            <a:r>
              <a:rPr lang="en-US" altLang="zh-CN" sz="500" dirty="0" err="1"/>
              <a:t>index3</a:t>
            </a:r>
            <a:r>
              <a:rPr lang="en-US" altLang="zh-CN" sz="500" dirty="0"/>
              <a:t>], '</a:t>
            </a:r>
            <a:r>
              <a:rPr lang="en-US" altLang="zh-CN" sz="500" dirty="0" err="1"/>
              <a:t>lnorm</a:t>
            </a:r>
            <a:r>
              <a:rPr lang="en-US" altLang="zh-CN" sz="500" dirty="0"/>
              <a:t>')</a:t>
            </a:r>
          </a:p>
          <a:p>
            <a:pPr marL="0" indent="0">
              <a:buNone/>
            </a:pPr>
            <a:r>
              <a:rPr lang="en-US" altLang="zh-CN" sz="500" dirty="0" err="1"/>
              <a:t>fit4</a:t>
            </a:r>
            <a:r>
              <a:rPr lang="en-US" altLang="zh-CN" sz="500" dirty="0"/>
              <a:t>=</a:t>
            </a:r>
            <a:r>
              <a:rPr lang="en-US" altLang="zh-CN" sz="500" dirty="0" err="1"/>
              <a:t>fitdist</a:t>
            </a:r>
            <a:r>
              <a:rPr lang="en-US" altLang="zh-CN" sz="500" dirty="0"/>
              <a:t>(x[</a:t>
            </a:r>
            <a:r>
              <a:rPr lang="en-US" altLang="zh-CN" sz="500" dirty="0" err="1"/>
              <a:t>index4</a:t>
            </a:r>
            <a:r>
              <a:rPr lang="en-US" altLang="zh-CN" sz="500" dirty="0"/>
              <a:t>], '</a:t>
            </a:r>
            <a:r>
              <a:rPr lang="en-US" altLang="zh-CN" sz="500" dirty="0" err="1"/>
              <a:t>lnorm</a:t>
            </a:r>
            <a:r>
              <a:rPr lang="en-US" altLang="zh-CN" sz="500" dirty="0"/>
              <a:t>')</a:t>
            </a:r>
          </a:p>
          <a:p>
            <a:pPr marL="0" indent="0">
              <a:buNone/>
            </a:pPr>
            <a:r>
              <a:rPr lang="en-US" altLang="zh-CN" sz="500" dirty="0"/>
              <a:t>##</a:t>
            </a:r>
            <a:r>
              <a:rPr lang="zh-CN" altLang="en-US" sz="500" dirty="0"/>
              <a:t>右尾用帕累托分布拟合</a:t>
            </a:r>
          </a:p>
          <a:p>
            <a:pPr marL="0" indent="0">
              <a:buNone/>
            </a:pPr>
            <a:r>
              <a:rPr lang="en-US" altLang="zh-CN" sz="500" dirty="0" err="1"/>
              <a:t>dpareto</a:t>
            </a:r>
            <a:r>
              <a:rPr lang="en-US" altLang="zh-CN" sz="500" dirty="0"/>
              <a:t> = function(x, alpha, theta=</a:t>
            </a:r>
            <a:r>
              <a:rPr lang="en-US" altLang="zh-CN" sz="500" dirty="0" err="1"/>
              <a:t>c4</a:t>
            </a:r>
            <a:r>
              <a:rPr lang="en-US" altLang="zh-CN" sz="500" dirty="0"/>
              <a:t>) alpha*</a:t>
            </a:r>
            <a:r>
              <a:rPr lang="en-US" altLang="zh-CN" sz="500" dirty="0" err="1"/>
              <a:t>theta^alpha</a:t>
            </a:r>
            <a:r>
              <a:rPr lang="en-US" altLang="zh-CN" sz="500" dirty="0"/>
              <a:t>/x^(</a:t>
            </a:r>
            <a:r>
              <a:rPr lang="en-US" altLang="zh-CN" sz="500" dirty="0" err="1"/>
              <a:t>alpha+1</a:t>
            </a:r>
            <a:r>
              <a:rPr lang="en-US" altLang="zh-CN" sz="500" dirty="0"/>
              <a:t>) </a:t>
            </a:r>
          </a:p>
          <a:p>
            <a:pPr marL="0" indent="0">
              <a:buNone/>
            </a:pPr>
            <a:r>
              <a:rPr lang="en-US" altLang="zh-CN" sz="500" dirty="0" err="1"/>
              <a:t>ppareto</a:t>
            </a:r>
            <a:r>
              <a:rPr lang="en-US" altLang="zh-CN" sz="500" dirty="0"/>
              <a:t> = function(x, alpha, theta=</a:t>
            </a:r>
            <a:r>
              <a:rPr lang="en-US" altLang="zh-CN" sz="500" dirty="0" err="1"/>
              <a:t>c4</a:t>
            </a:r>
            <a:r>
              <a:rPr lang="en-US" altLang="zh-CN" sz="500" dirty="0"/>
              <a:t>) 1-(theta/x)^alpha</a:t>
            </a:r>
          </a:p>
          <a:p>
            <a:pPr marL="0" indent="0">
              <a:buNone/>
            </a:pPr>
            <a:r>
              <a:rPr lang="en-US" altLang="zh-CN" sz="500" dirty="0" err="1"/>
              <a:t>fit5</a:t>
            </a:r>
            <a:r>
              <a:rPr lang="en-US" altLang="zh-CN" sz="500" dirty="0"/>
              <a:t>=</a:t>
            </a:r>
            <a:r>
              <a:rPr lang="en-US" altLang="zh-CN" sz="500" dirty="0" err="1"/>
              <a:t>fitdist</a:t>
            </a:r>
            <a:r>
              <a:rPr lang="en-US" altLang="zh-CN" sz="500" dirty="0"/>
              <a:t>(x[</a:t>
            </a:r>
            <a:r>
              <a:rPr lang="en-US" altLang="zh-CN" sz="500" dirty="0" err="1"/>
              <a:t>index5</a:t>
            </a:r>
            <a:r>
              <a:rPr lang="en-US" altLang="zh-CN" sz="500" dirty="0"/>
              <a:t>], '</a:t>
            </a:r>
            <a:r>
              <a:rPr lang="en-US" altLang="zh-CN" sz="500" dirty="0" err="1"/>
              <a:t>pareto</a:t>
            </a:r>
            <a:r>
              <a:rPr lang="en-US" altLang="zh-CN" sz="500" dirty="0"/>
              <a:t>', start=5)  #</a:t>
            </a:r>
            <a:r>
              <a:rPr lang="zh-CN" altLang="en-US" sz="500" dirty="0"/>
              <a:t>帕累托从</a:t>
            </a:r>
            <a:r>
              <a:rPr lang="en-US" altLang="zh-CN" sz="500" dirty="0" err="1"/>
              <a:t>c3</a:t>
            </a:r>
            <a:r>
              <a:rPr lang="zh-CN" altLang="en-US" sz="500" dirty="0"/>
              <a:t>以后有定义</a:t>
            </a:r>
          </a:p>
          <a:p>
            <a:pPr marL="0" indent="0">
              <a:buNone/>
            </a:pPr>
            <a:endParaRPr lang="zh-CN" altLang="en-US" sz="500" dirty="0"/>
          </a:p>
          <a:p>
            <a:pPr marL="0" indent="0">
              <a:buNone/>
            </a:pPr>
            <a:r>
              <a:rPr lang="en-US" altLang="zh-CN" sz="500" dirty="0" err="1"/>
              <a:t>hist</a:t>
            </a:r>
            <a:r>
              <a:rPr lang="en-US" altLang="zh-CN" sz="500" dirty="0"/>
              <a:t>(x[</a:t>
            </a:r>
            <a:r>
              <a:rPr lang="en-US" altLang="zh-CN" sz="500" dirty="0" err="1"/>
              <a:t>index5</a:t>
            </a:r>
            <a:r>
              <a:rPr lang="en-US" altLang="zh-CN" sz="500" dirty="0"/>
              <a:t>],</a:t>
            </a:r>
            <a:r>
              <a:rPr lang="en-US" altLang="zh-CN" sz="500" dirty="0" err="1"/>
              <a:t>freq</a:t>
            </a:r>
            <a:r>
              <a:rPr lang="en-US" altLang="zh-CN" sz="500" dirty="0"/>
              <a:t>=F)</a:t>
            </a:r>
          </a:p>
          <a:p>
            <a:pPr marL="0" indent="0">
              <a:buNone/>
            </a:pPr>
            <a:r>
              <a:rPr lang="en-US" altLang="zh-CN" sz="500" dirty="0"/>
              <a:t>curve(</a:t>
            </a:r>
            <a:r>
              <a:rPr lang="en-US" altLang="zh-CN" sz="500" dirty="0" err="1"/>
              <a:t>dpareto</a:t>
            </a:r>
            <a:r>
              <a:rPr lang="en-US" altLang="zh-CN" sz="500" dirty="0"/>
              <a:t>(</a:t>
            </a:r>
            <a:r>
              <a:rPr lang="en-US" altLang="zh-CN" sz="500" dirty="0" err="1"/>
              <a:t>x,fit5$estimate</a:t>
            </a:r>
            <a:r>
              <a:rPr lang="en-US" altLang="zh-CN" sz="500" dirty="0"/>
              <a:t>[1]),add=T)</a:t>
            </a:r>
          </a:p>
          <a:p>
            <a:pPr marL="0" indent="0">
              <a:buNone/>
            </a:pPr>
            <a:endParaRPr lang="en-US" altLang="zh-CN" sz="500" dirty="0"/>
          </a:p>
          <a:p>
            <a:pPr marL="0" indent="0">
              <a:buNone/>
            </a:pPr>
            <a:r>
              <a:rPr lang="en-US" altLang="zh-CN" sz="500" dirty="0"/>
              <a:t>#------------</a:t>
            </a:r>
            <a:r>
              <a:rPr lang="zh-CN" altLang="en-US" sz="500" dirty="0"/>
              <a:t>得到经验分布的估计参数</a:t>
            </a:r>
            <a:r>
              <a:rPr lang="en-US" altLang="zh-CN" sz="500" dirty="0"/>
              <a:t>-----------</a:t>
            </a:r>
          </a:p>
          <a:p>
            <a:pPr marL="0" indent="0">
              <a:buNone/>
            </a:pPr>
            <a:r>
              <a:rPr lang="en-US" altLang="zh-CN" sz="500" dirty="0" err="1"/>
              <a:t>m1</a:t>
            </a:r>
            <a:r>
              <a:rPr lang="en-US" altLang="zh-CN" sz="500" dirty="0"/>
              <a:t> &lt;- </a:t>
            </a:r>
            <a:r>
              <a:rPr lang="en-US" altLang="zh-CN" sz="500" dirty="0" err="1"/>
              <a:t>fit1$estimate</a:t>
            </a:r>
            <a:r>
              <a:rPr lang="en-US" altLang="zh-CN" sz="500" dirty="0"/>
              <a:t>[1]</a:t>
            </a:r>
          </a:p>
          <a:p>
            <a:pPr marL="0" indent="0">
              <a:buNone/>
            </a:pPr>
            <a:r>
              <a:rPr lang="en-US" altLang="zh-CN" sz="500" dirty="0" err="1"/>
              <a:t>s1</a:t>
            </a:r>
            <a:r>
              <a:rPr lang="en-US" altLang="zh-CN" sz="500" dirty="0"/>
              <a:t> &lt;- </a:t>
            </a:r>
            <a:r>
              <a:rPr lang="en-US" altLang="zh-CN" sz="500" dirty="0" err="1"/>
              <a:t>fit1$estimate</a:t>
            </a:r>
            <a:r>
              <a:rPr lang="en-US" altLang="zh-CN" sz="500" dirty="0"/>
              <a:t>[2]</a:t>
            </a:r>
          </a:p>
          <a:p>
            <a:pPr marL="0" indent="0">
              <a:buNone/>
            </a:pPr>
            <a:r>
              <a:rPr lang="en-US" altLang="zh-CN" sz="500" dirty="0" err="1"/>
              <a:t>m2</a:t>
            </a:r>
            <a:r>
              <a:rPr lang="en-US" altLang="zh-CN" sz="500" dirty="0"/>
              <a:t> &lt;- </a:t>
            </a:r>
            <a:r>
              <a:rPr lang="en-US" altLang="zh-CN" sz="500" dirty="0" err="1"/>
              <a:t>fit2$estimate</a:t>
            </a:r>
            <a:r>
              <a:rPr lang="en-US" altLang="zh-CN" sz="500" dirty="0"/>
              <a:t>[1]</a:t>
            </a:r>
          </a:p>
          <a:p>
            <a:pPr marL="0" indent="0">
              <a:buNone/>
            </a:pPr>
            <a:r>
              <a:rPr lang="en-US" altLang="zh-CN" sz="500" dirty="0" err="1"/>
              <a:t>s2</a:t>
            </a:r>
            <a:r>
              <a:rPr lang="en-US" altLang="zh-CN" sz="500" dirty="0"/>
              <a:t> &lt;- </a:t>
            </a:r>
            <a:r>
              <a:rPr lang="en-US" altLang="zh-CN" sz="500" dirty="0" err="1"/>
              <a:t>fit2$estimate</a:t>
            </a:r>
            <a:r>
              <a:rPr lang="en-US" altLang="zh-CN" sz="500" dirty="0"/>
              <a:t>[2]</a:t>
            </a:r>
          </a:p>
          <a:p>
            <a:pPr marL="0" indent="0">
              <a:buNone/>
            </a:pPr>
            <a:r>
              <a:rPr lang="en-US" altLang="zh-CN" sz="500" dirty="0" err="1"/>
              <a:t>m3</a:t>
            </a:r>
            <a:r>
              <a:rPr lang="en-US" altLang="zh-CN" sz="500" dirty="0"/>
              <a:t> &lt;- </a:t>
            </a:r>
            <a:r>
              <a:rPr lang="en-US" altLang="zh-CN" sz="500" dirty="0" err="1"/>
              <a:t>fit3$estimate</a:t>
            </a:r>
            <a:r>
              <a:rPr lang="en-US" altLang="zh-CN" sz="500" dirty="0"/>
              <a:t>[1]</a:t>
            </a:r>
          </a:p>
          <a:p>
            <a:pPr marL="0" indent="0">
              <a:buNone/>
            </a:pPr>
            <a:r>
              <a:rPr lang="en-US" altLang="zh-CN" sz="500" dirty="0" err="1"/>
              <a:t>s3</a:t>
            </a:r>
            <a:r>
              <a:rPr lang="en-US" altLang="zh-CN" sz="500" dirty="0"/>
              <a:t> &lt;- </a:t>
            </a:r>
            <a:r>
              <a:rPr lang="en-US" altLang="zh-CN" sz="500" dirty="0" err="1"/>
              <a:t>fit3$estimate</a:t>
            </a:r>
            <a:r>
              <a:rPr lang="en-US" altLang="zh-CN" sz="500" dirty="0"/>
              <a:t>[2]</a:t>
            </a:r>
          </a:p>
          <a:p>
            <a:pPr marL="0" indent="0">
              <a:buNone/>
            </a:pPr>
            <a:r>
              <a:rPr lang="en-US" altLang="zh-CN" sz="500" dirty="0" err="1"/>
              <a:t>m4</a:t>
            </a:r>
            <a:r>
              <a:rPr lang="en-US" altLang="zh-CN" sz="500" dirty="0"/>
              <a:t> &lt;- </a:t>
            </a:r>
            <a:r>
              <a:rPr lang="en-US" altLang="zh-CN" sz="500" dirty="0" err="1"/>
              <a:t>fit4$estimate</a:t>
            </a:r>
            <a:r>
              <a:rPr lang="en-US" altLang="zh-CN" sz="500" dirty="0"/>
              <a:t>[1]</a:t>
            </a:r>
          </a:p>
          <a:p>
            <a:pPr marL="0" indent="0">
              <a:buNone/>
            </a:pPr>
            <a:r>
              <a:rPr lang="en-US" altLang="zh-CN" sz="500" dirty="0" err="1"/>
              <a:t>s4</a:t>
            </a:r>
            <a:r>
              <a:rPr lang="en-US" altLang="zh-CN" sz="500" dirty="0"/>
              <a:t> &lt;- </a:t>
            </a:r>
            <a:r>
              <a:rPr lang="en-US" altLang="zh-CN" sz="500" dirty="0" err="1"/>
              <a:t>fit4$estimate</a:t>
            </a:r>
            <a:r>
              <a:rPr lang="en-US" altLang="zh-CN" sz="500" dirty="0"/>
              <a:t>[2]</a:t>
            </a:r>
          </a:p>
          <a:p>
            <a:pPr marL="0" indent="0">
              <a:buNone/>
            </a:pPr>
            <a:r>
              <a:rPr lang="en-US" altLang="zh-CN" sz="500" dirty="0" err="1"/>
              <a:t>m5</a:t>
            </a:r>
            <a:r>
              <a:rPr lang="en-US" altLang="zh-CN" sz="500" dirty="0"/>
              <a:t> &lt;- </a:t>
            </a:r>
            <a:r>
              <a:rPr lang="en-US" altLang="zh-CN" sz="500" dirty="0" err="1"/>
              <a:t>fit5$estimate</a:t>
            </a:r>
            <a:r>
              <a:rPr lang="en-US" altLang="zh-CN" sz="500" dirty="0"/>
              <a:t>[1]</a:t>
            </a:r>
          </a:p>
          <a:p>
            <a:pPr marL="0" indent="0">
              <a:buNone/>
            </a:pPr>
            <a:r>
              <a:rPr lang="en-US" altLang="zh-CN" sz="500" dirty="0" err="1"/>
              <a:t>s5</a:t>
            </a:r>
            <a:r>
              <a:rPr lang="en-US" altLang="zh-CN" sz="500" dirty="0"/>
              <a:t> &lt;- </a:t>
            </a:r>
            <a:r>
              <a:rPr lang="en-US" altLang="zh-CN" sz="500" dirty="0" err="1"/>
              <a:t>fit5$estimate</a:t>
            </a:r>
            <a:r>
              <a:rPr lang="en-US" altLang="zh-CN" sz="500" dirty="0"/>
              <a:t>[2]</a:t>
            </a:r>
          </a:p>
          <a:p>
            <a:pPr marL="0" indent="0">
              <a:buNone/>
            </a:pPr>
            <a:endParaRPr lang="en-US" altLang="zh-CN" sz="500" dirty="0"/>
          </a:p>
          <a:p>
            <a:pPr marL="0" indent="0">
              <a:buNone/>
            </a:pPr>
            <a:endParaRPr lang="en-US" altLang="zh-CN" sz="500" dirty="0"/>
          </a:p>
          <a:p>
            <a:pPr marL="0" indent="0">
              <a:buNone/>
            </a:pPr>
            <a:r>
              <a:rPr lang="en-US" altLang="zh-CN" sz="500" dirty="0"/>
              <a:t>#######</a:t>
            </a:r>
            <a:r>
              <a:rPr lang="zh-CN" altLang="en-US" sz="500" dirty="0"/>
              <a:t>使用分段拟合的权重</a:t>
            </a:r>
          </a:p>
          <a:p>
            <a:pPr marL="0" indent="0">
              <a:buNone/>
            </a:pPr>
            <a:r>
              <a:rPr lang="en-US" altLang="zh-CN" sz="500" dirty="0" err="1"/>
              <a:t>w1</a:t>
            </a:r>
            <a:r>
              <a:rPr lang="en-US" altLang="zh-CN" sz="500" dirty="0"/>
              <a:t>=length(</a:t>
            </a:r>
            <a:r>
              <a:rPr lang="en-US" altLang="zh-CN" sz="500" dirty="0" err="1"/>
              <a:t>index1</a:t>
            </a:r>
            <a:r>
              <a:rPr lang="en-US" altLang="zh-CN" sz="500" dirty="0"/>
              <a:t>)/length(x)</a:t>
            </a:r>
          </a:p>
          <a:p>
            <a:pPr marL="0" indent="0">
              <a:buNone/>
            </a:pPr>
            <a:r>
              <a:rPr lang="en-US" altLang="zh-CN" sz="500" dirty="0" err="1"/>
              <a:t>w2</a:t>
            </a:r>
            <a:r>
              <a:rPr lang="en-US" altLang="zh-CN" sz="500" dirty="0"/>
              <a:t>=length(</a:t>
            </a:r>
            <a:r>
              <a:rPr lang="en-US" altLang="zh-CN" sz="500" dirty="0" err="1"/>
              <a:t>index2</a:t>
            </a:r>
            <a:r>
              <a:rPr lang="en-US" altLang="zh-CN" sz="500" dirty="0"/>
              <a:t>)/length(x)</a:t>
            </a:r>
          </a:p>
          <a:p>
            <a:pPr marL="0" indent="0">
              <a:buNone/>
            </a:pPr>
            <a:r>
              <a:rPr lang="en-US" altLang="zh-CN" sz="500" dirty="0" err="1"/>
              <a:t>w3</a:t>
            </a:r>
            <a:r>
              <a:rPr lang="en-US" altLang="zh-CN" sz="500" dirty="0"/>
              <a:t>=length(</a:t>
            </a:r>
            <a:r>
              <a:rPr lang="en-US" altLang="zh-CN" sz="500" dirty="0" err="1"/>
              <a:t>index3</a:t>
            </a:r>
            <a:r>
              <a:rPr lang="en-US" altLang="zh-CN" sz="500" dirty="0"/>
              <a:t>)/length(x)</a:t>
            </a:r>
          </a:p>
          <a:p>
            <a:pPr marL="0" indent="0">
              <a:buNone/>
            </a:pPr>
            <a:r>
              <a:rPr lang="en-US" altLang="zh-CN" sz="500" dirty="0" err="1"/>
              <a:t>w4</a:t>
            </a:r>
            <a:r>
              <a:rPr lang="en-US" altLang="zh-CN" sz="500" dirty="0"/>
              <a:t>=length(</a:t>
            </a:r>
            <a:r>
              <a:rPr lang="en-US" altLang="zh-CN" sz="500" dirty="0" err="1"/>
              <a:t>index4</a:t>
            </a:r>
            <a:r>
              <a:rPr lang="en-US" altLang="zh-CN" sz="500" dirty="0"/>
              <a:t>)/length(x)</a:t>
            </a:r>
          </a:p>
          <a:p>
            <a:pPr marL="0" indent="0">
              <a:buNone/>
            </a:pPr>
            <a:r>
              <a:rPr lang="en-US" altLang="zh-CN" sz="500" dirty="0" err="1"/>
              <a:t>w5</a:t>
            </a:r>
            <a:r>
              <a:rPr lang="en-US" altLang="zh-CN" sz="500" dirty="0"/>
              <a:t>=length(</a:t>
            </a:r>
            <a:r>
              <a:rPr lang="en-US" altLang="zh-CN" sz="500" dirty="0" err="1"/>
              <a:t>index5</a:t>
            </a:r>
            <a:r>
              <a:rPr lang="en-US" altLang="zh-CN" sz="500" dirty="0"/>
              <a:t>)/length(x)</a:t>
            </a:r>
          </a:p>
          <a:p>
            <a:pPr marL="0" indent="0">
              <a:buNone/>
            </a:pPr>
            <a:endParaRPr lang="en-US" altLang="zh-CN" sz="500" dirty="0"/>
          </a:p>
          <a:p>
            <a:pPr marL="0" indent="0">
              <a:buNone/>
            </a:pPr>
            <a:r>
              <a:rPr lang="en-US" altLang="zh-CN" sz="500" dirty="0"/>
              <a:t>f=function(x) {</a:t>
            </a:r>
          </a:p>
          <a:p>
            <a:pPr marL="0" indent="0">
              <a:buNone/>
            </a:pPr>
            <a:r>
              <a:rPr lang="en-US" altLang="zh-CN" sz="500" dirty="0"/>
              <a:t>	</a:t>
            </a:r>
            <a:r>
              <a:rPr lang="en-US" altLang="zh-CN" sz="500" dirty="0" err="1"/>
              <a:t>ifelse</a:t>
            </a:r>
            <a:r>
              <a:rPr lang="en-US" altLang="zh-CN" sz="500" dirty="0"/>
              <a:t>(x &lt;= </a:t>
            </a:r>
            <a:r>
              <a:rPr lang="en-US" altLang="zh-CN" sz="500" dirty="0" err="1"/>
              <a:t>c1</a:t>
            </a:r>
            <a:r>
              <a:rPr lang="en-US" altLang="zh-CN" sz="500" dirty="0"/>
              <a:t>, </a:t>
            </a:r>
            <a:r>
              <a:rPr lang="en-US" altLang="zh-CN" sz="500" dirty="0" err="1"/>
              <a:t>w1</a:t>
            </a:r>
            <a:r>
              <a:rPr lang="en-US" altLang="zh-CN" sz="500" dirty="0"/>
              <a:t>*</a:t>
            </a:r>
            <a:r>
              <a:rPr lang="en-US" altLang="zh-CN" sz="500" dirty="0" err="1"/>
              <a:t>dlnorm</a:t>
            </a:r>
            <a:r>
              <a:rPr lang="en-US" altLang="zh-CN" sz="500" dirty="0"/>
              <a:t>(x, </a:t>
            </a:r>
            <a:r>
              <a:rPr lang="en-US" altLang="zh-CN" sz="500" dirty="0" err="1"/>
              <a:t>m1</a:t>
            </a:r>
            <a:r>
              <a:rPr lang="en-US" altLang="zh-CN" sz="500" dirty="0"/>
              <a:t>, </a:t>
            </a:r>
            <a:r>
              <a:rPr lang="en-US" altLang="zh-CN" sz="500" dirty="0" err="1"/>
              <a:t>s1</a:t>
            </a:r>
            <a:r>
              <a:rPr lang="en-US" altLang="zh-CN" sz="500" dirty="0"/>
              <a:t>)/(</a:t>
            </a:r>
            <a:r>
              <a:rPr lang="en-US" altLang="zh-CN" sz="500" dirty="0" err="1"/>
              <a:t>plnorm</a:t>
            </a:r>
            <a:r>
              <a:rPr lang="en-US" altLang="zh-CN" sz="500" dirty="0"/>
              <a:t>(</a:t>
            </a:r>
            <a:r>
              <a:rPr lang="en-US" altLang="zh-CN" sz="500" dirty="0" err="1"/>
              <a:t>c1</a:t>
            </a:r>
            <a:r>
              <a:rPr lang="en-US" altLang="zh-CN" sz="500" dirty="0"/>
              <a:t>, </a:t>
            </a:r>
            <a:r>
              <a:rPr lang="en-US" altLang="zh-CN" sz="500" dirty="0" err="1"/>
              <a:t>m1</a:t>
            </a:r>
            <a:r>
              <a:rPr lang="en-US" altLang="zh-CN" sz="500" dirty="0"/>
              <a:t>, </a:t>
            </a:r>
            <a:r>
              <a:rPr lang="en-US" altLang="zh-CN" sz="500" dirty="0" err="1"/>
              <a:t>s1</a:t>
            </a:r>
            <a:r>
              <a:rPr lang="en-US" altLang="zh-CN" sz="500" dirty="0"/>
              <a:t>)),</a:t>
            </a:r>
          </a:p>
          <a:p>
            <a:pPr marL="0" indent="0">
              <a:buNone/>
            </a:pPr>
            <a:r>
              <a:rPr lang="en-US" altLang="zh-CN" sz="500" dirty="0"/>
              <a:t>	</a:t>
            </a:r>
            <a:r>
              <a:rPr lang="en-US" altLang="zh-CN" sz="500" dirty="0" err="1"/>
              <a:t>ifelse</a:t>
            </a:r>
            <a:r>
              <a:rPr lang="en-US" altLang="zh-CN" sz="500" dirty="0"/>
              <a:t>(x &gt; </a:t>
            </a:r>
            <a:r>
              <a:rPr lang="en-US" altLang="zh-CN" sz="500" dirty="0" err="1"/>
              <a:t>c1</a:t>
            </a:r>
            <a:r>
              <a:rPr lang="en-US" altLang="zh-CN" sz="500" dirty="0"/>
              <a:t> &amp; x &lt;= </a:t>
            </a:r>
            <a:r>
              <a:rPr lang="en-US" altLang="zh-CN" sz="500" dirty="0" err="1"/>
              <a:t>c2</a:t>
            </a:r>
            <a:r>
              <a:rPr lang="en-US" altLang="zh-CN" sz="500" dirty="0"/>
              <a:t>, </a:t>
            </a:r>
            <a:r>
              <a:rPr lang="en-US" altLang="zh-CN" sz="500" dirty="0" err="1"/>
              <a:t>w2</a:t>
            </a:r>
            <a:r>
              <a:rPr lang="en-US" altLang="zh-CN" sz="500" dirty="0"/>
              <a:t>*</a:t>
            </a:r>
            <a:r>
              <a:rPr lang="en-US" altLang="zh-CN" sz="500" dirty="0" err="1"/>
              <a:t>dlnorm</a:t>
            </a:r>
            <a:r>
              <a:rPr lang="en-US" altLang="zh-CN" sz="500" dirty="0"/>
              <a:t>(x, </a:t>
            </a:r>
            <a:r>
              <a:rPr lang="en-US" altLang="zh-CN" sz="500" dirty="0" err="1"/>
              <a:t>m2</a:t>
            </a:r>
            <a:r>
              <a:rPr lang="en-US" altLang="zh-CN" sz="500" dirty="0"/>
              <a:t>, </a:t>
            </a:r>
            <a:r>
              <a:rPr lang="en-US" altLang="zh-CN" sz="500" dirty="0" err="1"/>
              <a:t>s2</a:t>
            </a:r>
            <a:r>
              <a:rPr lang="en-US" altLang="zh-CN" sz="500" dirty="0"/>
              <a:t>)/(</a:t>
            </a:r>
            <a:r>
              <a:rPr lang="en-US" altLang="zh-CN" sz="500" dirty="0" err="1"/>
              <a:t>plnorm</a:t>
            </a:r>
            <a:r>
              <a:rPr lang="en-US" altLang="zh-CN" sz="500" dirty="0"/>
              <a:t>(</a:t>
            </a:r>
            <a:r>
              <a:rPr lang="en-US" altLang="zh-CN" sz="500" dirty="0" err="1"/>
              <a:t>c2</a:t>
            </a:r>
            <a:r>
              <a:rPr lang="en-US" altLang="zh-CN" sz="500" dirty="0"/>
              <a:t>, </a:t>
            </a:r>
            <a:r>
              <a:rPr lang="en-US" altLang="zh-CN" sz="500" dirty="0" err="1"/>
              <a:t>m2</a:t>
            </a:r>
            <a:r>
              <a:rPr lang="en-US" altLang="zh-CN" sz="500" dirty="0"/>
              <a:t>, </a:t>
            </a:r>
            <a:r>
              <a:rPr lang="en-US" altLang="zh-CN" sz="500" dirty="0" err="1"/>
              <a:t>s2</a:t>
            </a:r>
            <a:r>
              <a:rPr lang="en-US" altLang="zh-CN" sz="500" dirty="0"/>
              <a:t>) - </a:t>
            </a:r>
            <a:r>
              <a:rPr lang="en-US" altLang="zh-CN" sz="500" dirty="0" err="1"/>
              <a:t>plnorm</a:t>
            </a:r>
            <a:r>
              <a:rPr lang="en-US" altLang="zh-CN" sz="500" dirty="0"/>
              <a:t>(</a:t>
            </a:r>
            <a:r>
              <a:rPr lang="en-US" altLang="zh-CN" sz="500" dirty="0" err="1"/>
              <a:t>c1</a:t>
            </a:r>
            <a:r>
              <a:rPr lang="en-US" altLang="zh-CN" sz="500" dirty="0"/>
              <a:t>, </a:t>
            </a:r>
            <a:r>
              <a:rPr lang="en-US" altLang="zh-CN" sz="500" dirty="0" err="1"/>
              <a:t>m2</a:t>
            </a:r>
            <a:r>
              <a:rPr lang="en-US" altLang="zh-CN" sz="500" dirty="0"/>
              <a:t>, </a:t>
            </a:r>
            <a:r>
              <a:rPr lang="en-US" altLang="zh-CN" sz="500" dirty="0" err="1"/>
              <a:t>s2</a:t>
            </a:r>
            <a:r>
              <a:rPr lang="en-US" altLang="zh-CN" sz="500" dirty="0"/>
              <a:t>)), </a:t>
            </a:r>
          </a:p>
          <a:p>
            <a:pPr marL="0" indent="0">
              <a:buNone/>
            </a:pPr>
            <a:r>
              <a:rPr lang="en-US" altLang="zh-CN" sz="500" dirty="0"/>
              <a:t>	</a:t>
            </a:r>
            <a:r>
              <a:rPr lang="en-US" altLang="zh-CN" sz="500" dirty="0" err="1"/>
              <a:t>ifelse</a:t>
            </a:r>
            <a:r>
              <a:rPr lang="en-US" altLang="zh-CN" sz="500" dirty="0"/>
              <a:t>(x &gt; </a:t>
            </a:r>
            <a:r>
              <a:rPr lang="en-US" altLang="zh-CN" sz="500" dirty="0" err="1"/>
              <a:t>c2</a:t>
            </a:r>
            <a:r>
              <a:rPr lang="en-US" altLang="zh-CN" sz="500" dirty="0"/>
              <a:t> &amp; x&lt;= </a:t>
            </a:r>
            <a:r>
              <a:rPr lang="en-US" altLang="zh-CN" sz="500" dirty="0" err="1"/>
              <a:t>c3</a:t>
            </a:r>
            <a:r>
              <a:rPr lang="en-US" altLang="zh-CN" sz="500" dirty="0"/>
              <a:t>, </a:t>
            </a:r>
            <a:r>
              <a:rPr lang="en-US" altLang="zh-CN" sz="500" dirty="0" err="1"/>
              <a:t>w3</a:t>
            </a:r>
            <a:r>
              <a:rPr lang="en-US" altLang="zh-CN" sz="500" dirty="0"/>
              <a:t>*</a:t>
            </a:r>
            <a:r>
              <a:rPr lang="en-US" altLang="zh-CN" sz="500" dirty="0" err="1"/>
              <a:t>dlnorm</a:t>
            </a:r>
            <a:r>
              <a:rPr lang="en-US" altLang="zh-CN" sz="500" dirty="0"/>
              <a:t>(x, </a:t>
            </a:r>
            <a:r>
              <a:rPr lang="en-US" altLang="zh-CN" sz="500" dirty="0" err="1"/>
              <a:t>m3</a:t>
            </a:r>
            <a:r>
              <a:rPr lang="en-US" altLang="zh-CN" sz="500" dirty="0"/>
              <a:t>, </a:t>
            </a:r>
            <a:r>
              <a:rPr lang="en-US" altLang="zh-CN" sz="500" dirty="0" err="1"/>
              <a:t>s3</a:t>
            </a:r>
            <a:r>
              <a:rPr lang="en-US" altLang="zh-CN" sz="500" dirty="0"/>
              <a:t>)/(</a:t>
            </a:r>
            <a:r>
              <a:rPr lang="en-US" altLang="zh-CN" sz="500" dirty="0" err="1"/>
              <a:t>plnorm</a:t>
            </a:r>
            <a:r>
              <a:rPr lang="en-US" altLang="zh-CN" sz="500" dirty="0"/>
              <a:t>(</a:t>
            </a:r>
            <a:r>
              <a:rPr lang="en-US" altLang="zh-CN" sz="500" dirty="0" err="1"/>
              <a:t>c3</a:t>
            </a:r>
            <a:r>
              <a:rPr lang="en-US" altLang="zh-CN" sz="500" dirty="0"/>
              <a:t>, </a:t>
            </a:r>
            <a:r>
              <a:rPr lang="en-US" altLang="zh-CN" sz="500" dirty="0" err="1"/>
              <a:t>m3</a:t>
            </a:r>
            <a:r>
              <a:rPr lang="en-US" altLang="zh-CN" sz="500" dirty="0"/>
              <a:t>, </a:t>
            </a:r>
            <a:r>
              <a:rPr lang="en-US" altLang="zh-CN" sz="500" dirty="0" err="1"/>
              <a:t>s3</a:t>
            </a:r>
            <a:r>
              <a:rPr lang="en-US" altLang="zh-CN" sz="500" dirty="0"/>
              <a:t>) - </a:t>
            </a:r>
            <a:r>
              <a:rPr lang="en-US" altLang="zh-CN" sz="500" dirty="0" err="1"/>
              <a:t>plnorm</a:t>
            </a:r>
            <a:r>
              <a:rPr lang="en-US" altLang="zh-CN" sz="500" dirty="0"/>
              <a:t>(</a:t>
            </a:r>
            <a:r>
              <a:rPr lang="en-US" altLang="zh-CN" sz="500" dirty="0" err="1"/>
              <a:t>c2</a:t>
            </a:r>
            <a:r>
              <a:rPr lang="en-US" altLang="zh-CN" sz="500" dirty="0"/>
              <a:t>, </a:t>
            </a:r>
            <a:r>
              <a:rPr lang="en-US" altLang="zh-CN" sz="500" dirty="0" err="1"/>
              <a:t>m3</a:t>
            </a:r>
            <a:r>
              <a:rPr lang="en-US" altLang="zh-CN" sz="500" dirty="0"/>
              <a:t>, </a:t>
            </a:r>
            <a:r>
              <a:rPr lang="en-US" altLang="zh-CN" sz="500" dirty="0" err="1"/>
              <a:t>s3</a:t>
            </a:r>
            <a:r>
              <a:rPr lang="en-US" altLang="zh-CN" sz="500" dirty="0"/>
              <a:t>)),</a:t>
            </a:r>
          </a:p>
          <a:p>
            <a:pPr marL="0" indent="0">
              <a:buNone/>
            </a:pPr>
            <a:r>
              <a:rPr lang="en-US" altLang="zh-CN" sz="500" dirty="0"/>
              <a:t>	</a:t>
            </a:r>
            <a:r>
              <a:rPr lang="en-US" altLang="zh-CN" sz="500" dirty="0" err="1"/>
              <a:t>ifelse</a:t>
            </a:r>
            <a:r>
              <a:rPr lang="en-US" altLang="zh-CN" sz="500" dirty="0"/>
              <a:t>(x &gt; </a:t>
            </a:r>
            <a:r>
              <a:rPr lang="en-US" altLang="zh-CN" sz="500" dirty="0" err="1"/>
              <a:t>c3</a:t>
            </a:r>
            <a:r>
              <a:rPr lang="en-US" altLang="zh-CN" sz="500" dirty="0"/>
              <a:t> &amp; x&lt;= </a:t>
            </a:r>
            <a:r>
              <a:rPr lang="en-US" altLang="zh-CN" sz="500" dirty="0" err="1"/>
              <a:t>c4</a:t>
            </a:r>
            <a:r>
              <a:rPr lang="en-US" altLang="zh-CN" sz="500" dirty="0"/>
              <a:t>, </a:t>
            </a:r>
            <a:r>
              <a:rPr lang="en-US" altLang="zh-CN" sz="500" dirty="0" err="1"/>
              <a:t>w4</a:t>
            </a:r>
            <a:r>
              <a:rPr lang="en-US" altLang="zh-CN" sz="500" dirty="0"/>
              <a:t>*</a:t>
            </a:r>
            <a:r>
              <a:rPr lang="en-US" altLang="zh-CN" sz="500" dirty="0" err="1"/>
              <a:t>dlnorm</a:t>
            </a:r>
            <a:r>
              <a:rPr lang="en-US" altLang="zh-CN" sz="500" dirty="0"/>
              <a:t>(x, </a:t>
            </a:r>
            <a:r>
              <a:rPr lang="en-US" altLang="zh-CN" sz="500" dirty="0" err="1"/>
              <a:t>m4</a:t>
            </a:r>
            <a:r>
              <a:rPr lang="en-US" altLang="zh-CN" sz="500" dirty="0"/>
              <a:t>, </a:t>
            </a:r>
            <a:r>
              <a:rPr lang="en-US" altLang="zh-CN" sz="500" dirty="0" err="1"/>
              <a:t>s4</a:t>
            </a:r>
            <a:r>
              <a:rPr lang="en-US" altLang="zh-CN" sz="500" dirty="0"/>
              <a:t>)/(</a:t>
            </a:r>
            <a:r>
              <a:rPr lang="en-US" altLang="zh-CN" sz="500" dirty="0" err="1"/>
              <a:t>plnorm</a:t>
            </a:r>
            <a:r>
              <a:rPr lang="en-US" altLang="zh-CN" sz="500" dirty="0"/>
              <a:t>(</a:t>
            </a:r>
            <a:r>
              <a:rPr lang="en-US" altLang="zh-CN" sz="500" dirty="0" err="1"/>
              <a:t>c4</a:t>
            </a:r>
            <a:r>
              <a:rPr lang="en-US" altLang="zh-CN" sz="500" dirty="0"/>
              <a:t>, </a:t>
            </a:r>
            <a:r>
              <a:rPr lang="en-US" altLang="zh-CN" sz="500" dirty="0" err="1"/>
              <a:t>m4</a:t>
            </a:r>
            <a:r>
              <a:rPr lang="en-US" altLang="zh-CN" sz="500" dirty="0"/>
              <a:t>, </a:t>
            </a:r>
            <a:r>
              <a:rPr lang="en-US" altLang="zh-CN" sz="500" dirty="0" err="1"/>
              <a:t>s4</a:t>
            </a:r>
            <a:r>
              <a:rPr lang="en-US" altLang="zh-CN" sz="500" dirty="0"/>
              <a:t>) - </a:t>
            </a:r>
            <a:r>
              <a:rPr lang="en-US" altLang="zh-CN" sz="500" dirty="0" err="1"/>
              <a:t>plnorm</a:t>
            </a:r>
            <a:r>
              <a:rPr lang="en-US" altLang="zh-CN" sz="500" dirty="0"/>
              <a:t>(</a:t>
            </a:r>
            <a:r>
              <a:rPr lang="en-US" altLang="zh-CN" sz="500" dirty="0" err="1"/>
              <a:t>c3</a:t>
            </a:r>
            <a:r>
              <a:rPr lang="en-US" altLang="zh-CN" sz="500" dirty="0"/>
              <a:t>, </a:t>
            </a:r>
            <a:r>
              <a:rPr lang="en-US" altLang="zh-CN" sz="500" dirty="0" err="1"/>
              <a:t>m4</a:t>
            </a:r>
            <a:r>
              <a:rPr lang="en-US" altLang="zh-CN" sz="500" dirty="0"/>
              <a:t>, </a:t>
            </a:r>
            <a:r>
              <a:rPr lang="en-US" altLang="zh-CN" sz="500" dirty="0" err="1"/>
              <a:t>s4</a:t>
            </a:r>
            <a:r>
              <a:rPr lang="en-US" altLang="zh-CN" sz="500" dirty="0"/>
              <a:t>)),</a:t>
            </a:r>
          </a:p>
          <a:p>
            <a:pPr marL="0" indent="0">
              <a:buNone/>
            </a:pPr>
            <a:r>
              <a:rPr lang="en-US" altLang="zh-CN" sz="500" dirty="0"/>
              <a:t>	</a:t>
            </a:r>
            <a:r>
              <a:rPr lang="en-US" altLang="zh-CN" sz="500" dirty="0" err="1"/>
              <a:t>w5</a:t>
            </a:r>
            <a:r>
              <a:rPr lang="en-US" altLang="zh-CN" sz="500" dirty="0"/>
              <a:t>*</a:t>
            </a:r>
            <a:r>
              <a:rPr lang="en-US" altLang="zh-CN" sz="500" dirty="0" err="1"/>
              <a:t>dpareto</a:t>
            </a:r>
            <a:r>
              <a:rPr lang="en-US" altLang="zh-CN" sz="500" dirty="0"/>
              <a:t>(x, </a:t>
            </a:r>
            <a:r>
              <a:rPr lang="en-US" altLang="zh-CN" sz="500" dirty="0" err="1"/>
              <a:t>m5</a:t>
            </a:r>
            <a:r>
              <a:rPr lang="en-US" altLang="zh-CN" sz="500" dirty="0"/>
              <a:t>)))))</a:t>
            </a:r>
          </a:p>
          <a:p>
            <a:pPr marL="0" indent="0">
              <a:buNone/>
            </a:pPr>
            <a:r>
              <a:rPr lang="en-US" altLang="zh-CN" sz="500" dirty="0"/>
              <a:t>}  </a:t>
            </a:r>
          </a:p>
          <a:p>
            <a:pPr marL="0" indent="0">
              <a:buNone/>
            </a:pPr>
            <a:endParaRPr lang="en-US" altLang="zh-CN" sz="500" dirty="0"/>
          </a:p>
          <a:p>
            <a:pPr marL="0" indent="0">
              <a:buNone/>
            </a:pPr>
            <a:r>
              <a:rPr lang="en-US" altLang="zh-CN" sz="500" dirty="0" err="1"/>
              <a:t>hist</a:t>
            </a:r>
            <a:r>
              <a:rPr lang="en-US" altLang="zh-CN" sz="500" dirty="0"/>
              <a:t>(x, breaks=5000, </a:t>
            </a:r>
            <a:r>
              <a:rPr lang="en-US" altLang="zh-CN" sz="500" dirty="0" err="1"/>
              <a:t>xlim</a:t>
            </a:r>
            <a:r>
              <a:rPr lang="en-US" altLang="zh-CN" sz="500" dirty="0"/>
              <a:t> = c(0, 6000), </a:t>
            </a:r>
            <a:r>
              <a:rPr lang="en-US" altLang="zh-CN" sz="500" dirty="0" err="1"/>
              <a:t>prob</a:t>
            </a:r>
            <a:r>
              <a:rPr lang="en-US" altLang="zh-CN" sz="500" dirty="0"/>
              <a:t>=TRUE,  main = "",  </a:t>
            </a:r>
            <a:r>
              <a:rPr lang="en-US" altLang="zh-CN" sz="500" dirty="0" err="1"/>
              <a:t>xlab</a:t>
            </a:r>
            <a:r>
              <a:rPr lang="en-US" altLang="zh-CN" sz="500" dirty="0"/>
              <a:t> = "</a:t>
            </a:r>
            <a:r>
              <a:rPr lang="zh-CN" altLang="en-US" sz="500" dirty="0"/>
              <a:t>索赔额</a:t>
            </a:r>
            <a:r>
              <a:rPr lang="en-US" altLang="zh-CN" sz="500" dirty="0"/>
              <a:t>", col='grey')</a:t>
            </a:r>
          </a:p>
          <a:p>
            <a:pPr marL="0" indent="0">
              <a:buNone/>
            </a:pPr>
            <a:r>
              <a:rPr lang="en-US" altLang="zh-CN" sz="500" dirty="0"/>
              <a:t>curve(f, </a:t>
            </a:r>
            <a:r>
              <a:rPr lang="en-US" altLang="zh-CN" sz="500" dirty="0" err="1"/>
              <a:t>xlim</a:t>
            </a:r>
            <a:r>
              <a:rPr lang="en-US" altLang="zh-CN" sz="500" dirty="0"/>
              <a:t>=c(0, 6000), add=T,  col=2,  </a:t>
            </a:r>
            <a:r>
              <a:rPr lang="en-US" altLang="zh-CN" sz="500" dirty="0" err="1"/>
              <a:t>lwd</a:t>
            </a:r>
            <a:r>
              <a:rPr lang="en-US" altLang="zh-CN" sz="500" dirty="0"/>
              <a:t>=2)</a:t>
            </a:r>
          </a:p>
          <a:p>
            <a:pPr marL="0" indent="0">
              <a:buNone/>
            </a:pPr>
            <a:endParaRPr lang="en-US" altLang="zh-CN" sz="500" dirty="0"/>
          </a:p>
          <a:p>
            <a:pPr marL="0" indent="0">
              <a:buNone/>
            </a:pPr>
            <a:endParaRPr lang="zh-CN" altLang="en-US" sz="5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15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9" name="Text Box 3"/>
          <p:cNvSpPr txBox="1">
            <a:spLocks noChangeArrowheads="1"/>
          </p:cNvSpPr>
          <p:nvPr/>
        </p:nvSpPr>
        <p:spPr bwMode="auto">
          <a:xfrm>
            <a:off x="3546475" y="3236913"/>
            <a:ext cx="19970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0" dirty="0"/>
              <a:t>Transformed beta</a:t>
            </a:r>
          </a:p>
          <a:p>
            <a:pPr algn="ctr"/>
            <a:r>
              <a:rPr lang="en-US" altLang="zh-CN" b="0" dirty="0"/>
              <a:t>(4)</a:t>
            </a:r>
          </a:p>
        </p:txBody>
      </p:sp>
      <p:sp>
        <p:nvSpPr>
          <p:cNvPr id="188420" name="Text Box 4"/>
          <p:cNvSpPr txBox="1">
            <a:spLocks noChangeArrowheads="1"/>
          </p:cNvSpPr>
          <p:nvPr/>
        </p:nvSpPr>
        <p:spPr bwMode="auto">
          <a:xfrm>
            <a:off x="2209800" y="2209800"/>
            <a:ext cx="22256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9900FF"/>
                </a:solidFill>
              </a:rPr>
              <a:t>Inverse transformed</a:t>
            </a:r>
          </a:p>
          <a:p>
            <a:r>
              <a:rPr lang="en-US" altLang="zh-CN" b="0">
                <a:solidFill>
                  <a:srgbClr val="9900FF"/>
                </a:solidFill>
              </a:rPr>
              <a:t> gamma (3)</a:t>
            </a:r>
          </a:p>
        </p:txBody>
      </p:sp>
      <p:sp>
        <p:nvSpPr>
          <p:cNvPr id="188421" name="Text Box 5"/>
          <p:cNvSpPr txBox="1">
            <a:spLocks noChangeArrowheads="1"/>
          </p:cNvSpPr>
          <p:nvPr/>
        </p:nvSpPr>
        <p:spPr bwMode="auto">
          <a:xfrm>
            <a:off x="4953000" y="2209800"/>
            <a:ext cx="15240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0">
                <a:solidFill>
                  <a:srgbClr val="9900FF"/>
                </a:solidFill>
              </a:rPr>
              <a:t>Transformed </a:t>
            </a:r>
          </a:p>
          <a:p>
            <a:r>
              <a:rPr lang="en-US" altLang="zh-CN" b="0">
                <a:solidFill>
                  <a:srgbClr val="9900FF"/>
                </a:solidFill>
              </a:rPr>
              <a:t>Gamma (3)</a:t>
            </a:r>
          </a:p>
        </p:txBody>
      </p:sp>
      <p:sp>
        <p:nvSpPr>
          <p:cNvPr id="188422" name="Text Box 6"/>
          <p:cNvSpPr txBox="1">
            <a:spLocks noChangeArrowheads="1"/>
          </p:cNvSpPr>
          <p:nvPr/>
        </p:nvSpPr>
        <p:spPr bwMode="auto">
          <a:xfrm>
            <a:off x="2286000" y="4114800"/>
            <a:ext cx="17557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9900FF"/>
                </a:solidFill>
              </a:rPr>
              <a:t>Inverse burr (3)</a:t>
            </a:r>
          </a:p>
        </p:txBody>
      </p:sp>
      <p:sp>
        <p:nvSpPr>
          <p:cNvPr id="188423" name="Text Box 7"/>
          <p:cNvSpPr txBox="1">
            <a:spLocks noChangeArrowheads="1"/>
          </p:cNvSpPr>
          <p:nvPr/>
        </p:nvSpPr>
        <p:spPr bwMode="auto">
          <a:xfrm>
            <a:off x="5486400" y="4114800"/>
            <a:ext cx="9683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9900FF"/>
                </a:solidFill>
              </a:rPr>
              <a:t>Burr (3)</a:t>
            </a:r>
          </a:p>
        </p:txBody>
      </p:sp>
      <p:sp>
        <p:nvSpPr>
          <p:cNvPr id="188424" name="Text Box 8"/>
          <p:cNvSpPr txBox="1">
            <a:spLocks noChangeArrowheads="1"/>
          </p:cNvSpPr>
          <p:nvPr/>
        </p:nvSpPr>
        <p:spPr bwMode="auto">
          <a:xfrm>
            <a:off x="4038600" y="5334000"/>
            <a:ext cx="16160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FF0000"/>
                </a:solidFill>
              </a:rPr>
              <a:t>Loglogistic (2)</a:t>
            </a:r>
          </a:p>
        </p:txBody>
      </p:sp>
      <p:sp>
        <p:nvSpPr>
          <p:cNvPr id="188425" name="Text Box 9"/>
          <p:cNvSpPr txBox="1">
            <a:spLocks noChangeArrowheads="1"/>
          </p:cNvSpPr>
          <p:nvPr/>
        </p:nvSpPr>
        <p:spPr bwMode="auto">
          <a:xfrm>
            <a:off x="6705600" y="4572000"/>
            <a:ext cx="12096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FF0000"/>
                </a:solidFill>
              </a:rPr>
              <a:t>Pareto (2)</a:t>
            </a:r>
          </a:p>
        </p:txBody>
      </p:sp>
      <p:sp>
        <p:nvSpPr>
          <p:cNvPr id="188426" name="Text Box 10"/>
          <p:cNvSpPr txBox="1">
            <a:spLocks noChangeArrowheads="1"/>
          </p:cNvSpPr>
          <p:nvPr/>
        </p:nvSpPr>
        <p:spPr bwMode="auto">
          <a:xfrm>
            <a:off x="1219200" y="4876800"/>
            <a:ext cx="19970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FF0000"/>
                </a:solidFill>
              </a:rPr>
              <a:t>Inverse pareto (2)</a:t>
            </a:r>
          </a:p>
        </p:txBody>
      </p:sp>
      <p:sp>
        <p:nvSpPr>
          <p:cNvPr id="188427" name="Text Box 11"/>
          <p:cNvSpPr txBox="1">
            <a:spLocks noChangeArrowheads="1"/>
          </p:cNvSpPr>
          <p:nvPr/>
        </p:nvSpPr>
        <p:spPr bwMode="auto">
          <a:xfrm>
            <a:off x="304800" y="2971800"/>
            <a:ext cx="13716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0">
                <a:solidFill>
                  <a:srgbClr val="FF0000"/>
                </a:solidFill>
              </a:rPr>
              <a:t>Inverse </a:t>
            </a:r>
          </a:p>
          <a:p>
            <a:r>
              <a:rPr lang="en-US" altLang="zh-CN" b="0">
                <a:solidFill>
                  <a:srgbClr val="FF0000"/>
                </a:solidFill>
              </a:rPr>
              <a:t>Weibull (2)</a:t>
            </a:r>
          </a:p>
        </p:txBody>
      </p:sp>
      <p:sp>
        <p:nvSpPr>
          <p:cNvPr id="188428" name="Text Box 12"/>
          <p:cNvSpPr txBox="1">
            <a:spLocks noChangeArrowheads="1"/>
          </p:cNvSpPr>
          <p:nvPr/>
        </p:nvSpPr>
        <p:spPr bwMode="auto">
          <a:xfrm>
            <a:off x="762000" y="1447800"/>
            <a:ext cx="21113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FF0000"/>
                </a:solidFill>
              </a:rPr>
              <a:t>Inverse gamma (2)</a:t>
            </a:r>
          </a:p>
        </p:txBody>
      </p:sp>
      <p:sp>
        <p:nvSpPr>
          <p:cNvPr id="188429" name="Text Box 13"/>
          <p:cNvSpPr txBox="1">
            <a:spLocks noChangeArrowheads="1"/>
          </p:cNvSpPr>
          <p:nvPr/>
        </p:nvSpPr>
        <p:spPr bwMode="auto">
          <a:xfrm>
            <a:off x="3581400" y="990600"/>
            <a:ext cx="16160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FF0000"/>
                </a:solidFill>
              </a:rPr>
              <a:t>Lognormal (2)</a:t>
            </a:r>
          </a:p>
        </p:txBody>
      </p:sp>
      <p:sp>
        <p:nvSpPr>
          <p:cNvPr id="188430" name="Text Box 14"/>
          <p:cNvSpPr txBox="1">
            <a:spLocks noChangeArrowheads="1"/>
          </p:cNvSpPr>
          <p:nvPr/>
        </p:nvSpPr>
        <p:spPr bwMode="auto">
          <a:xfrm>
            <a:off x="6248400" y="1371600"/>
            <a:ext cx="1447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solidFill>
                  <a:srgbClr val="FF0000"/>
                </a:solidFill>
              </a:rPr>
              <a:t>Gamma</a:t>
            </a:r>
            <a:r>
              <a:rPr lang="en-US" altLang="zh-CN" b="0"/>
              <a:t> </a:t>
            </a:r>
            <a:r>
              <a:rPr lang="en-US" altLang="zh-CN" b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188431" name="Text Box 15"/>
          <p:cNvSpPr txBox="1">
            <a:spLocks noChangeArrowheads="1"/>
          </p:cNvSpPr>
          <p:nvPr/>
        </p:nvSpPr>
        <p:spPr bwMode="auto">
          <a:xfrm>
            <a:off x="7467600" y="2895600"/>
            <a:ext cx="12858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FF0000"/>
                </a:solidFill>
              </a:rPr>
              <a:t>Weibull</a:t>
            </a:r>
            <a:r>
              <a:rPr lang="en-US" altLang="zh-CN" b="0"/>
              <a:t> </a:t>
            </a:r>
            <a:r>
              <a:rPr lang="en-US" altLang="zh-CN" b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188432" name="Oval 16"/>
          <p:cNvSpPr>
            <a:spLocks noChangeArrowheads="1"/>
          </p:cNvSpPr>
          <p:nvPr/>
        </p:nvSpPr>
        <p:spPr bwMode="auto">
          <a:xfrm>
            <a:off x="3505200" y="3048000"/>
            <a:ext cx="2057400" cy="914400"/>
          </a:xfrm>
          <a:prstGeom prst="ellipse">
            <a:avLst/>
          </a:prstGeom>
          <a:noFill/>
          <a:ln w="254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b="0">
              <a:solidFill>
                <a:srgbClr val="FF0000"/>
              </a:solidFill>
            </a:endParaRPr>
          </a:p>
        </p:txBody>
      </p:sp>
      <p:sp>
        <p:nvSpPr>
          <p:cNvPr id="188433" name="Oval 17"/>
          <p:cNvSpPr>
            <a:spLocks noChangeArrowheads="1"/>
          </p:cNvSpPr>
          <p:nvPr/>
        </p:nvSpPr>
        <p:spPr bwMode="auto">
          <a:xfrm>
            <a:off x="2133600" y="2286000"/>
            <a:ext cx="4724400" cy="2362200"/>
          </a:xfrm>
          <a:prstGeom prst="ellipse">
            <a:avLst/>
          </a:prstGeom>
          <a:noFill/>
          <a:ln w="254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b="0">
              <a:solidFill>
                <a:srgbClr val="FF0000"/>
              </a:solidFill>
            </a:endParaRPr>
          </a:p>
        </p:txBody>
      </p:sp>
      <p:sp>
        <p:nvSpPr>
          <p:cNvPr id="188434" name="Oval 18"/>
          <p:cNvSpPr>
            <a:spLocks noChangeArrowheads="1"/>
          </p:cNvSpPr>
          <p:nvPr/>
        </p:nvSpPr>
        <p:spPr bwMode="auto">
          <a:xfrm>
            <a:off x="685800" y="1143000"/>
            <a:ext cx="7620000" cy="4495800"/>
          </a:xfrm>
          <a:prstGeom prst="ellipse">
            <a:avLst/>
          </a:prstGeom>
          <a:noFill/>
          <a:ln w="254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b="0">
              <a:solidFill>
                <a:srgbClr val="FF0000"/>
              </a:solidFill>
            </a:endParaRPr>
          </a:p>
        </p:txBody>
      </p:sp>
      <p:sp>
        <p:nvSpPr>
          <p:cNvPr id="188435" name="Text Box 19"/>
          <p:cNvSpPr txBox="1">
            <a:spLocks noChangeArrowheads="1"/>
          </p:cNvSpPr>
          <p:nvPr/>
        </p:nvSpPr>
        <p:spPr bwMode="auto">
          <a:xfrm>
            <a:off x="0" y="0"/>
            <a:ext cx="1196975" cy="376238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rgbClr val="008000"/>
                </a:solidFill>
              </a:rPr>
              <a:t>众数 </a:t>
            </a:r>
            <a:r>
              <a:rPr lang="en-US" altLang="zh-CN" dirty="0" smtClean="0">
                <a:solidFill>
                  <a:srgbClr val="008000"/>
                </a:solidFill>
              </a:rPr>
              <a:t>&gt; </a:t>
            </a:r>
            <a:r>
              <a:rPr lang="en-US" altLang="zh-CN" dirty="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188436" name="Text Box 20"/>
          <p:cNvSpPr txBox="1">
            <a:spLocks noChangeArrowheads="1"/>
          </p:cNvSpPr>
          <p:nvPr/>
        </p:nvSpPr>
        <p:spPr bwMode="auto">
          <a:xfrm>
            <a:off x="0" y="6207125"/>
            <a:ext cx="2514600" cy="369332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rgbClr val="0000CC"/>
                </a:solidFill>
              </a:rPr>
              <a:t>均值和</a:t>
            </a:r>
            <a:r>
              <a:rPr lang="zh-CN" altLang="en-US" dirty="0">
                <a:solidFill>
                  <a:srgbClr val="0000CC"/>
                </a:solidFill>
              </a:rPr>
              <a:t>高阶矩不存在</a:t>
            </a:r>
            <a:endParaRPr lang="en-US" altLang="zh-CN" dirty="0">
              <a:solidFill>
                <a:srgbClr val="0000CC"/>
              </a:solidFill>
            </a:endParaRPr>
          </a:p>
        </p:txBody>
      </p:sp>
      <p:sp>
        <p:nvSpPr>
          <p:cNvPr id="188437" name="Text Box 21"/>
          <p:cNvSpPr txBox="1">
            <a:spLocks noChangeArrowheads="1"/>
          </p:cNvSpPr>
          <p:nvPr/>
        </p:nvSpPr>
        <p:spPr bwMode="auto">
          <a:xfrm>
            <a:off x="7966075" y="6481763"/>
            <a:ext cx="1040670" cy="369332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8000"/>
                </a:solidFill>
              </a:rPr>
              <a:t>众数</a:t>
            </a:r>
            <a:r>
              <a:rPr lang="en-US" altLang="zh-CN" dirty="0" smtClean="0">
                <a:solidFill>
                  <a:srgbClr val="008000"/>
                </a:solidFill>
              </a:rPr>
              <a:t> </a:t>
            </a:r>
            <a:r>
              <a:rPr lang="en-US" altLang="zh-CN" dirty="0">
                <a:solidFill>
                  <a:srgbClr val="008000"/>
                </a:solidFill>
              </a:rPr>
              <a:t>= 0</a:t>
            </a:r>
          </a:p>
        </p:txBody>
      </p:sp>
      <p:sp>
        <p:nvSpPr>
          <p:cNvPr id="188438" name="Text Box 22"/>
          <p:cNvSpPr txBox="1">
            <a:spLocks noChangeArrowheads="1"/>
          </p:cNvSpPr>
          <p:nvPr/>
        </p:nvSpPr>
        <p:spPr bwMode="auto">
          <a:xfrm>
            <a:off x="6537325" y="0"/>
            <a:ext cx="2509020" cy="369332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CC"/>
                </a:solidFill>
              </a:rPr>
              <a:t>均值和高阶矩总是存在</a:t>
            </a:r>
            <a:endParaRPr lang="en-US" altLang="zh-CN" dirty="0">
              <a:solidFill>
                <a:srgbClr val="0000CC"/>
              </a:solidFill>
            </a:endParaRPr>
          </a:p>
        </p:txBody>
      </p:sp>
      <p:sp>
        <p:nvSpPr>
          <p:cNvPr id="188439" name="Line 23"/>
          <p:cNvSpPr>
            <a:spLocks noChangeShapeType="1"/>
          </p:cNvSpPr>
          <p:nvPr/>
        </p:nvSpPr>
        <p:spPr bwMode="auto">
          <a:xfrm flipH="1">
            <a:off x="2743200" y="3657600"/>
            <a:ext cx="762000" cy="4572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40" name="Line 24"/>
          <p:cNvSpPr>
            <a:spLocks noChangeShapeType="1"/>
          </p:cNvSpPr>
          <p:nvPr/>
        </p:nvSpPr>
        <p:spPr bwMode="auto">
          <a:xfrm>
            <a:off x="5562600" y="3810000"/>
            <a:ext cx="838200" cy="3048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41" name="Line 25"/>
          <p:cNvSpPr>
            <a:spLocks noChangeShapeType="1"/>
          </p:cNvSpPr>
          <p:nvPr/>
        </p:nvSpPr>
        <p:spPr bwMode="auto">
          <a:xfrm flipH="1">
            <a:off x="2514600" y="4495800"/>
            <a:ext cx="533400" cy="3810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42" name="Line 26"/>
          <p:cNvSpPr>
            <a:spLocks noChangeShapeType="1"/>
          </p:cNvSpPr>
          <p:nvPr/>
        </p:nvSpPr>
        <p:spPr bwMode="auto">
          <a:xfrm>
            <a:off x="3048000" y="4495800"/>
            <a:ext cx="1905000" cy="8382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43" name="Line 27"/>
          <p:cNvSpPr>
            <a:spLocks noChangeShapeType="1"/>
          </p:cNvSpPr>
          <p:nvPr/>
        </p:nvSpPr>
        <p:spPr bwMode="auto">
          <a:xfrm flipH="1">
            <a:off x="4953000" y="4495800"/>
            <a:ext cx="1143000" cy="8382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44" name="Line 28"/>
          <p:cNvSpPr>
            <a:spLocks noChangeShapeType="1"/>
          </p:cNvSpPr>
          <p:nvPr/>
        </p:nvSpPr>
        <p:spPr bwMode="auto">
          <a:xfrm>
            <a:off x="6477000" y="4191000"/>
            <a:ext cx="1066800" cy="3810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45" name="Line 29"/>
          <p:cNvSpPr>
            <a:spLocks noChangeShapeType="1"/>
          </p:cNvSpPr>
          <p:nvPr/>
        </p:nvSpPr>
        <p:spPr bwMode="auto">
          <a:xfrm flipV="1">
            <a:off x="6477000" y="3276600"/>
            <a:ext cx="1676400" cy="914400"/>
          </a:xfrm>
          <a:prstGeom prst="line">
            <a:avLst/>
          </a:prstGeom>
          <a:noFill/>
          <a:ln w="28575">
            <a:solidFill>
              <a:srgbClr val="33CC33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46" name="Line 30"/>
          <p:cNvSpPr>
            <a:spLocks noChangeShapeType="1"/>
          </p:cNvSpPr>
          <p:nvPr/>
        </p:nvSpPr>
        <p:spPr bwMode="auto">
          <a:xfrm flipH="1" flipV="1">
            <a:off x="914400" y="3657600"/>
            <a:ext cx="1371600" cy="609600"/>
          </a:xfrm>
          <a:prstGeom prst="line">
            <a:avLst/>
          </a:prstGeom>
          <a:noFill/>
          <a:ln w="28575">
            <a:solidFill>
              <a:srgbClr val="33CC33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47" name="Line 31"/>
          <p:cNvSpPr>
            <a:spLocks noChangeShapeType="1"/>
          </p:cNvSpPr>
          <p:nvPr/>
        </p:nvSpPr>
        <p:spPr bwMode="auto">
          <a:xfrm flipV="1">
            <a:off x="4648200" y="2895600"/>
            <a:ext cx="533400" cy="304800"/>
          </a:xfrm>
          <a:prstGeom prst="line">
            <a:avLst/>
          </a:prstGeom>
          <a:noFill/>
          <a:ln w="28575">
            <a:solidFill>
              <a:srgbClr val="33CC33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48" name="Line 32"/>
          <p:cNvSpPr>
            <a:spLocks noChangeShapeType="1"/>
          </p:cNvSpPr>
          <p:nvPr/>
        </p:nvSpPr>
        <p:spPr bwMode="auto">
          <a:xfrm flipH="1" flipV="1">
            <a:off x="3810000" y="2895600"/>
            <a:ext cx="533400" cy="304800"/>
          </a:xfrm>
          <a:prstGeom prst="line">
            <a:avLst/>
          </a:prstGeom>
          <a:noFill/>
          <a:ln w="28575">
            <a:solidFill>
              <a:srgbClr val="33CC33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49" name="Line 33"/>
          <p:cNvSpPr>
            <a:spLocks noChangeShapeType="1"/>
          </p:cNvSpPr>
          <p:nvPr/>
        </p:nvSpPr>
        <p:spPr bwMode="auto">
          <a:xfrm flipV="1">
            <a:off x="2971800" y="1371600"/>
            <a:ext cx="1447800" cy="838200"/>
          </a:xfrm>
          <a:prstGeom prst="line">
            <a:avLst/>
          </a:prstGeom>
          <a:noFill/>
          <a:ln w="28575">
            <a:solidFill>
              <a:srgbClr val="33CC33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50" name="Line 34"/>
          <p:cNvSpPr>
            <a:spLocks noChangeShapeType="1"/>
          </p:cNvSpPr>
          <p:nvPr/>
        </p:nvSpPr>
        <p:spPr bwMode="auto">
          <a:xfrm flipH="1" flipV="1">
            <a:off x="4495800" y="1371600"/>
            <a:ext cx="1295400" cy="838200"/>
          </a:xfrm>
          <a:prstGeom prst="line">
            <a:avLst/>
          </a:prstGeom>
          <a:noFill/>
          <a:ln w="28575">
            <a:solidFill>
              <a:srgbClr val="33CC33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51" name="Line 35"/>
          <p:cNvSpPr>
            <a:spLocks noChangeShapeType="1"/>
          </p:cNvSpPr>
          <p:nvPr/>
        </p:nvSpPr>
        <p:spPr bwMode="auto">
          <a:xfrm flipV="1">
            <a:off x="5867400" y="1752600"/>
            <a:ext cx="1066800" cy="4572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52" name="Line 36"/>
          <p:cNvSpPr>
            <a:spLocks noChangeShapeType="1"/>
          </p:cNvSpPr>
          <p:nvPr/>
        </p:nvSpPr>
        <p:spPr bwMode="auto">
          <a:xfrm flipH="1" flipV="1">
            <a:off x="2362200" y="1828800"/>
            <a:ext cx="609600" cy="3810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53" name="Line 37"/>
          <p:cNvSpPr>
            <a:spLocks noChangeShapeType="1"/>
          </p:cNvSpPr>
          <p:nvPr/>
        </p:nvSpPr>
        <p:spPr bwMode="auto">
          <a:xfrm>
            <a:off x="6477000" y="2362200"/>
            <a:ext cx="1676400" cy="5334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54" name="Line 38"/>
          <p:cNvSpPr>
            <a:spLocks noChangeShapeType="1"/>
          </p:cNvSpPr>
          <p:nvPr/>
        </p:nvSpPr>
        <p:spPr bwMode="auto">
          <a:xfrm flipH="1">
            <a:off x="1295400" y="2514600"/>
            <a:ext cx="914400" cy="4572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55" name="Line 39"/>
          <p:cNvSpPr>
            <a:spLocks noChangeShapeType="1"/>
          </p:cNvSpPr>
          <p:nvPr/>
        </p:nvSpPr>
        <p:spPr bwMode="auto">
          <a:xfrm>
            <a:off x="3429000" y="6172200"/>
            <a:ext cx="11430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56" name="Line 40"/>
          <p:cNvSpPr>
            <a:spLocks noChangeShapeType="1"/>
          </p:cNvSpPr>
          <p:nvPr/>
        </p:nvSpPr>
        <p:spPr bwMode="auto">
          <a:xfrm>
            <a:off x="3429000" y="6629400"/>
            <a:ext cx="1143000" cy="0"/>
          </a:xfrm>
          <a:prstGeom prst="line">
            <a:avLst/>
          </a:prstGeom>
          <a:noFill/>
          <a:ln w="28575">
            <a:solidFill>
              <a:srgbClr val="33CC33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57" name="Text Box 41"/>
          <p:cNvSpPr txBox="1">
            <a:spLocks noChangeArrowheads="1"/>
          </p:cNvSpPr>
          <p:nvPr/>
        </p:nvSpPr>
        <p:spPr bwMode="auto">
          <a:xfrm>
            <a:off x="4632325" y="5980113"/>
            <a:ext cx="646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0" dirty="0" smtClean="0"/>
              <a:t>特例</a:t>
            </a:r>
            <a:endParaRPr lang="en-US" altLang="zh-CN" b="0" dirty="0"/>
          </a:p>
        </p:txBody>
      </p:sp>
      <p:sp>
        <p:nvSpPr>
          <p:cNvPr id="188458" name="Text Box 42"/>
          <p:cNvSpPr txBox="1">
            <a:spLocks noChangeArrowheads="1"/>
          </p:cNvSpPr>
          <p:nvPr/>
        </p:nvSpPr>
        <p:spPr bwMode="auto">
          <a:xfrm>
            <a:off x="4648200" y="6444044"/>
            <a:ext cx="646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0" dirty="0"/>
              <a:t>极限</a:t>
            </a:r>
            <a:endParaRPr lang="en-US" altLang="zh-CN" b="0" dirty="0"/>
          </a:p>
        </p:txBody>
      </p:sp>
      <p:sp>
        <p:nvSpPr>
          <p:cNvPr id="188459" name="Text Box 43"/>
          <p:cNvSpPr txBox="1">
            <a:spLocks noChangeArrowheads="1"/>
          </p:cNvSpPr>
          <p:nvPr/>
        </p:nvSpPr>
        <p:spPr bwMode="auto">
          <a:xfrm>
            <a:off x="8458200" y="914400"/>
            <a:ext cx="468313" cy="163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r>
              <a:rPr lang="en-US" altLang="zh-CN" b="0"/>
              <a:t>Exponential </a:t>
            </a:r>
            <a:r>
              <a:rPr lang="en-US" altLang="zh-CN" b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188460" name="Line 44"/>
          <p:cNvSpPr>
            <a:spLocks noChangeShapeType="1"/>
          </p:cNvSpPr>
          <p:nvPr/>
        </p:nvSpPr>
        <p:spPr bwMode="auto">
          <a:xfrm>
            <a:off x="7696200" y="1524000"/>
            <a:ext cx="685800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61" name="Line 45"/>
          <p:cNvSpPr>
            <a:spLocks noChangeShapeType="1"/>
          </p:cNvSpPr>
          <p:nvPr/>
        </p:nvSpPr>
        <p:spPr bwMode="auto">
          <a:xfrm flipV="1">
            <a:off x="8534400" y="2514600"/>
            <a:ext cx="0" cy="3810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62" name="Line 46"/>
          <p:cNvSpPr>
            <a:spLocks noChangeShapeType="1"/>
          </p:cNvSpPr>
          <p:nvPr/>
        </p:nvSpPr>
        <p:spPr bwMode="auto">
          <a:xfrm>
            <a:off x="7924800" y="4800600"/>
            <a:ext cx="914400" cy="0"/>
          </a:xfrm>
          <a:prstGeom prst="line">
            <a:avLst/>
          </a:prstGeom>
          <a:noFill/>
          <a:ln w="28575">
            <a:solidFill>
              <a:srgbClr val="33CC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63" name="Line 47"/>
          <p:cNvSpPr>
            <a:spLocks noChangeShapeType="1"/>
          </p:cNvSpPr>
          <p:nvPr/>
        </p:nvSpPr>
        <p:spPr bwMode="auto">
          <a:xfrm flipV="1">
            <a:off x="8839200" y="2514600"/>
            <a:ext cx="0" cy="2286000"/>
          </a:xfrm>
          <a:prstGeom prst="line">
            <a:avLst/>
          </a:prstGeom>
          <a:noFill/>
          <a:ln w="28575">
            <a:solidFill>
              <a:srgbClr val="33CC33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Rectangle 4"/>
          <p:cNvSpPr txBox="1">
            <a:spLocks noChangeArrowheads="1"/>
          </p:cNvSpPr>
          <p:nvPr/>
        </p:nvSpPr>
        <p:spPr>
          <a:xfrm>
            <a:off x="490818" y="86099"/>
            <a:ext cx="75438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28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损失分布之间的关系</a:t>
            </a:r>
            <a:endParaRPr lang="en-US" altLang="zh-CN" sz="28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8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8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8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8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8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8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8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8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8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8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8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8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88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8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8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88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88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8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88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88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88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88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88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88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88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88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88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88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88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88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88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88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88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88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88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88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88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88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88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88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88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88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88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88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8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18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88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188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188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188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188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188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188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188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188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188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animBg="1"/>
      <p:bldP spid="188420" grpId="0" animBg="1"/>
      <p:bldP spid="188421" grpId="0" animBg="1"/>
      <p:bldP spid="188422" grpId="0" animBg="1"/>
      <p:bldP spid="188423" grpId="0" animBg="1"/>
      <p:bldP spid="188424" grpId="0" animBg="1"/>
      <p:bldP spid="188425" grpId="0" animBg="1"/>
      <p:bldP spid="188426" grpId="0" animBg="1"/>
      <p:bldP spid="188427" grpId="0" animBg="1"/>
      <p:bldP spid="188428" grpId="0" animBg="1"/>
      <p:bldP spid="188429" grpId="0" animBg="1"/>
      <p:bldP spid="188430" grpId="0" animBg="1"/>
      <p:bldP spid="188431" grpId="0" animBg="1"/>
      <p:bldP spid="188432" grpId="0" animBg="1"/>
      <p:bldP spid="188433" grpId="0" animBg="1"/>
      <p:bldP spid="188434" grpId="0" animBg="1"/>
      <p:bldP spid="188439" grpId="0" animBg="1"/>
      <p:bldP spid="188440" grpId="0" animBg="1"/>
      <p:bldP spid="188441" grpId="0" animBg="1"/>
      <p:bldP spid="188442" grpId="0" animBg="1"/>
      <p:bldP spid="188443" grpId="0" animBg="1"/>
      <p:bldP spid="188444" grpId="0" animBg="1"/>
      <p:bldP spid="188445" grpId="0" animBg="1"/>
      <p:bldP spid="188446" grpId="0" animBg="1"/>
      <p:bldP spid="188447" grpId="0" animBg="1"/>
      <p:bldP spid="188448" grpId="0" animBg="1"/>
      <p:bldP spid="188449" grpId="0" animBg="1"/>
      <p:bldP spid="188450" grpId="0" animBg="1"/>
      <p:bldP spid="188451" grpId="0" animBg="1"/>
      <p:bldP spid="188452" grpId="0" animBg="1"/>
      <p:bldP spid="188453" grpId="0" animBg="1"/>
      <p:bldP spid="188454" grpId="0" animBg="1"/>
      <p:bldP spid="188459" grpId="0" animBg="1"/>
      <p:bldP spid="188460" grpId="0" animBg="1"/>
      <p:bldP spid="188461" grpId="0" animBg="1"/>
      <p:bldP spid="188462" grpId="0" animBg="1"/>
      <p:bldP spid="18846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标题 1"/>
          <p:cNvSpPr txBox="1">
            <a:spLocks/>
          </p:cNvSpPr>
          <p:nvPr/>
        </p:nvSpPr>
        <p:spPr>
          <a:xfrm>
            <a:off x="611560" y="2708920"/>
            <a:ext cx="7543800" cy="72008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Arial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Arial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Arial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lvl="1" algn="ctr"/>
            <a:r>
              <a:rPr lang="zh-CN" altLang="zh-CN" kern="0" dirty="0" smtClean="0">
                <a:solidFill>
                  <a:srgbClr val="FF0000"/>
                </a:solidFill>
              </a:rPr>
              <a:t>免赔额</a:t>
            </a:r>
            <a:r>
              <a:rPr lang="zh-CN" altLang="en-US" kern="0" dirty="0" smtClean="0">
                <a:solidFill>
                  <a:srgbClr val="FF0000"/>
                </a:solidFill>
              </a:rPr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赔偿限额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通货膨胀</a:t>
            </a:r>
            <a:r>
              <a:rPr lang="zh-CN" altLang="en-US" dirty="0">
                <a:solidFill>
                  <a:srgbClr val="FF0000"/>
                </a:solidFill>
              </a:rPr>
              <a:t>的影响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lvl="1" algn="ctr"/>
            <a:endParaRPr lang="zh-CN" altLang="en-US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139060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7"/>
          <p:cNvGraphicFramePr>
            <a:graphicFrameLocks noChangeAspect="1"/>
          </p:cNvGraphicFramePr>
          <p:nvPr>
            <p:extLst/>
          </p:nvPr>
        </p:nvGraphicFramePr>
        <p:xfrm>
          <a:off x="558800" y="1517870"/>
          <a:ext cx="2590800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482" name="Equation" r:id="rId3" imgW="1143000" imgH="330200" progId="Equation.DSMT4">
                  <p:embed/>
                </p:oleObj>
              </mc:Choice>
              <mc:Fallback>
                <p:oleObj name="Equation" r:id="rId3" imgW="1143000" imgH="330200" progId="Equation.DSMT4">
                  <p:embed/>
                  <p:pic>
                    <p:nvPicPr>
                      <p:cNvPr id="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" y="1517870"/>
                        <a:ext cx="2590800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149600" y="613036"/>
            <a:ext cx="29212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回顾 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 </a:t>
            </a:r>
            <a:r>
              <a:rPr lang="zh-CN" altLang="en-US" sz="2800" b="0" kern="0" dirty="0" smtClean="0"/>
              <a:t>数学期望</a:t>
            </a:r>
            <a:endParaRPr lang="en-US" altLang="zh-CN" sz="2800" b="0" kern="0" dirty="0">
              <a:latin typeface="Times New Roman" pitchFamily="18" charset="0"/>
            </a:endParaRPr>
          </a:p>
          <a:p>
            <a:pPr>
              <a:buNone/>
            </a:pP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2" name="图片 11"/>
          <p:cNvPicPr/>
          <p:nvPr/>
        </p:nvPicPr>
        <p:blipFill>
          <a:blip r:embed="rId5"/>
          <a:stretch>
            <a:fillRect/>
          </a:stretch>
        </p:blipFill>
        <p:spPr>
          <a:xfrm>
            <a:off x="1690775" y="2483318"/>
            <a:ext cx="6346319" cy="3647975"/>
          </a:xfrm>
          <a:prstGeom prst="rect">
            <a:avLst/>
          </a:prstGeom>
        </p:spPr>
      </p:pic>
      <p:graphicFrame>
        <p:nvGraphicFramePr>
          <p:cNvPr id="13" name="对象 12"/>
          <p:cNvGraphicFramePr>
            <a:graphicFrameLocks noChangeAspect="1"/>
          </p:cNvGraphicFramePr>
          <p:nvPr>
            <p:extLst/>
          </p:nvPr>
        </p:nvGraphicFramePr>
        <p:xfrm>
          <a:off x="3112288" y="4645276"/>
          <a:ext cx="4699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483" name="Equation" r:id="rId6" imgW="469800" imgH="203040" progId="Equation.DSMT4">
                  <p:embed/>
                </p:oleObj>
              </mc:Choice>
              <mc:Fallback>
                <p:oleObj name="Equation" r:id="rId6" imgW="469800" imgH="203040" progId="Equation.DSMT4">
                  <p:embed/>
                  <p:pic>
                    <p:nvPicPr>
                      <p:cNvPr id="13" name="对象 1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12288" y="4645276"/>
                        <a:ext cx="469900" cy="2032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558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58592"/>
            <a:ext cx="7543800" cy="508918"/>
          </a:xfrm>
        </p:spPr>
        <p:txBody>
          <a:bodyPr/>
          <a:lstStyle/>
          <a:p>
            <a:pPr lvl="1" algn="ctr"/>
            <a:r>
              <a:rPr lang="zh-CN" altLang="zh-CN" dirty="0"/>
              <a:t>免赔额的</a:t>
            </a:r>
            <a:r>
              <a:rPr lang="zh-CN" altLang="zh-CN" dirty="0" smtClean="0"/>
              <a:t>影响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>
                <a:solidFill>
                  <a:srgbClr val="000000"/>
                </a:solidFill>
              </a:rPr>
              <a:pPr/>
              <a:t>46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2471412"/>
              </p:ext>
            </p:extLst>
          </p:nvPr>
        </p:nvGraphicFramePr>
        <p:xfrm>
          <a:off x="539552" y="2060848"/>
          <a:ext cx="579755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62" name="Equation" r:id="rId3" imgW="2082600" imgH="457200" progId="Equation.DSMT4">
                  <p:embed/>
                </p:oleObj>
              </mc:Choice>
              <mc:Fallback>
                <p:oleObj name="Equation" r:id="rId3" imgW="208260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060848"/>
                        <a:ext cx="5797550" cy="1295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199566"/>
              </p:ext>
            </p:extLst>
          </p:nvPr>
        </p:nvGraphicFramePr>
        <p:xfrm>
          <a:off x="2304229" y="4221088"/>
          <a:ext cx="3438382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63" name="Equation" r:id="rId5" imgW="1193800" imgH="330200" progId="Equation.DSMT4">
                  <p:embed/>
                </p:oleObj>
              </mc:Choice>
              <mc:Fallback>
                <p:oleObj name="Equation" r:id="rId5" imgW="1193800" imgH="330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4229" y="4221088"/>
                        <a:ext cx="3438382" cy="9361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79512" y="980728"/>
            <a:ext cx="8153400" cy="586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Arial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Arial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Arial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400" kern="0" dirty="0" smtClean="0">
                <a:solidFill>
                  <a:srgbClr val="FF0000"/>
                </a:solidFill>
              </a:rPr>
              <a:t>止损保费（</a:t>
            </a:r>
            <a:r>
              <a:rPr lang="en-US" altLang="zh-CN" sz="2400" kern="0" dirty="0" smtClean="0">
                <a:solidFill>
                  <a:srgbClr val="FF0000"/>
                </a:solidFill>
              </a:rPr>
              <a:t>Stop loss premium）</a:t>
            </a:r>
          </a:p>
        </p:txBody>
      </p:sp>
    </p:spTree>
    <p:extLst>
      <p:ext uri="{BB962C8B-B14F-4D97-AF65-F5344CB8AC3E}">
        <p14:creationId xmlns:p14="http://schemas.microsoft.com/office/powerpoint/2010/main" val="385681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>
                <a:solidFill>
                  <a:srgbClr val="000000"/>
                </a:solidFill>
              </a:rPr>
              <a:pPr/>
              <a:t>47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755576" y="1124744"/>
            <a:ext cx="7056784" cy="5256584"/>
          </a:xfrm>
          <a:prstGeom prst="rect">
            <a:avLst/>
          </a:prstGeom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5875648"/>
              </p:ext>
            </p:extLst>
          </p:nvPr>
        </p:nvGraphicFramePr>
        <p:xfrm>
          <a:off x="1577975" y="548680"/>
          <a:ext cx="4975225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187" name="Equation" r:id="rId4" imgW="1726920" imgH="330120" progId="Equation.DSMT4">
                  <p:embed/>
                </p:oleObj>
              </mc:Choice>
              <mc:Fallback>
                <p:oleObj name="Equation" r:id="rId4" imgW="1726920" imgH="33012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7975" y="548680"/>
                        <a:ext cx="4975225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008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>
                <a:solidFill>
                  <a:srgbClr val="000000"/>
                </a:solidFill>
              </a:rPr>
              <a:pPr/>
              <a:t>48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8336754"/>
              </p:ext>
            </p:extLst>
          </p:nvPr>
        </p:nvGraphicFramePr>
        <p:xfrm>
          <a:off x="1115616" y="1539792"/>
          <a:ext cx="4176465" cy="1216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309" name="Equation" r:id="rId3" imgW="1600200" imgH="457200" progId="Equation.DSMT4">
                  <p:embed/>
                </p:oleObj>
              </mc:Choice>
              <mc:Fallback>
                <p:oleObj name="Equation" r:id="rId3" imgW="160020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539792"/>
                        <a:ext cx="4176465" cy="12167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835512"/>
              </p:ext>
            </p:extLst>
          </p:nvPr>
        </p:nvGraphicFramePr>
        <p:xfrm>
          <a:off x="1115616" y="3933056"/>
          <a:ext cx="7367612" cy="1637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310" name="Equation" r:id="rId5" imgW="2400120" imgH="533160" progId="Equation.DSMT4">
                  <p:embed/>
                </p:oleObj>
              </mc:Choice>
              <mc:Fallback>
                <p:oleObj name="Equation" r:id="rId5" imgW="2400120" imgH="5331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933056"/>
                        <a:ext cx="7367612" cy="16379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41791" y="3282078"/>
            <a:ext cx="3068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kern="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平均超额损失：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51520" y="416279"/>
            <a:ext cx="7543800" cy="79216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Arial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Arial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Arial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kern="0" dirty="0" smtClean="0">
                <a:solidFill>
                  <a:srgbClr val="FF0000"/>
                </a:solidFill>
              </a:rPr>
              <a:t>超额损失</a:t>
            </a:r>
            <a:endParaRPr lang="en-US" altLang="zh-CN" kern="0" dirty="0" smtClean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20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813550" y="6096000"/>
            <a:ext cx="2133600" cy="4572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504F7239-364D-4B54-8753-3B553158DC3D}" type="slidenum">
              <a:rPr lang="en-US" altLang="zh-CN"/>
              <a:pPr>
                <a:defRPr/>
              </a:pPr>
              <a:t>49</a:t>
            </a:fld>
            <a:r>
              <a:rPr lang="en-US" altLang="zh-CN"/>
              <a:t> )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882" y="741882"/>
            <a:ext cx="8153400" cy="781050"/>
          </a:xfrm>
        </p:spPr>
        <p:txBody>
          <a:bodyPr/>
          <a:lstStyle/>
          <a:p>
            <a:pPr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</a:rPr>
              <a:t>平均超额损失函数（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</a:rPr>
              <a:t>mean excess loss function）</a:t>
            </a:r>
          </a:p>
        </p:txBody>
      </p:sp>
      <p:sp>
        <p:nvSpPr>
          <p:cNvPr id="19460" name="Rectangle 8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356" name="Object 20"/>
          <p:cNvGraphicFramePr>
            <a:graphicFrameLocks noChangeAspect="1"/>
          </p:cNvGraphicFramePr>
          <p:nvPr/>
        </p:nvGraphicFramePr>
        <p:xfrm>
          <a:off x="1524000" y="1828800"/>
          <a:ext cx="2744788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06" name="Equation" r:id="rId3" imgW="1600200" imgH="533400" progId="Equation.DSMT4">
                  <p:embed/>
                </p:oleObj>
              </mc:Choice>
              <mc:Fallback>
                <p:oleObj name="Equation" r:id="rId3" imgW="1600200" imgH="533400" progId="Equation.DSMT4">
                  <p:embed/>
                  <p:pic>
                    <p:nvPicPr>
                      <p:cNvPr id="1435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828800"/>
                        <a:ext cx="2744788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7" name="Object 21"/>
          <p:cNvGraphicFramePr>
            <a:graphicFrameLocks noChangeAspect="1"/>
          </p:cNvGraphicFramePr>
          <p:nvPr/>
        </p:nvGraphicFramePr>
        <p:xfrm>
          <a:off x="2133600" y="3306763"/>
          <a:ext cx="31130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07" name="Equation" r:id="rId5" imgW="1816100" imgH="533400" progId="Equation.DSMT4">
                  <p:embed/>
                </p:oleObj>
              </mc:Choice>
              <mc:Fallback>
                <p:oleObj name="Equation" r:id="rId5" imgW="1816100" imgH="533400" progId="Equation.DSMT4">
                  <p:embed/>
                  <p:pic>
                    <p:nvPicPr>
                      <p:cNvPr id="1435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306763"/>
                        <a:ext cx="311308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8" name="Object 22"/>
          <p:cNvGraphicFramePr>
            <a:graphicFrameLocks noChangeAspect="1"/>
          </p:cNvGraphicFramePr>
          <p:nvPr/>
        </p:nvGraphicFramePr>
        <p:xfrm>
          <a:off x="2209800" y="4953000"/>
          <a:ext cx="1349375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08" name="Equation" r:id="rId7" imgW="787058" imgH="533169" progId="Equation.DSMT4">
                  <p:embed/>
                </p:oleObj>
              </mc:Choice>
              <mc:Fallback>
                <p:oleObj name="Equation" r:id="rId7" imgW="787058" imgH="533169" progId="Equation.DSMT4">
                  <p:embed/>
                  <p:pic>
                    <p:nvPicPr>
                      <p:cNvPr id="1435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953000"/>
                        <a:ext cx="1349375" cy="912813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33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9" name="Text Box 23"/>
          <p:cNvSpPr txBox="1">
            <a:spLocks noChangeArrowheads="1"/>
          </p:cNvSpPr>
          <p:nvPr/>
        </p:nvSpPr>
        <p:spPr bwMode="auto">
          <a:xfrm>
            <a:off x="7010400" y="4038600"/>
            <a:ext cx="869950" cy="36671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>
                <a:latin typeface="Arial" charset="0"/>
              </a:rPr>
              <a:t>见下页</a:t>
            </a:r>
          </a:p>
        </p:txBody>
      </p:sp>
      <p:graphicFrame>
        <p:nvGraphicFramePr>
          <p:cNvPr id="14360" name="Object 24"/>
          <p:cNvGraphicFramePr>
            <a:graphicFrameLocks noChangeAspect="1"/>
          </p:cNvGraphicFramePr>
          <p:nvPr/>
        </p:nvGraphicFramePr>
        <p:xfrm>
          <a:off x="6096000" y="3505200"/>
          <a:ext cx="239236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09" name="Equation" r:id="rId9" imgW="1066800" imgH="241300" progId="Equation.DSMT4">
                  <p:embed/>
                </p:oleObj>
              </mc:Choice>
              <mc:Fallback>
                <p:oleObj name="Equation" r:id="rId9" imgW="1066800" imgH="241300" progId="Equation.DSMT4">
                  <p:embed/>
                  <p:pic>
                    <p:nvPicPr>
                      <p:cNvPr id="1436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505200"/>
                        <a:ext cx="2392363" cy="5397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756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伽马分布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5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852488" y="1589088"/>
          <a:ext cx="5349875" cy="352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492" name="Equation" r:id="rId3" imgW="2793960" imgH="1841400" progId="Equation.DSMT4">
                  <p:embed/>
                </p:oleObj>
              </mc:Choice>
              <mc:Fallback>
                <p:oleObj name="Equation" r:id="rId3" imgW="2793960" imgH="184140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2488" y="1589088"/>
                        <a:ext cx="5349875" cy="3527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467544" y="5301208"/>
          <a:ext cx="80137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493" name="Equation" r:id="rId5" imgW="3886200" imgH="419040" progId="Equation.DSMT4">
                  <p:embed/>
                </p:oleObj>
              </mc:Choice>
              <mc:Fallback>
                <p:oleObj name="Equation" r:id="rId5" imgW="3886200" imgH="41904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7544" y="5301208"/>
                        <a:ext cx="80137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970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DD5099A5-FE7D-495B-8BFE-4DA194CC5A3E}" type="slidenum">
              <a:rPr lang="en-US" altLang="zh-CN"/>
              <a:pPr>
                <a:defRPr/>
              </a:pPr>
              <a:t>50</a:t>
            </a:fld>
            <a:r>
              <a:rPr lang="en-US" altLang="zh-CN"/>
              <a:t> )</a:t>
            </a:r>
          </a:p>
        </p:txBody>
      </p:sp>
      <p:sp>
        <p:nvSpPr>
          <p:cNvPr id="20483" name="Text Box 6"/>
          <p:cNvSpPr txBox="1">
            <a:spLocks noChangeArrowheads="1"/>
          </p:cNvSpPr>
          <p:nvPr/>
        </p:nvSpPr>
        <p:spPr bwMode="auto">
          <a:xfrm>
            <a:off x="683568" y="332656"/>
            <a:ext cx="8851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Arial" charset="0"/>
              </a:rPr>
              <a:t>证明</a:t>
            </a:r>
            <a:r>
              <a:rPr lang="en-US" altLang="zh-CN" dirty="0" smtClean="0">
                <a:latin typeface="Arial" charset="0"/>
              </a:rPr>
              <a:t>:</a:t>
            </a:r>
            <a:endParaRPr lang="en-US" altLang="zh-CN" dirty="0">
              <a:latin typeface="Arial" charset="0"/>
            </a:endParaRPr>
          </a:p>
        </p:txBody>
      </p:sp>
      <p:graphicFrame>
        <p:nvGraphicFramePr>
          <p:cNvPr id="2048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65642"/>
              </p:ext>
            </p:extLst>
          </p:nvPr>
        </p:nvGraphicFramePr>
        <p:xfrm>
          <a:off x="1907704" y="1196752"/>
          <a:ext cx="5546725" cy="434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585" name="Equation" r:id="rId3" imgW="2476500" imgH="1943100" progId="Equation.DSMT4">
                  <p:embed/>
                </p:oleObj>
              </mc:Choice>
              <mc:Fallback>
                <p:oleObj name="Equation" r:id="rId3" imgW="2476500" imgH="1943100" progId="Equation.DSMT4">
                  <p:embed/>
                  <p:pic>
                    <p:nvPicPr>
                      <p:cNvPr id="2048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1196752"/>
                        <a:ext cx="5546725" cy="434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912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>
                <a:solidFill>
                  <a:srgbClr val="000000"/>
                </a:solidFill>
              </a:rPr>
              <a:pPr/>
              <a:t>51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251520" y="1196752"/>
            <a:ext cx="8496944" cy="4392488"/>
          </a:xfrm>
          <a:prstGeom prst="rect">
            <a:avLst/>
          </a:prstGeom>
        </p:spPr>
      </p:pic>
      <p:sp>
        <p:nvSpPr>
          <p:cNvPr id="4" name="TextBox 8"/>
          <p:cNvSpPr txBox="1"/>
          <p:nvPr/>
        </p:nvSpPr>
        <p:spPr>
          <a:xfrm>
            <a:off x="1016110" y="1268760"/>
            <a:ext cx="767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比率参数为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的指数分布</a:t>
            </a:r>
            <a:r>
              <a:rPr lang="en-US" altLang="zh-CN" dirty="0"/>
              <a:t> </a:t>
            </a:r>
            <a:r>
              <a:rPr lang="en-US" altLang="zh-CN" dirty="0" smtClean="0"/>
              <a:t>                        </a:t>
            </a:r>
            <a:r>
              <a:rPr lang="zh-CN" altLang="en-US" dirty="0" smtClean="0"/>
              <a:t>参数为（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100</a:t>
            </a:r>
            <a:r>
              <a:rPr lang="zh-CN" altLang="en-US" dirty="0" smtClean="0"/>
              <a:t>）的帕累托分布 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9512" y="188640"/>
            <a:ext cx="4572000" cy="5386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00" dirty="0"/>
              <a:t># ==================================================</a:t>
            </a:r>
          </a:p>
          <a:p>
            <a:r>
              <a:rPr lang="zh-CN" altLang="en-US" sz="100" dirty="0"/>
              <a:t># 指数分布和帕累托分布的平均超额函数</a:t>
            </a:r>
          </a:p>
          <a:p>
            <a:r>
              <a:rPr lang="zh-CN" altLang="en-US" sz="100" dirty="0"/>
              <a:t># ==================================================</a:t>
            </a:r>
          </a:p>
          <a:p>
            <a:r>
              <a:rPr lang="zh-CN" altLang="en-US" sz="100" dirty="0"/>
              <a:t># 指数分布的生存函数</a:t>
            </a:r>
          </a:p>
          <a:p>
            <a:r>
              <a:rPr lang="zh-CN" altLang="en-US" sz="100" dirty="0"/>
              <a:t>S &lt;- function(x) exp(-2*x)</a:t>
            </a:r>
          </a:p>
          <a:p>
            <a:r>
              <a:rPr lang="zh-CN" altLang="en-US" sz="100" dirty="0"/>
              <a:t># 指数分布的平均超额函数 ex1</a:t>
            </a:r>
          </a:p>
          <a:p>
            <a:r>
              <a:rPr lang="zh-CN" altLang="en-US" sz="100" dirty="0"/>
              <a:t>ex1 &lt;- NULL</a:t>
            </a:r>
          </a:p>
          <a:p>
            <a:r>
              <a:rPr lang="zh-CN" altLang="en-US" sz="100" dirty="0"/>
              <a:t>d1 &lt;- seq(0.1, 5, 0.1) # 免赔额</a:t>
            </a:r>
          </a:p>
          <a:p>
            <a:r>
              <a:rPr lang="zh-CN" altLang="en-US" sz="100" dirty="0"/>
              <a:t>for(i in 1:length(d1)){</a:t>
            </a:r>
          </a:p>
          <a:p>
            <a:r>
              <a:rPr lang="zh-CN" altLang="en-US" sz="100" dirty="0"/>
              <a:t>  ex1[i] &lt;- integrate(S, d1[i], Inf)$value/S(d1[i])</a:t>
            </a:r>
          </a:p>
          <a:p>
            <a:r>
              <a:rPr lang="zh-CN" altLang="en-US" sz="100" dirty="0"/>
              <a:t>}</a:t>
            </a:r>
          </a:p>
          <a:p>
            <a:endParaRPr lang="zh-CN" altLang="en-US" sz="100" dirty="0"/>
          </a:p>
          <a:p>
            <a:r>
              <a:rPr lang="zh-CN" altLang="en-US" sz="100" dirty="0"/>
              <a:t># 帕累托分布的生存函数</a:t>
            </a:r>
          </a:p>
          <a:p>
            <a:r>
              <a:rPr lang="zh-CN" altLang="en-US" sz="100" dirty="0"/>
              <a:t>alpha &lt;- 5</a:t>
            </a:r>
          </a:p>
          <a:p>
            <a:r>
              <a:rPr lang="zh-CN" altLang="en-US" sz="100" dirty="0"/>
              <a:t>theta &lt;- 100</a:t>
            </a:r>
          </a:p>
          <a:p>
            <a:r>
              <a:rPr lang="zh-CN" altLang="en-US" sz="100" dirty="0"/>
              <a:t>S &lt;- function(x) {</a:t>
            </a:r>
          </a:p>
          <a:p>
            <a:r>
              <a:rPr lang="zh-CN" altLang="en-US" sz="100" dirty="0"/>
              <a:t>  (theta/(x + theta))^alpha</a:t>
            </a:r>
          </a:p>
          <a:p>
            <a:r>
              <a:rPr lang="zh-CN" altLang="en-US" sz="100" dirty="0"/>
              <a:t>}</a:t>
            </a:r>
          </a:p>
          <a:p>
            <a:r>
              <a:rPr lang="zh-CN" altLang="en-US" sz="100" dirty="0"/>
              <a:t># 帕累托分布的平均超额函数 ex2</a:t>
            </a:r>
          </a:p>
          <a:p>
            <a:r>
              <a:rPr lang="zh-CN" altLang="en-US" sz="100" dirty="0"/>
              <a:t>ex2 &lt;- NULL</a:t>
            </a:r>
          </a:p>
          <a:p>
            <a:r>
              <a:rPr lang="zh-CN" altLang="en-US" sz="100" dirty="0"/>
              <a:t>d2 &lt;- seq(0.1, 500, 1) # 免赔额</a:t>
            </a:r>
          </a:p>
          <a:p>
            <a:r>
              <a:rPr lang="zh-CN" altLang="en-US" sz="100" dirty="0"/>
              <a:t>for(i in 1:length(d2)){</a:t>
            </a:r>
          </a:p>
          <a:p>
            <a:r>
              <a:rPr lang="zh-CN" altLang="en-US" sz="100" dirty="0"/>
              <a:t>  ex2[i] &lt;- integrate(S, d2[i], Inf)$value/S(d2[i])</a:t>
            </a:r>
          </a:p>
          <a:p>
            <a:r>
              <a:rPr lang="zh-CN" altLang="en-US" sz="100" dirty="0"/>
              <a:t>}</a:t>
            </a:r>
          </a:p>
          <a:p>
            <a:endParaRPr lang="zh-CN" altLang="en-US" sz="100" dirty="0"/>
          </a:p>
          <a:p>
            <a:r>
              <a:rPr lang="zh-CN" altLang="en-US" sz="100" dirty="0"/>
              <a:t># 绘图</a:t>
            </a:r>
          </a:p>
          <a:p>
            <a:r>
              <a:rPr lang="zh-CN" altLang="en-US" sz="100" dirty="0"/>
              <a:t>par(mfrow = c(1, 2))</a:t>
            </a:r>
          </a:p>
          <a:p>
            <a:r>
              <a:rPr lang="zh-CN" altLang="en-US" sz="100" dirty="0"/>
              <a:t>plot(d1, ex1, type = 'l', ylab = '指数分布的平均超额损失', ylim = c(0,1))</a:t>
            </a:r>
          </a:p>
          <a:p>
            <a:r>
              <a:rPr lang="zh-CN" altLang="en-US" sz="100" dirty="0"/>
              <a:t>plot(d2, ex2, type = 'l', ylab = '帕累托分布的平均超额损失')</a:t>
            </a:r>
          </a:p>
        </p:txBody>
      </p:sp>
      <p:graphicFrame>
        <p:nvGraphicFramePr>
          <p:cNvPr id="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9610867"/>
              </p:ext>
            </p:extLst>
          </p:nvPr>
        </p:nvGraphicFramePr>
        <p:xfrm>
          <a:off x="1898774" y="5661248"/>
          <a:ext cx="113347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90" name="Equation" r:id="rId4" imgW="660240" imgH="393480" progId="Equation.DSMT4">
                  <p:embed/>
                </p:oleObj>
              </mc:Choice>
              <mc:Fallback>
                <p:oleObj name="Equation" r:id="rId4" imgW="660240" imgH="393480" progId="Equation.DSMT4">
                  <p:embed/>
                  <p:pic>
                    <p:nvPicPr>
                      <p:cNvPr id="1435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774" y="5661248"/>
                        <a:ext cx="1133475" cy="6731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449975"/>
              </p:ext>
            </p:extLst>
          </p:nvPr>
        </p:nvGraphicFramePr>
        <p:xfrm>
          <a:off x="6012160" y="5619858"/>
          <a:ext cx="14827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91" name="Equation" r:id="rId6" imgW="863280" imgH="393480" progId="Equation.DSMT4">
                  <p:embed/>
                </p:oleObj>
              </mc:Choice>
              <mc:Fallback>
                <p:oleObj name="Equation" r:id="rId6" imgW="863280" imgH="393480" progId="Equation.DSMT4">
                  <p:embed/>
                  <p:pic>
                    <p:nvPicPr>
                      <p:cNvPr id="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5619858"/>
                        <a:ext cx="1482725" cy="6731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072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629" y="228600"/>
            <a:ext cx="7543800" cy="724942"/>
          </a:xfrm>
        </p:spPr>
        <p:txBody>
          <a:bodyPr/>
          <a:lstStyle/>
          <a:p>
            <a:pPr algn="ctr"/>
            <a:r>
              <a:rPr lang="zh-CN" altLang="en-US" dirty="0" smtClean="0"/>
              <a:t>赔偿限额的影响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>
                <a:solidFill>
                  <a:srgbClr val="000000"/>
                </a:solidFill>
              </a:rPr>
              <a:pPr/>
              <a:t>52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5861984"/>
              </p:ext>
            </p:extLst>
          </p:nvPr>
        </p:nvGraphicFramePr>
        <p:xfrm>
          <a:off x="1259632" y="1216332"/>
          <a:ext cx="502285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333" name="Equation" r:id="rId3" imgW="2286000" imgH="457200" progId="Equation.DSMT4">
                  <p:embed/>
                </p:oleObj>
              </mc:Choice>
              <mc:Fallback>
                <p:oleObj name="Equation" r:id="rId3" imgW="228600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216332"/>
                        <a:ext cx="5022850" cy="10525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3433641"/>
              </p:ext>
            </p:extLst>
          </p:nvPr>
        </p:nvGraphicFramePr>
        <p:xfrm>
          <a:off x="1259632" y="3325955"/>
          <a:ext cx="5359730" cy="2448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334" name="Equation" r:id="rId5" imgW="2578100" imgH="1168400" progId="Equation.DSMT4">
                  <p:embed/>
                </p:oleObj>
              </mc:Choice>
              <mc:Fallback>
                <p:oleObj name="Equation" r:id="rId5" imgW="2578100" imgH="1168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325955"/>
                        <a:ext cx="5359730" cy="24482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59632" y="2526234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dirty="0"/>
              <a:t>有限</a:t>
            </a:r>
            <a:r>
              <a:rPr lang="zh-CN" altLang="zh-CN" sz="2400" dirty="0" smtClean="0"/>
              <a:t>期望</a:t>
            </a:r>
            <a:r>
              <a:rPr lang="zh-CN" altLang="en-US" sz="2400" dirty="0" smtClean="0"/>
              <a:t>赔款：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4494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>
                <a:solidFill>
                  <a:srgbClr val="000000"/>
                </a:solidFill>
              </a:rPr>
              <a:pPr/>
              <a:t>53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259632" y="1873203"/>
            <a:ext cx="6471821" cy="4327485"/>
          </a:xfrm>
          <a:prstGeom prst="rect">
            <a:avLst/>
          </a:prstGeom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052272"/>
              </p:ext>
            </p:extLst>
          </p:nvPr>
        </p:nvGraphicFramePr>
        <p:xfrm>
          <a:off x="3537947" y="937493"/>
          <a:ext cx="282575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256" name="Equation" r:id="rId4" imgW="1358640" imgH="330120" progId="Equation.DSMT4">
                  <p:embed/>
                </p:oleObj>
              </mc:Choice>
              <mc:Fallback>
                <p:oleObj name="Equation" r:id="rId4" imgW="13586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7947" y="937493"/>
                        <a:ext cx="2825750" cy="692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87624" y="1052736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dirty="0"/>
              <a:t>有限</a:t>
            </a:r>
            <a:r>
              <a:rPr lang="zh-CN" altLang="zh-CN" sz="2400" dirty="0" smtClean="0"/>
              <a:t>期望</a:t>
            </a:r>
            <a:r>
              <a:rPr lang="zh-CN" altLang="en-US" sz="2400" dirty="0" smtClean="0"/>
              <a:t>赔款：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8172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>
                <a:solidFill>
                  <a:srgbClr val="000000"/>
                </a:solidFill>
              </a:rPr>
              <a:pPr/>
              <a:t>54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115616" y="1257372"/>
            <a:ext cx="662473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如果保单的免赔额为</a:t>
            </a:r>
            <a:r>
              <a:rPr kumimoji="0" lang="en-US" altLang="zh-CN" sz="2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，赔偿限额为 </a:t>
            </a:r>
            <a:r>
              <a:rPr kumimoji="0" lang="en-US" altLang="zh-CN" sz="2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 - d</a:t>
            </a:r>
            <a:r>
              <a:rPr kumimoji="0" lang="zh-CN" altLang="en-US" sz="2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zh-CN" altLang="en-US" sz="28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则保险公司的赔款为</a:t>
            </a:r>
            <a:endParaRPr kumimoji="0" lang="zh-CN" altLang="en-US" sz="28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2097233"/>
              </p:ext>
            </p:extLst>
          </p:nvPr>
        </p:nvGraphicFramePr>
        <p:xfrm>
          <a:off x="2051050" y="3009900"/>
          <a:ext cx="4392613" cy="237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285" name="Equation" r:id="rId3" imgW="1638000" imgH="888840" progId="Equation.DSMT4">
                  <p:embed/>
                </p:oleObj>
              </mc:Choice>
              <mc:Fallback>
                <p:oleObj name="Equation" r:id="rId3" imgW="1638000" imgH="8888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009900"/>
                        <a:ext cx="4392613" cy="2373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77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>
                <a:solidFill>
                  <a:srgbClr val="000000"/>
                </a:solidFill>
              </a:rPr>
              <a:pPr/>
              <a:t>55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1979712" y="990020"/>
            <a:ext cx="5400600" cy="367240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925533" y="631776"/>
            <a:ext cx="4996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免赔</a:t>
            </a:r>
            <a:r>
              <a:rPr lang="zh-CN" altLang="zh-CN" dirty="0" smtClean="0"/>
              <a:t>额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</a:t>
            </a:r>
            <a:r>
              <a:rPr lang="zh-CN" altLang="en-US" dirty="0" smtClean="0"/>
              <a:t>）</a:t>
            </a:r>
            <a:r>
              <a:rPr lang="zh-CN" altLang="zh-CN" dirty="0" smtClean="0"/>
              <a:t>和</a:t>
            </a:r>
            <a:r>
              <a:rPr lang="zh-CN" altLang="zh-CN" dirty="0"/>
              <a:t>赔偿</a:t>
            </a:r>
            <a:r>
              <a:rPr lang="zh-CN" altLang="zh-CN" dirty="0" smtClean="0"/>
              <a:t>限额</a:t>
            </a:r>
            <a:r>
              <a:rPr lang="zh-CN" altLang="en-US" dirty="0" smtClean="0"/>
              <a:t>（</a:t>
            </a:r>
            <a:r>
              <a:rPr lang="en-US" altLang="zh-CN" dirty="0" smtClean="0"/>
              <a:t>u - d</a:t>
            </a:r>
            <a:r>
              <a:rPr lang="zh-CN" altLang="en-US" dirty="0" smtClean="0"/>
              <a:t>）</a:t>
            </a:r>
            <a:r>
              <a:rPr lang="zh-CN" altLang="zh-CN" dirty="0" smtClean="0"/>
              <a:t>下</a:t>
            </a:r>
            <a:r>
              <a:rPr lang="zh-CN" altLang="zh-CN" dirty="0"/>
              <a:t>的期望赔款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6982526"/>
              </p:ext>
            </p:extLst>
          </p:nvPr>
        </p:nvGraphicFramePr>
        <p:xfrm>
          <a:off x="2322821" y="5031760"/>
          <a:ext cx="4202306" cy="1029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457" name="Equation" r:id="rId4" imgW="1905000" imgH="469900" progId="Equation.DSMT4">
                  <p:embed/>
                </p:oleObj>
              </mc:Choice>
              <mc:Fallback>
                <p:oleObj name="Equation" r:id="rId4" imgW="1905000" imgH="4699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821" y="5031760"/>
                        <a:ext cx="4202306" cy="10294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563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F1531609-5872-4671-9DBC-C4345C893C46}" type="slidenum">
              <a:rPr lang="en-US" altLang="zh-CN"/>
              <a:pPr>
                <a:defRPr/>
              </a:pPr>
              <a:t>56</a:t>
            </a:fld>
            <a:r>
              <a:rPr lang="en-US" altLang="zh-CN"/>
              <a:t> )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762000"/>
            <a:ext cx="7543800" cy="914400"/>
          </a:xfrm>
        </p:spPr>
        <p:txBody>
          <a:bodyPr/>
          <a:lstStyle/>
          <a:p>
            <a:pPr eaLnBrk="1" hangingPunct="1"/>
            <a:r>
              <a:rPr lang="zh-CN" altLang="en-US" sz="3200" dirty="0" smtClean="0"/>
              <a:t>关系：</a:t>
            </a:r>
            <a:endParaRPr lang="en-US" altLang="zh-CN" sz="3200" dirty="0" smtClean="0"/>
          </a:p>
        </p:txBody>
      </p:sp>
      <p:sp>
        <p:nvSpPr>
          <p:cNvPr id="34820" name="Rectangle 8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482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244088"/>
              </p:ext>
            </p:extLst>
          </p:nvPr>
        </p:nvGraphicFramePr>
        <p:xfrm>
          <a:off x="1691680" y="2708920"/>
          <a:ext cx="5105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706" name="Equation" r:id="rId3" imgW="1473200" imgH="228600" progId="Equation.DSMT4">
                  <p:embed/>
                </p:oleObj>
              </mc:Choice>
              <mc:Fallback>
                <p:oleObj name="Equation" r:id="rId3" imgW="1473200" imgH="228600" progId="Equation.DSMT4">
                  <p:embed/>
                  <p:pic>
                    <p:nvPicPr>
                      <p:cNvPr id="3482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2708920"/>
                        <a:ext cx="51054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Text Box 13"/>
          <p:cNvSpPr txBox="1">
            <a:spLocks noChangeArrowheads="1"/>
          </p:cNvSpPr>
          <p:nvPr/>
        </p:nvSpPr>
        <p:spPr bwMode="auto">
          <a:xfrm>
            <a:off x="1675805" y="3448695"/>
            <a:ext cx="1920875" cy="376237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800">
                <a:latin typeface="Arial" charset="0"/>
              </a:rPr>
              <a:t>免赔额为</a:t>
            </a:r>
            <a:r>
              <a:rPr lang="en-US" altLang="zh-CN" sz="1800">
                <a:latin typeface="Arial" charset="0"/>
              </a:rPr>
              <a:t>d</a:t>
            </a:r>
            <a:r>
              <a:rPr lang="zh-CN" altLang="en-US" sz="1800">
                <a:latin typeface="Arial" charset="0"/>
              </a:rPr>
              <a:t>的保单</a:t>
            </a:r>
          </a:p>
        </p:txBody>
      </p:sp>
      <p:sp>
        <p:nvSpPr>
          <p:cNvPr id="34823" name="Text Box 14"/>
          <p:cNvSpPr txBox="1">
            <a:spLocks noChangeArrowheads="1"/>
          </p:cNvSpPr>
          <p:nvPr/>
        </p:nvSpPr>
        <p:spPr bwMode="auto">
          <a:xfrm>
            <a:off x="4114205" y="3448695"/>
            <a:ext cx="1692275" cy="376237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800">
                <a:latin typeface="Arial" charset="0"/>
              </a:rPr>
              <a:t>限额为</a:t>
            </a:r>
            <a:r>
              <a:rPr lang="en-US" altLang="zh-CN" sz="1800">
                <a:latin typeface="Arial" charset="0"/>
              </a:rPr>
              <a:t>d</a:t>
            </a:r>
            <a:r>
              <a:rPr lang="zh-CN" altLang="en-US" sz="1800">
                <a:latin typeface="Arial" charset="0"/>
              </a:rPr>
              <a:t>的保单</a:t>
            </a:r>
          </a:p>
        </p:txBody>
      </p:sp>
    </p:spTree>
    <p:extLst>
      <p:ext uri="{BB962C8B-B14F-4D97-AF65-F5344CB8AC3E}">
        <p14:creationId xmlns:p14="http://schemas.microsoft.com/office/powerpoint/2010/main" val="417722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88224" y="6237312"/>
            <a:ext cx="2133600" cy="457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( </a:t>
            </a:r>
            <a:fld id="{784D1514-EC1C-4E4C-9FBA-F2980623D044}" type="slidenum">
              <a:rPr lang="en-US" altLang="zh-CN"/>
              <a:pPr>
                <a:defRPr/>
              </a:pPr>
              <a:t>57</a:t>
            </a:fld>
            <a:r>
              <a:rPr lang="en-US" altLang="zh-CN" dirty="0"/>
              <a:t> )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11288" y="72232"/>
            <a:ext cx="5791200" cy="685800"/>
          </a:xfrm>
        </p:spPr>
        <p:txBody>
          <a:bodyPr/>
          <a:lstStyle/>
          <a:p>
            <a:pPr algn="ctr" eaLnBrk="1" hangingPunct="1"/>
            <a:r>
              <a:rPr lang="zh-CN" altLang="en-US" sz="3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小结</a:t>
            </a:r>
          </a:p>
        </p:txBody>
      </p:sp>
      <p:graphicFrame>
        <p:nvGraphicFramePr>
          <p:cNvPr id="1146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3855054"/>
              </p:ext>
            </p:extLst>
          </p:nvPr>
        </p:nvGraphicFramePr>
        <p:xfrm>
          <a:off x="2771800" y="1835350"/>
          <a:ext cx="2819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775" name="Equation" r:id="rId3" imgW="1371600" imgH="330200" progId="Equation.DSMT4">
                  <p:embed/>
                </p:oleObj>
              </mc:Choice>
              <mc:Fallback>
                <p:oleObj name="Equation" r:id="rId3" imgW="1371600" imgH="330200" progId="Equation.DSMT4">
                  <p:embed/>
                  <p:pic>
                    <p:nvPicPr>
                      <p:cNvPr id="1146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1835350"/>
                        <a:ext cx="2819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2438675"/>
              </p:ext>
            </p:extLst>
          </p:nvPr>
        </p:nvGraphicFramePr>
        <p:xfrm>
          <a:off x="2924200" y="4083250"/>
          <a:ext cx="2406650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776" name="Equation" r:id="rId5" imgW="1079280" imgH="533160" progId="Equation.DSMT4">
                  <p:embed/>
                </p:oleObj>
              </mc:Choice>
              <mc:Fallback>
                <p:oleObj name="Equation" r:id="rId5" imgW="1079280" imgH="533160" progId="Equation.DSMT4">
                  <p:embed/>
                  <p:pic>
                    <p:nvPicPr>
                      <p:cNvPr id="11469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4200" y="4083250"/>
                        <a:ext cx="2406650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33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6501709"/>
              </p:ext>
            </p:extLst>
          </p:nvPr>
        </p:nvGraphicFramePr>
        <p:xfrm>
          <a:off x="2771800" y="768550"/>
          <a:ext cx="2590800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777" name="Equation" r:id="rId7" imgW="1143000" imgH="330200" progId="Equation.DSMT4">
                  <p:embed/>
                </p:oleObj>
              </mc:Choice>
              <mc:Fallback>
                <p:oleObj name="Equation" r:id="rId7" imgW="1143000" imgH="330200" progId="Equation.DSMT4">
                  <p:embed/>
                  <p:pic>
                    <p:nvPicPr>
                      <p:cNvPr id="11469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768550"/>
                        <a:ext cx="2590800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6" name="Text Box 8"/>
          <p:cNvSpPr txBox="1">
            <a:spLocks noChangeArrowheads="1"/>
          </p:cNvSpPr>
          <p:nvPr/>
        </p:nvSpPr>
        <p:spPr bwMode="auto">
          <a:xfrm>
            <a:off x="943000" y="897138"/>
            <a:ext cx="94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Arial" charset="0"/>
              </a:rPr>
              <a:t>期望值</a:t>
            </a:r>
          </a:p>
        </p:txBody>
      </p:sp>
      <p:sp>
        <p:nvSpPr>
          <p:cNvPr id="114698" name="Text Box 10"/>
          <p:cNvSpPr txBox="1">
            <a:spLocks noChangeArrowheads="1"/>
          </p:cNvSpPr>
          <p:nvPr/>
        </p:nvSpPr>
        <p:spPr bwMode="auto">
          <a:xfrm>
            <a:off x="943000" y="1963938"/>
            <a:ext cx="145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Arial" charset="0"/>
              </a:rPr>
              <a:t>有限期望值</a:t>
            </a:r>
          </a:p>
        </p:txBody>
      </p:sp>
      <p:sp>
        <p:nvSpPr>
          <p:cNvPr id="114699" name="Text Box 11"/>
          <p:cNvSpPr txBox="1">
            <a:spLocks noChangeArrowheads="1"/>
          </p:cNvSpPr>
          <p:nvPr/>
        </p:nvSpPr>
        <p:spPr bwMode="auto">
          <a:xfrm>
            <a:off x="943000" y="4478538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latin typeface="Arial" charset="0"/>
              </a:rPr>
              <a:t>平均超额损失</a:t>
            </a:r>
          </a:p>
        </p:txBody>
      </p:sp>
      <p:graphicFrame>
        <p:nvGraphicFramePr>
          <p:cNvPr id="11470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8816297"/>
              </p:ext>
            </p:extLst>
          </p:nvPr>
        </p:nvGraphicFramePr>
        <p:xfrm>
          <a:off x="2848000" y="2978350"/>
          <a:ext cx="4646612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778" name="Equation" r:id="rId9" imgW="2057400" imgH="330120" progId="Equation.DSMT4">
                  <p:embed/>
                </p:oleObj>
              </mc:Choice>
              <mc:Fallback>
                <p:oleObj name="Equation" r:id="rId9" imgW="2057400" imgH="330120" progId="Equation.DSMT4">
                  <p:embed/>
                  <p:pic>
                    <p:nvPicPr>
                      <p:cNvPr id="11470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8000" y="2978350"/>
                        <a:ext cx="4646612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01" name="Text Box 13"/>
          <p:cNvSpPr txBox="1">
            <a:spLocks noChangeArrowheads="1"/>
          </p:cNvSpPr>
          <p:nvPr/>
        </p:nvSpPr>
        <p:spPr bwMode="auto">
          <a:xfrm>
            <a:off x="943000" y="3176787"/>
            <a:ext cx="1403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latin typeface="Arial" charset="0"/>
              </a:rPr>
              <a:t>止损保费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935863" y="5676733"/>
            <a:ext cx="16241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latin typeface="Arial" charset="0"/>
              </a:rPr>
              <a:t>免赔额</a:t>
            </a:r>
            <a:r>
              <a:rPr lang="en-US" altLang="zh-CN" sz="2000" dirty="0" smtClean="0">
                <a:latin typeface="Arial" charset="0"/>
              </a:rPr>
              <a:t>+</a:t>
            </a:r>
            <a:r>
              <a:rPr lang="zh-CN" altLang="en-US" sz="2000" dirty="0" smtClean="0">
                <a:latin typeface="Arial" charset="0"/>
              </a:rPr>
              <a:t>限额</a:t>
            </a:r>
            <a:endParaRPr lang="zh-CN" altLang="en-US" sz="2000" dirty="0">
              <a:latin typeface="Arial" charset="0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247708"/>
              </p:ext>
            </p:extLst>
          </p:nvPr>
        </p:nvGraphicFramePr>
        <p:xfrm>
          <a:off x="3362325" y="5429250"/>
          <a:ext cx="12319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779" name="Equation" r:id="rId11" imgW="558720" imgH="469800" progId="Equation.DSMT4">
                  <p:embed/>
                </p:oleObj>
              </mc:Choice>
              <mc:Fallback>
                <p:oleObj name="Equation" r:id="rId11" imgW="558720" imgH="46980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2325" y="5429250"/>
                        <a:ext cx="1231900" cy="1028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047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6" grpId="0"/>
      <p:bldP spid="114698" grpId="0"/>
      <p:bldP spid="114699" grpId="0"/>
      <p:bldP spid="114701" grpId="0"/>
      <p:bldP spid="1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/>
            <a:r>
              <a:rPr lang="zh-CN" altLang="zh-CN" dirty="0"/>
              <a:t>通货膨胀的</a:t>
            </a:r>
            <a:r>
              <a:rPr lang="zh-CN" altLang="zh-CN" dirty="0" smtClean="0"/>
              <a:t>影响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411662"/>
          </a:xfrm>
        </p:spPr>
        <p:txBody>
          <a:bodyPr/>
          <a:lstStyle/>
          <a:p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赔偿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限额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，则损失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随机变量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经过线性变换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以后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有限期望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赔款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>
                <a:solidFill>
                  <a:srgbClr val="000000"/>
                </a:solidFill>
              </a:rPr>
              <a:pPr/>
              <a:t>58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865193"/>
              </p:ext>
            </p:extLst>
          </p:nvPr>
        </p:nvGraphicFramePr>
        <p:xfrm>
          <a:off x="1619672" y="3356992"/>
          <a:ext cx="5072802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397" name="Equation" r:id="rId3" imgW="1866900" imgH="431800" progId="Equation.DSMT4">
                  <p:embed/>
                </p:oleObj>
              </mc:Choice>
              <mc:Fallback>
                <p:oleObj name="Equation" r:id="rId3" imgW="1866900" imgH="431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356992"/>
                        <a:ext cx="5072802" cy="11521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427651"/>
              </p:ext>
            </p:extLst>
          </p:nvPr>
        </p:nvGraphicFramePr>
        <p:xfrm>
          <a:off x="7308304" y="2132856"/>
          <a:ext cx="1365669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398" name="Equation" r:id="rId5" imgW="698197" imgH="177723" progId="Equation.DSMT4">
                  <p:embed/>
                </p:oleObj>
              </mc:Choice>
              <mc:Fallback>
                <p:oleObj name="Equation" r:id="rId5" imgW="698197" imgH="177723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304" y="2132856"/>
                        <a:ext cx="1365669" cy="360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210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>
                <a:solidFill>
                  <a:srgbClr val="000000"/>
                </a:solidFill>
              </a:rPr>
              <a:pPr/>
              <a:t>59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4304949"/>
              </p:ext>
            </p:extLst>
          </p:nvPr>
        </p:nvGraphicFramePr>
        <p:xfrm>
          <a:off x="1757363" y="2205038"/>
          <a:ext cx="4878387" cy="338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327" name="Equation" r:id="rId3" imgW="1803240" imgH="1257120" progId="Equation.DSMT4">
                  <p:embed/>
                </p:oleObj>
              </mc:Choice>
              <mc:Fallback>
                <p:oleObj name="Equation" r:id="rId3" imgW="1803240" imgH="125712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7363" y="2205038"/>
                        <a:ext cx="4878387" cy="3384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47664" y="1340768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证明：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7898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伽马分布的两个特例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指数分布：</a:t>
            </a:r>
            <a:r>
              <a:rPr lang="zh-CN" alt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 1</a:t>
            </a: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endParaRPr lang="en-US" altLang="zh-CN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卡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方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分布：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 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/2,   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 1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/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6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78201"/>
              </p:ext>
            </p:extLst>
          </p:nvPr>
        </p:nvGraphicFramePr>
        <p:xfrm>
          <a:off x="899592" y="2636912"/>
          <a:ext cx="5326063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973" name="Equation" r:id="rId3" imgW="2705040" imgH="228600" progId="Equation.DSMT4">
                  <p:embed/>
                </p:oleObj>
              </mc:Choice>
              <mc:Fallback>
                <p:oleObj name="Equation" r:id="rId3" imgW="2705040" imgH="2286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636912"/>
                        <a:ext cx="5326063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187536"/>
              </p:ext>
            </p:extLst>
          </p:nvPr>
        </p:nvGraphicFramePr>
        <p:xfrm>
          <a:off x="971600" y="4941168"/>
          <a:ext cx="537686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974" name="Equation" r:id="rId5" imgW="2730240" imgH="241200" progId="Equation.DSMT4">
                  <p:embed/>
                </p:oleObj>
              </mc:Choice>
              <mc:Fallback>
                <p:oleObj name="Equation" r:id="rId5" imgW="2730240" imgH="2412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941168"/>
                        <a:ext cx="5376863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243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>
                <a:solidFill>
                  <a:srgbClr val="000000"/>
                </a:solidFill>
              </a:rPr>
              <a:pPr/>
              <a:t>60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1297415" y="1124744"/>
            <a:ext cx="6354708" cy="453650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987824" y="836712"/>
            <a:ext cx="2973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通货膨胀对生存函数的影响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870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>
                <a:solidFill>
                  <a:srgbClr val="000000"/>
                </a:solidFill>
              </a:rPr>
              <a:pPr/>
              <a:t>61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2342917"/>
              </p:ext>
            </p:extLst>
          </p:nvPr>
        </p:nvGraphicFramePr>
        <p:xfrm>
          <a:off x="1259632" y="3501008"/>
          <a:ext cx="4397375" cy="165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442" name="Equation" r:id="rId3" imgW="1942920" imgH="761760" progId="Equation.DSMT4">
                  <p:embed/>
                </p:oleObj>
              </mc:Choice>
              <mc:Fallback>
                <p:oleObj name="Equation" r:id="rId3" imgW="1942920" imgH="7617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501008"/>
                        <a:ext cx="4397375" cy="16525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0542584"/>
              </p:ext>
            </p:extLst>
          </p:nvPr>
        </p:nvGraphicFramePr>
        <p:xfrm>
          <a:off x="1120210" y="2228092"/>
          <a:ext cx="2016224" cy="552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443" name="Equation" r:id="rId5" imgW="787058" imgH="203112" progId="Equation.DSMT4">
                  <p:embed/>
                </p:oleObj>
              </mc:Choice>
              <mc:Fallback>
                <p:oleObj name="Equation" r:id="rId5" imgW="787058" imgH="203112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210" y="2228092"/>
                        <a:ext cx="2016224" cy="5528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136434" y="2276872"/>
            <a:ext cx="2659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的有限期望赔款：</a:t>
            </a:r>
            <a:endParaRPr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043608" y="1017817"/>
            <a:ext cx="5482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假设通胀率为 </a:t>
            </a:r>
            <a:r>
              <a:rPr lang="en-US" altLang="zh-CN" sz="28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，赔偿限额为 </a:t>
            </a:r>
            <a:r>
              <a:rPr lang="en-US" altLang="zh-CN" sz="28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9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>
                <a:solidFill>
                  <a:srgbClr val="000000"/>
                </a:solidFill>
              </a:rPr>
              <a:pPr/>
              <a:t>62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1187624" y="2117376"/>
            <a:ext cx="6840760" cy="4392488"/>
          </a:xfrm>
          <a:prstGeom prst="rect">
            <a:avLst/>
          </a:prstGeom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0255266"/>
              </p:ext>
            </p:extLst>
          </p:nvPr>
        </p:nvGraphicFramePr>
        <p:xfrm>
          <a:off x="2339752" y="908720"/>
          <a:ext cx="439737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73" name="Equation" r:id="rId4" imgW="1942920" imgH="431640" progId="Equation.DSMT4">
                  <p:embed/>
                </p:oleObj>
              </mc:Choice>
              <mc:Fallback>
                <p:oleObj name="Equation" r:id="rId4" imgW="1942920" imgH="43164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908720"/>
                        <a:ext cx="4397375" cy="93662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423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>
                <a:solidFill>
                  <a:srgbClr val="000000"/>
                </a:solidFill>
              </a:rPr>
              <a:pPr/>
              <a:t>63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412776"/>
            <a:ext cx="69847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如果保单的免赔额为</a:t>
            </a:r>
            <a:r>
              <a:rPr lang="en-US" altLang="zh-CN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，赔偿限额为 </a:t>
            </a:r>
            <a:r>
              <a:rPr lang="en-US" altLang="zh-CN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 - d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，通胀率为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则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保险公司的赔款为</a:t>
            </a:r>
            <a:endParaRPr lang="zh-CN" altLang="en-US" sz="2400" dirty="0">
              <a:latin typeface="Arial" pitchFamily="34" charset="0"/>
              <a:cs typeface="宋体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6831904"/>
              </p:ext>
            </p:extLst>
          </p:nvPr>
        </p:nvGraphicFramePr>
        <p:xfrm>
          <a:off x="1144588" y="2797175"/>
          <a:ext cx="6351587" cy="234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98" name="Equation" r:id="rId3" imgW="2412720" imgH="888840" progId="Equation.DSMT4">
                  <p:embed/>
                </p:oleObj>
              </mc:Choice>
              <mc:Fallback>
                <p:oleObj name="Equation" r:id="rId3" imgW="2412720" imgH="8888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2797175"/>
                        <a:ext cx="6351587" cy="2346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595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>
                <a:solidFill>
                  <a:srgbClr val="000000"/>
                </a:solidFill>
              </a:rPr>
              <a:pPr/>
              <a:t>64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5661837"/>
              </p:ext>
            </p:extLst>
          </p:nvPr>
        </p:nvGraphicFramePr>
        <p:xfrm>
          <a:off x="814934" y="2276872"/>
          <a:ext cx="7514132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533" name="Equation" r:id="rId3" imgW="3759200" imgH="457200" progId="Equation.DSMT4">
                  <p:embed/>
                </p:oleObj>
              </mc:Choice>
              <mc:Fallback>
                <p:oleObj name="Equation" r:id="rId3" imgW="375920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934" y="2276872"/>
                        <a:ext cx="7514132" cy="9361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899592" y="1340768"/>
            <a:ext cx="69847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保险公司的期望赔款（含零赔款在内</a:t>
            </a:r>
            <a:r>
              <a:rPr lang="en-US" altLang="zh-CN" sz="2400" dirty="0" err="1" smtClean="0"/>
              <a:t>）为</a:t>
            </a:r>
            <a:endParaRPr lang="zh-CN" altLang="en-US" sz="240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991259"/>
              </p:ext>
            </p:extLst>
          </p:nvPr>
        </p:nvGraphicFramePr>
        <p:xfrm>
          <a:off x="899592" y="4869160"/>
          <a:ext cx="7046913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534" name="Equation" r:id="rId5" imgW="3809880" imgH="863280" progId="Equation.DSMT4">
                  <p:embed/>
                </p:oleObj>
              </mc:Choice>
              <mc:Fallback>
                <p:oleObj name="Equation" r:id="rId5" imgW="3809880" imgH="8632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869160"/>
                        <a:ext cx="7046913" cy="1584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899592" y="3933056"/>
            <a:ext cx="69847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保险公司的期望赔款</a:t>
            </a:r>
            <a:r>
              <a:rPr lang="en-US" altLang="zh-CN" sz="2400" dirty="0" smtClean="0"/>
              <a:t>（</a:t>
            </a:r>
            <a:r>
              <a:rPr lang="zh-CN" altLang="en-US" sz="2400" dirty="0" smtClean="0"/>
              <a:t>剔除</a:t>
            </a:r>
            <a:r>
              <a:rPr lang="en-US" altLang="zh-CN" sz="2400" dirty="0" err="1" smtClean="0"/>
              <a:t>零赔款）为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9154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2800" dirty="0" smtClean="0"/>
              <a:t>不同损失金额上的通胀率不同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7D20EA-5272-45B5-984B-08483399625B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65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145443"/>
              </p:ext>
            </p:extLst>
          </p:nvPr>
        </p:nvGraphicFramePr>
        <p:xfrm>
          <a:off x="2267744" y="2368517"/>
          <a:ext cx="4439380" cy="737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75" name="Equation" r:id="rId3" imgW="1307880" imgH="215640" progId="Equation.DSMT4">
                  <p:embed/>
                </p:oleObj>
              </mc:Choice>
              <mc:Fallback>
                <p:oleObj name="Equation" r:id="rId3" imgW="1307880" imgH="21564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2368517"/>
                        <a:ext cx="4439380" cy="737556"/>
                      </a:xfrm>
                      <a:prstGeom prst="rect">
                        <a:avLst/>
                      </a:prstGeom>
                      <a:solidFill>
                        <a:srgbClr val="FFFFC2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1520" y="4077072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：若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服从对数正态分布，参数为 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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和 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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仍然服从对数正态分布，参数为 </a:t>
            </a:r>
            <a:r>
              <a:rPr lang="en-US" altLang="zh-CN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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+ 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ln</a:t>
            </a:r>
            <a:r>
              <a:rPr lang="en-US" altLang="zh-CN" sz="24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和 </a:t>
            </a:r>
            <a:r>
              <a:rPr lang="en-US" altLang="zh-CN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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91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7D20EA-5272-45B5-984B-08483399625B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66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8424" y="1446035"/>
            <a:ext cx="745717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" dirty="0"/>
              <a:t>par(</a:t>
            </a:r>
            <a:r>
              <a:rPr lang="en-US" altLang="zh-CN" sz="100" dirty="0" err="1"/>
              <a:t>mfrow</a:t>
            </a:r>
            <a:r>
              <a:rPr lang="en-US" altLang="zh-CN" sz="100" dirty="0"/>
              <a:t>=c(1,2))</a:t>
            </a:r>
          </a:p>
          <a:p>
            <a:r>
              <a:rPr lang="en-US" altLang="zh-CN" sz="100" dirty="0"/>
              <a:t>mu=0.2</a:t>
            </a:r>
          </a:p>
          <a:p>
            <a:r>
              <a:rPr lang="en-US" altLang="zh-CN" sz="100" dirty="0"/>
              <a:t>sigma=0.5</a:t>
            </a:r>
          </a:p>
          <a:p>
            <a:r>
              <a:rPr lang="en-US" altLang="zh-CN" sz="100" dirty="0"/>
              <a:t>v=1-plnorm(1,mu,sigma)</a:t>
            </a:r>
          </a:p>
          <a:p>
            <a:endParaRPr lang="en-US" altLang="zh-CN" sz="100" dirty="0"/>
          </a:p>
          <a:p>
            <a:r>
              <a:rPr lang="en-US" altLang="zh-CN" sz="100" dirty="0"/>
              <a:t>#</a:t>
            </a:r>
            <a:r>
              <a:rPr lang="zh-CN" altLang="en-US" sz="100" dirty="0"/>
              <a:t>均衡通胀率</a:t>
            </a:r>
          </a:p>
          <a:p>
            <a:r>
              <a:rPr lang="en-US" altLang="zh-CN" sz="100" dirty="0"/>
              <a:t>a=1.2</a:t>
            </a:r>
          </a:p>
          <a:p>
            <a:r>
              <a:rPr lang="en-US" altLang="zh-CN" sz="100" dirty="0"/>
              <a:t>b=0  </a:t>
            </a:r>
          </a:p>
          <a:p>
            <a:r>
              <a:rPr lang="en-US" altLang="zh-CN" sz="100" dirty="0"/>
              <a:t>mu1=(b+1)*</a:t>
            </a:r>
            <a:r>
              <a:rPr lang="en-US" altLang="zh-CN" sz="100" dirty="0" err="1"/>
              <a:t>mu+log</a:t>
            </a:r>
            <a:r>
              <a:rPr lang="en-US" altLang="zh-CN" sz="100" dirty="0"/>
              <a:t>(a)</a:t>
            </a:r>
          </a:p>
          <a:p>
            <a:r>
              <a:rPr lang="en-US" altLang="zh-CN" sz="100" dirty="0"/>
              <a:t>sigma1=(b+1)*sigma</a:t>
            </a:r>
          </a:p>
          <a:p>
            <a:r>
              <a:rPr lang="en-US" altLang="zh-CN" sz="100" dirty="0"/>
              <a:t>x=</a:t>
            </a:r>
            <a:r>
              <a:rPr lang="en-US" altLang="zh-CN" sz="100" dirty="0" err="1"/>
              <a:t>seq</a:t>
            </a:r>
            <a:r>
              <a:rPr lang="en-US" altLang="zh-CN" sz="100" dirty="0"/>
              <a:t>(0,6,0.1)</a:t>
            </a:r>
          </a:p>
          <a:p>
            <a:r>
              <a:rPr lang="en-US" altLang="zh-CN" sz="100" dirty="0" err="1"/>
              <a:t>Sx</a:t>
            </a:r>
            <a:r>
              <a:rPr lang="en-US" altLang="zh-CN" sz="100" dirty="0"/>
              <a:t>=1-plnorm(</a:t>
            </a:r>
            <a:r>
              <a:rPr lang="en-US" altLang="zh-CN" sz="100" dirty="0" err="1"/>
              <a:t>x,mu,sigma</a:t>
            </a:r>
            <a:r>
              <a:rPr lang="en-US" altLang="zh-CN" sz="100" dirty="0"/>
              <a:t>)</a:t>
            </a:r>
          </a:p>
          <a:p>
            <a:r>
              <a:rPr lang="en-US" altLang="zh-CN" sz="100" dirty="0"/>
              <a:t>S1=1-plnorm(x,mu1,sigma1)</a:t>
            </a:r>
          </a:p>
          <a:p>
            <a:r>
              <a:rPr lang="en-US" altLang="zh-CN" sz="100" dirty="0"/>
              <a:t>plot(x, </a:t>
            </a:r>
            <a:r>
              <a:rPr lang="en-US" altLang="zh-CN" sz="100" dirty="0" err="1"/>
              <a:t>Sx,type</a:t>
            </a:r>
            <a:r>
              <a:rPr lang="en-US" altLang="zh-CN" sz="100" dirty="0"/>
              <a:t>='</a:t>
            </a:r>
            <a:r>
              <a:rPr lang="en-US" altLang="zh-CN" sz="100" dirty="0" err="1"/>
              <a:t>l',main</a:t>
            </a:r>
            <a:r>
              <a:rPr lang="en-US" altLang="zh-CN" sz="100" dirty="0"/>
              <a:t>='</a:t>
            </a:r>
            <a:r>
              <a:rPr lang="zh-CN" altLang="en-US" sz="100" dirty="0"/>
              <a:t>均衡通胀函数</a:t>
            </a:r>
            <a:r>
              <a:rPr lang="en-US" altLang="zh-CN" sz="100" dirty="0"/>
              <a:t>y = 1.2x',ylab='</a:t>
            </a:r>
            <a:r>
              <a:rPr lang="zh-CN" altLang="en-US" sz="100" dirty="0"/>
              <a:t>生存函数</a:t>
            </a:r>
            <a:r>
              <a:rPr lang="en-US" altLang="zh-CN" sz="100" dirty="0"/>
              <a:t>',</a:t>
            </a:r>
            <a:r>
              <a:rPr lang="en-US" altLang="zh-CN" sz="100" dirty="0" err="1"/>
              <a:t>xlab</a:t>
            </a:r>
            <a:r>
              <a:rPr lang="en-US" altLang="zh-CN" sz="100" dirty="0"/>
              <a:t>='</a:t>
            </a:r>
            <a:r>
              <a:rPr lang="zh-CN" altLang="en-US" sz="100" dirty="0"/>
              <a:t>损失</a:t>
            </a:r>
            <a:r>
              <a:rPr lang="en-US" altLang="zh-CN" sz="100" dirty="0"/>
              <a:t>')</a:t>
            </a:r>
          </a:p>
          <a:p>
            <a:r>
              <a:rPr lang="en-US" altLang="zh-CN" sz="100" dirty="0"/>
              <a:t>lines(x, S1,col=2)</a:t>
            </a:r>
          </a:p>
          <a:p>
            <a:r>
              <a:rPr lang="en-US" altLang="zh-CN" sz="100" dirty="0" err="1"/>
              <a:t>abline</a:t>
            </a:r>
            <a:r>
              <a:rPr lang="en-US" altLang="zh-CN" sz="100" dirty="0"/>
              <a:t>(h=</a:t>
            </a:r>
            <a:r>
              <a:rPr lang="en-US" altLang="zh-CN" sz="100" dirty="0" err="1"/>
              <a:t>v,lty</a:t>
            </a:r>
            <a:r>
              <a:rPr lang="en-US" altLang="zh-CN" sz="100" dirty="0"/>
              <a:t>=2)</a:t>
            </a:r>
          </a:p>
          <a:p>
            <a:r>
              <a:rPr lang="en-US" altLang="zh-CN" sz="100" dirty="0"/>
              <a:t>text(3,v,round(v,3))</a:t>
            </a:r>
          </a:p>
          <a:p>
            <a:endParaRPr lang="en-US" altLang="zh-CN" sz="100" dirty="0"/>
          </a:p>
          <a:p>
            <a:r>
              <a:rPr lang="en-US" altLang="zh-CN" sz="100" dirty="0"/>
              <a:t>#</a:t>
            </a:r>
            <a:r>
              <a:rPr lang="zh-CN" altLang="en-US" sz="100" dirty="0"/>
              <a:t>指数函数通胀率</a:t>
            </a:r>
          </a:p>
          <a:p>
            <a:r>
              <a:rPr lang="en-US" altLang="zh-CN" sz="100" dirty="0"/>
              <a:t>a=1.2</a:t>
            </a:r>
          </a:p>
          <a:p>
            <a:r>
              <a:rPr lang="en-US" altLang="zh-CN" sz="100" dirty="0"/>
              <a:t>b=0.3 </a:t>
            </a:r>
          </a:p>
          <a:p>
            <a:r>
              <a:rPr lang="en-US" altLang="zh-CN" sz="100" dirty="0"/>
              <a:t>mu1=(b+1)*</a:t>
            </a:r>
            <a:r>
              <a:rPr lang="en-US" altLang="zh-CN" sz="100" dirty="0" err="1"/>
              <a:t>mu+log</a:t>
            </a:r>
            <a:r>
              <a:rPr lang="en-US" altLang="zh-CN" sz="100" dirty="0"/>
              <a:t>(a)</a:t>
            </a:r>
          </a:p>
          <a:p>
            <a:r>
              <a:rPr lang="en-US" altLang="zh-CN" sz="100" dirty="0"/>
              <a:t>sigma1=(b+1)*sigma</a:t>
            </a:r>
          </a:p>
          <a:p>
            <a:r>
              <a:rPr lang="en-US" altLang="zh-CN" sz="100" dirty="0"/>
              <a:t>x=</a:t>
            </a:r>
            <a:r>
              <a:rPr lang="en-US" altLang="zh-CN" sz="100" dirty="0" err="1"/>
              <a:t>seq</a:t>
            </a:r>
            <a:r>
              <a:rPr lang="en-US" altLang="zh-CN" sz="100" dirty="0"/>
              <a:t>(0,6,0.1)</a:t>
            </a:r>
          </a:p>
          <a:p>
            <a:r>
              <a:rPr lang="en-US" altLang="zh-CN" sz="100" dirty="0" err="1"/>
              <a:t>Sx</a:t>
            </a:r>
            <a:r>
              <a:rPr lang="en-US" altLang="zh-CN" sz="100" dirty="0"/>
              <a:t>=1-plnorm(</a:t>
            </a:r>
            <a:r>
              <a:rPr lang="en-US" altLang="zh-CN" sz="100" dirty="0" err="1"/>
              <a:t>x,mu,sigma</a:t>
            </a:r>
            <a:r>
              <a:rPr lang="en-US" altLang="zh-CN" sz="100" dirty="0"/>
              <a:t>)</a:t>
            </a:r>
          </a:p>
          <a:p>
            <a:r>
              <a:rPr lang="en-US" altLang="zh-CN" sz="100" dirty="0"/>
              <a:t>S1=1-plnorm(x,mu1,sigma1)</a:t>
            </a:r>
          </a:p>
          <a:p>
            <a:r>
              <a:rPr lang="en-US" altLang="zh-CN" sz="100" dirty="0"/>
              <a:t>plot(x, </a:t>
            </a:r>
            <a:r>
              <a:rPr lang="en-US" altLang="zh-CN" sz="100" dirty="0" err="1"/>
              <a:t>Sx,type</a:t>
            </a:r>
            <a:r>
              <a:rPr lang="en-US" altLang="zh-CN" sz="100" dirty="0"/>
              <a:t>='</a:t>
            </a:r>
            <a:r>
              <a:rPr lang="en-US" altLang="zh-CN" sz="100" dirty="0" err="1"/>
              <a:t>l',main</a:t>
            </a:r>
            <a:r>
              <a:rPr lang="en-US" altLang="zh-CN" sz="100" dirty="0"/>
              <a:t>=expression(paste(</a:t>
            </a:r>
            <a:r>
              <a:rPr lang="zh-CN" altLang="en-US" sz="100" dirty="0"/>
              <a:t>通胀函数</a:t>
            </a:r>
            <a:r>
              <a:rPr lang="en-US" altLang="zh-CN" sz="100" dirty="0"/>
              <a:t>, y == 1.2*x^1.4)),</a:t>
            </a:r>
            <a:r>
              <a:rPr lang="en-US" altLang="zh-CN" sz="100" dirty="0" err="1"/>
              <a:t>ylab</a:t>
            </a:r>
            <a:r>
              <a:rPr lang="en-US" altLang="zh-CN" sz="100" dirty="0"/>
              <a:t>='</a:t>
            </a:r>
            <a:r>
              <a:rPr lang="zh-CN" altLang="en-US" sz="100" dirty="0"/>
              <a:t>生存函数</a:t>
            </a:r>
            <a:r>
              <a:rPr lang="en-US" altLang="zh-CN" sz="100" dirty="0"/>
              <a:t>',</a:t>
            </a:r>
            <a:r>
              <a:rPr lang="en-US" altLang="zh-CN" sz="100" dirty="0" err="1"/>
              <a:t>xlab</a:t>
            </a:r>
            <a:r>
              <a:rPr lang="en-US" altLang="zh-CN" sz="100" dirty="0"/>
              <a:t>='</a:t>
            </a:r>
            <a:r>
              <a:rPr lang="zh-CN" altLang="en-US" sz="100" dirty="0"/>
              <a:t>损失</a:t>
            </a:r>
            <a:r>
              <a:rPr lang="en-US" altLang="zh-CN" sz="100" dirty="0"/>
              <a:t>')</a:t>
            </a:r>
          </a:p>
          <a:p>
            <a:r>
              <a:rPr lang="en-US" altLang="zh-CN" sz="100" dirty="0"/>
              <a:t>lines(x, S1,col=2)</a:t>
            </a:r>
          </a:p>
          <a:p>
            <a:r>
              <a:rPr lang="en-US" altLang="zh-CN" sz="100" dirty="0" err="1"/>
              <a:t>abline</a:t>
            </a:r>
            <a:r>
              <a:rPr lang="en-US" altLang="zh-CN" sz="100" dirty="0"/>
              <a:t>(h=</a:t>
            </a:r>
            <a:r>
              <a:rPr lang="en-US" altLang="zh-CN" sz="100" dirty="0" err="1"/>
              <a:t>v,lty</a:t>
            </a:r>
            <a:r>
              <a:rPr lang="en-US" altLang="zh-CN" sz="100" dirty="0"/>
              <a:t>=2)</a:t>
            </a:r>
          </a:p>
          <a:p>
            <a:r>
              <a:rPr lang="en-US" altLang="zh-CN" sz="100" dirty="0"/>
              <a:t>text(3,v,round(v,3))</a:t>
            </a:r>
          </a:p>
          <a:p>
            <a:endParaRPr lang="en-US" altLang="zh-CN" sz="100" dirty="0"/>
          </a:p>
          <a:p>
            <a:endParaRPr lang="en-US" altLang="zh-CN" sz="100" dirty="0"/>
          </a:p>
          <a:p>
            <a:endParaRPr lang="en-US" altLang="zh-CN" sz="100" dirty="0"/>
          </a:p>
          <a:p>
            <a:endParaRPr lang="en-US" altLang="zh-CN" sz="100" dirty="0"/>
          </a:p>
          <a:p>
            <a:endParaRPr lang="en-US" altLang="zh-CN" sz="100" dirty="0"/>
          </a:p>
          <a:p>
            <a:endParaRPr lang="en-US" altLang="zh-CN" sz="100" dirty="0"/>
          </a:p>
          <a:p>
            <a:endParaRPr lang="zh-CN" altLang="en-US" sz="100" dirty="0"/>
          </a:p>
        </p:txBody>
      </p:sp>
      <p:sp>
        <p:nvSpPr>
          <p:cNvPr id="8" name="文本框 7"/>
          <p:cNvSpPr txBox="1"/>
          <p:nvPr/>
        </p:nvSpPr>
        <p:spPr>
          <a:xfrm>
            <a:off x="395536" y="4309408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黑色表示原损失，红色表示通胀调整后的损失。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当原损失</a:t>
            </a:r>
            <a:r>
              <a:rPr lang="en-US" altLang="zh-CN" sz="2400" dirty="0" smtClean="0"/>
              <a:t>x=1</a:t>
            </a:r>
            <a:r>
              <a:rPr lang="zh-CN" altLang="en-US" sz="2400" dirty="0" smtClean="0"/>
              <a:t>（生存函数</a:t>
            </a:r>
            <a:r>
              <a:rPr lang="en-US" altLang="zh-CN" sz="2400" dirty="0" smtClean="0"/>
              <a:t>=0.655</a:t>
            </a:r>
            <a:r>
              <a:rPr lang="zh-CN" altLang="en-US" sz="2400" dirty="0" smtClean="0"/>
              <a:t>）</a:t>
            </a:r>
            <a:r>
              <a:rPr lang="zh-CN" altLang="en-US" sz="2400" dirty="0"/>
              <a:t>时</a:t>
            </a:r>
            <a:r>
              <a:rPr lang="zh-CN" altLang="en-US" sz="2400" dirty="0" smtClean="0"/>
              <a:t>，两种通胀方式调整后的损失相等。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当</a:t>
            </a:r>
            <a:r>
              <a:rPr lang="en-US" altLang="zh-CN" sz="2400" dirty="0" smtClean="0"/>
              <a:t>x&lt;1</a:t>
            </a:r>
            <a:r>
              <a:rPr lang="zh-CN" altLang="en-US" sz="2400" dirty="0" smtClean="0"/>
              <a:t>时，均衡调整后的损失金额较大。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当</a:t>
            </a:r>
            <a:r>
              <a:rPr lang="en-US" altLang="zh-CN" sz="2400" dirty="0" smtClean="0"/>
              <a:t>x&gt;1</a:t>
            </a:r>
            <a:r>
              <a:rPr lang="zh-CN" altLang="en-US" sz="2400" dirty="0"/>
              <a:t>时</a:t>
            </a:r>
            <a:r>
              <a:rPr lang="zh-CN" altLang="en-US" sz="2400" dirty="0" smtClean="0"/>
              <a:t>，指数函数调整</a:t>
            </a:r>
            <a:r>
              <a:rPr lang="zh-CN" altLang="en-US" sz="2400" dirty="0"/>
              <a:t>后的损失金额</a:t>
            </a:r>
            <a:r>
              <a:rPr lang="zh-CN" altLang="en-US" sz="2400" dirty="0" smtClean="0"/>
              <a:t>较大。</a:t>
            </a:r>
            <a:endParaRPr lang="en-US" altLang="zh-CN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32656"/>
            <a:ext cx="7215992" cy="377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3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6380B5-5FA0-4344-BB53-6DA13291ABC0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67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308304" y="332656"/>
            <a:ext cx="745717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" dirty="0"/>
              <a:t>par(</a:t>
            </a:r>
            <a:r>
              <a:rPr lang="en-US" altLang="zh-CN" sz="100" dirty="0" err="1"/>
              <a:t>mfrow</a:t>
            </a:r>
            <a:r>
              <a:rPr lang="en-US" altLang="zh-CN" sz="100" dirty="0"/>
              <a:t>=c(1,2))</a:t>
            </a:r>
          </a:p>
          <a:p>
            <a:r>
              <a:rPr lang="en-US" altLang="zh-CN" sz="100" dirty="0"/>
              <a:t>mu=0.2</a:t>
            </a:r>
          </a:p>
          <a:p>
            <a:r>
              <a:rPr lang="en-US" altLang="zh-CN" sz="100" dirty="0"/>
              <a:t>sigma=0.5</a:t>
            </a:r>
          </a:p>
          <a:p>
            <a:r>
              <a:rPr lang="en-US" altLang="zh-CN" sz="100" dirty="0"/>
              <a:t>v=1-plnorm(1,mu,sigma)</a:t>
            </a:r>
          </a:p>
          <a:p>
            <a:endParaRPr lang="en-US" altLang="zh-CN" sz="100" dirty="0"/>
          </a:p>
          <a:p>
            <a:r>
              <a:rPr lang="en-US" altLang="zh-CN" sz="100" dirty="0"/>
              <a:t>#</a:t>
            </a:r>
            <a:r>
              <a:rPr lang="zh-CN" altLang="en-US" sz="100" dirty="0"/>
              <a:t>均衡通胀率</a:t>
            </a:r>
          </a:p>
          <a:p>
            <a:r>
              <a:rPr lang="en-US" altLang="zh-CN" sz="100" dirty="0"/>
              <a:t>a=1.2</a:t>
            </a:r>
          </a:p>
          <a:p>
            <a:r>
              <a:rPr lang="en-US" altLang="zh-CN" sz="100" dirty="0"/>
              <a:t>b=0  </a:t>
            </a:r>
          </a:p>
          <a:p>
            <a:r>
              <a:rPr lang="en-US" altLang="zh-CN" sz="100" dirty="0"/>
              <a:t>mu1=(b+1)*</a:t>
            </a:r>
            <a:r>
              <a:rPr lang="en-US" altLang="zh-CN" sz="100" dirty="0" err="1"/>
              <a:t>mu+log</a:t>
            </a:r>
            <a:r>
              <a:rPr lang="en-US" altLang="zh-CN" sz="100" dirty="0"/>
              <a:t>(a)</a:t>
            </a:r>
          </a:p>
          <a:p>
            <a:r>
              <a:rPr lang="en-US" altLang="zh-CN" sz="100" dirty="0"/>
              <a:t>sigma1=(b+1)*sigma</a:t>
            </a:r>
          </a:p>
          <a:p>
            <a:r>
              <a:rPr lang="en-US" altLang="zh-CN" sz="100" dirty="0"/>
              <a:t>x=</a:t>
            </a:r>
            <a:r>
              <a:rPr lang="en-US" altLang="zh-CN" sz="100" dirty="0" err="1"/>
              <a:t>seq</a:t>
            </a:r>
            <a:r>
              <a:rPr lang="en-US" altLang="zh-CN" sz="100" dirty="0"/>
              <a:t>(0,6,0.1)</a:t>
            </a:r>
          </a:p>
          <a:p>
            <a:r>
              <a:rPr lang="en-US" altLang="zh-CN" sz="100" dirty="0" err="1"/>
              <a:t>Sx</a:t>
            </a:r>
            <a:r>
              <a:rPr lang="en-US" altLang="zh-CN" sz="100" dirty="0"/>
              <a:t>=1-plnorm(</a:t>
            </a:r>
            <a:r>
              <a:rPr lang="en-US" altLang="zh-CN" sz="100" dirty="0" err="1"/>
              <a:t>x,mu,sigma</a:t>
            </a:r>
            <a:r>
              <a:rPr lang="en-US" altLang="zh-CN" sz="100" dirty="0"/>
              <a:t>)</a:t>
            </a:r>
          </a:p>
          <a:p>
            <a:r>
              <a:rPr lang="en-US" altLang="zh-CN" sz="100" dirty="0"/>
              <a:t>S1=1-plnorm(x,mu1,sigma1)</a:t>
            </a:r>
          </a:p>
          <a:p>
            <a:r>
              <a:rPr lang="en-US" altLang="zh-CN" sz="100" dirty="0"/>
              <a:t>plot(x, </a:t>
            </a:r>
            <a:r>
              <a:rPr lang="en-US" altLang="zh-CN" sz="100" dirty="0" err="1"/>
              <a:t>Sx,type</a:t>
            </a:r>
            <a:r>
              <a:rPr lang="en-US" altLang="zh-CN" sz="100" dirty="0"/>
              <a:t>='</a:t>
            </a:r>
            <a:r>
              <a:rPr lang="en-US" altLang="zh-CN" sz="100" dirty="0" err="1"/>
              <a:t>l',main</a:t>
            </a:r>
            <a:r>
              <a:rPr lang="en-US" altLang="zh-CN" sz="100" dirty="0"/>
              <a:t>='</a:t>
            </a:r>
            <a:r>
              <a:rPr lang="zh-CN" altLang="en-US" sz="100" dirty="0"/>
              <a:t>均衡通胀函数</a:t>
            </a:r>
            <a:r>
              <a:rPr lang="en-US" altLang="zh-CN" sz="100" dirty="0"/>
              <a:t>y = 1.2x',ylab='</a:t>
            </a:r>
            <a:r>
              <a:rPr lang="zh-CN" altLang="en-US" sz="100" dirty="0"/>
              <a:t>生存函数</a:t>
            </a:r>
            <a:r>
              <a:rPr lang="en-US" altLang="zh-CN" sz="100" dirty="0"/>
              <a:t>',</a:t>
            </a:r>
            <a:r>
              <a:rPr lang="en-US" altLang="zh-CN" sz="100" dirty="0" err="1"/>
              <a:t>xlab</a:t>
            </a:r>
            <a:r>
              <a:rPr lang="en-US" altLang="zh-CN" sz="100" dirty="0"/>
              <a:t>='</a:t>
            </a:r>
            <a:r>
              <a:rPr lang="zh-CN" altLang="en-US" sz="100" dirty="0"/>
              <a:t>损失</a:t>
            </a:r>
            <a:r>
              <a:rPr lang="en-US" altLang="zh-CN" sz="100" dirty="0"/>
              <a:t>')</a:t>
            </a:r>
          </a:p>
          <a:p>
            <a:r>
              <a:rPr lang="en-US" altLang="zh-CN" sz="100" dirty="0"/>
              <a:t>lines(x, S1,col=2)</a:t>
            </a:r>
          </a:p>
          <a:p>
            <a:r>
              <a:rPr lang="en-US" altLang="zh-CN" sz="100" dirty="0" err="1"/>
              <a:t>abline</a:t>
            </a:r>
            <a:r>
              <a:rPr lang="en-US" altLang="zh-CN" sz="100" dirty="0"/>
              <a:t>(h=</a:t>
            </a:r>
            <a:r>
              <a:rPr lang="en-US" altLang="zh-CN" sz="100" dirty="0" err="1"/>
              <a:t>v,lty</a:t>
            </a:r>
            <a:r>
              <a:rPr lang="en-US" altLang="zh-CN" sz="100" dirty="0"/>
              <a:t>=2)</a:t>
            </a:r>
          </a:p>
          <a:p>
            <a:r>
              <a:rPr lang="en-US" altLang="zh-CN" sz="100" dirty="0"/>
              <a:t>text(3,v,round(v,3))</a:t>
            </a:r>
          </a:p>
          <a:p>
            <a:endParaRPr lang="en-US" altLang="zh-CN" sz="100" dirty="0"/>
          </a:p>
          <a:p>
            <a:r>
              <a:rPr lang="en-US" altLang="zh-CN" sz="100" dirty="0"/>
              <a:t>#</a:t>
            </a:r>
            <a:r>
              <a:rPr lang="zh-CN" altLang="en-US" sz="100" dirty="0"/>
              <a:t>指数函数通胀率</a:t>
            </a:r>
          </a:p>
          <a:p>
            <a:r>
              <a:rPr lang="en-US" altLang="zh-CN" sz="100" dirty="0"/>
              <a:t>a=1.2</a:t>
            </a:r>
          </a:p>
          <a:p>
            <a:r>
              <a:rPr lang="en-US" altLang="zh-CN" sz="100" dirty="0"/>
              <a:t>b=-0.5 </a:t>
            </a:r>
          </a:p>
          <a:p>
            <a:r>
              <a:rPr lang="en-US" altLang="zh-CN" sz="100" dirty="0"/>
              <a:t>mu1=(b+1)*</a:t>
            </a:r>
            <a:r>
              <a:rPr lang="en-US" altLang="zh-CN" sz="100" dirty="0" err="1"/>
              <a:t>mu+log</a:t>
            </a:r>
            <a:r>
              <a:rPr lang="en-US" altLang="zh-CN" sz="100" dirty="0"/>
              <a:t>(a)</a:t>
            </a:r>
          </a:p>
          <a:p>
            <a:r>
              <a:rPr lang="en-US" altLang="zh-CN" sz="100" dirty="0"/>
              <a:t>sigma1=(b+1)*sigma</a:t>
            </a:r>
          </a:p>
          <a:p>
            <a:r>
              <a:rPr lang="en-US" altLang="zh-CN" sz="100" dirty="0"/>
              <a:t>x=</a:t>
            </a:r>
            <a:r>
              <a:rPr lang="en-US" altLang="zh-CN" sz="100" dirty="0" err="1"/>
              <a:t>seq</a:t>
            </a:r>
            <a:r>
              <a:rPr lang="en-US" altLang="zh-CN" sz="100" dirty="0"/>
              <a:t>(0,6,0.1)</a:t>
            </a:r>
          </a:p>
          <a:p>
            <a:r>
              <a:rPr lang="en-US" altLang="zh-CN" sz="100" dirty="0" err="1"/>
              <a:t>Sx</a:t>
            </a:r>
            <a:r>
              <a:rPr lang="en-US" altLang="zh-CN" sz="100" dirty="0"/>
              <a:t>=1-plnorm(</a:t>
            </a:r>
            <a:r>
              <a:rPr lang="en-US" altLang="zh-CN" sz="100" dirty="0" err="1"/>
              <a:t>x,mu,sigma</a:t>
            </a:r>
            <a:r>
              <a:rPr lang="en-US" altLang="zh-CN" sz="100" dirty="0"/>
              <a:t>)</a:t>
            </a:r>
          </a:p>
          <a:p>
            <a:r>
              <a:rPr lang="en-US" altLang="zh-CN" sz="100" dirty="0"/>
              <a:t>S1=1-plnorm(x,mu1,sigma1)</a:t>
            </a:r>
          </a:p>
          <a:p>
            <a:r>
              <a:rPr lang="en-US" altLang="zh-CN" sz="100" dirty="0"/>
              <a:t>f=function(x) </a:t>
            </a:r>
            <a:r>
              <a:rPr lang="en-US" altLang="zh-CN" sz="100" dirty="0" err="1"/>
              <a:t>plnorm</a:t>
            </a:r>
            <a:r>
              <a:rPr lang="en-US" altLang="zh-CN" sz="100" dirty="0"/>
              <a:t>(</a:t>
            </a:r>
            <a:r>
              <a:rPr lang="en-US" altLang="zh-CN" sz="100" dirty="0" err="1"/>
              <a:t>x,mu,sigma</a:t>
            </a:r>
            <a:r>
              <a:rPr lang="en-US" altLang="zh-CN" sz="100" dirty="0"/>
              <a:t>)-</a:t>
            </a:r>
            <a:r>
              <a:rPr lang="en-US" altLang="zh-CN" sz="100" dirty="0" err="1"/>
              <a:t>plnorm</a:t>
            </a:r>
            <a:r>
              <a:rPr lang="en-US" altLang="zh-CN" sz="100" dirty="0"/>
              <a:t>(x,mu1,sigma1)</a:t>
            </a:r>
          </a:p>
          <a:p>
            <a:r>
              <a:rPr lang="en-US" altLang="zh-CN" sz="100" dirty="0"/>
              <a:t>xx=</a:t>
            </a:r>
            <a:r>
              <a:rPr lang="en-US" altLang="zh-CN" sz="100" dirty="0" err="1"/>
              <a:t>uniroot</a:t>
            </a:r>
            <a:r>
              <a:rPr lang="en-US" altLang="zh-CN" sz="100" dirty="0"/>
              <a:t>(</a:t>
            </a:r>
            <a:r>
              <a:rPr lang="en-US" altLang="zh-CN" sz="100" dirty="0" err="1"/>
              <a:t>f,c</a:t>
            </a:r>
            <a:r>
              <a:rPr lang="en-US" altLang="zh-CN" sz="100" dirty="0"/>
              <a:t>(1,5))$root</a:t>
            </a:r>
          </a:p>
          <a:p>
            <a:r>
              <a:rPr lang="en-US" altLang="zh-CN" sz="100" dirty="0" err="1"/>
              <a:t>vv</a:t>
            </a:r>
            <a:r>
              <a:rPr lang="en-US" altLang="zh-CN" sz="100" dirty="0"/>
              <a:t>=1-plnorm(</a:t>
            </a:r>
            <a:r>
              <a:rPr lang="en-US" altLang="zh-CN" sz="100" dirty="0" err="1"/>
              <a:t>xx,mu,sigma</a:t>
            </a:r>
            <a:r>
              <a:rPr lang="en-US" altLang="zh-CN" sz="100" dirty="0"/>
              <a:t>)</a:t>
            </a:r>
          </a:p>
          <a:p>
            <a:r>
              <a:rPr lang="en-US" altLang="zh-CN" sz="100" dirty="0"/>
              <a:t>plot(x, </a:t>
            </a:r>
            <a:r>
              <a:rPr lang="en-US" altLang="zh-CN" sz="100" dirty="0" err="1"/>
              <a:t>Sx,type</a:t>
            </a:r>
            <a:r>
              <a:rPr lang="en-US" altLang="zh-CN" sz="100" dirty="0"/>
              <a:t>='</a:t>
            </a:r>
            <a:r>
              <a:rPr lang="en-US" altLang="zh-CN" sz="100" dirty="0" err="1"/>
              <a:t>l',main</a:t>
            </a:r>
            <a:r>
              <a:rPr lang="en-US" altLang="zh-CN" sz="100" dirty="0"/>
              <a:t>=expression(paste(</a:t>
            </a:r>
            <a:r>
              <a:rPr lang="zh-CN" altLang="en-US" sz="100" dirty="0"/>
              <a:t>通胀函数</a:t>
            </a:r>
            <a:r>
              <a:rPr lang="en-US" altLang="zh-CN" sz="100" dirty="0"/>
              <a:t>, y == 1.2*x^0.5)),</a:t>
            </a:r>
            <a:r>
              <a:rPr lang="en-US" altLang="zh-CN" sz="100" dirty="0" err="1"/>
              <a:t>ylab</a:t>
            </a:r>
            <a:r>
              <a:rPr lang="en-US" altLang="zh-CN" sz="100" dirty="0"/>
              <a:t>='</a:t>
            </a:r>
            <a:r>
              <a:rPr lang="zh-CN" altLang="en-US" sz="100" dirty="0"/>
              <a:t>生存函数</a:t>
            </a:r>
            <a:r>
              <a:rPr lang="en-US" altLang="zh-CN" sz="100" dirty="0"/>
              <a:t>',</a:t>
            </a:r>
            <a:r>
              <a:rPr lang="en-US" altLang="zh-CN" sz="100" dirty="0" err="1"/>
              <a:t>xlab</a:t>
            </a:r>
            <a:r>
              <a:rPr lang="en-US" altLang="zh-CN" sz="100" dirty="0"/>
              <a:t>='</a:t>
            </a:r>
            <a:r>
              <a:rPr lang="zh-CN" altLang="en-US" sz="100" dirty="0"/>
              <a:t>损失</a:t>
            </a:r>
            <a:r>
              <a:rPr lang="en-US" altLang="zh-CN" sz="100" dirty="0"/>
              <a:t>')</a:t>
            </a:r>
          </a:p>
          <a:p>
            <a:r>
              <a:rPr lang="en-US" altLang="zh-CN" sz="100" dirty="0"/>
              <a:t>lines(x, S1,col=2)</a:t>
            </a:r>
          </a:p>
          <a:p>
            <a:r>
              <a:rPr lang="en-US" altLang="zh-CN" sz="100" dirty="0" err="1"/>
              <a:t>abline</a:t>
            </a:r>
            <a:r>
              <a:rPr lang="en-US" altLang="zh-CN" sz="100" dirty="0"/>
              <a:t>(h=</a:t>
            </a:r>
            <a:r>
              <a:rPr lang="en-US" altLang="zh-CN" sz="100" dirty="0" err="1"/>
              <a:t>v,lty</a:t>
            </a:r>
            <a:r>
              <a:rPr lang="en-US" altLang="zh-CN" sz="100" dirty="0"/>
              <a:t>=2)</a:t>
            </a:r>
          </a:p>
          <a:p>
            <a:r>
              <a:rPr lang="en-US" altLang="zh-CN" sz="100" dirty="0" err="1"/>
              <a:t>abline</a:t>
            </a:r>
            <a:r>
              <a:rPr lang="en-US" altLang="zh-CN" sz="100" dirty="0"/>
              <a:t>(h=</a:t>
            </a:r>
            <a:r>
              <a:rPr lang="en-US" altLang="zh-CN" sz="100" dirty="0" err="1"/>
              <a:t>vv,lty</a:t>
            </a:r>
            <a:r>
              <a:rPr lang="en-US" altLang="zh-CN" sz="100" dirty="0"/>
              <a:t>=2)</a:t>
            </a:r>
          </a:p>
          <a:p>
            <a:r>
              <a:rPr lang="en-US" altLang="zh-CN" sz="100" dirty="0"/>
              <a:t>lines(c(</a:t>
            </a:r>
            <a:r>
              <a:rPr lang="en-US" altLang="zh-CN" sz="100" dirty="0" err="1"/>
              <a:t>xx,xx</a:t>
            </a:r>
            <a:r>
              <a:rPr lang="en-US" altLang="zh-CN" sz="100" dirty="0"/>
              <a:t>),c(0,vv),</a:t>
            </a:r>
            <a:r>
              <a:rPr lang="en-US" altLang="zh-CN" sz="100" dirty="0" err="1"/>
              <a:t>lty</a:t>
            </a:r>
            <a:r>
              <a:rPr lang="en-US" altLang="zh-CN" sz="100" dirty="0"/>
              <a:t>=2)</a:t>
            </a:r>
          </a:p>
          <a:p>
            <a:r>
              <a:rPr lang="en-US" altLang="zh-CN" sz="100" dirty="0"/>
              <a:t>text(3,v,round(v,3))</a:t>
            </a:r>
          </a:p>
          <a:p>
            <a:r>
              <a:rPr lang="en-US" altLang="zh-CN" sz="100" dirty="0"/>
              <a:t>text(3,vv,round(vv,3))</a:t>
            </a:r>
          </a:p>
          <a:p>
            <a:r>
              <a:rPr lang="en-US" altLang="zh-CN" sz="100" dirty="0"/>
              <a:t>text(xx,0.01,round(xx,3))</a:t>
            </a:r>
          </a:p>
          <a:p>
            <a:endParaRPr lang="en-US" altLang="zh-CN" sz="100" dirty="0"/>
          </a:p>
          <a:p>
            <a:endParaRPr lang="en-US" altLang="zh-CN" sz="100" dirty="0"/>
          </a:p>
          <a:p>
            <a:endParaRPr lang="en-US" altLang="zh-CN" sz="100" dirty="0"/>
          </a:p>
          <a:p>
            <a:endParaRPr lang="en-US" altLang="zh-CN" sz="100" dirty="0"/>
          </a:p>
          <a:p>
            <a:endParaRPr lang="en-US" altLang="zh-CN" sz="100" dirty="0"/>
          </a:p>
          <a:p>
            <a:endParaRPr lang="zh-CN" altLang="en-US" sz="1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412776"/>
            <a:ext cx="8398825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3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07504" y="332656"/>
            <a:ext cx="7543800" cy="687288"/>
          </a:xfrm>
        </p:spPr>
        <p:txBody>
          <a:bodyPr/>
          <a:lstStyle/>
          <a:p>
            <a:r>
              <a:rPr lang="zh-CN" altLang="en-US" dirty="0"/>
              <a:t>课后作业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2057400"/>
            <a:ext cx="8458200" cy="4073525"/>
          </a:xfrm>
        </p:spPr>
        <p:txBody>
          <a:bodyPr/>
          <a:lstStyle/>
          <a:p>
            <a:r>
              <a:rPr lang="zh-CN" altLang="en-US" sz="2400" dirty="0" smtClean="0"/>
              <a:t>对于</a:t>
            </a:r>
            <a:r>
              <a:rPr lang="en-US" altLang="zh-CN" sz="2400" dirty="0" smtClean="0"/>
              <a:t>gamma</a:t>
            </a:r>
            <a:r>
              <a:rPr lang="zh-CN" altLang="en-US" sz="2400" dirty="0" smtClean="0"/>
              <a:t>分布（</a:t>
            </a:r>
            <a:r>
              <a:rPr lang="en-US" altLang="zh-CN" sz="2400" dirty="0" smtClean="0"/>
              <a:t>shape=</a:t>
            </a:r>
            <a:r>
              <a:rPr lang="en-US" altLang="zh-CN" sz="2400" dirty="0" err="1" smtClean="0"/>
              <a:t>2,scale</a:t>
            </a:r>
            <a:r>
              <a:rPr lang="en-US" altLang="zh-CN" sz="2400" dirty="0" smtClean="0"/>
              <a:t>=100)</a:t>
            </a:r>
            <a:r>
              <a:rPr lang="zh-CN" altLang="en-US" sz="2400" dirty="0"/>
              <a:t>绘图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止损保费和平均超额损失随着免赔额增加而变化的曲线图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有限期望值随着限额变化而变化的曲线图</a:t>
            </a:r>
            <a:endParaRPr lang="en-US" altLang="zh-CN" sz="2400" dirty="0" smtClean="0"/>
          </a:p>
          <a:p>
            <a:r>
              <a:rPr lang="zh-CN" altLang="en-US" sz="2400" dirty="0" smtClean="0"/>
              <a:t>把上述分布改为</a:t>
            </a:r>
            <a:r>
              <a:rPr lang="en-US" altLang="zh-CN" sz="2400" dirty="0" err="1" smtClean="0"/>
              <a:t>pareto</a:t>
            </a:r>
            <a:r>
              <a:rPr lang="en-US" altLang="zh-CN" sz="2400" dirty="0" smtClean="0"/>
              <a:t>(shape=</a:t>
            </a:r>
            <a:r>
              <a:rPr lang="en-US" altLang="zh-CN" sz="2400" dirty="0" err="1" smtClean="0"/>
              <a:t>2,scale</a:t>
            </a:r>
            <a:r>
              <a:rPr lang="en-US" altLang="zh-CN" sz="2400" dirty="0" smtClean="0"/>
              <a:t>=200</a:t>
            </a:r>
            <a:r>
              <a:rPr lang="en-US" altLang="zh-CN" sz="2400" dirty="0"/>
              <a:t>)</a:t>
            </a:r>
            <a:r>
              <a:rPr lang="zh-CN" altLang="en-US" sz="2400" dirty="0" smtClean="0"/>
              <a:t>和指数分布</a:t>
            </a:r>
            <a:r>
              <a:rPr lang="en-US" altLang="zh-CN" sz="2400" dirty="0" smtClean="0"/>
              <a:t>(rate=1/200)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注：上述三个分布的均值相等，均为</a:t>
            </a:r>
            <a:r>
              <a:rPr lang="en-US" altLang="zh-CN" sz="2400" dirty="0" smtClean="0"/>
              <a:t>200</a:t>
            </a:r>
            <a:endParaRPr lang="zh-CN" altLang="en-US" sz="2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( </a:t>
            </a:r>
            <a:fld id="{3EBA4A41-DF70-4ED6-A7D0-45645D30423D}" type="slidenum">
              <a:rPr lang="en-US" altLang="zh-CN" smtClean="0"/>
              <a:pPr>
                <a:defRPr/>
              </a:pPr>
              <a:t>68</a:t>
            </a:fld>
            <a:r>
              <a:rPr lang="en-US" altLang="zh-CN" smtClean="0"/>
              <a:t> )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387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( </a:t>
            </a:r>
            <a:fld id="{6F4965D5-0B8C-4940-A118-ACA2133EA7E7}" type="slidenum">
              <a:rPr lang="en-US" altLang="zh-CN" smtClean="0"/>
              <a:pPr>
                <a:defRPr/>
              </a:pPr>
              <a:t>69</a:t>
            </a:fld>
            <a:r>
              <a:rPr lang="en-US" altLang="zh-CN" smtClean="0"/>
              <a:t> )</a:t>
            </a:r>
            <a:endParaRPr lang="en-US" altLang="zh-CN"/>
          </a:p>
        </p:txBody>
      </p:sp>
      <p:pic>
        <p:nvPicPr>
          <p:cNvPr id="27648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6400"/>
            <a:ext cx="8532813" cy="631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020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7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348" y="692696"/>
            <a:ext cx="9205336" cy="437427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7236296" y="5747372"/>
            <a:ext cx="18002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" dirty="0"/>
              <a:t># ==========================================</a:t>
            </a:r>
          </a:p>
          <a:p>
            <a:r>
              <a:rPr lang="en-US" altLang="zh-CN" sz="200" dirty="0"/>
              <a:t># </a:t>
            </a:r>
            <a:r>
              <a:rPr lang="zh-CN" altLang="en-US" sz="200" dirty="0"/>
              <a:t>指数分布</a:t>
            </a:r>
          </a:p>
          <a:p>
            <a:r>
              <a:rPr lang="en-US" altLang="zh-CN" sz="200" dirty="0"/>
              <a:t># ===========================================</a:t>
            </a:r>
          </a:p>
          <a:p>
            <a:r>
              <a:rPr lang="en-US" altLang="zh-CN" sz="200" dirty="0"/>
              <a:t>theta &lt;- c(0.5, 1, 2)</a:t>
            </a:r>
          </a:p>
          <a:p>
            <a:r>
              <a:rPr lang="en-US" altLang="zh-CN" sz="200" dirty="0"/>
              <a:t>x0 &lt;- </a:t>
            </a:r>
            <a:r>
              <a:rPr lang="en-US" altLang="zh-CN" sz="200" dirty="0" err="1"/>
              <a:t>seq</a:t>
            </a:r>
            <a:r>
              <a:rPr lang="en-US" altLang="zh-CN" sz="200" dirty="0"/>
              <a:t>(0.001, 10, </a:t>
            </a:r>
            <a:r>
              <a:rPr lang="en-US" altLang="zh-CN" sz="200" dirty="0" err="1"/>
              <a:t>length.out</a:t>
            </a:r>
            <a:r>
              <a:rPr lang="en-US" altLang="zh-CN" sz="200" dirty="0"/>
              <a:t> = 100)</a:t>
            </a:r>
          </a:p>
          <a:p>
            <a:r>
              <a:rPr lang="en-US" altLang="zh-CN" sz="200" dirty="0"/>
              <a:t>par(</a:t>
            </a:r>
            <a:r>
              <a:rPr lang="en-US" altLang="zh-CN" sz="200" dirty="0" err="1"/>
              <a:t>mfrow</a:t>
            </a:r>
            <a:r>
              <a:rPr lang="en-US" altLang="zh-CN" sz="200" dirty="0"/>
              <a:t> = c(1, 1) )</a:t>
            </a:r>
          </a:p>
          <a:p>
            <a:r>
              <a:rPr lang="en-US" altLang="zh-CN" sz="200" dirty="0"/>
              <a:t>f1 &lt;- </a:t>
            </a:r>
            <a:r>
              <a:rPr lang="en-US" altLang="zh-CN" sz="200" dirty="0" err="1"/>
              <a:t>dexp</a:t>
            </a:r>
            <a:r>
              <a:rPr lang="en-US" altLang="zh-CN" sz="200" dirty="0"/>
              <a:t>(x0, rate = theta[1], log = FALSE)</a:t>
            </a:r>
          </a:p>
          <a:p>
            <a:r>
              <a:rPr lang="en-US" altLang="zh-CN" sz="200" dirty="0"/>
              <a:t>f2 &lt;- </a:t>
            </a:r>
            <a:r>
              <a:rPr lang="en-US" altLang="zh-CN" sz="200" dirty="0" err="1"/>
              <a:t>dexp</a:t>
            </a:r>
            <a:r>
              <a:rPr lang="en-US" altLang="zh-CN" sz="200" dirty="0"/>
              <a:t>(x0, rate = theta[2], log = FALSE)</a:t>
            </a:r>
          </a:p>
          <a:p>
            <a:r>
              <a:rPr lang="en-US" altLang="zh-CN" sz="200" dirty="0"/>
              <a:t>f3 &lt;- </a:t>
            </a:r>
            <a:r>
              <a:rPr lang="en-US" altLang="zh-CN" sz="200" dirty="0" err="1"/>
              <a:t>dexp</a:t>
            </a:r>
            <a:r>
              <a:rPr lang="en-US" altLang="zh-CN" sz="200" dirty="0"/>
              <a:t>(x0, rate = theta[3], log = FALSE)</a:t>
            </a:r>
          </a:p>
          <a:p>
            <a:r>
              <a:rPr lang="en-US" altLang="zh-CN" sz="200" dirty="0"/>
              <a:t>plot(x0, </a:t>
            </a:r>
            <a:r>
              <a:rPr lang="en-US" altLang="zh-CN" sz="200" dirty="0" err="1"/>
              <a:t>fexp</a:t>
            </a:r>
            <a:r>
              <a:rPr lang="en-US" altLang="zh-CN" sz="200" dirty="0"/>
              <a:t>, type = 'l',</a:t>
            </a:r>
            <a:r>
              <a:rPr lang="en-US" altLang="zh-CN" sz="200" dirty="0" err="1"/>
              <a:t>ylim</a:t>
            </a:r>
            <a:r>
              <a:rPr lang="en-US" altLang="zh-CN" sz="200" dirty="0"/>
              <a:t> = c(0,0.5), main = '', </a:t>
            </a:r>
            <a:r>
              <a:rPr lang="en-US" altLang="zh-CN" sz="200" dirty="0" err="1"/>
              <a:t>ylab</a:t>
            </a:r>
            <a:r>
              <a:rPr lang="en-US" altLang="zh-CN" sz="200" dirty="0"/>
              <a:t> = '</a:t>
            </a:r>
            <a:r>
              <a:rPr lang="zh-CN" altLang="en-US" sz="200" dirty="0"/>
              <a:t>密度函数</a:t>
            </a:r>
            <a:r>
              <a:rPr lang="en-US" altLang="zh-CN" sz="200" dirty="0"/>
              <a:t>')</a:t>
            </a:r>
          </a:p>
          <a:p>
            <a:r>
              <a:rPr lang="en-US" altLang="zh-CN" sz="200" dirty="0" err="1"/>
              <a:t>matplot</a:t>
            </a:r>
            <a:r>
              <a:rPr lang="en-US" altLang="zh-CN" sz="200" dirty="0"/>
              <a:t>(x0, </a:t>
            </a:r>
            <a:r>
              <a:rPr lang="en-US" altLang="zh-CN" sz="200" dirty="0" err="1"/>
              <a:t>cbind</a:t>
            </a:r>
            <a:r>
              <a:rPr lang="en-US" altLang="zh-CN" sz="200" dirty="0"/>
              <a:t>(f1, f2, f3), type = 'l', </a:t>
            </a:r>
            <a:r>
              <a:rPr lang="en-US" altLang="zh-CN" sz="200" dirty="0" err="1"/>
              <a:t>lty</a:t>
            </a:r>
            <a:r>
              <a:rPr lang="en-US" altLang="zh-CN" sz="200" dirty="0"/>
              <a:t> = 1:3, </a:t>
            </a:r>
            <a:r>
              <a:rPr lang="en-US" altLang="zh-CN" sz="200" dirty="0" err="1"/>
              <a:t>lwd</a:t>
            </a:r>
            <a:r>
              <a:rPr lang="en-US" altLang="zh-CN" sz="200" dirty="0"/>
              <a:t> = 2)</a:t>
            </a:r>
          </a:p>
          <a:p>
            <a:r>
              <a:rPr lang="en-US" altLang="zh-CN" sz="200" dirty="0"/>
              <a:t>legend('</a:t>
            </a:r>
            <a:r>
              <a:rPr lang="en-US" altLang="zh-CN" sz="200" dirty="0" err="1"/>
              <a:t>topright</a:t>
            </a:r>
            <a:r>
              <a:rPr lang="en-US" altLang="zh-CN" sz="200" dirty="0"/>
              <a:t>', legend = c('theta = 0.5', 'theta = 1', 'theta = 2'),</a:t>
            </a:r>
          </a:p>
          <a:p>
            <a:r>
              <a:rPr lang="en-US" altLang="zh-CN" sz="200" dirty="0"/>
              <a:t>       </a:t>
            </a:r>
            <a:r>
              <a:rPr lang="en-US" altLang="zh-CN" sz="200" dirty="0" err="1"/>
              <a:t>lty</a:t>
            </a:r>
            <a:r>
              <a:rPr lang="en-US" altLang="zh-CN" sz="200" dirty="0"/>
              <a:t> = c(1,2,3), </a:t>
            </a:r>
            <a:r>
              <a:rPr lang="en-US" altLang="zh-CN" sz="200" dirty="0" err="1"/>
              <a:t>bty</a:t>
            </a:r>
            <a:r>
              <a:rPr lang="en-US" altLang="zh-CN" sz="200" dirty="0"/>
              <a:t> = "n", </a:t>
            </a:r>
            <a:r>
              <a:rPr lang="en-US" altLang="zh-CN" sz="200" dirty="0" err="1"/>
              <a:t>lwd</a:t>
            </a:r>
            <a:r>
              <a:rPr lang="en-US" altLang="zh-CN" sz="200" dirty="0"/>
              <a:t> = 2,  col = 1:3)</a:t>
            </a:r>
            <a:endParaRPr lang="zh-CN" altLang="en-US" sz="200" dirty="0"/>
          </a:p>
        </p:txBody>
      </p:sp>
    </p:spTree>
    <p:extLst>
      <p:ext uri="{BB962C8B-B14F-4D97-AF65-F5344CB8AC3E}">
        <p14:creationId xmlns:p14="http://schemas.microsoft.com/office/powerpoint/2010/main" val="409273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07504" y="116632"/>
            <a:ext cx="7543800" cy="652934"/>
          </a:xfrm>
        </p:spPr>
        <p:txBody>
          <a:bodyPr/>
          <a:lstStyle/>
          <a:p>
            <a:r>
              <a:rPr lang="zh-CN" altLang="en-US" dirty="0" smtClean="0"/>
              <a:t>课后作业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79512" y="1094809"/>
            <a:ext cx="7704856" cy="48060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假设被保险人的损失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X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服从伽马分布，参数为：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shape = 2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scale = 1000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。两份保单如下：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）保单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的免赔额为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100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）保单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 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免赔额为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100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，赔偿限额为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3000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d=100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u=3100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分别计算保险公司对保单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和保单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的期望赔款（含零赔款在内）。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如果发生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10%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的通货膨胀，上述结果将如何变化？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如果通胀函数为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  <a:r>
              <a:rPr lang="en-US" altLang="zh-CN" sz="24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^0.5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，上述结果将如何变化？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要求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编写程序代码。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6380B5-5FA0-4344-BB53-6DA13291ABC0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70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92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84" name="Rectangle 8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534400" cy="1066800"/>
          </a:xfrm>
          <a:noFill/>
          <a:ln/>
        </p:spPr>
        <p:txBody>
          <a:bodyPr/>
          <a:lstStyle/>
          <a:p>
            <a:pPr marL="609600" indent="-609600"/>
            <a:r>
              <a:rPr lang="zh-CN" altLang="en-US" sz="2800" dirty="0" smtClean="0"/>
              <a:t>逆高斯分布</a:t>
            </a:r>
            <a:endParaRPr lang="zh-CN" altLang="en-US" sz="2800" dirty="0"/>
          </a:p>
        </p:txBody>
      </p:sp>
      <p:sp>
        <p:nvSpPr>
          <p:cNvPr id="25497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逆</a:t>
            </a:r>
            <a:r>
              <a:rPr lang="zh-CN" altLang="en-US" b="1" dirty="0" smtClean="0"/>
              <a:t>高斯分布的</a:t>
            </a:r>
            <a:r>
              <a:rPr lang="zh-CN" altLang="en-US" b="1" dirty="0" smtClean="0">
                <a:solidFill>
                  <a:srgbClr val="FF0000"/>
                </a:solidFill>
              </a:rPr>
              <a:t>第一</a:t>
            </a:r>
            <a:r>
              <a:rPr lang="zh-CN" altLang="en-US" b="1" dirty="0">
                <a:solidFill>
                  <a:srgbClr val="FF0000"/>
                </a:solidFill>
              </a:rPr>
              <a:t>种</a:t>
            </a:r>
            <a:r>
              <a:rPr lang="zh-CN" altLang="en-US" b="1" dirty="0" smtClean="0"/>
              <a:t>形式（</a:t>
            </a:r>
            <a:r>
              <a:rPr lang="zh-CN" altLang="en-US" b="1" dirty="0"/>
              <a:t>参见</a:t>
            </a:r>
            <a:r>
              <a:rPr lang="en-US" altLang="zh-CN" b="1" dirty="0" smtClean="0"/>
              <a:t>Rob  </a:t>
            </a:r>
            <a:r>
              <a:rPr lang="en-US" altLang="zh-CN" b="1" dirty="0" err="1"/>
              <a:t>Kaas</a:t>
            </a:r>
            <a:r>
              <a:rPr lang="en-US" altLang="zh-CN" b="1" dirty="0"/>
              <a:t>)</a:t>
            </a:r>
          </a:p>
          <a:p>
            <a:endParaRPr lang="en-US" altLang="zh-CN" b="1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5F62-6C58-4285-B718-86A008AAAC1C}" type="slidenum">
              <a:rPr lang="en-US" altLang="zh-CN"/>
              <a:pPr/>
              <a:t>8</a:t>
            </a:fld>
            <a:endParaRPr lang="en-US" altLang="zh-CN"/>
          </a:p>
        </p:txBody>
      </p:sp>
      <p:graphicFrame>
        <p:nvGraphicFramePr>
          <p:cNvPr id="2549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048842"/>
              </p:ext>
            </p:extLst>
          </p:nvPr>
        </p:nvGraphicFramePr>
        <p:xfrm>
          <a:off x="2000250" y="2432050"/>
          <a:ext cx="5337175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030" name="Equation" r:id="rId3" imgW="2527200" imgH="507960" progId="">
                  <p:embed/>
                </p:oleObj>
              </mc:Choice>
              <mc:Fallback>
                <p:oleObj name="Equation" r:id="rId3" imgW="2527200" imgH="5079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2432050"/>
                        <a:ext cx="5337175" cy="1073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49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1257779"/>
              </p:ext>
            </p:extLst>
          </p:nvPr>
        </p:nvGraphicFramePr>
        <p:xfrm>
          <a:off x="2382838" y="4911725"/>
          <a:ext cx="4835525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031" name="Equation" r:id="rId5" imgW="2527200" imgH="533160" progId="Equation.DSMT4">
                  <p:embed/>
                </p:oleObj>
              </mc:Choice>
              <mc:Fallback>
                <p:oleObj name="Equation" r:id="rId5" imgW="252720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2838" y="4911725"/>
                        <a:ext cx="4835525" cy="1020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4981" name="Text Box 5"/>
          <p:cNvSpPr txBox="1">
            <a:spLocks noChangeArrowheads="1"/>
          </p:cNvSpPr>
          <p:nvPr/>
        </p:nvSpPr>
        <p:spPr bwMode="auto">
          <a:xfrm>
            <a:off x="739775" y="2757487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密度函数</a:t>
            </a:r>
          </a:p>
        </p:txBody>
      </p:sp>
      <p:sp>
        <p:nvSpPr>
          <p:cNvPr id="254982" name="Text Box 6"/>
          <p:cNvSpPr txBox="1">
            <a:spLocks noChangeArrowheads="1"/>
          </p:cNvSpPr>
          <p:nvPr/>
        </p:nvSpPr>
        <p:spPr bwMode="auto">
          <a:xfrm>
            <a:off x="838200" y="5257800"/>
            <a:ext cx="11144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矩母函数</a:t>
            </a: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345720"/>
              </p:ext>
            </p:extLst>
          </p:nvPr>
        </p:nvGraphicFramePr>
        <p:xfrm>
          <a:off x="1914617" y="3733800"/>
          <a:ext cx="692458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032" name="Equation" r:id="rId7" imgW="3848040" imgH="507960" progId="">
                  <p:embed/>
                </p:oleObj>
              </mc:Choice>
              <mc:Fallback>
                <p:oleObj name="Equation" r:id="rId7" imgW="3848040" imgH="5079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4617" y="3733800"/>
                        <a:ext cx="6924583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685800" y="4010024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 smtClean="0"/>
              <a:t>分布函数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385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18E5-8029-4702-BA69-F9D5BACD51DF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" name="TextBox 1"/>
          <p:cNvSpPr txBox="1"/>
          <p:nvPr/>
        </p:nvSpPr>
        <p:spPr>
          <a:xfrm>
            <a:off x="25580" y="188640"/>
            <a:ext cx="51354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" dirty="0"/>
              <a:t># </a:t>
            </a:r>
            <a:r>
              <a:rPr lang="zh-CN" altLang="en-US" sz="200" dirty="0"/>
              <a:t>还有一种方法</a:t>
            </a:r>
          </a:p>
          <a:p>
            <a:r>
              <a:rPr lang="en-US" altLang="zh-CN" sz="200" dirty="0"/>
              <a:t># </a:t>
            </a:r>
            <a:r>
              <a:rPr lang="zh-CN" altLang="en-US" sz="200" dirty="0"/>
              <a:t>定义逆高斯分布的密度函数 </a:t>
            </a:r>
            <a:r>
              <a:rPr lang="en-US" altLang="zh-CN" sz="200" dirty="0"/>
              <a:t>fig</a:t>
            </a:r>
          </a:p>
          <a:p>
            <a:r>
              <a:rPr lang="en-US" altLang="zh-CN" sz="200" dirty="0"/>
              <a:t>dig &lt;- function(y, alpha, theta, ... ){</a:t>
            </a:r>
          </a:p>
          <a:p>
            <a:r>
              <a:rPr lang="en-US" altLang="zh-CN" sz="200" dirty="0"/>
              <a:t>  </a:t>
            </a:r>
            <a:r>
              <a:rPr lang="en-US" altLang="zh-CN" sz="200" dirty="0" err="1"/>
              <a:t>fx</a:t>
            </a:r>
            <a:r>
              <a:rPr lang="en-US" altLang="zh-CN" sz="200" dirty="0"/>
              <a:t> &lt;- alpha/(2*pi*theta*y^3)^0.5*</a:t>
            </a:r>
            <a:r>
              <a:rPr lang="en-US" altLang="zh-CN" sz="200" dirty="0" err="1"/>
              <a:t>exp</a:t>
            </a:r>
            <a:r>
              <a:rPr lang="en-US" altLang="zh-CN" sz="200" dirty="0"/>
              <a:t>(-(alpha - theta*y)^2/(2*theta*y))</a:t>
            </a:r>
          </a:p>
          <a:p>
            <a:r>
              <a:rPr lang="en-US" altLang="zh-CN" sz="200" dirty="0"/>
              <a:t>  return(</a:t>
            </a:r>
            <a:r>
              <a:rPr lang="en-US" altLang="zh-CN" sz="200" dirty="0" err="1"/>
              <a:t>fx</a:t>
            </a:r>
            <a:r>
              <a:rPr lang="en-US" altLang="zh-CN" sz="200" dirty="0"/>
              <a:t>)</a:t>
            </a:r>
          </a:p>
          <a:p>
            <a:r>
              <a:rPr lang="en-US" altLang="zh-CN" sz="200" dirty="0"/>
              <a:t>}</a:t>
            </a:r>
          </a:p>
          <a:p>
            <a:endParaRPr lang="en-US" altLang="zh-CN" sz="200" dirty="0"/>
          </a:p>
          <a:p>
            <a:r>
              <a:rPr lang="en-US" altLang="zh-CN" sz="200" dirty="0"/>
              <a:t>par(</a:t>
            </a:r>
            <a:r>
              <a:rPr lang="en-US" altLang="zh-CN" sz="200" dirty="0" err="1"/>
              <a:t>mfrow</a:t>
            </a:r>
            <a:r>
              <a:rPr lang="en-US" altLang="zh-CN" sz="200" dirty="0"/>
              <a:t> = c(1, 2) )</a:t>
            </a:r>
          </a:p>
          <a:p>
            <a:r>
              <a:rPr lang="en-US" altLang="zh-CN" sz="200" dirty="0"/>
              <a:t># </a:t>
            </a:r>
            <a:r>
              <a:rPr lang="zh-CN" altLang="en-US" sz="200" dirty="0"/>
              <a:t>固定 </a:t>
            </a:r>
            <a:r>
              <a:rPr lang="en-US" altLang="zh-CN" sz="200" dirty="0"/>
              <a:t>alpha </a:t>
            </a:r>
          </a:p>
          <a:p>
            <a:r>
              <a:rPr lang="en-US" altLang="zh-CN" sz="200" dirty="0"/>
              <a:t>alpha &lt;- 2                </a:t>
            </a:r>
          </a:p>
          <a:p>
            <a:r>
              <a:rPr lang="en-US" altLang="zh-CN" sz="200" dirty="0"/>
              <a:t>theta &lt;- c(0.5, 1, 2)     </a:t>
            </a:r>
          </a:p>
          <a:p>
            <a:r>
              <a:rPr lang="en-US" altLang="zh-CN" sz="200" dirty="0"/>
              <a:t>x0 &lt;- </a:t>
            </a:r>
            <a:r>
              <a:rPr lang="en-US" altLang="zh-CN" sz="200" dirty="0" err="1"/>
              <a:t>seq</a:t>
            </a:r>
            <a:r>
              <a:rPr lang="en-US" altLang="zh-CN" sz="200" dirty="0"/>
              <a:t>(0.001, 15, </a:t>
            </a:r>
            <a:r>
              <a:rPr lang="en-US" altLang="zh-CN" sz="200" dirty="0" err="1"/>
              <a:t>length.out</a:t>
            </a:r>
            <a:r>
              <a:rPr lang="en-US" altLang="zh-CN" sz="200" dirty="0"/>
              <a:t> = 100)</a:t>
            </a:r>
          </a:p>
          <a:p>
            <a:r>
              <a:rPr lang="en-US" altLang="zh-CN" sz="200" dirty="0"/>
              <a:t>f1 &lt;- dig(x0,  alpha = alpha, theta = theta[1])</a:t>
            </a:r>
          </a:p>
          <a:p>
            <a:r>
              <a:rPr lang="en-US" altLang="zh-CN" sz="200" dirty="0"/>
              <a:t>f2 &lt;- dig(x0,  alpha = alpha, theta = theta[2])</a:t>
            </a:r>
          </a:p>
          <a:p>
            <a:r>
              <a:rPr lang="en-US" altLang="zh-CN" sz="200" dirty="0"/>
              <a:t>f3 &lt;- dig(x0,  alpha = alpha, theta = theta[3])</a:t>
            </a:r>
          </a:p>
          <a:p>
            <a:r>
              <a:rPr lang="en-US" altLang="zh-CN" sz="200" dirty="0" err="1"/>
              <a:t>matplot</a:t>
            </a:r>
            <a:r>
              <a:rPr lang="en-US" altLang="zh-CN" sz="200" dirty="0"/>
              <a:t>(x0, </a:t>
            </a:r>
            <a:r>
              <a:rPr lang="en-US" altLang="zh-CN" sz="200" dirty="0" err="1"/>
              <a:t>cbind</a:t>
            </a:r>
            <a:r>
              <a:rPr lang="en-US" altLang="zh-CN" sz="200" dirty="0"/>
              <a:t>(f1, f2, f3), main = '',  type = 'l', </a:t>
            </a:r>
            <a:r>
              <a:rPr lang="en-US" altLang="zh-CN" sz="200" dirty="0" err="1"/>
              <a:t>lty</a:t>
            </a:r>
            <a:r>
              <a:rPr lang="en-US" altLang="zh-CN" sz="200" dirty="0"/>
              <a:t> = 1:3, </a:t>
            </a:r>
            <a:r>
              <a:rPr lang="en-US" altLang="zh-CN" sz="200" dirty="0" err="1"/>
              <a:t>lwd</a:t>
            </a:r>
            <a:r>
              <a:rPr lang="en-US" altLang="zh-CN" sz="200" dirty="0"/>
              <a:t> = 2, </a:t>
            </a:r>
            <a:r>
              <a:rPr lang="en-US" altLang="zh-CN" sz="200" dirty="0" err="1"/>
              <a:t>ylab</a:t>
            </a:r>
            <a:r>
              <a:rPr lang="en-US" altLang="zh-CN" sz="200" dirty="0"/>
              <a:t> = '</a:t>
            </a:r>
            <a:r>
              <a:rPr lang="zh-CN" altLang="en-US" sz="200" dirty="0"/>
              <a:t>密度函数</a:t>
            </a:r>
            <a:r>
              <a:rPr lang="en-US" altLang="zh-CN" sz="200" dirty="0"/>
              <a:t>')</a:t>
            </a:r>
          </a:p>
          <a:p>
            <a:r>
              <a:rPr lang="en-US" altLang="zh-CN" sz="200" dirty="0"/>
              <a:t>legend('</a:t>
            </a:r>
            <a:r>
              <a:rPr lang="en-US" altLang="zh-CN" sz="200" dirty="0" err="1"/>
              <a:t>topright</a:t>
            </a:r>
            <a:r>
              <a:rPr lang="en-US" altLang="zh-CN" sz="200" dirty="0"/>
              <a:t>',legend = c('alpha = 2, theta = 0.5', </a:t>
            </a:r>
          </a:p>
          <a:p>
            <a:r>
              <a:rPr lang="en-US" altLang="zh-CN" sz="200" dirty="0"/>
              <a:t>                              'alpha = 2, theta = 1', </a:t>
            </a:r>
          </a:p>
          <a:p>
            <a:r>
              <a:rPr lang="en-US" altLang="zh-CN" sz="200" dirty="0"/>
              <a:t>                              'alpha = 2, theta = 2'),</a:t>
            </a:r>
          </a:p>
          <a:p>
            <a:r>
              <a:rPr lang="en-US" altLang="zh-CN" sz="200" dirty="0"/>
              <a:t>       </a:t>
            </a:r>
            <a:r>
              <a:rPr lang="en-US" altLang="zh-CN" sz="200" dirty="0" err="1"/>
              <a:t>lty</a:t>
            </a:r>
            <a:r>
              <a:rPr lang="en-US" altLang="zh-CN" sz="200" dirty="0"/>
              <a:t> = c(1,2,3), </a:t>
            </a:r>
            <a:r>
              <a:rPr lang="en-US" altLang="zh-CN" sz="200" dirty="0" err="1"/>
              <a:t>bty</a:t>
            </a:r>
            <a:r>
              <a:rPr lang="en-US" altLang="zh-CN" sz="200" dirty="0"/>
              <a:t> = "n", </a:t>
            </a:r>
            <a:r>
              <a:rPr lang="en-US" altLang="zh-CN" sz="200" dirty="0" err="1"/>
              <a:t>lwd</a:t>
            </a:r>
            <a:r>
              <a:rPr lang="en-US" altLang="zh-CN" sz="200" dirty="0"/>
              <a:t> = 2,  col = 1:3)</a:t>
            </a:r>
          </a:p>
          <a:p>
            <a:endParaRPr lang="en-US" altLang="zh-CN" sz="200" dirty="0"/>
          </a:p>
          <a:p>
            <a:r>
              <a:rPr lang="en-US" altLang="zh-CN" sz="200" dirty="0"/>
              <a:t># </a:t>
            </a:r>
            <a:r>
              <a:rPr lang="zh-CN" altLang="en-US" sz="200" dirty="0"/>
              <a:t>固定 </a:t>
            </a:r>
            <a:r>
              <a:rPr lang="en-US" altLang="zh-CN" sz="200" dirty="0"/>
              <a:t>theta</a:t>
            </a:r>
          </a:p>
          <a:p>
            <a:r>
              <a:rPr lang="en-US" altLang="zh-CN" sz="200" dirty="0"/>
              <a:t>alpha &lt;- c(1,2,3)</a:t>
            </a:r>
          </a:p>
          <a:p>
            <a:r>
              <a:rPr lang="en-US" altLang="zh-CN" sz="200" dirty="0"/>
              <a:t>theta &lt;- 0.5</a:t>
            </a:r>
          </a:p>
          <a:p>
            <a:r>
              <a:rPr lang="en-US" altLang="zh-CN" sz="200" dirty="0"/>
              <a:t>x0 &lt;- </a:t>
            </a:r>
            <a:r>
              <a:rPr lang="en-US" altLang="zh-CN" sz="200" dirty="0" err="1"/>
              <a:t>seq</a:t>
            </a:r>
            <a:r>
              <a:rPr lang="en-US" altLang="zh-CN" sz="200" dirty="0"/>
              <a:t>(0.001, 15, </a:t>
            </a:r>
            <a:r>
              <a:rPr lang="en-US" altLang="zh-CN" sz="200" dirty="0" err="1"/>
              <a:t>length.out</a:t>
            </a:r>
            <a:r>
              <a:rPr lang="en-US" altLang="zh-CN" sz="200" dirty="0"/>
              <a:t> = 100)</a:t>
            </a:r>
          </a:p>
          <a:p>
            <a:r>
              <a:rPr lang="en-US" altLang="zh-CN" sz="200" dirty="0"/>
              <a:t>f1 &lt;- dig(x0,  alpha = alpha[1], theta = theta)</a:t>
            </a:r>
          </a:p>
          <a:p>
            <a:r>
              <a:rPr lang="en-US" altLang="zh-CN" sz="200" dirty="0"/>
              <a:t>f2 &lt;- dig(x0,  alpha = alpha[2], theta = theta)</a:t>
            </a:r>
          </a:p>
          <a:p>
            <a:r>
              <a:rPr lang="en-US" altLang="zh-CN" sz="200" dirty="0"/>
              <a:t>f3 &lt;- dig(x0,  alpha = alpha[3], theta = theta)</a:t>
            </a:r>
          </a:p>
          <a:p>
            <a:r>
              <a:rPr lang="en-US" altLang="zh-CN" sz="200" dirty="0" err="1"/>
              <a:t>matplot</a:t>
            </a:r>
            <a:r>
              <a:rPr lang="en-US" altLang="zh-CN" sz="200" dirty="0"/>
              <a:t>(x0, </a:t>
            </a:r>
            <a:r>
              <a:rPr lang="en-US" altLang="zh-CN" sz="200" dirty="0" err="1"/>
              <a:t>cbind</a:t>
            </a:r>
            <a:r>
              <a:rPr lang="en-US" altLang="zh-CN" sz="200" dirty="0"/>
              <a:t>(f1, f2, f3), main = '',  type = 'l', </a:t>
            </a:r>
            <a:r>
              <a:rPr lang="en-US" altLang="zh-CN" sz="200" dirty="0" err="1"/>
              <a:t>lty</a:t>
            </a:r>
            <a:r>
              <a:rPr lang="en-US" altLang="zh-CN" sz="200" dirty="0"/>
              <a:t> = 1:3, </a:t>
            </a:r>
            <a:r>
              <a:rPr lang="en-US" altLang="zh-CN" sz="200" dirty="0" err="1"/>
              <a:t>lwd</a:t>
            </a:r>
            <a:r>
              <a:rPr lang="en-US" altLang="zh-CN" sz="200" dirty="0"/>
              <a:t> = 2, </a:t>
            </a:r>
            <a:r>
              <a:rPr lang="en-US" altLang="zh-CN" sz="200" dirty="0" err="1"/>
              <a:t>ylab</a:t>
            </a:r>
            <a:r>
              <a:rPr lang="en-US" altLang="zh-CN" sz="200" dirty="0"/>
              <a:t> = '</a:t>
            </a:r>
            <a:r>
              <a:rPr lang="zh-CN" altLang="en-US" sz="200" dirty="0"/>
              <a:t>密度函数</a:t>
            </a:r>
            <a:r>
              <a:rPr lang="en-US" altLang="zh-CN" sz="200" dirty="0"/>
              <a:t>')</a:t>
            </a:r>
          </a:p>
          <a:p>
            <a:r>
              <a:rPr lang="en-US" altLang="zh-CN" sz="200" dirty="0"/>
              <a:t>legend('</a:t>
            </a:r>
            <a:r>
              <a:rPr lang="en-US" altLang="zh-CN" sz="200" dirty="0" err="1"/>
              <a:t>topright</a:t>
            </a:r>
            <a:r>
              <a:rPr lang="en-US" altLang="zh-CN" sz="200" dirty="0"/>
              <a:t>',       legend = c('alpha = 1, theta = 0.5', </a:t>
            </a:r>
          </a:p>
          <a:p>
            <a:r>
              <a:rPr lang="en-US" altLang="zh-CN" sz="200" dirty="0"/>
              <a:t>                                    'alpha = 2, theta = 0.5', </a:t>
            </a:r>
          </a:p>
          <a:p>
            <a:r>
              <a:rPr lang="en-US" altLang="zh-CN" sz="200" dirty="0"/>
              <a:t>                                    'alpha = 3, theta = 0.5'),</a:t>
            </a:r>
          </a:p>
          <a:p>
            <a:r>
              <a:rPr lang="en-US" altLang="zh-CN" sz="200" dirty="0"/>
              <a:t>       </a:t>
            </a:r>
            <a:r>
              <a:rPr lang="en-US" altLang="zh-CN" sz="200" dirty="0" err="1"/>
              <a:t>lty</a:t>
            </a:r>
            <a:r>
              <a:rPr lang="en-US" altLang="zh-CN" sz="200" dirty="0"/>
              <a:t> = c(1,2,3), </a:t>
            </a:r>
            <a:r>
              <a:rPr lang="en-US" altLang="zh-CN" sz="200" dirty="0" err="1"/>
              <a:t>bty</a:t>
            </a:r>
            <a:r>
              <a:rPr lang="en-US" altLang="zh-CN" sz="200" dirty="0"/>
              <a:t> = "n", </a:t>
            </a:r>
            <a:r>
              <a:rPr lang="en-US" altLang="zh-CN" sz="200" dirty="0" err="1"/>
              <a:t>lwd</a:t>
            </a:r>
            <a:r>
              <a:rPr lang="en-US" altLang="zh-CN" sz="200" dirty="0"/>
              <a:t> = 2,  col = 1:3)</a:t>
            </a:r>
            <a:endParaRPr lang="zh-CN" altLang="en-US" sz="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1023"/>
            <a:ext cx="8982511" cy="417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92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产线精算定价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产线精算定价" id="{42F9244C-4DED-45ED-AADB-DA3FB02D9E16}" vid="{99D26890-5A41-46FD-BD76-F30CD412CAF4}"/>
    </a:ext>
  </a:extLst>
</a:theme>
</file>

<file path=ppt/theme/theme3.xml><?xml version="1.0" encoding="utf-8"?>
<a:theme xmlns:a="http://schemas.openxmlformats.org/drawingml/2006/main" name="演示文稿9">
  <a:themeElements>
    <a:clrScheme name="演示文稿9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演示文稿9">
      <a:majorFont>
        <a:latin typeface="Arial"/>
        <a:ea typeface="黑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演示文稿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8813</TotalTime>
  <Words>4129</Words>
  <Application>Microsoft Office PowerPoint</Application>
  <PresentationFormat>全屏显示(4:3)</PresentationFormat>
  <Paragraphs>639</Paragraphs>
  <Slides>70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70</vt:i4>
      </vt:variant>
    </vt:vector>
  </HeadingPairs>
  <TitlesOfParts>
    <vt:vector size="90" baseType="lpstr">
      <vt:lpstr>黑体</vt:lpstr>
      <vt:lpstr>华文楷体</vt:lpstr>
      <vt:lpstr>华文新魏</vt:lpstr>
      <vt:lpstr>楷体</vt:lpstr>
      <vt:lpstr>隶书</vt:lpstr>
      <vt:lpstr>宋体</vt:lpstr>
      <vt:lpstr>Arial</vt:lpstr>
      <vt:lpstr>Cambria Math</vt:lpstr>
      <vt:lpstr>Consolas</vt:lpstr>
      <vt:lpstr>Symbol</vt:lpstr>
      <vt:lpstr>Times New Roman</vt:lpstr>
      <vt:lpstr>Verdana</vt:lpstr>
      <vt:lpstr>Wingdings</vt:lpstr>
      <vt:lpstr>Wingdings 2</vt:lpstr>
      <vt:lpstr>ZWAdobeF</vt:lpstr>
      <vt:lpstr>1_Network</vt:lpstr>
      <vt:lpstr>产线精算定价</vt:lpstr>
      <vt:lpstr>演示文稿9</vt:lpstr>
      <vt:lpstr>Equation</vt:lpstr>
      <vt:lpstr>MathType 6.0 Equation</vt:lpstr>
      <vt:lpstr>损失金额模型 models of claims amount</vt:lpstr>
      <vt:lpstr>主要内容</vt:lpstr>
      <vt:lpstr>指数分布</vt:lpstr>
      <vt:lpstr>PowerPoint 演示文稿</vt:lpstr>
      <vt:lpstr>伽马分布</vt:lpstr>
      <vt:lpstr>伽马分布的两个特例</vt:lpstr>
      <vt:lpstr>PowerPoint 演示文稿</vt:lpstr>
      <vt:lpstr>逆高斯分布</vt:lpstr>
      <vt:lpstr>PowerPoint 演示文稿</vt:lpstr>
      <vt:lpstr>PowerPoint 演示文稿</vt:lpstr>
      <vt:lpstr>PowerPoint 演示文稿</vt:lpstr>
      <vt:lpstr>PowerPoint 演示文稿</vt:lpstr>
      <vt:lpstr>逆高斯与伽马的比较</vt:lpstr>
      <vt:lpstr>PowerPoint 演示文稿</vt:lpstr>
      <vt:lpstr>PowerPoint 演示文稿</vt:lpstr>
      <vt:lpstr>对数正态分布</vt:lpstr>
      <vt:lpstr>对数正态分布的矩</vt:lpstr>
      <vt:lpstr>PowerPoint 演示文稿</vt:lpstr>
      <vt:lpstr>威布尔分布</vt:lpstr>
      <vt:lpstr>PowerPoint 演示文稿</vt:lpstr>
      <vt:lpstr>PowerPoint 演示文稿</vt:lpstr>
      <vt:lpstr>PowerPoint 演示文稿</vt:lpstr>
      <vt:lpstr>帕累托分布</vt:lpstr>
      <vt:lpstr>PowerPoint 演示文稿</vt:lpstr>
      <vt:lpstr>PowerPoint 演示文稿</vt:lpstr>
      <vt:lpstr>分布变换：生成新的损失分布</vt:lpstr>
      <vt:lpstr>线性变换</vt:lpstr>
      <vt:lpstr>幂变换</vt:lpstr>
      <vt:lpstr>指数变换</vt:lpstr>
      <vt:lpstr>对数变换</vt:lpstr>
      <vt:lpstr>假设 X 服从形状参数为 3， 比率参数为 4 的伽马分布  求指数变换 g(X)的分布。 求对数变换 g(X)的分布。</vt:lpstr>
      <vt:lpstr>PowerPoint 演示文稿</vt:lpstr>
      <vt:lpstr>混合分布</vt:lpstr>
      <vt:lpstr>混合分布的特点</vt:lpstr>
      <vt:lpstr>例： 两个对数正态分布的参数分别为(1, 2)和(3, 4), 如果按照30%和70%的比例把它们进行混合, 求混合分布的密度函数。</vt:lpstr>
      <vt:lpstr>PowerPoint 演示文稿</vt:lpstr>
      <vt:lpstr>混合指数分布</vt:lpstr>
      <vt:lpstr>参数估计方法</vt:lpstr>
      <vt:lpstr>例：</vt:lpstr>
      <vt:lpstr>PowerPoint 演示文稿</vt:lpstr>
      <vt:lpstr>课堂练习：</vt:lpstr>
      <vt:lpstr>PowerPoint 演示文稿</vt:lpstr>
      <vt:lpstr>PowerPoint 演示文稿</vt:lpstr>
      <vt:lpstr>PowerPoint 演示文稿</vt:lpstr>
      <vt:lpstr>PowerPoint 演示文稿</vt:lpstr>
      <vt:lpstr>免赔额的影响</vt:lpstr>
      <vt:lpstr>PowerPoint 演示文稿</vt:lpstr>
      <vt:lpstr>PowerPoint 演示文稿</vt:lpstr>
      <vt:lpstr>平均超额损失函数（mean excess loss function）</vt:lpstr>
      <vt:lpstr>PowerPoint 演示文稿</vt:lpstr>
      <vt:lpstr>PowerPoint 演示文稿</vt:lpstr>
      <vt:lpstr>赔偿限额的影响</vt:lpstr>
      <vt:lpstr>PowerPoint 演示文稿</vt:lpstr>
      <vt:lpstr>PowerPoint 演示文稿</vt:lpstr>
      <vt:lpstr>PowerPoint 演示文稿</vt:lpstr>
      <vt:lpstr>关系：</vt:lpstr>
      <vt:lpstr>小结</vt:lpstr>
      <vt:lpstr>通货膨胀的影响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不同损失金额上的通胀率不同</vt:lpstr>
      <vt:lpstr>PowerPoint 演示文稿</vt:lpstr>
      <vt:lpstr>PowerPoint 演示文稿</vt:lpstr>
      <vt:lpstr>课后作业</vt:lpstr>
      <vt:lpstr>PowerPoint 演示文稿</vt:lpstr>
      <vt:lpstr>课后作业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</dc:creator>
  <cp:lastModifiedBy>李 政宵</cp:lastModifiedBy>
  <cp:revision>724</cp:revision>
  <cp:lastPrinted>1601-01-01T00:00:00Z</cp:lastPrinted>
  <dcterms:created xsi:type="dcterms:W3CDTF">1601-01-01T00:00:00Z</dcterms:created>
  <dcterms:modified xsi:type="dcterms:W3CDTF">2018-09-18T08:33:27Z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