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  <p:sldMasterId id="2147483952" r:id="rId2"/>
    <p:sldMasterId id="2147483966" r:id="rId3"/>
  </p:sldMasterIdLst>
  <p:notesMasterIdLst>
    <p:notesMasterId r:id="rId68"/>
  </p:notesMasterIdLst>
  <p:handoutMasterIdLst>
    <p:handoutMasterId r:id="rId69"/>
  </p:handoutMasterIdLst>
  <p:sldIdLst>
    <p:sldId id="633" r:id="rId4"/>
    <p:sldId id="634" r:id="rId5"/>
    <p:sldId id="601" r:id="rId6"/>
    <p:sldId id="664" r:id="rId7"/>
    <p:sldId id="663" r:id="rId8"/>
    <p:sldId id="602" r:id="rId9"/>
    <p:sldId id="665" r:id="rId10"/>
    <p:sldId id="582" r:id="rId11"/>
    <p:sldId id="666" r:id="rId12"/>
    <p:sldId id="583" r:id="rId13"/>
    <p:sldId id="586" r:id="rId14"/>
    <p:sldId id="587" r:id="rId15"/>
    <p:sldId id="588" r:id="rId16"/>
    <p:sldId id="589" r:id="rId17"/>
    <p:sldId id="590" r:id="rId18"/>
    <p:sldId id="603" r:id="rId19"/>
    <p:sldId id="604" r:id="rId20"/>
    <p:sldId id="667" r:id="rId21"/>
    <p:sldId id="659" r:id="rId22"/>
    <p:sldId id="660" r:id="rId23"/>
    <p:sldId id="661" r:id="rId24"/>
    <p:sldId id="668" r:id="rId25"/>
    <p:sldId id="605" r:id="rId26"/>
    <p:sldId id="639" r:id="rId27"/>
    <p:sldId id="640" r:id="rId28"/>
    <p:sldId id="591" r:id="rId29"/>
    <p:sldId id="280" r:id="rId30"/>
    <p:sldId id="622" r:id="rId31"/>
    <p:sldId id="608" r:id="rId32"/>
    <p:sldId id="609" r:id="rId33"/>
    <p:sldId id="334" r:id="rId34"/>
    <p:sldId id="329" r:id="rId35"/>
    <p:sldId id="610" r:id="rId36"/>
    <p:sldId id="611" r:id="rId37"/>
    <p:sldId id="333" r:id="rId38"/>
    <p:sldId id="332" r:id="rId39"/>
    <p:sldId id="636" r:id="rId40"/>
    <p:sldId id="612" r:id="rId41"/>
    <p:sldId id="613" r:id="rId42"/>
    <p:sldId id="614" r:id="rId43"/>
    <p:sldId id="607" r:id="rId44"/>
    <p:sldId id="615" r:id="rId45"/>
    <p:sldId id="576" r:id="rId46"/>
    <p:sldId id="624" r:id="rId47"/>
    <p:sldId id="360" r:id="rId48"/>
    <p:sldId id="644" r:id="rId49"/>
    <p:sldId id="645" r:id="rId50"/>
    <p:sldId id="647" r:id="rId51"/>
    <p:sldId id="648" r:id="rId52"/>
    <p:sldId id="646" r:id="rId53"/>
    <p:sldId id="649" r:id="rId54"/>
    <p:sldId id="650" r:id="rId55"/>
    <p:sldId id="651" r:id="rId56"/>
    <p:sldId id="652" r:id="rId57"/>
    <p:sldId id="653" r:id="rId58"/>
    <p:sldId id="654" r:id="rId59"/>
    <p:sldId id="655" r:id="rId60"/>
    <p:sldId id="656" r:id="rId61"/>
    <p:sldId id="657" r:id="rId62"/>
    <p:sldId id="658" r:id="rId63"/>
    <p:sldId id="626" r:id="rId64"/>
    <p:sldId id="627" r:id="rId65"/>
    <p:sldId id="662" r:id="rId66"/>
    <p:sldId id="632" r:id="rId67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000099"/>
    <a:srgbClr val="33CC33"/>
    <a:srgbClr val="9900FF"/>
    <a:srgbClr val="006600"/>
    <a:srgbClr val="008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81" autoAdjust="0"/>
    <p:restoredTop sz="86441" autoAdjust="0"/>
  </p:normalViewPr>
  <p:slideViewPr>
    <p:cSldViewPr>
      <p:cViewPr varScale="1">
        <p:scale>
          <a:sx n="115" d="100"/>
          <a:sy n="115" d="100"/>
        </p:scale>
        <p:origin x="16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9.wmf"/><Relationship Id="rId4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A6E307-62E3-4CB5-9323-7DCF42FFE9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824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30F6D01-8EF3-46B2-9192-823B151FE2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161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1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3D2772-B153-49BC-8BA8-9F9214D057B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B298D-5C34-4EB8-B330-FDB4E74EEF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2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9F15-FDCA-4948-B418-0A1CFAC8D19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51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128688-7557-43E3-9BFC-CB1C42A6F6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7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F59B705-3698-4CDA-84DE-070F0C6135C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30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6B0A1F57-65C0-4832-82CA-8D183ADE841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8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5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8C045596-392E-4B3D-B8D8-591F219DFC2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3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defRPr/>
            </a:pPr>
            <a:fld id="{D68BC16C-FE7F-4A76-909E-FF515E40ECD1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19EEE010-78E7-48C6-91FE-E5206DF594EE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90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2018/9/12 Wednesday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3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13136-9780-4C29-87FE-A2A8971605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61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E5768025-9DBB-4EE1-8222-39CDE82B1B5F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0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0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2706A52E-3DEE-466C-B6C7-167360C1F067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657C0D3E-6D65-4A33-8DA7-912680B436B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62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31384670-72AB-4A6D-828D-BBFE7091A0D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59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defRPr/>
            </a:pPr>
            <a:fld id="{E6307E34-C31B-4D2D-B233-D2756CEB45F4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69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A8C1A-3B0D-4777-B5E1-3B7CEF9438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37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2018/9/12 Wednesday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27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36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84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9EB3-09B2-4264-804F-8A1C7058AD8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06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309402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807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86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28131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79398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035245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041738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1672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7250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40034559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BE2D7-BF33-461D-B7D6-575E460B05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6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B7ED3-6F17-44DF-8FB9-E079EA0D1D4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1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180B8-0534-49E1-A652-3CACA9EE699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9C4DF-9B7D-437B-8B5F-82A869C8DF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1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73706-80AE-4983-8CD3-AD0CB1B65A4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4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B106D-5D18-476D-877F-95FB61CC84E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7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74341E08-2E15-4924-BBA4-95E640DF65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24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74341E08-2E15-4924-BBA4-95E640DF65AD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78879" y="-48792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377" y="559979"/>
            <a:ext cx="566845" cy="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5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44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sh=3;sc=4;%0d%0ay1=gampdf(x,sh,sc);%0d%0amu=12;lamda=36;" TargetMode="External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sh=3;sc=4;%0d%0ay1=gampdf(x,sh,sc);%0d%0amu=12;lamda=36;" TargetMode="External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4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50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5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3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8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1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68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0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72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51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7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7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79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528" y="836712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损失金额模型</a:t>
            </a:r>
            <a:r>
              <a:rPr lang="en-US" altLang="zh-CN" sz="600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en-US" altLang="zh-CN" sz="6000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dirty="0" smtClean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models of claims amount</a:t>
            </a:r>
            <a:endParaRPr lang="zh-CN" altLang="en-US" dirty="0">
              <a:solidFill>
                <a:srgbClr val="91172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95783" y="3717032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</a:p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 保险学院</a:t>
            </a:r>
          </a:p>
        </p:txBody>
      </p:sp>
    </p:spTree>
    <p:extLst>
      <p:ext uri="{BB962C8B-B14F-4D97-AF65-F5344CB8AC3E}">
        <p14:creationId xmlns:p14="http://schemas.microsoft.com/office/powerpoint/2010/main" val="31840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411663"/>
          </a:xfrm>
        </p:spPr>
        <p:txBody>
          <a:bodyPr>
            <a:normAutofit/>
          </a:bodyPr>
          <a:lstStyle/>
          <a:p>
            <a:r>
              <a:rPr lang="zh-CN" altLang="en-US" dirty="0"/>
              <a:t>从矩母函数容易</a:t>
            </a:r>
            <a:r>
              <a:rPr lang="zh-CN" altLang="en-US" dirty="0" smtClean="0"/>
              <a:t>看出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类似于伽马分布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 smtClean="0"/>
              <a:t>逆</a:t>
            </a:r>
            <a:r>
              <a:rPr lang="zh-CN" altLang="en-US" dirty="0"/>
              <a:t>高斯分布的均值、方差和偏度系数分别为：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相对应的伽马分布的均值、方差和偏度系数为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AA3-3369-43E9-96A4-08F52D281985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256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12021"/>
              </p:ext>
            </p:extLst>
          </p:nvPr>
        </p:nvGraphicFramePr>
        <p:xfrm>
          <a:off x="1724025" y="3436938"/>
          <a:ext cx="24955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04" name="Equation" r:id="rId3" imgW="1002960" imgH="419040" progId="Equation.DSMT4">
                  <p:embed/>
                </p:oleObj>
              </mc:Choice>
              <mc:Fallback>
                <p:oleObj name="Equation" r:id="rId3" imgW="1002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436938"/>
                        <a:ext cx="249555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10832"/>
              </p:ext>
            </p:extLst>
          </p:nvPr>
        </p:nvGraphicFramePr>
        <p:xfrm>
          <a:off x="1098550" y="1981200"/>
          <a:ext cx="58801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05" name="Equation" r:id="rId5" imgW="2361960" imgH="228600" progId="Equation.DSMT4">
                  <p:embed/>
                </p:oleObj>
              </mc:Choice>
              <mc:Fallback>
                <p:oleObj name="Equation" r:id="rId5" imgW="236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981200"/>
                        <a:ext cx="58801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129576"/>
              </p:ext>
            </p:extLst>
          </p:nvPr>
        </p:nvGraphicFramePr>
        <p:xfrm>
          <a:off x="1808163" y="5151438"/>
          <a:ext cx="25558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06" name="Equation" r:id="rId7" imgW="965160" imgH="609480" progId="Equation.DSMT4">
                  <p:embed/>
                </p:oleObj>
              </mc:Choice>
              <mc:Fallback>
                <p:oleObj name="Equation" r:id="rId7" imgW="9651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151438"/>
                        <a:ext cx="2555875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901793"/>
              </p:ext>
            </p:extLst>
          </p:nvPr>
        </p:nvGraphicFramePr>
        <p:xfrm>
          <a:off x="5803900" y="5638800"/>
          <a:ext cx="3098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07" name="Equation" r:id="rId9" imgW="1625400" imgH="444240" progId="">
                  <p:embed/>
                </p:oleObj>
              </mc:Choice>
              <mc:Fallback>
                <p:oleObj name="Equation" r:id="rId9" imgW="1625400" imgH="444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638800"/>
                        <a:ext cx="3098800" cy="8477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5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r>
              <a:rPr lang="zh-CN" altLang="en-US" b="1" dirty="0"/>
              <a:t>逆高斯分布的</a:t>
            </a:r>
            <a:r>
              <a:rPr lang="zh-CN" altLang="en-US" b="1" dirty="0">
                <a:solidFill>
                  <a:srgbClr val="FF0000"/>
                </a:solidFill>
              </a:rPr>
              <a:t>第二种</a:t>
            </a:r>
            <a:r>
              <a:rPr lang="zh-CN" altLang="en-US" b="1" dirty="0"/>
              <a:t>参数</a:t>
            </a:r>
            <a:r>
              <a:rPr lang="zh-CN" altLang="en-US" b="1" dirty="0" smtClean="0"/>
              <a:t>形式：</a:t>
            </a:r>
            <a:endParaRPr lang="zh-CN" altLang="en-US" b="1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F0C-0893-44B9-B7FE-CE3793E8696C}" type="slidenum">
              <a:rPr lang="en-US" altLang="zh-CN"/>
              <a:pPr/>
              <a:t>11</a:t>
            </a:fld>
            <a:endParaRPr lang="en-US" altLang="zh-CN"/>
          </a:p>
        </p:txBody>
      </p:sp>
      <p:pic>
        <p:nvPicPr>
          <p:cNvPr id="258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694488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914400" y="3962400"/>
            <a:ext cx="5444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均值、方差、偏度系数和峰度系数为：</a:t>
            </a:r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707230"/>
              </p:ext>
            </p:extLst>
          </p:nvPr>
        </p:nvGraphicFramePr>
        <p:xfrm>
          <a:off x="1116013" y="4800600"/>
          <a:ext cx="561816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96" name="Equation" r:id="rId4" imgW="2057400" imgH="253800" progId="Equation.DSMT4">
                  <p:embed/>
                </p:oleObj>
              </mc:Choice>
              <mc:Fallback>
                <p:oleObj name="Equation" r:id="rId4" imgW="205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800600"/>
                        <a:ext cx="5618162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914400" y="2895600"/>
            <a:ext cx="76667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Symbol" pitchFamily="18" charset="2"/>
              </a:rPr>
              <a:t>其中</a:t>
            </a:r>
            <a:r>
              <a:rPr lang="en-US" altLang="zh-CN" sz="2400" dirty="0">
                <a:latin typeface="Symbol" pitchFamily="18" charset="2"/>
              </a:rPr>
              <a:t>m</a:t>
            </a:r>
            <a:r>
              <a:rPr lang="zh-CN" altLang="en-US" sz="2400" dirty="0">
                <a:latin typeface="Symbol" pitchFamily="18" charset="2"/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  <a:latin typeface="Symbol" pitchFamily="18" charset="2"/>
              </a:rPr>
              <a:t>均值</a:t>
            </a:r>
            <a:r>
              <a:rPr lang="en-US" altLang="zh-CN" sz="2400" dirty="0" smtClean="0">
                <a:latin typeface="Symbol" pitchFamily="18" charset="2"/>
              </a:rPr>
              <a:t>, l</a:t>
            </a:r>
            <a:r>
              <a:rPr lang="zh-CN" altLang="en-US" sz="2400" dirty="0">
                <a:latin typeface="Symbol" pitchFamily="18" charset="2"/>
              </a:rPr>
              <a:t>被称作</a:t>
            </a:r>
            <a:r>
              <a:rPr lang="zh-CN" altLang="en-US" sz="2400" dirty="0">
                <a:solidFill>
                  <a:srgbClr val="FF0000"/>
                </a:solidFill>
                <a:latin typeface="Symbol" pitchFamily="18" charset="2"/>
              </a:rPr>
              <a:t>精度参数</a:t>
            </a:r>
            <a:r>
              <a:rPr lang="zh-CN" altLang="en-US" sz="2400" dirty="0">
                <a:latin typeface="Symbol" pitchFamily="18" charset="2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precision parameter</a:t>
            </a:r>
            <a:r>
              <a:rPr lang="zh-CN" altLang="en-US" sz="2400" dirty="0">
                <a:latin typeface="Symbol" pitchFamily="18" charset="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25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8E5-8029-4702-BA69-F9D5BACD51D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914400" y="685800"/>
            <a:ext cx="7010400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b="0" dirty="0" smtClean="0"/>
              <a:t>精度参数的影响：</a:t>
            </a:r>
            <a:r>
              <a:rPr lang="zh-CN" altLang="en-US" b="0" dirty="0"/>
              <a:t>随着</a:t>
            </a:r>
            <a:r>
              <a:rPr lang="en-US" altLang="zh-CN" b="0" dirty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zh-CN" altLang="en-US" b="0" dirty="0"/>
              <a:t>的</a:t>
            </a:r>
            <a:r>
              <a:rPr lang="zh-CN" altLang="en-US" b="0" dirty="0" smtClean="0"/>
              <a:t>增</a:t>
            </a:r>
            <a:r>
              <a:rPr lang="zh-CN" altLang="en-US" b="0" dirty="0"/>
              <a:t>大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分布</a:t>
            </a:r>
            <a:r>
              <a:rPr lang="zh-CN" altLang="en-US" b="0" dirty="0"/>
              <a:t>越</a:t>
            </a:r>
            <a:r>
              <a:rPr lang="zh-CN" altLang="en-US" b="0" dirty="0" smtClean="0"/>
              <a:t>对称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也</a:t>
            </a:r>
            <a:r>
              <a:rPr lang="zh-CN" altLang="en-US" b="0" dirty="0"/>
              <a:t>越</a:t>
            </a:r>
            <a:r>
              <a:rPr lang="zh-CN" altLang="en-US" b="0" dirty="0" smtClean="0"/>
              <a:t>集中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精度</a:t>
            </a:r>
            <a:r>
              <a:rPr lang="zh-CN" altLang="en-US" b="0" dirty="0"/>
              <a:t>越高。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206573"/>
            <a:ext cx="5135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 smtClean="0"/>
              <a:t>x=</a:t>
            </a:r>
            <a:r>
              <a:rPr lang="en-US" altLang="zh-CN" sz="200" dirty="0" err="1" smtClean="0"/>
              <a:t>seq</a:t>
            </a:r>
            <a:r>
              <a:rPr lang="en-US" altLang="zh-CN" sz="200" dirty="0" smtClean="0"/>
              <a:t>(0, 4, 0.01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err="1"/>
              <a:t>f1</a:t>
            </a:r>
            <a:r>
              <a:rPr lang="en-US" altLang="zh-CN" sz="200" dirty="0"/>
              <a:t>=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(0.5/(2*pi*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(-0.5*(x-1)^2/(2*1^2*x))</a:t>
            </a:r>
          </a:p>
          <a:p>
            <a:r>
              <a:rPr lang="en-US" altLang="zh-CN" sz="200" dirty="0" err="1"/>
              <a:t>f2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(1/(2*pi*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(-1*(x-1)^2/(2*1^2*x))</a:t>
            </a:r>
          </a:p>
          <a:p>
            <a:r>
              <a:rPr lang="en-US" altLang="zh-CN" sz="200" dirty="0" err="1"/>
              <a:t>f3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(5/(2*pi*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(-5*(x-1)^2/(2*1^2*x))</a:t>
            </a:r>
          </a:p>
          <a:p>
            <a:r>
              <a:rPr lang="en-US" altLang="zh-CN" sz="200" dirty="0" err="1"/>
              <a:t>f4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(10/(2*pi*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(-10*(x-1)^2/(2*1^2*x))</a:t>
            </a:r>
          </a:p>
          <a:p>
            <a:r>
              <a:rPr lang="en-US" altLang="zh-CN" sz="200" dirty="0" err="1" smtClean="0"/>
              <a:t>matplot</a:t>
            </a:r>
            <a:r>
              <a:rPr lang="en-US" altLang="zh-CN" sz="200" dirty="0" smtClean="0"/>
              <a:t>(x, </a:t>
            </a:r>
            <a:r>
              <a:rPr lang="en-US" altLang="zh-CN" sz="200" dirty="0" err="1" smtClean="0"/>
              <a:t>cbind</a:t>
            </a:r>
            <a:r>
              <a:rPr lang="en-US" altLang="zh-CN" sz="200" dirty="0" smtClean="0"/>
              <a:t>(</a:t>
            </a:r>
            <a:r>
              <a:rPr lang="en-US" altLang="zh-CN" sz="200" dirty="0" err="1" smtClean="0"/>
              <a:t>f1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f2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f3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f4</a:t>
            </a:r>
            <a:r>
              <a:rPr lang="en-US" altLang="zh-CN" sz="200" dirty="0" smtClean="0"/>
              <a:t>), type</a:t>
            </a:r>
            <a:r>
              <a:rPr lang="en-US" altLang="zh-CN" sz="200" dirty="0"/>
              <a:t>='l</a:t>
            </a:r>
            <a:r>
              <a:rPr lang="en-US" altLang="zh-CN" sz="200" dirty="0" smtClean="0"/>
              <a:t>', </a:t>
            </a:r>
            <a:r>
              <a:rPr lang="en-US" altLang="zh-CN" sz="200" dirty="0" err="1" smtClean="0"/>
              <a:t>lty</a:t>
            </a:r>
            <a:r>
              <a:rPr lang="en-US" altLang="zh-CN" sz="200" dirty="0" smtClean="0"/>
              <a:t>=1:4, </a:t>
            </a:r>
            <a:r>
              <a:rPr lang="en-US" altLang="zh-CN" sz="200" dirty="0" err="1" smtClean="0"/>
              <a:t>lwd</a:t>
            </a:r>
            <a:r>
              <a:rPr lang="en-US" altLang="zh-CN" sz="200" dirty="0" smtClean="0"/>
              <a:t>=2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smtClean="0"/>
              <a:t>legend(2, 1, c</a:t>
            </a:r>
            <a:r>
              <a:rPr lang="en-US" altLang="zh-CN" sz="200" dirty="0"/>
              <a:t>(</a:t>
            </a:r>
            <a:r>
              <a:rPr lang="en-US" altLang="zh-CN" sz="200" dirty="0" smtClean="0"/>
              <a:t>'IG(1, 0.5)', 'IG(1, 1)', 'IG(1, 5)', 'IG(1, 10)'), </a:t>
            </a:r>
            <a:r>
              <a:rPr lang="en-US" altLang="zh-CN" sz="200" dirty="0" err="1" smtClean="0"/>
              <a:t>lty</a:t>
            </a:r>
            <a:r>
              <a:rPr lang="en-US" altLang="zh-CN" sz="200" dirty="0" smtClean="0"/>
              <a:t>=1:4, col=1:4, </a:t>
            </a:r>
            <a:r>
              <a:rPr lang="en-US" altLang="zh-CN" sz="200" dirty="0" err="1" smtClean="0"/>
              <a:t>lwd</a:t>
            </a:r>
            <a:r>
              <a:rPr lang="en-US" altLang="zh-CN" sz="200" dirty="0" smtClean="0"/>
              <a:t>=c(3, 3, 3, 3</a:t>
            </a:r>
            <a:r>
              <a:rPr lang="en-US" altLang="zh-CN" sz="200" dirty="0"/>
              <a:t>))</a:t>
            </a:r>
            <a:endParaRPr lang="zh-CN" altLang="en-US" sz="200" dirty="0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473200"/>
            <a:ext cx="61722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8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逆高斯与伽马的比较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04864"/>
            <a:ext cx="7924800" cy="1452736"/>
          </a:xfrm>
        </p:spPr>
        <p:txBody>
          <a:bodyPr>
            <a:normAutofit/>
          </a:bodyPr>
          <a:lstStyle/>
          <a:p>
            <a:r>
              <a:rPr lang="en-US" altLang="zh-CN" b="1" dirty="0"/>
              <a:t>IG</a:t>
            </a:r>
            <a:r>
              <a:rPr lang="zh-CN" altLang="en-US" b="1" dirty="0"/>
              <a:t>的优点：</a:t>
            </a:r>
            <a:r>
              <a:rPr lang="zh-CN" altLang="en-US" b="1" dirty="0" smtClean="0"/>
              <a:t>灵活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从</a:t>
            </a:r>
            <a:r>
              <a:rPr lang="zh-CN" altLang="en-US" b="1" dirty="0"/>
              <a:t>对称到尖峰厚尾</a:t>
            </a:r>
          </a:p>
          <a:p>
            <a:endParaRPr lang="zh-CN" altLang="en-US" b="1" dirty="0"/>
          </a:p>
          <a:p>
            <a:r>
              <a:rPr lang="zh-CN" altLang="en-US" b="1" dirty="0"/>
              <a:t>与伽玛分布的比较：</a:t>
            </a:r>
          </a:p>
          <a:p>
            <a:endParaRPr lang="en-US" altLang="zh-CN" b="1" dirty="0"/>
          </a:p>
        </p:txBody>
      </p:sp>
      <p:graphicFrame>
        <p:nvGraphicFramePr>
          <p:cNvPr id="2775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35075" y="4191000"/>
          <a:ext cx="4464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20" name="Equation" r:id="rId3" imgW="2019300" imgH="482600" progId="">
                  <p:embed/>
                </p:oleObj>
              </mc:Choice>
              <mc:Fallback>
                <p:oleObj name="Equation" r:id="rId3" imgW="2019300" imgH="4826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4191000"/>
                        <a:ext cx="44640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61-C256-4EAB-B7F4-2EFD2B626747}" type="slidenum">
              <a:rPr lang="en-US" altLang="zh-CN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6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B6E-F780-402C-B0B1-17390A1D9A13}" type="slidenum">
              <a:rPr lang="en-US" altLang="zh-CN"/>
              <a:pPr/>
              <a:t>14</a:t>
            </a:fld>
            <a:endParaRPr lang="en-US" altLang="zh-CN"/>
          </a:p>
        </p:txBody>
      </p:sp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153400" cy="559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879447" y="841486"/>
            <a:ext cx="31213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smtClean="0">
                <a:hlinkClick r:id="rId3" action="ppaction://hlinkfile"/>
              </a:rPr>
              <a:t>Gamma</a:t>
            </a:r>
            <a:r>
              <a:rPr lang="zh-CN" altLang="en-US" b="0" dirty="0" smtClean="0">
                <a:hlinkClick r:id="rId3" action="ppaction://hlinkfile"/>
              </a:rPr>
              <a:t>：</a:t>
            </a:r>
            <a:r>
              <a:rPr lang="en-US" altLang="zh-CN" b="0" dirty="0" smtClean="0">
                <a:hlinkClick r:id="rId3" action="ppaction://hlinkfile"/>
              </a:rPr>
              <a:t>shape=3; scale=4</a:t>
            </a:r>
            <a:r>
              <a:rPr lang="en-US" altLang="zh-CN" b="0" dirty="0">
                <a:hlinkClick r:id="rId3" action="ppaction://hlinkfile"/>
              </a:rPr>
              <a:t>;</a:t>
            </a:r>
          </a:p>
          <a:p>
            <a:r>
              <a:rPr lang="en-US" altLang="zh-CN" b="0" dirty="0" smtClean="0">
                <a:hlinkClick r:id="rId3" action="ppaction://hlinkfile"/>
              </a:rPr>
              <a:t>IG</a:t>
            </a:r>
            <a:r>
              <a:rPr lang="zh-CN" altLang="en-US" b="0" dirty="0" smtClean="0">
                <a:hlinkClick r:id="rId3" action="ppaction://hlinkfile"/>
              </a:rPr>
              <a:t>：</a:t>
            </a:r>
            <a:r>
              <a:rPr lang="en-US" altLang="zh-CN" b="0" dirty="0" smtClean="0">
                <a:hlinkClick r:id="rId3" action="ppaction://hlinkfile"/>
              </a:rPr>
              <a:t>mu=12; phi=1</a:t>
            </a:r>
            <a:r>
              <a:rPr lang="en-US" altLang="zh-CN" b="0" dirty="0">
                <a:hlinkClick r:id="rId3" action="ppaction://hlinkfile"/>
              </a:rPr>
              <a:t>/</a:t>
            </a:r>
            <a:r>
              <a:rPr lang="en-US" altLang="zh-CN" b="0" dirty="0" smtClean="0">
                <a:hlinkClick r:id="rId3" action="ppaction://hlinkfile"/>
              </a:rPr>
              <a:t>36</a:t>
            </a:r>
            <a:r>
              <a:rPr lang="en-US" altLang="zh-CN" b="0" dirty="0">
                <a:hlinkClick r:id="rId3" action="ppaction://hlinkfile"/>
              </a:rPr>
              <a:t>;</a:t>
            </a:r>
            <a:endParaRPr lang="en-US" altLang="zh-CN" b="0" dirty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572000" y="33528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</a:rPr>
              <a:t>均值＝</a:t>
            </a:r>
            <a:r>
              <a:rPr lang="en-US" altLang="zh-CN" b="0" dirty="0" smtClean="0">
                <a:solidFill>
                  <a:srgbClr val="0000FF"/>
                </a:solidFill>
              </a:rPr>
              <a:t>12, </a:t>
            </a:r>
            <a:r>
              <a:rPr lang="zh-CN" altLang="en-US" b="0" dirty="0" smtClean="0">
                <a:solidFill>
                  <a:srgbClr val="0000FF"/>
                </a:solidFill>
              </a:rPr>
              <a:t>方差</a:t>
            </a:r>
            <a:r>
              <a:rPr lang="zh-CN" altLang="en-US" b="0" dirty="0">
                <a:solidFill>
                  <a:srgbClr val="0000FF"/>
                </a:solidFill>
              </a:rPr>
              <a:t>＝</a:t>
            </a:r>
            <a:r>
              <a:rPr lang="en-US" altLang="zh-CN" b="0" dirty="0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181600" y="44196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IG</a:t>
            </a:r>
            <a:r>
              <a:rPr lang="zh-CN" altLang="en-US" b="0">
                <a:solidFill>
                  <a:srgbClr val="FF0000"/>
                </a:solidFill>
              </a:rPr>
              <a:t>具有尖峰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3015350" y="381000"/>
            <a:ext cx="284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Gamma</a:t>
            </a:r>
            <a:r>
              <a:rPr lang="zh-CN" altLang="en-US" sz="2400" dirty="0"/>
              <a:t>与</a:t>
            </a:r>
            <a:r>
              <a:rPr lang="en-US" altLang="zh-CN" sz="2400" dirty="0"/>
              <a:t>IG</a:t>
            </a:r>
            <a:r>
              <a:rPr lang="zh-CN" altLang="en-US" sz="2400" dirty="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29832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AAFA-4C7F-4F0E-AD0C-E4DD36F127DE}" type="slidenum">
              <a:rPr lang="en-US" altLang="zh-CN"/>
              <a:pPr/>
              <a:t>15</a:t>
            </a:fld>
            <a:endParaRPr lang="en-US" altLang="zh-CN"/>
          </a:p>
        </p:txBody>
      </p:sp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924800" cy="594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5943600" y="533400"/>
            <a:ext cx="202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hlinkClick r:id="rId3" action="ppaction://hlinkfile"/>
              </a:rPr>
              <a:t>sh=3;sc=4;</a:t>
            </a:r>
          </a:p>
          <a:p>
            <a:r>
              <a:rPr lang="en-US" altLang="zh-CN" b="0">
                <a:hlinkClick r:id="rId3" action="ppaction://hlinkfile"/>
              </a:rPr>
              <a:t>mu=12;lamda=36;</a:t>
            </a:r>
            <a:endParaRPr lang="en-US" altLang="zh-CN" b="0"/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4572000" y="33528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</a:rPr>
              <a:t>均值＝</a:t>
            </a:r>
            <a:r>
              <a:rPr lang="en-US" altLang="zh-CN" b="0" dirty="0" smtClean="0">
                <a:solidFill>
                  <a:srgbClr val="0000FF"/>
                </a:solidFill>
              </a:rPr>
              <a:t>12, </a:t>
            </a:r>
            <a:r>
              <a:rPr lang="zh-CN" altLang="en-US" b="0" dirty="0" smtClean="0">
                <a:solidFill>
                  <a:srgbClr val="0000FF"/>
                </a:solidFill>
              </a:rPr>
              <a:t>方差</a:t>
            </a:r>
            <a:r>
              <a:rPr lang="zh-CN" altLang="en-US" b="0" dirty="0">
                <a:solidFill>
                  <a:srgbClr val="0000FF"/>
                </a:solidFill>
              </a:rPr>
              <a:t>＝</a:t>
            </a:r>
            <a:r>
              <a:rPr lang="en-US" altLang="zh-CN" b="0" dirty="0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4876800" y="42672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IG</a:t>
            </a:r>
            <a:r>
              <a:rPr lang="zh-CN" altLang="en-US" b="0">
                <a:solidFill>
                  <a:srgbClr val="FF0000"/>
                </a:solidFill>
              </a:rPr>
              <a:t>具有厚尾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2776538" y="460375"/>
            <a:ext cx="284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/>
              <a:t>Gamma</a:t>
            </a:r>
            <a:r>
              <a:rPr lang="zh-CN" altLang="en-US" sz="2400"/>
              <a:t>与</a:t>
            </a:r>
            <a:r>
              <a:rPr lang="en-US" altLang="zh-CN" sz="2400"/>
              <a:t>IG</a:t>
            </a:r>
            <a:r>
              <a:rPr lang="zh-CN" altLang="en-US" sz="240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1577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对数正态分布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16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349802"/>
              </p:ext>
            </p:extLst>
          </p:nvPr>
        </p:nvGraphicFramePr>
        <p:xfrm>
          <a:off x="755576" y="1628800"/>
          <a:ext cx="477837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42" name="Equation" r:id="rId3" imgW="2387520" imgH="1193760" progId="Equation.DSMT4">
                  <p:embed/>
                </p:oleObj>
              </mc:Choice>
              <mc:Fallback>
                <p:oleObj name="Equation" r:id="rId3" imgW="238752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628800"/>
                        <a:ext cx="4778375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4653136"/>
            <a:ext cx="5870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注意：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Symbol"/>
              </a:rPr>
              <a:t>（</a:t>
            </a:r>
            <a:r>
              <a:rPr lang="en-US" altLang="zh-CN" sz="2400" dirty="0" smtClean="0">
                <a:sym typeface="Symbol"/>
              </a:rPr>
              <a:t>1</a:t>
            </a:r>
            <a:r>
              <a:rPr lang="zh-CN" altLang="en-US" sz="2400" dirty="0" smtClean="0">
                <a:sym typeface="Symbol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sym typeface="Symbol"/>
              </a:rPr>
              <a:t></a:t>
            </a:r>
            <a:r>
              <a:rPr lang="zh-CN" altLang="en-US" sz="2400" dirty="0" smtClean="0">
                <a:sym typeface="Symbol"/>
              </a:rPr>
              <a:t>不是均值。</a:t>
            </a:r>
            <a:endParaRPr lang="en-US" altLang="zh-CN" sz="2400" dirty="0" smtClean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Symbol"/>
              </a:rPr>
              <a:t>（</a:t>
            </a:r>
            <a:r>
              <a:rPr lang="en-US" altLang="zh-CN" sz="2400" dirty="0" smtClean="0">
                <a:sym typeface="Symbol"/>
              </a:rPr>
              <a:t>2</a:t>
            </a:r>
            <a:r>
              <a:rPr lang="zh-CN" altLang="en-US" sz="2400" dirty="0" smtClean="0">
                <a:sym typeface="Symbol"/>
              </a:rPr>
              <a:t>）存在任意阶矩</a:t>
            </a:r>
            <a:r>
              <a:rPr lang="en-US" altLang="zh-CN" sz="2400" dirty="0" smtClean="0">
                <a:sym typeface="Symbol"/>
              </a:rPr>
              <a:t>,  </a:t>
            </a:r>
            <a:r>
              <a:rPr lang="zh-CN" altLang="en-US" sz="2400" dirty="0" smtClean="0">
                <a:sym typeface="Symbol"/>
              </a:rPr>
              <a:t>但矩母函数不存在。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87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对数正态分布的矩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17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681667"/>
              </p:ext>
            </p:extLst>
          </p:nvPr>
        </p:nvGraphicFramePr>
        <p:xfrm>
          <a:off x="1403350" y="1893888"/>
          <a:ext cx="3832225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67" name="Equation" r:id="rId3" imgW="2133360" imgH="2323800" progId="Equation.DSMT4">
                  <p:embed/>
                </p:oleObj>
              </mc:Choice>
              <mc:Fallback>
                <p:oleObj name="Equation" r:id="rId3" imgW="2133360" imgH="232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893888"/>
                        <a:ext cx="3832225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8898746" cy="43888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338" y="260649"/>
            <a:ext cx="1192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2) )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mu </a:t>
            </a:r>
          </a:p>
          <a:p>
            <a:r>
              <a:rPr lang="en-US" altLang="zh-CN" sz="200" dirty="0"/>
              <a:t>mu &lt;- 2                </a:t>
            </a:r>
          </a:p>
          <a:p>
            <a:r>
              <a:rPr lang="en-US" altLang="zh-CN" sz="200" dirty="0"/>
              <a:t>sigma &lt;- c(0.5, 1, 2)     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sigma[1])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sigma[2])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sigma[3])</a:t>
            </a:r>
          </a:p>
          <a:p>
            <a:endParaRPr lang="en-US" altLang="zh-CN" sz="200" dirty="0"/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',legend = c('mu = 2, sigma = 0.5', </a:t>
            </a:r>
          </a:p>
          <a:p>
            <a:r>
              <a:rPr lang="en-US" altLang="zh-CN" sz="200" dirty="0"/>
              <a:t>                             'mu = 2, sigma = 1', </a:t>
            </a:r>
          </a:p>
          <a:p>
            <a:r>
              <a:rPr lang="en-US" altLang="zh-CN" sz="200" dirty="0"/>
              <a:t>                             'mu = 2, sigma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</a:p>
          <a:p>
            <a:endParaRPr lang="en-US" altLang="zh-CN" sz="200" dirty="0"/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sigma</a:t>
            </a:r>
          </a:p>
          <a:p>
            <a:r>
              <a:rPr lang="en-US" altLang="zh-CN" sz="200" dirty="0"/>
              <a:t>mu &lt;- c(1,2,3)</a:t>
            </a:r>
          </a:p>
          <a:p>
            <a:r>
              <a:rPr lang="en-US" altLang="zh-CN" sz="200" dirty="0"/>
              <a:t>sigma &lt;- 1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mu[1],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mu[2],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mu[3],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sigma)</a:t>
            </a:r>
          </a:p>
          <a:p>
            <a:endParaRPr lang="en-US" altLang="zh-CN" sz="200" dirty="0"/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      legend = c('mu = 1, sigma = 1', </a:t>
            </a:r>
          </a:p>
          <a:p>
            <a:r>
              <a:rPr lang="en-US" altLang="zh-CN" sz="200" dirty="0"/>
              <a:t>                                    'mu = 2, sigma = 1', </a:t>
            </a:r>
          </a:p>
          <a:p>
            <a:r>
              <a:rPr lang="en-US" altLang="zh-CN" sz="200" dirty="0"/>
              <a:t>                                    'mu = 3, sigma = 1'),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zh-CN" altLang="en-US" sz="200" dirty="0"/>
          </a:p>
        </p:txBody>
      </p:sp>
    </p:spTree>
    <p:extLst>
      <p:ext uri="{BB962C8B-B14F-4D97-AF65-F5344CB8AC3E}">
        <p14:creationId xmlns:p14="http://schemas.microsoft.com/office/powerpoint/2010/main" val="21441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威布尔分布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59632" y="2204864"/>
                <a:ext cx="6336704" cy="2745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1−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i="1" dirty="0" smtClean="0"/>
              </a:p>
              <a:p>
                <a:endParaRPr lang="en-US" altLang="zh-CN" sz="2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𝛼𝜃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endParaRPr lang="zh-CN" altLang="zh-CN" sz="2800" dirty="0"/>
              </a:p>
              <a:p>
                <a:r>
                  <a:rPr lang="zh-CN" altLang="zh-CN" sz="2800" dirty="0"/>
                  <a:t>上式中</a:t>
                </a:r>
                <a:r>
                  <a:rPr lang="zh-CN" altLang="zh-CN" sz="2800" i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04864"/>
                <a:ext cx="6336704" cy="2745560"/>
              </a:xfrm>
              <a:prstGeom prst="rect">
                <a:avLst/>
              </a:prstGeom>
              <a:blipFill rotWithShape="1">
                <a:blip r:embed="rId2"/>
                <a:stretch>
                  <a:fillRect l="-2021" b="-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4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89140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82717"/>
          </a:xfrm>
        </p:spPr>
        <p:txBody>
          <a:bodyPr/>
          <a:lstStyle/>
          <a:p>
            <a:r>
              <a:rPr lang="zh-CN" altLang="en-US" dirty="0" smtClean="0"/>
              <a:t>常见的</a:t>
            </a:r>
            <a:r>
              <a:rPr lang="zh-CN" altLang="en-US" dirty="0"/>
              <a:t>损失金额分布</a:t>
            </a:r>
            <a:endParaRPr lang="en-US" altLang="zh-CN" dirty="0"/>
          </a:p>
          <a:p>
            <a:pPr lvl="1"/>
            <a:r>
              <a:rPr lang="zh-CN" altLang="en-US" dirty="0" smtClean="0"/>
              <a:t>指数、伽</a:t>
            </a:r>
            <a:r>
              <a:rPr lang="zh-CN" altLang="en-US" dirty="0"/>
              <a:t>马、逆</a:t>
            </a:r>
            <a:r>
              <a:rPr lang="zh-CN" altLang="en-US" dirty="0" smtClean="0"/>
              <a:t>高斯、</a:t>
            </a:r>
            <a:r>
              <a:rPr lang="zh-CN" altLang="en-US" dirty="0"/>
              <a:t>对数正态、威布尔、帕累托</a:t>
            </a:r>
            <a:endParaRPr lang="en-US" altLang="zh-CN" dirty="0"/>
          </a:p>
          <a:p>
            <a:r>
              <a:rPr lang="zh-CN" altLang="en-US" dirty="0" smtClean="0"/>
              <a:t>混合分布</a:t>
            </a:r>
            <a:endParaRPr lang="en-US" altLang="zh-CN" dirty="0" smtClean="0"/>
          </a:p>
          <a:p>
            <a:r>
              <a:rPr lang="zh-CN" altLang="en-US" dirty="0" smtClean="0"/>
              <a:t>复合分布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模型</a:t>
            </a:r>
            <a:r>
              <a:rPr lang="zh-CN" altLang="en-US" dirty="0"/>
              <a:t>的参数估计</a:t>
            </a:r>
            <a:endParaRPr lang="en-US" altLang="zh-CN" dirty="0"/>
          </a:p>
          <a:p>
            <a:r>
              <a:rPr lang="zh-CN" altLang="en-US" dirty="0" smtClean="0"/>
              <a:t>免赔额、赔偿限额、通货膨胀</a:t>
            </a:r>
            <a:r>
              <a:rPr lang="zh-CN" altLang="en-US" dirty="0"/>
              <a:t>的</a:t>
            </a:r>
            <a:r>
              <a:rPr lang="zh-CN" altLang="en-US" dirty="0" smtClean="0"/>
              <a:t>影响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2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43608" y="2132856"/>
                <a:ext cx="6984776" cy="1858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dirty="0"/>
                  <a:t>威布尔分布的</a:t>
                </a:r>
                <a14:m>
                  <m:oMath xmlns:m="http://schemas.openxmlformats.org/officeDocument/2006/math">
                    <m:r>
                      <a:rPr lang="zh-CN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800" dirty="0" smtClean="0"/>
                  <a:t>阶</a:t>
                </a:r>
                <a:r>
                  <a:rPr lang="zh-CN" altLang="en-US" sz="2800" dirty="0" smtClean="0"/>
                  <a:t>矩</a:t>
                </a:r>
                <a:r>
                  <a:rPr lang="zh-CN" altLang="zh-CN" sz="2800" dirty="0" smtClean="0"/>
                  <a:t>：</a:t>
                </a:r>
                <a:endParaRPr lang="en-US" altLang="zh-CN" sz="2800" dirty="0" smtClean="0"/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(1 +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132856"/>
                <a:ext cx="6984776" cy="1858970"/>
              </a:xfrm>
              <a:prstGeom prst="rect">
                <a:avLst/>
              </a:prstGeom>
              <a:blipFill rotWithShape="1">
                <a:blip r:embed="rId2"/>
                <a:stretch>
                  <a:fillRect l="-1745" t="-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6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7544" y="1196752"/>
                <a:ext cx="8208912" cy="4222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威</a:t>
                </a:r>
                <a:r>
                  <a:rPr lang="zh-CN" altLang="zh-CN" sz="2400" dirty="0" smtClean="0"/>
                  <a:t>布尔</a:t>
                </a:r>
                <a:r>
                  <a:rPr lang="zh-CN" altLang="en-US" sz="2400" dirty="0" smtClean="0"/>
                  <a:t>的</a:t>
                </a:r>
                <a:r>
                  <a:rPr lang="zh-CN" altLang="zh-CN" sz="2400" dirty="0" smtClean="0"/>
                  <a:t>性质</a:t>
                </a:r>
                <a:r>
                  <a:rPr lang="zh-CN" altLang="zh-CN" sz="2400" dirty="0"/>
                  <a:t>：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zh-CN" sz="2400" dirty="0"/>
                  <a:t>）当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，是</a:t>
                </a:r>
                <a:r>
                  <a:rPr lang="zh-CN" altLang="zh-CN" sz="2400" dirty="0"/>
                  <a:t>比率参数为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400" dirty="0"/>
                  <a:t>的指数分布。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zh-CN" sz="2400" dirty="0" smtClean="0"/>
                  <a:t>）乘</a:t>
                </a:r>
                <a:r>
                  <a:rPr lang="zh-CN" altLang="zh-CN" sz="2400" dirty="0"/>
                  <a:t>以正常数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 sz="2400" dirty="0"/>
                  <a:t>以后，仍然是威</a:t>
                </a:r>
                <a:r>
                  <a:rPr lang="zh-CN" altLang="zh-CN" sz="2400" dirty="0" smtClean="0"/>
                  <a:t>布尔，</a:t>
                </a:r>
                <a:r>
                  <a:rPr lang="zh-CN" altLang="zh-CN" sz="2400" dirty="0"/>
                  <a:t>参数变为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3</a:t>
                </a:r>
                <a:r>
                  <a:rPr lang="zh-CN" altLang="zh-CN" sz="2400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zh-CN" altLang="zh-CN" sz="2400" dirty="0" smtClean="0"/>
                  <a:t>服从</a:t>
                </a:r>
                <a:r>
                  <a:rPr lang="zh-CN" altLang="en-US" sz="2400" dirty="0" smtClean="0"/>
                  <a:t>参数为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/>
                  <a:t>的</a:t>
                </a:r>
                <a:r>
                  <a:rPr lang="zh-CN" altLang="zh-CN" sz="2400" dirty="0" smtClean="0"/>
                  <a:t>指数分布</a:t>
                </a:r>
                <a:r>
                  <a:rPr lang="zh-CN" altLang="en-US" sz="2400" dirty="0" smtClean="0"/>
                  <a:t>，</a:t>
                </a:r>
                <a:r>
                  <a:rPr lang="zh-CN" altLang="zh-CN" sz="24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zh-CN" sz="2400" dirty="0"/>
                  <a:t>服从威布尔分布。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4</a:t>
                </a:r>
                <a:r>
                  <a:rPr lang="zh-CN" altLang="zh-CN" sz="2400" dirty="0" smtClean="0"/>
                  <a:t>）在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=3.6</m:t>
                    </m:r>
                  </m:oMath>
                </a14:m>
                <a:r>
                  <a:rPr lang="zh-CN" altLang="zh-CN" sz="2400" dirty="0"/>
                  <a:t>附近呈现大致对称的形状；当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400" dirty="0"/>
                  <a:t>小于</a:t>
                </a:r>
                <a:r>
                  <a:rPr lang="en-US" altLang="zh-CN" sz="2400" dirty="0"/>
                  <a:t>3.6</a:t>
                </a:r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，左偏；</a:t>
                </a:r>
                <a:r>
                  <a:rPr lang="zh-CN" altLang="zh-CN" sz="24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400" dirty="0"/>
                  <a:t>大于</a:t>
                </a:r>
                <a:r>
                  <a:rPr lang="en-US" altLang="zh-CN" sz="2400" dirty="0"/>
                  <a:t>3.6</a:t>
                </a:r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，右偏。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96752"/>
                <a:ext cx="8208912" cy="4222310"/>
              </a:xfrm>
              <a:prstGeom prst="rect">
                <a:avLst/>
              </a:prstGeom>
              <a:blipFill rotWithShape="1">
                <a:blip r:embed="rId2"/>
                <a:stretch>
                  <a:fillRect l="-1189" r="-4903" b="-2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22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1" y="1268760"/>
            <a:ext cx="8686800" cy="42614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2111" y="22740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/>
              <a:t># ==========================================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威布尔分布</a:t>
            </a:r>
          </a:p>
          <a:p>
            <a:r>
              <a:rPr lang="en-US" altLang="zh-CN" sz="100" dirty="0"/>
              <a:t># ===========================================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定义密度函数</a:t>
            </a:r>
          </a:p>
          <a:p>
            <a:r>
              <a:rPr lang="en-US" altLang="zh-CN" sz="100" dirty="0" err="1"/>
              <a:t>dwei</a:t>
            </a:r>
            <a:r>
              <a:rPr lang="en-US" altLang="zh-CN" sz="100" dirty="0"/>
              <a:t> &lt;- function(y, alpha, theta){</a:t>
            </a:r>
          </a:p>
          <a:p>
            <a:r>
              <a:rPr lang="en-US" altLang="zh-CN" sz="100" dirty="0"/>
              <a:t>  f &lt;- alpha*theta*y^(theta-1)*</a:t>
            </a:r>
            <a:r>
              <a:rPr lang="en-US" altLang="zh-CN" sz="100" dirty="0" err="1"/>
              <a:t>exp</a:t>
            </a:r>
            <a:r>
              <a:rPr lang="en-US" altLang="zh-CN" sz="100" dirty="0"/>
              <a:t>(-alpha*</a:t>
            </a:r>
            <a:r>
              <a:rPr lang="en-US" altLang="zh-CN" sz="100" dirty="0" err="1"/>
              <a:t>y^theta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  return(f)</a:t>
            </a:r>
          </a:p>
          <a:p>
            <a:r>
              <a:rPr lang="en-US" altLang="zh-CN" sz="100" dirty="0"/>
              <a:t>}</a:t>
            </a:r>
          </a:p>
          <a:p>
            <a:endParaRPr lang="en-US" altLang="zh-CN" sz="100" dirty="0"/>
          </a:p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 = c(1, 2) )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alpha </a:t>
            </a:r>
          </a:p>
          <a:p>
            <a:r>
              <a:rPr lang="en-US" altLang="zh-CN" sz="100" dirty="0"/>
              <a:t>alpha &lt;- 1                </a:t>
            </a:r>
          </a:p>
          <a:p>
            <a:r>
              <a:rPr lang="en-US" altLang="zh-CN" sz="100" dirty="0"/>
              <a:t>theta &lt;- c(0.5, 1, 2)     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endParaRPr lang="en-US" altLang="zh-CN" sz="100" dirty="0"/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alpha, theta = theta[1])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alpha, theta = theta[2])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alpha, theta = theta[3])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c(0,1))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1, theta = 0.5', </a:t>
            </a:r>
          </a:p>
          <a:p>
            <a:r>
              <a:rPr lang="en-US" altLang="zh-CN" sz="100" dirty="0"/>
              <a:t>                              'alpha = 1, theta = 1', </a:t>
            </a:r>
          </a:p>
          <a:p>
            <a:r>
              <a:rPr lang="en-US" altLang="zh-CN" sz="100" dirty="0"/>
              <a:t>                              'alpha = 1, theta = 2'),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col = 1:3)</a:t>
            </a:r>
          </a:p>
          <a:p>
            <a:endParaRPr lang="en-US" altLang="zh-CN" sz="100" dirty="0"/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theta</a:t>
            </a:r>
          </a:p>
          <a:p>
            <a:r>
              <a:rPr lang="en-US" altLang="zh-CN" sz="100" dirty="0"/>
              <a:t>alpha &lt;- c(1,2,3)</a:t>
            </a:r>
          </a:p>
          <a:p>
            <a:r>
              <a:rPr lang="en-US" altLang="zh-CN" sz="100" dirty="0"/>
              <a:t>theta &lt;- 0.5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alpha[1], theta = theta)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alpha[2], theta = theta)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alpha[3], theta = theta)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c(0,1))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1, theta = 0.5', </a:t>
            </a:r>
          </a:p>
          <a:p>
            <a:r>
              <a:rPr lang="en-US" altLang="zh-CN" sz="100" dirty="0"/>
              <a:t>                              'alpha = 2, theta = 0.5', </a:t>
            </a:r>
          </a:p>
          <a:p>
            <a:r>
              <a:rPr lang="en-US" altLang="zh-CN" sz="100" dirty="0"/>
              <a:t>                              'alpha = 3, theta = 0.5'),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col = 1:3)</a:t>
            </a:r>
          </a:p>
        </p:txBody>
      </p:sp>
    </p:spTree>
    <p:extLst>
      <p:ext uri="{BB962C8B-B14F-4D97-AF65-F5344CB8AC3E}">
        <p14:creationId xmlns:p14="http://schemas.microsoft.com/office/powerpoint/2010/main" val="13950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r>
              <a:rPr lang="zh-CN" altLang="en-US" dirty="0" smtClean="0"/>
              <a:t>帕累托分布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783525"/>
              </p:ext>
            </p:extLst>
          </p:nvPr>
        </p:nvGraphicFramePr>
        <p:xfrm>
          <a:off x="1116013" y="1674813"/>
          <a:ext cx="6480175" cy="447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2" name="Equation" r:id="rId3" imgW="2666880" imgH="1841400" progId="Equation.DSMT4">
                  <p:embed/>
                </p:oleObj>
              </mc:Choice>
              <mc:Fallback>
                <p:oleObj name="Equation" r:id="rId3" imgW="2666880" imgH="18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1674813"/>
                        <a:ext cx="6480175" cy="447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9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34720"/>
              </p:ext>
            </p:extLst>
          </p:nvPr>
        </p:nvGraphicFramePr>
        <p:xfrm>
          <a:off x="1403648" y="1844824"/>
          <a:ext cx="6192688" cy="260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86" name="Equation" r:id="rId3" imgW="2781000" imgH="1168200" progId="Equation.DSMT4">
                  <p:embed/>
                </p:oleObj>
              </mc:Choice>
              <mc:Fallback>
                <p:oleObj name="Equation" r:id="rId3" imgW="27810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844824"/>
                        <a:ext cx="6192688" cy="260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8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8741270" cy="42330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544" y="5876836"/>
            <a:ext cx="30963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/>
              <a:t># ==========================================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帕累托分布</a:t>
            </a:r>
          </a:p>
          <a:p>
            <a:r>
              <a:rPr lang="en-US" altLang="zh-CN" sz="100" dirty="0"/>
              <a:t># ===========================================</a:t>
            </a:r>
          </a:p>
          <a:p>
            <a:r>
              <a:rPr lang="en-US" altLang="zh-CN" sz="100" dirty="0" err="1"/>
              <a:t>dpareto</a:t>
            </a:r>
            <a:r>
              <a:rPr lang="en-US" altLang="zh-CN" sz="100" dirty="0"/>
              <a:t> &lt;- function(y, alpha, theta){</a:t>
            </a:r>
          </a:p>
          <a:p>
            <a:r>
              <a:rPr lang="en-US" altLang="zh-CN" sz="100" dirty="0"/>
              <a:t>  f &lt;- alpha*(</a:t>
            </a:r>
            <a:r>
              <a:rPr lang="en-US" altLang="zh-CN" sz="100" dirty="0" err="1"/>
              <a:t>theta^alpha</a:t>
            </a:r>
            <a:r>
              <a:rPr lang="en-US" altLang="zh-CN" sz="100" dirty="0"/>
              <a:t>)/(</a:t>
            </a:r>
            <a:r>
              <a:rPr lang="en-US" altLang="zh-CN" sz="100" dirty="0" err="1"/>
              <a:t>y+theta</a:t>
            </a:r>
            <a:r>
              <a:rPr lang="en-US" altLang="zh-CN" sz="100" dirty="0"/>
              <a:t>)^(alpha+1)</a:t>
            </a:r>
          </a:p>
          <a:p>
            <a:r>
              <a:rPr lang="en-US" altLang="zh-CN" sz="100" dirty="0"/>
              <a:t>  return(f)</a:t>
            </a:r>
          </a:p>
          <a:p>
            <a:r>
              <a:rPr lang="en-US" altLang="zh-CN" sz="100" dirty="0"/>
              <a:t>}</a:t>
            </a:r>
          </a:p>
          <a:p>
            <a:endParaRPr lang="en-US" altLang="zh-CN" sz="100" dirty="0"/>
          </a:p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 = c(1, 2) )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alpha </a:t>
            </a:r>
          </a:p>
          <a:p>
            <a:r>
              <a:rPr lang="en-US" altLang="zh-CN" sz="100" dirty="0"/>
              <a:t>alpha &lt;- 2                </a:t>
            </a:r>
          </a:p>
          <a:p>
            <a:r>
              <a:rPr lang="en-US" altLang="zh-CN" sz="100" dirty="0"/>
              <a:t>theta &lt;- c(0.5, 1, 2)     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alpha, theta = theta[1])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alpha, theta = theta[2])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alpha, theta = theta[3])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c(0,0.6))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2, theta = 0.5', </a:t>
            </a:r>
          </a:p>
          <a:p>
            <a:r>
              <a:rPr lang="en-US" altLang="zh-CN" sz="100" dirty="0"/>
              <a:t>                              'alpha = 2, theta = 1', </a:t>
            </a:r>
          </a:p>
          <a:p>
            <a:r>
              <a:rPr lang="en-US" altLang="zh-CN" sz="100" dirty="0"/>
              <a:t>                              'alpha = 2, theta = 2'),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 col = 1:3)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theta</a:t>
            </a:r>
          </a:p>
          <a:p>
            <a:r>
              <a:rPr lang="en-US" altLang="zh-CN" sz="100" dirty="0"/>
              <a:t>alpha &lt;- c(1,2,3)</a:t>
            </a:r>
          </a:p>
          <a:p>
            <a:r>
              <a:rPr lang="en-US" altLang="zh-CN" sz="100" dirty="0"/>
              <a:t>theta &lt;- 0.5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alpha[1], theta = theta)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alpha[2], theta = theta)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alpha[3], theta = theta)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c(0,0.6))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1, theta = 0.5', </a:t>
            </a:r>
          </a:p>
          <a:p>
            <a:r>
              <a:rPr lang="en-US" altLang="zh-CN" sz="100" dirty="0"/>
              <a:t>                              'alpha = 2, theta = 0.5', </a:t>
            </a:r>
          </a:p>
          <a:p>
            <a:r>
              <a:rPr lang="en-US" altLang="zh-CN" sz="100" dirty="0"/>
              <a:t>                              'alpha = 3, theta = 0.5'),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 col = 1:3)</a:t>
            </a:r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27525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分布变换：生成新的损失分布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指数变换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对数变换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2241-40C4-4580-9443-5B49DC476CCA}" type="slidenum">
              <a:rPr lang="en-US" altLang="zh-CN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1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指数变换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8392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>
                <a:latin typeface="Times New Roman" pitchFamily="18" charset="0"/>
              </a:rPr>
              <a:t>exp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dirty="0" smtClean="0">
                <a:latin typeface="Times New Roman" pitchFamily="18" charset="0"/>
              </a:rPr>
              <a:t>).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 err="1">
                <a:latin typeface="Times New Roman" pitchFamily="18" charset="0"/>
              </a:rPr>
              <a:t>e</a:t>
            </a:r>
            <a:r>
              <a:rPr lang="en-US" altLang="zh-CN" i="1" baseline="30000" dirty="0" err="1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     = F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2A-CE2C-4556-9A8B-265F23806F6C}" type="slidenum">
              <a:rPr lang="en-US" altLang="zh-CN"/>
              <a:pPr/>
              <a:t>27</a:t>
            </a:fld>
            <a:endParaRPr lang="en-US" altLang="zh-CN"/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4737100" y="2895600"/>
          <a:ext cx="226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0" name="Equation" r:id="rId3" imgW="1143000" imgH="419100" progId="">
                  <p:embed/>
                </p:oleObj>
              </mc:Choice>
              <mc:Fallback>
                <p:oleObj name="Equation" r:id="rId3" imgW="1143000" imgH="419100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895600"/>
                        <a:ext cx="2260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400" y="5334000"/>
            <a:ext cx="597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是正态分布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是对数正态分布。</a:t>
            </a:r>
            <a:endParaRPr lang="zh-CN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对数变换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8392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 smtClean="0">
                <a:latin typeface="Times New Roman" pitchFamily="18" charset="0"/>
              </a:rPr>
              <a:t>ln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</a:rPr>
              <a:t>ln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     = F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2A-CE2C-4556-9A8B-265F23806F6C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54335"/>
              </p:ext>
            </p:extLst>
          </p:nvPr>
        </p:nvGraphicFramePr>
        <p:xfrm>
          <a:off x="5580112" y="3068960"/>
          <a:ext cx="216058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44" name="Equation" r:id="rId3" imgW="1091880" imgH="241200" progId="Equation.DSMT4">
                  <p:embed/>
                </p:oleObj>
              </mc:Choice>
              <mc:Fallback>
                <p:oleObj name="Equation" r:id="rId3" imgW="1091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068960"/>
                        <a:ext cx="2160587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8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4704"/>
                <a:ext cx="7543800" cy="652934"/>
              </a:xfrm>
            </p:spPr>
            <p:txBody>
              <a:bodyPr/>
              <a:lstStyle/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000" dirty="0" smtClean="0"/>
                  <a:t>：</a:t>
                </a:r>
                <a:r>
                  <a:rPr lang="zh-CN" altLang="zh-CN" sz="2000" dirty="0" smtClean="0"/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X</m:t>
                    </m:r>
                  </m:oMath>
                </a14:m>
                <a:r>
                  <a:rPr lang="zh-CN" altLang="zh-CN" sz="2000" dirty="0"/>
                  <a:t>服从参数为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/>
                      </a:rPr>
                      <m:t> </m:t>
                    </m:r>
                    <m:r>
                      <a:rPr lang="en-US" altLang="zh-CN" sz="2000">
                        <a:latin typeface="Cambria Math"/>
                      </a:rPr>
                      <m:t>(3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>
                        <a:latin typeface="Cambria Math"/>
                      </a:rPr>
                      <m:t> 4)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zh-CN" sz="2000" dirty="0"/>
                  <a:t>的</a:t>
                </a:r>
                <a:r>
                  <a:rPr lang="zh-CN" altLang="zh-CN" sz="2000" dirty="0" smtClean="0"/>
                  <a:t>伽马分布</a:t>
                </a:r>
                <a:r>
                  <a:rPr lang="en-US" altLang="zh-CN" sz="2000" dirty="0" smtClean="0"/>
                  <a:t>, </a:t>
                </a:r>
                <a:r>
                  <a:rPr lang="zh-CN" altLang="zh-CN" sz="2000" dirty="0" smtClean="0"/>
                  <a:t>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g</m:t>
                    </m:r>
                    <m:r>
                      <a:rPr lang="en-US" altLang="zh-CN" sz="20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X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/>
                  <a:t>的分布</a:t>
                </a:r>
                <a:r>
                  <a:rPr lang="zh-CN" altLang="zh-CN" sz="2000" dirty="0" smtClean="0"/>
                  <a:t>。</a:t>
                </a:r>
                <a:r>
                  <a:rPr lang="en-US" altLang="zh-CN" sz="2000" dirty="0" smtClean="0"/>
                  <a:t/>
                </a:r>
                <a:br>
                  <a:rPr lang="en-US" altLang="zh-CN" sz="2000" dirty="0" smtClean="0"/>
                </a:br>
                <a:r>
                  <a:rPr lang="zh-CN" altLang="en-US" sz="2000" dirty="0" smtClean="0"/>
                  <a:t>（指数变换 </a:t>
                </a:r>
                <a:r>
                  <a:rPr lang="en-US" altLang="zh-CN" sz="2000" dirty="0" smtClean="0"/>
                  <a:t>+ </a:t>
                </a:r>
                <a:r>
                  <a:rPr lang="zh-CN" altLang="en-US" sz="2000" dirty="0" smtClean="0"/>
                  <a:t>对数变换）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4704"/>
                <a:ext cx="7543800" cy="652934"/>
              </a:xfrm>
              <a:blipFill>
                <a:blip r:embed="rId2"/>
                <a:stretch>
                  <a:fillRect l="-808" t="-13889" b="-17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### </a:t>
            </a:r>
            <a:r>
              <a:rPr lang="zh-CN" altLang="en-US" sz="2000" dirty="0" smtClean="0"/>
              <a:t>伽马分布的密度函数</a:t>
            </a:r>
          </a:p>
          <a:p>
            <a:pPr marL="0" indent="0">
              <a:buNone/>
            </a:pPr>
            <a:r>
              <a:rPr lang="en-US" altLang="zh-CN" sz="2000" dirty="0" smtClean="0"/>
              <a:t>f = function(x)  </a:t>
            </a:r>
            <a:r>
              <a:rPr lang="en-US" altLang="zh-CN" sz="2000" dirty="0" err="1" smtClean="0"/>
              <a:t>dgamma</a:t>
            </a:r>
            <a:r>
              <a:rPr lang="en-US" altLang="zh-CN" sz="2000" dirty="0" smtClean="0"/>
              <a:t>(x,  3,  4)</a:t>
            </a:r>
          </a:p>
          <a:p>
            <a:pPr marL="0" indent="0">
              <a:buNone/>
            </a:pPr>
            <a:r>
              <a:rPr lang="en-US" altLang="zh-CN" sz="2000" dirty="0" smtClean="0"/>
              <a:t>### </a:t>
            </a:r>
            <a:r>
              <a:rPr lang="zh-CN" altLang="en-US" sz="2000" dirty="0">
                <a:solidFill>
                  <a:srgbClr val="FF0000"/>
                </a:solidFill>
              </a:rPr>
              <a:t>指数</a:t>
            </a:r>
            <a:r>
              <a:rPr lang="zh-CN" altLang="en-US" sz="2000" dirty="0" smtClean="0">
                <a:solidFill>
                  <a:srgbClr val="FF0000"/>
                </a:solidFill>
              </a:rPr>
              <a:t>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Y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exp</a:t>
            </a:r>
            <a:r>
              <a:rPr lang="en-US" altLang="zh-CN" sz="2000" dirty="0" smtClean="0">
                <a:solidFill>
                  <a:srgbClr val="FF0000"/>
                </a:solidFill>
              </a:rPr>
              <a:t>(X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smtClean="0"/>
              <a:t>f1 </a:t>
            </a:r>
            <a:r>
              <a:rPr lang="en-US" altLang="zh-CN" sz="2000" dirty="0"/>
              <a:t>= function(x</a:t>
            </a:r>
            <a:r>
              <a:rPr lang="en-US" altLang="zh-CN" sz="2000" dirty="0" smtClean="0"/>
              <a:t>)   </a:t>
            </a:r>
            <a:r>
              <a:rPr lang="en-US" altLang="zh-CN" sz="2000" dirty="0"/>
              <a:t>f(log(x))/x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 smtClean="0">
                <a:solidFill>
                  <a:srgbClr val="FF0000"/>
                </a:solidFill>
              </a:rPr>
              <a:t>对数变换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 Y = log(X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smtClean="0"/>
              <a:t>f2 </a:t>
            </a:r>
            <a:r>
              <a:rPr lang="en-US" altLang="zh-CN" sz="2000" dirty="0"/>
              <a:t>= function(x) </a:t>
            </a:r>
            <a:r>
              <a:rPr lang="en-US" altLang="zh-CN" sz="2000" dirty="0" smtClean="0"/>
              <a:t>   f(</a:t>
            </a:r>
            <a:r>
              <a:rPr lang="en-US" altLang="zh-CN" sz="2000" dirty="0" err="1" smtClean="0"/>
              <a:t>exp</a:t>
            </a:r>
            <a:r>
              <a:rPr lang="en-US" altLang="zh-CN" sz="2000" dirty="0" smtClean="0"/>
              <a:t>(x</a:t>
            </a:r>
            <a:r>
              <a:rPr lang="en-US" altLang="zh-CN" sz="2000" dirty="0"/>
              <a:t>)) *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(x)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46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171109"/>
              </p:ext>
            </p:extLst>
          </p:nvPr>
        </p:nvGraphicFramePr>
        <p:xfrm>
          <a:off x="1544638" y="2051050"/>
          <a:ext cx="3963987" cy="260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61" name="Equation" r:id="rId3" imgW="2070000" imgH="1358640" progId="Equation.DSMT4">
                  <p:embed/>
                </p:oleObj>
              </mc:Choice>
              <mc:Fallback>
                <p:oleObj name="Equation" r:id="rId3" imgW="207000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4638" y="2051050"/>
                        <a:ext cx="3963987" cy="260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3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30</a:t>
            </a:fld>
            <a:endParaRPr lang="en-US" altLang="zh-CN"/>
          </a:p>
        </p:txBody>
      </p:sp>
      <p:pic>
        <p:nvPicPr>
          <p:cNvPr id="455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568952" cy="663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27784" y="12687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X^(1/2)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6909" y="45542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1/X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39644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(X)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1957" y="377974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lnX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1054" y="31409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27984" y="43651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2X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混合分布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305800" cy="30051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有限混合：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zh-CN" altLang="en-US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Where all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&gt;</a:t>
            </a:r>
            <a:r>
              <a:rPr lang="en-US" altLang="zh-CN" dirty="0">
                <a:latin typeface="Times New Roman" pitchFamily="18" charset="0"/>
              </a:rPr>
              <a:t> 0 and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 +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 +…</a:t>
            </a:r>
            <a:r>
              <a:rPr lang="zh-CN" altLang="en-US" dirty="0">
                <a:latin typeface="Times New Roman" pitchFamily="18" charset="0"/>
              </a:rPr>
              <a:t>＋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</a:rPr>
              <a:t> = 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无限混合：</a:t>
            </a:r>
          </a:p>
        </p:txBody>
      </p:sp>
      <p:graphicFrame>
        <p:nvGraphicFramePr>
          <p:cNvPr id="111629" name="Object 1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835819"/>
              </p:ext>
            </p:extLst>
          </p:nvPr>
        </p:nvGraphicFramePr>
        <p:xfrm>
          <a:off x="2555875" y="4724400"/>
          <a:ext cx="40259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82" name="Equation" r:id="rId3" imgW="1803240" imgH="279360" progId="">
                  <p:embed/>
                </p:oleObj>
              </mc:Choice>
              <mc:Fallback>
                <p:oleObj name="Equation" r:id="rId3" imgW="1803240" imgH="279360" progId="">
                  <p:embed/>
                  <p:pic>
                    <p:nvPicPr>
                      <p:cNvPr id="0" name="Picture 3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24400"/>
                        <a:ext cx="40259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01C2-C8D6-4826-9E24-37179E7B498B}" type="slidenum">
              <a:rPr lang="en-US" altLang="zh-CN"/>
              <a:pPr/>
              <a:t>31</a:t>
            </a:fld>
            <a:endParaRPr lang="en-US" altLang="zh-CN"/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1640"/>
              </p:ext>
            </p:extLst>
          </p:nvPr>
        </p:nvGraphicFramePr>
        <p:xfrm>
          <a:off x="2286000" y="1524000"/>
          <a:ext cx="2743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83" name="Equation" r:id="rId5" imgW="1218960" imgH="431640" progId="">
                  <p:embed/>
                </p:oleObj>
              </mc:Choice>
              <mc:Fallback>
                <p:oleObj name="Equation" r:id="rId5" imgW="1218960" imgH="431640" progId="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27432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660533"/>
              </p:ext>
            </p:extLst>
          </p:nvPr>
        </p:nvGraphicFramePr>
        <p:xfrm>
          <a:off x="2555776" y="5589240"/>
          <a:ext cx="40862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84" name="Equation" r:id="rId7" imgW="1815840" imgH="279360" progId="Equation.DSMT4">
                  <p:embed/>
                </p:oleObj>
              </mc:Choice>
              <mc:Fallback>
                <p:oleObj name="Equation" r:id="rId7" imgW="1815840" imgH="27936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589240"/>
                        <a:ext cx="40862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06929"/>
              </p:ext>
            </p:extLst>
          </p:nvPr>
        </p:nvGraphicFramePr>
        <p:xfrm>
          <a:off x="2246313" y="2590800"/>
          <a:ext cx="52371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85" name="Equation" r:id="rId9" imgW="2692080" imgH="241200" progId="">
                  <p:embed/>
                </p:oleObj>
              </mc:Choice>
              <mc:Fallback>
                <p:oleObj name="Equation" r:id="rId9" imgW="2692080" imgH="241200" progId="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590800"/>
                        <a:ext cx="5237162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混合分布的特点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3233737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尾部通常较厚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如果条件分布的尾部较</a:t>
            </a:r>
            <a:r>
              <a:rPr lang="zh-CN" altLang="en-US" dirty="0" smtClean="0"/>
              <a:t>厚</a:t>
            </a:r>
            <a:r>
              <a:rPr lang="en-US" altLang="zh-CN" dirty="0" smtClean="0"/>
              <a:t>, </a:t>
            </a:r>
            <a:r>
              <a:rPr lang="zh-CN" altLang="en-US" dirty="0" smtClean="0"/>
              <a:t>混合分布</a:t>
            </a:r>
            <a:r>
              <a:rPr lang="zh-CN" altLang="en-US" dirty="0"/>
              <a:t>的尾部也较厚。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765-788D-4A5B-8222-0C63337A7E94}" type="slidenum">
              <a:rPr lang="en-US" altLang="zh-CN"/>
              <a:pPr/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zh-CN" sz="2000" dirty="0" smtClean="0"/>
                  <a:t>例： 两个</a:t>
                </a:r>
                <a:r>
                  <a:rPr lang="zh-CN" altLang="en-US" sz="2000" dirty="0" smtClean="0"/>
                  <a:t>对数</a:t>
                </a:r>
                <a:r>
                  <a:rPr lang="zh-CN" altLang="zh-CN" sz="2000" dirty="0" smtClean="0"/>
                  <a:t>正态分布</a:t>
                </a:r>
                <a:r>
                  <a:rPr lang="zh-CN" altLang="zh-CN" sz="2000" dirty="0"/>
                  <a:t>的参数分别为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(1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 b="1" i="0" smtClean="0">
                        <a:latin typeface="Cambria Math"/>
                      </a:rPr>
                      <m:t>𝟐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(</m:t>
                    </m:r>
                    <m:r>
                      <a:rPr lang="en-US" altLang="zh-CN" sz="2000" b="1" i="0" smtClean="0">
                        <a:latin typeface="Cambria Math"/>
                      </a:rPr>
                      <m:t>𝟑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 b="1" i="0" smtClean="0">
                        <a:latin typeface="Cambria Math"/>
                      </a:rPr>
                      <m:t>𝟒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</a:t>
                </a:r>
                <a:r>
                  <a:rPr lang="zh-CN" altLang="zh-CN" sz="2000" dirty="0"/>
                  <a:t>如果按照</a:t>
                </a:r>
                <a:r>
                  <a:rPr lang="en-US" altLang="zh-CN" sz="2000" dirty="0"/>
                  <a:t>30%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70%</a:t>
                </a:r>
                <a:r>
                  <a:rPr lang="zh-CN" altLang="zh-CN" sz="2000" dirty="0"/>
                  <a:t>的比例把它们进行</a:t>
                </a:r>
                <a:r>
                  <a:rPr lang="zh-CN" altLang="zh-CN" sz="2000" dirty="0" smtClean="0"/>
                  <a:t>混合</a:t>
                </a:r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求</a:t>
                </a:r>
                <a:r>
                  <a:rPr lang="zh-CN" altLang="zh-CN" sz="2000" dirty="0" smtClean="0"/>
                  <a:t>混合分布的</a:t>
                </a:r>
                <a:r>
                  <a:rPr lang="zh-CN" altLang="en-US" sz="2000" dirty="0" smtClean="0"/>
                  <a:t>密度函数</a:t>
                </a:r>
                <a:r>
                  <a:rPr lang="zh-CN" altLang="zh-CN" sz="2000" dirty="0" smtClean="0"/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08" b="-8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363272" cy="44116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 = 0.3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m1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1;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s1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m2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3;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s2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## </a:t>
            </a:r>
            <a:r>
              <a:rPr lang="zh-CN" altLang="en-US" sz="1600" dirty="0" smtClean="0">
                <a:latin typeface="Consolas" panose="020B0609020204030204" pitchFamily="49" charset="0"/>
              </a:rPr>
              <a:t>混合对数正态分布</a:t>
            </a:r>
            <a:r>
              <a:rPr lang="zh-CN" altLang="en-US" sz="1600" dirty="0">
                <a:latin typeface="Consolas" panose="020B0609020204030204" pitchFamily="49" charset="0"/>
              </a:rPr>
              <a:t>的密度函数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f = function(x) </a:t>
            </a:r>
            <a:r>
              <a:rPr lang="en-US" altLang="zh-CN" sz="1600" dirty="0" smtClean="0">
                <a:latin typeface="Consolas" panose="020B0609020204030204" pitchFamily="49" charset="0"/>
              </a:rPr>
              <a:t> p </a:t>
            </a:r>
            <a:r>
              <a:rPr lang="en-US" altLang="zh-CN" sz="1600" dirty="0">
                <a:latin typeface="Consolas" panose="020B0609020204030204" pitchFamily="49" charset="0"/>
              </a:rPr>
              <a:t>*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m1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s1</a:t>
            </a:r>
            <a:r>
              <a:rPr lang="en-US" altLang="zh-CN" sz="1600" dirty="0">
                <a:latin typeface="Consolas" panose="020B0609020204030204" pitchFamily="49" charset="0"/>
              </a:rPr>
              <a:t>) + (1 - p) *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m2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s2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curve(f,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xlim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c(0,  </a:t>
            </a:r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ylim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c(0,  </a:t>
            </a:r>
            <a:r>
              <a:rPr lang="en-US" altLang="zh-CN" sz="1600" dirty="0">
                <a:latin typeface="Consolas" panose="020B0609020204030204" pitchFamily="49" charset="0"/>
              </a:rPr>
              <a:t>2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2,  </a:t>
            </a:r>
            <a:r>
              <a:rPr lang="en-US" altLang="zh-CN" sz="1600" dirty="0">
                <a:latin typeface="Consolas" panose="020B0609020204030204" pitchFamily="49" charset="0"/>
              </a:rPr>
              <a:t>col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m1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2,  </a:t>
            </a:r>
            <a:r>
              <a:rPr lang="en-US" altLang="zh-CN" sz="1600" dirty="0">
                <a:latin typeface="Consolas" panose="020B0609020204030204" pitchFamily="49" charset="0"/>
              </a:rPr>
              <a:t>add = 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m2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s2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3,  </a:t>
            </a:r>
            <a:r>
              <a:rPr lang="en-US" altLang="zh-CN" sz="1600" dirty="0">
                <a:latin typeface="Consolas" panose="020B0609020204030204" pitchFamily="49" charset="0"/>
              </a:rPr>
              <a:t>add = 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legend("</a:t>
            </a:r>
            <a:r>
              <a:rPr lang="en-US" altLang="zh-CN" sz="1600" dirty="0" err="1">
                <a:latin typeface="Consolas" panose="020B0609020204030204" pitchFamily="49" charset="0"/>
              </a:rPr>
              <a:t>topright</a:t>
            </a:r>
            <a:r>
              <a:rPr lang="en-US" altLang="zh-CN" sz="1600" dirty="0" smtClean="0">
                <a:latin typeface="Consolas" panose="020B0609020204030204" pitchFamily="49" charset="0"/>
              </a:rPr>
              <a:t>",  </a:t>
            </a:r>
            <a:r>
              <a:rPr lang="en-US" altLang="zh-CN" sz="1600" dirty="0">
                <a:latin typeface="Consolas" panose="020B0609020204030204" pitchFamily="49" charset="0"/>
              </a:rPr>
              <a:t>c("mixed </a:t>
            </a:r>
            <a:r>
              <a:rPr lang="en-US" altLang="zh-CN" sz="1600" dirty="0" err="1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",  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(1, 10)",  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(2, 20)"),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c(1,  2,  </a:t>
            </a:r>
            <a:r>
              <a:rPr lang="en-US" altLang="zh-CN" sz="1600" dirty="0">
                <a:latin typeface="Consolas" panose="020B0609020204030204" pitchFamily="49" charset="0"/>
              </a:rPr>
              <a:t>3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>
                <a:latin typeface="Consolas" panose="020B0609020204030204" pitchFamily="49" charset="0"/>
              </a:rPr>
              <a:t>col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c(2,  1,  </a:t>
            </a:r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c(2,  1,  </a:t>
            </a:r>
            <a:r>
              <a:rPr lang="en-US" altLang="zh-CN" sz="1600" dirty="0">
                <a:latin typeface="Consolas" panose="020B0609020204030204" pitchFamily="49" charset="0"/>
              </a:rPr>
              <a:t>1))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9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34</a:t>
            </a:fld>
            <a:endParaRPr lang="en-US" altLang="zh-CN"/>
          </a:p>
        </p:txBody>
      </p:sp>
      <p:pic>
        <p:nvPicPr>
          <p:cNvPr id="452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0"/>
            <a:ext cx="7776864" cy="63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3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143000"/>
            <a:ext cx="8458200" cy="4987925"/>
          </a:xfrm>
        </p:spPr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b="1" dirty="0">
                <a:latin typeface="Times New Roman" pitchFamily="18" charset="0"/>
              </a:rPr>
              <a:t>：假设 </a:t>
            </a:r>
            <a:r>
              <a:rPr lang="en-US" altLang="zh-CN" b="1" i="1" dirty="0">
                <a:latin typeface="Symbol" pitchFamily="18" charset="2"/>
              </a:rPr>
              <a:t>L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服从伽</a:t>
            </a:r>
            <a:r>
              <a:rPr lang="zh-CN" altLang="en-US" b="1" dirty="0" smtClean="0">
                <a:latin typeface="Times New Roman" pitchFamily="18" charset="0"/>
              </a:rPr>
              <a:t>玛或逆高斯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en-US" altLang="zh-CN" b="1" i="1" dirty="0" err="1" smtClean="0">
                <a:latin typeface="Times New Roman" pitchFamily="18" charset="0"/>
              </a:rPr>
              <a:t>X</a:t>
            </a:r>
            <a:r>
              <a:rPr lang="en-US" altLang="zh-CN" b="1" dirty="0" err="1" smtClean="0">
                <a:latin typeface="Times New Roman" pitchFamily="18" charset="0"/>
              </a:rPr>
              <a:t>|</a:t>
            </a:r>
            <a:r>
              <a:rPr lang="en-US" altLang="zh-CN" b="1" i="1" dirty="0" err="1" smtClean="0">
                <a:latin typeface="Symbol" pitchFamily="18" charset="2"/>
              </a:rPr>
              <a:t>L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服从</a:t>
            </a:r>
            <a:r>
              <a:rPr lang="en-US" altLang="zh-CN" b="1" dirty="0" err="1">
                <a:latin typeface="Times New Roman" pitchFamily="18" charset="0"/>
              </a:rPr>
              <a:t>weibull</a:t>
            </a:r>
            <a:r>
              <a:rPr lang="zh-CN" altLang="en-US" b="1" dirty="0" smtClean="0">
                <a:latin typeface="Times New Roman" pitchFamily="18" charset="0"/>
              </a:rPr>
              <a:t>分布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条件</a:t>
            </a:r>
            <a:r>
              <a:rPr lang="zh-CN" altLang="en-US" b="1" dirty="0">
                <a:latin typeface="Times New Roman" pitchFamily="18" charset="0"/>
              </a:rPr>
              <a:t>生存函数为</a:t>
            </a:r>
          </a:p>
          <a:p>
            <a:pPr>
              <a:buFont typeface="Wingdings" pitchFamily="2" charset="2"/>
              <a:buNone/>
            </a:pPr>
            <a:endParaRPr lang="zh-CN" altLang="en-US" b="1" dirty="0">
              <a:latin typeface="Times New Roman" pitchFamily="18" charset="0"/>
            </a:endParaRPr>
          </a:p>
          <a:p>
            <a:endParaRPr lang="zh-CN" altLang="en-US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求 </a:t>
            </a:r>
            <a:r>
              <a:rPr lang="en-US" altLang="zh-CN" b="1" i="1" dirty="0">
                <a:latin typeface="Times New Roman" pitchFamily="18" charset="0"/>
              </a:rPr>
              <a:t>X </a:t>
            </a:r>
            <a:r>
              <a:rPr lang="zh-CN" altLang="en-US" b="1" dirty="0" smtClean="0">
                <a:latin typeface="Times New Roman" pitchFamily="18" charset="0"/>
              </a:rPr>
              <a:t>的分布。</a:t>
            </a:r>
            <a:endParaRPr lang="zh-CN" altLang="en-US" b="1" dirty="0">
              <a:latin typeface="Times New Roman" pitchFamily="18" charset="0"/>
            </a:endParaRPr>
          </a:p>
          <a:p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</a:rPr>
              <a:t>解</a:t>
            </a:r>
            <a:r>
              <a:rPr lang="zh-CN" altLang="en-US" b="1" dirty="0">
                <a:latin typeface="Times New Roman" pitchFamily="18" charset="0"/>
              </a:rPr>
              <a:t>：伽玛分布的矩母函数为</a:t>
            </a:r>
          </a:p>
          <a:p>
            <a:pPr>
              <a:buFont typeface="Wingdings" pitchFamily="2" charset="2"/>
              <a:buNone/>
            </a:pPr>
            <a:r>
              <a:rPr lang="zh-CN" altLang="en-US" sz="1200" b="1" dirty="0">
                <a:latin typeface="Times New Roman" pitchFamily="18" charset="0"/>
              </a:rPr>
              <a:t>      </a:t>
            </a:r>
            <a:endParaRPr lang="en-US" altLang="zh-CN" sz="1200" b="1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       故混合分布的生存函数为</a:t>
            </a:r>
            <a:endParaRPr lang="zh-CN" altLang="en-US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</a:p>
        </p:txBody>
      </p:sp>
      <p:graphicFrame>
        <p:nvGraphicFramePr>
          <p:cNvPr id="108559" name="Object 1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1936063"/>
              </p:ext>
            </p:extLst>
          </p:nvPr>
        </p:nvGraphicFramePr>
        <p:xfrm>
          <a:off x="6261100" y="3811588"/>
          <a:ext cx="812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00" name="Equation" r:id="rId3" imgW="812447" imgH="228501" progId="Equation.DSMT4">
                  <p:embed/>
                </p:oleObj>
              </mc:Choice>
              <mc:Fallback>
                <p:oleObj name="Equation" r:id="rId3" imgW="812447" imgH="228501" progId="Equation.DSMT4">
                  <p:embed/>
                  <p:pic>
                    <p:nvPicPr>
                      <p:cNvPr id="0" name="Picture 39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3811588"/>
                        <a:ext cx="812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E48E-8985-498F-8CF4-BC691312909D}" type="slidenum">
              <a:rPr lang="en-US" altLang="zh-CN"/>
              <a:pPr/>
              <a:t>35</a:t>
            </a:fld>
            <a:endParaRPr lang="en-US" altLang="zh-CN"/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857062"/>
              </p:ext>
            </p:extLst>
          </p:nvPr>
        </p:nvGraphicFramePr>
        <p:xfrm>
          <a:off x="2923381" y="2060848"/>
          <a:ext cx="26670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01" name="Equation" r:id="rId5" imgW="1091726" imgH="279279" progId="Equation.DSMT4">
                  <p:embed/>
                </p:oleObj>
              </mc:Choice>
              <mc:Fallback>
                <p:oleObj name="Equation" r:id="rId5" imgW="1091726" imgH="279279" progId="Equation.DSMT4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381" y="2060848"/>
                        <a:ext cx="26670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4648200" y="3276600"/>
          <a:ext cx="243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02" name="Equation" r:id="rId7" imgW="1117600" imgH="241300" progId="">
                  <p:embed/>
                </p:oleObj>
              </mc:Choice>
              <mc:Fallback>
                <p:oleObj name="Equation" r:id="rId7" imgW="1117600" imgH="241300" progId="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76600"/>
                        <a:ext cx="24384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214296"/>
              </p:ext>
            </p:extLst>
          </p:nvPr>
        </p:nvGraphicFramePr>
        <p:xfrm>
          <a:off x="1198415" y="4627091"/>
          <a:ext cx="3505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03" name="Equation" r:id="rId9" imgW="1904760" imgH="406080" progId="Equation.DSMT4">
                  <p:embed/>
                </p:oleObj>
              </mc:Choice>
              <mc:Fallback>
                <p:oleObj name="Equation" r:id="rId9" imgW="1904760" imgH="40608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415" y="4627091"/>
                        <a:ext cx="35052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1187624" y="5661248"/>
            <a:ext cx="653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这是</a:t>
            </a:r>
            <a:r>
              <a:rPr lang="en-US" altLang="zh-CN" sz="2400" dirty="0">
                <a:latin typeface="Times New Roman" pitchFamily="18" charset="0"/>
              </a:rPr>
              <a:t>Burr</a:t>
            </a:r>
            <a:r>
              <a:rPr lang="zh-CN" altLang="en-US" sz="2400" dirty="0">
                <a:latin typeface="Times New Roman" pitchFamily="18" charset="0"/>
              </a:rPr>
              <a:t>的生存</a:t>
            </a:r>
            <a:r>
              <a:rPr lang="zh-CN" altLang="en-US" sz="2400" dirty="0" smtClean="0">
                <a:latin typeface="Times New Roman" pitchFamily="18" charset="0"/>
              </a:rPr>
              <a:t>函数</a:t>
            </a:r>
            <a:r>
              <a:rPr lang="en-US" altLang="zh-CN" sz="2400" dirty="0" smtClean="0">
                <a:latin typeface="Times New Roman" pitchFamily="18" charset="0"/>
              </a:rPr>
              <a:t>, </a:t>
            </a:r>
            <a:r>
              <a:rPr lang="zh-CN" altLang="en-US" sz="2400" dirty="0" smtClean="0">
                <a:latin typeface="Times New Roman" pitchFamily="18" charset="0"/>
              </a:rPr>
              <a:t>其</a:t>
            </a:r>
            <a:r>
              <a:rPr lang="zh-CN" altLang="en-US" sz="2400" dirty="0">
                <a:latin typeface="Times New Roman" pitchFamily="18" charset="0"/>
              </a:rPr>
              <a:t>尾部比</a:t>
            </a:r>
            <a:r>
              <a:rPr lang="en-US" altLang="zh-CN" sz="2400" dirty="0">
                <a:latin typeface="Times New Roman" pitchFamily="18" charset="0"/>
              </a:rPr>
              <a:t>Weibull</a:t>
            </a:r>
            <a:r>
              <a:rPr lang="zh-CN" altLang="en-US" sz="2400" dirty="0">
                <a:latin typeface="Times New Roman" pitchFamily="18" charset="0"/>
              </a:rPr>
              <a:t>更厚。</a:t>
            </a:r>
          </a:p>
        </p:txBody>
      </p:sp>
      <p:graphicFrame>
        <p:nvGraphicFramePr>
          <p:cNvPr id="1085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08480"/>
              </p:ext>
            </p:extLst>
          </p:nvPr>
        </p:nvGraphicFramePr>
        <p:xfrm>
          <a:off x="4932040" y="4699099"/>
          <a:ext cx="14859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04" name="Equation" r:id="rId11" imgW="787400" imgH="279400" progId="Equation.DSMT4">
                  <p:embed/>
                </p:oleObj>
              </mc:Choice>
              <mc:Fallback>
                <p:oleObj name="Equation" r:id="rId11" imgW="787400" imgH="27940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699099"/>
                        <a:ext cx="14859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/>
      <p:bldP spid="1085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marL="344487" lvl="1" indent="0">
              <a:lnSpc>
                <a:spcPct val="120000"/>
              </a:lnSpc>
              <a:buNone/>
            </a:pPr>
            <a:r>
              <a:rPr lang="zh-CN" altLang="en-US" b="1" dirty="0" smtClean="0"/>
              <a:t>逆高斯分布的矩母函数为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endParaRPr lang="en-US" altLang="zh-CN" b="1" dirty="0"/>
          </a:p>
          <a:p>
            <a:pPr lvl="1">
              <a:lnSpc>
                <a:spcPct val="120000"/>
              </a:lnSpc>
            </a:pPr>
            <a:endParaRPr lang="en-US" altLang="zh-CN" b="1" dirty="0" smtClean="0"/>
          </a:p>
          <a:p>
            <a:pPr marL="344487" lvl="1" indent="0">
              <a:lnSpc>
                <a:spcPct val="120000"/>
              </a:lnSpc>
              <a:buNone/>
            </a:pPr>
            <a:r>
              <a:rPr lang="zh-CN" altLang="en-US" b="1" dirty="0" smtClean="0"/>
              <a:t>所以，混合分布的生存函数为</a:t>
            </a:r>
            <a:endParaRPr lang="zh-CN" altLang="en-US" b="1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3F3-BA44-4129-8796-65ED56814F7B}" type="slidenum">
              <a:rPr lang="en-US" altLang="zh-CN"/>
              <a:pPr/>
              <a:t>36</a:t>
            </a:fld>
            <a:endParaRPr lang="en-US" altLang="zh-CN"/>
          </a:p>
        </p:txBody>
      </p:sp>
      <p:graphicFrame>
        <p:nvGraphicFramePr>
          <p:cNvPr id="1065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752947"/>
              </p:ext>
            </p:extLst>
          </p:nvPr>
        </p:nvGraphicFramePr>
        <p:xfrm>
          <a:off x="1331640" y="2204864"/>
          <a:ext cx="50339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01" name="Equation" r:id="rId3" imgW="2730500" imgH="330200" progId="Equation.DSMT4">
                  <p:embed/>
                </p:oleObj>
              </mc:Choice>
              <mc:Fallback>
                <p:oleObj name="Equation" r:id="rId3" imgW="2730500" imgH="3302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204864"/>
                        <a:ext cx="50339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49238"/>
              </p:ext>
            </p:extLst>
          </p:nvPr>
        </p:nvGraphicFramePr>
        <p:xfrm>
          <a:off x="1259632" y="3717032"/>
          <a:ext cx="3505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02" name="Equation" r:id="rId5" imgW="1904174" imgH="406224" progId="Equation.DSMT4">
                  <p:embed/>
                </p:oleObj>
              </mc:Choice>
              <mc:Fallback>
                <p:oleObj name="Equation" r:id="rId5" imgW="1904174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717032"/>
                        <a:ext cx="35052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185766"/>
              </p:ext>
            </p:extLst>
          </p:nvPr>
        </p:nvGraphicFramePr>
        <p:xfrm>
          <a:off x="4860032" y="3789040"/>
          <a:ext cx="14859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03" name="Equation" r:id="rId7" imgW="787400" imgH="279400" progId="Equation.DSMT4">
                  <p:embed/>
                </p:oleObj>
              </mc:Choice>
              <mc:Fallback>
                <p:oleObj name="Equation" r:id="rId7" imgW="7874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789040"/>
                        <a:ext cx="14859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57296"/>
              </p:ext>
            </p:extLst>
          </p:nvPr>
        </p:nvGraphicFramePr>
        <p:xfrm>
          <a:off x="1979712" y="4653136"/>
          <a:ext cx="311308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04" name="Equation" r:id="rId9" imgW="1688760" imgH="380880" progId="Equation.DSMT4">
                  <p:embed/>
                </p:oleObj>
              </mc:Choice>
              <mc:Fallback>
                <p:oleObj name="Equation" r:id="rId9" imgW="1688760" imgH="380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653136"/>
                        <a:ext cx="3113088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同类分布的有限混合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741788"/>
              </p:ext>
            </p:extLst>
          </p:nvPr>
        </p:nvGraphicFramePr>
        <p:xfrm>
          <a:off x="1259632" y="1844824"/>
          <a:ext cx="4320480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70" name="Equation" r:id="rId3" imgW="1523880" imgH="431640" progId="Equation.DSMT4">
                  <p:embed/>
                </p:oleObj>
              </mc:Choice>
              <mc:Fallback>
                <p:oleObj name="Equation" r:id="rId3" imgW="1523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844824"/>
                        <a:ext cx="4320480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594508"/>
              </p:ext>
            </p:extLst>
          </p:nvPr>
        </p:nvGraphicFramePr>
        <p:xfrm>
          <a:off x="1403648" y="3645024"/>
          <a:ext cx="16208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71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645024"/>
                        <a:ext cx="16208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59088" y="3717032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来自相同的分布族，如：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66284" y="4797152"/>
            <a:ext cx="775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Burr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Gamma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Inverse Burr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inverse Gamma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lognormal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Weibull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8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参数估计方法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（</a:t>
            </a:r>
            <a:r>
              <a:rPr lang="en-US" altLang="zh-CN" b="1" dirty="0" err="1"/>
              <a:t>1）极大似然法（maximum</a:t>
            </a:r>
            <a:r>
              <a:rPr lang="en-US" altLang="zh-CN" b="1" dirty="0"/>
              <a:t> likelihood estimation）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</a:t>
            </a:r>
            <a:r>
              <a:rPr lang="en-US" altLang="zh-CN" b="1" dirty="0" err="1"/>
              <a:t>2）矩估计法（moment</a:t>
            </a:r>
            <a:r>
              <a:rPr lang="en-US" altLang="zh-CN" b="1" dirty="0"/>
              <a:t> matching estimation）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</a:t>
            </a:r>
            <a:r>
              <a:rPr lang="en-US" altLang="zh-CN" b="1" dirty="0" err="1"/>
              <a:t>3）分位数配比法</a:t>
            </a:r>
            <a:r>
              <a:rPr lang="en-US" altLang="zh-CN" b="1" dirty="0"/>
              <a:t>(quantile matching estimation)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</a:t>
            </a:r>
            <a:r>
              <a:rPr lang="en-US" altLang="zh-CN" b="1" dirty="0" err="1"/>
              <a:t>4）最小距离法</a:t>
            </a:r>
            <a:r>
              <a:rPr lang="en-US" altLang="zh-CN" b="1" dirty="0"/>
              <a:t>(minimum distance estimation</a:t>
            </a:r>
            <a:r>
              <a:rPr lang="en-US" altLang="zh-CN" b="1" dirty="0" smtClean="0"/>
              <a:t>), </a:t>
            </a:r>
            <a:r>
              <a:rPr lang="zh-CN" altLang="en-US" b="1" dirty="0" smtClean="0"/>
              <a:t> 距离的常用定义：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83768" y="5013176"/>
                <a:ext cx="3427541" cy="688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D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θ</m:t>
                      </m:r>
                      <m:r>
                        <a:rPr lang="en-US" altLang="zh-CN">
                          <a:latin typeface="Cambria Math"/>
                        </a:rPr>
                        <m:t>)=</m:t>
                      </m:r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>
                              <a:latin typeface="Cambria Math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n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F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en-US" altLang="zh-CN">
                          <a:latin typeface="Cambria Math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θ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dx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013176"/>
                <a:ext cx="3427541" cy="6887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1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57045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904656"/>
          </a:xfrm>
        </p:spPr>
        <p:txBody>
          <a:bodyPr/>
          <a:lstStyle/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模拟伽马分布的随机数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>
                <a:ea typeface="黑体" panose="02010609060101010101" pitchFamily="49" charset="-122"/>
              </a:rPr>
              <a:t>set.seed</a:t>
            </a:r>
            <a:r>
              <a:rPr lang="en-US" altLang="zh-CN" sz="1600" dirty="0">
                <a:ea typeface="黑体" panose="02010609060101010101" pitchFamily="49" charset="-122"/>
              </a:rPr>
              <a:t>(123</a:t>
            </a:r>
            <a:r>
              <a:rPr lang="en-US" altLang="zh-CN" sz="1600" dirty="0" smtClean="0">
                <a:ea typeface="黑体" panose="02010609060101010101" pitchFamily="49" charset="-122"/>
              </a:rPr>
              <a:t>);  x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rgamma</a:t>
            </a:r>
            <a:r>
              <a:rPr lang="en-US" altLang="zh-CN" sz="1600" dirty="0" smtClean="0">
                <a:ea typeface="黑体" panose="02010609060101010101" pitchFamily="49" charset="-122"/>
              </a:rPr>
              <a:t>(50, 2</a:t>
            </a:r>
            <a:r>
              <a:rPr lang="en-US" altLang="zh-CN" sz="1600" dirty="0">
                <a:ea typeface="黑体" panose="02010609060101010101" pitchFamily="49" charset="-122"/>
              </a:rPr>
              <a:t>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调用fitdistrplus程序包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library(</a:t>
            </a:r>
            <a:r>
              <a:rPr lang="en-US" altLang="zh-CN" sz="1600" dirty="0" err="1">
                <a:ea typeface="黑体" panose="02010609060101010101" pitchFamily="49" charset="-122"/>
              </a:rPr>
              <a:t>fitdistrplus</a:t>
            </a:r>
            <a:r>
              <a:rPr lang="en-US" altLang="zh-CN" sz="1600" dirty="0">
                <a:ea typeface="黑体" panose="02010609060101010101" pitchFamily="49" charset="-122"/>
              </a:rPr>
              <a:t>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smtClean="0">
                <a:ea typeface="黑体" panose="02010609060101010101" pitchFamily="49" charset="-122"/>
              </a:rPr>
              <a:t>#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用</a:t>
            </a:r>
            <a:r>
              <a:rPr lang="en-US" altLang="zh-CN" sz="1600" dirty="0" err="1" smtClean="0">
                <a:solidFill>
                  <a:srgbClr val="FF0000"/>
                </a:solidFill>
                <a:ea typeface="黑体" panose="02010609060101010101" pitchFamily="49" charset="-122"/>
              </a:rPr>
              <a:t>极大似然法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fit1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 'gamma', 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mle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endParaRPr lang="en-US" altLang="zh-CN" sz="1600" dirty="0" smtClean="0">
              <a:ea typeface="黑体" panose="02010609060101010101" pitchFamily="49" charset="-122"/>
            </a:endParaRPr>
          </a:p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矩估计法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fit2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mme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分位数配比法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fit3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qme</a:t>
            </a:r>
            <a:r>
              <a:rPr lang="en-US" altLang="zh-CN" sz="1600" dirty="0" smtClean="0">
                <a:ea typeface="黑体" panose="02010609060101010101" pitchFamily="49" charset="-122"/>
              </a:rPr>
              <a:t>',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probs</a:t>
            </a:r>
            <a:r>
              <a:rPr lang="en-US" altLang="zh-CN" sz="1600" dirty="0" smtClean="0">
                <a:ea typeface="黑体" panose="02010609060101010101" pitchFamily="49" charset="-122"/>
              </a:rPr>
              <a:t> = c(1/3, 2/3</a:t>
            </a:r>
            <a:r>
              <a:rPr lang="en-US" altLang="zh-CN" sz="1600" dirty="0">
                <a:ea typeface="黑体" panose="02010609060101010101" pitchFamily="49" charset="-122"/>
              </a:rPr>
              <a:t>))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最小距离法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fit4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mge</a:t>
            </a:r>
            <a:r>
              <a:rPr lang="en-US" altLang="zh-CN" sz="1600" dirty="0" smtClean="0">
                <a:ea typeface="黑体" panose="02010609060101010101" pitchFamily="49" charset="-122"/>
              </a:rPr>
              <a:t>',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gof</a:t>
            </a:r>
            <a:r>
              <a:rPr lang="en-US" altLang="zh-CN" sz="1600" dirty="0" smtClean="0">
                <a:ea typeface="黑体" panose="02010609060101010101" pitchFamily="49" charset="-122"/>
              </a:rPr>
              <a:t>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CvM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smtClean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输出参数估计结果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>
                <a:ea typeface="黑体" panose="02010609060101010101" pitchFamily="49" charset="-122"/>
              </a:rPr>
              <a:t>fit1</a:t>
            </a:r>
            <a:r>
              <a:rPr lang="en-US" altLang="zh-CN" sz="1600" dirty="0">
                <a:ea typeface="黑体" panose="02010609060101010101" pitchFamily="49" charset="-122"/>
              </a:rPr>
              <a:t>  </a:t>
            </a:r>
            <a:endParaRPr lang="zh-CN" altLang="zh-CN" sz="1600" dirty="0">
              <a:ea typeface="黑体" panose="02010609060101010101" pitchFamily="49" charset="-122"/>
            </a:endParaRPr>
          </a:p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## Fitting of the distribution ' gamma ' by maximum likelihood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Parameters: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 </a:t>
            </a:r>
            <a:r>
              <a:rPr lang="en-US" altLang="zh-CN" sz="1600" dirty="0" smtClean="0">
                <a:ea typeface="黑体" panose="02010609060101010101" pitchFamily="49" charset="-122"/>
              </a:rPr>
              <a:t>           </a:t>
            </a:r>
            <a:r>
              <a:rPr lang="en-US" altLang="zh-CN" sz="1600" dirty="0">
                <a:ea typeface="黑体" panose="02010609060101010101" pitchFamily="49" charset="-122"/>
              </a:rPr>
              <a:t>estimate </a:t>
            </a:r>
            <a:r>
              <a:rPr lang="en-US" altLang="zh-CN" sz="1600" dirty="0" smtClean="0">
                <a:ea typeface="黑体" panose="02010609060101010101" pitchFamily="49" charset="-122"/>
              </a:rPr>
              <a:t>     Std</a:t>
            </a:r>
            <a:r>
              <a:rPr lang="en-US" altLang="zh-CN" sz="1600" dirty="0">
                <a:ea typeface="黑体" panose="02010609060101010101" pitchFamily="49" charset="-122"/>
              </a:rPr>
              <a:t>. Error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</a:t>
            </a:r>
            <a:r>
              <a:rPr lang="en-US" altLang="zh-CN" sz="1600" dirty="0" smtClean="0">
                <a:ea typeface="黑体" panose="02010609060101010101" pitchFamily="49" charset="-122"/>
              </a:rPr>
              <a:t>shape  </a:t>
            </a:r>
            <a:r>
              <a:rPr lang="en-US" altLang="zh-CN" sz="1600" dirty="0">
                <a:ea typeface="黑体" panose="02010609060101010101" pitchFamily="49" charset="-122"/>
              </a:rPr>
              <a:t>1.679383  </a:t>
            </a:r>
            <a:r>
              <a:rPr lang="en-US" altLang="zh-CN" sz="1600" dirty="0" smtClean="0">
                <a:ea typeface="黑体" panose="02010609060101010101" pitchFamily="49" charset="-122"/>
              </a:rPr>
              <a:t>   0.3082961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rate  </a:t>
            </a:r>
            <a:r>
              <a:rPr lang="en-US" altLang="zh-CN" sz="1600" dirty="0" smtClean="0">
                <a:ea typeface="黑体" panose="02010609060101010101" pitchFamily="49" charset="-122"/>
              </a:rPr>
              <a:t>   1.097578     0.2344029</a:t>
            </a:r>
            <a:endParaRPr lang="zh-CN" altLang="zh-CN" sz="1600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zh-CN" altLang="en-US" sz="1600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0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236296" y="5747372"/>
            <a:ext cx="1800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" dirty="0"/>
              <a:t># ==========================================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指数分布</a:t>
            </a:r>
          </a:p>
          <a:p>
            <a:r>
              <a:rPr lang="en-US" altLang="zh-CN" sz="200" dirty="0"/>
              <a:t># ===========================================</a:t>
            </a:r>
          </a:p>
          <a:p>
            <a:r>
              <a:rPr lang="en-US" altLang="zh-CN" sz="200" dirty="0"/>
              <a:t>theta &lt;- c(0.5, 1, 2)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(0.001, 10,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1) 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theta[1], log = FALSE)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theta[2], log = FALSE)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theta[3], log = FALSE)</a:t>
            </a:r>
          </a:p>
          <a:p>
            <a:r>
              <a:rPr lang="en-US" altLang="zh-CN" sz="200" dirty="0"/>
              <a:t>plot(x0, </a:t>
            </a:r>
            <a:r>
              <a:rPr lang="en-US" altLang="zh-CN" sz="200" dirty="0" err="1"/>
              <a:t>fexp</a:t>
            </a:r>
            <a:r>
              <a:rPr lang="en-US" altLang="zh-CN" sz="200" dirty="0"/>
              <a:t>, type = 'l',</a:t>
            </a:r>
            <a:r>
              <a:rPr lang="en-US" altLang="zh-CN" sz="200" dirty="0" err="1"/>
              <a:t>ylim</a:t>
            </a:r>
            <a:r>
              <a:rPr lang="en-US" altLang="zh-CN" sz="200" dirty="0"/>
              <a:t> = c(0,0.5), main = '',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legend = c('theta = 0.5', 'theta = 1', 'theta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zh-CN" altLang="en-US" sz="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3" y="623589"/>
            <a:ext cx="7923809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40</a:t>
            </a:fld>
            <a:endParaRPr lang="en-US" altLang="zh-CN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04094" y="1488422"/>
            <a:ext cx="53340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55576" y="4766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dirty="0"/>
              <a:t>##</a:t>
            </a:r>
            <a:r>
              <a:rPr lang="en-US" altLang="zh-CN" dirty="0" err="1"/>
              <a:t>绘图比较拟合值与观察值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plot(</a:t>
            </a:r>
            <a:r>
              <a:rPr lang="en-US" altLang="zh-CN" dirty="0" err="1"/>
              <a:t>fit1</a:t>
            </a:r>
            <a:r>
              <a:rPr lang="en-US" altLang="zh-CN" dirty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314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：参数估计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分别用指数、伽马分布、逆高斯、对数正态、帕累托分布拟合下述数据。尝试用</a:t>
            </a:r>
            <a:r>
              <a:rPr lang="en-US" altLang="zh-CN" dirty="0" smtClean="0"/>
              <a:t>optimize, </a:t>
            </a:r>
            <a:r>
              <a:rPr lang="en-US" altLang="zh-CN" dirty="0" err="1" smtClean="0"/>
              <a:t>optim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nlm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41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05752"/>
              </p:ext>
            </p:extLst>
          </p:nvPr>
        </p:nvGraphicFramePr>
        <p:xfrm>
          <a:off x="1187624" y="3645024"/>
          <a:ext cx="6840760" cy="2016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9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损失区间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zh-CN" sz="2400" kern="1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损失次数</a:t>
                      </a:r>
                      <a:endParaRPr lang="zh-CN" sz="1050" kern="10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100]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zh-CN" sz="1050" kern="10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100,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200]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500]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zh-CN" sz="1050" kern="10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500,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sym typeface="Symbol"/>
                        </a:rPr>
                        <a:t>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6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579296" cy="536622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lower = c(0, 100, 200, 500</a:t>
            </a:r>
            <a:r>
              <a:rPr lang="en-US" altLang="zh-CN" sz="1800" dirty="0"/>
              <a:t>)    #</a:t>
            </a:r>
            <a:r>
              <a:rPr lang="zh-CN" altLang="en-US" sz="1800" dirty="0"/>
              <a:t>损失下限</a:t>
            </a:r>
          </a:p>
          <a:p>
            <a:pPr marL="0" indent="0">
              <a:buNone/>
            </a:pPr>
            <a:r>
              <a:rPr lang="en-US" altLang="zh-CN" sz="1800" dirty="0" smtClean="0"/>
              <a:t>upper = c(100, 200, 500, </a:t>
            </a:r>
            <a:r>
              <a:rPr lang="en-US" altLang="zh-CN" sz="1800" dirty="0" err="1" smtClean="0"/>
              <a:t>Inf</a:t>
            </a:r>
            <a:r>
              <a:rPr lang="en-US" altLang="zh-CN" sz="1800" dirty="0"/>
              <a:t>)  #</a:t>
            </a:r>
            <a:r>
              <a:rPr lang="zh-CN" altLang="en-US" sz="1800" dirty="0"/>
              <a:t>损失上限</a:t>
            </a:r>
          </a:p>
          <a:p>
            <a:pPr marL="0" indent="0">
              <a:buNone/>
            </a:pPr>
            <a:r>
              <a:rPr lang="en-US" altLang="zh-CN" sz="1800" dirty="0" err="1" smtClean="0"/>
              <a:t>freq</a:t>
            </a:r>
            <a:r>
              <a:rPr lang="en-US" altLang="zh-CN" sz="1800" dirty="0" smtClean="0"/>
              <a:t> = c(15, 20, 10, 5</a:t>
            </a:r>
            <a:r>
              <a:rPr lang="en-US" altLang="zh-CN" sz="1800" dirty="0"/>
              <a:t>)       #</a:t>
            </a:r>
            <a:r>
              <a:rPr lang="zh-CN" altLang="en-US" sz="1800" dirty="0"/>
              <a:t>损失次数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>
                <a:solidFill>
                  <a:srgbClr val="FF0000"/>
                </a:solidFill>
              </a:rPr>
              <a:t>指数分布</a:t>
            </a:r>
            <a:r>
              <a:rPr lang="zh-CN" altLang="en-US" sz="1800" dirty="0"/>
              <a:t>的极大似然估计</a:t>
            </a:r>
          </a:p>
          <a:p>
            <a:pPr marL="0" indent="0">
              <a:buNone/>
            </a:pPr>
            <a:r>
              <a:rPr lang="en-US" altLang="zh-CN" sz="1800" dirty="0" err="1" smtClean="0"/>
              <a:t>f1</a:t>
            </a:r>
            <a:r>
              <a:rPr lang="en-US" altLang="zh-CN" sz="1800" dirty="0" smtClean="0"/>
              <a:t> = function(a</a:t>
            </a:r>
            <a:r>
              <a:rPr lang="en-US" altLang="zh-CN" sz="1800" dirty="0"/>
              <a:t>) {-</a:t>
            </a:r>
            <a:r>
              <a:rPr lang="en-US" altLang="zh-CN" sz="1800" dirty="0" smtClean="0"/>
              <a:t>sum(</a:t>
            </a:r>
            <a:r>
              <a:rPr lang="en-US" altLang="zh-CN" sz="1800" dirty="0" err="1" smtClean="0"/>
              <a:t>freq</a:t>
            </a:r>
            <a:r>
              <a:rPr lang="en-US" altLang="zh-CN" sz="1800" dirty="0" smtClean="0"/>
              <a:t> * log(</a:t>
            </a:r>
            <a:r>
              <a:rPr lang="en-US" altLang="zh-CN" sz="1800" dirty="0" err="1" smtClean="0"/>
              <a:t>pexp</a:t>
            </a:r>
            <a:r>
              <a:rPr lang="en-US" altLang="zh-CN" sz="1800" dirty="0" smtClean="0"/>
              <a:t>(upper, a) - </a:t>
            </a:r>
            <a:r>
              <a:rPr lang="en-US" altLang="zh-CN" sz="1800" dirty="0" err="1" smtClean="0"/>
              <a:t>pexp</a:t>
            </a:r>
            <a:r>
              <a:rPr lang="en-US" altLang="zh-CN" sz="1800" dirty="0" smtClean="0"/>
              <a:t>(lower, a)))}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optimize(</a:t>
            </a:r>
            <a:r>
              <a:rPr lang="en-US" altLang="zh-CN" sz="1800" dirty="0" err="1" smtClean="0"/>
              <a:t>f1</a:t>
            </a:r>
            <a:r>
              <a:rPr lang="en-US" altLang="zh-CN" sz="1800" dirty="0" smtClean="0"/>
              <a:t>,  c(1/10000, 1/100))   #</a:t>
            </a:r>
            <a:r>
              <a:rPr lang="zh-CN" altLang="en-US" sz="1800" dirty="0" smtClean="0"/>
              <a:t>初始值根据矩估计值选定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>
                <a:solidFill>
                  <a:srgbClr val="FF0000"/>
                </a:solidFill>
              </a:rPr>
              <a:t>伽马分布</a:t>
            </a:r>
            <a:r>
              <a:rPr lang="zh-CN" altLang="en-US" sz="1800" dirty="0"/>
              <a:t>的极大似然估计</a:t>
            </a:r>
          </a:p>
          <a:p>
            <a:pPr marL="0" indent="0">
              <a:buNone/>
            </a:pPr>
            <a:r>
              <a:rPr lang="en-US" altLang="zh-CN" sz="1800" dirty="0" err="1" smtClean="0"/>
              <a:t>f2</a:t>
            </a:r>
            <a:r>
              <a:rPr lang="en-US" altLang="zh-CN" sz="1800" dirty="0" smtClean="0"/>
              <a:t> = function(a</a:t>
            </a:r>
            <a:r>
              <a:rPr lang="en-US" altLang="zh-CN" sz="1800" dirty="0"/>
              <a:t>) {-</a:t>
            </a:r>
            <a:r>
              <a:rPr lang="en-US" altLang="zh-CN" sz="1800" dirty="0" smtClean="0"/>
              <a:t>sum(</a:t>
            </a:r>
            <a:r>
              <a:rPr lang="en-US" altLang="zh-CN" sz="1800" dirty="0" err="1" smtClean="0"/>
              <a:t>freq</a:t>
            </a:r>
            <a:r>
              <a:rPr lang="en-US" altLang="zh-CN" sz="1800" dirty="0" smtClean="0"/>
              <a:t> * log(</a:t>
            </a:r>
            <a:r>
              <a:rPr lang="en-US" altLang="zh-CN" sz="1800" dirty="0" err="1" smtClean="0"/>
              <a:t>pgamma</a:t>
            </a:r>
            <a:r>
              <a:rPr lang="en-US" altLang="zh-CN" sz="1800" dirty="0" smtClean="0"/>
              <a:t>(upper, a[1], a[2]) - </a:t>
            </a:r>
            <a:r>
              <a:rPr lang="en-US" altLang="zh-CN" sz="1800" dirty="0" err="1" smtClean="0"/>
              <a:t>pgamma</a:t>
            </a:r>
            <a:r>
              <a:rPr lang="en-US" altLang="zh-CN" sz="1800" dirty="0" smtClean="0"/>
              <a:t>(lower, a[1], a[2])))}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optim</a:t>
            </a:r>
            <a:r>
              <a:rPr lang="en-US" altLang="zh-CN" sz="1800" dirty="0" smtClean="0"/>
              <a:t>(c(1.3,  </a:t>
            </a:r>
            <a:r>
              <a:rPr lang="en-US" altLang="zh-CN" sz="1800" dirty="0"/>
              <a:t>0.005</a:t>
            </a:r>
            <a:r>
              <a:rPr lang="en-US" altLang="zh-CN" sz="1800" dirty="0" smtClean="0"/>
              <a:t>),  </a:t>
            </a:r>
            <a:r>
              <a:rPr lang="en-US" altLang="zh-CN" sz="1800" dirty="0" err="1" smtClean="0"/>
              <a:t>f2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 err="1" smtClean="0"/>
              <a:t>nlm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f2</a:t>
            </a:r>
            <a:r>
              <a:rPr lang="en-US" altLang="zh-CN" sz="1800" dirty="0" smtClean="0"/>
              <a:t>,  c(1.2,  </a:t>
            </a:r>
            <a:r>
              <a:rPr lang="en-US" altLang="zh-CN" sz="1800" dirty="0"/>
              <a:t>0.005</a:t>
            </a:r>
            <a:r>
              <a:rPr lang="en-US" altLang="zh-CN" sz="1800" dirty="0" smtClean="0"/>
              <a:t>))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rgbClr val="0000CC"/>
                </a:solidFill>
              </a:rPr>
              <a:t>补充其他分布的参数估计过程。</a:t>
            </a:r>
            <a:endParaRPr lang="zh-CN" altLang="en-US" sz="1800" b="1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9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42466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课堂练习：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调用</a:t>
            </a:r>
            <a:r>
              <a:rPr lang="zh-CN" altLang="en-US" dirty="0" smtClean="0">
                <a:ea typeface="黑体" panose="02010609060101010101" pitchFamily="49" charset="-122"/>
              </a:rPr>
              <a:t>程序包</a:t>
            </a:r>
            <a:r>
              <a:rPr lang="en-US" altLang="zh-CN" dirty="0" err="1" smtClean="0">
                <a:ea typeface="黑体" panose="02010609060101010101" pitchFamily="49" charset="-122"/>
              </a:rPr>
              <a:t>CASdatasets</a:t>
            </a:r>
            <a:r>
              <a:rPr lang="zh-CN" altLang="en-US" dirty="0" smtClean="0">
                <a:ea typeface="黑体" panose="02010609060101010101" pitchFamily="49" charset="-122"/>
              </a:rPr>
              <a:t>中的数据集</a:t>
            </a:r>
            <a:r>
              <a:rPr lang="en-US" altLang="zh-CN" dirty="0" err="1" smtClean="0">
                <a:ea typeface="黑体" panose="02010609060101010101" pitchFamily="49" charset="-122"/>
              </a:rPr>
              <a:t>freMTPLsev</a:t>
            </a:r>
            <a:r>
              <a:rPr lang="en-US" altLang="zh-CN" dirty="0" smtClean="0"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</a:rPr>
              <a:t>应用适当的模型拟合</a:t>
            </a:r>
            <a:r>
              <a:rPr lang="en-US" altLang="zh-CN" dirty="0" err="1" smtClean="0">
                <a:ea typeface="黑体" panose="02010609060101010101" pitchFamily="49" charset="-122"/>
              </a:rPr>
              <a:t>ClaimAmount</a:t>
            </a:r>
            <a:r>
              <a:rPr lang="zh-CN" altLang="en-US" dirty="0" smtClean="0">
                <a:ea typeface="黑体" panose="02010609060101010101" pitchFamily="49" charset="-122"/>
              </a:rPr>
              <a:t>的分布。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r>
              <a:rPr lang="zh-CN" altLang="en-US" dirty="0" smtClean="0">
                <a:ea typeface="黑体" panose="02010609060101010101" pitchFamily="49" charset="-122"/>
              </a:rPr>
              <a:t>参考：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43</a:t>
            </a:fld>
            <a:endParaRPr lang="en-US" altLang="zh-CN" dirty="0"/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33031"/>
            <a:ext cx="4824536" cy="331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943" y="2708920"/>
            <a:ext cx="5076055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#</a:t>
            </a:r>
            <a:r>
              <a:rPr lang="zh-CN" altLang="en-US" sz="1600" dirty="0" smtClean="0">
                <a:latin typeface="Consolas" panose="020B0609020204030204" pitchFamily="49" charset="0"/>
              </a:rPr>
              <a:t>准备包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library(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CASdatasets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#</a:t>
            </a:r>
            <a:r>
              <a:rPr lang="zh-CN" altLang="en-US" sz="1600" dirty="0" smtClean="0">
                <a:latin typeface="Consolas" panose="020B0609020204030204" pitchFamily="49" charset="0"/>
              </a:rPr>
              <a:t>准备数据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data(</a:t>
            </a:r>
            <a:r>
              <a:rPr lang="en-US" altLang="zh-CN" sz="1600" dirty="0" err="1">
                <a:latin typeface="Consolas" panose="020B0609020204030204" pitchFamily="49" charset="0"/>
              </a:rPr>
              <a:t>freMTPLsev</a:t>
            </a:r>
            <a:r>
              <a:rPr lang="en-US" altLang="zh-CN" sz="1600" dirty="0">
                <a:latin typeface="Consolas" panose="020B0609020204030204" pitchFamily="49" charset="0"/>
              </a:rPr>
              <a:t>)  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x &lt;- </a:t>
            </a:r>
            <a:r>
              <a:rPr lang="en-US" altLang="zh-CN" sz="1600" dirty="0" err="1">
                <a:latin typeface="Consolas" panose="020B0609020204030204" pitchFamily="49" charset="0"/>
              </a:rPr>
              <a:t>freMTPLsev$ClaimAmount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summary(x)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quantile(x, 90:100/100)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x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dirty="0" smtClean="0">
                <a:latin typeface="Consolas" panose="020B0609020204030204" pitchFamily="49" charset="0"/>
              </a:rPr>
              <a:t>x[x</a:t>
            </a:r>
            <a:r>
              <a:rPr lang="en-US" altLang="zh-CN" sz="1600" dirty="0">
                <a:latin typeface="Consolas" panose="020B0609020204030204" pitchFamily="49" charset="0"/>
              </a:rPr>
              <a:t>&lt;=</a:t>
            </a:r>
            <a:r>
              <a:rPr lang="en-US" altLang="zh-CN" sz="1600" dirty="0" smtClean="0">
                <a:latin typeface="Consolas" panose="020B0609020204030204" pitchFamily="49" charset="0"/>
              </a:rPr>
              <a:t>100000</a:t>
            </a:r>
            <a:r>
              <a:rPr lang="en-US" altLang="zh-CN" sz="160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hist</a:t>
            </a:r>
            <a:r>
              <a:rPr lang="en-US" altLang="zh-CN" sz="1600" dirty="0">
                <a:latin typeface="Consolas" panose="020B0609020204030204" pitchFamily="49" charset="0"/>
              </a:rPr>
              <a:t>(x, </a:t>
            </a:r>
            <a:r>
              <a:rPr lang="en-US" altLang="zh-CN" sz="1600" dirty="0" smtClean="0">
                <a:latin typeface="Consolas" panose="020B0609020204030204" pitchFamily="49" charset="0"/>
              </a:rPr>
              <a:t>breaks = 100000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xlim</a:t>
            </a:r>
            <a:r>
              <a:rPr lang="en-US" altLang="zh-CN" sz="1600" dirty="0" smtClean="0">
                <a:latin typeface="Consolas" panose="020B0609020204030204" pitchFamily="49" charset="0"/>
              </a:rPr>
              <a:t> = c(0</a:t>
            </a:r>
            <a:r>
              <a:rPr lang="en-US" altLang="zh-CN" sz="1600" dirty="0">
                <a:latin typeface="Consolas" panose="020B0609020204030204" pitchFamily="49" charset="0"/>
              </a:rPr>
              <a:t>, 10000</a:t>
            </a:r>
            <a:r>
              <a:rPr lang="en-US" altLang="zh-CN" sz="1600" dirty="0" smtClean="0">
                <a:latin typeface="Consolas" panose="020B0609020204030204" pitchFamily="49" charset="0"/>
              </a:rPr>
              <a:t>))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247366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注：右尾用帕累托？对数正态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帕累托？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4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4896544"/>
          </a:xfrm>
        </p:spPr>
        <p:txBody>
          <a:bodyPr/>
          <a:lstStyle/>
          <a:p>
            <a:pPr marL="0" indent="0">
              <a:buNone/>
            </a:pPr>
            <a:endParaRPr lang="zh-CN" altLang="en-US" sz="500" dirty="0"/>
          </a:p>
          <a:p>
            <a:pPr marL="0" indent="0">
              <a:buNone/>
            </a:pPr>
            <a:r>
              <a:rPr lang="en-US" altLang="zh-CN" sz="500" dirty="0" smtClean="0"/>
              <a:t>#------------</a:t>
            </a:r>
            <a:r>
              <a:rPr lang="zh-CN" altLang="en-US" sz="500" dirty="0"/>
              <a:t>把索赔金额</a:t>
            </a:r>
            <a:r>
              <a:rPr lang="en-US" altLang="zh-CN" sz="500" dirty="0"/>
              <a:t>x</a:t>
            </a:r>
            <a:r>
              <a:rPr lang="zh-CN" altLang="en-US" sz="500" dirty="0"/>
              <a:t>分段</a:t>
            </a:r>
            <a:r>
              <a:rPr lang="en-US" altLang="zh-CN" sz="500" dirty="0"/>
              <a:t>---------------</a:t>
            </a:r>
          </a:p>
          <a:p>
            <a:pPr marL="0" indent="0">
              <a:buNone/>
            </a:pPr>
            <a:r>
              <a:rPr lang="en-US" altLang="zh-CN" sz="500" dirty="0" err="1"/>
              <a:t>c1</a:t>
            </a:r>
            <a:r>
              <a:rPr lang="en-US" altLang="zh-CN" sz="500" dirty="0"/>
              <a:t>=400; </a:t>
            </a:r>
            <a:r>
              <a:rPr lang="en-US" altLang="zh-CN" sz="500" dirty="0" err="1"/>
              <a:t>c2</a:t>
            </a:r>
            <a:r>
              <a:rPr lang="en-US" altLang="zh-CN" sz="500" dirty="0"/>
              <a:t>=1000; </a:t>
            </a:r>
            <a:r>
              <a:rPr lang="en-US" altLang="zh-CN" sz="500" dirty="0" err="1"/>
              <a:t>c3</a:t>
            </a:r>
            <a:r>
              <a:rPr lang="en-US" altLang="zh-CN" sz="500" dirty="0"/>
              <a:t>=1300; </a:t>
            </a:r>
            <a:r>
              <a:rPr lang="en-US" altLang="zh-CN" sz="500" dirty="0" err="1"/>
              <a:t>c4</a:t>
            </a:r>
            <a:r>
              <a:rPr lang="en-US" altLang="zh-CN" sz="500" dirty="0"/>
              <a:t>=5000</a:t>
            </a:r>
          </a:p>
          <a:p>
            <a:pPr marL="0" indent="0">
              <a:buNone/>
            </a:pPr>
            <a:r>
              <a:rPr lang="en-US" altLang="zh-CN" sz="500" dirty="0" err="1"/>
              <a:t>index1</a:t>
            </a:r>
            <a:r>
              <a:rPr lang="en-US" altLang="zh-CN" sz="500" dirty="0"/>
              <a:t> &lt;- which(x&lt;=</a:t>
            </a:r>
            <a:r>
              <a:rPr lang="en-US" altLang="zh-CN" sz="500" dirty="0" err="1"/>
              <a:t>c1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index2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c1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c2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index3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c2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c3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index4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c3</a:t>
            </a:r>
            <a:r>
              <a:rPr lang="en-US" altLang="zh-CN" sz="500" dirty="0"/>
              <a:t> &amp; x&lt;=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 err="1"/>
              <a:t>index5</a:t>
            </a:r>
            <a:r>
              <a:rPr lang="en-US" altLang="zh-CN" sz="500" dirty="0"/>
              <a:t> &lt;- which(x&gt;</a:t>
            </a:r>
            <a:r>
              <a:rPr lang="en-US" altLang="zh-CN" sz="500" dirty="0" err="1"/>
              <a:t>c4</a:t>
            </a:r>
            <a:r>
              <a:rPr lang="en-US" altLang="zh-CN" sz="500" dirty="0"/>
              <a:t>)</a:t>
            </a:r>
          </a:p>
          <a:p>
            <a:pPr marL="0" indent="0">
              <a:buNone/>
            </a:pPr>
            <a:r>
              <a:rPr lang="en-US" altLang="zh-CN" sz="500" dirty="0"/>
              <a:t>#</a:t>
            </a:r>
            <a:r>
              <a:rPr lang="zh-CN" altLang="en-US" sz="500" dirty="0"/>
              <a:t>对数正态分布拟合</a:t>
            </a:r>
          </a:p>
          <a:p>
            <a:pPr marL="0" indent="0">
              <a:buNone/>
            </a:pPr>
            <a:r>
              <a:rPr lang="en-US" altLang="zh-CN" sz="500" dirty="0" err="1"/>
              <a:t>fit1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index1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fit2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index2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fit3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index3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 err="1"/>
              <a:t>fit4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index4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lnorm</a:t>
            </a:r>
            <a:r>
              <a:rPr lang="en-US" altLang="zh-CN" sz="500" dirty="0"/>
              <a:t>')</a:t>
            </a:r>
          </a:p>
          <a:p>
            <a:pPr marL="0" indent="0">
              <a:buNone/>
            </a:pPr>
            <a:r>
              <a:rPr lang="en-US" altLang="zh-CN" sz="500" dirty="0"/>
              <a:t>##</a:t>
            </a:r>
            <a:r>
              <a:rPr lang="zh-CN" altLang="en-US" sz="500" dirty="0"/>
              <a:t>右尾用帕累托分布拟合</a:t>
            </a:r>
          </a:p>
          <a:p>
            <a:pPr marL="0" indent="0">
              <a:buNone/>
            </a:pPr>
            <a:r>
              <a:rPr lang="en-US" altLang="zh-CN" sz="500" dirty="0" err="1"/>
              <a:t>dpareto</a:t>
            </a:r>
            <a:r>
              <a:rPr lang="en-US" altLang="zh-CN" sz="500" dirty="0"/>
              <a:t> = function(x, alpha, theta=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 alpha*</a:t>
            </a:r>
            <a:r>
              <a:rPr lang="en-US" altLang="zh-CN" sz="500" dirty="0" err="1"/>
              <a:t>theta^alpha</a:t>
            </a:r>
            <a:r>
              <a:rPr lang="en-US" altLang="zh-CN" sz="500" dirty="0"/>
              <a:t>/x^(</a:t>
            </a:r>
            <a:r>
              <a:rPr lang="en-US" altLang="zh-CN" sz="500" dirty="0" err="1"/>
              <a:t>alpha+1</a:t>
            </a:r>
            <a:r>
              <a:rPr lang="en-US" altLang="zh-CN" sz="500" dirty="0"/>
              <a:t>) </a:t>
            </a:r>
          </a:p>
          <a:p>
            <a:pPr marL="0" indent="0">
              <a:buNone/>
            </a:pPr>
            <a:r>
              <a:rPr lang="en-US" altLang="zh-CN" sz="500" dirty="0" err="1"/>
              <a:t>ppareto</a:t>
            </a:r>
            <a:r>
              <a:rPr lang="en-US" altLang="zh-CN" sz="500" dirty="0"/>
              <a:t> = function(x, alpha, theta=</a:t>
            </a:r>
            <a:r>
              <a:rPr lang="en-US" altLang="zh-CN" sz="500" dirty="0" err="1"/>
              <a:t>c4</a:t>
            </a:r>
            <a:r>
              <a:rPr lang="en-US" altLang="zh-CN" sz="500" dirty="0"/>
              <a:t>) 1-(theta/x)^alpha</a:t>
            </a:r>
          </a:p>
          <a:p>
            <a:pPr marL="0" indent="0">
              <a:buNone/>
            </a:pPr>
            <a:r>
              <a:rPr lang="en-US" altLang="zh-CN" sz="500" dirty="0" err="1"/>
              <a:t>fit5</a:t>
            </a:r>
            <a:r>
              <a:rPr lang="en-US" altLang="zh-CN" sz="500" dirty="0"/>
              <a:t>=</a:t>
            </a:r>
            <a:r>
              <a:rPr lang="en-US" altLang="zh-CN" sz="500" dirty="0" err="1"/>
              <a:t>fitdist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], '</a:t>
            </a:r>
            <a:r>
              <a:rPr lang="en-US" altLang="zh-CN" sz="500" dirty="0" err="1"/>
              <a:t>pareto</a:t>
            </a:r>
            <a:r>
              <a:rPr lang="en-US" altLang="zh-CN" sz="500" dirty="0"/>
              <a:t>', start=5)  #</a:t>
            </a:r>
            <a:r>
              <a:rPr lang="zh-CN" altLang="en-US" sz="500" dirty="0"/>
              <a:t>帕累托从</a:t>
            </a:r>
            <a:r>
              <a:rPr lang="en-US" altLang="zh-CN" sz="500" dirty="0" err="1"/>
              <a:t>c3</a:t>
            </a:r>
            <a:r>
              <a:rPr lang="zh-CN" altLang="en-US" sz="500" dirty="0"/>
              <a:t>以后有定义</a:t>
            </a:r>
          </a:p>
          <a:p>
            <a:pPr marL="0" indent="0">
              <a:buNone/>
            </a:pPr>
            <a:endParaRPr lang="zh-CN" altLang="en-US" sz="500" dirty="0"/>
          </a:p>
          <a:p>
            <a:pPr marL="0" indent="0">
              <a:buNone/>
            </a:pPr>
            <a:r>
              <a:rPr lang="en-US" altLang="zh-CN" sz="500" dirty="0" err="1"/>
              <a:t>hist</a:t>
            </a:r>
            <a:r>
              <a:rPr lang="en-US" altLang="zh-CN" sz="500" dirty="0"/>
              <a:t>(x[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],</a:t>
            </a:r>
            <a:r>
              <a:rPr lang="en-US" altLang="zh-CN" sz="500" dirty="0" err="1"/>
              <a:t>freq</a:t>
            </a:r>
            <a:r>
              <a:rPr lang="en-US" altLang="zh-CN" sz="500" dirty="0"/>
              <a:t>=F)</a:t>
            </a:r>
          </a:p>
          <a:p>
            <a:pPr marL="0" indent="0">
              <a:buNone/>
            </a:pPr>
            <a:r>
              <a:rPr lang="en-US" altLang="zh-CN" sz="500" dirty="0"/>
              <a:t>curve(</a:t>
            </a:r>
            <a:r>
              <a:rPr lang="en-US" altLang="zh-CN" sz="500" dirty="0" err="1"/>
              <a:t>dpareto</a:t>
            </a:r>
            <a:r>
              <a:rPr lang="en-US" altLang="zh-CN" sz="500" dirty="0"/>
              <a:t>(</a:t>
            </a:r>
            <a:r>
              <a:rPr lang="en-US" altLang="zh-CN" sz="500" dirty="0" err="1"/>
              <a:t>x,fit5$estimate</a:t>
            </a:r>
            <a:r>
              <a:rPr lang="en-US" altLang="zh-CN" sz="500" dirty="0"/>
              <a:t>[1]),add=T)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#------------</a:t>
            </a:r>
            <a:r>
              <a:rPr lang="zh-CN" altLang="en-US" sz="500" dirty="0"/>
              <a:t>得到经验分布的估计参数</a:t>
            </a:r>
            <a:r>
              <a:rPr lang="en-US" altLang="zh-CN" sz="500" dirty="0"/>
              <a:t>-----------</a:t>
            </a:r>
          </a:p>
          <a:p>
            <a:pPr marL="0" indent="0">
              <a:buNone/>
            </a:pPr>
            <a:r>
              <a:rPr lang="en-US" altLang="zh-CN" sz="500" dirty="0" err="1"/>
              <a:t>m1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fit1$estimate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s1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fit1$estimate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m2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fit2$estimate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s2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fit2$estimate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m3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fit3$estimate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s3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fit3$estimate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m4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fit4$estimate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s4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fit4$estimate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r>
              <a:rPr lang="en-US" altLang="zh-CN" sz="500" dirty="0" err="1"/>
              <a:t>m5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fit5$estimate</a:t>
            </a:r>
            <a:r>
              <a:rPr lang="en-US" altLang="zh-CN" sz="500" dirty="0"/>
              <a:t>[1]</a:t>
            </a:r>
          </a:p>
          <a:p>
            <a:pPr marL="0" indent="0">
              <a:buNone/>
            </a:pPr>
            <a:r>
              <a:rPr lang="en-US" altLang="zh-CN" sz="500" dirty="0" err="1"/>
              <a:t>s5</a:t>
            </a:r>
            <a:r>
              <a:rPr lang="en-US" altLang="zh-CN" sz="500" dirty="0"/>
              <a:t> &lt;- </a:t>
            </a:r>
            <a:r>
              <a:rPr lang="en-US" altLang="zh-CN" sz="500" dirty="0" err="1"/>
              <a:t>fit5$estimate</a:t>
            </a:r>
            <a:r>
              <a:rPr lang="en-US" altLang="zh-CN" sz="500" dirty="0"/>
              <a:t>[2]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#######</a:t>
            </a:r>
            <a:r>
              <a:rPr lang="zh-CN" altLang="en-US" sz="500" dirty="0"/>
              <a:t>使用分段拟合的权重</a:t>
            </a:r>
          </a:p>
          <a:p>
            <a:pPr marL="0" indent="0">
              <a:buNone/>
            </a:pPr>
            <a:r>
              <a:rPr lang="en-US" altLang="zh-CN" sz="500" dirty="0" err="1"/>
              <a:t>w1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index1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w2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index2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w3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index3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w4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index4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r>
              <a:rPr lang="en-US" altLang="zh-CN" sz="500" dirty="0" err="1"/>
              <a:t>w5</a:t>
            </a:r>
            <a:r>
              <a:rPr lang="en-US" altLang="zh-CN" sz="500" dirty="0"/>
              <a:t>=length(</a:t>
            </a:r>
            <a:r>
              <a:rPr lang="en-US" altLang="zh-CN" sz="500" dirty="0" err="1"/>
              <a:t>index5</a:t>
            </a:r>
            <a:r>
              <a:rPr lang="en-US" altLang="zh-CN" sz="500" dirty="0"/>
              <a:t>)/length(x)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/>
              <a:t>f=function(x) {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&lt;= 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w1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m1</a:t>
            </a:r>
            <a:r>
              <a:rPr lang="en-US" altLang="zh-CN" sz="500" dirty="0"/>
              <a:t>, </a:t>
            </a:r>
            <a:r>
              <a:rPr lang="en-US" altLang="zh-CN" sz="500" dirty="0" err="1"/>
              <a:t>s1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m1</a:t>
            </a:r>
            <a:r>
              <a:rPr lang="en-US" altLang="zh-CN" sz="500" dirty="0"/>
              <a:t>, </a:t>
            </a:r>
            <a:r>
              <a:rPr lang="en-US" altLang="zh-CN" sz="500" dirty="0" err="1"/>
              <a:t>s1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c1</a:t>
            </a:r>
            <a:r>
              <a:rPr lang="en-US" altLang="zh-CN" sz="500" dirty="0"/>
              <a:t> &amp; x &lt;= 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w2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c1</a:t>
            </a:r>
            <a:r>
              <a:rPr lang="en-US" altLang="zh-CN" sz="500" dirty="0"/>
              <a:t>, </a:t>
            </a:r>
            <a:r>
              <a:rPr lang="en-US" altLang="zh-CN" sz="500" dirty="0" err="1"/>
              <a:t>m2</a:t>
            </a:r>
            <a:r>
              <a:rPr lang="en-US" altLang="zh-CN" sz="500" dirty="0"/>
              <a:t>, </a:t>
            </a:r>
            <a:r>
              <a:rPr lang="en-US" altLang="zh-CN" sz="500" dirty="0" err="1"/>
              <a:t>s2</a:t>
            </a:r>
            <a:r>
              <a:rPr lang="en-US" altLang="zh-CN" sz="500" dirty="0"/>
              <a:t>)), 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c2</a:t>
            </a:r>
            <a:r>
              <a:rPr lang="en-US" altLang="zh-CN" sz="500" dirty="0"/>
              <a:t> &amp; x&lt;= 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w3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c2</a:t>
            </a:r>
            <a:r>
              <a:rPr lang="en-US" altLang="zh-CN" sz="500" dirty="0"/>
              <a:t>, </a:t>
            </a:r>
            <a:r>
              <a:rPr lang="en-US" altLang="zh-CN" sz="500" dirty="0" err="1"/>
              <a:t>m3</a:t>
            </a:r>
            <a:r>
              <a:rPr lang="en-US" altLang="zh-CN" sz="500" dirty="0"/>
              <a:t>, </a:t>
            </a:r>
            <a:r>
              <a:rPr lang="en-US" altLang="zh-CN" sz="500" dirty="0" err="1"/>
              <a:t>s3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ifelse</a:t>
            </a:r>
            <a:r>
              <a:rPr lang="en-US" altLang="zh-CN" sz="500" dirty="0"/>
              <a:t>(x &gt; </a:t>
            </a:r>
            <a:r>
              <a:rPr lang="en-US" altLang="zh-CN" sz="500" dirty="0" err="1"/>
              <a:t>c3</a:t>
            </a:r>
            <a:r>
              <a:rPr lang="en-US" altLang="zh-CN" sz="500" dirty="0"/>
              <a:t> &amp; x&lt;= </a:t>
            </a:r>
            <a:r>
              <a:rPr lang="en-US" altLang="zh-CN" sz="500" dirty="0" err="1"/>
              <a:t>c4</a:t>
            </a:r>
            <a:r>
              <a:rPr lang="en-US" altLang="zh-CN" sz="500" dirty="0"/>
              <a:t>, </a:t>
            </a:r>
            <a:r>
              <a:rPr lang="en-US" altLang="zh-CN" sz="500" dirty="0" err="1"/>
              <a:t>w4</a:t>
            </a:r>
            <a:r>
              <a:rPr lang="en-US" altLang="zh-CN" sz="500" dirty="0"/>
              <a:t>*</a:t>
            </a:r>
            <a:r>
              <a:rPr lang="en-US" altLang="zh-CN" sz="500" dirty="0" err="1"/>
              <a:t>dlnorm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)/(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c4</a:t>
            </a:r>
            <a:r>
              <a:rPr lang="en-US" altLang="zh-CN" sz="500" dirty="0"/>
              <a:t>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 - </a:t>
            </a:r>
            <a:r>
              <a:rPr lang="en-US" altLang="zh-CN" sz="500" dirty="0" err="1"/>
              <a:t>plnorm</a:t>
            </a:r>
            <a:r>
              <a:rPr lang="en-US" altLang="zh-CN" sz="500" dirty="0"/>
              <a:t>(</a:t>
            </a:r>
            <a:r>
              <a:rPr lang="en-US" altLang="zh-CN" sz="500" dirty="0" err="1"/>
              <a:t>c3</a:t>
            </a:r>
            <a:r>
              <a:rPr lang="en-US" altLang="zh-CN" sz="500" dirty="0"/>
              <a:t>, </a:t>
            </a:r>
            <a:r>
              <a:rPr lang="en-US" altLang="zh-CN" sz="500" dirty="0" err="1"/>
              <a:t>m4</a:t>
            </a:r>
            <a:r>
              <a:rPr lang="en-US" altLang="zh-CN" sz="500" dirty="0"/>
              <a:t>, </a:t>
            </a:r>
            <a:r>
              <a:rPr lang="en-US" altLang="zh-CN" sz="500" dirty="0" err="1"/>
              <a:t>s4</a:t>
            </a:r>
            <a:r>
              <a:rPr lang="en-US" altLang="zh-CN" sz="500" dirty="0"/>
              <a:t>)),</a:t>
            </a:r>
          </a:p>
          <a:p>
            <a:pPr marL="0" indent="0">
              <a:buNone/>
            </a:pPr>
            <a:r>
              <a:rPr lang="en-US" altLang="zh-CN" sz="500" dirty="0"/>
              <a:t>	</a:t>
            </a:r>
            <a:r>
              <a:rPr lang="en-US" altLang="zh-CN" sz="500" dirty="0" err="1"/>
              <a:t>w5</a:t>
            </a:r>
            <a:r>
              <a:rPr lang="en-US" altLang="zh-CN" sz="500" dirty="0"/>
              <a:t>*</a:t>
            </a:r>
            <a:r>
              <a:rPr lang="en-US" altLang="zh-CN" sz="500" dirty="0" err="1"/>
              <a:t>dpareto</a:t>
            </a:r>
            <a:r>
              <a:rPr lang="en-US" altLang="zh-CN" sz="500" dirty="0"/>
              <a:t>(x, </a:t>
            </a:r>
            <a:r>
              <a:rPr lang="en-US" altLang="zh-CN" sz="500" dirty="0" err="1"/>
              <a:t>m5</a:t>
            </a:r>
            <a:r>
              <a:rPr lang="en-US" altLang="zh-CN" sz="500" dirty="0"/>
              <a:t>)))))</a:t>
            </a:r>
          </a:p>
          <a:p>
            <a:pPr marL="0" indent="0">
              <a:buNone/>
            </a:pPr>
            <a:r>
              <a:rPr lang="en-US" altLang="zh-CN" sz="500" dirty="0"/>
              <a:t>}  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altLang="zh-CN" sz="500" dirty="0" err="1"/>
              <a:t>hist</a:t>
            </a:r>
            <a:r>
              <a:rPr lang="en-US" altLang="zh-CN" sz="500" dirty="0"/>
              <a:t>(x, breaks=5000, </a:t>
            </a:r>
            <a:r>
              <a:rPr lang="en-US" altLang="zh-CN" sz="500" dirty="0" err="1"/>
              <a:t>xlim</a:t>
            </a:r>
            <a:r>
              <a:rPr lang="en-US" altLang="zh-CN" sz="500" dirty="0"/>
              <a:t> = c(0, 6000), </a:t>
            </a:r>
            <a:r>
              <a:rPr lang="en-US" altLang="zh-CN" sz="500" dirty="0" err="1"/>
              <a:t>prob</a:t>
            </a:r>
            <a:r>
              <a:rPr lang="en-US" altLang="zh-CN" sz="500" dirty="0"/>
              <a:t>=TRUE,  main = "",  </a:t>
            </a:r>
            <a:r>
              <a:rPr lang="en-US" altLang="zh-CN" sz="500" dirty="0" err="1"/>
              <a:t>xlab</a:t>
            </a:r>
            <a:r>
              <a:rPr lang="en-US" altLang="zh-CN" sz="500" dirty="0"/>
              <a:t> = "</a:t>
            </a:r>
            <a:r>
              <a:rPr lang="zh-CN" altLang="en-US" sz="500" dirty="0"/>
              <a:t>索赔额</a:t>
            </a:r>
            <a:r>
              <a:rPr lang="en-US" altLang="zh-CN" sz="500" dirty="0"/>
              <a:t>", col='grey')</a:t>
            </a:r>
          </a:p>
          <a:p>
            <a:pPr marL="0" indent="0">
              <a:buNone/>
            </a:pPr>
            <a:r>
              <a:rPr lang="en-US" altLang="zh-CN" sz="500" dirty="0"/>
              <a:t>curve(f, </a:t>
            </a:r>
            <a:r>
              <a:rPr lang="en-US" altLang="zh-CN" sz="500" dirty="0" err="1"/>
              <a:t>xlim</a:t>
            </a:r>
            <a:r>
              <a:rPr lang="en-US" altLang="zh-CN" sz="500" dirty="0"/>
              <a:t>=c(0, 6000), add=T,  col=2,  </a:t>
            </a:r>
            <a:r>
              <a:rPr lang="en-US" altLang="zh-CN" sz="500" dirty="0" err="1"/>
              <a:t>lwd</a:t>
            </a:r>
            <a:r>
              <a:rPr lang="en-US" altLang="zh-CN" sz="500" dirty="0"/>
              <a:t>=2)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endParaRPr lang="zh-CN" altLang="en-US" sz="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3546475" y="3236913"/>
            <a:ext cx="19970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0"/>
              <a:t>Transformed beta</a:t>
            </a:r>
          </a:p>
          <a:p>
            <a:pPr algn="ctr"/>
            <a:r>
              <a:rPr lang="en-US" altLang="zh-CN" b="0"/>
              <a:t>(4)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2209800" y="2209800"/>
            <a:ext cx="2225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Inverse transformed</a:t>
            </a:r>
          </a:p>
          <a:p>
            <a:r>
              <a:rPr lang="en-US" altLang="zh-CN" b="0">
                <a:solidFill>
                  <a:srgbClr val="9900FF"/>
                </a:solidFill>
              </a:rPr>
              <a:t> gamma (3)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4953000" y="2209800"/>
            <a:ext cx="1524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Transformed </a:t>
            </a:r>
          </a:p>
          <a:p>
            <a:r>
              <a:rPr lang="en-US" altLang="zh-CN" b="0">
                <a:solidFill>
                  <a:srgbClr val="9900FF"/>
                </a:solidFill>
              </a:rPr>
              <a:t>Gamma (3)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2286000" y="4114800"/>
            <a:ext cx="1755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Inverse burr (3)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5486400" y="4114800"/>
            <a:ext cx="968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Burr (3)</a:t>
            </a: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4038600" y="5334000"/>
            <a:ext cx="161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Loglogistic (2)</a:t>
            </a:r>
          </a:p>
        </p:txBody>
      </p:sp>
      <p:sp>
        <p:nvSpPr>
          <p:cNvPr id="188425" name="Text Box 9"/>
          <p:cNvSpPr txBox="1">
            <a:spLocks noChangeArrowheads="1"/>
          </p:cNvSpPr>
          <p:nvPr/>
        </p:nvSpPr>
        <p:spPr bwMode="auto">
          <a:xfrm>
            <a:off x="6705600" y="4572000"/>
            <a:ext cx="1209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Pareto (2)</a:t>
            </a:r>
          </a:p>
        </p:txBody>
      </p:sp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1219200" y="4876800"/>
            <a:ext cx="1997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pareto (2)</a:t>
            </a:r>
          </a:p>
        </p:txBody>
      </p:sp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304800" y="2971800"/>
            <a:ext cx="1371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</a:t>
            </a:r>
          </a:p>
          <a:p>
            <a:r>
              <a:rPr lang="en-US" altLang="zh-CN" b="0">
                <a:solidFill>
                  <a:srgbClr val="FF0000"/>
                </a:solidFill>
              </a:rPr>
              <a:t>Weibull (2)</a:t>
            </a:r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762000" y="1447800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gamma (2)</a:t>
            </a:r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3581400" y="990600"/>
            <a:ext cx="161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Lognormal (2)</a:t>
            </a:r>
          </a:p>
        </p:txBody>
      </p:sp>
      <p:sp>
        <p:nvSpPr>
          <p:cNvPr id="188430" name="Text Box 14"/>
          <p:cNvSpPr txBox="1">
            <a:spLocks noChangeArrowheads="1"/>
          </p:cNvSpPr>
          <p:nvPr/>
        </p:nvSpPr>
        <p:spPr bwMode="auto">
          <a:xfrm>
            <a:off x="6248400" y="1371600"/>
            <a:ext cx="1447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FF0000"/>
                </a:solidFill>
              </a:rPr>
              <a:t>Gamma</a:t>
            </a:r>
            <a:r>
              <a:rPr lang="en-US" altLang="zh-CN" b="0"/>
              <a:t> </a:t>
            </a:r>
            <a:r>
              <a:rPr lang="en-US" altLang="zh-CN" b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88431" name="Text Box 15"/>
          <p:cNvSpPr txBox="1">
            <a:spLocks noChangeArrowheads="1"/>
          </p:cNvSpPr>
          <p:nvPr/>
        </p:nvSpPr>
        <p:spPr bwMode="auto">
          <a:xfrm>
            <a:off x="7467600" y="28956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Weibull</a:t>
            </a:r>
            <a:r>
              <a:rPr lang="en-US" altLang="zh-CN" b="0"/>
              <a:t> </a:t>
            </a:r>
            <a:r>
              <a:rPr lang="en-US" altLang="zh-CN" b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88432" name="Oval 16"/>
          <p:cNvSpPr>
            <a:spLocks noChangeArrowheads="1"/>
          </p:cNvSpPr>
          <p:nvPr/>
        </p:nvSpPr>
        <p:spPr bwMode="auto">
          <a:xfrm>
            <a:off x="3505200" y="3048000"/>
            <a:ext cx="2057400" cy="9144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3" name="Oval 17"/>
          <p:cNvSpPr>
            <a:spLocks noChangeArrowheads="1"/>
          </p:cNvSpPr>
          <p:nvPr/>
        </p:nvSpPr>
        <p:spPr bwMode="auto">
          <a:xfrm>
            <a:off x="2133600" y="2286000"/>
            <a:ext cx="4724400" cy="23622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4" name="Oval 18"/>
          <p:cNvSpPr>
            <a:spLocks noChangeArrowheads="1"/>
          </p:cNvSpPr>
          <p:nvPr/>
        </p:nvSpPr>
        <p:spPr bwMode="auto">
          <a:xfrm>
            <a:off x="685800" y="1143000"/>
            <a:ext cx="7620000" cy="44958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5" name="Text Box 19"/>
          <p:cNvSpPr txBox="1">
            <a:spLocks noChangeArrowheads="1"/>
          </p:cNvSpPr>
          <p:nvPr/>
        </p:nvSpPr>
        <p:spPr bwMode="auto">
          <a:xfrm>
            <a:off x="0" y="0"/>
            <a:ext cx="1196975" cy="3762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8000"/>
                </a:solidFill>
              </a:rPr>
              <a:t>众数 </a:t>
            </a:r>
            <a:r>
              <a:rPr lang="en-US" altLang="zh-CN" dirty="0" smtClean="0">
                <a:solidFill>
                  <a:srgbClr val="008000"/>
                </a:solidFill>
              </a:rPr>
              <a:t>&gt; 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88436" name="Text Box 20"/>
          <p:cNvSpPr txBox="1">
            <a:spLocks noChangeArrowheads="1"/>
          </p:cNvSpPr>
          <p:nvPr/>
        </p:nvSpPr>
        <p:spPr bwMode="auto">
          <a:xfrm>
            <a:off x="0" y="6207125"/>
            <a:ext cx="251460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CC"/>
                </a:solidFill>
              </a:rPr>
              <a:t>均值和</a:t>
            </a:r>
            <a:r>
              <a:rPr lang="zh-CN" altLang="en-US" dirty="0">
                <a:solidFill>
                  <a:srgbClr val="0000CC"/>
                </a:solidFill>
              </a:rPr>
              <a:t>高阶矩不存在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88437" name="Text Box 21"/>
          <p:cNvSpPr txBox="1">
            <a:spLocks noChangeArrowheads="1"/>
          </p:cNvSpPr>
          <p:nvPr/>
        </p:nvSpPr>
        <p:spPr bwMode="auto">
          <a:xfrm>
            <a:off x="7966075" y="6481763"/>
            <a:ext cx="104067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</a:rPr>
              <a:t>众数</a:t>
            </a:r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</a:rPr>
              <a:t>= 0</a:t>
            </a:r>
          </a:p>
        </p:txBody>
      </p:sp>
      <p:sp>
        <p:nvSpPr>
          <p:cNvPr id="188438" name="Text Box 22"/>
          <p:cNvSpPr txBox="1">
            <a:spLocks noChangeArrowheads="1"/>
          </p:cNvSpPr>
          <p:nvPr/>
        </p:nvSpPr>
        <p:spPr bwMode="auto">
          <a:xfrm>
            <a:off x="6537325" y="0"/>
            <a:ext cx="250902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均值和高阶矩总是存在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 flipH="1">
            <a:off x="2743200" y="3657600"/>
            <a:ext cx="7620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0" name="Line 24"/>
          <p:cNvSpPr>
            <a:spLocks noChangeShapeType="1"/>
          </p:cNvSpPr>
          <p:nvPr/>
        </p:nvSpPr>
        <p:spPr bwMode="auto">
          <a:xfrm>
            <a:off x="5562600" y="3810000"/>
            <a:ext cx="838200" cy="304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2514600" y="4495800"/>
            <a:ext cx="5334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2" name="Line 26"/>
          <p:cNvSpPr>
            <a:spLocks noChangeShapeType="1"/>
          </p:cNvSpPr>
          <p:nvPr/>
        </p:nvSpPr>
        <p:spPr bwMode="auto">
          <a:xfrm>
            <a:off x="3048000" y="4495800"/>
            <a:ext cx="190500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3" name="Line 27"/>
          <p:cNvSpPr>
            <a:spLocks noChangeShapeType="1"/>
          </p:cNvSpPr>
          <p:nvPr/>
        </p:nvSpPr>
        <p:spPr bwMode="auto">
          <a:xfrm flipH="1">
            <a:off x="4953000" y="4495800"/>
            <a:ext cx="114300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4" name="Line 28"/>
          <p:cNvSpPr>
            <a:spLocks noChangeShapeType="1"/>
          </p:cNvSpPr>
          <p:nvPr/>
        </p:nvSpPr>
        <p:spPr bwMode="auto">
          <a:xfrm>
            <a:off x="6477000" y="4191000"/>
            <a:ext cx="10668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5" name="Line 29"/>
          <p:cNvSpPr>
            <a:spLocks noChangeShapeType="1"/>
          </p:cNvSpPr>
          <p:nvPr/>
        </p:nvSpPr>
        <p:spPr bwMode="auto">
          <a:xfrm flipV="1">
            <a:off x="6477000" y="3276600"/>
            <a:ext cx="1676400" cy="9144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6" name="Line 30"/>
          <p:cNvSpPr>
            <a:spLocks noChangeShapeType="1"/>
          </p:cNvSpPr>
          <p:nvPr/>
        </p:nvSpPr>
        <p:spPr bwMode="auto">
          <a:xfrm flipH="1" flipV="1">
            <a:off x="914400" y="3657600"/>
            <a:ext cx="1371600" cy="6096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7" name="Line 31"/>
          <p:cNvSpPr>
            <a:spLocks noChangeShapeType="1"/>
          </p:cNvSpPr>
          <p:nvPr/>
        </p:nvSpPr>
        <p:spPr bwMode="auto">
          <a:xfrm flipV="1">
            <a:off x="4648200" y="2895600"/>
            <a:ext cx="533400" cy="3048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8" name="Line 32"/>
          <p:cNvSpPr>
            <a:spLocks noChangeShapeType="1"/>
          </p:cNvSpPr>
          <p:nvPr/>
        </p:nvSpPr>
        <p:spPr bwMode="auto">
          <a:xfrm flipH="1" flipV="1">
            <a:off x="3810000" y="2895600"/>
            <a:ext cx="533400" cy="3048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9" name="Line 33"/>
          <p:cNvSpPr>
            <a:spLocks noChangeShapeType="1"/>
          </p:cNvSpPr>
          <p:nvPr/>
        </p:nvSpPr>
        <p:spPr bwMode="auto">
          <a:xfrm flipV="1">
            <a:off x="2971800" y="1371600"/>
            <a:ext cx="1447800" cy="8382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0" name="Line 34"/>
          <p:cNvSpPr>
            <a:spLocks noChangeShapeType="1"/>
          </p:cNvSpPr>
          <p:nvPr/>
        </p:nvSpPr>
        <p:spPr bwMode="auto">
          <a:xfrm flipH="1" flipV="1">
            <a:off x="4495800" y="1371600"/>
            <a:ext cx="1295400" cy="8382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1" name="Line 35"/>
          <p:cNvSpPr>
            <a:spLocks noChangeShapeType="1"/>
          </p:cNvSpPr>
          <p:nvPr/>
        </p:nvSpPr>
        <p:spPr bwMode="auto">
          <a:xfrm flipV="1">
            <a:off x="5867400" y="1752600"/>
            <a:ext cx="10668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2" name="Line 36"/>
          <p:cNvSpPr>
            <a:spLocks noChangeShapeType="1"/>
          </p:cNvSpPr>
          <p:nvPr/>
        </p:nvSpPr>
        <p:spPr bwMode="auto">
          <a:xfrm flipH="1" flipV="1">
            <a:off x="2362200" y="1828800"/>
            <a:ext cx="6096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3" name="Line 37"/>
          <p:cNvSpPr>
            <a:spLocks noChangeShapeType="1"/>
          </p:cNvSpPr>
          <p:nvPr/>
        </p:nvSpPr>
        <p:spPr bwMode="auto">
          <a:xfrm>
            <a:off x="6477000" y="2362200"/>
            <a:ext cx="167640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4" name="Line 38"/>
          <p:cNvSpPr>
            <a:spLocks noChangeShapeType="1"/>
          </p:cNvSpPr>
          <p:nvPr/>
        </p:nvSpPr>
        <p:spPr bwMode="auto">
          <a:xfrm flipH="1">
            <a:off x="1295400" y="2514600"/>
            <a:ext cx="9144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5" name="Line 39"/>
          <p:cNvSpPr>
            <a:spLocks noChangeShapeType="1"/>
          </p:cNvSpPr>
          <p:nvPr/>
        </p:nvSpPr>
        <p:spPr bwMode="auto">
          <a:xfrm>
            <a:off x="3429000" y="6172200"/>
            <a:ext cx="1143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6" name="Line 40"/>
          <p:cNvSpPr>
            <a:spLocks noChangeShapeType="1"/>
          </p:cNvSpPr>
          <p:nvPr/>
        </p:nvSpPr>
        <p:spPr bwMode="auto">
          <a:xfrm>
            <a:off x="3429000" y="6629400"/>
            <a:ext cx="1143000" cy="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7" name="Text Box 41"/>
          <p:cNvSpPr txBox="1">
            <a:spLocks noChangeArrowheads="1"/>
          </p:cNvSpPr>
          <p:nvPr/>
        </p:nvSpPr>
        <p:spPr bwMode="auto">
          <a:xfrm>
            <a:off x="4632325" y="598011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 smtClean="0"/>
              <a:t>特例</a:t>
            </a:r>
            <a:endParaRPr lang="en-US" altLang="zh-CN" b="0" dirty="0"/>
          </a:p>
        </p:txBody>
      </p:sp>
      <p:sp>
        <p:nvSpPr>
          <p:cNvPr id="188458" name="Text Box 42"/>
          <p:cNvSpPr txBox="1">
            <a:spLocks noChangeArrowheads="1"/>
          </p:cNvSpPr>
          <p:nvPr/>
        </p:nvSpPr>
        <p:spPr bwMode="auto">
          <a:xfrm>
            <a:off x="4648200" y="644404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/>
              <a:t>极限</a:t>
            </a:r>
            <a:endParaRPr lang="en-US" altLang="zh-CN" b="0" dirty="0"/>
          </a:p>
        </p:txBody>
      </p:sp>
      <p:sp>
        <p:nvSpPr>
          <p:cNvPr id="188459" name="Text Box 43"/>
          <p:cNvSpPr txBox="1">
            <a:spLocks noChangeArrowheads="1"/>
          </p:cNvSpPr>
          <p:nvPr/>
        </p:nvSpPr>
        <p:spPr bwMode="auto">
          <a:xfrm>
            <a:off x="8458200" y="914400"/>
            <a:ext cx="468313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b="0"/>
              <a:t>Exponential </a:t>
            </a:r>
            <a:r>
              <a:rPr lang="en-US" altLang="zh-CN" b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88460" name="Line 44"/>
          <p:cNvSpPr>
            <a:spLocks noChangeShapeType="1"/>
          </p:cNvSpPr>
          <p:nvPr/>
        </p:nvSpPr>
        <p:spPr bwMode="auto">
          <a:xfrm>
            <a:off x="7696200" y="1524000"/>
            <a:ext cx="6858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1" name="Line 45"/>
          <p:cNvSpPr>
            <a:spLocks noChangeShapeType="1"/>
          </p:cNvSpPr>
          <p:nvPr/>
        </p:nvSpPr>
        <p:spPr bwMode="auto">
          <a:xfrm flipV="1">
            <a:off x="8534400" y="2514600"/>
            <a:ext cx="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2" name="Line 46"/>
          <p:cNvSpPr>
            <a:spLocks noChangeShapeType="1"/>
          </p:cNvSpPr>
          <p:nvPr/>
        </p:nvSpPr>
        <p:spPr bwMode="auto">
          <a:xfrm>
            <a:off x="7924800" y="4800600"/>
            <a:ext cx="914400" cy="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3" name="Line 47"/>
          <p:cNvSpPr>
            <a:spLocks noChangeShapeType="1"/>
          </p:cNvSpPr>
          <p:nvPr/>
        </p:nvSpPr>
        <p:spPr bwMode="auto">
          <a:xfrm flipV="1">
            <a:off x="8839200" y="2514600"/>
            <a:ext cx="0" cy="22860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4"/>
          <p:cNvSpPr txBox="1">
            <a:spLocks noChangeArrowheads="1"/>
          </p:cNvSpPr>
          <p:nvPr/>
        </p:nvSpPr>
        <p:spPr>
          <a:xfrm>
            <a:off x="490818" y="86099"/>
            <a:ext cx="7543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损失分布之间的关系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nimBg="1"/>
      <p:bldP spid="188420" grpId="0" animBg="1"/>
      <p:bldP spid="188421" grpId="0" animBg="1"/>
      <p:bldP spid="188422" grpId="0" animBg="1"/>
      <p:bldP spid="188423" grpId="0" animBg="1"/>
      <p:bldP spid="188424" grpId="0" animBg="1"/>
      <p:bldP spid="188425" grpId="0" animBg="1"/>
      <p:bldP spid="188426" grpId="0" animBg="1"/>
      <p:bldP spid="188427" grpId="0" animBg="1"/>
      <p:bldP spid="188428" grpId="0" animBg="1"/>
      <p:bldP spid="188429" grpId="0" animBg="1"/>
      <p:bldP spid="188430" grpId="0" animBg="1"/>
      <p:bldP spid="188431" grpId="0" animBg="1"/>
      <p:bldP spid="188432" grpId="0" animBg="1"/>
      <p:bldP spid="188433" grpId="0" animBg="1"/>
      <p:bldP spid="188434" grpId="0" animBg="1"/>
      <p:bldP spid="188439" grpId="0" animBg="1"/>
      <p:bldP spid="188440" grpId="0" animBg="1"/>
      <p:bldP spid="188441" grpId="0" animBg="1"/>
      <p:bldP spid="188442" grpId="0" animBg="1"/>
      <p:bldP spid="188443" grpId="0" animBg="1"/>
      <p:bldP spid="188444" grpId="0" animBg="1"/>
      <p:bldP spid="188445" grpId="0" animBg="1"/>
      <p:bldP spid="188446" grpId="0" animBg="1"/>
      <p:bldP spid="188447" grpId="0" animBg="1"/>
      <p:bldP spid="188448" grpId="0" animBg="1"/>
      <p:bldP spid="188449" grpId="0" animBg="1"/>
      <p:bldP spid="188450" grpId="0" animBg="1"/>
      <p:bldP spid="188451" grpId="0" animBg="1"/>
      <p:bldP spid="188452" grpId="0" animBg="1"/>
      <p:bldP spid="188453" grpId="0" animBg="1"/>
      <p:bldP spid="188454" grpId="0" animBg="1"/>
      <p:bldP spid="188459" grpId="0" animBg="1"/>
      <p:bldP spid="188460" grpId="0" animBg="1"/>
      <p:bldP spid="188461" grpId="0" animBg="1"/>
      <p:bldP spid="188462" grpId="0" animBg="1"/>
      <p:bldP spid="18846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zh-CN" altLang="zh-CN" dirty="0"/>
              <a:t>免赔额的</a:t>
            </a:r>
            <a:r>
              <a:rPr lang="zh-CN" altLang="zh-CN" dirty="0" smtClean="0"/>
              <a:t>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827400"/>
              </p:ext>
            </p:extLst>
          </p:nvPr>
        </p:nvGraphicFramePr>
        <p:xfrm>
          <a:off x="1619672" y="2060848"/>
          <a:ext cx="3853401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12" name="Equation" r:id="rId3" imgW="1384300" imgH="457200" progId="Equation.DSMT4">
                  <p:embed/>
                </p:oleObj>
              </mc:Choice>
              <mc:Fallback>
                <p:oleObj name="Equation" r:id="rId3" imgW="13843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060848"/>
                        <a:ext cx="3853401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098117"/>
              </p:ext>
            </p:extLst>
          </p:nvPr>
        </p:nvGraphicFramePr>
        <p:xfrm>
          <a:off x="1619672" y="4797152"/>
          <a:ext cx="343838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13" name="Equation" r:id="rId5" imgW="1193800" imgH="330200" progId="Equation.DSMT4">
                  <p:embed/>
                </p:oleObj>
              </mc:Choice>
              <mc:Fallback>
                <p:oleObj name="Equation" r:id="rId5" imgW="11938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797152"/>
                        <a:ext cx="343838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8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124744"/>
            <a:ext cx="7056784" cy="5256584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5694"/>
              </p:ext>
            </p:extLst>
          </p:nvPr>
        </p:nvGraphicFramePr>
        <p:xfrm>
          <a:off x="2915816" y="548680"/>
          <a:ext cx="34385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62" name="Equation" r:id="rId4" imgW="1193800" imgH="330200" progId="Equation.DSMT4">
                  <p:embed/>
                </p:oleObj>
              </mc:Choice>
              <mc:Fallback>
                <p:oleObj name="Equation" r:id="rId4" imgW="1193800" imgH="330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48680"/>
                        <a:ext cx="34385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0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635750"/>
              </p:ext>
            </p:extLst>
          </p:nvPr>
        </p:nvGraphicFramePr>
        <p:xfrm>
          <a:off x="1115616" y="1124744"/>
          <a:ext cx="4176465" cy="121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59" name="Equation" r:id="rId3" imgW="1600200" imgH="457200" progId="Equation.DSMT4">
                  <p:embed/>
                </p:oleObj>
              </mc:Choice>
              <mc:Fallback>
                <p:oleObj name="Equation" r:id="rId3" imgW="1600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124744"/>
                        <a:ext cx="4176465" cy="1216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35512"/>
              </p:ext>
            </p:extLst>
          </p:nvPr>
        </p:nvGraphicFramePr>
        <p:xfrm>
          <a:off x="1115616" y="3933056"/>
          <a:ext cx="7367612" cy="163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60" name="Equation" r:id="rId5" imgW="2400120" imgH="533160" progId="Equation.DSMT4">
                  <p:embed/>
                </p:oleObj>
              </mc:Choice>
              <mc:Fallback>
                <p:oleObj name="Equation" r:id="rId5" imgW="2400120" imgH="53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33056"/>
                        <a:ext cx="7367612" cy="16379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3258135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平均超额损失：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02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49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49694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伽马分布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852488" y="1589088"/>
          <a:ext cx="534987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42" name="Equation" r:id="rId3" imgW="2793960" imgH="1841400" progId="Equation.DSMT4">
                  <p:embed/>
                </p:oleObj>
              </mc:Choice>
              <mc:Fallback>
                <p:oleObj name="Equation" r:id="rId3" imgW="2793960" imgH="18414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488" y="1589088"/>
                        <a:ext cx="5349875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467544" y="5301208"/>
          <a:ext cx="801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43" name="Equation" r:id="rId5" imgW="3886200" imgH="419040" progId="Equation.DSMT4">
                  <p:embed/>
                </p:oleObj>
              </mc:Choice>
              <mc:Fallback>
                <p:oleObj name="Equation" r:id="rId5" imgW="3886200" imgH="4190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5301208"/>
                        <a:ext cx="80137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70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赔偿限额的影响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50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655162"/>
              </p:ext>
            </p:extLst>
          </p:nvPr>
        </p:nvGraphicFramePr>
        <p:xfrm>
          <a:off x="1475656" y="1844824"/>
          <a:ext cx="50228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83" name="Equation" r:id="rId3" imgW="2286000" imgH="457200" progId="Equation.DSMT4">
                  <p:embed/>
                </p:oleObj>
              </mc:Choice>
              <mc:Fallback>
                <p:oleObj name="Equation" r:id="rId3" imgW="22860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844824"/>
                        <a:ext cx="5022850" cy="1052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737577"/>
              </p:ext>
            </p:extLst>
          </p:nvPr>
        </p:nvGraphicFramePr>
        <p:xfrm>
          <a:off x="1547664" y="4149080"/>
          <a:ext cx="5359730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84" name="Equation" r:id="rId5" imgW="2578100" imgH="1168400" progId="Equation.DSMT4">
                  <p:embed/>
                </p:oleObj>
              </mc:Choice>
              <mc:Fallback>
                <p:oleObj name="Equation" r:id="rId5" imgW="2578100" imgH="116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149080"/>
                        <a:ext cx="5359730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75656" y="3316341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有限</a:t>
            </a:r>
            <a:r>
              <a:rPr lang="zh-CN" altLang="zh-CN" sz="2400" dirty="0" smtClean="0"/>
              <a:t>期望</a:t>
            </a:r>
            <a:r>
              <a:rPr lang="zh-CN" altLang="en-US" sz="2400" dirty="0" smtClean="0"/>
              <a:t>赔款：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49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1873203"/>
            <a:ext cx="6471821" cy="4327485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052272"/>
              </p:ext>
            </p:extLst>
          </p:nvPr>
        </p:nvGraphicFramePr>
        <p:xfrm>
          <a:off x="3537947" y="937493"/>
          <a:ext cx="28257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1" name="Equation" r:id="rId4" imgW="1358640" imgH="330120" progId="Equation.DSMT4">
                  <p:embed/>
                </p:oleObj>
              </mc:Choice>
              <mc:Fallback>
                <p:oleObj name="Equation" r:id="rId4" imgW="1358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947" y="937493"/>
                        <a:ext cx="2825750" cy="692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7624" y="1052736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有限</a:t>
            </a:r>
            <a:r>
              <a:rPr lang="zh-CN" altLang="zh-CN" sz="2400" dirty="0" smtClean="0"/>
              <a:t>期望</a:t>
            </a:r>
            <a:r>
              <a:rPr lang="zh-CN" altLang="en-US" sz="2400" dirty="0" smtClean="0"/>
              <a:t>赔款：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17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15616" y="1257372"/>
            <a:ext cx="66247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如果保单的免赔额为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，赔偿限额为 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 - d</a:t>
            </a:r>
            <a:r>
              <a:rPr kumimoji="0" lang="zh-CN" altLang="en-US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zh-CN" altLang="en-US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则保险公司的赔款为</a:t>
            </a:r>
            <a:endParaRPr kumimoji="0" lang="zh-CN" altLang="en-US" sz="2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097233"/>
              </p:ext>
            </p:extLst>
          </p:nvPr>
        </p:nvGraphicFramePr>
        <p:xfrm>
          <a:off x="2051050" y="3009900"/>
          <a:ext cx="4392613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60" name="Equation" r:id="rId3" imgW="1638000" imgH="888840" progId="Equation.DSMT4">
                  <p:embed/>
                </p:oleObj>
              </mc:Choice>
              <mc:Fallback>
                <p:oleObj name="Equation" r:id="rId3" imgW="163800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09900"/>
                        <a:ext cx="4392613" cy="237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53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979712" y="990020"/>
            <a:ext cx="5400600" cy="36724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25533" y="631776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免赔</a:t>
            </a:r>
            <a:r>
              <a:rPr lang="zh-CN" altLang="zh-CN" dirty="0" smtClean="0"/>
              <a:t>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和</a:t>
            </a:r>
            <a:r>
              <a:rPr lang="zh-CN" altLang="zh-CN" dirty="0"/>
              <a:t>赔偿</a:t>
            </a:r>
            <a:r>
              <a:rPr lang="zh-CN" altLang="zh-CN" dirty="0" smtClean="0"/>
              <a:t>限额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 - d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下</a:t>
            </a:r>
            <a:r>
              <a:rPr lang="zh-CN" altLang="zh-CN" dirty="0"/>
              <a:t>的期望赔款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82526"/>
              </p:ext>
            </p:extLst>
          </p:nvPr>
        </p:nvGraphicFramePr>
        <p:xfrm>
          <a:off x="2322821" y="5031760"/>
          <a:ext cx="4202306" cy="102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32" name="Equation" r:id="rId4" imgW="1905000" imgH="469900" progId="Equation.DSMT4">
                  <p:embed/>
                </p:oleObj>
              </mc:Choice>
              <mc:Fallback>
                <p:oleObj name="Equation" r:id="rId4" imgW="19050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821" y="5031760"/>
                        <a:ext cx="4202306" cy="1029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6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zh-CN" altLang="zh-CN" dirty="0"/>
              <a:t>通货膨胀的</a:t>
            </a:r>
            <a:r>
              <a:rPr lang="zh-CN" altLang="zh-CN" dirty="0" smtClean="0"/>
              <a:t>影响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411662"/>
          </a:xfrm>
        </p:spPr>
        <p:txBody>
          <a:bodyPr/>
          <a:lstStyle/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赔偿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限额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，则损失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经过线性变换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有限期望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赔款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865193"/>
              </p:ext>
            </p:extLst>
          </p:nvPr>
        </p:nvGraphicFramePr>
        <p:xfrm>
          <a:off x="1619672" y="3356992"/>
          <a:ext cx="507280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47" name="Equation" r:id="rId3" imgW="1866900" imgH="431800" progId="Equation.DSMT4">
                  <p:embed/>
                </p:oleObj>
              </mc:Choice>
              <mc:Fallback>
                <p:oleObj name="Equation" r:id="rId3" imgW="18669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356992"/>
                        <a:ext cx="5072802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427651"/>
              </p:ext>
            </p:extLst>
          </p:nvPr>
        </p:nvGraphicFramePr>
        <p:xfrm>
          <a:off x="7308304" y="2132856"/>
          <a:ext cx="136566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48" name="Equation" r:id="rId5" imgW="698197" imgH="177723" progId="Equation.DSMT4">
                  <p:embed/>
                </p:oleObj>
              </mc:Choice>
              <mc:Fallback>
                <p:oleObj name="Equation" r:id="rId5" imgW="698197" imgH="17772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132856"/>
                        <a:ext cx="1365669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1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55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304949"/>
              </p:ext>
            </p:extLst>
          </p:nvPr>
        </p:nvGraphicFramePr>
        <p:xfrm>
          <a:off x="1757363" y="2205038"/>
          <a:ext cx="4878387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02" name="Equation" r:id="rId3" imgW="1803240" imgH="1257120" progId="Equation.DSMT4">
                  <p:embed/>
                </p:oleObj>
              </mc:Choice>
              <mc:Fallback>
                <p:oleObj name="Equation" r:id="rId3" imgW="1803240" imgH="12571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2205038"/>
                        <a:ext cx="4878387" cy="338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47664" y="134076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证明：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89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97415" y="1124744"/>
            <a:ext cx="6354708" cy="45365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87824" y="836712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通货膨胀对生存函数的影响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7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42917"/>
              </p:ext>
            </p:extLst>
          </p:nvPr>
        </p:nvGraphicFramePr>
        <p:xfrm>
          <a:off x="1259632" y="3501008"/>
          <a:ext cx="4397375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92" name="Equation" r:id="rId3" imgW="1942920" imgH="761760" progId="Equation.DSMT4">
                  <p:embed/>
                </p:oleObj>
              </mc:Choice>
              <mc:Fallback>
                <p:oleObj name="Equation" r:id="rId3" imgW="1942920" imgH="761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501008"/>
                        <a:ext cx="4397375" cy="1652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542584"/>
              </p:ext>
            </p:extLst>
          </p:nvPr>
        </p:nvGraphicFramePr>
        <p:xfrm>
          <a:off x="1120210" y="2228092"/>
          <a:ext cx="2016224" cy="55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93" name="Equation" r:id="rId5" imgW="787058" imgH="203112" progId="Equation.DSMT4">
                  <p:embed/>
                </p:oleObj>
              </mc:Choice>
              <mc:Fallback>
                <p:oleObj name="Equation" r:id="rId5" imgW="787058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210" y="2228092"/>
                        <a:ext cx="2016224" cy="552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36434" y="227687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的有限期望赔款：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017817"/>
            <a:ext cx="5482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假设通胀率为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，赔偿限额为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58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2117376"/>
            <a:ext cx="6840760" cy="4392488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55266"/>
              </p:ext>
            </p:extLst>
          </p:nvPr>
        </p:nvGraphicFramePr>
        <p:xfrm>
          <a:off x="2339752" y="908720"/>
          <a:ext cx="4397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8" name="Equation" r:id="rId4" imgW="1942920" imgH="431640" progId="Equation.DSMT4">
                  <p:embed/>
                </p:oleObj>
              </mc:Choice>
              <mc:Fallback>
                <p:oleObj name="Equation" r:id="rId4" imgW="194292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908720"/>
                        <a:ext cx="4397375" cy="9366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2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59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412776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如果保单的免赔额为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，赔偿限额为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 - d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，通胀率为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保险公司的赔款为</a:t>
            </a:r>
            <a:endParaRPr lang="zh-CN" altLang="en-US" sz="2400" dirty="0"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831904"/>
              </p:ext>
            </p:extLst>
          </p:nvPr>
        </p:nvGraphicFramePr>
        <p:xfrm>
          <a:off x="1144588" y="2797175"/>
          <a:ext cx="6351587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73" name="Equation" r:id="rId3" imgW="2412720" imgH="888840" progId="Equation.DSMT4">
                  <p:embed/>
                </p:oleObj>
              </mc:Choice>
              <mc:Fallback>
                <p:oleObj name="Equation" r:id="rId3" imgW="2412720" imgH="8888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97175"/>
                        <a:ext cx="6351587" cy="234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9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伽马分布的两个特例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指数分布：</a:t>
            </a:r>
            <a:r>
              <a:rPr lang="zh-CN" alt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卡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方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分布：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/2, 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8201"/>
              </p:ext>
            </p:extLst>
          </p:nvPr>
        </p:nvGraphicFramePr>
        <p:xfrm>
          <a:off x="899592" y="2636912"/>
          <a:ext cx="53260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23" name="Equation" r:id="rId3" imgW="2705040" imgH="228600" progId="Equation.DSMT4">
                  <p:embed/>
                </p:oleObj>
              </mc:Choice>
              <mc:Fallback>
                <p:oleObj name="Equation" r:id="rId3" imgW="270504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53260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187536"/>
              </p:ext>
            </p:extLst>
          </p:nvPr>
        </p:nvGraphicFramePr>
        <p:xfrm>
          <a:off x="971600" y="4941168"/>
          <a:ext cx="53768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24" name="Equation" r:id="rId5" imgW="2730240" imgH="241200" progId="Equation.DSMT4">
                  <p:embed/>
                </p:oleObj>
              </mc:Choice>
              <mc:Fallback>
                <p:oleObj name="Equation" r:id="rId5" imgW="273024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941168"/>
                        <a:ext cx="53768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4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60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661837"/>
              </p:ext>
            </p:extLst>
          </p:nvPr>
        </p:nvGraphicFramePr>
        <p:xfrm>
          <a:off x="814934" y="2276872"/>
          <a:ext cx="751413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83" name="Equation" r:id="rId3" imgW="3759200" imgH="457200" progId="Equation.DSMT4">
                  <p:embed/>
                </p:oleObj>
              </mc:Choice>
              <mc:Fallback>
                <p:oleObj name="Equation" r:id="rId3" imgW="3759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934" y="2276872"/>
                        <a:ext cx="751413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99592" y="1340768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保险公司的期望赔款（含零赔款在内</a:t>
            </a:r>
            <a:r>
              <a:rPr lang="en-US" altLang="zh-CN" sz="2400" dirty="0" err="1" smtClean="0"/>
              <a:t>）为</a:t>
            </a:r>
            <a:endParaRPr lang="zh-CN" altLang="en-US" sz="2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91259"/>
              </p:ext>
            </p:extLst>
          </p:nvPr>
        </p:nvGraphicFramePr>
        <p:xfrm>
          <a:off x="899592" y="4869160"/>
          <a:ext cx="70469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84" name="Equation" r:id="rId5" imgW="3809880" imgH="863280" progId="Equation.DSMT4">
                  <p:embed/>
                </p:oleObj>
              </mc:Choice>
              <mc:Fallback>
                <p:oleObj name="Equation" r:id="rId5" imgW="3809880" imgH="863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869160"/>
                        <a:ext cx="7046913" cy="1584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99592" y="3933056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保险公司的期望赔款</a:t>
            </a:r>
            <a:r>
              <a:rPr lang="en-US" altLang="zh-CN" sz="2400" dirty="0" smtClean="0"/>
              <a:t>（</a:t>
            </a:r>
            <a:r>
              <a:rPr lang="zh-CN" altLang="en-US" sz="2400" dirty="0" smtClean="0"/>
              <a:t>剔除</a:t>
            </a:r>
            <a:r>
              <a:rPr lang="en-US" altLang="zh-CN" sz="2400" dirty="0" err="1" smtClean="0"/>
              <a:t>零赔款）为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154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dirty="0" smtClean="0"/>
              <a:t>不同损失金额上的通胀率不同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145443"/>
              </p:ext>
            </p:extLst>
          </p:nvPr>
        </p:nvGraphicFramePr>
        <p:xfrm>
          <a:off x="2267744" y="2368517"/>
          <a:ext cx="4439380" cy="73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0" name="Equation" r:id="rId3" imgW="1307880" imgH="215640" progId="Equation.DSMT4">
                  <p:embed/>
                </p:oleObj>
              </mc:Choice>
              <mc:Fallback>
                <p:oleObj name="Equation" r:id="rId3" imgW="1307880" imgH="215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368517"/>
                        <a:ext cx="4439380" cy="737556"/>
                      </a:xfrm>
                      <a:prstGeom prst="rect">
                        <a:avLst/>
                      </a:prstGeom>
                      <a:solidFill>
                        <a:srgbClr val="FFFFC2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07707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：若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服从对数正态分布，参数为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仍然服从对数正态分布，参数为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ln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8424" y="1446035"/>
            <a:ext cx="74571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=c(1,2))</a:t>
            </a:r>
          </a:p>
          <a:p>
            <a:r>
              <a:rPr lang="en-US" altLang="zh-CN" sz="100" dirty="0"/>
              <a:t>mu=0.2</a:t>
            </a:r>
          </a:p>
          <a:p>
            <a:r>
              <a:rPr lang="en-US" altLang="zh-CN" sz="100" dirty="0"/>
              <a:t>sigma=0.5</a:t>
            </a:r>
          </a:p>
          <a:p>
            <a:r>
              <a:rPr lang="en-US" altLang="zh-CN" sz="100" dirty="0"/>
              <a:t>v=1-plnorm(1,mu,sigma)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均衡通胀率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 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='</a:t>
            </a:r>
            <a:r>
              <a:rPr lang="zh-CN" altLang="en-US" sz="100" dirty="0"/>
              <a:t>均衡通胀函数</a:t>
            </a:r>
            <a:r>
              <a:rPr lang="en-US" altLang="zh-CN" sz="100" dirty="0"/>
              <a:t>y = 1.2x',ylab='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指数函数通胀率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b=0.3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=expression(paste(</a:t>
            </a:r>
            <a:r>
              <a:rPr lang="zh-CN" altLang="en-US" sz="100" dirty="0"/>
              <a:t>通胀函数</a:t>
            </a:r>
            <a:r>
              <a:rPr lang="en-US" altLang="zh-CN" sz="100" dirty="0"/>
              <a:t>, y == 1.2*x^1.4)),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zh-CN" altLang="en-US" sz="100" dirty="0"/>
          </a:p>
        </p:txBody>
      </p:sp>
      <p:sp>
        <p:nvSpPr>
          <p:cNvPr id="8" name="文本框 7"/>
          <p:cNvSpPr txBox="1"/>
          <p:nvPr/>
        </p:nvSpPr>
        <p:spPr>
          <a:xfrm>
            <a:off x="395536" y="430940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黑色表示原损失，红色表示通胀调整后的损失。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当原损失</a:t>
            </a:r>
            <a:r>
              <a:rPr lang="en-US" altLang="zh-CN" sz="2400" dirty="0" smtClean="0"/>
              <a:t>x=1</a:t>
            </a:r>
            <a:r>
              <a:rPr lang="zh-CN" altLang="en-US" sz="2400" dirty="0" smtClean="0"/>
              <a:t>（生存函数</a:t>
            </a:r>
            <a:r>
              <a:rPr lang="en-US" altLang="zh-CN" sz="2400" dirty="0" smtClean="0"/>
              <a:t>=0.655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，两种通胀方式调整后的损失相等。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x&lt;1</a:t>
            </a:r>
            <a:r>
              <a:rPr lang="zh-CN" altLang="en-US" sz="2400" dirty="0" smtClean="0"/>
              <a:t>时，均衡调整后的损失金额较大。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当</a:t>
            </a:r>
            <a:r>
              <a:rPr lang="en-US" altLang="zh-CN" sz="2400" dirty="0" smtClean="0"/>
              <a:t>x&gt;1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，指数函数调整</a:t>
            </a:r>
            <a:r>
              <a:rPr lang="zh-CN" altLang="en-US" sz="2400" dirty="0"/>
              <a:t>后的损失金额</a:t>
            </a:r>
            <a:r>
              <a:rPr lang="zh-CN" altLang="en-US" sz="2400" dirty="0" smtClean="0"/>
              <a:t>较大。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2656"/>
            <a:ext cx="7215992" cy="37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08304" y="332656"/>
            <a:ext cx="74571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=c(1,2))</a:t>
            </a:r>
          </a:p>
          <a:p>
            <a:r>
              <a:rPr lang="en-US" altLang="zh-CN" sz="100" dirty="0"/>
              <a:t>mu=0.2</a:t>
            </a:r>
          </a:p>
          <a:p>
            <a:r>
              <a:rPr lang="en-US" altLang="zh-CN" sz="100" dirty="0"/>
              <a:t>sigma=0.5</a:t>
            </a:r>
          </a:p>
          <a:p>
            <a:r>
              <a:rPr lang="en-US" altLang="zh-CN" sz="100" dirty="0"/>
              <a:t>v=1-plnorm(1,mu,sigma)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均衡通胀率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 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='</a:t>
            </a:r>
            <a:r>
              <a:rPr lang="zh-CN" altLang="en-US" sz="100" dirty="0"/>
              <a:t>均衡通胀函数</a:t>
            </a:r>
            <a:r>
              <a:rPr lang="en-US" altLang="zh-CN" sz="100" dirty="0"/>
              <a:t>y = 1.2x',ylab='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指数函数通胀率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b=-0.5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f=function(x) </a:t>
            </a:r>
            <a:r>
              <a:rPr lang="en-US" altLang="zh-CN" sz="100" dirty="0" err="1"/>
              <a:t>plnorm</a:t>
            </a:r>
            <a:r>
              <a:rPr lang="en-US" altLang="zh-CN" sz="100" dirty="0"/>
              <a:t>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)-</a:t>
            </a:r>
            <a:r>
              <a:rPr lang="en-US" altLang="zh-CN" sz="100" dirty="0" err="1"/>
              <a:t>plnorm</a:t>
            </a:r>
            <a:r>
              <a:rPr lang="en-US" altLang="zh-CN" sz="100" dirty="0"/>
              <a:t>(x,mu1,sigma1)</a:t>
            </a:r>
          </a:p>
          <a:p>
            <a:r>
              <a:rPr lang="en-US" altLang="zh-CN" sz="100" dirty="0"/>
              <a:t>xx=</a:t>
            </a:r>
            <a:r>
              <a:rPr lang="en-US" altLang="zh-CN" sz="100" dirty="0" err="1"/>
              <a:t>uniroot</a:t>
            </a:r>
            <a:r>
              <a:rPr lang="en-US" altLang="zh-CN" sz="100" dirty="0"/>
              <a:t>(</a:t>
            </a:r>
            <a:r>
              <a:rPr lang="en-US" altLang="zh-CN" sz="100" dirty="0" err="1"/>
              <a:t>f,c</a:t>
            </a:r>
            <a:r>
              <a:rPr lang="en-US" altLang="zh-CN" sz="100" dirty="0"/>
              <a:t>(1,5))$root</a:t>
            </a:r>
          </a:p>
          <a:p>
            <a:r>
              <a:rPr lang="en-US" altLang="zh-CN" sz="100" dirty="0" err="1"/>
              <a:t>vv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=expression(paste(</a:t>
            </a:r>
            <a:r>
              <a:rPr lang="zh-CN" altLang="en-US" sz="100" dirty="0"/>
              <a:t>通胀函数</a:t>
            </a:r>
            <a:r>
              <a:rPr lang="en-US" altLang="zh-CN" sz="100" dirty="0"/>
              <a:t>, y == 1.2*x^0.5)),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lines(c(</a:t>
            </a:r>
            <a:r>
              <a:rPr lang="en-US" altLang="zh-CN" sz="100" dirty="0" err="1"/>
              <a:t>xx,xx</a:t>
            </a:r>
            <a:r>
              <a:rPr lang="en-US" altLang="zh-CN" sz="100" dirty="0"/>
              <a:t>),c(0,vv),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r>
              <a:rPr lang="en-US" altLang="zh-CN" sz="100" dirty="0"/>
              <a:t>text(3,vv,round(vv,3))</a:t>
            </a:r>
          </a:p>
          <a:p>
            <a:r>
              <a:rPr lang="en-US" altLang="zh-CN" sz="100" dirty="0"/>
              <a:t>text(xx,0.01,round(xx,3))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zh-CN" altLang="en-US" sz="1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839882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7504" y="116632"/>
            <a:ext cx="7543800" cy="652934"/>
          </a:xfrm>
        </p:spPr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9512" y="1094809"/>
            <a:ext cx="7704856" cy="48060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假设被保险人的损失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服从伽马分布，参数为：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shape = 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scale = 1000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。两份保单如下：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）保单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的免赔额为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）保单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免赔额为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，赔偿限额为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d=100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u=3100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分别计算保险公司对保单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的期望赔款（含零赔款在内）。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如果发生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10%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的通货膨胀，上述结果将如何变化？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如果通胀函数为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^0.5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，上述结果将如何变化？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编写程序代码。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348" y="692696"/>
            <a:ext cx="9205336" cy="437427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236296" y="5747372"/>
            <a:ext cx="18002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" dirty="0"/>
              <a:t># ==========================================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指数分布</a:t>
            </a:r>
          </a:p>
          <a:p>
            <a:r>
              <a:rPr lang="en-US" altLang="zh-CN" sz="200" dirty="0"/>
              <a:t># ===========================================</a:t>
            </a:r>
          </a:p>
          <a:p>
            <a:r>
              <a:rPr lang="en-US" altLang="zh-CN" sz="200" dirty="0"/>
              <a:t>theta &lt;- c(0.5, 1, 2)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(0.001, 10,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1) 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theta[1], log = FALSE)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theta[2], log = FALSE)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dexp</a:t>
            </a:r>
            <a:r>
              <a:rPr lang="en-US" altLang="zh-CN" sz="200" dirty="0"/>
              <a:t>(x0, rate = theta[3], log = FALSE)</a:t>
            </a:r>
          </a:p>
          <a:p>
            <a:r>
              <a:rPr lang="en-US" altLang="zh-CN" sz="200" dirty="0"/>
              <a:t>plot(x0, </a:t>
            </a:r>
            <a:r>
              <a:rPr lang="en-US" altLang="zh-CN" sz="200" dirty="0" err="1"/>
              <a:t>fexp</a:t>
            </a:r>
            <a:r>
              <a:rPr lang="en-US" altLang="zh-CN" sz="200" dirty="0"/>
              <a:t>, type = 'l',</a:t>
            </a:r>
            <a:r>
              <a:rPr lang="en-US" altLang="zh-CN" sz="200" dirty="0" err="1"/>
              <a:t>ylim</a:t>
            </a:r>
            <a:r>
              <a:rPr lang="en-US" altLang="zh-CN" sz="200" dirty="0"/>
              <a:t> = c(0,0.5), main = '',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legend = c('theta = 0.5', 'theta = 1', 'theta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zh-CN" altLang="en-US" sz="200" dirty="0"/>
          </a:p>
        </p:txBody>
      </p:sp>
    </p:spTree>
    <p:extLst>
      <p:ext uri="{BB962C8B-B14F-4D97-AF65-F5344CB8AC3E}">
        <p14:creationId xmlns:p14="http://schemas.microsoft.com/office/powerpoint/2010/main" val="409273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4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066800"/>
          </a:xfrm>
          <a:noFill/>
          <a:ln/>
        </p:spPr>
        <p:txBody>
          <a:bodyPr/>
          <a:lstStyle/>
          <a:p>
            <a:pPr marL="609600" indent="-609600"/>
            <a:r>
              <a:rPr lang="zh-CN" altLang="en-US" sz="2800" dirty="0" smtClean="0"/>
              <a:t>逆高斯分布</a:t>
            </a:r>
            <a:endParaRPr lang="zh-CN" altLang="en-US" sz="2800" dirty="0"/>
          </a:p>
        </p:txBody>
      </p:sp>
      <p:sp>
        <p:nvSpPr>
          <p:cNvPr id="2549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逆</a:t>
            </a:r>
            <a:r>
              <a:rPr lang="zh-CN" altLang="en-US" b="1" dirty="0" smtClean="0"/>
              <a:t>高斯分布的</a:t>
            </a:r>
            <a:r>
              <a:rPr lang="zh-CN" altLang="en-US" b="1" dirty="0" smtClean="0">
                <a:solidFill>
                  <a:srgbClr val="FF0000"/>
                </a:solidFill>
              </a:rPr>
              <a:t>第一</a:t>
            </a:r>
            <a:r>
              <a:rPr lang="zh-CN" altLang="en-US" b="1" dirty="0">
                <a:solidFill>
                  <a:srgbClr val="FF0000"/>
                </a:solidFill>
              </a:rPr>
              <a:t>种</a:t>
            </a:r>
            <a:r>
              <a:rPr lang="zh-CN" altLang="en-US" b="1" dirty="0" smtClean="0"/>
              <a:t>形式（</a:t>
            </a:r>
            <a:r>
              <a:rPr lang="zh-CN" altLang="en-US" b="1" dirty="0"/>
              <a:t>参见</a:t>
            </a:r>
            <a:r>
              <a:rPr lang="en-US" altLang="zh-CN" b="1" dirty="0" smtClean="0"/>
              <a:t>Rob  </a:t>
            </a:r>
            <a:r>
              <a:rPr lang="en-US" altLang="zh-CN" b="1" dirty="0" err="1"/>
              <a:t>Kaas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5F62-6C58-4285-B718-86A008AAAC1C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254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048842"/>
              </p:ext>
            </p:extLst>
          </p:nvPr>
        </p:nvGraphicFramePr>
        <p:xfrm>
          <a:off x="2000250" y="2432050"/>
          <a:ext cx="53371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55" name="Equation" r:id="rId3" imgW="2527200" imgH="507960" progId="">
                  <p:embed/>
                </p:oleObj>
              </mc:Choice>
              <mc:Fallback>
                <p:oleObj name="Equation" r:id="rId3" imgW="252720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432050"/>
                        <a:ext cx="5337175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257779"/>
              </p:ext>
            </p:extLst>
          </p:nvPr>
        </p:nvGraphicFramePr>
        <p:xfrm>
          <a:off x="2382838" y="4911725"/>
          <a:ext cx="48355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56" name="Equation" r:id="rId5" imgW="2527200" imgH="533160" progId="Equation.DSMT4">
                  <p:embed/>
                </p:oleObj>
              </mc:Choice>
              <mc:Fallback>
                <p:oleObj name="Equation" r:id="rId5" imgW="25272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4911725"/>
                        <a:ext cx="4835525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739775" y="2757487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密度函数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838200" y="5257800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矩母函数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345720"/>
              </p:ext>
            </p:extLst>
          </p:nvPr>
        </p:nvGraphicFramePr>
        <p:xfrm>
          <a:off x="1914617" y="3733800"/>
          <a:ext cx="692458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57" name="Equation" r:id="rId7" imgW="3848040" imgH="507960" progId="">
                  <p:embed/>
                </p:oleObj>
              </mc:Choice>
              <mc:Fallback>
                <p:oleObj name="Equation" r:id="rId7" imgW="384804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617" y="3733800"/>
                        <a:ext cx="692458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5800" y="4010024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分布函数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8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8E5-8029-4702-BA69-F9D5BACD51D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25580" y="188640"/>
            <a:ext cx="5135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/>
              <a:t># </a:t>
            </a:r>
            <a:r>
              <a:rPr lang="zh-CN" altLang="en-US" sz="200" dirty="0"/>
              <a:t>还有一种方法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定义逆高斯分布的密度函数 </a:t>
            </a:r>
            <a:r>
              <a:rPr lang="en-US" altLang="zh-CN" sz="200" dirty="0"/>
              <a:t>fig</a:t>
            </a:r>
          </a:p>
          <a:p>
            <a:r>
              <a:rPr lang="en-US" altLang="zh-CN" sz="200" dirty="0"/>
              <a:t>dig &lt;- function(y, alpha, theta, ... ){</a:t>
            </a:r>
          </a:p>
          <a:p>
            <a:r>
              <a:rPr lang="en-US" altLang="zh-CN" sz="200" dirty="0"/>
              <a:t>  </a:t>
            </a:r>
            <a:r>
              <a:rPr lang="en-US" altLang="zh-CN" sz="200" dirty="0" err="1"/>
              <a:t>fx</a:t>
            </a:r>
            <a:r>
              <a:rPr lang="en-US" altLang="zh-CN" sz="200" dirty="0"/>
              <a:t> &lt;- alpha/(2*pi*theta*y^3)^0.5*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(-(alpha - theta*y)^2/(2*theta*y))</a:t>
            </a:r>
          </a:p>
          <a:p>
            <a:r>
              <a:rPr lang="en-US" altLang="zh-CN" sz="200" dirty="0"/>
              <a:t>  return(</a:t>
            </a:r>
            <a:r>
              <a:rPr lang="en-US" altLang="zh-CN" sz="200" dirty="0" err="1"/>
              <a:t>fx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/>
              <a:t>}</a:t>
            </a:r>
          </a:p>
          <a:p>
            <a:endParaRPr lang="en-US" altLang="zh-CN" sz="200" dirty="0"/>
          </a:p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2) )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alpha </a:t>
            </a:r>
          </a:p>
          <a:p>
            <a:r>
              <a:rPr lang="en-US" altLang="zh-CN" sz="200" dirty="0"/>
              <a:t>alpha &lt;- 2                </a:t>
            </a:r>
          </a:p>
          <a:p>
            <a:r>
              <a:rPr lang="en-US" altLang="zh-CN" sz="200" dirty="0"/>
              <a:t>theta &lt;- c(0.5, 1, 2)     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dig(x0,  alpha = alpha, theta = theta[1])</a:t>
            </a:r>
          </a:p>
          <a:p>
            <a:r>
              <a:rPr lang="en-US" altLang="zh-CN" sz="200" dirty="0"/>
              <a:t>f2 &lt;- dig(x0,  alpha = alpha, theta = theta[2])</a:t>
            </a:r>
          </a:p>
          <a:p>
            <a:r>
              <a:rPr lang="en-US" altLang="zh-CN" sz="200" dirty="0"/>
              <a:t>f3 &lt;- dig(x0,  alpha = alpha, theta = theta[3])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',legend = c('alpha = 2, theta = 0.5', </a:t>
            </a:r>
          </a:p>
          <a:p>
            <a:r>
              <a:rPr lang="en-US" altLang="zh-CN" sz="200" dirty="0"/>
              <a:t>                              'alpha = 2, theta = 1', </a:t>
            </a:r>
          </a:p>
          <a:p>
            <a:r>
              <a:rPr lang="en-US" altLang="zh-CN" sz="200" dirty="0"/>
              <a:t>                              'alpha = 2, theta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</a:p>
          <a:p>
            <a:endParaRPr lang="en-US" altLang="zh-CN" sz="200" dirty="0"/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theta</a:t>
            </a:r>
          </a:p>
          <a:p>
            <a:r>
              <a:rPr lang="en-US" altLang="zh-CN" sz="200" dirty="0"/>
              <a:t>alpha &lt;- c(1,2,3)</a:t>
            </a:r>
          </a:p>
          <a:p>
            <a:r>
              <a:rPr lang="en-US" altLang="zh-CN" sz="200" dirty="0"/>
              <a:t>theta &lt;- 0.5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dig(x0,  alpha = alpha[1], theta = theta)</a:t>
            </a:r>
          </a:p>
          <a:p>
            <a:r>
              <a:rPr lang="en-US" altLang="zh-CN" sz="200" dirty="0"/>
              <a:t>f2 &lt;- dig(x0,  alpha = alpha[2], theta = theta)</a:t>
            </a:r>
          </a:p>
          <a:p>
            <a:r>
              <a:rPr lang="en-US" altLang="zh-CN" sz="200" dirty="0"/>
              <a:t>f3 &lt;- dig(x0,  alpha = alpha[3], theta = theta)</a:t>
            </a:r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      legend = c('alpha = 1, theta = 0.5', </a:t>
            </a:r>
          </a:p>
          <a:p>
            <a:r>
              <a:rPr lang="en-US" altLang="zh-CN" sz="200" dirty="0"/>
              <a:t>                                    'alpha = 2, theta = 0.5', </a:t>
            </a:r>
          </a:p>
          <a:p>
            <a:r>
              <a:rPr lang="en-US" altLang="zh-CN" sz="200" dirty="0"/>
              <a:t>                                    'alpha = 3, theta = 0.5'),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zh-CN" altLang="en-US" sz="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023"/>
            <a:ext cx="8982511" cy="417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42F9244C-4DED-45ED-AADB-DA3FB02D9E16}" vid="{99D26890-5A41-46FD-BD76-F30CD412CAF4}"/>
    </a:ext>
  </a:extLst>
</a:theme>
</file>

<file path=ppt/theme/theme3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8666</TotalTime>
  <Words>3746</Words>
  <Application>Microsoft Office PowerPoint</Application>
  <PresentationFormat>全屏显示(4:3)</PresentationFormat>
  <Paragraphs>601</Paragraphs>
  <Slides>64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3" baseType="lpstr">
      <vt:lpstr>黑体</vt:lpstr>
      <vt:lpstr>华文楷体</vt:lpstr>
      <vt:lpstr>华文新魏</vt:lpstr>
      <vt:lpstr>楷体</vt:lpstr>
      <vt:lpstr>宋体</vt:lpstr>
      <vt:lpstr>Arial</vt:lpstr>
      <vt:lpstr>Calibri</vt:lpstr>
      <vt:lpstr>Cambria Math</vt:lpstr>
      <vt:lpstr>Consolas</vt:lpstr>
      <vt:lpstr>Symbol</vt:lpstr>
      <vt:lpstr>Times New Roman</vt:lpstr>
      <vt:lpstr>Verdana</vt:lpstr>
      <vt:lpstr>Wingdings</vt:lpstr>
      <vt:lpstr>Wingdings 2</vt:lpstr>
      <vt:lpstr>ZWAdobeF</vt:lpstr>
      <vt:lpstr>1_Network</vt:lpstr>
      <vt:lpstr>产线精算定价</vt:lpstr>
      <vt:lpstr>演示文稿9</vt:lpstr>
      <vt:lpstr>Equation</vt:lpstr>
      <vt:lpstr>损失金额模型 models of claims amount</vt:lpstr>
      <vt:lpstr>主要内容</vt:lpstr>
      <vt:lpstr>指数分布</vt:lpstr>
      <vt:lpstr>PowerPoint 演示文稿</vt:lpstr>
      <vt:lpstr>伽马分布</vt:lpstr>
      <vt:lpstr>伽马分布的两个特例</vt:lpstr>
      <vt:lpstr>PowerPoint 演示文稿</vt:lpstr>
      <vt:lpstr>逆高斯分布</vt:lpstr>
      <vt:lpstr>PowerPoint 演示文稿</vt:lpstr>
      <vt:lpstr>PowerPoint 演示文稿</vt:lpstr>
      <vt:lpstr>PowerPoint 演示文稿</vt:lpstr>
      <vt:lpstr>PowerPoint 演示文稿</vt:lpstr>
      <vt:lpstr>逆高斯与伽马的比较</vt:lpstr>
      <vt:lpstr>PowerPoint 演示文稿</vt:lpstr>
      <vt:lpstr>PowerPoint 演示文稿</vt:lpstr>
      <vt:lpstr>对数正态分布</vt:lpstr>
      <vt:lpstr>对数正态分布的矩</vt:lpstr>
      <vt:lpstr>PowerPoint 演示文稿</vt:lpstr>
      <vt:lpstr>威布尔分布</vt:lpstr>
      <vt:lpstr>PowerPoint 演示文稿</vt:lpstr>
      <vt:lpstr>PowerPoint 演示文稿</vt:lpstr>
      <vt:lpstr>PowerPoint 演示文稿</vt:lpstr>
      <vt:lpstr>帕累托分布</vt:lpstr>
      <vt:lpstr>PowerPoint 演示文稿</vt:lpstr>
      <vt:lpstr>PowerPoint 演示文稿</vt:lpstr>
      <vt:lpstr>分布变换：生成新的损失分布</vt:lpstr>
      <vt:lpstr>指数变换</vt:lpstr>
      <vt:lpstr>对数变换</vt:lpstr>
      <vt:lpstr>例：假设X服从参数为 (3,  4) 的伽马分布, 求g(X)的分布。 （指数变换 + 对数变换）</vt:lpstr>
      <vt:lpstr>PowerPoint 演示文稿</vt:lpstr>
      <vt:lpstr>混合分布</vt:lpstr>
      <vt:lpstr>混合分布的特点</vt:lpstr>
      <vt:lpstr>例： 两个对数正态分布的参数分别为(1, 2)和(3, 4), 如果按照30%和70%的比例把它们进行混合, 求混合分布的密度函数。</vt:lpstr>
      <vt:lpstr>PowerPoint 演示文稿</vt:lpstr>
      <vt:lpstr>PowerPoint 演示文稿</vt:lpstr>
      <vt:lpstr>PowerPoint 演示文稿</vt:lpstr>
      <vt:lpstr>同类分布的有限混合</vt:lpstr>
      <vt:lpstr>参数估计方法</vt:lpstr>
      <vt:lpstr>例：</vt:lpstr>
      <vt:lpstr>PowerPoint 演示文稿</vt:lpstr>
      <vt:lpstr>练习：参数估计</vt:lpstr>
      <vt:lpstr>PowerPoint 演示文稿</vt:lpstr>
      <vt:lpstr>课堂练习：</vt:lpstr>
      <vt:lpstr>PowerPoint 演示文稿</vt:lpstr>
      <vt:lpstr>PowerPoint 演示文稿</vt:lpstr>
      <vt:lpstr>免赔额的影响</vt:lpstr>
      <vt:lpstr>PowerPoint 演示文稿</vt:lpstr>
      <vt:lpstr>PowerPoint 演示文稿</vt:lpstr>
      <vt:lpstr>PowerPoint 演示文稿</vt:lpstr>
      <vt:lpstr>赔偿限额的影响</vt:lpstr>
      <vt:lpstr>PowerPoint 演示文稿</vt:lpstr>
      <vt:lpstr>PowerPoint 演示文稿</vt:lpstr>
      <vt:lpstr>PowerPoint 演示文稿</vt:lpstr>
      <vt:lpstr>通货膨胀的影响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不同损失金额上的通胀率不同</vt:lpstr>
      <vt:lpstr>PowerPoint 演示文稿</vt:lpstr>
      <vt:lpstr>PowerPoint 演示文稿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</dc:creator>
  <cp:lastModifiedBy>李 政宵</cp:lastModifiedBy>
  <cp:revision>698</cp:revision>
  <cp:lastPrinted>1601-01-01T00:00:00Z</cp:lastPrinted>
  <dcterms:created xsi:type="dcterms:W3CDTF">1601-01-01T00:00:00Z</dcterms:created>
  <dcterms:modified xsi:type="dcterms:W3CDTF">2018-09-12T01:30:00Z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