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72"/>
  </p:notesMasterIdLst>
  <p:handoutMasterIdLst>
    <p:handoutMasterId r:id="rId73"/>
  </p:handoutMasterIdLst>
  <p:sldIdLst>
    <p:sldId id="1321" r:id="rId6"/>
    <p:sldId id="1432" r:id="rId7"/>
    <p:sldId id="1433" r:id="rId8"/>
    <p:sldId id="1434" r:id="rId9"/>
    <p:sldId id="1442" r:id="rId10"/>
    <p:sldId id="1435" r:id="rId11"/>
    <p:sldId id="1436" r:id="rId12"/>
    <p:sldId id="1437" r:id="rId13"/>
    <p:sldId id="1326" r:id="rId14"/>
    <p:sldId id="1439" r:id="rId15"/>
    <p:sldId id="1327" r:id="rId16"/>
    <p:sldId id="1328" r:id="rId17"/>
    <p:sldId id="1329" r:id="rId18"/>
    <p:sldId id="1330" r:id="rId19"/>
    <p:sldId id="1405" r:id="rId20"/>
    <p:sldId id="1331" r:id="rId21"/>
    <p:sldId id="1332" r:id="rId22"/>
    <p:sldId id="1333" r:id="rId23"/>
    <p:sldId id="1334" r:id="rId24"/>
    <p:sldId id="1335" r:id="rId25"/>
    <p:sldId id="1337" r:id="rId26"/>
    <p:sldId id="1338" r:id="rId27"/>
    <p:sldId id="1340" r:id="rId28"/>
    <p:sldId id="1341" r:id="rId29"/>
    <p:sldId id="1412" r:id="rId30"/>
    <p:sldId id="1413" r:id="rId31"/>
    <p:sldId id="1406" r:id="rId32"/>
    <p:sldId id="1342" r:id="rId33"/>
    <p:sldId id="1407" r:id="rId34"/>
    <p:sldId id="1345" r:id="rId35"/>
    <p:sldId id="1408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70" r:id="rId45"/>
    <p:sldId id="1443" r:id="rId46"/>
    <p:sldId id="1444" r:id="rId47"/>
    <p:sldId id="1445" r:id="rId48"/>
    <p:sldId id="1446" r:id="rId49"/>
    <p:sldId id="1447" r:id="rId50"/>
    <p:sldId id="1449" r:id="rId51"/>
    <p:sldId id="1450" r:id="rId52"/>
    <p:sldId id="1451" r:id="rId53"/>
    <p:sldId id="1452" r:id="rId54"/>
    <p:sldId id="1453" r:id="rId55"/>
    <p:sldId id="1454" r:id="rId56"/>
    <p:sldId id="1455" r:id="rId57"/>
    <p:sldId id="1456" r:id="rId58"/>
    <p:sldId id="1457" r:id="rId59"/>
    <p:sldId id="1458" r:id="rId60"/>
    <p:sldId id="1459" r:id="rId61"/>
    <p:sldId id="1460" r:id="rId62"/>
    <p:sldId id="1461" r:id="rId63"/>
    <p:sldId id="1462" r:id="rId64"/>
    <p:sldId id="1463" r:id="rId65"/>
    <p:sldId id="1464" r:id="rId66"/>
    <p:sldId id="1465" r:id="rId67"/>
    <p:sldId id="1466" r:id="rId68"/>
    <p:sldId id="1467" r:id="rId69"/>
    <p:sldId id="1468" r:id="rId70"/>
    <p:sldId id="1469" r:id="rId71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95.wmf"/><Relationship Id="rId1" Type="http://schemas.openxmlformats.org/officeDocument/2006/relationships/image" Target="../media/image92.wmf"/><Relationship Id="rId4" Type="http://schemas.openxmlformats.org/officeDocument/2006/relationships/image" Target="../media/image9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25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13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2018/9/10 Monday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2018/9/10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2018/9/10 Monday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2018/9/10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2018/9/10 Monday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5.png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84.png"/><Relationship Id="rId4" Type="http://schemas.openxmlformats.org/officeDocument/2006/relationships/image" Target="../media/image8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hyperlink" Target="https://baike.baidu.com/item/%E7%A6%BB%E6%95%A3%E7%A8%8B%E5%BA%A6/6775049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93.png"/><Relationship Id="rId4" Type="http://schemas.openxmlformats.org/officeDocument/2006/relationships/image" Target="../media/image9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6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756089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</a:t>
            </a:r>
            <a:r>
              <a:rPr lang="zh-CN" altLang="en-US" sz="6000" b="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15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21676" y="594052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latin typeface="+mj-lt"/>
              </a:rPr>
              <a:t>VaR 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19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4563" y="1094874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什么是风险？如何度量？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4645" y="2209832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保险损失的不确定性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保险事故发生与否的不确定性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事故发生的时间的不确定性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事故发生的地点的不确定性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smtClean="0"/>
              <a:t>VaR 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（多元正态分布）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23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12759" y="3611388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27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6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11" y="762070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912" y="1947579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(random variable)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指取值依赖于随机现象的观察结果的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损失次数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型随机变量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累积损失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30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20084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31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291175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52802"/>
              </p:ext>
            </p:extLst>
          </p:nvPr>
        </p:nvGraphicFramePr>
        <p:xfrm>
          <a:off x="236213" y="2287254"/>
          <a:ext cx="8749167" cy="8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9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3" y="2287254"/>
                        <a:ext cx="8749167" cy="80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3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0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1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2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3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4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3963955" y="827189"/>
            <a:ext cx="16273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9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583455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是随机的，取值特征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通过损失分布来描述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其分布函数为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取有限个或可列个值。如保单的索赔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取值布满一个区间。如损失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金额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取值范围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0925"/>
              </p:ext>
            </p:extLst>
          </p:nvPr>
        </p:nvGraphicFramePr>
        <p:xfrm>
          <a:off x="2705149" y="2642122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49" y="2642122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61387"/>
              </p:ext>
            </p:extLst>
          </p:nvPr>
        </p:nvGraphicFramePr>
        <p:xfrm>
          <a:off x="2917841" y="4849223"/>
          <a:ext cx="1044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7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41" y="4849223"/>
                        <a:ext cx="10445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396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课堂练习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3104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/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31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/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16896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83624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/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169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8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/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169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2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47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30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17101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171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1720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992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714" y="685872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(probability density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pdf)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(cumulative distribution function,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(quantile function)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64613"/>
              </p:ext>
            </p:extLst>
          </p:nvPr>
        </p:nvGraphicFramePr>
        <p:xfrm>
          <a:off x="2959785" y="3355826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85" y="3355826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48734"/>
              </p:ext>
            </p:extLst>
          </p:nvPr>
        </p:nvGraphicFramePr>
        <p:xfrm>
          <a:off x="2818464" y="2163800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64" y="2163800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36428"/>
              </p:ext>
            </p:extLst>
          </p:nvPr>
        </p:nvGraphicFramePr>
        <p:xfrm>
          <a:off x="3461009" y="4675726"/>
          <a:ext cx="101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09" y="4675726"/>
                        <a:ext cx="101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4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06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51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/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176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/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1761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/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1761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/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606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558800" y="151787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51787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49600" y="613036"/>
            <a:ext cx="292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800" b="0" kern="0" dirty="0" smtClean="0"/>
              <a:t>数学期望</a:t>
            </a:r>
            <a:endParaRPr lang="en-US" altLang="zh-CN" sz="2800" b="0" kern="0" dirty="0">
              <a:latin typeface="Times New Roman" pitchFamily="18" charset="0"/>
            </a:endParaRPr>
          </a:p>
          <a:p>
            <a:pPr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478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B66CE53-C292-4D59-9921-5A7FDC57ED61}" type="slidenum">
              <a:rPr lang="en-US" altLang="zh-CN"/>
              <a:pPr>
                <a:defRPr/>
              </a:pPr>
              <a:t>53</a:t>
            </a:fld>
            <a:r>
              <a:rPr lang="en-US" altLang="zh-CN"/>
              <a:t> 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7389"/>
            <a:ext cx="7543800" cy="792162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超额损失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82750"/>
            <a:ext cx="82296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−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</a:rPr>
              <a:t>  | 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 &gt; </a:t>
            </a:r>
            <a:r>
              <a:rPr lang="en-US" altLang="zh-CN" sz="2400" i="1" dirty="0" smtClean="0">
                <a:latin typeface="Times New Roman" pitchFamily="18" charset="0"/>
              </a:rPr>
              <a:t>d</a:t>
            </a:r>
          </a:p>
          <a:p>
            <a:pPr eaLnBrk="1" hangingPunct="1">
              <a:lnSpc>
                <a:spcPct val="12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)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X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−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d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|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&gt;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</a:rPr>
              <a:t>称作平均超额损失函数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87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3550" y="6096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4F7239-364D-4B54-8753-3B553158DC3D}" type="slidenum">
              <a:rPr lang="en-US" altLang="zh-CN"/>
              <a:pPr>
                <a:defRPr/>
              </a:pPr>
              <a:t>54</a:t>
            </a:fld>
            <a:r>
              <a:rPr lang="en-US" altLang="zh-CN"/>
              <a:t> 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82" y="741882"/>
            <a:ext cx="8153400" cy="7810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平均超额损失函数（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mean excess loss function）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24000" y="1828800"/>
          <a:ext cx="2744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3" imgW="1600200" imgH="533400" progId="Equation.DSMT4">
                  <p:embed/>
                </p:oleObj>
              </mc:Choice>
              <mc:Fallback>
                <p:oleObj name="Equation" r:id="rId3" imgW="1600200" imgH="53340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744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133600" y="3306763"/>
          <a:ext cx="311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5" imgW="1816100" imgH="533400" progId="Equation.DSMT4">
                  <p:embed/>
                </p:oleObj>
              </mc:Choice>
              <mc:Fallback>
                <p:oleObj name="Equation" r:id="rId5" imgW="1816100" imgH="533400" progId="Equation.DSMT4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06763"/>
                        <a:ext cx="311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209800" y="4953000"/>
          <a:ext cx="13493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7" imgW="787058" imgH="533169" progId="Equation.DSMT4">
                  <p:embed/>
                </p:oleObj>
              </mc:Choice>
              <mc:Fallback>
                <p:oleObj name="Equation" r:id="rId7" imgW="787058" imgH="533169" progId="Equation.DSMT4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1349375" cy="9128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010400" y="4038600"/>
            <a:ext cx="869950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</a:rPr>
              <a:t>见下页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096000" y="3505200"/>
          <a:ext cx="2392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392363" cy="539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89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D5099A5-FE7D-495B-8BFE-4DA194CC5A3E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 )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1143000" y="990600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证明</a:t>
            </a:r>
            <a:r>
              <a:rPr lang="en-US" altLang="zh-CN" dirty="0" smtClean="0">
                <a:latin typeface="Arial" charset="0"/>
              </a:rPr>
              <a:t>: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1905000" y="1752600"/>
          <a:ext cx="55467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3" imgW="2476500" imgH="1943100" progId="Equation.DSMT4">
                  <p:embed/>
                </p:oleObj>
              </mc:Choice>
              <mc:Fallback>
                <p:oleObj name="Equation" r:id="rId3" imgW="2476500" imgH="194310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5546725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9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2E04F51F-E149-42CF-AB48-BAF6A42B818A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81" y="834993"/>
            <a:ext cx="6849771" cy="70698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Left censored and shifted variable</a:t>
            </a:r>
            <a:r>
              <a:rPr lang="en-US" altLang="zh-CN" sz="32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1508" name="Text Box 13"/>
          <p:cNvSpPr txBox="1">
            <a:spLocks noChangeArrowheads="1"/>
          </p:cNvSpPr>
          <p:nvPr/>
        </p:nvSpPr>
        <p:spPr bwMode="auto">
          <a:xfrm>
            <a:off x="1752600" y="3581400"/>
            <a:ext cx="6226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（含零，对应于每次损失的赔款，</a:t>
            </a:r>
            <a:r>
              <a:rPr lang="en-US" altLang="zh-CN" sz="2000" dirty="0">
                <a:latin typeface="Arial" charset="0"/>
              </a:rPr>
              <a:t>per  loss variable</a:t>
            </a:r>
            <a:r>
              <a:rPr lang="zh-CN" altLang="en-US" sz="2000" dirty="0">
                <a:latin typeface="Arial" charset="0"/>
              </a:rPr>
              <a:t>）</a:t>
            </a:r>
          </a:p>
        </p:txBody>
      </p:sp>
      <p:graphicFrame>
        <p:nvGraphicFramePr>
          <p:cNvPr id="2150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162175"/>
          <a:ext cx="4038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4" imgW="2082800" imgH="457200" progId="Equation.DSMT4">
                  <p:embed/>
                </p:oleObj>
              </mc:Choice>
              <mc:Fallback>
                <p:oleObj name="Equation" r:id="rId4" imgW="2082800" imgH="457200" progId="Equation.DSMT4">
                  <p:embed/>
                  <p:pic>
                    <p:nvPicPr>
                      <p:cNvPr id="215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62175"/>
                        <a:ext cx="4038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5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837E047-ECE8-404B-86B5-6ACF09BE07CC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 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6246" y="710066"/>
            <a:ext cx="8153400" cy="586889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止损保费（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Stop loss premium）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1852126" y="1617662"/>
          <a:ext cx="4419600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3" imgW="2387520" imgH="2628720" progId="Equation.DSMT4">
                  <p:embed/>
                </p:oleObj>
              </mc:Choice>
              <mc:Fallback>
                <p:oleObj name="Equation" r:id="rId3" imgW="2387520" imgH="262872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126" y="1617662"/>
                        <a:ext cx="4419600" cy="486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767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631774" y="1377631"/>
          <a:ext cx="3443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3" imgW="1523880" imgH="330120" progId="Equation.DSMT4">
                  <p:embed/>
                </p:oleObj>
              </mc:Choice>
              <mc:Fallback>
                <p:oleObj name="Equation" r:id="rId3" imgW="1523880" imgH="330120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774" y="1377631"/>
                        <a:ext cx="3443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5388" y="1488290"/>
            <a:ext cx="140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止</a:t>
            </a:r>
            <a:r>
              <a:rPr lang="zh-CN" altLang="en-US" sz="2000" dirty="0">
                <a:latin typeface="Arial" charset="0"/>
              </a:rPr>
              <a:t>损保费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2464802"/>
            <a:ext cx="5746282" cy="3801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4720" y="3667225"/>
            <a:ext cx="336884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44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E29FEA6-90F2-4CE8-AA20-72E66AAB8847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 )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/>
          </p:nvPr>
        </p:nvGraphicFramePr>
        <p:xfrm>
          <a:off x="1155700" y="762000"/>
          <a:ext cx="43164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762000"/>
                        <a:ext cx="43164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752600" y="1847850"/>
            <a:ext cx="409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cs typeface="Times New Roman" pitchFamily="18" charset="0"/>
              </a:rPr>
              <a:t>含义：</a:t>
            </a:r>
            <a:r>
              <a:rPr lang="en-US" altLang="zh-CN" i="1" dirty="0">
                <a:solidFill>
                  <a:srgbClr val="0033CC"/>
                </a:solidFill>
                <a:cs typeface="Times New Roman" pitchFamily="18" charset="0"/>
              </a:rPr>
              <a:t>d</a:t>
            </a:r>
            <a:r>
              <a:rPr lang="en-US" altLang="zh-CN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33CC"/>
                </a:solidFill>
                <a:cs typeface="Times New Roman" pitchFamily="18" charset="0"/>
              </a:rPr>
              <a:t>增加，止损保费降低</a:t>
            </a: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295400" y="3200400"/>
          <a:ext cx="2289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5" imgW="1117600" imgH="228600" progId="Equation.DSMT4">
                  <p:embed/>
                </p:oleObj>
              </mc:Choice>
              <mc:Fallback>
                <p:oleObj name="Equation" r:id="rId5" imgW="1117600" imgH="228600" progId="Equation.DSMT4">
                  <p:embed/>
                  <p:pic>
                    <p:nvPicPr>
                      <p:cNvPr id="108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2289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752600" y="3886200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  <a:latin typeface="Arial" charset="0"/>
              </a:rPr>
              <a:t>含义：止损保费如何降低？（下图）</a:t>
            </a:r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2362200" y="6324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 flipV="1">
            <a:off x="2362200" y="47244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Freeform 15"/>
          <p:cNvSpPr>
            <a:spLocks/>
          </p:cNvSpPr>
          <p:nvPr/>
        </p:nvSpPr>
        <p:spPr bwMode="auto">
          <a:xfrm>
            <a:off x="2743200" y="4800600"/>
            <a:ext cx="1981200" cy="1295400"/>
          </a:xfrm>
          <a:custGeom>
            <a:avLst/>
            <a:gdLst>
              <a:gd name="T0" fmla="*/ 0 w 1152"/>
              <a:gd name="T1" fmla="*/ 0 h 816"/>
              <a:gd name="T2" fmla="*/ 330200 w 1152"/>
              <a:gd name="T3" fmla="*/ 762000 h 816"/>
              <a:gd name="T4" fmla="*/ 825500 w 1152"/>
              <a:gd name="T5" fmla="*/ 1143000 h 816"/>
              <a:gd name="T6" fmla="*/ 1981200 w 1152"/>
              <a:gd name="T7" fmla="*/ 129540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16">
                <a:moveTo>
                  <a:pt x="0" y="0"/>
                </a:moveTo>
                <a:cubicBezTo>
                  <a:pt x="56" y="180"/>
                  <a:pt x="112" y="360"/>
                  <a:pt x="192" y="480"/>
                </a:cubicBezTo>
                <a:cubicBezTo>
                  <a:pt x="272" y="600"/>
                  <a:pt x="320" y="664"/>
                  <a:pt x="480" y="720"/>
                </a:cubicBezTo>
                <a:cubicBezTo>
                  <a:pt x="640" y="776"/>
                  <a:pt x="896" y="796"/>
                  <a:pt x="1152" y="81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5775325" y="6134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/>
              <a:t>d</a:t>
            </a:r>
          </a:p>
        </p:txBody>
      </p:sp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1447800" y="4724400"/>
          <a:ext cx="762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7" imgW="431613" imgH="228501" progId="Equation.DSMT4">
                  <p:embed/>
                </p:oleObj>
              </mc:Choice>
              <mc:Fallback>
                <p:oleObj name="Equation" r:id="rId7" imgW="431613" imgH="228501" progId="Equation.DSMT4">
                  <p:embed/>
                  <p:pic>
                    <p:nvPicPr>
                      <p:cNvPr id="1085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762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759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5" grpId="0"/>
      <p:bldP spid="108556" grpId="0" animBg="1"/>
      <p:bldP spid="108557" grpId="0" animBg="1"/>
      <p:bldP spid="108559" grpId="0" animBg="1"/>
      <p:bldP spid="1085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1600" y="578800"/>
            <a:ext cx="8229600" cy="789140"/>
          </a:xfrm>
        </p:spPr>
        <p:txBody>
          <a:bodyPr/>
          <a:lstStyle/>
          <a:p>
            <a:r>
              <a:rPr lang="zh-CN" altLang="en-US" dirty="0"/>
              <a:t>方差、标准差和变异系数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了随机变量取值的分散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平方根，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变异系数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标准差和均值的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比率，</a:t>
            </a:r>
            <a:r>
              <a:rPr lang="zh-CN" altLang="en-US" b="0" dirty="0">
                <a:hlinkClick r:id="rId3"/>
              </a:rPr>
              <a:t>离散程度</a:t>
            </a:r>
            <a:r>
              <a:rPr lang="zh-CN" altLang="en-US" b="0" dirty="0" smtClean="0"/>
              <a:t>大小，消除量纲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87052"/>
              </p:ext>
            </p:extLst>
          </p:nvPr>
        </p:nvGraphicFramePr>
        <p:xfrm>
          <a:off x="1626679" y="2074227"/>
          <a:ext cx="5738245" cy="59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7" name="Equation" r:id="rId4" imgW="2743200" imgH="279400" progId="Equation.DSMT4">
                  <p:embed/>
                </p:oleObj>
              </mc:Choice>
              <mc:Fallback>
                <p:oleObj name="Equation" r:id="rId4" imgW="2743200" imgH="279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679" y="2074227"/>
                        <a:ext cx="5738245" cy="59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2144"/>
              </p:ext>
            </p:extLst>
          </p:nvPr>
        </p:nvGraphicFramePr>
        <p:xfrm>
          <a:off x="2743248" y="3383082"/>
          <a:ext cx="2133544" cy="54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6" imgW="977476" imgH="253890" progId="Equation.DSMT4">
                  <p:embed/>
                </p:oleObj>
              </mc:Choice>
              <mc:Fallback>
                <p:oleObj name="Equation" r:id="rId6" imgW="977476" imgH="25389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3383082"/>
                        <a:ext cx="2133544" cy="54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42271"/>
              </p:ext>
            </p:extLst>
          </p:nvPr>
        </p:nvGraphicFramePr>
        <p:xfrm>
          <a:off x="2743248" y="5316181"/>
          <a:ext cx="1951263" cy="86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8" imgW="1028700" imgH="457200" progId="Equation.DSMT4">
                  <p:embed/>
                </p:oleObj>
              </mc:Choice>
              <mc:Fallback>
                <p:oleObj name="Equation" r:id="rId8" imgW="102870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5316181"/>
                        <a:ext cx="1951263" cy="86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52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29B684AC-5500-4CF6-B5A8-858E17DB5A15}" type="slidenum">
              <a:rPr lang="en-US" altLang="zh-CN"/>
              <a:pPr>
                <a:defRPr/>
              </a:pPr>
              <a:t>60</a:t>
            </a:fld>
            <a:r>
              <a:rPr lang="en-US" altLang="zh-CN"/>
              <a:t> 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37" y="822857"/>
            <a:ext cx="7543800" cy="74274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限额损失（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Limited loss variable）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62000" y="411480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有限</a:t>
            </a:r>
            <a:r>
              <a:rPr lang="zh-CN" altLang="en-US" dirty="0" smtClean="0"/>
              <a:t>期望值（</a:t>
            </a:r>
            <a:r>
              <a:rPr lang="en-US" altLang="zh-CN" dirty="0" smtClean="0"/>
              <a:t> </a:t>
            </a:r>
            <a:r>
              <a:rPr lang="en-US" altLang="zh-CN" dirty="0"/>
              <a:t>limited expected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）：</a:t>
            </a:r>
            <a:r>
              <a:rPr lang="en-US" altLang="zh-CN" i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6393" name="Object 9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209800" y="2362200"/>
          <a:ext cx="3222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1562100" imgH="457200" progId="Equation.DSMT4">
                  <p:embed/>
                </p:oleObj>
              </mc:Choice>
              <mc:Fallback>
                <p:oleObj name="Equation" r:id="rId3" imgW="1562100" imgH="457200" progId="Equation.DSMT4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2226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5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A82C993-702E-44F6-B809-0206ED40F261}" type="slidenum">
              <a:rPr lang="en-US" altLang="zh-CN"/>
              <a:pPr>
                <a:defRPr/>
              </a:pPr>
              <a:t>61</a:t>
            </a:fld>
            <a:r>
              <a:rPr lang="en-US" altLang="zh-CN"/>
              <a:t> 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有限期望值（</a:t>
            </a:r>
            <a:r>
              <a:rPr lang="en-US" altLang="zh-CN" sz="2800" dirty="0" smtClean="0"/>
              <a:t>limited </a:t>
            </a:r>
            <a:r>
              <a:rPr lang="en-US" altLang="zh-CN" sz="2800" dirty="0"/>
              <a:t>expected </a:t>
            </a:r>
            <a:r>
              <a:rPr lang="en-US" altLang="zh-CN" sz="2800" dirty="0" smtClean="0"/>
              <a:t>value）</a:t>
            </a:r>
          </a:p>
        </p:txBody>
      </p:sp>
      <p:sp>
        <p:nvSpPr>
          <p:cNvPr id="35844" name="Rectangle 1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5" name="Rectangle 18"/>
          <p:cNvSpPr>
            <a:spLocks noChangeArrowheads="1"/>
          </p:cNvSpPr>
          <p:nvPr/>
        </p:nvSpPr>
        <p:spPr bwMode="auto">
          <a:xfrm>
            <a:off x="4572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0" y="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68" name="Object 36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3200400" y="5029200"/>
          <a:ext cx="15303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3" imgW="749160" imgH="330120" progId="Equation.DSMT4">
                  <p:embed/>
                </p:oleObj>
              </mc:Choice>
              <mc:Fallback>
                <p:oleObj name="Equation" r:id="rId3" imgW="749160" imgH="330120" progId="Equation.DSMT4">
                  <p:embed/>
                  <p:pic>
                    <p:nvPicPr>
                      <p:cNvPr id="1846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15303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49"/>
          <p:cNvGraphicFramePr>
            <a:graphicFrameLocks noChangeAspect="1"/>
          </p:cNvGraphicFramePr>
          <p:nvPr>
            <p:extLst/>
          </p:nvPr>
        </p:nvGraphicFramePr>
        <p:xfrm>
          <a:off x="1887538" y="2057400"/>
          <a:ext cx="4238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5" imgW="1968480" imgH="330120" progId="Equation.DSMT4">
                  <p:embed/>
                </p:oleObj>
              </mc:Choice>
              <mc:Fallback>
                <p:oleObj name="Equation" r:id="rId5" imgW="1968480" imgH="330120" progId="Equation.DSMT4">
                  <p:embed/>
                  <p:pic>
                    <p:nvPicPr>
                      <p:cNvPr id="358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057400"/>
                        <a:ext cx="42386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2" name="Object 50"/>
          <p:cNvGraphicFramePr>
            <a:graphicFrameLocks noChangeAspect="1"/>
          </p:cNvGraphicFramePr>
          <p:nvPr>
            <p:extLst/>
          </p:nvPr>
        </p:nvGraphicFramePr>
        <p:xfrm>
          <a:off x="3124200" y="3449637"/>
          <a:ext cx="46275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7" imgW="1917360" imgH="330120" progId="Equation.DSMT4">
                  <p:embed/>
                </p:oleObj>
              </mc:Choice>
              <mc:Fallback>
                <p:oleObj name="Equation" r:id="rId7" imgW="1917360" imgH="330120" progId="Equation.DSMT4">
                  <p:embed/>
                  <p:pic>
                    <p:nvPicPr>
                      <p:cNvPr id="1848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49637"/>
                        <a:ext cx="46275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441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2723933" y="1265758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933" y="1265758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5388" y="1343873"/>
            <a:ext cx="1635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有限</a:t>
            </a:r>
            <a:r>
              <a:rPr lang="zh-CN" altLang="en-US" sz="2000" dirty="0">
                <a:latin typeface="Arial" charset="0"/>
              </a:rPr>
              <a:t>期望值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96087" y="2645977"/>
            <a:ext cx="5873115" cy="35526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0750" y="3778250"/>
            <a:ext cx="3683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8884" y="5159140"/>
            <a:ext cx="33855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5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1531609-5872-4671-9DBC-C4345C893C46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 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7543800" cy="9144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关系：</a:t>
            </a:r>
            <a:endParaRPr lang="en-US" altLang="zh-CN" sz="3200" dirty="0" smtClean="0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2"/>
          <p:cNvGraphicFramePr>
            <a:graphicFrameLocks noChangeAspect="1"/>
          </p:cNvGraphicFramePr>
          <p:nvPr>
            <p:extLst/>
          </p:nvPr>
        </p:nvGraphicFramePr>
        <p:xfrm>
          <a:off x="2286000" y="2209800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348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2270125" y="2949575"/>
            <a:ext cx="19208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免赔额为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4708525" y="2949575"/>
            <a:ext cx="16922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限额为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>
            <p:extLst/>
          </p:nvPr>
        </p:nvGraphicFramePr>
        <p:xfrm>
          <a:off x="2301875" y="4410075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5" imgW="1473200" imgH="228600" progId="Equation.DSMT4">
                  <p:embed/>
                </p:oleObj>
              </mc:Choice>
              <mc:Fallback>
                <p:oleObj name="Equation" r:id="rId5" imgW="1473200" imgH="228600" progId="Equation.DSMT4">
                  <p:embed/>
                  <p:pic>
                    <p:nvPicPr>
                      <p:cNvPr id="17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410075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120900" y="5135562"/>
            <a:ext cx="2251075" cy="3762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再保险人承担的赔款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572000" y="5145087"/>
            <a:ext cx="2251075" cy="3762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原保险人承担的赔款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69925" y="3795712"/>
            <a:ext cx="202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Arial" charset="0"/>
              </a:rPr>
              <a:t>通过再保险解释：</a:t>
            </a:r>
          </a:p>
        </p:txBody>
      </p:sp>
    </p:spTree>
    <p:extLst>
      <p:ext uri="{BB962C8B-B14F-4D97-AF65-F5344CB8AC3E}">
        <p14:creationId xmlns:p14="http://schemas.microsoft.com/office/powerpoint/2010/main" val="235390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  <p:bldP spid="17428" grpId="0" animBg="1"/>
      <p:bldP spid="174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784D1514-EC1C-4E4C-9FBA-F2980623D044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 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8772" y="548951"/>
            <a:ext cx="5791200" cy="685800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897188" y="2813050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813050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/>
          </p:nvPr>
        </p:nvGraphicFramePr>
        <p:xfrm>
          <a:off x="3049588" y="5060950"/>
          <a:ext cx="24066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tion" r:id="rId5" imgW="1079280" imgH="533160" progId="Equation.DSMT4">
                  <p:embed/>
                </p:oleObj>
              </mc:Choice>
              <mc:Fallback>
                <p:oleObj name="Equation" r:id="rId5" imgW="1079280" imgH="533160" progId="Equation.DSMT4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060950"/>
                        <a:ext cx="24066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/>
          </p:nvPr>
        </p:nvGraphicFramePr>
        <p:xfrm>
          <a:off x="2897188" y="17462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Equation" r:id="rId7" imgW="1143000" imgH="330200" progId="Equation.DSMT4">
                  <p:embed/>
                </p:oleObj>
              </mc:Choice>
              <mc:Fallback>
                <p:oleObj name="Equation" r:id="rId7" imgW="1143000" imgH="3302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7462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068388" y="18748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期望值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068388" y="29416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有限期望值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1068388" y="54562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平均超额损失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/>
          </p:nvPr>
        </p:nvGraphicFramePr>
        <p:xfrm>
          <a:off x="2973388" y="3956050"/>
          <a:ext cx="46466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9" imgW="2057400" imgH="330120" progId="Equation.DSMT4">
                  <p:embed/>
                </p:oleObj>
              </mc:Choice>
              <mc:Fallback>
                <p:oleObj name="Equation" r:id="rId9" imgW="2057400" imgH="330120" progId="Equation.DSMT4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956050"/>
                        <a:ext cx="46466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068388" y="415448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止损保费</a:t>
            </a:r>
          </a:p>
        </p:txBody>
      </p:sp>
    </p:spTree>
    <p:extLst>
      <p:ext uri="{BB962C8B-B14F-4D97-AF65-F5344CB8AC3E}">
        <p14:creationId xmlns:p14="http://schemas.microsoft.com/office/powerpoint/2010/main" val="2321569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8" grpId="0"/>
      <p:bldP spid="114699" grpId="0"/>
      <p:bldP spid="11470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79438"/>
            <a:ext cx="7543800" cy="94456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课堂</a:t>
            </a:r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73525"/>
          </a:xfrm>
        </p:spPr>
        <p:txBody>
          <a:bodyPr/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gamma</a:t>
            </a:r>
            <a:r>
              <a:rPr lang="zh-CN" altLang="en-US" sz="2400" dirty="0" smtClean="0"/>
              <a:t>分布（</a:t>
            </a:r>
            <a:r>
              <a:rPr lang="en-US" altLang="zh-CN" sz="2400" dirty="0" smtClean="0"/>
              <a:t>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=100)</a:t>
            </a:r>
            <a:r>
              <a:rPr lang="zh-CN" altLang="en-US" sz="2400" dirty="0"/>
              <a:t>绘图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止损保费和平均超额损失随着免赔额增加而变化的曲线图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有限期望值随着限额变化而变化的曲线图</a:t>
            </a:r>
            <a:endParaRPr lang="en-US" altLang="zh-CN" sz="2400" dirty="0" smtClean="0"/>
          </a:p>
          <a:p>
            <a:r>
              <a:rPr lang="zh-CN" altLang="en-US" sz="2400" dirty="0" smtClean="0"/>
              <a:t>把上述分布改为</a:t>
            </a:r>
            <a:r>
              <a:rPr lang="en-US" altLang="zh-CN" sz="2400" dirty="0" err="1" smtClean="0"/>
              <a:t>pareto</a:t>
            </a:r>
            <a:r>
              <a:rPr lang="en-US" altLang="zh-CN" sz="2400" dirty="0" smtClean="0"/>
              <a:t>(shape=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=200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和指数分布</a:t>
            </a:r>
            <a:r>
              <a:rPr lang="en-US" altLang="zh-CN" sz="2400" dirty="0" smtClean="0"/>
              <a:t>(rate=1/200)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注：上述三个分布的均值相等，均为</a:t>
            </a:r>
            <a:r>
              <a:rPr lang="en-US" altLang="zh-CN" sz="2400" dirty="0" smtClean="0"/>
              <a:t>200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13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76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400"/>
            <a:ext cx="8532813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554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次数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发生保险事故给被保险人造成经济损害的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索赔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被保险人根据保险合同向保险人提出索赔请求的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两者的理论分布模型是类似的，下面对两个概念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不作区分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保险标的实际遭受的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赔款额：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保险公司根据合同规定对保单持有人的赔款，要扣除免赔额和赔偿限额。赔款的大小和次数取决于损失和大小和次数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：如果没有特别说明，我们把赔款和损失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等同看待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，即认为没有免赔额和赔偿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74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971" y="2780882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如何进行风险度量？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23101</TotalTime>
  <Words>1936</Words>
  <Application>Microsoft Office PowerPoint</Application>
  <PresentationFormat>全屏显示(4:3)</PresentationFormat>
  <Paragraphs>366</Paragraphs>
  <Slides>66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8" baseType="lpstr">
      <vt:lpstr>黑体</vt:lpstr>
      <vt:lpstr>华文楷体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Cambria</vt:lpstr>
      <vt:lpstr>Symbol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什么是风险？如何度量？</vt:lpstr>
      <vt:lpstr>随机变量</vt:lpstr>
      <vt:lpstr>随机变量</vt:lpstr>
      <vt:lpstr>随机变量</vt:lpstr>
      <vt:lpstr>方差、标准差和变异系数</vt:lpstr>
      <vt:lpstr>两个概念 - 次数</vt:lpstr>
      <vt:lpstr>两个概念 – 金额</vt:lpstr>
      <vt:lpstr>如何进行风险度量？</vt:lpstr>
      <vt:lpstr>PowerPoint 演示文稿</vt:lpstr>
      <vt:lpstr>风险度量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 在什么条件下是一致性风险度量？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超额损失</vt:lpstr>
      <vt:lpstr>平均超额损失函数（mean excess loss function）</vt:lpstr>
      <vt:lpstr>PowerPoint 演示文稿</vt:lpstr>
      <vt:lpstr>Left censored and shifted variable </vt:lpstr>
      <vt:lpstr>止损保费（Stop loss premium）</vt:lpstr>
      <vt:lpstr>PowerPoint 演示文稿</vt:lpstr>
      <vt:lpstr>PowerPoint 演示文稿</vt:lpstr>
      <vt:lpstr>限额损失（Limited loss variable）</vt:lpstr>
      <vt:lpstr>有限期望值（limited expected value）</vt:lpstr>
      <vt:lpstr>PowerPoint 演示文稿</vt:lpstr>
      <vt:lpstr>关系：</vt:lpstr>
      <vt:lpstr>小结</vt:lpstr>
      <vt:lpstr>课堂练习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2671</cp:revision>
  <cp:lastPrinted>2014-03-25T07:52:42Z</cp:lastPrinted>
  <dcterms:created xsi:type="dcterms:W3CDTF">2003-12-29T03:18:02Z</dcterms:created>
  <dcterms:modified xsi:type="dcterms:W3CDTF">2018-09-10T13:34:23Z</dcterms:modified>
</cp:coreProperties>
</file>