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952" r:id="rId2"/>
    <p:sldMasterId id="2147483966" r:id="rId3"/>
  </p:sldMasterIdLst>
  <p:notesMasterIdLst>
    <p:notesMasterId r:id="rId70"/>
  </p:notesMasterIdLst>
  <p:handoutMasterIdLst>
    <p:handoutMasterId r:id="rId71"/>
  </p:handoutMasterIdLst>
  <p:sldIdLst>
    <p:sldId id="633" r:id="rId4"/>
    <p:sldId id="634" r:id="rId5"/>
    <p:sldId id="601" r:id="rId6"/>
    <p:sldId id="664" r:id="rId7"/>
    <p:sldId id="663" r:id="rId8"/>
    <p:sldId id="602" r:id="rId9"/>
    <p:sldId id="665" r:id="rId10"/>
    <p:sldId id="582" r:id="rId11"/>
    <p:sldId id="583" r:id="rId12"/>
    <p:sldId id="584" r:id="rId13"/>
    <p:sldId id="585" r:id="rId14"/>
    <p:sldId id="586" r:id="rId15"/>
    <p:sldId id="587" r:id="rId16"/>
    <p:sldId id="666" r:id="rId17"/>
    <p:sldId id="588" r:id="rId18"/>
    <p:sldId id="589" r:id="rId19"/>
    <p:sldId id="590" r:id="rId20"/>
    <p:sldId id="603" r:id="rId21"/>
    <p:sldId id="604" r:id="rId22"/>
    <p:sldId id="659" r:id="rId23"/>
    <p:sldId id="660" r:id="rId24"/>
    <p:sldId id="661" r:id="rId25"/>
    <p:sldId id="605" r:id="rId26"/>
    <p:sldId id="639" r:id="rId27"/>
    <p:sldId id="640" r:id="rId28"/>
    <p:sldId id="591" r:id="rId29"/>
    <p:sldId id="280" r:id="rId30"/>
    <p:sldId id="622" r:id="rId31"/>
    <p:sldId id="608" r:id="rId32"/>
    <p:sldId id="609" r:id="rId33"/>
    <p:sldId id="334" r:id="rId34"/>
    <p:sldId id="329" r:id="rId35"/>
    <p:sldId id="610" r:id="rId36"/>
    <p:sldId id="611" r:id="rId37"/>
    <p:sldId id="333" r:id="rId38"/>
    <p:sldId id="332" r:id="rId39"/>
    <p:sldId id="636" r:id="rId40"/>
    <p:sldId id="612" r:id="rId41"/>
    <p:sldId id="613" r:id="rId42"/>
    <p:sldId id="614" r:id="rId43"/>
    <p:sldId id="607" r:id="rId44"/>
    <p:sldId id="615" r:id="rId45"/>
    <p:sldId id="576" r:id="rId46"/>
    <p:sldId id="624" r:id="rId47"/>
    <p:sldId id="360" r:id="rId48"/>
    <p:sldId id="616" r:id="rId49"/>
    <p:sldId id="617" r:id="rId50"/>
    <p:sldId id="644" r:id="rId51"/>
    <p:sldId id="645" r:id="rId52"/>
    <p:sldId id="647" r:id="rId53"/>
    <p:sldId id="648" r:id="rId54"/>
    <p:sldId id="646" r:id="rId55"/>
    <p:sldId id="649" r:id="rId56"/>
    <p:sldId id="650" r:id="rId57"/>
    <p:sldId id="651" r:id="rId58"/>
    <p:sldId id="652" r:id="rId59"/>
    <p:sldId id="653" r:id="rId60"/>
    <p:sldId id="654" r:id="rId61"/>
    <p:sldId id="655" r:id="rId62"/>
    <p:sldId id="656" r:id="rId63"/>
    <p:sldId id="657" r:id="rId64"/>
    <p:sldId id="658" r:id="rId65"/>
    <p:sldId id="626" r:id="rId66"/>
    <p:sldId id="627" r:id="rId67"/>
    <p:sldId id="662" r:id="rId68"/>
    <p:sldId id="632" r:id="rId69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81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4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B0A1F57-65C0-4832-82CA-8D183ADE841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8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5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8C045596-392E-4B3D-B8D8-591F219DFC2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D68BC16C-FE7F-4A76-909E-FF515E40ECD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9EEE010-78E7-48C6-91FE-E5206DF594E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2018/9/10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3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5768025-9DBB-4EE1-8222-39CDE82B1B5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2706A52E-3DEE-466C-B6C7-167360C1F06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57C0D3E-6D65-4A33-8DA7-912680B436B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31384670-72AB-4A6D-828D-BBFE7091A0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6307E34-C31B-4D2D-B233-D2756CEB45F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7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2018/9/10 Monday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36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84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309402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0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6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8131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9398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03524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4173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672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725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034559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5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6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8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5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7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528" y="83671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  <a: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models of claims amount</a:t>
            </a:r>
            <a:endParaRPr lang="zh-CN" altLang="en-US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5783" y="3717032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A4A-6D0D-499B-AEFA-E15323AB814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逆高斯分布参数的</a:t>
            </a:r>
            <a:r>
              <a:rPr lang="zh-CN" altLang="en-US" sz="2400" dirty="0"/>
              <a:t>极大似然</a:t>
            </a:r>
            <a:r>
              <a:rPr lang="zh-CN" altLang="en-US" sz="2400" dirty="0" smtClean="0"/>
              <a:t>估计为（</a:t>
            </a:r>
            <a:r>
              <a:rPr lang="zh-CN" altLang="en-US" sz="1600" dirty="0" smtClean="0"/>
              <a:t>证明见下页</a:t>
            </a:r>
            <a:r>
              <a:rPr lang="zh-CN" altLang="en-US" sz="2400" dirty="0" smtClean="0"/>
              <a:t>）：</a:t>
            </a:r>
            <a:endParaRPr lang="zh-CN" altLang="en-US" sz="2400" dirty="0"/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82088"/>
              </p:ext>
            </p:extLst>
          </p:nvPr>
        </p:nvGraphicFramePr>
        <p:xfrm>
          <a:off x="1219200" y="2057400"/>
          <a:ext cx="34798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6" name="Equation" r:id="rId3" imgW="1295280" imgH="431640" progId="">
                  <p:embed/>
                </p:oleObj>
              </mc:Choice>
              <mc:Fallback>
                <p:oleObj name="Equation" r:id="rId3" imgW="129528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34798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1127125" y="38465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3292"/>
              </p:ext>
            </p:extLst>
          </p:nvPr>
        </p:nvGraphicFramePr>
        <p:xfrm>
          <a:off x="990600" y="4213225"/>
          <a:ext cx="6489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7" name="Equation" r:id="rId5" imgW="2857320" imgH="253800" progId="Equation.DSMT4">
                  <p:embed/>
                </p:oleObj>
              </mc:Choice>
              <mc:Fallback>
                <p:oleObj name="Equation" r:id="rId5" imgW="2857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13225"/>
                        <a:ext cx="64897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9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36509"/>
              </p:ext>
            </p:extLst>
          </p:nvPr>
        </p:nvGraphicFramePr>
        <p:xfrm>
          <a:off x="1416050" y="228600"/>
          <a:ext cx="48069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8" name="Equation" r:id="rId3" imgW="2552400" imgH="507960" progId="">
                  <p:embed/>
                </p:oleObj>
              </mc:Choice>
              <mc:Fallback>
                <p:oleObj name="Equation" r:id="rId3" imgW="25524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28600"/>
                        <a:ext cx="48069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 bwMode="auto">
          <a:xfrm>
            <a:off x="3695700" y="1219200"/>
            <a:ext cx="9144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3739"/>
              </p:ext>
            </p:extLst>
          </p:nvPr>
        </p:nvGraphicFramePr>
        <p:xfrm>
          <a:off x="1250950" y="1530350"/>
          <a:ext cx="60563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9" name="Equation" r:id="rId5" imgW="2717640" imgH="507960" progId="">
                  <p:embed/>
                </p:oleObj>
              </mc:Choice>
              <mc:Fallback>
                <p:oleObj name="Equation" r:id="rId5" imgW="27176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530350"/>
                        <a:ext cx="605631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657600" y="27027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95717"/>
              </p:ext>
            </p:extLst>
          </p:nvPr>
        </p:nvGraphicFramePr>
        <p:xfrm>
          <a:off x="349250" y="3133725"/>
          <a:ext cx="8756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90" name="Equation" r:id="rId7" imgW="4038480" imgH="482400" progId="">
                  <p:embed/>
                </p:oleObj>
              </mc:Choice>
              <mc:Fallback>
                <p:oleObj name="Equation" r:id="rId7" imgW="403848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133725"/>
                        <a:ext cx="87566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749998"/>
              </p:ext>
            </p:extLst>
          </p:nvPr>
        </p:nvGraphicFramePr>
        <p:xfrm>
          <a:off x="546100" y="5038725"/>
          <a:ext cx="49291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91" name="Equation" r:id="rId9" imgW="2273040" imgH="419040" progId="">
                  <p:embed/>
                </p:oleObj>
              </mc:Choice>
              <mc:Fallback>
                <p:oleObj name="Equation" r:id="rId9" imgW="227304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038725"/>
                        <a:ext cx="492918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 bwMode="auto">
          <a:xfrm>
            <a:off x="3733800" y="44553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75669"/>
              </p:ext>
            </p:extLst>
          </p:nvPr>
        </p:nvGraphicFramePr>
        <p:xfrm>
          <a:off x="5410200" y="6057900"/>
          <a:ext cx="26527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92" name="Equation" r:id="rId11" imgW="1473120" imgH="431640" progId="">
                  <p:embed/>
                </p:oleObj>
              </mc:Choice>
              <mc:Fallback>
                <p:oleObj name="Equation" r:id="rId11" imgW="14731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57900"/>
                        <a:ext cx="265271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 bwMode="auto">
          <a:xfrm>
            <a:off x="5791200" y="5293591"/>
            <a:ext cx="4572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4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均值、方差、偏度系数和峰度系数为：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92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513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5580" y="188640"/>
            <a:ext cx="5135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# </a:t>
            </a:r>
            <a:r>
              <a:rPr lang="zh-CN" altLang="en-US" sz="200" dirty="0"/>
              <a:t>还有一种方法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定义逆高斯分布的密度函数 </a:t>
            </a:r>
            <a:r>
              <a:rPr lang="en-US" altLang="zh-CN" sz="200" dirty="0"/>
              <a:t>fig</a:t>
            </a:r>
          </a:p>
          <a:p>
            <a:r>
              <a:rPr lang="en-US" altLang="zh-CN" sz="200" dirty="0"/>
              <a:t>dig &lt;- function(y, alpha, theta, ... ){</a:t>
            </a:r>
          </a:p>
          <a:p>
            <a:r>
              <a:rPr lang="en-US" altLang="zh-CN" sz="200" dirty="0"/>
              <a:t>  </a:t>
            </a:r>
            <a:r>
              <a:rPr lang="en-US" altLang="zh-CN" sz="200" dirty="0" err="1"/>
              <a:t>fx</a:t>
            </a:r>
            <a:r>
              <a:rPr lang="en-US" altLang="zh-CN" sz="200" dirty="0"/>
              <a:t> &lt;- alpha/(2*pi*theta*y^3)^0.5*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(-(alpha - theta*y)^2/(2*theta*y))</a:t>
            </a:r>
          </a:p>
          <a:p>
            <a:r>
              <a:rPr lang="en-US" altLang="zh-CN" sz="200" dirty="0"/>
              <a:t>  return(</a:t>
            </a:r>
            <a:r>
              <a:rPr lang="en-US" altLang="zh-CN" sz="200" dirty="0" err="1"/>
              <a:t>fx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/>
              <a:t>}</a:t>
            </a:r>
          </a:p>
          <a:p>
            <a:endParaRPr lang="en-US" altLang="zh-CN" sz="200" dirty="0"/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alpha </a:t>
            </a:r>
          </a:p>
          <a:p>
            <a:r>
              <a:rPr lang="en-US" altLang="zh-CN" sz="200" dirty="0"/>
              <a:t>alpha &lt;- 2                </a:t>
            </a:r>
          </a:p>
          <a:p>
            <a:r>
              <a:rPr lang="en-US" altLang="zh-CN" sz="200" dirty="0"/>
              <a:t>theta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alpha, theta = theta[1])</a:t>
            </a:r>
          </a:p>
          <a:p>
            <a:r>
              <a:rPr lang="en-US" altLang="zh-CN" sz="200" dirty="0"/>
              <a:t>f2 &lt;- dig(x0,  alpha = alpha, theta = theta[2])</a:t>
            </a:r>
          </a:p>
          <a:p>
            <a:r>
              <a:rPr lang="en-US" altLang="zh-CN" sz="200" dirty="0"/>
              <a:t>f3 &lt;- dig(x0,  alpha = alpha, theta = theta[3])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c('alpha = 2, theta = 0.5', </a:t>
            </a:r>
          </a:p>
          <a:p>
            <a:r>
              <a:rPr lang="en-US" altLang="zh-CN" sz="200" dirty="0"/>
              <a:t>                              'alpha = 2, theta = 1', </a:t>
            </a:r>
          </a:p>
          <a:p>
            <a:r>
              <a:rPr lang="en-US" altLang="zh-CN" sz="200" dirty="0"/>
              <a:t>                              'alpha = 2, 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theta</a:t>
            </a:r>
          </a:p>
          <a:p>
            <a:r>
              <a:rPr lang="en-US" altLang="zh-CN" sz="200" dirty="0"/>
              <a:t>alpha &lt;- c(1,2,3)</a:t>
            </a:r>
          </a:p>
          <a:p>
            <a:r>
              <a:rPr lang="en-US" altLang="zh-CN" sz="200" dirty="0"/>
              <a:t>theta &lt;- 0.5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alpha[1], theta = theta)</a:t>
            </a:r>
          </a:p>
          <a:p>
            <a:r>
              <a:rPr lang="en-US" altLang="zh-CN" sz="200" dirty="0"/>
              <a:t>f2 &lt;- dig(x0,  alpha = alpha[2], theta = theta)</a:t>
            </a:r>
          </a:p>
          <a:p>
            <a:r>
              <a:rPr lang="en-US" altLang="zh-CN" sz="200" dirty="0"/>
              <a:t>f3 &lt;- dig(x0,  alpha = alpha[3], theta = theta)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c('alpha = 1, theta = 0.5', </a:t>
            </a:r>
          </a:p>
          <a:p>
            <a:r>
              <a:rPr lang="en-US" altLang="zh-CN" sz="200" dirty="0"/>
              <a:t>                                    'alpha = 2, theta = 0.5', </a:t>
            </a:r>
          </a:p>
          <a:p>
            <a:r>
              <a:rPr lang="en-US" altLang="zh-CN" sz="200" dirty="0"/>
              <a:t>                                    'alpha = 3, theta = 0.5'),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023"/>
            <a:ext cx="8982511" cy="41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16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38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63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 smtClean="0"/>
              <a:t>指数、伽</a:t>
            </a:r>
            <a:r>
              <a:rPr lang="zh-CN" altLang="en-US" dirty="0"/>
              <a:t>马、逆</a:t>
            </a:r>
            <a:r>
              <a:rPr lang="zh-CN" altLang="en-US" dirty="0" smtClean="0"/>
              <a:t>高斯、</a:t>
            </a:r>
            <a:r>
              <a:rPr lang="zh-CN" altLang="en-US" dirty="0"/>
              <a:t>对数正态、威布尔、帕累托</a:t>
            </a:r>
            <a:endParaRPr lang="en-US" altLang="zh-CN" dirty="0"/>
          </a:p>
          <a:p>
            <a:r>
              <a:rPr lang="zh-CN" altLang="en-US" dirty="0" smtClean="0"/>
              <a:t>混合分布</a:t>
            </a:r>
            <a:endParaRPr lang="en-US" altLang="zh-CN" dirty="0" smtClean="0"/>
          </a:p>
          <a:p>
            <a:r>
              <a:rPr lang="zh-CN" altLang="en-US" dirty="0" smtClean="0"/>
              <a:t>复合分布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模型</a:t>
            </a:r>
            <a:r>
              <a:rPr lang="zh-CN" altLang="en-US" dirty="0"/>
              <a:t>的参数估计</a:t>
            </a:r>
            <a:endParaRPr lang="en-US" altLang="zh-CN" dirty="0"/>
          </a:p>
          <a:p>
            <a:r>
              <a:rPr lang="zh-CN" altLang="en-US" dirty="0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附近呈现大致对称的形状；当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小于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，左偏；</a:t>
                </a:r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大于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，右偏。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  <a:blipFill rotWithShape="1">
                <a:blip r:embed="rId2"/>
                <a:stretch>
                  <a:fillRect l="-1189" r="-4903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8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82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05154"/>
              </p:ext>
            </p:extLst>
          </p:nvPr>
        </p:nvGraphicFramePr>
        <p:xfrm>
          <a:off x="381000" y="1816100"/>
          <a:ext cx="8256588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98" name="Equation" r:id="rId3" imgW="3708360" imgH="1346040" progId="Equation.DSMT4">
                  <p:embed/>
                </p:oleObj>
              </mc:Choice>
              <mc:Fallback>
                <p:oleObj name="Equation" r:id="rId3" imgW="3708360" imgH="1346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16100"/>
                        <a:ext cx="8256588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对数变换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6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40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</p:spPr>
            <p:txBody>
              <a:bodyPr/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000" dirty="0" smtClean="0"/>
                  <a:t>：</a:t>
                </a:r>
                <a:r>
                  <a:rPr lang="zh-CN" altLang="zh-CN" sz="2000" dirty="0" smtClean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</m:oMath>
                </a14:m>
                <a:r>
                  <a:rPr lang="zh-CN" altLang="zh-CN" sz="2000" dirty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en-US" altLang="zh-CN" sz="2000">
                        <a:latin typeface="Cambria Math"/>
                      </a:rPr>
                      <m:t>(3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>
                        <a:latin typeface="Cambria Math"/>
                      </a:rPr>
                      <m:t> 4)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zh-CN" sz="2000" dirty="0"/>
                  <a:t>的</a:t>
                </a:r>
                <a:r>
                  <a:rPr lang="zh-CN" altLang="zh-CN" sz="2000" dirty="0" smtClean="0"/>
                  <a:t>伽马分布</a:t>
                </a:r>
                <a:r>
                  <a:rPr lang="en-US" altLang="zh-CN" sz="2000" dirty="0" smtClean="0"/>
                  <a:t>, </a:t>
                </a:r>
                <a:r>
                  <a:rPr lang="zh-CN" altLang="zh-CN" sz="2000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g</m:t>
                    </m:r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的分布</a:t>
                </a:r>
                <a:r>
                  <a:rPr lang="zh-CN" altLang="zh-CN" sz="2000" dirty="0" smtClean="0"/>
                  <a:t>。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zh-CN" altLang="en-US" sz="2000" dirty="0" smtClean="0"/>
                  <a:t>（指数变换 </a:t>
                </a:r>
                <a:r>
                  <a:rPr lang="en-US" altLang="zh-CN" sz="2000" dirty="0" smtClean="0"/>
                  <a:t>+ </a:t>
                </a:r>
                <a:r>
                  <a:rPr lang="zh-CN" altLang="en-US" sz="2000" dirty="0" smtClean="0"/>
                  <a:t>对数变换）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  <a:blipFill>
                <a:blip r:embed="rId2"/>
                <a:stretch>
                  <a:fillRect l="-808" t="-13889" b="-17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 smtClean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 smtClean="0"/>
              <a:t>f = function(x) 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4)</a:t>
            </a:r>
          </a:p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f1 </a:t>
            </a:r>
            <a:r>
              <a:rPr lang="en-US" altLang="zh-CN" sz="2000" dirty="0"/>
              <a:t>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f2 </a:t>
            </a:r>
            <a:r>
              <a:rPr lang="en-US" altLang="zh-CN" sz="2000" dirty="0"/>
              <a:t>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71109"/>
              </p:ext>
            </p:extLst>
          </p:nvPr>
        </p:nvGraphicFramePr>
        <p:xfrm>
          <a:off x="1544638" y="2051050"/>
          <a:ext cx="3963987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7" name="Equation" r:id="rId3" imgW="2070000" imgH="1358640" progId="Equation.DSMT4">
                  <p:embed/>
                </p:oleObj>
              </mc:Choice>
              <mc:Fallback>
                <p:oleObj name="Equation" r:id="rId3" imgW="20700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638" y="2051050"/>
                        <a:ext cx="3963987" cy="260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混合分布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875" y="4724400"/>
          <a:ext cx="4025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6" name="Equation" r:id="rId3" imgW="1803240" imgH="279360" progId="">
                  <p:embed/>
                </p:oleObj>
              </mc:Choice>
              <mc:Fallback>
                <p:oleObj name="Equation" r:id="rId3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24400"/>
                        <a:ext cx="40259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7" name="Equation" r:id="rId5" imgW="1218960" imgH="431640" progId="">
                  <p:embed/>
                </p:oleObj>
              </mc:Choice>
              <mc:Fallback>
                <p:oleObj name="Equation" r:id="rId5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8" name="Equation" r:id="rId7" imgW="1815840" imgH="279360" progId="Equation.DSMT4">
                  <p:embed/>
                </p:oleObj>
              </mc:Choice>
              <mc:Fallback>
                <p:oleObj name="Equation" r:id="rId7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9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m1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1;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m2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 smtClean="0">
                <a:latin typeface="Consolas" panose="020B0609020204030204" pitchFamily="49" charset="0"/>
              </a:rPr>
              <a:t>混合对数正态分布</a:t>
            </a:r>
            <a:r>
              <a:rPr lang="zh-CN" altLang="en-US" sz="1600" dirty="0">
                <a:latin typeface="Consolas" panose="020B0609020204030204" pitchFamily="49" charset="0"/>
              </a:rPr>
              <a:t>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</a:t>
            </a:r>
            <a:r>
              <a:rPr lang="en-US" altLang="zh-CN" sz="1600" dirty="0" smtClean="0">
                <a:latin typeface="Consolas" panose="020B0609020204030204" pitchFamily="49" charset="0"/>
              </a:rPr>
              <a:t> p </a:t>
            </a:r>
            <a:r>
              <a:rPr lang="en-US" altLang="zh-CN" sz="1600" dirty="0">
                <a:latin typeface="Consolas" panose="020B0609020204030204" pitchFamily="49" charset="0"/>
              </a:rPr>
              <a:t>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>
                <a:latin typeface="Consolas" panose="020B0609020204030204" pitchFamily="49" charset="0"/>
              </a:rPr>
              <a:t>) + (1 - p) 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(1, 10)",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(2, 20)"),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c(1,  2,  </a:t>
            </a:r>
            <a:r>
              <a:rPr lang="en-US" altLang="zh-CN" sz="1600" dirty="0">
                <a:latin typeface="Consolas" panose="020B0609020204030204" pitchFamily="49" charset="0"/>
              </a:rPr>
              <a:t>3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0"/>
            <a:ext cx="7776864" cy="63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143000"/>
            <a:ext cx="8458200" cy="4987925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 dirty="0">
                <a:latin typeface="Times New Roman" pitchFamily="18" charset="0"/>
              </a:rPr>
              <a:t>：假设 </a:t>
            </a:r>
            <a:r>
              <a:rPr lang="en-US" altLang="zh-CN" b="1" i="1" dirty="0">
                <a:latin typeface="Symbol" pitchFamily="18" charset="2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服从伽</a:t>
            </a:r>
            <a:r>
              <a:rPr lang="zh-CN" altLang="en-US" b="1" dirty="0" smtClean="0">
                <a:latin typeface="Times New Roman" pitchFamily="18" charset="0"/>
              </a:rPr>
              <a:t>玛或逆高斯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dirty="0" err="1" smtClean="0">
                <a:latin typeface="Times New Roman" pitchFamily="18" charset="0"/>
              </a:rPr>
              <a:t>|</a:t>
            </a:r>
            <a:r>
              <a:rPr lang="en-US" altLang="zh-CN" b="1" i="1" dirty="0" err="1" smtClean="0">
                <a:latin typeface="Symbol" pitchFamily="18" charset="2"/>
              </a:rPr>
              <a:t>L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</a:t>
            </a:r>
            <a:r>
              <a:rPr lang="en-US" altLang="zh-CN" b="1" dirty="0" err="1">
                <a:latin typeface="Times New Roman" pitchFamily="18" charset="0"/>
              </a:rPr>
              <a:t>weibull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条件</a:t>
            </a:r>
            <a:r>
              <a:rPr lang="zh-CN" altLang="en-US" b="1" dirty="0">
                <a:latin typeface="Times New Roman" pitchFamily="18" charset="0"/>
              </a:rPr>
              <a:t>生存函数为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求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的分布。</a:t>
            </a:r>
            <a:endParaRPr lang="zh-CN" altLang="en-US" b="1" dirty="0">
              <a:latin typeface="Times New Roman" pitchFamily="18" charset="0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解</a:t>
            </a:r>
            <a:r>
              <a:rPr lang="zh-CN" altLang="en-US" b="1" dirty="0">
                <a:latin typeface="Times New Roman" pitchFamily="18" charset="0"/>
              </a:rPr>
              <a:t>：伽玛分布的矩母函数为</a:t>
            </a:r>
          </a:p>
          <a:p>
            <a:pPr>
              <a:buFont typeface="Wingdings" pitchFamily="2" charset="2"/>
              <a:buNone/>
            </a:pPr>
            <a:r>
              <a:rPr lang="zh-CN" altLang="en-US" sz="1200" b="1" dirty="0">
                <a:latin typeface="Times New Roman" pitchFamily="18" charset="0"/>
              </a:rPr>
              <a:t>      </a:t>
            </a:r>
            <a:endParaRPr lang="en-US" altLang="zh-CN" sz="1200" b="1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       故混合分布的生存函数为</a:t>
            </a:r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</a:p>
        </p:txBody>
      </p:sp>
      <p:graphicFrame>
        <p:nvGraphicFramePr>
          <p:cNvPr id="108559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1936063"/>
              </p:ext>
            </p:extLst>
          </p:nvPr>
        </p:nvGraphicFramePr>
        <p:xfrm>
          <a:off x="6261100" y="3811588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0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Picture 3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3811588"/>
                        <a:ext cx="812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48E-8985-498F-8CF4-BC691312909D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57062"/>
              </p:ext>
            </p:extLst>
          </p:nvPr>
        </p:nvGraphicFramePr>
        <p:xfrm>
          <a:off x="2923381" y="2060848"/>
          <a:ext cx="26670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1" name="Equation" r:id="rId5" imgW="1091726" imgH="279279" progId="Equation.DSMT4">
                  <p:embed/>
                </p:oleObj>
              </mc:Choice>
              <mc:Fallback>
                <p:oleObj name="Equation" r:id="rId5" imgW="1091726" imgH="279279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381" y="2060848"/>
                        <a:ext cx="26670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648200" y="3276600"/>
          <a:ext cx="243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2" name="Equation" r:id="rId7" imgW="1117600" imgH="241300" progId="">
                  <p:embed/>
                </p:oleObj>
              </mc:Choice>
              <mc:Fallback>
                <p:oleObj name="Equation" r:id="rId7" imgW="1117600" imgH="2413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2438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14296"/>
              </p:ext>
            </p:extLst>
          </p:nvPr>
        </p:nvGraphicFramePr>
        <p:xfrm>
          <a:off x="1198415" y="4627091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3" name="Equation" r:id="rId9" imgW="1904760" imgH="406080" progId="Equation.DSMT4">
                  <p:embed/>
                </p:oleObj>
              </mc:Choice>
              <mc:Fallback>
                <p:oleObj name="Equation" r:id="rId9" imgW="1904760" imgH="40608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15" y="4627091"/>
                        <a:ext cx="3505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187624" y="5661248"/>
            <a:ext cx="653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这是</a:t>
            </a:r>
            <a:r>
              <a:rPr lang="en-US" altLang="zh-CN" sz="2400" dirty="0">
                <a:latin typeface="Times New Roman" pitchFamily="18" charset="0"/>
              </a:rPr>
              <a:t>Burr</a:t>
            </a:r>
            <a:r>
              <a:rPr lang="zh-CN" altLang="en-US" sz="2400" dirty="0">
                <a:latin typeface="Times New Roman" pitchFamily="18" charset="0"/>
              </a:rPr>
              <a:t>的生存</a:t>
            </a:r>
            <a:r>
              <a:rPr lang="zh-CN" altLang="en-US" sz="2400" dirty="0" smtClean="0">
                <a:latin typeface="Times New Roman" pitchFamily="18" charset="0"/>
              </a:rPr>
              <a:t>函数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其</a:t>
            </a:r>
            <a:r>
              <a:rPr lang="zh-CN" altLang="en-US" sz="2400" dirty="0">
                <a:latin typeface="Times New Roman" pitchFamily="18" charset="0"/>
              </a:rPr>
              <a:t>尾部比</a:t>
            </a:r>
            <a:r>
              <a:rPr lang="en-US" altLang="zh-CN" sz="2400" dirty="0">
                <a:latin typeface="Times New Roman" pitchFamily="18" charset="0"/>
              </a:rPr>
              <a:t>Weibull</a:t>
            </a:r>
            <a:r>
              <a:rPr lang="zh-CN" altLang="en-US" sz="2400" dirty="0">
                <a:latin typeface="Times New Roman" pitchFamily="18" charset="0"/>
              </a:rPr>
              <a:t>更厚。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08480"/>
              </p:ext>
            </p:extLst>
          </p:nvPr>
        </p:nvGraphicFramePr>
        <p:xfrm>
          <a:off x="4932040" y="4699099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4" name="Equation" r:id="rId11" imgW="787400" imgH="279400" progId="Equation.DSMT4">
                  <p:embed/>
                </p:oleObj>
              </mc:Choice>
              <mc:Fallback>
                <p:oleObj name="Equation" r:id="rId11" imgW="787400" imgH="2794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99099"/>
                        <a:ext cx="14859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  <p:bldP spid="1085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逆高斯分布的矩母函数为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endParaRPr lang="en-US" altLang="zh-CN" b="1" dirty="0" smtClean="0"/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所以，混合分布的生存函数为</a:t>
            </a:r>
            <a:endParaRPr lang="zh-CN" altLang="en-US" b="1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3F3-BA44-4129-8796-65ED56814F7B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52947"/>
              </p:ext>
            </p:extLst>
          </p:nvPr>
        </p:nvGraphicFramePr>
        <p:xfrm>
          <a:off x="1331640" y="2204864"/>
          <a:ext cx="5033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5" name="Equation" r:id="rId3" imgW="2730500" imgH="330200" progId="Equation.DSMT4">
                  <p:embed/>
                </p:oleObj>
              </mc:Choice>
              <mc:Fallback>
                <p:oleObj name="Equation" r:id="rId3" imgW="2730500" imgH="330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50339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9238"/>
              </p:ext>
            </p:extLst>
          </p:nvPr>
        </p:nvGraphicFramePr>
        <p:xfrm>
          <a:off x="1259632" y="3717032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6" name="Equation" r:id="rId5" imgW="1904174" imgH="406224" progId="Equation.DSMT4">
                  <p:embed/>
                </p:oleObj>
              </mc:Choice>
              <mc:Fallback>
                <p:oleObj name="Equation" r:id="rId5" imgW="1904174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17032"/>
                        <a:ext cx="3505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85766"/>
              </p:ext>
            </p:extLst>
          </p:nvPr>
        </p:nvGraphicFramePr>
        <p:xfrm>
          <a:off x="4860032" y="3789040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7" name="Equation" r:id="rId7" imgW="787400" imgH="279400" progId="Equation.DSMT4">
                  <p:embed/>
                </p:oleObj>
              </mc:Choice>
              <mc:Fallback>
                <p:oleObj name="Equation" r:id="rId7" imgW="787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89040"/>
                        <a:ext cx="1485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7296"/>
              </p:ext>
            </p:extLst>
          </p:nvPr>
        </p:nvGraphicFramePr>
        <p:xfrm>
          <a:off x="1979712" y="4653136"/>
          <a:ext cx="3113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8" name="Equation" r:id="rId9" imgW="1688760" imgH="380880" progId="Equation.DSMT4">
                  <p:embed/>
                </p:oleObj>
              </mc:Choice>
              <mc:Fallback>
                <p:oleObj name="Equation" r:id="rId9" imgW="1688760" imgH="380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53136"/>
                        <a:ext cx="3113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同类分布的有限混合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41788"/>
              </p:ext>
            </p:extLst>
          </p:nvPr>
        </p:nvGraphicFramePr>
        <p:xfrm>
          <a:off x="1259632" y="1844824"/>
          <a:ext cx="43204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62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432048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94508"/>
              </p:ext>
            </p:extLst>
          </p:nvPr>
        </p:nvGraphicFramePr>
        <p:xfrm>
          <a:off x="1403648" y="3645024"/>
          <a:ext cx="16208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63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45024"/>
                        <a:ext cx="16208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9088" y="3717032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来自相同的分布族，如：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6284" y="4797152"/>
            <a:ext cx="775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Burr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Inverse Burr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inverse 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Weibull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 err="1"/>
              <a:t>1）极大似然法（maximum</a:t>
            </a:r>
            <a:r>
              <a:rPr lang="en-US" altLang="zh-CN" b="1" dirty="0"/>
              <a:t> likelihood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2）矩估计法（moment</a:t>
            </a:r>
            <a:r>
              <a:rPr lang="en-US" altLang="zh-CN" b="1" dirty="0"/>
              <a:t> matching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3）分位数配比法</a:t>
            </a:r>
            <a:r>
              <a:rPr lang="en-US" altLang="zh-CN" b="1" dirty="0"/>
              <a:t>(quantile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4）最小距离法</a:t>
            </a:r>
            <a:r>
              <a:rPr lang="en-US" altLang="zh-CN" b="1" dirty="0"/>
              <a:t>(minimum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library(</a:t>
            </a:r>
            <a:r>
              <a:rPr lang="en-US" altLang="zh-CN" sz="1600" dirty="0" err="1">
                <a:ea typeface="黑体" panose="02010609060101010101" pitchFamily="49" charset="-122"/>
              </a:rPr>
              <a:t>fitdistrplus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3" y="623589"/>
            <a:ext cx="7923809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：参数估计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分别用指数、伽马分布、逆高斯、对数正态、帕累托分布拟合下述数据。尝试用</a:t>
            </a:r>
            <a:r>
              <a:rPr lang="en-US" altLang="zh-CN" dirty="0" smtClean="0"/>
              <a:t>optimize, </a:t>
            </a:r>
            <a:r>
              <a:rPr lang="en-US" altLang="zh-CN" dirty="0" err="1" smtClean="0"/>
              <a:t>optim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nlm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5752"/>
              </p:ext>
            </p:extLst>
          </p:nvPr>
        </p:nvGraphicFramePr>
        <p:xfrm>
          <a:off x="1187624" y="3645024"/>
          <a:ext cx="6840760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损失区间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损失次数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sym typeface="Symbol"/>
                        </a:rPr>
                        <a:t>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36622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lower = c(0, 100, 200, 500</a:t>
            </a:r>
            <a:r>
              <a:rPr lang="en-US" altLang="zh-CN" sz="1800" dirty="0"/>
              <a:t>)    #</a:t>
            </a:r>
            <a:r>
              <a:rPr lang="zh-CN" altLang="en-US" sz="1800" dirty="0"/>
              <a:t>损失下限</a:t>
            </a:r>
          </a:p>
          <a:p>
            <a:pPr marL="0" indent="0">
              <a:buNone/>
            </a:pPr>
            <a:r>
              <a:rPr lang="en-US" altLang="zh-CN" sz="1800" dirty="0" smtClean="0"/>
              <a:t>upper = c(100, 200, 500, </a:t>
            </a:r>
            <a:r>
              <a:rPr lang="en-US" altLang="zh-CN" sz="1800" dirty="0" err="1" smtClean="0"/>
              <a:t>Inf</a:t>
            </a:r>
            <a:r>
              <a:rPr lang="en-US" altLang="zh-CN" sz="1800" dirty="0"/>
              <a:t>)  #</a:t>
            </a:r>
            <a:r>
              <a:rPr lang="zh-CN" altLang="en-US" sz="1800" dirty="0"/>
              <a:t>损失上限</a:t>
            </a:r>
          </a:p>
          <a:p>
            <a:pPr marL="0" indent="0">
              <a:buNone/>
            </a:pP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= c(15, 20, 10, 5</a:t>
            </a:r>
            <a:r>
              <a:rPr lang="en-US" altLang="zh-CN" sz="1800" dirty="0"/>
              <a:t>)       #</a:t>
            </a:r>
            <a:r>
              <a:rPr lang="zh-CN" altLang="en-US" sz="1800" dirty="0"/>
              <a:t>损失次数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指数分布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(upper, a) - 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(lower, a)))}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optimize(</a:t>
            </a: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,  c(1/10000, 1/100))   #</a:t>
            </a:r>
            <a:r>
              <a:rPr lang="zh-CN" altLang="en-US" sz="1800" dirty="0" smtClean="0"/>
              <a:t>初始值根据矩估计值选定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伽马分布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(upper, a[1], a[2]) - 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(lower, a[1], a[2])))}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optim</a:t>
            </a:r>
            <a:r>
              <a:rPr lang="en-US" altLang="zh-CN" sz="1800" dirty="0" smtClean="0"/>
              <a:t>(c(1.3,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),  </a:t>
            </a:r>
            <a:r>
              <a:rPr lang="en-US" altLang="zh-CN" sz="1800" dirty="0" err="1" smtClean="0"/>
              <a:t>f2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err="1" smtClean="0"/>
              <a:t>nlm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,  c(1.2,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CC"/>
                </a:solidFill>
              </a:rPr>
              <a:t>补充其他分布的参数估计过程。</a:t>
            </a:r>
            <a:endParaRPr lang="zh-CN" altLang="en-US" sz="1800" b="1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9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3" y="2708920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896544"/>
          </a:xfrm>
        </p:spPr>
        <p:txBody>
          <a:bodyPr/>
          <a:lstStyle/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smtClean="0"/>
              <a:t>#------------</a:t>
            </a:r>
            <a:r>
              <a:rPr lang="zh-CN" altLang="en-US" sz="500" dirty="0"/>
              <a:t>把索赔金额</a:t>
            </a:r>
            <a:r>
              <a:rPr lang="en-US" altLang="zh-CN" sz="500" dirty="0"/>
              <a:t>x</a:t>
            </a:r>
            <a:r>
              <a:rPr lang="zh-CN" altLang="en-US" sz="500" dirty="0"/>
              <a:t>分段</a:t>
            </a:r>
            <a:r>
              <a:rPr lang="en-US" altLang="zh-CN" sz="500" dirty="0"/>
              <a:t>---------------</a:t>
            </a:r>
          </a:p>
          <a:p>
            <a:pPr marL="0" indent="0">
              <a:buNone/>
            </a:pPr>
            <a:r>
              <a:rPr lang="en-US" altLang="zh-CN" sz="500" dirty="0" err="1"/>
              <a:t>c1</a:t>
            </a:r>
            <a:r>
              <a:rPr lang="en-US" altLang="zh-CN" sz="500" dirty="0"/>
              <a:t>=400;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=1000;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=1300; </a:t>
            </a:r>
            <a:r>
              <a:rPr lang="en-US" altLang="zh-CN" sz="500" dirty="0" err="1"/>
              <a:t>c4</a:t>
            </a:r>
            <a:r>
              <a:rPr lang="en-US" altLang="zh-CN" sz="500" dirty="0"/>
              <a:t>=5000</a:t>
            </a:r>
          </a:p>
          <a:p>
            <a:pPr marL="0" indent="0">
              <a:buNone/>
            </a:pPr>
            <a:r>
              <a:rPr lang="en-US" altLang="zh-CN" sz="500" dirty="0" err="1"/>
              <a:t>index1</a:t>
            </a:r>
            <a:r>
              <a:rPr lang="en-US" altLang="zh-CN" sz="500" dirty="0"/>
              <a:t> &lt;- which(x&lt;=</a:t>
            </a:r>
            <a:r>
              <a:rPr lang="en-US" altLang="zh-CN" sz="500" dirty="0" err="1"/>
              <a:t>c1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index2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c2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index3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c3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index4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index5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/>
              <a:t>#</a:t>
            </a:r>
            <a:r>
              <a:rPr lang="zh-CN" altLang="en-US" sz="500" dirty="0"/>
              <a:t>对数正态分布拟合</a:t>
            </a:r>
          </a:p>
          <a:p>
            <a:pPr marL="0" indent="0">
              <a:buNone/>
            </a:pPr>
            <a:r>
              <a:rPr lang="en-US" altLang="zh-CN" sz="500" dirty="0" err="1"/>
              <a:t>fit1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fit2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fit3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fit4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/>
              <a:t>##</a:t>
            </a:r>
            <a:r>
              <a:rPr lang="zh-CN" altLang="en-US" sz="5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500" dirty="0" err="1"/>
              <a:t>dpareto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alpha*</a:t>
            </a:r>
            <a:r>
              <a:rPr lang="en-US" altLang="zh-CN" sz="500" dirty="0" err="1"/>
              <a:t>theta^alpha</a:t>
            </a:r>
            <a:r>
              <a:rPr lang="en-US" altLang="zh-CN" sz="500" dirty="0"/>
              <a:t>/x^(</a:t>
            </a:r>
            <a:r>
              <a:rPr lang="en-US" altLang="zh-CN" sz="500" dirty="0" err="1"/>
              <a:t>alpha+1</a:t>
            </a:r>
            <a:r>
              <a:rPr lang="en-US" altLang="zh-CN" sz="500" dirty="0"/>
              <a:t>) </a:t>
            </a:r>
          </a:p>
          <a:p>
            <a:pPr marL="0" indent="0">
              <a:buNone/>
            </a:pPr>
            <a:r>
              <a:rPr lang="en-US" altLang="zh-CN" sz="500" dirty="0" err="1"/>
              <a:t>ppareto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1-(theta/x)^alpha</a:t>
            </a:r>
          </a:p>
          <a:p>
            <a:pPr marL="0" indent="0">
              <a:buNone/>
            </a:pPr>
            <a:r>
              <a:rPr lang="en-US" altLang="zh-CN" sz="500" dirty="0" err="1"/>
              <a:t>fit5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pareto</a:t>
            </a:r>
            <a:r>
              <a:rPr lang="en-US" altLang="zh-CN" sz="500" dirty="0"/>
              <a:t>', start=5)  #</a:t>
            </a:r>
            <a:r>
              <a:rPr lang="zh-CN" altLang="en-US" sz="500" dirty="0"/>
              <a:t>帕累托从</a:t>
            </a:r>
            <a:r>
              <a:rPr lang="en-US" altLang="zh-CN" sz="500" dirty="0" err="1"/>
              <a:t>c3</a:t>
            </a:r>
            <a:r>
              <a:rPr lang="zh-CN" altLang="en-US" sz="500" dirty="0"/>
              <a:t>以后有定义</a:t>
            </a:r>
          </a:p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</a:t>
            </a:r>
            <a:r>
              <a:rPr lang="en-US" altLang="zh-CN" sz="500" dirty="0" err="1"/>
              <a:t>freq</a:t>
            </a:r>
            <a:r>
              <a:rPr lang="en-US" altLang="zh-CN" sz="500" dirty="0"/>
              <a:t>=F)</a:t>
            </a:r>
          </a:p>
          <a:p>
            <a:pPr marL="0" indent="0">
              <a:buNone/>
            </a:pPr>
            <a:r>
              <a:rPr lang="en-US" altLang="zh-CN" sz="500" dirty="0"/>
              <a:t>curve(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</a:t>
            </a:r>
            <a:r>
              <a:rPr lang="en-US" altLang="zh-CN" sz="500" dirty="0" err="1"/>
              <a:t>x,fit5$estimate</a:t>
            </a:r>
            <a:r>
              <a:rPr lang="en-US" altLang="zh-CN" sz="500" dirty="0"/>
              <a:t>[1]),add=T)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#------------</a:t>
            </a:r>
            <a:r>
              <a:rPr lang="zh-CN" altLang="en-US" sz="500" dirty="0"/>
              <a:t>得到经验分布的估计参数</a:t>
            </a:r>
            <a:r>
              <a:rPr lang="en-US" altLang="zh-CN" sz="500" dirty="0"/>
              <a:t>-----------</a:t>
            </a:r>
          </a:p>
          <a:p>
            <a:pPr marL="0" indent="0">
              <a:buNone/>
            </a:pPr>
            <a:r>
              <a:rPr lang="en-US" altLang="zh-CN" sz="500" dirty="0" err="1"/>
              <a:t>m1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#######</a:t>
            </a:r>
            <a:r>
              <a:rPr lang="zh-CN" altLang="en-US" sz="5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500" dirty="0" err="1"/>
              <a:t>w1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w2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w3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w4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w5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f=function(x) {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&lt;= 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w1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 &lt;= 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w2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)), 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w3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w4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w5</a:t>
            </a:r>
            <a:r>
              <a:rPr lang="en-US" altLang="zh-CN" sz="500" dirty="0"/>
              <a:t>*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m5</a:t>
            </a:r>
            <a:r>
              <a:rPr lang="en-US" altLang="zh-CN" sz="500" dirty="0"/>
              <a:t>)))))</a:t>
            </a:r>
          </a:p>
          <a:p>
            <a:pPr marL="0" indent="0">
              <a:buNone/>
            </a:pPr>
            <a:r>
              <a:rPr lang="en-US" altLang="zh-CN" sz="500" dirty="0"/>
              <a:t>}  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(x, breaks=5000,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 = c(0, 6000), </a:t>
            </a:r>
            <a:r>
              <a:rPr lang="en-US" altLang="zh-CN" sz="500" dirty="0" err="1"/>
              <a:t>prob</a:t>
            </a:r>
            <a:r>
              <a:rPr lang="en-US" altLang="zh-CN" sz="500" dirty="0"/>
              <a:t>=TRUE,  main = "",  </a:t>
            </a:r>
            <a:r>
              <a:rPr lang="en-US" altLang="zh-CN" sz="500" dirty="0" err="1"/>
              <a:t>xlab</a:t>
            </a:r>
            <a:r>
              <a:rPr lang="en-US" altLang="zh-CN" sz="500" dirty="0"/>
              <a:t> = "</a:t>
            </a:r>
            <a:r>
              <a:rPr lang="zh-CN" altLang="en-US" sz="500" dirty="0"/>
              <a:t>索赔额</a:t>
            </a:r>
            <a:r>
              <a:rPr lang="en-US" altLang="zh-CN" sz="500" dirty="0"/>
              <a:t>", col='grey')</a:t>
            </a:r>
          </a:p>
          <a:p>
            <a:pPr marL="0" indent="0">
              <a:buNone/>
            </a:pPr>
            <a:r>
              <a:rPr lang="en-US" altLang="zh-CN" sz="500" dirty="0"/>
              <a:t>curve(f,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=c(0, 6000), add=T,  col=2,  </a:t>
            </a:r>
            <a:r>
              <a:rPr lang="en-US" altLang="zh-CN" sz="500" dirty="0" err="1"/>
              <a:t>lwd</a:t>
            </a:r>
            <a:r>
              <a:rPr lang="en-US" altLang="zh-CN" sz="5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/>
              <a:t>Transformed beta</a:t>
            </a:r>
          </a:p>
          <a:p>
            <a:pPr algn="ctr"/>
            <a:r>
              <a:rPr lang="en-US" altLang="zh-CN" b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46</a:t>
            </a:fld>
            <a:endParaRPr lang="en-US" altLang="zh-CN"/>
          </a:p>
        </p:txBody>
      </p:sp>
      <p:pic>
        <p:nvPicPr>
          <p:cNvPr id="4546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" y="404664"/>
            <a:ext cx="886788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466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" y="5056110"/>
            <a:ext cx="9022286" cy="6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147565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71800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9593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67944" y="4005064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47</a:t>
            </a:fld>
            <a:endParaRPr lang="en-US" altLang="zh-CN"/>
          </a:p>
        </p:txBody>
      </p:sp>
      <p:pic>
        <p:nvPicPr>
          <p:cNvPr id="455682" name="Picture 2" descr="Rplo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" y="476672"/>
            <a:ext cx="894892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9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27400"/>
              </p:ext>
            </p:extLst>
          </p:nvPr>
        </p:nvGraphicFramePr>
        <p:xfrm>
          <a:off x="1619672" y="2060848"/>
          <a:ext cx="385340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4" name="Equation" r:id="rId3" imgW="1384300" imgH="457200" progId="Equation.DSMT4">
                  <p:embed/>
                </p:oleObj>
              </mc:Choice>
              <mc:Fallback>
                <p:oleObj name="Equation" r:id="rId3" imgW="1384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60848"/>
                        <a:ext cx="3853401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98117"/>
              </p:ext>
            </p:extLst>
          </p:nvPr>
        </p:nvGraphicFramePr>
        <p:xfrm>
          <a:off x="1619672" y="4797152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5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97152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694"/>
              </p:ext>
            </p:extLst>
          </p:nvPr>
        </p:nvGraphicFramePr>
        <p:xfrm>
          <a:off x="2915816" y="548680"/>
          <a:ext cx="3438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58" name="Equation" r:id="rId4" imgW="1193800" imgH="330200" progId="Equation.DSMT4">
                  <p:embed/>
                </p:oleObj>
              </mc:Choice>
              <mc:Fallback>
                <p:oleObj name="Equation" r:id="rId4" imgW="11938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8680"/>
                        <a:ext cx="3438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34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35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7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35750"/>
              </p:ext>
            </p:extLst>
          </p:nvPr>
        </p:nvGraphicFramePr>
        <p:xfrm>
          <a:off x="1115616" y="1124744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51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24744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52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325813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平均超额损失：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55162"/>
              </p:ext>
            </p:extLst>
          </p:nvPr>
        </p:nvGraphicFramePr>
        <p:xfrm>
          <a:off x="1475656" y="1844824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75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37577"/>
              </p:ext>
            </p:extLst>
          </p:nvPr>
        </p:nvGraphicFramePr>
        <p:xfrm>
          <a:off x="1547664" y="4149080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76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49080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316341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27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56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8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39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40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98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4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5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15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16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117376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4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9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5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6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6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43800" cy="652934"/>
          </a:xfrm>
        </p:spPr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512" y="1094809"/>
            <a:ext cx="7704856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 = 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 = 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48" y="692696"/>
            <a:ext cx="9205336" cy="43742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927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43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44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45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411663"/>
          </a:xfrm>
        </p:spPr>
        <p:txBody>
          <a:bodyPr>
            <a:normAutofit/>
          </a:bodyPr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高斯分布的均值、方差和偏度系数分别为：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相对应的伽马分布的均值、方差和偏度系数为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88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89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90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91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8651</TotalTime>
  <Words>2842</Words>
  <Application>Microsoft Office PowerPoint</Application>
  <PresentationFormat>全屏显示(4:3)</PresentationFormat>
  <Paragraphs>508</Paragraphs>
  <Slides>66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6" baseType="lpstr">
      <vt:lpstr>黑体</vt:lpstr>
      <vt:lpstr>华文楷体</vt:lpstr>
      <vt:lpstr>华文新魏</vt:lpstr>
      <vt:lpstr>楷体</vt:lpstr>
      <vt:lpstr>宋体</vt:lpstr>
      <vt:lpstr>Arial</vt:lpstr>
      <vt:lpstr>Calibri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1_Network</vt:lpstr>
      <vt:lpstr>产线精算定价</vt:lpstr>
      <vt:lpstr>演示文稿9</vt:lpstr>
      <vt:lpstr>MathType 6.0 Equation</vt:lpstr>
      <vt:lpstr>Equation</vt:lpstr>
      <vt:lpstr>损失金额模型 models of claims amount</vt:lpstr>
      <vt:lpstr>主要内容</vt:lpstr>
      <vt:lpstr>指数分布</vt:lpstr>
      <vt:lpstr>PowerPoint 演示文稿</vt:lpstr>
      <vt:lpstr>伽马分布</vt:lpstr>
      <vt:lpstr>伽马分布的两个特例</vt:lpstr>
      <vt:lpstr>PowerPoint 演示文稿</vt:lpstr>
      <vt:lpstr>逆高斯分布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对数正态分布</vt:lpstr>
      <vt:lpstr>对数正态分布的矩</vt:lpstr>
      <vt:lpstr>威布尔分布</vt:lpstr>
      <vt:lpstr>PowerPoint 演示文稿</vt:lpstr>
      <vt:lpstr>PowerPoint 演示文稿</vt:lpstr>
      <vt:lpstr>帕累托分布</vt:lpstr>
      <vt:lpstr>PowerPoint 演示文稿</vt:lpstr>
      <vt:lpstr>PowerPoint 演示文稿</vt:lpstr>
      <vt:lpstr>分布变换：生成新的损失分布</vt:lpstr>
      <vt:lpstr>指数变换</vt:lpstr>
      <vt:lpstr>对数变换</vt:lpstr>
      <vt:lpstr>例：假设X服从参数为 (3,  4) 的伽马分布, 求g(X)的分布。 （指数变换 + 对数变换）</vt:lpstr>
      <vt:lpstr>PowerPoint 演示文稿</vt:lpstr>
      <vt:lpstr>混合分布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PowerPoint 演示文稿</vt:lpstr>
      <vt:lpstr>PowerPoint 演示文稿</vt:lpstr>
      <vt:lpstr>同类分布的有限混合</vt:lpstr>
      <vt:lpstr>参数估计方法</vt:lpstr>
      <vt:lpstr>例：</vt:lpstr>
      <vt:lpstr>PowerPoint 演示文稿</vt:lpstr>
      <vt:lpstr>练习：参数估计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免赔额的影响</vt:lpstr>
      <vt:lpstr>PowerPoint 演示文稿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PowerPoint 演示文稿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695</cp:revision>
  <cp:lastPrinted>1601-01-01T00:00:00Z</cp:lastPrinted>
  <dcterms:created xsi:type="dcterms:W3CDTF">1601-01-01T00:00:00Z</dcterms:created>
  <dcterms:modified xsi:type="dcterms:W3CDTF">2018-09-10T12:52:33Z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