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6" r:id="rId2"/>
    <p:sldMasterId id="2147483771" r:id="rId3"/>
    <p:sldMasterId id="2147483786" r:id="rId4"/>
    <p:sldMasterId id="2147483801" r:id="rId5"/>
  </p:sldMasterIdLst>
  <p:notesMasterIdLst>
    <p:notesMasterId r:id="rId57"/>
  </p:notesMasterIdLst>
  <p:handoutMasterIdLst>
    <p:handoutMasterId r:id="rId58"/>
  </p:handoutMasterIdLst>
  <p:sldIdLst>
    <p:sldId id="1321" r:id="rId6"/>
    <p:sldId id="1432" r:id="rId7"/>
    <p:sldId id="1433" r:id="rId8"/>
    <p:sldId id="1434" r:id="rId9"/>
    <p:sldId id="1442" r:id="rId10"/>
    <p:sldId id="1435" r:id="rId11"/>
    <p:sldId id="1436" r:id="rId12"/>
    <p:sldId id="1437" r:id="rId13"/>
    <p:sldId id="1326" r:id="rId14"/>
    <p:sldId id="1439" r:id="rId15"/>
    <p:sldId id="1327" r:id="rId16"/>
    <p:sldId id="1328" r:id="rId17"/>
    <p:sldId id="1329" r:id="rId18"/>
    <p:sldId id="1330" r:id="rId19"/>
    <p:sldId id="1405" r:id="rId20"/>
    <p:sldId id="1331" r:id="rId21"/>
    <p:sldId id="1332" r:id="rId22"/>
    <p:sldId id="1333" r:id="rId23"/>
    <p:sldId id="1334" r:id="rId24"/>
    <p:sldId id="1335" r:id="rId25"/>
    <p:sldId id="1337" r:id="rId26"/>
    <p:sldId id="1338" r:id="rId27"/>
    <p:sldId id="1340" r:id="rId28"/>
    <p:sldId id="1341" r:id="rId29"/>
    <p:sldId id="1412" r:id="rId30"/>
    <p:sldId id="1413" r:id="rId31"/>
    <p:sldId id="1406" r:id="rId32"/>
    <p:sldId id="1342" r:id="rId33"/>
    <p:sldId id="1407" r:id="rId34"/>
    <p:sldId id="1345" r:id="rId35"/>
    <p:sldId id="1408" r:id="rId36"/>
    <p:sldId id="1353" r:id="rId37"/>
    <p:sldId id="1354" r:id="rId38"/>
    <p:sldId id="1355" r:id="rId39"/>
    <p:sldId id="1356" r:id="rId40"/>
    <p:sldId id="1357" r:id="rId41"/>
    <p:sldId id="1358" r:id="rId42"/>
    <p:sldId id="1359" r:id="rId43"/>
    <p:sldId id="1360" r:id="rId44"/>
    <p:sldId id="1370" r:id="rId45"/>
    <p:sldId id="1443" r:id="rId46"/>
    <p:sldId id="1444" r:id="rId47"/>
    <p:sldId id="1445" r:id="rId48"/>
    <p:sldId id="1446" r:id="rId49"/>
    <p:sldId id="1447" r:id="rId50"/>
    <p:sldId id="1449" r:id="rId51"/>
    <p:sldId id="1450" r:id="rId52"/>
    <p:sldId id="1451" r:id="rId53"/>
    <p:sldId id="1452" r:id="rId54"/>
    <p:sldId id="1453" r:id="rId55"/>
    <p:sldId id="1454" r:id="rId56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66"/>
    <a:srgbClr val="911720"/>
    <a:srgbClr val="9F1923"/>
    <a:srgbClr val="A61A24"/>
    <a:srgbClr val="000099"/>
    <a:srgbClr val="666699"/>
    <a:srgbClr val="000066"/>
    <a:srgbClr val="FF0000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000" autoAdjust="0"/>
  </p:normalViewPr>
  <p:slideViewPr>
    <p:cSldViewPr snapToGrid="0">
      <p:cViewPr varScale="1">
        <p:scale>
          <a:sx n="103" d="100"/>
          <a:sy n="103" d="100"/>
        </p:scale>
        <p:origin x="1812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53" d="100"/>
          <a:sy n="53" d="100"/>
        </p:scale>
        <p:origin x="-2658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commentAuthors" Target="commentAuthor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6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0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74D54DB-386E-462E-856F-932801D911C5}" type="slidenum">
              <a:rPr lang="en-US" altLang="zh-CN" sz="1300">
                <a:latin typeface="Arial" charset="0"/>
              </a:rPr>
              <a:pPr eaLnBrk="1" hangingPunct="1"/>
              <a:t>25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15907" indent="-27534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01395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41953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82511" indent="-220279" defTabSz="954542" eaLnBrk="0" hangingPunct="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A415020-EBD9-445A-9DBA-AC488744ED18}" type="slidenum">
              <a:rPr lang="en-US" altLang="zh-CN" sz="1300">
                <a:latin typeface="Arial" charset="0"/>
              </a:rPr>
              <a:pPr eaLnBrk="1" hangingPunct="1"/>
              <a:t>26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52" y="4689771"/>
            <a:ext cx="4985773" cy="4443183"/>
          </a:xfrm>
          <a:noFill/>
        </p:spPr>
        <p:txBody>
          <a:bodyPr lIns="92303" tIns="46152" rIns="92303" bIns="46152"/>
          <a:lstStyle/>
          <a:p>
            <a:pPr eaLnBrk="1" hangingPunct="1"/>
            <a:endParaRPr lang="en-CA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0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2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2018/9/12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4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2018/9/12 Wednesday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2018/9/12 Wednesday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4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85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5204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25406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6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971566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0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9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5722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5102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200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8713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424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918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80192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8042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579198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9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70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3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2018/9/12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6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4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2018/9/12 Wednesday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9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2018/9/12 Wednesday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12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2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6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3B9A9A36-B939-4FE5-9469-3F8FDAFDD74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15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( </a:t>
            </a:r>
            <a:fld id="{CE103320-4602-4EE8-9A02-281BFF16F59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32853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231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3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823215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1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8749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56052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339390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440524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1845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4850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7814241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  <p:pic>
        <p:nvPicPr>
          <p:cNvPr id="12" name="Picture 5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08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3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2018/9/12 Wednesday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hyperlink" Target="https://baike.baidu.com/item/%E7%A6%BB%E6%95%A3%E7%A8%8B%E5%BA%A6/6775049" TargetMode="Externa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1756089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b="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风险度量</a:t>
            </a:r>
            <a:r>
              <a:rPr lang="zh-CN" altLang="en-US" sz="6000" b="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对外经济贸易大学保险学院</a:t>
            </a: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10</a:t>
            </a:fld>
            <a:endParaRPr lang="zh-CN" altLang="en-U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8299"/>
            <a:ext cx="7620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23870" y="3724980"/>
            <a:ext cx="4567276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+mj-lt"/>
              </a:rPr>
              <a:t>例：哪个风险大？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latin typeface="+mj-lt"/>
              </a:rPr>
              <a:t>Gamma(shape=2</a:t>
            </a:r>
            <a:r>
              <a:rPr lang="en-US" altLang="zh-CN" dirty="0">
                <a:latin typeface="+mj-lt"/>
              </a:rPr>
              <a:t>, scale=1000)</a:t>
            </a:r>
            <a:endParaRPr lang="en-US" altLang="zh-CN" dirty="0" smtClean="0">
              <a:latin typeface="+mj-lt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Gamma(shape=4, scale=500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3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29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风险度量</a:t>
            </a:r>
            <a:endParaRPr lang="en-US" altLang="zh-CN" sz="3200" dirty="0" smtClean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05630"/>
            <a:ext cx="8229600" cy="438271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风险度量：</a:t>
            </a:r>
            <a:r>
              <a:rPr lang="zh-CN" altLang="en-US" sz="2400" b="1" dirty="0" smtClean="0">
                <a:latin typeface="Times New Roman" pitchFamily="18" charset="0"/>
              </a:rPr>
              <a:t>把一个代表风险的随机变量转化为一个实值的过程。</a:t>
            </a:r>
          </a:p>
          <a:p>
            <a:pPr eaLnBrk="1" hangingPunct="1"/>
            <a:endParaRPr lang="zh-CN" altLang="en-US" sz="24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　　　假设 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>
                <a:latin typeface="Times New Roman" pitchFamily="18" charset="0"/>
              </a:rPr>
              <a:t>表示随机风险，</a:t>
            </a:r>
            <a:r>
              <a:rPr lang="en-US" altLang="zh-CN" sz="2400" b="1" i="1" dirty="0" smtClean="0">
                <a:latin typeface="Symbol" pitchFamily="18" charset="2"/>
              </a:rPr>
              <a:t>r  </a:t>
            </a:r>
            <a:r>
              <a:rPr lang="zh-CN" altLang="en-US" sz="2400" b="1" dirty="0" smtClean="0">
                <a:latin typeface="Times New Roman" pitchFamily="18" charset="0"/>
              </a:rPr>
              <a:t>为风险度量方法，</a:t>
            </a: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</a:rPr>
              <a:t>为风险度量值，则风险度量过程可以表示为：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i="1" dirty="0" smtClean="0">
              <a:latin typeface="Times New Roman" pitchFamily="18" charset="0"/>
            </a:endParaRP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en-US" altLang="zh-CN" sz="2400" b="1" dirty="0" smtClean="0">
                <a:latin typeface="Times New Roman" pitchFamily="18" charset="0"/>
              </a:rPr>
              <a:t> = </a:t>
            </a:r>
            <a:r>
              <a:rPr lang="en-US" altLang="zh-CN" sz="2400" b="1" i="1" dirty="0" smtClean="0">
                <a:latin typeface="Symbol" pitchFamily="18" charset="2"/>
              </a:rPr>
              <a:t>r 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</a:t>
            </a:r>
            <a:endParaRPr lang="en-US" altLang="zh-CN" sz="2400" b="1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D74D38E-871C-4775-A1DB-7998EA898785}" type="slidenum">
              <a:rPr lang="en-US" altLang="zh-CN"/>
              <a:pPr>
                <a:defRPr/>
              </a:pPr>
              <a:t>11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40841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风险度量的一致性要求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1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）次可加性：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2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）单调性：若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X 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≤ </a:t>
            </a:r>
            <a:r>
              <a:rPr lang="en-US" altLang="zh-CN" i="1" kern="100" dirty="0" smtClean="0">
                <a:latin typeface="Cambria"/>
                <a:ea typeface="Times New Roman"/>
                <a:cs typeface="Times New Roman"/>
              </a:rPr>
              <a:t>Y</a:t>
            </a:r>
            <a:r>
              <a:rPr lang="en-US" altLang="zh-CN" kern="100" dirty="0" smtClean="0">
                <a:latin typeface="Cambria"/>
                <a:ea typeface="Times New Roman"/>
                <a:cs typeface="Times New Roman"/>
              </a:rPr>
              <a:t>,  </a:t>
            </a:r>
            <a:r>
              <a:rPr lang="zh-CN" altLang="zh-CN" kern="100" dirty="0" smtClean="0">
                <a:latin typeface="Times New Roman"/>
                <a:ea typeface="宋体"/>
                <a:cs typeface="Times New Roman"/>
              </a:rPr>
              <a:t>则</a:t>
            </a:r>
            <a:r>
              <a:rPr lang="en-US" altLang="zh-CN" kern="100" dirty="0" smtClean="0">
                <a:latin typeface="Times New Roman"/>
                <a:ea typeface="宋体"/>
                <a:cs typeface="Times New Roman"/>
              </a:rPr>
              <a:t> ρ(</a:t>
            </a:r>
            <a:r>
              <a:rPr lang="en-US" altLang="zh-CN" i="1" kern="100" dirty="0" smtClean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≤ 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Y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3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）正齐次性：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 (</a:t>
            </a:r>
            <a:r>
              <a:rPr lang="en-US" altLang="zh-CN" i="1" kern="100" dirty="0" err="1">
                <a:latin typeface="Times New Roman"/>
                <a:ea typeface="宋体"/>
                <a:cs typeface="Times New Roman"/>
              </a:rPr>
              <a:t>cX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 =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en-US" altLang="zh-CN" kern="100" dirty="0">
                <a:latin typeface="Cambria"/>
                <a:ea typeface="Times New Roman"/>
                <a:cs typeface="Times New Roman"/>
              </a:rPr>
              <a:t> &gt; 0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Bef>
                <a:spcPts val="900"/>
              </a:spcBef>
              <a:spcAft>
                <a:spcPts val="0"/>
              </a:spcAft>
              <a:buNone/>
              <a:tabLst>
                <a:tab pos="3657600" algn="l"/>
              </a:tabLst>
            </a:pP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（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4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）平移不变性：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ρ(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= ρ (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X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) + </a:t>
            </a:r>
            <a:r>
              <a:rPr lang="en-US" altLang="zh-CN" i="1" kern="100" dirty="0">
                <a:latin typeface="Times New Roman"/>
                <a:ea typeface="宋体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，</a:t>
            </a:r>
            <a:r>
              <a:rPr lang="zh-CN" altLang="zh-CN" kern="100" dirty="0">
                <a:latin typeface="Cambria"/>
                <a:ea typeface="Times New Roman"/>
                <a:cs typeface="Times New Roman"/>
              </a:rPr>
              <a:t> </a:t>
            </a:r>
            <a:r>
              <a:rPr lang="en-US" altLang="zh-CN" i="1" kern="100" dirty="0">
                <a:latin typeface="Cambria"/>
                <a:ea typeface="Times New Roman"/>
                <a:cs typeface="Times New Roman"/>
              </a:rPr>
              <a:t>c</a:t>
            </a:r>
            <a:r>
              <a:rPr lang="zh-CN" altLang="zh-CN" kern="100" dirty="0">
                <a:latin typeface="Times New Roman"/>
                <a:ea typeface="宋体"/>
                <a:cs typeface="Times New Roman"/>
              </a:rPr>
              <a:t>为常数</a:t>
            </a:r>
            <a:r>
              <a:rPr lang="en-US" altLang="zh-CN" kern="100" dirty="0">
                <a:latin typeface="Times New Roman"/>
                <a:ea typeface="宋体"/>
                <a:cs typeface="Times New Roman"/>
              </a:rPr>
              <a:t>	</a:t>
            </a:r>
            <a:endParaRPr lang="zh-CN" altLang="zh-CN" sz="3600" dirty="0">
              <a:latin typeface="Cambria"/>
              <a:ea typeface="宋体"/>
              <a:cs typeface="Times New Roman"/>
            </a:endParaRPr>
          </a:p>
          <a:p>
            <a:pPr lvl="1">
              <a:lnSpc>
                <a:spcPct val="200000"/>
              </a:lnSpc>
            </a:pP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12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83412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b="1" dirty="0" smtClean="0">
                <a:latin typeface="Times New Roman" pitchFamily="18" charset="0"/>
              </a:rPr>
              <a:t>常用的风险度量方法：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Value at Risk</a:t>
            </a:r>
          </a:p>
          <a:p>
            <a:pPr lvl="1">
              <a:lnSpc>
                <a:spcPct val="20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</a:rPr>
              <a:t>TVaR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altLang="zh-CN" sz="2400" b="1" dirty="0" smtClean="0">
                <a:latin typeface="+mj-lt"/>
              </a:rPr>
              <a:t>Tail-Value-at-Risk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400" b="1" dirty="0" smtClean="0">
                <a:latin typeface="+mj-lt"/>
              </a:rPr>
              <a:t>（也</a:t>
            </a:r>
            <a:r>
              <a:rPr lang="zh-CN" altLang="en-US" b="1" dirty="0" smtClean="0">
                <a:latin typeface="+mj-lt"/>
              </a:rPr>
              <a:t>称</a:t>
            </a:r>
            <a:r>
              <a:rPr lang="zh-CN" altLang="en-US" sz="2400" b="1" dirty="0" smtClean="0">
                <a:latin typeface="+mj-lt"/>
              </a:rPr>
              <a:t>为 </a:t>
            </a:r>
            <a:r>
              <a:rPr lang="en-US" altLang="zh-CN" b="1" dirty="0" err="1" smtClean="0">
                <a:solidFill>
                  <a:srgbClr val="FF0000"/>
                </a:solidFill>
                <a:latin typeface="+mj-lt"/>
              </a:rPr>
              <a:t>CVaR</a:t>
            </a:r>
            <a:r>
              <a:rPr lang="zh-CN" altLang="en-US" b="1" dirty="0" smtClean="0">
                <a:solidFill>
                  <a:srgbClr val="FF0000"/>
                </a:solidFill>
                <a:latin typeface="+mj-lt"/>
              </a:rPr>
              <a:t>：</a:t>
            </a:r>
            <a:r>
              <a:rPr lang="zh-CN" altLang="en-US" b="1" dirty="0" smtClean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Conditional Value </a:t>
            </a:r>
            <a:r>
              <a:rPr lang="en-US" altLang="zh-CN" b="1" dirty="0">
                <a:latin typeface="+mj-lt"/>
              </a:rPr>
              <a:t>at R</a:t>
            </a:r>
            <a:r>
              <a:rPr lang="en-US" altLang="zh-CN" b="1" dirty="0" smtClean="0">
                <a:latin typeface="+mj-lt"/>
              </a:rPr>
              <a:t>isk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sz="2400" b="1" dirty="0" smtClean="0">
              <a:latin typeface="+mj-lt"/>
            </a:endParaR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761F3D5-0A6F-4618-A0BA-C8488CD8103A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22865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688323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+mj-lt"/>
              </a:rPr>
              <a:t>　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zh-CN" altLang="en-US" sz="2400" dirty="0" smtClean="0">
                <a:latin typeface="+mj-lt"/>
              </a:rPr>
              <a:t>（</a:t>
            </a:r>
            <a:r>
              <a:rPr lang="en-US" altLang="zh-CN" sz="2400" dirty="0" smtClean="0">
                <a:latin typeface="+mj-lt"/>
              </a:rPr>
              <a:t>Value at Risk</a:t>
            </a:r>
            <a:r>
              <a:rPr lang="zh-CN" altLang="en-US" sz="2400" dirty="0" smtClean="0">
                <a:latin typeface="+mj-lt"/>
              </a:rPr>
              <a:t>）</a:t>
            </a:r>
            <a:endParaRPr lang="en-US" altLang="zh-CN" sz="2400" dirty="0" smtClean="0">
              <a:latin typeface="+mj-lt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44082"/>
            <a:ext cx="8540750" cy="425608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None/>
            </a:pP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= </a:t>
            </a:r>
            <a:r>
              <a:rPr lang="en-US" altLang="zh-CN" sz="2400" dirty="0" err="1" smtClean="0">
                <a:latin typeface="+mj-lt"/>
              </a:rPr>
              <a:t>inf</a:t>
            </a:r>
            <a:r>
              <a:rPr lang="en-US" altLang="zh-CN" sz="2400" dirty="0" smtClean="0">
                <a:latin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｜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 ≥ 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i="1" dirty="0" smtClean="0">
                <a:latin typeface="Times New Roman" pitchFamily="18" charset="0"/>
              </a:rPr>
              <a:t>p </a:t>
            </a:r>
            <a:r>
              <a:rPr lang="zh-CN" altLang="en-US" sz="2400" dirty="0" smtClean="0">
                <a:latin typeface="Symbol" pitchFamily="18" charset="2"/>
              </a:rPr>
              <a:t>的通常取值：</a:t>
            </a:r>
            <a:r>
              <a:rPr lang="en-US" altLang="zh-CN" sz="2400" dirty="0" smtClean="0">
                <a:latin typeface="Symbol" pitchFamily="18" charset="2"/>
              </a:rPr>
              <a:t>90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95</a:t>
            </a:r>
            <a:r>
              <a:rPr lang="zh-CN" altLang="en-US" sz="2400" dirty="0" smtClean="0">
                <a:latin typeface="Symbol" pitchFamily="18" charset="2"/>
              </a:rPr>
              <a:t>％，</a:t>
            </a:r>
            <a:r>
              <a:rPr lang="en-US" altLang="zh-CN" sz="2400" dirty="0" smtClean="0">
                <a:latin typeface="Symbol" pitchFamily="18" charset="2"/>
              </a:rPr>
              <a:t>99</a:t>
            </a:r>
            <a:r>
              <a:rPr lang="zh-CN" altLang="en-US" sz="2400" dirty="0" smtClean="0">
                <a:latin typeface="Symbol" pitchFamily="18" charset="2"/>
              </a:rPr>
              <a:t>％</a:t>
            </a:r>
            <a:r>
              <a:rPr lang="en-US" altLang="zh-CN" sz="2400" dirty="0" smtClean="0">
                <a:latin typeface="Symbol" pitchFamily="18" charset="2"/>
              </a:rPr>
              <a:t>,   99.95%</a:t>
            </a:r>
          </a:p>
          <a:p>
            <a:r>
              <a:rPr lang="zh-CN" altLang="en-US" sz="2400" b="0" dirty="0"/>
              <a:t>在险价值是指在一定的置信水平下</a:t>
            </a:r>
            <a:r>
              <a:rPr lang="zh-CN" altLang="en-US" sz="2400" b="0" dirty="0" smtClean="0"/>
              <a:t>，在</a:t>
            </a:r>
            <a:r>
              <a:rPr lang="zh-CN" altLang="en-US" sz="2400" b="0" dirty="0"/>
              <a:t>未来特定的一段时间内的最大可能</a:t>
            </a:r>
            <a:r>
              <a:rPr lang="zh-CN" altLang="en-US" sz="2400" b="0" dirty="0" smtClean="0"/>
              <a:t>损失</a:t>
            </a:r>
            <a:endParaRPr lang="en-US" altLang="zh-CN" sz="2400" b="0" dirty="0" smtClean="0"/>
          </a:p>
          <a:p>
            <a:r>
              <a:rPr lang="zh-CN" altLang="en-US" sz="2400" b="0" dirty="0"/>
              <a:t>至少</a:t>
            </a:r>
            <a:r>
              <a:rPr lang="zh-CN" altLang="en-US" sz="2400" b="0" dirty="0" smtClean="0"/>
              <a:t>有 </a:t>
            </a:r>
            <a:r>
              <a:rPr lang="en-US" altLang="zh-CN" sz="2400" b="0" dirty="0" smtClean="0"/>
              <a:t>95% </a:t>
            </a:r>
            <a:r>
              <a:rPr lang="zh-CN" altLang="en-US" sz="2400" b="0" dirty="0" smtClean="0"/>
              <a:t>的</a:t>
            </a:r>
            <a:r>
              <a:rPr lang="zh-CN" altLang="en-US" sz="2400" b="0" dirty="0"/>
              <a:t>把握</a:t>
            </a:r>
            <a:r>
              <a:rPr lang="zh-CN" altLang="en-US" sz="2400" b="0" dirty="0" smtClean="0"/>
              <a:t>保证</a:t>
            </a:r>
            <a:r>
              <a:rPr lang="zh-CN" altLang="en-US" sz="2400" b="0" dirty="0"/>
              <a:t>最大损失不</a:t>
            </a:r>
            <a:r>
              <a:rPr lang="zh-CN" altLang="en-US" sz="2400" b="0" dirty="0" smtClean="0"/>
              <a:t>超过 </a:t>
            </a:r>
            <a:r>
              <a:rPr lang="en-US" altLang="zh-CN" sz="2400" b="0" dirty="0" smtClean="0"/>
              <a:t>x</a:t>
            </a:r>
            <a:endParaRPr lang="en-US" altLang="zh-CN" sz="2400" dirty="0" smtClean="0">
              <a:latin typeface="Symbol" pitchFamily="18" charset="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C000501-4F64-4812-A375-FF9DF4D766C6}" type="slidenum">
              <a:rPr lang="en-US" altLang="zh-CN"/>
              <a:pPr>
                <a:defRPr/>
              </a:pPr>
              <a:t>14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964395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15</a:t>
            </a:fld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2" y="1311140"/>
            <a:ext cx="8393665" cy="456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54314" y="1006441"/>
            <a:ext cx="499207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+mj-lt"/>
              </a:rPr>
              <a:t>Gamma(shape = 2</a:t>
            </a:r>
            <a:r>
              <a:rPr lang="en-US" altLang="zh-CN" dirty="0">
                <a:latin typeface="+mj-lt"/>
              </a:rPr>
              <a:t>, </a:t>
            </a:r>
            <a:r>
              <a:rPr lang="en-US" altLang="zh-CN" dirty="0" smtClean="0">
                <a:latin typeface="+mj-lt"/>
              </a:rPr>
              <a:t> scale = 1000</a:t>
            </a:r>
            <a:r>
              <a:rPr lang="en-US" altLang="zh-CN" dirty="0">
                <a:latin typeface="+mj-lt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721676" y="5940526"/>
            <a:ext cx="789271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latin typeface="+mj-lt"/>
              </a:rPr>
              <a:t>VaR =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qgamma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(0.90,  shape=2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scale=1000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)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=  3890</a:t>
            </a:r>
            <a:endParaRPr lang="zh-CN" altLang="en-US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303520" y="2338939"/>
            <a:ext cx="1568918" cy="9625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872438" y="2348564"/>
            <a:ext cx="0" cy="2743200"/>
          </a:xfrm>
          <a:prstGeom prst="straightConnector1">
            <a:avLst/>
          </a:prstGeom>
          <a:ln>
            <a:solidFill>
              <a:srgbClr val="CC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75823" y="4523874"/>
            <a:ext cx="0" cy="567890"/>
          </a:xfrm>
          <a:prstGeom prst="line">
            <a:avLst/>
          </a:prstGeom>
          <a:ln w="3810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2290" y="4138863"/>
            <a:ext cx="704039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 smtClean="0"/>
              <a:t>0.90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788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35975" y="6408738"/>
            <a:ext cx="7080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 )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3655" y="914400"/>
            <a:ext cx="7675078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199" y="1905000"/>
            <a:ext cx="8436543" cy="422592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对于随机变量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是非减的连续函数，则有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5EC43E5-33DC-4B91-9A11-095DFB174AC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19" y="3471862"/>
            <a:ext cx="3371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06215"/>
              </p:ext>
            </p:extLst>
          </p:nvPr>
        </p:nvGraphicFramePr>
        <p:xfrm>
          <a:off x="1140054" y="5011436"/>
          <a:ext cx="6791939" cy="60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8" name="Equation" r:id="rId4" imgW="3162240" imgH="279360" progId="Equation.DSMT4">
                  <p:embed/>
                </p:oleObj>
              </mc:Choice>
              <mc:Fallback>
                <p:oleObj name="Equation" r:id="rId4" imgW="3162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0054" y="5011436"/>
                        <a:ext cx="6791939" cy="600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83976" y="832411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　</a:t>
            </a:r>
            <a:r>
              <a:rPr lang="en-US" altLang="zh-CN" sz="2400" dirty="0" smtClean="0">
                <a:solidFill>
                  <a:srgbClr val="0000CC"/>
                </a:solidFill>
                <a:latin typeface="+mj-lt"/>
              </a:rPr>
              <a:t>VaR </a:t>
            </a:r>
            <a:r>
              <a:rPr lang="zh-CN" altLang="en-US" sz="2400" dirty="0" smtClean="0">
                <a:solidFill>
                  <a:srgbClr val="0000CC"/>
                </a:solidFill>
                <a:latin typeface="+mj-lt"/>
              </a:rPr>
              <a:t>的性质</a:t>
            </a:r>
            <a:endParaRPr lang="en-US" altLang="zh-CN" sz="2400" dirty="0" smtClean="0">
              <a:solidFill>
                <a:srgbClr val="00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08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20713"/>
            <a:ext cx="7920038" cy="720725"/>
          </a:xfrm>
        </p:spPr>
        <p:txBody>
          <a:bodyPr/>
          <a:lstStyle/>
          <a:p>
            <a:pPr eaLnBrk="1" hangingPunct="1"/>
            <a:r>
              <a:rPr lang="zh-CN" altLang="en-US" sz="2600" b="1" dirty="0" smtClean="0"/>
              <a:t>例</a:t>
            </a:r>
            <a:r>
              <a:rPr lang="zh-CN" altLang="en-US" sz="2600" dirty="0" smtClean="0"/>
              <a:t>：损失 </a:t>
            </a:r>
            <a:r>
              <a:rPr lang="en-US" altLang="zh-CN" sz="2600" i="1" dirty="0" smtClean="0">
                <a:latin typeface="Times New Roman" pitchFamily="18" charset="0"/>
              </a:rPr>
              <a:t>X </a:t>
            </a:r>
            <a:r>
              <a:rPr lang="zh-CN" altLang="en-US" sz="2600" dirty="0" smtClean="0"/>
              <a:t>的分布如下，计算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99</a:t>
            </a:r>
            <a:r>
              <a:rPr lang="zh-CN" altLang="en-US" sz="2600" baseline="-25000" dirty="0" smtClean="0"/>
              <a:t>％</a:t>
            </a:r>
            <a:r>
              <a:rPr lang="zh-CN" altLang="en-US" sz="2600" dirty="0" smtClean="0"/>
              <a:t>和</a:t>
            </a:r>
            <a:r>
              <a:rPr lang="zh-CN" altLang="en-US" sz="2600" baseline="-25000" dirty="0" smtClean="0"/>
              <a:t> </a:t>
            </a:r>
            <a:r>
              <a:rPr lang="en-US" altLang="zh-CN" sz="2600" dirty="0" err="1" smtClean="0">
                <a:latin typeface="Times New Roman" pitchFamily="18" charset="0"/>
              </a:rPr>
              <a:t>VaR</a:t>
            </a:r>
            <a:r>
              <a:rPr lang="en-US" altLang="zh-CN" sz="2600" baseline="-25000" dirty="0" err="1" smtClean="0"/>
              <a:t>95</a:t>
            </a:r>
            <a:r>
              <a:rPr lang="zh-CN" altLang="en-US" sz="2600" baseline="-25000" dirty="0" smtClean="0"/>
              <a:t>％</a:t>
            </a:r>
            <a:endParaRPr lang="zh-CN" altLang="en-US" sz="2600" dirty="0" smtClean="0"/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395570A4-4F32-45DD-9F2C-690F32727B36}" type="slidenum">
              <a:rPr lang="en-US" altLang="zh-CN"/>
              <a:pPr>
                <a:buNone/>
                <a:defRPr/>
              </a:pPr>
              <a:t>18</a:t>
            </a:fld>
            <a:r>
              <a:rPr lang="en-US" altLang="zh-CN" dirty="0"/>
              <a:t> 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2775"/>
              </p:ext>
            </p:extLst>
          </p:nvPr>
        </p:nvGraphicFramePr>
        <p:xfrm>
          <a:off x="728663" y="1628775"/>
          <a:ext cx="459105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Equation" r:id="rId3" imgW="2171520" imgH="876240" progId="Equation.DSMT4">
                  <p:embed/>
                </p:oleObj>
              </mc:Choice>
              <mc:Fallback>
                <p:oleObj name="Equation" r:id="rId3" imgW="21715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628775"/>
                        <a:ext cx="459105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67333"/>
              </p:ext>
            </p:extLst>
          </p:nvPr>
        </p:nvGraphicFramePr>
        <p:xfrm>
          <a:off x="6019800" y="1278654"/>
          <a:ext cx="1826491" cy="286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Equation" r:id="rId5" imgW="850680" imgH="1333440" progId="Equation.DSMT4">
                  <p:embed/>
                </p:oleObj>
              </mc:Choice>
              <mc:Fallback>
                <p:oleObj name="Equation" r:id="rId5" imgW="85068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78654"/>
                        <a:ext cx="1826491" cy="286154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640" name="Picture 36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1" y="4114800"/>
            <a:ext cx="6858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8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540750" cy="1368425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例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</a:rPr>
              <a:t>1：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+mj-lt"/>
              </a:rPr>
              <a:t>VaR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不满足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次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可加性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假设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X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和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Y 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都依赖于 </a:t>
            </a:r>
            <a:r>
              <a:rPr lang="en-US" altLang="zh-CN" sz="2400" dirty="0" smtClean="0">
                <a:solidFill>
                  <a:srgbClr val="0D0410"/>
                </a:solidFill>
                <a:latin typeface="Times New Roman" pitchFamily="18" charset="0"/>
              </a:rPr>
              <a:t>(0, 1)</a:t>
            </a:r>
            <a:r>
              <a:rPr lang="zh-CN" altLang="en-US" sz="2400" dirty="0" smtClean="0">
                <a:solidFill>
                  <a:srgbClr val="0D0410"/>
                </a:solidFill>
                <a:latin typeface="Times New Roman" pitchFamily="18" charset="0"/>
              </a:rPr>
              <a:t>上均匀分布的随机变量 </a:t>
            </a:r>
            <a:r>
              <a:rPr lang="en-US" altLang="zh-CN" sz="2400" i="1" dirty="0" smtClean="0">
                <a:solidFill>
                  <a:srgbClr val="0D0410"/>
                </a:solidFill>
                <a:latin typeface="Times New Roman" pitchFamily="18" charset="0"/>
              </a:rPr>
              <a:t>U</a:t>
            </a:r>
          </a:p>
          <a:p>
            <a:pPr eaLnBrk="1" hangingPunct="1"/>
            <a:endParaRPr lang="en-US" altLang="zh-CN" sz="2400" i="1" dirty="0" smtClean="0">
              <a:solidFill>
                <a:srgbClr val="0D0410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B65A50F-DC75-4669-A63E-9CC8C4962CFB}" type="slidenum">
              <a:rPr lang="en-US" altLang="zh-CN"/>
              <a:pPr>
                <a:buNone/>
                <a:defRPr/>
              </a:pPr>
              <a:t>19</a:t>
            </a:fld>
            <a:r>
              <a:rPr lang="en-US" altLang="zh-CN" dirty="0"/>
              <a:t> 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09" name="Object 4"/>
          <p:cNvGraphicFramePr>
            <a:graphicFrameLocks noChangeAspect="1"/>
          </p:cNvGraphicFramePr>
          <p:nvPr/>
        </p:nvGraphicFramePr>
        <p:xfrm>
          <a:off x="755650" y="2506663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" name="Equation" r:id="rId3" imgW="2184400" imgH="381000" progId="Equation.DSMT4">
                  <p:embed/>
                </p:oleObj>
              </mc:Choice>
              <mc:Fallback>
                <p:oleObj name="Equation" r:id="rId3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06663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0" y="2933801"/>
            <a:ext cx="1847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None/>
            </a:pPr>
            <a:endParaRPr lang="zh-CN" altLang="en-US"/>
          </a:p>
        </p:txBody>
      </p:sp>
      <p:graphicFrame>
        <p:nvGraphicFramePr>
          <p:cNvPr id="983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20812"/>
              </p:ext>
            </p:extLst>
          </p:nvPr>
        </p:nvGraphicFramePr>
        <p:xfrm>
          <a:off x="4932363" y="2465388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" name="Equation" r:id="rId5" imgW="2184120" imgH="380880" progId="Equation.DSMT4">
                  <p:embed/>
                </p:oleObj>
              </mc:Choice>
              <mc:Fallback>
                <p:oleObj name="Equation" r:id="rId5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65388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Line 7"/>
          <p:cNvSpPr>
            <a:spLocks noChangeShapeType="1"/>
          </p:cNvSpPr>
          <p:nvPr/>
        </p:nvSpPr>
        <p:spPr bwMode="auto">
          <a:xfrm>
            <a:off x="1258888" y="4437063"/>
            <a:ext cx="604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13" name="Text Box 8"/>
          <p:cNvSpPr txBox="1">
            <a:spLocks noChangeArrowheads="1"/>
          </p:cNvSpPr>
          <p:nvPr/>
        </p:nvSpPr>
        <p:spPr bwMode="auto">
          <a:xfrm>
            <a:off x="1166813" y="4508500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1835150" y="45291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0.04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6103938" y="4529138"/>
            <a:ext cx="63350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98316" name="Text Box 11"/>
          <p:cNvSpPr txBox="1">
            <a:spLocks noChangeArrowheads="1"/>
          </p:cNvSpPr>
          <p:nvPr/>
        </p:nvSpPr>
        <p:spPr bwMode="auto">
          <a:xfrm>
            <a:off x="7143750" y="452913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98317" name="AutoShape 12"/>
          <p:cNvSpPr>
            <a:spLocks/>
          </p:cNvSpPr>
          <p:nvPr/>
        </p:nvSpPr>
        <p:spPr bwMode="auto">
          <a:xfrm rot="5400000">
            <a:off x="1475582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8" name="AutoShape 13"/>
          <p:cNvSpPr>
            <a:spLocks/>
          </p:cNvSpPr>
          <p:nvPr/>
        </p:nvSpPr>
        <p:spPr bwMode="auto">
          <a:xfrm rot="5400000">
            <a:off x="6660357" y="3788569"/>
            <a:ext cx="431800" cy="865187"/>
          </a:xfrm>
          <a:prstGeom prst="leftBrace">
            <a:avLst>
              <a:gd name="adj1" fmla="val 16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1258888" y="3573463"/>
            <a:ext cx="98937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X</a:t>
            </a:r>
            <a:r>
              <a:rPr lang="en-US" altLang="zh-CN" sz="1800"/>
              <a:t> =1000</a:t>
            </a:r>
          </a:p>
        </p:txBody>
      </p:sp>
      <p:sp>
        <p:nvSpPr>
          <p:cNvPr id="98320" name="Text Box 15"/>
          <p:cNvSpPr txBox="1">
            <a:spLocks noChangeArrowheads="1"/>
          </p:cNvSpPr>
          <p:nvPr/>
        </p:nvSpPr>
        <p:spPr bwMode="auto">
          <a:xfrm>
            <a:off x="6443663" y="3644900"/>
            <a:ext cx="102566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Y </a:t>
            </a:r>
            <a:r>
              <a:rPr lang="en-US" altLang="zh-CN" sz="1800"/>
              <a:t> =1000</a:t>
            </a:r>
          </a:p>
        </p:txBody>
      </p:sp>
      <p:sp>
        <p:nvSpPr>
          <p:cNvPr id="98321" name="Text Box 16"/>
          <p:cNvSpPr txBox="1">
            <a:spLocks noChangeArrowheads="1"/>
          </p:cNvSpPr>
          <p:nvPr/>
        </p:nvSpPr>
        <p:spPr bwMode="auto">
          <a:xfrm>
            <a:off x="395288" y="4508500"/>
            <a:ext cx="583814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/>
              <a:t>U</a:t>
            </a:r>
            <a:r>
              <a:rPr lang="zh-CN" altLang="en-US" sz="1800"/>
              <a:t>：</a:t>
            </a:r>
          </a:p>
        </p:txBody>
      </p:sp>
      <p:sp>
        <p:nvSpPr>
          <p:cNvPr id="98322" name="Text Box 17"/>
          <p:cNvSpPr txBox="1">
            <a:spLocks noChangeArrowheads="1"/>
          </p:cNvSpPr>
          <p:nvPr/>
        </p:nvSpPr>
        <p:spPr bwMode="auto">
          <a:xfrm>
            <a:off x="755650" y="5467350"/>
            <a:ext cx="518924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令 </a:t>
            </a:r>
            <a:r>
              <a:rPr lang="en-US" altLang="zh-CN" i="1" dirty="0">
                <a:latin typeface="Symbol" pitchFamily="18" charset="2"/>
              </a:rPr>
              <a:t>r</a:t>
            </a:r>
            <a:r>
              <a:rPr lang="en-US" altLang="zh-CN" dirty="0">
                <a:latin typeface="Symbol" pitchFamily="18" charset="2"/>
              </a:rPr>
              <a:t> </a:t>
            </a:r>
            <a:r>
              <a:rPr lang="zh-CN" altLang="en-US" dirty="0">
                <a:latin typeface="Arial" charset="0"/>
              </a:rPr>
              <a:t>表示</a:t>
            </a:r>
            <a:r>
              <a:rPr lang="en-US" altLang="zh-CN" dirty="0">
                <a:latin typeface="Arial" charset="0"/>
              </a:rPr>
              <a:t>95</a:t>
            </a:r>
            <a:r>
              <a:rPr lang="zh-CN" altLang="en-US" dirty="0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83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19274"/>
              </p:ext>
            </p:extLst>
          </p:nvPr>
        </p:nvGraphicFramePr>
        <p:xfrm>
          <a:off x="6050803" y="5530733"/>
          <a:ext cx="23050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" name="Equation" r:id="rId7" imgW="1066337" imgH="203112" progId="Equation.DSMT4">
                  <p:embed/>
                </p:oleObj>
              </mc:Choice>
              <mc:Fallback>
                <p:oleObj name="Equation" r:id="rId7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803" y="5530733"/>
                        <a:ext cx="23050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Line 19"/>
          <p:cNvSpPr>
            <a:spLocks noChangeShapeType="1"/>
          </p:cNvSpPr>
          <p:nvPr/>
        </p:nvSpPr>
        <p:spPr bwMode="auto">
          <a:xfrm flipV="1">
            <a:off x="6022975" y="4437063"/>
            <a:ext cx="0" cy="4318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98325" name="Text Box 20"/>
          <p:cNvSpPr txBox="1">
            <a:spLocks noChangeArrowheads="1"/>
          </p:cNvSpPr>
          <p:nvPr/>
        </p:nvSpPr>
        <p:spPr bwMode="auto">
          <a:xfrm>
            <a:off x="5734050" y="4868863"/>
            <a:ext cx="633507" cy="48013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218572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4563" y="1094874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什么是风险？如何度量？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4645" y="2209832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保险损失的不确定性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保险事故发生与否的不确定性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事故发生的时间的不确定性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事故发生的地点的不确定性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损失金额的不确定性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3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9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0925981"/>
              </p:ext>
            </p:extLst>
          </p:nvPr>
        </p:nvGraphicFramePr>
        <p:xfrm>
          <a:off x="1506538" y="4398963"/>
          <a:ext cx="5695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" name="Equation" r:id="rId3" imgW="2222500" imgH="203200" progId="Equation.DSMT4">
                  <p:embed/>
                </p:oleObj>
              </mc:Choice>
              <mc:Fallback>
                <p:oleObj name="Equation" r:id="rId3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398963"/>
                        <a:ext cx="5695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E15D0A76-9E96-44B3-8662-56D272E4931F}" type="slidenum">
              <a:rPr lang="en-US" altLang="zh-CN"/>
              <a:pPr>
                <a:defRPr/>
              </a:pPr>
              <a:t>20</a:t>
            </a:fld>
            <a:r>
              <a:rPr lang="en-US" altLang="zh-CN"/>
              <a:t> )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827088" y="3308350"/>
            <a:ext cx="511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令 </a:t>
            </a:r>
            <a:r>
              <a:rPr lang="en-US" altLang="zh-CN" i="1">
                <a:latin typeface="Symbol" pitchFamily="18" charset="2"/>
              </a:rPr>
              <a:t>r</a:t>
            </a:r>
            <a:r>
              <a:rPr lang="en-US" altLang="zh-CN">
                <a:latin typeface="Symbol" pitchFamily="18" charset="2"/>
              </a:rPr>
              <a:t> </a:t>
            </a:r>
            <a:r>
              <a:rPr lang="zh-CN" altLang="en-US">
                <a:latin typeface="Arial" charset="0"/>
              </a:rPr>
              <a:t>表示</a:t>
            </a:r>
            <a:r>
              <a:rPr lang="en-US" altLang="zh-CN">
                <a:latin typeface="Arial" charset="0"/>
              </a:rPr>
              <a:t>95</a:t>
            </a:r>
            <a:r>
              <a:rPr lang="zh-CN" altLang="en-US">
                <a:latin typeface="Arial" charset="0"/>
              </a:rPr>
              <a:t>％的分位数风险度量，则</a:t>
            </a:r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89112"/>
              </p:ext>
            </p:extLst>
          </p:nvPr>
        </p:nvGraphicFramePr>
        <p:xfrm>
          <a:off x="6146699" y="3407291"/>
          <a:ext cx="22780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" name="Equation" r:id="rId5" imgW="1054100" imgH="203200" progId="Equation.DSMT4">
                  <p:embed/>
                </p:oleObj>
              </mc:Choice>
              <mc:Fallback>
                <p:oleObj name="Equation" r:id="rId5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699" y="3407291"/>
                        <a:ext cx="22780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4077"/>
              </p:ext>
            </p:extLst>
          </p:nvPr>
        </p:nvGraphicFramePr>
        <p:xfrm>
          <a:off x="827088" y="2335647"/>
          <a:ext cx="71278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name="Equation" r:id="rId7" imgW="3390900" imgH="381000" progId="Equation.DSMT4">
                  <p:embed/>
                </p:oleObj>
              </mc:Choice>
              <mc:Fallback>
                <p:oleObj name="Equation" r:id="rId7" imgW="3390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5647"/>
                        <a:ext cx="71278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539750" y="981075"/>
          <a:ext cx="36528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" name="Equation" r:id="rId9" imgW="2184400" imgH="381000" progId="Equation.DSMT4">
                  <p:embed/>
                </p:oleObj>
              </mc:Choice>
              <mc:Fallback>
                <p:oleObj name="Equation" r:id="rId9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652838" cy="635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211908"/>
              </p:ext>
            </p:extLst>
          </p:nvPr>
        </p:nvGraphicFramePr>
        <p:xfrm>
          <a:off x="4716463" y="939800"/>
          <a:ext cx="38877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name="Equation" r:id="rId11" imgW="2184120" imgH="380880" progId="Equation.DSMT4">
                  <p:embed/>
                </p:oleObj>
              </mc:Choice>
              <mc:Fallback>
                <p:oleObj name="Equation" r:id="rId11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939800"/>
                        <a:ext cx="3887787" cy="676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1"/>
          <p:cNvSpPr txBox="1">
            <a:spLocks noChangeArrowheads="1"/>
          </p:cNvSpPr>
          <p:nvPr/>
        </p:nvSpPr>
        <p:spPr bwMode="auto">
          <a:xfrm>
            <a:off x="879475" y="429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Arial" charset="0"/>
              </a:rPr>
              <a:t>故</a:t>
            </a:r>
          </a:p>
        </p:txBody>
      </p:sp>
      <p:sp>
        <p:nvSpPr>
          <p:cNvPr id="99340" name="Text Box 13"/>
          <p:cNvSpPr txBox="1">
            <a:spLocks noChangeArrowheads="1"/>
          </p:cNvSpPr>
          <p:nvPr/>
        </p:nvSpPr>
        <p:spPr bwMode="auto">
          <a:xfrm>
            <a:off x="971550" y="5300663"/>
            <a:ext cx="797365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Arial" charset="0"/>
              </a:rPr>
              <a:t>合并后的</a:t>
            </a:r>
            <a:r>
              <a:rPr lang="zh-CN" altLang="en-US" dirty="0">
                <a:latin typeface="Arial" charset="0"/>
              </a:rPr>
              <a:t>风险值</a:t>
            </a:r>
            <a:r>
              <a:rPr lang="zh-CN" altLang="en-US" dirty="0" smtClean="0">
                <a:latin typeface="Arial" charset="0"/>
              </a:rPr>
              <a:t>大于各自的风险值之和，</a:t>
            </a:r>
            <a:r>
              <a:rPr lang="zh-CN" altLang="en-US" dirty="0">
                <a:latin typeface="Arial" charset="0"/>
              </a:rPr>
              <a:t>不</a:t>
            </a:r>
            <a:r>
              <a:rPr lang="zh-CN" altLang="en-US" dirty="0" smtClean="0">
                <a:latin typeface="Arial" charset="0"/>
              </a:rPr>
              <a:t>满足次可</a:t>
            </a:r>
            <a:r>
              <a:rPr lang="zh-CN" altLang="en-US" dirty="0">
                <a:latin typeface="Arial" charset="0"/>
              </a:rPr>
              <a:t>加性</a:t>
            </a:r>
          </a:p>
        </p:txBody>
      </p:sp>
    </p:spTree>
    <p:extLst>
      <p:ext uri="{BB962C8B-B14F-4D97-AF65-F5344CB8AC3E}">
        <p14:creationId xmlns:p14="http://schemas.microsoft.com/office/powerpoint/2010/main" val="359183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1096807"/>
            <a:ext cx="8229600" cy="789140"/>
          </a:xfrm>
        </p:spPr>
        <p:txBody>
          <a:bodyPr/>
          <a:lstStyle/>
          <a:p>
            <a:r>
              <a:rPr lang="en-US" altLang="zh-CN" sz="2800" dirty="0" smtClean="0"/>
              <a:t>VaR </a:t>
            </a:r>
            <a:r>
              <a:rPr lang="zh-CN" altLang="en-US" sz="2800" dirty="0" smtClean="0"/>
              <a:t>在什么条件下是一致性风险度量？</a:t>
            </a:r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2290647"/>
            <a:ext cx="8552046" cy="4382717"/>
          </a:xfrm>
        </p:spPr>
        <p:txBody>
          <a:bodyPr/>
          <a:lstStyle/>
          <a:p>
            <a:r>
              <a:rPr lang="zh-CN" altLang="en-US" dirty="0" smtClean="0"/>
              <a:t>如果损失服从椭圆分布（</a:t>
            </a:r>
            <a:r>
              <a:rPr lang="en-US" altLang="zh-CN" dirty="0">
                <a:latin typeface="+mj-lt"/>
              </a:rPr>
              <a:t>Elliptical distribution</a:t>
            </a:r>
            <a:r>
              <a:rPr lang="en-US" altLang="zh-CN" dirty="0" smtClean="0"/>
              <a:t>），VaR</a:t>
            </a:r>
            <a:r>
              <a:rPr lang="zh-CN" altLang="en-US" dirty="0" smtClean="0"/>
              <a:t>满足一致性。</a:t>
            </a: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normal distribution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（多元正态分布）</a:t>
            </a:r>
            <a:endParaRPr lang="en-US" altLang="zh-CN" sz="18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t-distribution 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（多元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1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分布）</a:t>
            </a:r>
            <a:endParaRPr lang="en-US" altLang="zh-CN" sz="18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stable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multivariate Laplace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logistic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symmetric general hyperbolic distribution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E4706E09-746E-47F2-A172-5718E8C4482E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42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>
          <a:xfrm>
            <a:off x="105878" y="1196975"/>
            <a:ext cx="9038122" cy="4670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：损失服从正态分布，均值为</a:t>
            </a:r>
            <a:r>
              <a:rPr lang="en-US" altLang="zh-CN" sz="2400" dirty="0" smtClean="0"/>
              <a:t>33</a:t>
            </a:r>
            <a:r>
              <a:rPr lang="zh-CN" altLang="en-US" sz="2400" dirty="0" smtClean="0"/>
              <a:t>，标准差为</a:t>
            </a:r>
            <a:r>
              <a:rPr lang="en-US" altLang="zh-CN" sz="2400" dirty="0" smtClean="0"/>
              <a:t>109</a:t>
            </a:r>
            <a:r>
              <a:rPr lang="zh-CN" altLang="en-US" sz="2400" dirty="0" smtClean="0"/>
              <a:t>，计算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baseline="-25000" dirty="0" err="1" smtClean="0"/>
              <a:t>95</a:t>
            </a:r>
            <a:r>
              <a:rPr lang="zh-CN" altLang="en-US" sz="2400" baseline="-25000" dirty="0" smtClean="0"/>
              <a:t>％</a:t>
            </a:r>
            <a:r>
              <a:rPr lang="en-US" altLang="zh-CN" sz="2400" baseline="-25000" dirty="0" smtClean="0"/>
              <a:t>.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39E29D3-5431-4FD4-89C3-5173ACEEFFEE}" type="slidenum">
              <a:rPr lang="en-US" altLang="zh-CN"/>
              <a:pPr>
                <a:defRPr/>
              </a:pPr>
              <a:t>22</a:t>
            </a:fld>
            <a:r>
              <a:rPr lang="en-US" altLang="zh-CN"/>
              <a:t> )</a:t>
            </a:r>
          </a:p>
        </p:txBody>
      </p:sp>
      <p:graphicFrame>
        <p:nvGraphicFramePr>
          <p:cNvPr id="1013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44873"/>
              </p:ext>
            </p:extLst>
          </p:nvPr>
        </p:nvGraphicFramePr>
        <p:xfrm>
          <a:off x="1248561" y="2309094"/>
          <a:ext cx="3408362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Equation" r:id="rId3" imgW="1422360" imgH="1638000" progId="Equation.DSMT4">
                  <p:embed/>
                </p:oleObj>
              </mc:Choice>
              <mc:Fallback>
                <p:oleObj name="Equation" r:id="rId3" imgW="142236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61" y="2309094"/>
                        <a:ext cx="3408362" cy="392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65443"/>
              </p:ext>
            </p:extLst>
          </p:nvPr>
        </p:nvGraphicFramePr>
        <p:xfrm>
          <a:off x="4931313" y="3973428"/>
          <a:ext cx="3938297" cy="59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297">
                  <a:extLst>
                    <a:ext uri="{9D8B030D-6E8A-4147-A177-3AD203B41FA5}">
                      <a16:colId xmlns:a16="http://schemas.microsoft.com/office/drawing/2014/main" val="2420049408"/>
                    </a:ext>
                  </a:extLst>
                </a:gridCol>
              </a:tblGrid>
              <a:tr h="59722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0000CC"/>
                          </a:solidFill>
                        </a:rPr>
                        <a:t>qnorm</a:t>
                      </a:r>
                      <a:r>
                        <a:rPr lang="en-US" altLang="zh-CN" dirty="0" smtClean="0">
                          <a:solidFill>
                            <a:srgbClr val="0000CC"/>
                          </a:solidFill>
                        </a:rPr>
                        <a:t> ( 0.95,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mean = 33, </a:t>
                      </a:r>
                      <a:r>
                        <a:rPr lang="en-US" altLang="zh-CN" baseline="0" dirty="0" err="1" smtClean="0">
                          <a:solidFill>
                            <a:srgbClr val="0000CC"/>
                          </a:solidFill>
                        </a:rPr>
                        <a:t>sd</a:t>
                      </a:r>
                      <a:r>
                        <a:rPr lang="en-US" altLang="zh-CN" baseline="0" dirty="0" smtClean="0">
                          <a:solidFill>
                            <a:srgbClr val="0000CC"/>
                          </a:solidFill>
                        </a:rPr>
                        <a:t> = 109)</a:t>
                      </a:r>
                      <a:endParaRPr lang="zh-CN" alt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3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3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67C6F3CF-CB55-400C-A91D-1BF0C5C419CF}" type="slidenum">
              <a:rPr lang="en-US" altLang="zh-CN"/>
              <a:pPr>
                <a:buNone/>
                <a:defRPr/>
              </a:pPr>
              <a:t>23</a:t>
            </a:fld>
            <a:r>
              <a:rPr lang="en-US" altLang="zh-CN" dirty="0"/>
              <a:t> )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17525" y="798513"/>
            <a:ext cx="733107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</a:t>
            </a:r>
            <a:r>
              <a:rPr lang="zh-CN" altLang="en-US" sz="1800" dirty="0">
                <a:latin typeface="Arial" charset="0"/>
              </a:rPr>
              <a:t>：损失的均值</a:t>
            </a:r>
            <a:r>
              <a:rPr lang="zh-CN" altLang="en-US" sz="1800" dirty="0" smtClean="0">
                <a:latin typeface="Arial" charset="0"/>
              </a:rPr>
              <a:t>为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zh-CN" altLang="en-US" sz="1800" dirty="0">
                <a:latin typeface="Arial" charset="0"/>
              </a:rPr>
              <a:t>标准差为</a:t>
            </a:r>
            <a:r>
              <a:rPr lang="en-US" altLang="zh-CN" sz="1800" dirty="0">
                <a:latin typeface="Arial" charset="0"/>
              </a:rPr>
              <a:t>223.607</a:t>
            </a:r>
            <a:r>
              <a:rPr lang="zh-CN" altLang="en-US" sz="1800" dirty="0">
                <a:latin typeface="Arial" charset="0"/>
              </a:rPr>
              <a:t>。用正态分布，帕累托分布</a:t>
            </a:r>
            <a:r>
              <a:rPr lang="zh-CN" altLang="en-US" sz="1800" dirty="0" smtClean="0">
                <a:latin typeface="Arial" charset="0"/>
              </a:rPr>
              <a:t>和 </a:t>
            </a:r>
            <a:r>
              <a:rPr lang="en-US" altLang="zh-CN" sz="1800" dirty="0" smtClean="0">
                <a:latin typeface="Arial" charset="0"/>
              </a:rPr>
              <a:t>Weibull </a:t>
            </a:r>
            <a:r>
              <a:rPr lang="zh-CN" altLang="en-US" sz="1800" dirty="0" smtClean="0">
                <a:latin typeface="Arial" charset="0"/>
              </a:rPr>
              <a:t>分布</a:t>
            </a:r>
            <a:r>
              <a:rPr lang="zh-CN" altLang="en-US" sz="1800" dirty="0">
                <a:latin typeface="Arial" charset="0"/>
              </a:rPr>
              <a:t>计算</a:t>
            </a:r>
            <a:r>
              <a:rPr lang="zh-CN" altLang="en-US" sz="1800" dirty="0" smtClean="0">
                <a:latin typeface="Arial" charset="0"/>
              </a:rPr>
              <a:t>在</a:t>
            </a:r>
            <a:r>
              <a:rPr lang="en-US" altLang="zh-CN" sz="1800" dirty="0" smtClean="0">
                <a:latin typeface="Arial" charset="0"/>
              </a:rPr>
              <a:t>90</a:t>
            </a:r>
            <a:r>
              <a:rPr lang="en-US" altLang="zh-CN" sz="1800" dirty="0">
                <a:latin typeface="Arial" charset="0"/>
              </a:rPr>
              <a:t>%</a:t>
            </a:r>
            <a:r>
              <a:rPr lang="zh-CN" altLang="en-US" sz="1800" dirty="0">
                <a:latin typeface="Arial" charset="0"/>
              </a:rPr>
              <a:t>，</a:t>
            </a:r>
            <a:r>
              <a:rPr lang="en-US" altLang="zh-CN" sz="1800" dirty="0">
                <a:latin typeface="Arial" charset="0"/>
              </a:rPr>
              <a:t>99%</a:t>
            </a:r>
            <a:r>
              <a:rPr lang="zh-CN" altLang="en-US" sz="1800" dirty="0">
                <a:latin typeface="Arial" charset="0"/>
              </a:rPr>
              <a:t>和</a:t>
            </a:r>
            <a:r>
              <a:rPr lang="en-US" altLang="zh-CN" sz="1800" dirty="0">
                <a:latin typeface="Arial" charset="0"/>
              </a:rPr>
              <a:t>99.9</a:t>
            </a:r>
            <a:r>
              <a:rPr lang="en-US" altLang="zh-CN" sz="1800" dirty="0" smtClean="0">
                <a:latin typeface="Arial" charset="0"/>
              </a:rPr>
              <a:t>%</a:t>
            </a:r>
            <a:r>
              <a:rPr lang="zh-CN" altLang="en-US" sz="1800" dirty="0" smtClean="0">
                <a:latin typeface="Arial" charset="0"/>
              </a:rPr>
              <a:t>水平的</a:t>
            </a:r>
            <a:r>
              <a:rPr lang="en-US" altLang="zh-CN" sz="1800" dirty="0" err="1">
                <a:latin typeface="Arial" charset="0"/>
              </a:rPr>
              <a:t>VaR</a:t>
            </a:r>
            <a:endParaRPr lang="en-US" altLang="zh-CN" sz="1800" dirty="0">
              <a:latin typeface="Arial" charset="0"/>
            </a:endParaRP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593725" y="1622425"/>
            <a:ext cx="3174267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Arial" charset="0"/>
              </a:rPr>
              <a:t> 矩</a:t>
            </a:r>
            <a:r>
              <a:rPr lang="zh-CN" altLang="en-US" sz="1800" dirty="0">
                <a:latin typeface="Arial" charset="0"/>
              </a:rPr>
              <a:t>估计求得参数如下：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正态分布（</a:t>
            </a:r>
            <a:r>
              <a:rPr lang="en-US" altLang="zh-CN" sz="1800" dirty="0" smtClean="0">
                <a:latin typeface="Arial" charset="0"/>
              </a:rPr>
              <a:t>100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223.607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zh-CN" altLang="en-US" sz="1800" dirty="0" smtClean="0">
                <a:latin typeface="Arial" charset="0"/>
              </a:rPr>
              <a:t> 帕累托分布（</a:t>
            </a:r>
            <a:r>
              <a:rPr lang="en-US" altLang="zh-CN" sz="1800" dirty="0" smtClean="0">
                <a:latin typeface="Arial" charset="0"/>
              </a:rPr>
              <a:t>120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2.2</a:t>
            </a:r>
            <a:r>
              <a:rPr lang="zh-CN" altLang="en-US" sz="1800" dirty="0" smtClean="0">
                <a:latin typeface="Arial" charset="0"/>
              </a:rPr>
              <a:t>）</a:t>
            </a:r>
          </a:p>
          <a:p>
            <a:pPr eaLnBrk="1" hangingPunct="1"/>
            <a:r>
              <a:rPr lang="en-US" altLang="zh-CN" sz="1800" dirty="0" smtClean="0">
                <a:latin typeface="Arial" charset="0"/>
              </a:rPr>
              <a:t> Weibull</a:t>
            </a:r>
            <a:r>
              <a:rPr lang="zh-CN" altLang="en-US" sz="1800" dirty="0" smtClean="0">
                <a:latin typeface="Arial" charset="0"/>
              </a:rPr>
              <a:t>分布（</a:t>
            </a:r>
            <a:r>
              <a:rPr lang="en-US" altLang="zh-CN" sz="1800" dirty="0" smtClean="0">
                <a:latin typeface="Arial" charset="0"/>
              </a:rPr>
              <a:t>50</a:t>
            </a:r>
            <a:r>
              <a:rPr lang="zh-CN" altLang="en-US" sz="1800" dirty="0" smtClean="0">
                <a:latin typeface="Arial" charset="0"/>
              </a:rPr>
              <a:t>，</a:t>
            </a:r>
            <a:r>
              <a:rPr lang="en-US" altLang="zh-CN" sz="1800" dirty="0" smtClean="0">
                <a:latin typeface="Arial" charset="0"/>
              </a:rPr>
              <a:t>0.5</a:t>
            </a:r>
            <a:r>
              <a:rPr lang="zh-CN" altLang="en-US" sz="1800" dirty="0" smtClean="0">
                <a:latin typeface="Arial" charset="0"/>
              </a:rPr>
              <a:t>）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3512759" y="3611388"/>
            <a:ext cx="2480231" cy="4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 dirty="0" err="1">
                <a:latin typeface="Arial" charset="0"/>
              </a:rPr>
              <a:t>VaR</a:t>
            </a:r>
            <a:r>
              <a:rPr lang="zh-CN" altLang="en-US" sz="1800" b="1" dirty="0">
                <a:latin typeface="Arial" charset="0"/>
              </a:rPr>
              <a:t>的计算结果和比较</a:t>
            </a:r>
          </a:p>
        </p:txBody>
      </p:sp>
      <p:graphicFrame>
        <p:nvGraphicFramePr>
          <p:cNvPr id="3635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78331"/>
              </p:ext>
            </p:extLst>
          </p:nvPr>
        </p:nvGraphicFramePr>
        <p:xfrm>
          <a:off x="676175" y="4223886"/>
          <a:ext cx="8153400" cy="195104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可靠性水平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正态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帕累托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weibull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386.56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221.76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265.09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620.19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853.36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1060.38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791.00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2652.16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2385.85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80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922"/>
            <a:ext cx="8229600" cy="789140"/>
          </a:xfrm>
        </p:spPr>
        <p:txBody>
          <a:bodyPr/>
          <a:lstStyle/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定义：</a:t>
            </a:r>
            <a:r>
              <a:rPr lang="zh-CN" altLang="en-US" sz="2400" dirty="0" smtClean="0">
                <a:latin typeface="Times New Roman" pitchFamily="18" charset="0"/>
              </a:rPr>
              <a:t>超过</a:t>
            </a:r>
            <a:r>
              <a:rPr lang="en-US" altLang="zh-CN" sz="2400" dirty="0" err="1" smtClean="0">
                <a:latin typeface="+mj-lt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的损失的期望值，即</a:t>
            </a:r>
            <a:r>
              <a:rPr lang="en-US" altLang="zh-CN" sz="2400" dirty="0" err="1" smtClean="0">
                <a:latin typeface="+mj-lt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是最坏的</a:t>
            </a:r>
            <a:r>
              <a:rPr lang="en-US" altLang="zh-CN" sz="2400" dirty="0" smtClean="0">
                <a:latin typeface="Times New Roman" pitchFamily="18" charset="0"/>
              </a:rPr>
              <a:t>100(1</a:t>
            </a:r>
            <a:r>
              <a:rPr lang="zh-CN" altLang="en-US" sz="2400" dirty="0" smtClean="0">
                <a:latin typeface="Times New Roman" pitchFamily="18" charset="0"/>
              </a:rPr>
              <a:t>－ 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)%</a:t>
            </a:r>
            <a:r>
              <a:rPr lang="zh-CN" altLang="en-US" sz="2400" dirty="0" smtClean="0">
                <a:latin typeface="Times New Roman" pitchFamily="18" charset="0"/>
              </a:rPr>
              <a:t>损失的期望值。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marL="0" indent="0" eaLnBrk="1" hangingPunct="1">
              <a:buNone/>
            </a:pPr>
            <a:endParaRPr lang="zh-CN" altLang="en-US" sz="2400" dirty="0" smtClean="0">
              <a:latin typeface="Symbol" pitchFamily="18" charset="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24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18652"/>
              </p:ext>
            </p:extLst>
          </p:nvPr>
        </p:nvGraphicFramePr>
        <p:xfrm>
          <a:off x="2166286" y="4918225"/>
          <a:ext cx="4156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tion" r:id="rId3" imgW="1968480" imgH="241200" progId="Equation.DSMT4">
                  <p:embed/>
                </p:oleObj>
              </mc:Choice>
              <mc:Fallback>
                <p:oleObj name="Equation" r:id="rId3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86" y="4918225"/>
                        <a:ext cx="4156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66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A64D062-3BDF-475E-BCD7-0CD77175AADD}" type="slidenum">
              <a:rPr lang="en-US" altLang="zh-CN"/>
              <a:pPr>
                <a:defRPr/>
              </a:pPr>
              <a:t>25</a:t>
            </a:fld>
            <a:r>
              <a:rPr lang="en-US" altLang="zh-CN"/>
              <a:t> )</a:t>
            </a: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75123"/>
            <a:ext cx="871378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2960254" y="521766"/>
            <a:ext cx="2975110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568634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503D9B84-BB53-4E76-BC78-45AB57899E24}" type="slidenum">
              <a:rPr lang="en-US" altLang="zh-CN"/>
              <a:pPr>
                <a:defRPr/>
              </a:pPr>
              <a:t>26</a:t>
            </a:fld>
            <a:r>
              <a:rPr lang="en-US" altLang="zh-CN"/>
              <a:t> )</a:t>
            </a:r>
          </a:p>
        </p:txBody>
      </p:sp>
      <p:pic>
        <p:nvPicPr>
          <p:cNvPr id="1075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5693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2623369" y="542727"/>
            <a:ext cx="3432286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447249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3238"/>
            <a:ext cx="8540750" cy="4608512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连续分布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的值大于</a:t>
            </a:r>
            <a:r>
              <a:rPr lang="en-US" altLang="zh-CN" sz="2400" dirty="0" err="1" smtClean="0">
                <a:latin typeface="Times New Roman" pitchFamily="18" charset="0"/>
              </a:rPr>
              <a:t>VaR</a:t>
            </a:r>
            <a:r>
              <a:rPr lang="en-US" altLang="zh-CN" sz="2400" i="1" baseline="-25000" dirty="0" err="1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Symbol" pitchFamily="18" charset="2"/>
              </a:rPr>
              <a:t>，更加保守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CCF718C0-94CC-405C-A39D-C9836B2A8BD9}" type="slidenum">
              <a:rPr lang="en-US" altLang="zh-CN"/>
              <a:pPr>
                <a:buNone/>
                <a:defRPr/>
              </a:pPr>
              <a:t>27</a:t>
            </a:fld>
            <a:r>
              <a:rPr lang="en-US" altLang="zh-CN" dirty="0"/>
              <a:t> )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92280"/>
              </p:ext>
            </p:extLst>
          </p:nvPr>
        </p:nvGraphicFramePr>
        <p:xfrm>
          <a:off x="529390" y="2782504"/>
          <a:ext cx="8229600" cy="125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7" name="Equation" r:id="rId3" imgW="3898900" imgH="596900" progId="Equation.DSMT4">
                  <p:embed/>
                </p:oleObj>
              </mc:Choice>
              <mc:Fallback>
                <p:oleObj name="Equation" r:id="rId3" imgW="38989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90" y="2782504"/>
                        <a:ext cx="8229600" cy="12592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14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28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1063575"/>
            <a:ext cx="6124177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种表示（变形过程见下页）：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762000" y="4942775"/>
            <a:ext cx="778827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TVaR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是在区间（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1</a:t>
            </a:r>
            <a:r>
              <a:rPr lang="zh-CN" altLang="en-US" dirty="0" smtClean="0"/>
              <a:t>）上的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的算数平均数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90614"/>
              </p:ext>
            </p:extLst>
          </p:nvPr>
        </p:nvGraphicFramePr>
        <p:xfrm>
          <a:off x="884877" y="2170219"/>
          <a:ext cx="3941916" cy="17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77" y="2170219"/>
                        <a:ext cx="3941916" cy="170797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26793" y="3139709"/>
            <a:ext cx="4317207" cy="45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（适用于所有分布类型的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TVaR</a:t>
            </a:r>
            <a:r>
              <a:rPr lang="zh-CN" altLang="en-US" sz="2000" dirty="0" smtClean="0">
                <a:solidFill>
                  <a:srgbClr val="FF0000"/>
                </a:solidFill>
              </a:rPr>
              <a:t>定义）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95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6D5666DE-7237-4E1E-8C9F-593B2218BB8A}" type="slidenum">
              <a:rPr lang="en-US" altLang="zh-CN"/>
              <a:pPr>
                <a:defRPr/>
              </a:pPr>
              <a:t>29</a:t>
            </a:fld>
            <a:r>
              <a:rPr lang="en-US" altLang="zh-CN"/>
              <a:t> )</a:t>
            </a:r>
          </a:p>
        </p:txBody>
      </p:sp>
      <p:sp>
        <p:nvSpPr>
          <p:cNvPr id="108547" name="Rectangle 5"/>
          <p:cNvSpPr>
            <a:spLocks noChangeArrowheads="1"/>
          </p:cNvSpPr>
          <p:nvPr/>
        </p:nvSpPr>
        <p:spPr bwMode="auto">
          <a:xfrm>
            <a:off x="0" y="428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6643"/>
              </p:ext>
            </p:extLst>
          </p:nvPr>
        </p:nvGraphicFramePr>
        <p:xfrm>
          <a:off x="688975" y="1898650"/>
          <a:ext cx="7539038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4" name="Equation" r:id="rId3" imgW="3835080" imgH="1396800" progId="Equation.DSMT4">
                  <p:embed/>
                </p:oleObj>
              </mc:Choice>
              <mc:Fallback>
                <p:oleObj name="Equation" r:id="rId3" imgW="38350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898650"/>
                        <a:ext cx="7539038" cy="275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762000" y="740842"/>
            <a:ext cx="3354188" cy="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的另一种表示：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27015"/>
              </p:ext>
            </p:extLst>
          </p:nvPr>
        </p:nvGraphicFramePr>
        <p:xfrm>
          <a:off x="2089050" y="4733203"/>
          <a:ext cx="18986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" name="Equation" r:id="rId5" imgW="1054080" imgH="787320" progId="Equation.DSMT4">
                  <p:embed/>
                </p:oleObj>
              </mc:Choice>
              <mc:Fallback>
                <p:oleObj name="Equation" r:id="rId5" imgW="10540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050" y="4733203"/>
                        <a:ext cx="18986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08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111" y="762070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912" y="1947579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随机变量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(random variable)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指取值依赖于随机现象的观察结果的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损失次数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型随机变量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损失金额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-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累积损失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3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78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50EE8D7D-C876-404E-95D2-07E3E32D2B2F}" type="slidenum">
              <a:rPr lang="en-US" altLang="zh-CN"/>
              <a:pPr>
                <a:buNone/>
                <a:defRPr/>
              </a:pPr>
              <a:t>30</a:t>
            </a:fld>
            <a:r>
              <a:rPr lang="en-US" altLang="zh-CN" dirty="0"/>
              <a:t> )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69" name="Rectangle 9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671" name="Text Box 10"/>
          <p:cNvSpPr txBox="1">
            <a:spLocks noChangeArrowheads="1"/>
          </p:cNvSpPr>
          <p:nvPr/>
        </p:nvSpPr>
        <p:spPr bwMode="auto">
          <a:xfrm>
            <a:off x="746125" y="801688"/>
            <a:ext cx="520084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的另一种表示（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连续分布）：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26300"/>
              </p:ext>
            </p:extLst>
          </p:nvPr>
        </p:nvGraphicFramePr>
        <p:xfrm>
          <a:off x="591536" y="1734871"/>
          <a:ext cx="6811962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3" imgW="2971800" imgH="2095200" progId="Equation.DSMT4">
                  <p:embed/>
                </p:oleObj>
              </mc:Choice>
              <mc:Fallback>
                <p:oleObj name="Equation" r:id="rId3" imgW="297180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6" y="1734871"/>
                        <a:ext cx="6811962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341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D53938A0-8E2E-4FE3-B97D-C80A3F69DFE0}" type="slidenum">
              <a:rPr lang="en-US" altLang="zh-CN"/>
              <a:pPr>
                <a:buNone/>
                <a:defRPr/>
              </a:pPr>
              <a:t>31</a:t>
            </a:fld>
            <a:r>
              <a:rPr lang="en-US" altLang="zh-CN" dirty="0"/>
              <a:t> 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2275377" y="894335"/>
            <a:ext cx="291175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TVaR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满足次可加性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52802"/>
              </p:ext>
            </p:extLst>
          </p:nvPr>
        </p:nvGraphicFramePr>
        <p:xfrm>
          <a:off x="236213" y="2287254"/>
          <a:ext cx="8749167" cy="80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40" name="Equation" r:id="rId3" imgW="2616120" imgH="241200" progId="Equation.DSMT4">
                  <p:embed/>
                </p:oleObj>
              </mc:Choice>
              <mc:Fallback>
                <p:oleObj name="Equation" r:id="rId3" imgW="2616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3" y="2287254"/>
                        <a:ext cx="8749167" cy="805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463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AF450CB3-E38C-4133-BBBD-B65436650BEC}" type="slidenum">
              <a:rPr lang="en-US" altLang="zh-CN"/>
              <a:pPr>
                <a:defRPr/>
              </a:pPr>
              <a:t>32</a:t>
            </a:fld>
            <a:r>
              <a:rPr lang="en-US" altLang="zh-CN"/>
              <a:t> )</a:t>
            </a:r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84525"/>
              </p:ext>
            </p:extLst>
          </p:nvPr>
        </p:nvGraphicFramePr>
        <p:xfrm>
          <a:off x="1295400" y="1600200"/>
          <a:ext cx="320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4" name="Equation" r:id="rId3" imgW="1397000" imgH="241300" progId="Equation.DSMT4">
                  <p:embed/>
                </p:oleObj>
              </mc:Choice>
              <mc:Fallback>
                <p:oleObj name="Equation" r:id="rId3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3200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Object 5"/>
          <p:cNvGraphicFramePr>
            <a:graphicFrameLocks noChangeAspect="1"/>
          </p:cNvGraphicFramePr>
          <p:nvPr/>
        </p:nvGraphicFramePr>
        <p:xfrm>
          <a:off x="1295400" y="2743200"/>
          <a:ext cx="3276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5" name="Equation" r:id="rId5" imgW="1714500" imgH="482600" progId="Equation.DSMT4">
                  <p:embed/>
                </p:oleObj>
              </mc:Choice>
              <mc:Fallback>
                <p:oleObj name="Equation" r:id="rId5" imgW="1714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276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6" name="Object 6"/>
          <p:cNvGraphicFramePr>
            <a:graphicFrameLocks noChangeAspect="1"/>
          </p:cNvGraphicFramePr>
          <p:nvPr/>
        </p:nvGraphicFramePr>
        <p:xfrm>
          <a:off x="1371600" y="3810000"/>
          <a:ext cx="2819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6" name="Equation" r:id="rId7" imgW="1497950" imgH="634725" progId="Equation.DSMT4">
                  <p:embed/>
                </p:oleObj>
              </mc:Choice>
              <mc:Fallback>
                <p:oleObj name="Equation" r:id="rId7" imgW="1497950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8194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7" name="Object 7"/>
          <p:cNvGraphicFramePr>
            <a:graphicFrameLocks noChangeAspect="1"/>
          </p:cNvGraphicFramePr>
          <p:nvPr/>
        </p:nvGraphicFramePr>
        <p:xfrm>
          <a:off x="1219200" y="5715000"/>
          <a:ext cx="38877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7" name="Equation" r:id="rId9" imgW="1600200" imgH="254000" progId="Equation.DSMT4">
                  <p:embed/>
                </p:oleObj>
              </mc:Choice>
              <mc:Fallback>
                <p:oleObj name="Equation" r:id="rId9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38877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8"/>
          <p:cNvSpPr txBox="1">
            <a:spLocks noChangeArrowheads="1"/>
          </p:cNvSpPr>
          <p:nvPr/>
        </p:nvSpPr>
        <p:spPr bwMode="auto">
          <a:xfrm>
            <a:off x="609600" y="719782"/>
            <a:ext cx="3203698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b="1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+mj-lt"/>
                <a:ea typeface="黑体" panose="02010609060101010101" pitchFamily="49" charset="-122"/>
              </a:rPr>
              <a:t>：正态分布的</a:t>
            </a:r>
            <a:r>
              <a:rPr lang="en-US" altLang="zh-CN" b="1" dirty="0" err="1" smtClean="0">
                <a:latin typeface="+mj-lt"/>
                <a:ea typeface="黑体" panose="02010609060101010101" pitchFamily="49" charset="-122"/>
              </a:rPr>
              <a:t>TVaR</a:t>
            </a:r>
            <a:endParaRPr lang="en-US" altLang="zh-CN" b="1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19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117A1A73-310C-42BB-BFB8-AE488322B6CE}" type="slidenum">
              <a:rPr lang="en-US" altLang="zh-CN"/>
              <a:pPr>
                <a:defRPr/>
              </a:pPr>
              <a:t>33</a:t>
            </a:fld>
            <a:r>
              <a:rPr lang="en-US" altLang="zh-CN"/>
              <a:t> )</a:t>
            </a:r>
          </a:p>
        </p:txBody>
      </p:sp>
      <p:graphicFrame>
        <p:nvGraphicFramePr>
          <p:cNvPr id="395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318000"/>
              </p:ext>
            </p:extLst>
          </p:nvPr>
        </p:nvGraphicFramePr>
        <p:xfrm>
          <a:off x="222250" y="1296988"/>
          <a:ext cx="58054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5" name="Equation" r:id="rId3" imgW="3073320" imgH="545760" progId="Equation.DSMT4">
                  <p:embed/>
                </p:oleObj>
              </mc:Choice>
              <mc:Fallback>
                <p:oleObj name="Equation" r:id="rId3" imgW="3073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296988"/>
                        <a:ext cx="580548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0" name="Object 6"/>
          <p:cNvGraphicFramePr>
            <a:graphicFrameLocks noChangeAspect="1"/>
          </p:cNvGraphicFramePr>
          <p:nvPr/>
        </p:nvGraphicFramePr>
        <p:xfrm>
          <a:off x="5357813" y="2819400"/>
          <a:ext cx="3786187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6" name="Equation" r:id="rId5" imgW="2286000" imgH="2438400" progId="Equation.DSMT4">
                  <p:embed/>
                </p:oleObj>
              </mc:Choice>
              <mc:Fallback>
                <p:oleObj name="Equation" r:id="rId5" imgW="2286000" imgH="243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819400"/>
                        <a:ext cx="3786187" cy="403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497534"/>
              </p:ext>
            </p:extLst>
          </p:nvPr>
        </p:nvGraphicFramePr>
        <p:xfrm>
          <a:off x="380999" y="5257800"/>
          <a:ext cx="287382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7" name="Equation" r:id="rId7" imgW="1384300" imgH="660400" progId="Equation.DSMT4">
                  <p:embed/>
                </p:oleObj>
              </mc:Choice>
              <mc:Fallback>
                <p:oleObj name="Equation" r:id="rId7" imgW="13843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" y="5257800"/>
                        <a:ext cx="2873829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96554"/>
              </p:ext>
            </p:extLst>
          </p:nvPr>
        </p:nvGraphicFramePr>
        <p:xfrm>
          <a:off x="157163" y="2511425"/>
          <a:ext cx="483393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8" name="Equation" r:id="rId9" imgW="2400120" imgH="660240" progId="Equation.DSMT4">
                  <p:embed/>
                </p:oleObj>
              </mc:Choice>
              <mc:Fallback>
                <p:oleObj name="Equation" r:id="rId9" imgW="2400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511425"/>
                        <a:ext cx="4833937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3" name="Object 9"/>
          <p:cNvGraphicFramePr>
            <a:graphicFrameLocks noChangeAspect="1"/>
          </p:cNvGraphicFramePr>
          <p:nvPr/>
        </p:nvGraphicFramePr>
        <p:xfrm>
          <a:off x="228600" y="4191000"/>
          <a:ext cx="3429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9" name="Equation" r:id="rId11" imgW="1574800" imgH="419100" progId="Equation.DSMT4">
                  <p:embed/>
                </p:oleObj>
              </mc:Choice>
              <mc:Fallback>
                <p:oleObj name="Equation" r:id="rId11" imgW="1574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34290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74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5069ED7-87C8-499B-A42E-2E6A6C78402D}" type="slidenum">
              <a:rPr lang="en-US" altLang="zh-CN"/>
              <a:pPr>
                <a:defRPr/>
              </a:pPr>
              <a:t>34</a:t>
            </a:fld>
            <a:r>
              <a:rPr lang="en-US" altLang="zh-CN"/>
              <a:t> )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746125" y="860425"/>
            <a:ext cx="310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zh-CN" altLang="en-US" b="1" dirty="0" smtClean="0">
                <a:latin typeface="Arial" charset="0"/>
              </a:rPr>
              <a:t>指数分布的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18788" name="Rectangle 8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16367"/>
              </p:ext>
            </p:extLst>
          </p:nvPr>
        </p:nvGraphicFramePr>
        <p:xfrm>
          <a:off x="1066800" y="2038350"/>
          <a:ext cx="3949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" name="Equation" r:id="rId3" imgW="1803400" imgH="431800" progId="Equation.DSMT4">
                  <p:embed/>
                </p:oleObj>
              </mc:Choice>
              <mc:Fallback>
                <p:oleObj name="Equation" r:id="rId3" imgW="1803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38350"/>
                        <a:ext cx="39497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05373"/>
              </p:ext>
            </p:extLst>
          </p:nvPr>
        </p:nvGraphicFramePr>
        <p:xfrm>
          <a:off x="990600" y="3733800"/>
          <a:ext cx="7883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" name="Equation" r:id="rId5" imgW="2819400" imgH="241300" progId="Equation.DSMT4">
                  <p:embed/>
                </p:oleObj>
              </mc:Choice>
              <mc:Fallback>
                <p:oleObj name="Equation" r:id="rId5" imgW="2819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8835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10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8793" name="Object 5"/>
          <p:cNvGraphicFramePr>
            <a:graphicFrameLocks noChangeAspect="1"/>
          </p:cNvGraphicFramePr>
          <p:nvPr/>
        </p:nvGraphicFramePr>
        <p:xfrm>
          <a:off x="1066800" y="4953000"/>
          <a:ext cx="4724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" name="Equation" r:id="rId7" imgW="1727200" imgH="241300" progId="Equation.DSMT4">
                  <p:embed/>
                </p:oleObj>
              </mc:Choice>
              <mc:Fallback>
                <p:oleObj name="Equation" r:id="rId7" imgW="172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4724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Text Box 11"/>
          <p:cNvSpPr txBox="1">
            <a:spLocks noChangeArrowheads="1"/>
          </p:cNvSpPr>
          <p:nvPr/>
        </p:nvSpPr>
        <p:spPr bwMode="auto">
          <a:xfrm>
            <a:off x="3963955" y="827189"/>
            <a:ext cx="162736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 smtClean="0">
                <a:solidFill>
                  <a:srgbClr val="0033CC"/>
                </a:solidFill>
              </a:rPr>
              <a:t>课堂练习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47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FFA9DEC8-703F-4238-BB54-57FC9EC4F32D}" type="slidenum">
              <a:rPr lang="en-US" altLang="zh-CN"/>
              <a:pPr>
                <a:buNone/>
                <a:defRPr/>
              </a:pPr>
              <a:t>35</a:t>
            </a:fld>
            <a:r>
              <a:rPr lang="en-US" altLang="zh-CN" dirty="0"/>
              <a:t> )</a:t>
            </a:r>
          </a:p>
        </p:txBody>
      </p:sp>
      <p:sp>
        <p:nvSpPr>
          <p:cNvPr id="119811" name="Rectangle 7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673901"/>
              </p:ext>
            </p:extLst>
          </p:nvPr>
        </p:nvGraphicFramePr>
        <p:xfrm>
          <a:off x="1143000" y="1600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" name="Equation" r:id="rId3" imgW="1613600" imgH="470104" progId="Equation.DSMT4">
                  <p:embed/>
                </p:oleObj>
              </mc:Choice>
              <mc:Fallback>
                <p:oleObj name="Equation" r:id="rId3" imgW="1613600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395140"/>
              </p:ext>
            </p:extLst>
          </p:nvPr>
        </p:nvGraphicFramePr>
        <p:xfrm>
          <a:off x="1066800" y="3165475"/>
          <a:ext cx="7172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" name="Equation" r:id="rId5" imgW="3022600" imgH="469900" progId="Equation.DSMT4">
                  <p:embed/>
                </p:oleObj>
              </mc:Choice>
              <mc:Fallback>
                <p:oleObj name="Equation" r:id="rId5" imgW="3022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65475"/>
                        <a:ext cx="7172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9"/>
          <p:cNvSpPr>
            <a:spLocks noChangeArrowheads="1"/>
          </p:cNvSpPr>
          <p:nvPr/>
        </p:nvSpPr>
        <p:spPr bwMode="auto">
          <a:xfrm>
            <a:off x="0" y="359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8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97103"/>
              </p:ext>
            </p:extLst>
          </p:nvPr>
        </p:nvGraphicFramePr>
        <p:xfrm>
          <a:off x="1143000" y="4827587"/>
          <a:ext cx="57150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" name="Equation" r:id="rId7" imgW="2490281" imgH="419282" progId="Equation.DSMT4">
                  <p:embed/>
                </p:oleObj>
              </mc:Choice>
              <mc:Fallback>
                <p:oleObj name="Equation" r:id="rId7" imgW="2490281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27587"/>
                        <a:ext cx="57150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10"/>
          <p:cNvSpPr>
            <a:spLocks noChangeArrowheads="1"/>
          </p:cNvSpPr>
          <p:nvPr/>
        </p:nvSpPr>
        <p:spPr bwMode="auto">
          <a:xfrm>
            <a:off x="0" y="3827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>
              <a:latin typeface="Arial" charset="0"/>
            </a:endParaRPr>
          </a:p>
        </p:txBody>
      </p:sp>
      <p:sp>
        <p:nvSpPr>
          <p:cNvPr id="119818" name="Text Box 11"/>
          <p:cNvSpPr txBox="1">
            <a:spLocks noChangeArrowheads="1"/>
          </p:cNvSpPr>
          <p:nvPr/>
        </p:nvSpPr>
        <p:spPr bwMode="auto">
          <a:xfrm>
            <a:off x="746125" y="874713"/>
            <a:ext cx="3460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charset="0"/>
              </a:rPr>
              <a:t>例：</a:t>
            </a:r>
            <a:r>
              <a:rPr lang="en-US" altLang="zh-CN" b="1" dirty="0">
                <a:latin typeface="Arial" charset="0"/>
              </a:rPr>
              <a:t>Pareto</a:t>
            </a:r>
            <a:r>
              <a:rPr lang="zh-CN" altLang="en-US" b="1" dirty="0" smtClean="0">
                <a:latin typeface="Arial" charset="0"/>
              </a:rPr>
              <a:t>分布的</a:t>
            </a:r>
            <a:r>
              <a:rPr lang="en-US" altLang="zh-CN" b="1" dirty="0" err="1" smtClean="0">
                <a:latin typeface="Arial" charset="0"/>
              </a:rPr>
              <a:t>TVaR</a:t>
            </a:r>
            <a:endParaRPr lang="zh-CN" altLang="en-US" b="1" dirty="0">
              <a:latin typeface="Arial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74502" y="859202"/>
            <a:ext cx="1627369" cy="5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 smtClean="0">
                <a:solidFill>
                  <a:srgbClr val="0033CC"/>
                </a:solidFill>
              </a:rPr>
              <a:t>(</a:t>
            </a:r>
            <a:r>
              <a:rPr lang="zh-CN" altLang="en-US" dirty="0">
                <a:solidFill>
                  <a:srgbClr val="0033CC"/>
                </a:solidFill>
              </a:rPr>
              <a:t>课堂练习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endParaRPr lang="en-US" altLang="zh-CN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44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如果损失分布是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离散</a:t>
            </a:r>
            <a:r>
              <a:rPr lang="zh-CN" altLang="en-US" sz="2400" b="1" dirty="0" smtClean="0"/>
              <a:t>的，计算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zh-CN" altLang="en-US" sz="2400" b="1" dirty="0" smtClean="0"/>
              <a:t>会复杂一些。</a:t>
            </a:r>
          </a:p>
          <a:p>
            <a:pPr eaLnBrk="1" hangingPunct="1"/>
            <a:r>
              <a:rPr lang="zh-CN" altLang="en-US" sz="2400" b="1" dirty="0" smtClean="0"/>
              <a:t>例：</a:t>
            </a:r>
            <a:r>
              <a:rPr lang="en-US" altLang="zh-CN" sz="2400" b="1" i="1" dirty="0" smtClean="0">
                <a:latin typeface="Times New Roman" pitchFamily="18" charset="0"/>
              </a:rPr>
              <a:t>X </a:t>
            </a:r>
            <a:r>
              <a:rPr lang="zh-CN" altLang="en-US" sz="2400" b="1" dirty="0" smtClean="0"/>
              <a:t>的损失分布如下，计算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90</a:t>
            </a:r>
            <a:r>
              <a:rPr lang="zh-CN" altLang="en-US" sz="2400" b="1" baseline="-25000" dirty="0" smtClean="0"/>
              <a:t>％</a:t>
            </a:r>
            <a:r>
              <a:rPr lang="zh-CN" altLang="en-US" sz="2400" b="1" dirty="0" smtClean="0"/>
              <a:t>和</a:t>
            </a:r>
            <a:r>
              <a:rPr lang="zh-CN" altLang="en-US" sz="2400" b="1" baseline="-25000" dirty="0" smtClean="0"/>
              <a:t> </a:t>
            </a:r>
            <a:r>
              <a:rPr lang="en-US" altLang="zh-CN" sz="2400" b="1" dirty="0" err="1" smtClean="0">
                <a:latin typeface="Times New Roman" pitchFamily="18" charset="0"/>
              </a:rPr>
              <a:t>TVaR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  <a:r>
              <a:rPr lang="en-US" altLang="zh-CN" sz="2400" b="1" baseline="-25000" dirty="0" smtClean="0"/>
              <a:t>95</a:t>
            </a:r>
            <a:r>
              <a:rPr lang="zh-CN" altLang="en-US" sz="2400" b="1" baseline="-25000" dirty="0" smtClean="0"/>
              <a:t>％</a:t>
            </a:r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eaLnBrk="1" hangingPunct="1"/>
            <a:endParaRPr lang="zh-CN" altLang="en-US" sz="2400" b="1" baseline="-25000" dirty="0" smtClean="0"/>
          </a:p>
          <a:p>
            <a:pPr marL="742950" lvl="1" indent="-285750" eaLnBrk="1" hangingPunct="1"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</a:endParaRP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因为</a:t>
            </a:r>
            <a:r>
              <a:rPr lang="en-US" altLang="zh-CN" sz="2400" b="1" dirty="0" err="1" smtClean="0">
                <a:latin typeface="Times New Roman" pitchFamily="18" charset="0"/>
              </a:rPr>
              <a:t>VaR</a:t>
            </a:r>
            <a:r>
              <a:rPr lang="en-US" altLang="zh-CN" sz="2400" b="1" baseline="-25000" dirty="0" err="1" smtClean="0"/>
              <a:t>0.90</a:t>
            </a:r>
            <a:r>
              <a:rPr lang="en-US" altLang="zh-CN" sz="2400" b="1" baseline="-25000" dirty="0" smtClean="0"/>
              <a:t> </a:t>
            </a:r>
            <a:r>
              <a:rPr lang="en-US" altLang="zh-CN" sz="2400" b="1" dirty="0" smtClean="0"/>
              <a:t>= 0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latin typeface="Symbol" pitchFamily="18" charset="2"/>
              </a:rPr>
              <a:t>故</a:t>
            </a:r>
            <a:endParaRPr lang="zh-CN" altLang="en-US" sz="2400" b="1" dirty="0" smtClean="0"/>
          </a:p>
          <a:p>
            <a:pPr eaLnBrk="1" hangingPunct="1"/>
            <a:endParaRPr lang="en-US" altLang="zh-CN" sz="2400" b="1" dirty="0" smtClean="0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C9797CA-A071-4D55-8032-69BC50F567F6}" type="slidenum">
              <a:rPr lang="en-US" altLang="zh-CN"/>
              <a:pPr>
                <a:defRPr/>
              </a:pPr>
              <a:t>36</a:t>
            </a:fld>
            <a:r>
              <a:rPr lang="en-US" altLang="zh-CN"/>
              <a:t> )</a:t>
            </a:r>
          </a:p>
        </p:txBody>
      </p:sp>
      <p:graphicFrame>
        <p:nvGraphicFramePr>
          <p:cNvPr id="1208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60366"/>
              </p:ext>
            </p:extLst>
          </p:nvPr>
        </p:nvGraphicFramePr>
        <p:xfrm>
          <a:off x="1588970" y="2455244"/>
          <a:ext cx="42275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6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70" y="2455244"/>
                        <a:ext cx="4227513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94741"/>
              </p:ext>
            </p:extLst>
          </p:nvPr>
        </p:nvGraphicFramePr>
        <p:xfrm>
          <a:off x="1671854" y="5681530"/>
          <a:ext cx="55006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7" name="Equation" r:id="rId5" imgW="2743200" imgH="393480" progId="Equation.DSMT4">
                  <p:embed/>
                </p:oleObj>
              </mc:Choice>
              <mc:Fallback>
                <p:oleObj name="Equation" r:id="rId5" imgW="2743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854" y="5681530"/>
                        <a:ext cx="550068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494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Times New Roman" pitchFamily="18" charset="0"/>
              </a:rPr>
              <a:t>计算</a:t>
            </a:r>
            <a:r>
              <a:rPr lang="en-US" altLang="zh-CN" sz="2400" dirty="0" err="1" smtClean="0">
                <a:latin typeface="Times New Roman" pitchFamily="18" charset="0"/>
              </a:rPr>
              <a:t>TVaR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baseline="-25000" dirty="0" smtClean="0">
                <a:latin typeface="Times New Roman" pitchFamily="18" charset="0"/>
              </a:rPr>
              <a:t>95</a:t>
            </a:r>
            <a:r>
              <a:rPr lang="zh-CN" altLang="en-US" sz="2400" baseline="-25000" dirty="0" smtClean="0">
                <a:latin typeface="Times New Roman" pitchFamily="18" charset="0"/>
              </a:rPr>
              <a:t>％</a:t>
            </a: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zh-CN" altLang="en-US" sz="2400" baseline="-25000" dirty="0" smtClean="0">
              <a:latin typeface="Times New Roman" pitchFamily="18" charset="0"/>
            </a:endParaRPr>
          </a:p>
          <a:p>
            <a:pPr eaLnBrk="1" hangingPunct="1"/>
            <a:endParaRPr lang="en-US" altLang="zh-CN" sz="2400" baseline="-25000" dirty="0" smtClean="0">
              <a:latin typeface="Times New Roman" pitchFamily="18" charset="0"/>
            </a:endParaRP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BEBFB135-E7DC-4A19-8135-466BCADA6126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 )</a:t>
            </a:r>
          </a:p>
        </p:txBody>
      </p:sp>
      <p:graphicFrame>
        <p:nvGraphicFramePr>
          <p:cNvPr id="1218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084919"/>
              </p:ext>
            </p:extLst>
          </p:nvPr>
        </p:nvGraphicFramePr>
        <p:xfrm>
          <a:off x="1063625" y="1541463"/>
          <a:ext cx="42275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0" name="Equation" r:id="rId3" imgW="2159000" imgH="863600" progId="Equation.DSMT4">
                  <p:embed/>
                </p:oleObj>
              </mc:Choice>
              <mc:Fallback>
                <p:oleObj name="Equation" r:id="rId3" imgW="21590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541463"/>
                        <a:ext cx="4227512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79" name="Object 22"/>
          <p:cNvGraphicFramePr>
            <a:graphicFrameLocks noChangeAspect="1"/>
          </p:cNvGraphicFramePr>
          <p:nvPr/>
        </p:nvGraphicFramePr>
        <p:xfrm>
          <a:off x="1219200" y="5105400"/>
          <a:ext cx="52117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1" name="Equation" r:id="rId5" imgW="2717800" imgH="393700" progId="Equation.DSMT4">
                  <p:embed/>
                </p:oleObj>
              </mc:Choice>
              <mc:Fallback>
                <p:oleObj name="Equation" r:id="rId5" imgW="2717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52117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7924800" cy="10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latin typeface="Arial" charset="0"/>
              </a:rPr>
              <a:t>右尾的</a:t>
            </a:r>
            <a:r>
              <a:rPr lang="en-US" altLang="zh-CN" dirty="0">
                <a:latin typeface="Arial" charset="0"/>
              </a:rPr>
              <a:t>5%</a:t>
            </a:r>
            <a:r>
              <a:rPr lang="zh-CN" altLang="en-US" dirty="0">
                <a:latin typeface="Arial" charset="0"/>
              </a:rPr>
              <a:t>由两部分组成：</a:t>
            </a:r>
            <a:r>
              <a:rPr lang="en-US" altLang="zh-CN" dirty="0">
                <a:latin typeface="Arial" charset="0"/>
              </a:rPr>
              <a:t>4%</a:t>
            </a:r>
            <a:r>
              <a:rPr lang="zh-CN" altLang="en-US" dirty="0">
                <a:latin typeface="Arial" charset="0"/>
              </a:rPr>
              <a:t>的损失为</a:t>
            </a:r>
            <a:r>
              <a:rPr lang="en-US" altLang="zh-CN" dirty="0">
                <a:latin typeface="Arial" charset="0"/>
              </a:rPr>
              <a:t>1000</a:t>
            </a:r>
            <a:r>
              <a:rPr lang="zh-CN" altLang="en-US" dirty="0">
                <a:latin typeface="Arial" charset="0"/>
              </a:rPr>
              <a:t>，</a:t>
            </a:r>
            <a:r>
              <a:rPr lang="en-US" altLang="zh-CN" dirty="0">
                <a:latin typeface="Arial" charset="0"/>
              </a:rPr>
              <a:t>1%</a:t>
            </a:r>
            <a:r>
              <a:rPr lang="zh-CN" altLang="en-US" dirty="0">
                <a:latin typeface="Arial" charset="0"/>
              </a:rPr>
              <a:t>的损失等于</a:t>
            </a:r>
            <a:r>
              <a:rPr lang="en-US" altLang="zh-CN" dirty="0" smtClean="0">
                <a:latin typeface="Arial" charset="0"/>
              </a:rPr>
              <a:t>100 </a:t>
            </a:r>
            <a:r>
              <a:rPr lang="zh-CN" altLang="en-US" dirty="0" smtClean="0">
                <a:latin typeface="Arial" charset="0"/>
              </a:rPr>
              <a:t>（见下页图示），</a:t>
            </a:r>
            <a:r>
              <a:rPr lang="zh-CN" altLang="en-US" dirty="0">
                <a:latin typeface="Arial" charset="0"/>
              </a:rPr>
              <a:t>故</a:t>
            </a:r>
          </a:p>
        </p:txBody>
      </p:sp>
      <p:sp>
        <p:nvSpPr>
          <p:cNvPr id="121881" name="Text Box 24"/>
          <p:cNvSpPr txBox="1">
            <a:spLocks noChangeArrowheads="1"/>
          </p:cNvSpPr>
          <p:nvPr/>
        </p:nvSpPr>
        <p:spPr bwMode="auto">
          <a:xfrm>
            <a:off x="879475" y="3362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18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/>
              <a:t>( </a:t>
            </a:r>
            <a:fld id="{FEF2A0BB-266E-4C93-B462-D47BCC97D440}" type="slidenum">
              <a:rPr lang="en-US" altLang="zh-CN"/>
              <a:pPr>
                <a:buNone/>
                <a:defRPr/>
              </a:pPr>
              <a:t>38</a:t>
            </a:fld>
            <a:r>
              <a:rPr lang="en-US" altLang="zh-CN"/>
              <a:t> )</a:t>
            </a:r>
          </a:p>
        </p:txBody>
      </p:sp>
      <p:sp>
        <p:nvSpPr>
          <p:cNvPr id="122883" name="Line 2"/>
          <p:cNvSpPr>
            <a:spLocks noChangeShapeType="1"/>
          </p:cNvSpPr>
          <p:nvPr/>
        </p:nvSpPr>
        <p:spPr bwMode="auto">
          <a:xfrm>
            <a:off x="971550" y="6021388"/>
            <a:ext cx="748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4" name="Line 3"/>
          <p:cNvSpPr>
            <a:spLocks noChangeShapeType="1"/>
          </p:cNvSpPr>
          <p:nvPr/>
        </p:nvSpPr>
        <p:spPr bwMode="auto">
          <a:xfrm flipV="1">
            <a:off x="971550" y="1411288"/>
            <a:ext cx="0" cy="403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971550" y="37893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303213" y="3592513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342900" y="2924175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0.95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342900" y="25654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2889" name="Text Box 8"/>
          <p:cNvSpPr txBox="1">
            <a:spLocks noChangeArrowheads="1"/>
          </p:cNvSpPr>
          <p:nvPr/>
        </p:nvSpPr>
        <p:spPr bwMode="auto">
          <a:xfrm>
            <a:off x="447675" y="1982788"/>
            <a:ext cx="3129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2890" name="Line 9"/>
          <p:cNvSpPr>
            <a:spLocks noChangeShapeType="1"/>
          </p:cNvSpPr>
          <p:nvPr/>
        </p:nvSpPr>
        <p:spPr bwMode="auto">
          <a:xfrm>
            <a:off x="2843213" y="2708275"/>
            <a:ext cx="0" cy="1081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1" name="Line 10"/>
          <p:cNvSpPr>
            <a:spLocks noChangeShapeType="1"/>
          </p:cNvSpPr>
          <p:nvPr/>
        </p:nvSpPr>
        <p:spPr bwMode="auto">
          <a:xfrm>
            <a:off x="2843213" y="2708275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2" name="Line 11"/>
          <p:cNvSpPr>
            <a:spLocks noChangeShapeType="1"/>
          </p:cNvSpPr>
          <p:nvPr/>
        </p:nvSpPr>
        <p:spPr bwMode="auto">
          <a:xfrm>
            <a:off x="7308850" y="2132013"/>
            <a:ext cx="0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3" name="Line 12"/>
          <p:cNvSpPr>
            <a:spLocks noChangeShapeType="1"/>
          </p:cNvSpPr>
          <p:nvPr/>
        </p:nvSpPr>
        <p:spPr bwMode="auto">
          <a:xfrm>
            <a:off x="7308850" y="21336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4" name="Text Box 13"/>
          <p:cNvSpPr txBox="1">
            <a:spLocks noChangeArrowheads="1"/>
          </p:cNvSpPr>
          <p:nvPr/>
        </p:nvSpPr>
        <p:spPr bwMode="auto">
          <a:xfrm>
            <a:off x="808038" y="6086475"/>
            <a:ext cx="312906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</a:t>
            </a:r>
          </a:p>
        </p:txBody>
      </p: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2751138" y="6086475"/>
            <a:ext cx="56938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7216775" y="6086475"/>
            <a:ext cx="697627" cy="43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1000</a:t>
            </a:r>
          </a:p>
        </p:txBody>
      </p:sp>
      <p:sp>
        <p:nvSpPr>
          <p:cNvPr id="122897" name="Line 16"/>
          <p:cNvSpPr>
            <a:spLocks noChangeShapeType="1"/>
          </p:cNvSpPr>
          <p:nvPr/>
        </p:nvSpPr>
        <p:spPr bwMode="auto">
          <a:xfrm>
            <a:off x="971550" y="3068638"/>
            <a:ext cx="18716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8" name="Line 17"/>
          <p:cNvSpPr>
            <a:spLocks noChangeShapeType="1"/>
          </p:cNvSpPr>
          <p:nvPr/>
        </p:nvSpPr>
        <p:spPr bwMode="auto">
          <a:xfrm>
            <a:off x="971550" y="2708275"/>
            <a:ext cx="19446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899" name="Line 18"/>
          <p:cNvSpPr>
            <a:spLocks noChangeShapeType="1"/>
          </p:cNvSpPr>
          <p:nvPr/>
        </p:nvSpPr>
        <p:spPr bwMode="auto">
          <a:xfrm>
            <a:off x="971550" y="2133600"/>
            <a:ext cx="6337300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2900" name="AutoShape 19"/>
          <p:cNvSpPr>
            <a:spLocks/>
          </p:cNvSpPr>
          <p:nvPr/>
        </p:nvSpPr>
        <p:spPr bwMode="auto">
          <a:xfrm>
            <a:off x="2843213" y="2708275"/>
            <a:ext cx="144462" cy="360363"/>
          </a:xfrm>
          <a:prstGeom prst="rightBrace">
            <a:avLst>
              <a:gd name="adj1" fmla="val 20788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1" name="Text Box 20"/>
          <p:cNvSpPr txBox="1">
            <a:spLocks noChangeArrowheads="1"/>
          </p:cNvSpPr>
          <p:nvPr/>
        </p:nvSpPr>
        <p:spPr bwMode="auto">
          <a:xfrm>
            <a:off x="2967038" y="2728913"/>
            <a:ext cx="24769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0.01,</a:t>
            </a: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</a:t>
            </a:r>
          </a:p>
        </p:txBody>
      </p:sp>
      <p:sp>
        <p:nvSpPr>
          <p:cNvPr id="122902" name="AutoShape 21"/>
          <p:cNvSpPr>
            <a:spLocks/>
          </p:cNvSpPr>
          <p:nvPr/>
        </p:nvSpPr>
        <p:spPr bwMode="auto">
          <a:xfrm>
            <a:off x="7308850" y="2133600"/>
            <a:ext cx="287338" cy="574675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2903" name="Text Box 22"/>
          <p:cNvSpPr txBox="1">
            <a:spLocks noChangeArrowheads="1"/>
          </p:cNvSpPr>
          <p:nvPr/>
        </p:nvSpPr>
        <p:spPr bwMode="auto">
          <a:xfrm>
            <a:off x="7596188" y="2205038"/>
            <a:ext cx="13949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概率为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0.04,</a:t>
            </a:r>
          </a:p>
          <a:p>
            <a:pPr eaLnBrk="1" hangingPunct="1">
              <a:buNone/>
            </a:pPr>
            <a:r>
              <a:rPr lang="zh-CN" altLang="en-US" sz="1800">
                <a:solidFill>
                  <a:srgbClr val="FF0066"/>
                </a:solidFill>
                <a:latin typeface="Arial" charset="0"/>
              </a:rPr>
              <a:t>取值为</a:t>
            </a: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1000</a:t>
            </a:r>
          </a:p>
        </p:txBody>
      </p:sp>
      <p:sp>
        <p:nvSpPr>
          <p:cNvPr id="122904" name="Text Box 23"/>
          <p:cNvSpPr txBox="1">
            <a:spLocks noChangeArrowheads="1"/>
          </p:cNvSpPr>
          <p:nvPr/>
        </p:nvSpPr>
        <p:spPr bwMode="auto">
          <a:xfrm>
            <a:off x="2843213" y="836613"/>
            <a:ext cx="314380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右尾部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％的损失分布</a:t>
            </a:r>
          </a:p>
        </p:txBody>
      </p:sp>
      <p:sp>
        <p:nvSpPr>
          <p:cNvPr id="122905" name="Line 24"/>
          <p:cNvSpPr>
            <a:spLocks noChangeShapeType="1"/>
          </p:cNvSpPr>
          <p:nvPr/>
        </p:nvSpPr>
        <p:spPr bwMode="auto">
          <a:xfrm>
            <a:off x="971550" y="3789363"/>
            <a:ext cx="0" cy="187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6" name="Freeform 25"/>
          <p:cNvSpPr>
            <a:spLocks/>
          </p:cNvSpPr>
          <p:nvPr/>
        </p:nvSpPr>
        <p:spPr bwMode="auto">
          <a:xfrm>
            <a:off x="946150" y="5661025"/>
            <a:ext cx="96838" cy="360363"/>
          </a:xfrm>
          <a:custGeom>
            <a:avLst/>
            <a:gdLst>
              <a:gd name="T0" fmla="*/ 7309 w 106"/>
              <a:gd name="T1" fmla="*/ 0 h 272"/>
              <a:gd name="T2" fmla="*/ 90443 w 106"/>
              <a:gd name="T3" fmla="*/ 120563 h 272"/>
              <a:gd name="T4" fmla="*/ 48419 w 106"/>
              <a:gd name="T5" fmla="*/ 180182 h 272"/>
              <a:gd name="T6" fmla="*/ 90443 w 106"/>
              <a:gd name="T7" fmla="*/ 241125 h 272"/>
              <a:gd name="T8" fmla="*/ 7309 w 106"/>
              <a:gd name="T9" fmla="*/ 241125 h 272"/>
              <a:gd name="T10" fmla="*/ 48419 w 106"/>
              <a:gd name="T11" fmla="*/ 360363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" h="272">
                <a:moveTo>
                  <a:pt x="8" y="0"/>
                </a:moveTo>
                <a:cubicBezTo>
                  <a:pt x="50" y="34"/>
                  <a:pt x="92" y="68"/>
                  <a:pt x="99" y="91"/>
                </a:cubicBezTo>
                <a:cubicBezTo>
                  <a:pt x="106" y="114"/>
                  <a:pt x="53" y="121"/>
                  <a:pt x="53" y="136"/>
                </a:cubicBezTo>
                <a:cubicBezTo>
                  <a:pt x="53" y="151"/>
                  <a:pt x="106" y="174"/>
                  <a:pt x="99" y="182"/>
                </a:cubicBezTo>
                <a:cubicBezTo>
                  <a:pt x="92" y="190"/>
                  <a:pt x="16" y="167"/>
                  <a:pt x="8" y="182"/>
                </a:cubicBezTo>
                <a:cubicBezTo>
                  <a:pt x="0" y="197"/>
                  <a:pt x="46" y="257"/>
                  <a:pt x="53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Line 4"/>
          <p:cNvSpPr>
            <a:spLocks noChangeShapeType="1"/>
          </p:cNvSpPr>
          <p:nvPr/>
        </p:nvSpPr>
        <p:spPr bwMode="auto">
          <a:xfrm>
            <a:off x="971550" y="6323013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8" name="Line 5"/>
          <p:cNvSpPr>
            <a:spLocks noChangeShapeType="1"/>
          </p:cNvSpPr>
          <p:nvPr/>
        </p:nvSpPr>
        <p:spPr bwMode="auto">
          <a:xfrm flipV="1">
            <a:off x="971550" y="1066800"/>
            <a:ext cx="0" cy="525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09" name="Freeform 6"/>
          <p:cNvSpPr>
            <a:spLocks/>
          </p:cNvSpPr>
          <p:nvPr/>
        </p:nvSpPr>
        <p:spPr bwMode="auto">
          <a:xfrm>
            <a:off x="971550" y="3875088"/>
            <a:ext cx="3240088" cy="2447925"/>
          </a:xfrm>
          <a:custGeom>
            <a:avLst/>
            <a:gdLst>
              <a:gd name="T0" fmla="*/ 0 w 2041"/>
              <a:gd name="T1" fmla="*/ 2447925 h 1542"/>
              <a:gd name="T2" fmla="*/ 792163 w 2041"/>
              <a:gd name="T3" fmla="*/ 1295400 h 1542"/>
              <a:gd name="T4" fmla="*/ 1800225 w 2041"/>
              <a:gd name="T5" fmla="*/ 431800 h 1542"/>
              <a:gd name="T6" fmla="*/ 3240088 w 2041"/>
              <a:gd name="T7" fmla="*/ 0 h 15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41" h="1542">
                <a:moveTo>
                  <a:pt x="0" y="1542"/>
                </a:moveTo>
                <a:cubicBezTo>
                  <a:pt x="155" y="1285"/>
                  <a:pt x="310" y="1028"/>
                  <a:pt x="499" y="816"/>
                </a:cubicBezTo>
                <a:cubicBezTo>
                  <a:pt x="688" y="604"/>
                  <a:pt x="877" y="408"/>
                  <a:pt x="1134" y="272"/>
                </a:cubicBezTo>
                <a:cubicBezTo>
                  <a:pt x="1391" y="136"/>
                  <a:pt x="1890" y="45"/>
                  <a:pt x="204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4211638" y="2938463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1" name="Freeform 8"/>
          <p:cNvSpPr>
            <a:spLocks/>
          </p:cNvSpPr>
          <p:nvPr/>
        </p:nvSpPr>
        <p:spPr bwMode="auto">
          <a:xfrm>
            <a:off x="4211638" y="2506663"/>
            <a:ext cx="4248150" cy="430212"/>
          </a:xfrm>
          <a:custGeom>
            <a:avLst/>
            <a:gdLst>
              <a:gd name="T0" fmla="*/ 0 w 2676"/>
              <a:gd name="T1" fmla="*/ 430212 h 589"/>
              <a:gd name="T2" fmla="*/ 792163 w 2676"/>
              <a:gd name="T3" fmla="*/ 198672 h 589"/>
              <a:gd name="T4" fmla="*/ 2016125 w 2676"/>
              <a:gd name="T5" fmla="*/ 32868 h 589"/>
              <a:gd name="T6" fmla="*/ 4248150 w 2676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76" h="589">
                <a:moveTo>
                  <a:pt x="0" y="589"/>
                </a:moveTo>
                <a:cubicBezTo>
                  <a:pt x="143" y="476"/>
                  <a:pt x="287" y="363"/>
                  <a:pt x="499" y="272"/>
                </a:cubicBezTo>
                <a:cubicBezTo>
                  <a:pt x="711" y="181"/>
                  <a:pt x="907" y="90"/>
                  <a:pt x="1270" y="45"/>
                </a:cubicBezTo>
                <a:cubicBezTo>
                  <a:pt x="1633" y="0"/>
                  <a:pt x="2154" y="0"/>
                  <a:pt x="26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Text Box 9"/>
          <p:cNvSpPr txBox="1">
            <a:spLocks noChangeArrowheads="1"/>
          </p:cNvSpPr>
          <p:nvPr/>
        </p:nvSpPr>
        <p:spPr bwMode="auto">
          <a:xfrm>
            <a:off x="4048125" y="6342063"/>
            <a:ext cx="5693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b="1">
                <a:latin typeface="Arial" charset="0"/>
              </a:rPr>
              <a:t>100</a:t>
            </a:r>
          </a:p>
        </p:txBody>
      </p:sp>
      <p:sp>
        <p:nvSpPr>
          <p:cNvPr id="123913" name="Line 10"/>
          <p:cNvSpPr>
            <a:spLocks noChangeShapeType="1"/>
          </p:cNvSpPr>
          <p:nvPr/>
        </p:nvSpPr>
        <p:spPr bwMode="auto">
          <a:xfrm flipV="1">
            <a:off x="971550" y="3875088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4" name="Line 11"/>
          <p:cNvSpPr>
            <a:spLocks noChangeShapeType="1"/>
          </p:cNvSpPr>
          <p:nvPr/>
        </p:nvSpPr>
        <p:spPr bwMode="auto">
          <a:xfrm>
            <a:off x="971550" y="2938463"/>
            <a:ext cx="3240088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5" name="Text Box 12"/>
          <p:cNvSpPr txBox="1">
            <a:spLocks noChangeArrowheads="1"/>
          </p:cNvSpPr>
          <p:nvPr/>
        </p:nvSpPr>
        <p:spPr bwMode="auto">
          <a:xfrm>
            <a:off x="395288" y="3678238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0.85</a:t>
            </a:r>
          </a:p>
        </p:txBody>
      </p:sp>
      <p:sp>
        <p:nvSpPr>
          <p:cNvPr id="123916" name="Text Box 13"/>
          <p:cNvSpPr txBox="1">
            <a:spLocks noChangeArrowheads="1"/>
          </p:cNvSpPr>
          <p:nvPr/>
        </p:nvSpPr>
        <p:spPr bwMode="auto">
          <a:xfrm>
            <a:off x="414338" y="27940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0.96</a:t>
            </a:r>
          </a:p>
        </p:txBody>
      </p:sp>
      <p:sp>
        <p:nvSpPr>
          <p:cNvPr id="123917" name="Line 14"/>
          <p:cNvSpPr>
            <a:spLocks noChangeShapeType="1"/>
          </p:cNvSpPr>
          <p:nvPr/>
        </p:nvSpPr>
        <p:spPr bwMode="auto">
          <a:xfrm>
            <a:off x="971550" y="3441700"/>
            <a:ext cx="3240088" cy="0"/>
          </a:xfrm>
          <a:prstGeom prst="line">
            <a:avLst/>
          </a:prstGeom>
          <a:noFill/>
          <a:ln w="2857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zh-CN" altLang="en-US"/>
          </a:p>
        </p:txBody>
      </p:sp>
      <p:sp>
        <p:nvSpPr>
          <p:cNvPr id="123918" name="Text Box 15"/>
          <p:cNvSpPr txBox="1">
            <a:spLocks noChangeArrowheads="1"/>
          </p:cNvSpPr>
          <p:nvPr/>
        </p:nvSpPr>
        <p:spPr bwMode="auto">
          <a:xfrm>
            <a:off x="395288" y="32258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0.90</a:t>
            </a:r>
          </a:p>
        </p:txBody>
      </p:sp>
      <p:sp>
        <p:nvSpPr>
          <p:cNvPr id="123919" name="AutoShape 16"/>
          <p:cNvSpPr>
            <a:spLocks/>
          </p:cNvSpPr>
          <p:nvPr/>
        </p:nvSpPr>
        <p:spPr bwMode="auto">
          <a:xfrm>
            <a:off x="4284663" y="2938463"/>
            <a:ext cx="215900" cy="503237"/>
          </a:xfrm>
          <a:prstGeom prst="rightBrace">
            <a:avLst>
              <a:gd name="adj1" fmla="val 19424"/>
              <a:gd name="adj2" fmla="val 50000"/>
            </a:avLst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920" name="Text Box 17"/>
          <p:cNvSpPr txBox="1">
            <a:spLocks noChangeArrowheads="1"/>
          </p:cNvSpPr>
          <p:nvPr/>
        </p:nvSpPr>
        <p:spPr bwMode="auto">
          <a:xfrm>
            <a:off x="4427538" y="3009900"/>
            <a:ext cx="63350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solidFill>
                  <a:srgbClr val="FF0066"/>
                </a:solidFill>
                <a:latin typeface="Arial" charset="0"/>
              </a:rPr>
              <a:t>0.06</a:t>
            </a:r>
          </a:p>
        </p:txBody>
      </p:sp>
      <p:sp>
        <p:nvSpPr>
          <p:cNvPr id="123921" name="Text Box 18"/>
          <p:cNvSpPr txBox="1">
            <a:spLocks noChangeArrowheads="1"/>
          </p:cNvSpPr>
          <p:nvPr/>
        </p:nvSpPr>
        <p:spPr bwMode="auto">
          <a:xfrm>
            <a:off x="663575" y="2282825"/>
            <a:ext cx="31115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>
                <a:latin typeface="Arial" charset="0"/>
              </a:rPr>
              <a:t>1</a:t>
            </a:r>
          </a:p>
        </p:txBody>
      </p:sp>
      <p:sp>
        <p:nvSpPr>
          <p:cNvPr id="123922" name="Line 19"/>
          <p:cNvSpPr>
            <a:spLocks noChangeShapeType="1"/>
          </p:cNvSpPr>
          <p:nvPr/>
        </p:nvSpPr>
        <p:spPr bwMode="auto">
          <a:xfrm>
            <a:off x="971550" y="2506663"/>
            <a:ext cx="7561263" cy="0"/>
          </a:xfrm>
          <a:prstGeom prst="line">
            <a:avLst/>
          </a:prstGeom>
          <a:noFill/>
          <a:ln w="9525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3" name="Text Box 22"/>
          <p:cNvSpPr txBox="1">
            <a:spLocks noChangeArrowheads="1"/>
          </p:cNvSpPr>
          <p:nvPr/>
        </p:nvSpPr>
        <p:spPr bwMode="auto">
          <a:xfrm>
            <a:off x="7864475" y="6416675"/>
            <a:ext cx="300082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x</a:t>
            </a:r>
          </a:p>
        </p:txBody>
      </p:sp>
      <p:sp>
        <p:nvSpPr>
          <p:cNvPr id="123924" name="Text Box 23"/>
          <p:cNvSpPr txBox="1">
            <a:spLocks noChangeArrowheads="1"/>
          </p:cNvSpPr>
          <p:nvPr/>
        </p:nvSpPr>
        <p:spPr bwMode="auto">
          <a:xfrm>
            <a:off x="393700" y="883443"/>
            <a:ext cx="607859" cy="43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dirty="0"/>
              <a:t>)</a:t>
            </a:r>
          </a:p>
        </p:txBody>
      </p:sp>
      <p:graphicFrame>
        <p:nvGraphicFramePr>
          <p:cNvPr id="1239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69368"/>
              </p:ext>
            </p:extLst>
          </p:nvPr>
        </p:nvGraphicFramePr>
        <p:xfrm>
          <a:off x="3311525" y="4753768"/>
          <a:ext cx="48387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Equation" r:id="rId3" imgW="2578100" imgH="368300" progId="Equation.DSMT4">
                  <p:embed/>
                </p:oleObj>
              </mc:Choice>
              <mc:Fallback>
                <p:oleObj name="Equation" r:id="rId3" imgW="25781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753768"/>
                        <a:ext cx="4838700" cy="690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970881" y="411161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/>
              <a:t>例：</a:t>
            </a:r>
            <a:r>
              <a:rPr lang="zh-CN" altLang="en-US" sz="2000" dirty="0" smtClean="0"/>
              <a:t>如何</a:t>
            </a:r>
            <a:r>
              <a:rPr lang="zh-CN" altLang="en-US" sz="2000" dirty="0"/>
              <a:t>计算</a:t>
            </a:r>
            <a:r>
              <a:rPr lang="en-US" altLang="zh-CN" sz="2000" dirty="0"/>
              <a:t>TVaR</a:t>
            </a:r>
            <a:r>
              <a:rPr lang="en-US" altLang="zh-CN" sz="2000" baseline="-25000" dirty="0"/>
              <a:t>0.90</a:t>
            </a:r>
            <a:r>
              <a:rPr lang="zh-CN" altLang="en-US" sz="2000" dirty="0"/>
              <a:t>？</a:t>
            </a:r>
          </a:p>
          <a:p>
            <a:pPr eaLnBrk="1" hangingPunct="1"/>
            <a:r>
              <a:rPr lang="zh-CN" altLang="en-US" sz="2000" dirty="0"/>
              <a:t>右尾</a:t>
            </a:r>
            <a:r>
              <a:rPr lang="en-US" altLang="zh-CN" sz="2000" dirty="0"/>
              <a:t>10%</a:t>
            </a:r>
            <a:r>
              <a:rPr lang="zh-CN" altLang="en-US" sz="2000" dirty="0"/>
              <a:t>的损失的均值：</a:t>
            </a:r>
          </a:p>
          <a:p>
            <a:pPr eaLnBrk="1" hangingPunct="1"/>
            <a:r>
              <a:rPr lang="zh-CN" altLang="en-US" sz="2000" dirty="0"/>
              <a:t>最右尾</a:t>
            </a:r>
            <a:r>
              <a:rPr lang="en-US" altLang="zh-CN" sz="2000" dirty="0"/>
              <a:t>4%</a:t>
            </a:r>
            <a:r>
              <a:rPr lang="zh-CN" altLang="en-US" sz="2000" dirty="0"/>
              <a:t>的损失：均值为</a:t>
            </a:r>
            <a:r>
              <a:rPr lang="en-US" altLang="zh-CN" sz="2000" dirty="0" smtClean="0"/>
              <a:t>E ( </a:t>
            </a:r>
            <a:r>
              <a:rPr lang="en-US" altLang="zh-CN" sz="2000" i="1" dirty="0" smtClean="0"/>
              <a:t>X  </a:t>
            </a:r>
            <a:r>
              <a:rPr lang="en-US" altLang="zh-CN" sz="2000" dirty="0" smtClean="0"/>
              <a:t>| </a:t>
            </a:r>
            <a:r>
              <a:rPr lang="en-US" altLang="zh-CN" sz="2000" i="1" dirty="0" smtClean="0"/>
              <a:t>X </a:t>
            </a:r>
            <a:r>
              <a:rPr lang="en-US" altLang="zh-CN" sz="2000" dirty="0" smtClean="0"/>
              <a:t>&gt; 100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000" dirty="0"/>
              <a:t>剩余的</a:t>
            </a:r>
            <a:r>
              <a:rPr lang="en-US" altLang="zh-CN" sz="2000" dirty="0"/>
              <a:t>6%</a:t>
            </a:r>
            <a:r>
              <a:rPr lang="zh-CN" altLang="en-US" sz="2000" dirty="0"/>
              <a:t>的损失：均值为</a:t>
            </a:r>
            <a:r>
              <a:rPr lang="en-US" altLang="zh-CN" sz="20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39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583455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是随机的，取值特征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通过损失分布来描述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其分布函数为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离散型随机变量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取有限个或可列个值。如保单的索赔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取值布满一个区间。如损失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金额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取值范围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4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80925"/>
              </p:ext>
            </p:extLst>
          </p:nvPr>
        </p:nvGraphicFramePr>
        <p:xfrm>
          <a:off x="2705149" y="2642122"/>
          <a:ext cx="2514534" cy="50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8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49" y="2642122"/>
                        <a:ext cx="2514534" cy="504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061387"/>
              </p:ext>
            </p:extLst>
          </p:nvPr>
        </p:nvGraphicFramePr>
        <p:xfrm>
          <a:off x="2917841" y="4849223"/>
          <a:ext cx="10445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9" name="Equation" r:id="rId5" imgW="469800" imgH="203040" progId="Equation.DSMT4">
                  <p:embed/>
                </p:oleObj>
              </mc:Choice>
              <mc:Fallback>
                <p:oleObj name="Equation" r:id="rId5" imgW="469800" imgH="2030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41" y="4849223"/>
                        <a:ext cx="10445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396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课堂练习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75" y="1607253"/>
            <a:ext cx="8229600" cy="4382717"/>
          </a:xfrm>
        </p:spPr>
        <p:txBody>
          <a:bodyPr/>
          <a:lstStyle/>
          <a:p>
            <a:r>
              <a:rPr lang="zh-CN" altLang="en-US" sz="2400" b="1" dirty="0" smtClean="0"/>
              <a:t>用 </a:t>
            </a:r>
            <a:r>
              <a:rPr lang="en-US" altLang="zh-CN" sz="2400" b="1" dirty="0" smtClean="0"/>
              <a:t>R </a:t>
            </a:r>
            <a:r>
              <a:rPr lang="zh-CN" altLang="en-US" sz="2400" b="1" dirty="0" smtClean="0"/>
              <a:t>生成如下损失随机数</a:t>
            </a:r>
            <a:r>
              <a:rPr lang="en-US" altLang="zh-CN" sz="2400" b="1" dirty="0" smtClean="0"/>
              <a:t>loss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</a:t>
            </a:r>
            <a:r>
              <a:rPr lang="en-US" altLang="zh-CN" sz="2400" b="1" dirty="0" err="1" smtClean="0"/>
              <a:t>set.seed</a:t>
            </a:r>
            <a:r>
              <a:rPr lang="en-US" altLang="zh-CN" sz="2400" b="1" dirty="0" smtClean="0"/>
              <a:t>(111</a:t>
            </a:r>
            <a:r>
              <a:rPr lang="en-US" altLang="zh-CN" sz="2400" b="1" dirty="0"/>
              <a:t>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loss = c(</a:t>
            </a:r>
            <a:r>
              <a:rPr lang="en-US" altLang="zh-CN" sz="2400" b="1" dirty="0" err="1" smtClean="0"/>
              <a:t>rlnorm</a:t>
            </a:r>
            <a:r>
              <a:rPr lang="en-US" altLang="zh-CN" sz="2400" b="1" dirty="0" smtClean="0"/>
              <a:t>(100,0,1</a:t>
            </a:r>
            <a:r>
              <a:rPr lang="en-US" altLang="zh-CN" sz="2400" b="1" dirty="0"/>
              <a:t>),rep(2,40</a:t>
            </a:r>
            <a:r>
              <a:rPr lang="en-US" altLang="zh-CN" sz="2400" b="1" dirty="0" smtClean="0"/>
              <a:t>))</a:t>
            </a:r>
          </a:p>
          <a:p>
            <a:pPr marL="0" indent="0">
              <a:buNone/>
            </a:pPr>
            <a:r>
              <a:rPr lang="zh-CN" altLang="en-US" sz="2400" b="1" dirty="0" smtClean="0"/>
              <a:t>     在 </a:t>
            </a:r>
            <a:r>
              <a:rPr lang="en-US" altLang="zh-CN" sz="2400" b="1" dirty="0" smtClean="0"/>
              <a:t>99% </a:t>
            </a:r>
            <a:r>
              <a:rPr lang="zh-CN" altLang="en-US" sz="2400" b="1" dirty="0" smtClean="0"/>
              <a:t>水平下，计算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假设损失服从</a:t>
            </a:r>
            <a:r>
              <a:rPr lang="en-US" altLang="zh-CN" sz="2400" b="1" dirty="0" smtClean="0"/>
              <a:t>gamma(shape=</a:t>
            </a:r>
            <a:r>
              <a:rPr lang="en-US" altLang="zh-CN" sz="2400" b="1" dirty="0" err="1" smtClean="0"/>
              <a:t>3,scale</a:t>
            </a:r>
            <a:r>
              <a:rPr lang="en-US" altLang="zh-CN" sz="2400" b="1" dirty="0" smtClean="0"/>
              <a:t>=400)</a:t>
            </a:r>
            <a:r>
              <a:rPr lang="zh-CN" altLang="en-US" sz="2400" b="1" dirty="0" smtClean="0"/>
              <a:t>，计算</a:t>
            </a:r>
            <a:r>
              <a:rPr lang="en-US" altLang="zh-CN" sz="2400" b="1" dirty="0" smtClean="0"/>
              <a:t>95%</a:t>
            </a:r>
            <a:r>
              <a:rPr lang="zh-CN" altLang="en-US" sz="2400" b="1" dirty="0" smtClean="0"/>
              <a:t>水平下的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和</a:t>
            </a:r>
            <a:r>
              <a:rPr lang="en-US" altLang="zh-CN" sz="2400" b="1" dirty="0" err="1" smtClean="0"/>
              <a:t>TVaR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假设</a:t>
            </a:r>
            <a:r>
              <a:rPr lang="zh-CN" altLang="en-US" sz="2400" b="1" dirty="0"/>
              <a:t>损失</a:t>
            </a:r>
            <a:r>
              <a:rPr lang="zh-CN" altLang="en-US" sz="2400" b="1" dirty="0" smtClean="0"/>
              <a:t>服从</a:t>
            </a:r>
            <a:r>
              <a:rPr lang="en-US" altLang="zh-CN" sz="2400" b="1" dirty="0" err="1" smtClean="0"/>
              <a:t>lnorm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meanlog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3,sdlog</a:t>
            </a:r>
            <a:r>
              <a:rPr lang="en-US" altLang="zh-CN" sz="2400" b="1" dirty="0" smtClean="0"/>
              <a:t>=2)</a:t>
            </a:r>
            <a:r>
              <a:rPr lang="zh-CN" altLang="en-US" sz="2400" b="1" dirty="0"/>
              <a:t>，计算</a:t>
            </a:r>
            <a:r>
              <a:rPr lang="en-US" altLang="zh-CN" sz="2400" b="1" dirty="0"/>
              <a:t>95%</a:t>
            </a:r>
            <a:r>
              <a:rPr lang="zh-CN" altLang="en-US" sz="2400" b="1" dirty="0"/>
              <a:t>水平下的</a:t>
            </a:r>
            <a:r>
              <a:rPr lang="en-US" altLang="zh-CN" sz="2400" b="1" dirty="0" err="1"/>
              <a:t>VaR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TVaR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 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0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3927"/>
            <a:ext cx="8229600" cy="78914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+mj-lt"/>
              </a:rPr>
              <a:t>保费原理（</a:t>
            </a:r>
            <a:r>
              <a:rPr lang="en-US" altLang="zh-CN" sz="2800" dirty="0" smtClean="0">
                <a:latin typeface="+mj-lt"/>
              </a:rPr>
              <a:t>Premium principles）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定义</a:t>
            </a:r>
            <a:r>
              <a:rPr lang="zh-CN" altLang="en-US" sz="2400" b="1" dirty="0" smtClean="0">
                <a:latin typeface="Times New Roman" pitchFamily="18" charset="0"/>
              </a:rPr>
              <a:t>：根据随机损失确定风险保费的一个函数，该函数将一个随机变量（随机损失）转化为一个确定值（风险保费）。</a:t>
            </a: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</a:rPr>
              <a:t>假设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</a:rPr>
              <a:t>随机损失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     </a:t>
            </a:r>
            <a:r>
              <a:rPr lang="zh-CN" altLang="en-US" sz="2400" b="1" dirty="0" smtClean="0">
                <a:latin typeface="Times New Roman" pitchFamily="18" charset="0"/>
              </a:rPr>
              <a:t>保费原理</a:t>
            </a:r>
          </a:p>
          <a:p>
            <a:pPr lvl="1" eaLnBrk="1" hangingPunct="1"/>
            <a:r>
              <a:rPr lang="en-US" altLang="zh-CN" sz="2400" b="1" i="1" dirty="0" smtClean="0">
                <a:latin typeface="Times New Roman" pitchFamily="18" charset="0"/>
              </a:rPr>
              <a:t>H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</a:rPr>
              <a:t>)   </a:t>
            </a:r>
            <a:r>
              <a:rPr lang="zh-CN" altLang="en-US" sz="2400" b="1" dirty="0" smtClean="0">
                <a:latin typeface="Times New Roman" pitchFamily="18" charset="0"/>
              </a:rPr>
              <a:t>风险保费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1A51D2A-693B-4EB2-90DF-26573B35E14F}" type="slidenum">
              <a:rPr lang="en-US" altLang="zh-CN"/>
              <a:pPr>
                <a:defRPr/>
              </a:pPr>
              <a:t>41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31046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net premium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</a:rPr>
              <a:t>适用于风险中性的保险人。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42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>
            <p:extLst/>
          </p:nvPr>
        </p:nvGraphicFramePr>
        <p:xfrm>
          <a:off x="1244065" y="2639728"/>
          <a:ext cx="1727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3" imgW="914400" imgH="203200" progId="Equation.DSMT4">
                  <p:embed/>
                </p:oleObj>
              </mc:Choice>
              <mc:Fallback>
                <p:oleObj name="Equation" r:id="rId3" imgW="914400" imgH="203200" progId="Equation.DSMT4">
                  <p:embed/>
                  <p:pic>
                    <p:nvPicPr>
                      <p:cNvPr id="167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65" y="2639728"/>
                        <a:ext cx="17272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31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expected value premium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</a:rPr>
              <a:t>                                                                             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i="1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≥ 0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0F78FF8D-A667-4361-911E-3F2695816D21}" type="slidenum">
              <a:rPr lang="en-US" altLang="zh-CN"/>
              <a:pPr>
                <a:defRPr/>
              </a:pPr>
              <a:t>43</a:t>
            </a:fld>
            <a:r>
              <a:rPr lang="en-US" altLang="zh-CN"/>
              <a:t> )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>
            <p:extLst/>
          </p:nvPr>
        </p:nvGraphicFramePr>
        <p:xfrm>
          <a:off x="1303422" y="2920281"/>
          <a:ext cx="3733060" cy="5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3" imgW="1307532" imgH="203112" progId="Equation.DSMT4">
                  <p:embed/>
                </p:oleObj>
              </mc:Choice>
              <mc:Fallback>
                <p:oleObj name="Equation" r:id="rId3" imgW="1307532" imgH="203112" progId="Equation.DSMT4">
                  <p:embed/>
                  <p:pic>
                    <p:nvPicPr>
                      <p:cNvPr id="167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22" y="2920281"/>
                        <a:ext cx="3733060" cy="554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50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4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377950" y="2860675"/>
          <a:ext cx="58197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Equation" r:id="rId3" imgW="1688367" imgH="203112" progId="Equation.DSMT4">
                  <p:embed/>
                </p:oleObj>
              </mc:Choice>
              <mc:Fallback>
                <p:oleObj name="Equation" r:id="rId3" imgW="1688367" imgH="203112" progId="Equation.DSMT4">
                  <p:embed/>
                  <p:pic>
                    <p:nvPicPr>
                      <p:cNvPr id="16896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860675"/>
                        <a:ext cx="5819775" cy="700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9491D23-7FAA-470C-9BF5-18B0D9A3305A}" type="slidenum">
              <a:rPr lang="en-US" altLang="zh-CN"/>
              <a:pPr>
                <a:defRPr/>
              </a:pPr>
              <a:t>44</a:t>
            </a:fld>
            <a:r>
              <a:rPr lang="en-US" altLang="zh-CN"/>
              <a:t> )</a:t>
            </a: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8229600" cy="4862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variance principle</a:t>
            </a:r>
          </a:p>
          <a:p>
            <a:pPr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83624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37911"/>
            <a:ext cx="8229600" cy="4793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standard deviation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  <a:endParaRPr lang="zh-CN" altLang="en-US" sz="2400" dirty="0" smtClean="0">
              <a:latin typeface="Times New Roman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45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89" name="Object 4"/>
          <p:cNvGraphicFramePr>
            <a:graphicFrameLocks noChangeAspect="1"/>
          </p:cNvGraphicFramePr>
          <p:nvPr>
            <p:extLst/>
          </p:nvPr>
        </p:nvGraphicFramePr>
        <p:xfrm>
          <a:off x="1548164" y="2579419"/>
          <a:ext cx="5004025" cy="7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3" imgW="1803400" imgH="254000" progId="Equation.DSMT4">
                  <p:embed/>
                </p:oleObj>
              </mc:Choice>
              <mc:Fallback>
                <p:oleObj name="Equation" r:id="rId3" imgW="1803400" imgH="254000" progId="Equation.DSMT4">
                  <p:embed/>
                  <p:pic>
                    <p:nvPicPr>
                      <p:cNvPr id="1699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64" y="2579419"/>
                        <a:ext cx="5004025" cy="7257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88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765175"/>
            <a:ext cx="8229600" cy="5365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exponential principle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其中</a:t>
            </a:r>
            <a:r>
              <a:rPr lang="en-US" altLang="zh-CN" sz="2400" i="1" dirty="0" smtClean="0">
                <a:latin typeface="Symbol" pitchFamily="18" charset="2"/>
              </a:rPr>
              <a:t>a</a:t>
            </a:r>
            <a:r>
              <a:rPr lang="en-US" altLang="zh-CN" sz="2400" dirty="0" smtClean="0">
                <a:latin typeface="Times New Roman" pitchFamily="18" charset="0"/>
              </a:rPr>
              <a:t> &gt; 0</a:t>
            </a:r>
            <a:r>
              <a:rPr lang="zh-CN" altLang="en-US" sz="2400" dirty="0" smtClean="0">
                <a:latin typeface="Times New Roman" pitchFamily="18" charset="0"/>
              </a:rPr>
              <a:t>为风险厌恶系数。保费随着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zh-CN" altLang="en-US" sz="2400" dirty="0" smtClean="0">
                <a:latin typeface="Times New Roman" pitchFamily="18" charset="0"/>
              </a:rPr>
              <a:t>的增加而增加。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 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sz="2400" dirty="0" smtClean="0">
                <a:latin typeface="Times New Roman" pitchFamily="18" charset="0"/>
              </a:rPr>
              <a:t>时，指数保费就是纯保费。</a:t>
            </a:r>
          </a:p>
          <a:p>
            <a:pPr lvl="2" eaLnBrk="1" hangingPunct="1"/>
            <a:r>
              <a:rPr lang="zh-CN" altLang="en-US" sz="2400" dirty="0" smtClean="0">
                <a:latin typeface="Times New Roman" pitchFamily="18" charset="0"/>
              </a:rPr>
              <a:t>当</a:t>
            </a:r>
            <a:r>
              <a:rPr lang="en-US" altLang="zh-CN" sz="2400" i="1" dirty="0" smtClean="0">
                <a:latin typeface="Symbol" pitchFamily="18" charset="2"/>
              </a:rPr>
              <a:t>a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∞</a:t>
            </a:r>
            <a:r>
              <a:rPr lang="zh-CN" altLang="en-US" sz="2400" dirty="0" smtClean="0">
                <a:latin typeface="Times New Roman" pitchFamily="18" charset="0"/>
              </a:rPr>
              <a:t>时，指数保费趋于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的最大值。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88877B8-47F0-4895-A099-CE0802FEA228}" type="slidenum">
              <a:rPr lang="en-US" altLang="zh-CN"/>
              <a:pPr>
                <a:defRPr/>
              </a:pPr>
              <a:t>46</a:t>
            </a:fld>
            <a:r>
              <a:rPr lang="en-US" altLang="zh-CN"/>
              <a:t> )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999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9991" name="Object 6"/>
          <p:cNvGraphicFramePr>
            <a:graphicFrameLocks noChangeAspect="1"/>
          </p:cNvGraphicFramePr>
          <p:nvPr>
            <p:extLst/>
          </p:nvPr>
        </p:nvGraphicFramePr>
        <p:xfrm>
          <a:off x="2838650" y="2371825"/>
          <a:ext cx="3268809" cy="9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3" imgW="1371600" imgH="393700" progId="Equation.DSMT4">
                  <p:embed/>
                </p:oleObj>
              </mc:Choice>
              <mc:Fallback>
                <p:oleObj name="Equation" r:id="rId3" imgW="1371600" imgH="393700" progId="Equation.DSMT4">
                  <p:embed/>
                  <p:pic>
                    <p:nvPicPr>
                      <p:cNvPr id="1699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50" y="2371825"/>
                        <a:ext cx="3268809" cy="933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521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59775" y="6408738"/>
            <a:ext cx="78422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( </a:t>
            </a:r>
            <a:fld id="{6F4965D5-0B8C-4940-A118-ACA2133EA7E7}" type="slidenum">
              <a:rPr lang="en-US" altLang="zh-CN" smtClean="0"/>
              <a:pPr>
                <a:defRPr/>
              </a:pPr>
              <a:t>47</a:t>
            </a:fld>
            <a:r>
              <a:rPr lang="en-US" altLang="zh-CN" dirty="0" smtClean="0"/>
              <a:t> )</a:t>
            </a:r>
            <a:endParaRPr lang="en-US" altLang="zh-CN" dirty="0"/>
          </a:p>
        </p:txBody>
      </p:sp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9" y="930442"/>
            <a:ext cx="7010400" cy="573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5562600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shape=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=500</a:t>
            </a:r>
          </a:p>
          <a:p>
            <a:r>
              <a:rPr lang="en-US" altLang="zh-CN" sz="200" dirty="0"/>
              <a:t>GAM=function(a) -shape*log(1-scale*a)/a</a:t>
            </a:r>
          </a:p>
          <a:p>
            <a:r>
              <a:rPr lang="en-US" altLang="zh-CN" sz="200" dirty="0"/>
              <a:t>curve(GAM(x),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=c(0,1/501),</a:t>
            </a:r>
            <a:r>
              <a:rPr lang="en-US" altLang="zh-CN" sz="200" dirty="0" err="1"/>
              <a:t>xlab</a:t>
            </a:r>
            <a:r>
              <a:rPr lang="en-US" altLang="zh-CN" sz="200" dirty="0"/>
              <a:t>='</a:t>
            </a:r>
            <a:r>
              <a:rPr lang="zh-CN" altLang="en-US" sz="200" dirty="0"/>
              <a:t>指数原理的风险厌恶系数</a:t>
            </a:r>
            <a:r>
              <a:rPr lang="en-US" altLang="zh-CN" sz="200" dirty="0"/>
              <a:t>',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='</a:t>
            </a:r>
            <a:r>
              <a:rPr lang="zh-CN" altLang="en-US" sz="200" dirty="0"/>
              <a:t>指数保费原理下的风险保费</a:t>
            </a:r>
            <a:r>
              <a:rPr lang="en-US" altLang="zh-CN" sz="200" dirty="0"/>
              <a:t>',col=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=2)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0.0007,4000,'X</a:t>
            </a:r>
            <a:r>
              <a:rPr lang="zh-CN" altLang="en-US" sz="200" dirty="0"/>
              <a:t>服从伽马分布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=500)')</a:t>
            </a:r>
          </a:p>
          <a:p>
            <a:r>
              <a:rPr lang="en-US" altLang="zh-CN" sz="200" dirty="0"/>
              <a:t>text(</a:t>
            </a:r>
            <a:r>
              <a:rPr lang="en-US" altLang="zh-CN" sz="200" dirty="0" err="1"/>
              <a:t>0.0007,5000,expression</a:t>
            </a:r>
            <a:r>
              <a:rPr lang="en-US" altLang="zh-CN" sz="200" dirty="0"/>
              <a:t>(H(alpha)==</a:t>
            </a:r>
            <a:r>
              <a:rPr lang="en-US" altLang="zh-CN" sz="200" dirty="0" err="1"/>
              <a:t>frac</a:t>
            </a:r>
            <a:r>
              <a:rPr lang="en-US" altLang="zh-CN" sz="200" dirty="0"/>
              <a:t>(</a:t>
            </a:r>
            <a:r>
              <a:rPr lang="en-US" altLang="zh-CN" sz="200" dirty="0" err="1"/>
              <a:t>1,alpha</a:t>
            </a:r>
            <a:r>
              <a:rPr lang="en-US" altLang="zh-CN" sz="200" dirty="0"/>
              <a:t>)*log(E(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(alpha*X)))))</a:t>
            </a:r>
            <a:endParaRPr lang="zh-CN" altLang="en-US" sz="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32000" y="1007444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4" imgW="2844720" imgH="228600" progId="Equation.DSMT4">
                  <p:embed/>
                </p:oleObj>
              </mc:Choice>
              <mc:Fallback>
                <p:oleObj name="Equation" r:id="rId4" imgW="284472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1007444"/>
                        <a:ext cx="568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305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924800" cy="4835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6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</a:rPr>
              <a:t>zero utility premium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</a:rPr>
              <a:t>其中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u </a:t>
            </a:r>
            <a:r>
              <a:rPr lang="en-US" altLang="zh-CN" sz="2400" dirty="0" smtClean="0">
                <a:latin typeface="Times New Roman" pitchFamily="18" charset="0"/>
              </a:rPr>
              <a:t>(.)</a:t>
            </a:r>
            <a:r>
              <a:rPr lang="zh-CN" altLang="en-US" sz="2400" dirty="0" smtClean="0">
                <a:latin typeface="Times New Roman" pitchFamily="18" charset="0"/>
              </a:rPr>
              <a:t>是保险公司的效用函数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zh-CN" altLang="en-US" sz="2400" dirty="0" smtClean="0">
                <a:latin typeface="Times New Roman" pitchFamily="18" charset="0"/>
              </a:rPr>
              <a:t>为保险公司的资本金</a:t>
            </a:r>
          </a:p>
          <a:p>
            <a:pPr lvl="2" eaLnBrk="1" hangingPunct="1"/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为承保随机风险 </a:t>
            </a:r>
            <a:r>
              <a:rPr lang="en-US" altLang="zh-CN" sz="2400" i="1" dirty="0" smtClean="0">
                <a:latin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</a:rPr>
              <a:t>所要求的风险保费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令</a:t>
            </a:r>
            <a:r>
              <a:rPr lang="en-US" altLang="zh-CN" sz="2400" i="1" dirty="0" smtClean="0">
                <a:latin typeface="Times New Roman" pitchFamily="18" charset="0"/>
              </a:rPr>
              <a:t>R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，则有</a:t>
            </a:r>
          </a:p>
        </p:txBody>
      </p:sp>
      <p:graphicFrame>
        <p:nvGraphicFramePr>
          <p:cNvPr id="171014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5638800"/>
          <a:ext cx="24971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3" imgW="1206500" imgH="203200" progId="Equation.DSMT4">
                  <p:embed/>
                </p:oleObj>
              </mc:Choice>
              <mc:Fallback>
                <p:oleObj name="Equation" r:id="rId3" imgW="1206500" imgH="203200" progId="Equation.DSMT4">
                  <p:embed/>
                  <p:pic>
                    <p:nvPicPr>
                      <p:cNvPr id="171014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249713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45C0FEF3-09D4-4A7C-AE0D-888DE454A5AF}" type="slidenum">
              <a:rPr lang="en-US" altLang="zh-CN"/>
              <a:pPr>
                <a:defRPr/>
              </a:pPr>
              <a:t>48</a:t>
            </a:fld>
            <a:r>
              <a:rPr lang="en-US" altLang="zh-CN"/>
              <a:t> )</a:t>
            </a:r>
          </a:p>
        </p:txBody>
      </p:sp>
      <p:sp>
        <p:nvSpPr>
          <p:cNvPr id="171012" name="Rectangle 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1013" name="Object 4"/>
          <p:cNvGraphicFramePr>
            <a:graphicFrameLocks noChangeAspect="1"/>
          </p:cNvGraphicFramePr>
          <p:nvPr/>
        </p:nvGraphicFramePr>
        <p:xfrm>
          <a:off x="2225675" y="2043113"/>
          <a:ext cx="315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5" imgW="1473200" imgH="203200" progId="Equation.DSMT4">
                  <p:embed/>
                </p:oleObj>
              </mc:Choice>
              <mc:Fallback>
                <p:oleObj name="Equation" r:id="rId5" imgW="1473200" imgH="203200" progId="Equation.DSMT4">
                  <p:embed/>
                  <p:pic>
                    <p:nvPicPr>
                      <p:cNvPr id="1710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043113"/>
                        <a:ext cx="3152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7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3029D0D5-CB00-4F23-903E-EE976AFB51B0}" type="slidenum">
              <a:rPr lang="en-US" altLang="zh-CN"/>
              <a:pPr>
                <a:defRPr/>
              </a:pPr>
              <a:t>49</a:t>
            </a:fld>
            <a:r>
              <a:rPr lang="en-US" altLang="zh-CN"/>
              <a:t> )</a:t>
            </a:r>
          </a:p>
        </p:txBody>
      </p:sp>
      <p:sp>
        <p:nvSpPr>
          <p:cNvPr id="172035" name="Rectangle 4"/>
          <p:cNvSpPr>
            <a:spLocks noChangeArrowheads="1"/>
          </p:cNvSpPr>
          <p:nvPr/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/>
              <a:t>Esscher</a:t>
            </a:r>
            <a:r>
              <a:rPr lang="en-US" altLang="zh-CN" dirty="0"/>
              <a:t> principle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   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dirty="0"/>
              <a:t>     </a:t>
            </a:r>
            <a:endParaRPr lang="en-US" altLang="zh-CN" dirty="0">
              <a:latin typeface="Arial" charset="0"/>
            </a:endParaRPr>
          </a:p>
        </p:txBody>
      </p:sp>
      <p:graphicFrame>
        <p:nvGraphicFramePr>
          <p:cNvPr id="172036" name="Object 5"/>
          <p:cNvGraphicFramePr>
            <a:graphicFrameLocks noChangeAspect="1"/>
          </p:cNvGraphicFramePr>
          <p:nvPr/>
        </p:nvGraphicFramePr>
        <p:xfrm>
          <a:off x="4038600" y="1066800"/>
          <a:ext cx="2057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3" imgW="1117115" imgH="444307" progId="Equation.DSMT4">
                  <p:embed/>
                </p:oleObj>
              </mc:Choice>
              <mc:Fallback>
                <p:oleObj name="Equation" r:id="rId3" imgW="1117115" imgH="444307" progId="Equation.DSMT4">
                  <p:embed/>
                  <p:pic>
                    <p:nvPicPr>
                      <p:cNvPr id="1720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20574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286000"/>
            <a:ext cx="7023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上式是对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的加权平均，权数随着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的增大而增大。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752600" y="3276600"/>
          <a:ext cx="3076575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quation" r:id="rId5" imgW="1587240" imgH="1371600" progId="Equation.DSMT4">
                  <p:embed/>
                </p:oleObj>
              </mc:Choice>
              <mc:Fallback>
                <p:oleObj name="Equation" r:id="rId5" imgW="1587240" imgH="1371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3076575" cy="265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992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8714" y="685872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随机变量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密度函数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(probability density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pdf)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分布函数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(cumulative distribution function,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分位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(quantile function)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264613"/>
              </p:ext>
            </p:extLst>
          </p:nvPr>
        </p:nvGraphicFramePr>
        <p:xfrm>
          <a:off x="2959785" y="3355826"/>
          <a:ext cx="2514534" cy="50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785" y="3355826"/>
                        <a:ext cx="2514534" cy="504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48734"/>
              </p:ext>
            </p:extLst>
          </p:nvPr>
        </p:nvGraphicFramePr>
        <p:xfrm>
          <a:off x="2818464" y="2163800"/>
          <a:ext cx="2797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464" y="2163800"/>
                        <a:ext cx="2797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36428"/>
              </p:ext>
            </p:extLst>
          </p:nvPr>
        </p:nvGraphicFramePr>
        <p:xfrm>
          <a:off x="3461009" y="4675726"/>
          <a:ext cx="101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009" y="4675726"/>
                        <a:ext cx="1016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548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( </a:t>
            </a:r>
            <a:fld id="{3EBA4A41-DF70-4ED6-A7D0-45645D30423D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 )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914400" y="58028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h=</a:t>
            </a:r>
            <a:r>
              <a:rPr lang="en-US" altLang="zh-CN" sz="200" dirty="0" err="1"/>
              <a:t>0.002;shape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2;scale</a:t>
            </a:r>
            <a:r>
              <a:rPr lang="en-US" altLang="zh-CN" sz="200" dirty="0"/>
              <a:t>=100</a:t>
            </a:r>
          </a:p>
          <a:p>
            <a:r>
              <a:rPr lang="en-US" altLang="zh-CN" sz="200" dirty="0"/>
              <a:t>f=function(x)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=function(x)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</a:t>
            </a:r>
          </a:p>
          <a:p>
            <a:r>
              <a:rPr lang="en-US" altLang="zh-CN" sz="200" dirty="0"/>
              <a:t>M=integrate(</a:t>
            </a:r>
            <a:r>
              <a:rPr lang="en-US" altLang="zh-CN" sz="200" dirty="0" err="1"/>
              <a:t>f,0,Inf</a:t>
            </a:r>
            <a:r>
              <a:rPr lang="en-US" altLang="zh-CN" sz="200" dirty="0"/>
              <a:t>)$value</a:t>
            </a:r>
          </a:p>
          <a:p>
            <a:r>
              <a:rPr lang="en-US" altLang="zh-CN" sz="200" dirty="0"/>
              <a:t>g=function(x)  </a:t>
            </a:r>
            <a:r>
              <a:rPr lang="en-US" altLang="zh-CN" sz="200" dirty="0" err="1"/>
              <a:t>dgamma</a:t>
            </a:r>
            <a:r>
              <a:rPr lang="en-US" altLang="zh-CN" sz="200" dirty="0"/>
              <a:t>(</a:t>
            </a:r>
            <a:r>
              <a:rPr lang="en-US" altLang="zh-CN" sz="200" dirty="0" err="1"/>
              <a:t>x,shape</a:t>
            </a:r>
            <a:r>
              <a:rPr lang="en-US" altLang="zh-CN" sz="200" dirty="0"/>
              <a:t>=</a:t>
            </a:r>
            <a:r>
              <a:rPr lang="en-US" altLang="zh-CN" sz="200" dirty="0" err="1"/>
              <a:t>shape,scale</a:t>
            </a:r>
            <a:r>
              <a:rPr lang="en-US" altLang="zh-CN" sz="200" dirty="0"/>
              <a:t>=scale)*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(h*x)/M</a:t>
            </a:r>
          </a:p>
          <a:p>
            <a:r>
              <a:rPr lang="en-US" altLang="zh-CN" sz="200" dirty="0"/>
              <a:t>curve(f(x),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=c(0,0.008))</a:t>
            </a:r>
          </a:p>
          <a:p>
            <a:r>
              <a:rPr lang="en-US" altLang="zh-CN" sz="200" dirty="0"/>
              <a:t>curve(g(x),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=c(0,1000),col=</a:t>
            </a:r>
            <a:r>
              <a:rPr lang="en-US" altLang="zh-CN" sz="200" dirty="0" err="1"/>
              <a:t>2,lty</a:t>
            </a:r>
            <a:r>
              <a:rPr lang="en-US" altLang="zh-CN" sz="200" dirty="0"/>
              <a:t>=</a:t>
            </a:r>
            <a:r>
              <a:rPr lang="en-US" altLang="zh-CN" sz="200" dirty="0" err="1"/>
              <a:t>2,lwd</a:t>
            </a:r>
            <a:r>
              <a:rPr lang="en-US" altLang="zh-CN" sz="200" dirty="0"/>
              <a:t>=</a:t>
            </a:r>
            <a:r>
              <a:rPr lang="en-US" altLang="zh-CN" sz="200" dirty="0" err="1"/>
              <a:t>2,add</a:t>
            </a:r>
            <a:r>
              <a:rPr lang="en-US" altLang="zh-CN" sz="200" dirty="0"/>
              <a:t>=T)</a:t>
            </a:r>
          </a:p>
          <a:p>
            <a:r>
              <a:rPr lang="en-US" altLang="zh-CN" sz="200" dirty="0"/>
              <a:t>text(500,0.006,'</a:t>
            </a:r>
            <a:r>
              <a:rPr lang="zh-CN" altLang="en-US" sz="200" dirty="0"/>
              <a:t>虚线为</a:t>
            </a:r>
            <a:r>
              <a:rPr lang="en-US" altLang="zh-CN" sz="200" dirty="0" err="1"/>
              <a:t>Esscher</a:t>
            </a:r>
            <a:r>
              <a:rPr lang="zh-CN" altLang="en-US" sz="200" dirty="0"/>
              <a:t>变换后的密度函数</a:t>
            </a:r>
            <a:r>
              <a:rPr lang="en-US" altLang="zh-CN" sz="200" dirty="0"/>
              <a:t>,h=0.002,</a:t>
            </a:r>
          </a:p>
          <a:p>
            <a:r>
              <a:rPr lang="zh-CN" altLang="en-US" sz="200" dirty="0" smtClean="0"/>
              <a:t>实线</a:t>
            </a:r>
            <a:r>
              <a:rPr lang="zh-CN" altLang="en-US" sz="200" dirty="0"/>
              <a:t>表示原分布的密度函数，为伽马</a:t>
            </a:r>
            <a:r>
              <a:rPr lang="en-US" altLang="zh-CN" sz="200" dirty="0"/>
              <a:t>(shape=</a:t>
            </a:r>
            <a:r>
              <a:rPr lang="en-US" altLang="zh-CN" sz="200" dirty="0" err="1"/>
              <a:t>2,scale</a:t>
            </a:r>
            <a:r>
              <a:rPr lang="en-US" altLang="zh-CN" sz="200" dirty="0"/>
              <a:t>=100)')</a:t>
            </a:r>
            <a:endParaRPr lang="zh-CN" altLang="en-US" sz="200" dirty="0"/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2" y="768417"/>
            <a:ext cx="6781800" cy="554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506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102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例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若效用函数为               ，零效用原理等价于指数原理。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+mn-ea"/>
                <a:ea typeface="+mn-ea"/>
              </a:rPr>
              <a:t>解：零效用原理的两边分别为</a:t>
            </a: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左边：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lvl="2" eaLnBrk="1" hangingPunct="1"/>
            <a:endParaRPr lang="zh-CN" altLang="en-US" sz="2400" b="1" dirty="0" smtClean="0">
              <a:latin typeface="+mn-ea"/>
            </a:endParaRPr>
          </a:p>
          <a:p>
            <a:pPr lvl="2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右边：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altLang="zh-CN" dirty="0"/>
              <a:t>( </a:t>
            </a:r>
            <a:fld id="{4F30418C-94EE-4A63-90C5-4CD28E64F0C7}" type="slidenum">
              <a:rPr lang="en-US" altLang="zh-CN"/>
              <a:pPr>
                <a:buNone/>
                <a:defRPr/>
              </a:pPr>
              <a:t>51</a:t>
            </a:fld>
            <a:r>
              <a:rPr lang="en-US" altLang="zh-CN" dirty="0"/>
              <a:t> )</a:t>
            </a:r>
          </a:p>
        </p:txBody>
      </p:sp>
      <p:sp>
        <p:nvSpPr>
          <p:cNvPr id="17613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3" name="Object 4"/>
          <p:cNvGraphicFramePr>
            <a:graphicFrameLocks noChangeAspect="1"/>
          </p:cNvGraphicFramePr>
          <p:nvPr>
            <p:extLst/>
          </p:nvPr>
        </p:nvGraphicFramePr>
        <p:xfrm>
          <a:off x="3096126" y="582329"/>
          <a:ext cx="2184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Equation" r:id="rId3" imgW="1155700" imgH="393700" progId="Equation.DSMT4">
                  <p:embed/>
                </p:oleObj>
              </mc:Choice>
              <mc:Fallback>
                <p:oleObj name="Equation" r:id="rId3" imgW="1155700" imgH="393700" progId="Equation.DSMT4">
                  <p:embed/>
                  <p:pic>
                    <p:nvPicPr>
                      <p:cNvPr id="1761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126" y="582329"/>
                        <a:ext cx="21844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613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6" name="Object 7"/>
          <p:cNvGraphicFramePr>
            <a:graphicFrameLocks noChangeAspect="1"/>
          </p:cNvGraphicFramePr>
          <p:nvPr>
            <p:extLst/>
          </p:nvPr>
        </p:nvGraphicFramePr>
        <p:xfrm>
          <a:off x="2679032" y="2219426"/>
          <a:ext cx="24479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Equation" r:id="rId5" imgW="1180588" imgH="393529" progId="Equation.DSMT4">
                  <p:embed/>
                </p:oleObj>
              </mc:Choice>
              <mc:Fallback>
                <p:oleObj name="Equation" r:id="rId5" imgW="1180588" imgH="393529" progId="Equation.DSMT4">
                  <p:embed/>
                  <p:pic>
                    <p:nvPicPr>
                      <p:cNvPr id="17613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032" y="2219426"/>
                        <a:ext cx="24479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138" name="Object 9"/>
          <p:cNvGraphicFramePr>
            <a:graphicFrameLocks noChangeAspect="1"/>
          </p:cNvGraphicFramePr>
          <p:nvPr>
            <p:extLst/>
          </p:nvPr>
        </p:nvGraphicFramePr>
        <p:xfrm>
          <a:off x="2668603" y="3328988"/>
          <a:ext cx="50974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Equation" r:id="rId7" imgW="2476500" imgH="431800" progId="Equation.DSMT4">
                  <p:embed/>
                </p:oleObj>
              </mc:Choice>
              <mc:Fallback>
                <p:oleObj name="Equation" r:id="rId7" imgW="2476500" imgH="431800" progId="Equation.DSMT4">
                  <p:embed/>
                  <p:pic>
                    <p:nvPicPr>
                      <p:cNvPr id="1761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03" y="3328988"/>
                        <a:ext cx="509746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4267200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dirty="0" smtClean="0"/>
              <a:t>令左右两边相等即得</a:t>
            </a: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endParaRPr lang="zh-CN" altLang="en-US" sz="2400" b="1" dirty="0" smtClean="0"/>
          </a:p>
          <a:p>
            <a:pPr eaLnBrk="1" hangingPunct="1"/>
            <a:r>
              <a:rPr lang="zh-CN" altLang="en-US" sz="2400" b="1" dirty="0" smtClean="0"/>
              <a:t>两边取对数，即得指数保费原理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5718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/>
          </p:nvPr>
        </p:nvGraphicFramePr>
        <p:xfrm>
          <a:off x="1645920" y="5172075"/>
          <a:ext cx="20669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Equation" r:id="rId9" imgW="1016000" imgH="228600" progId="Equation.DSMT4">
                  <p:embed/>
                </p:oleObj>
              </mc:Choice>
              <mc:Fallback>
                <p:oleObj name="Equation" r:id="rId9" imgW="1016000" imgH="228600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20" y="5172075"/>
                        <a:ext cx="20669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563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/>
          </p:nvPr>
        </p:nvGraphicFramePr>
        <p:xfrm>
          <a:off x="5507255" y="5971704"/>
          <a:ext cx="19177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Equation" r:id="rId11" imgW="1028254" imgH="393529" progId="Equation.DSMT4">
                  <p:embed/>
                </p:oleObj>
              </mc:Choice>
              <mc:Fallback>
                <p:oleObj name="Equation" r:id="rId11" imgW="1028254" imgH="393529" progId="Equation.DSMT4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255" y="5971704"/>
                        <a:ext cx="19177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606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1600" y="578800"/>
            <a:ext cx="8229600" cy="789140"/>
          </a:xfrm>
        </p:spPr>
        <p:txBody>
          <a:bodyPr/>
          <a:lstStyle/>
          <a:p>
            <a:r>
              <a:rPr lang="zh-CN" altLang="en-US" dirty="0"/>
              <a:t>方差、标准差和变异系数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600" y="1340768"/>
            <a:ext cx="8229600" cy="3240360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方差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了随机变量取值的分散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程度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标准差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方差的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平方根，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变异系数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标准差和均值的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比率，</a:t>
            </a:r>
            <a:r>
              <a:rPr lang="zh-CN" altLang="en-US" b="0" dirty="0">
                <a:hlinkClick r:id="rId3"/>
              </a:rPr>
              <a:t>离散程度</a:t>
            </a:r>
            <a:r>
              <a:rPr lang="zh-CN" altLang="en-US" b="0" dirty="0" smtClean="0"/>
              <a:t>大小，消除量纲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6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87052"/>
              </p:ext>
            </p:extLst>
          </p:nvPr>
        </p:nvGraphicFramePr>
        <p:xfrm>
          <a:off x="1626679" y="2074227"/>
          <a:ext cx="5738245" cy="591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0" name="Equation" r:id="rId4" imgW="2743200" imgH="279400" progId="Equation.DSMT4">
                  <p:embed/>
                </p:oleObj>
              </mc:Choice>
              <mc:Fallback>
                <p:oleObj name="Equation" r:id="rId4" imgW="2743200" imgH="2794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679" y="2074227"/>
                        <a:ext cx="5738245" cy="591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02144"/>
              </p:ext>
            </p:extLst>
          </p:nvPr>
        </p:nvGraphicFramePr>
        <p:xfrm>
          <a:off x="2743248" y="3383082"/>
          <a:ext cx="2133544" cy="54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1" name="Equation" r:id="rId6" imgW="977476" imgH="253890" progId="Equation.DSMT4">
                  <p:embed/>
                </p:oleObj>
              </mc:Choice>
              <mc:Fallback>
                <p:oleObj name="Equation" r:id="rId6" imgW="977476" imgH="25389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48" y="3383082"/>
                        <a:ext cx="2133544" cy="5490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142271"/>
              </p:ext>
            </p:extLst>
          </p:nvPr>
        </p:nvGraphicFramePr>
        <p:xfrm>
          <a:off x="2743248" y="5316181"/>
          <a:ext cx="1951263" cy="86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2" name="Equation" r:id="rId8" imgW="1028700" imgH="457200" progId="Equation.DSMT4">
                  <p:embed/>
                </p:oleObj>
              </mc:Choice>
              <mc:Fallback>
                <p:oleObj name="Equation" r:id="rId8" imgW="1028700" imgH="457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48" y="5316181"/>
                        <a:ext cx="1951263" cy="867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52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89" y="824689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两个概念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次数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2516" y="171445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损失次数（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发生保险事故给被保险人造成经济损害的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索赔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次数（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被保险人根据保险合同向保险人提出索赔请求的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次数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两者的理论分布模型是类似的，下面对两个概念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不作区分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17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89" y="824689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两个概念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金额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2516" y="1714458"/>
            <a:ext cx="8229600" cy="32403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损失额：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保险标的实际遭受的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赔款额：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保险公司根据合同规定对保单持有人的赔款，要扣除免赔额和赔偿限额。赔款的大小和次数取决于损失和大小和次数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：如果没有特别说明，我们把赔款和损失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等同看待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，即认为没有免赔额和赔偿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8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47881" y="2438426"/>
            <a:ext cx="93977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638532" y="3657594"/>
            <a:ext cx="200150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43248" y="5517221"/>
            <a:ext cx="155782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74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59971" y="2780882"/>
            <a:ext cx="7543800" cy="685800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如何进行风险度量？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( </a:t>
            </a:r>
            <a:fld id="{FB5D8D59-65B3-4384-896F-EE249C929C52}" type="slidenum">
              <a:rPr lang="en-US" altLang="zh-CN"/>
              <a:pPr>
                <a:defRPr/>
              </a:pPr>
              <a:t>9</a:t>
            </a:fld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04225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23123</TotalTime>
  <Words>1667</Words>
  <Application>Microsoft Office PowerPoint</Application>
  <PresentationFormat>全屏显示(4:3)</PresentationFormat>
  <Paragraphs>316</Paragraphs>
  <Slides>51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2" baseType="lpstr"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Cambria</vt:lpstr>
      <vt:lpstr>Symbol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Equation</vt:lpstr>
      <vt:lpstr>风险度量基础</vt:lpstr>
      <vt:lpstr>什么是风险？如何度量？</vt:lpstr>
      <vt:lpstr>随机变量</vt:lpstr>
      <vt:lpstr>随机变量</vt:lpstr>
      <vt:lpstr>随机变量</vt:lpstr>
      <vt:lpstr>方差、标准差和变异系数</vt:lpstr>
      <vt:lpstr>两个概念 - 次数</vt:lpstr>
      <vt:lpstr>两个概念 – 金额</vt:lpstr>
      <vt:lpstr>如何进行风险度量？</vt:lpstr>
      <vt:lpstr>PowerPoint 演示文稿</vt:lpstr>
      <vt:lpstr>风险度量</vt:lpstr>
      <vt:lpstr>PowerPoint 演示文稿</vt:lpstr>
      <vt:lpstr>PowerPoint 演示文稿</vt:lpstr>
      <vt:lpstr>　VaR （Value at Risk）</vt:lpstr>
      <vt:lpstr>PowerPoint 演示文稿</vt:lpstr>
      <vt:lpstr>PowerPoint 演示文稿</vt:lpstr>
      <vt:lpstr>　VaR 的性质</vt:lpstr>
      <vt:lpstr>PowerPoint 演示文稿</vt:lpstr>
      <vt:lpstr>PowerPoint 演示文稿</vt:lpstr>
      <vt:lpstr>PowerPoint 演示文稿</vt:lpstr>
      <vt:lpstr>VaR 在什么条件下是一致性风险度量？</vt:lpstr>
      <vt:lpstr>PowerPoint 演示文稿</vt:lpstr>
      <vt:lpstr>PowerPoint 演示文稿</vt:lpstr>
      <vt:lpstr>TVaR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保费原理（Premium principles）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2672</cp:revision>
  <cp:lastPrinted>2014-03-25T07:52:42Z</cp:lastPrinted>
  <dcterms:created xsi:type="dcterms:W3CDTF">2003-12-29T03:18:02Z</dcterms:created>
  <dcterms:modified xsi:type="dcterms:W3CDTF">2018-09-12T03:32:11Z</dcterms:modified>
</cp:coreProperties>
</file>