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952" r:id="rId2"/>
    <p:sldMasterId id="2147483966" r:id="rId3"/>
  </p:sldMasterIdLst>
  <p:notesMasterIdLst>
    <p:notesMasterId r:id="rId73"/>
  </p:notesMasterIdLst>
  <p:handoutMasterIdLst>
    <p:handoutMasterId r:id="rId74"/>
  </p:handoutMasterIdLst>
  <p:sldIdLst>
    <p:sldId id="633" r:id="rId4"/>
    <p:sldId id="634" r:id="rId5"/>
    <p:sldId id="601" r:id="rId6"/>
    <p:sldId id="664" r:id="rId7"/>
    <p:sldId id="663" r:id="rId8"/>
    <p:sldId id="602" r:id="rId9"/>
    <p:sldId id="665" r:id="rId10"/>
    <p:sldId id="582" r:id="rId11"/>
    <p:sldId id="666" r:id="rId12"/>
    <p:sldId id="583" r:id="rId13"/>
    <p:sldId id="586" r:id="rId14"/>
    <p:sldId id="587" r:id="rId15"/>
    <p:sldId id="588" r:id="rId16"/>
    <p:sldId id="589" r:id="rId17"/>
    <p:sldId id="590" r:id="rId18"/>
    <p:sldId id="603" r:id="rId19"/>
    <p:sldId id="604" r:id="rId20"/>
    <p:sldId id="667" r:id="rId21"/>
    <p:sldId id="659" r:id="rId22"/>
    <p:sldId id="660" r:id="rId23"/>
    <p:sldId id="661" r:id="rId24"/>
    <p:sldId id="668" r:id="rId25"/>
    <p:sldId id="605" r:id="rId26"/>
    <p:sldId id="639" r:id="rId27"/>
    <p:sldId id="640" r:id="rId28"/>
    <p:sldId id="591" r:id="rId29"/>
    <p:sldId id="681" r:id="rId30"/>
    <p:sldId id="682" r:id="rId31"/>
    <p:sldId id="280" r:id="rId32"/>
    <p:sldId id="622" r:id="rId33"/>
    <p:sldId id="608" r:id="rId34"/>
    <p:sldId id="609" r:id="rId35"/>
    <p:sldId id="334" r:id="rId36"/>
    <p:sldId id="329" r:id="rId37"/>
    <p:sldId id="610" r:id="rId38"/>
    <p:sldId id="611" r:id="rId39"/>
    <p:sldId id="612" r:id="rId40"/>
    <p:sldId id="613" r:id="rId41"/>
    <p:sldId id="614" r:id="rId42"/>
    <p:sldId id="576" r:id="rId43"/>
    <p:sldId id="624" r:id="rId44"/>
    <p:sldId id="360" r:id="rId45"/>
    <p:sldId id="673" r:id="rId46"/>
    <p:sldId id="669" r:id="rId47"/>
    <p:sldId id="644" r:id="rId48"/>
    <p:sldId id="645" r:id="rId49"/>
    <p:sldId id="647" r:id="rId50"/>
    <p:sldId id="675" r:id="rId51"/>
    <p:sldId id="676" r:id="rId52"/>
    <p:sldId id="648" r:id="rId53"/>
    <p:sldId id="646" r:id="rId54"/>
    <p:sldId id="649" r:id="rId55"/>
    <p:sldId id="650" r:id="rId56"/>
    <p:sldId id="677" r:id="rId57"/>
    <p:sldId id="651" r:id="rId58"/>
    <p:sldId id="678" r:id="rId59"/>
    <p:sldId id="652" r:id="rId60"/>
    <p:sldId id="653" r:id="rId61"/>
    <p:sldId id="654" r:id="rId62"/>
    <p:sldId id="655" r:id="rId63"/>
    <p:sldId id="656" r:id="rId64"/>
    <p:sldId id="657" r:id="rId65"/>
    <p:sldId id="658" r:id="rId66"/>
    <p:sldId id="626" r:id="rId67"/>
    <p:sldId id="627" r:id="rId68"/>
    <p:sldId id="662" r:id="rId69"/>
    <p:sldId id="679" r:id="rId70"/>
    <p:sldId id="680" r:id="rId71"/>
    <p:sldId id="632" r:id="rId72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B0A1F57-65C0-4832-82CA-8D183ADE841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C045596-392E-4B3D-B8D8-591F219DFC2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D68BC16C-FE7F-4A76-909E-FF515E40EC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9EEE010-78E7-48C6-91FE-E5206DF594E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2018/9/12 Wednesday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5768025-9DBB-4EE1-8222-39CDE82B1B5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706A52E-3DEE-466C-B6C7-167360C1F06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57C0D3E-6D65-4A33-8DA7-912680B436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1384670-72AB-4A6D-828D-BBFE7091A0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6307E34-C31B-4D2D-B233-D2756CEB45F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2018/9/12 Wednesday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6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8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0940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13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939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352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417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67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72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034559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2.png"/><Relationship Id="rId4" Type="http://schemas.openxmlformats.org/officeDocument/2006/relationships/image" Target="../media/image5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7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8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8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87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  <a: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models of claims amount</a:t>
            </a:r>
            <a:endParaRPr lang="zh-CN" altLang="en-US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3" y="3717032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3"/>
          </a:xfrm>
        </p:spPr>
        <p:txBody>
          <a:bodyPr>
            <a:normAutofit/>
          </a:bodyPr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</a:t>
            </a:r>
            <a:r>
              <a:rPr lang="zh-CN" altLang="en-US" b="1" dirty="0">
                <a:solidFill>
                  <a:srgbClr val="FF0000"/>
                </a:solidFill>
              </a:rPr>
              <a:t>偏度系数</a:t>
            </a:r>
            <a:r>
              <a:rPr lang="zh-CN" altLang="en-US" dirty="0"/>
              <a:t>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72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73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74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75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</a:t>
            </a:r>
            <a:r>
              <a:rPr lang="zh-CN" altLang="en-US" sz="2400" dirty="0">
                <a:solidFill>
                  <a:srgbClr val="FF0000"/>
                </a:solidFill>
              </a:rPr>
              <a:t>峰度系数</a:t>
            </a:r>
            <a:r>
              <a:rPr lang="zh-CN" altLang="en-US" sz="2400" dirty="0"/>
              <a:t>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14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513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36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58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83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8898746" cy="43888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8" y="260649"/>
            <a:ext cx="119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mu </a:t>
            </a:r>
          </a:p>
          <a:p>
            <a:r>
              <a:rPr lang="en-US" altLang="zh-CN" sz="200" dirty="0"/>
              <a:t>mu &lt;- 2                </a:t>
            </a:r>
          </a:p>
          <a:p>
            <a:r>
              <a:rPr lang="en-US" altLang="zh-CN" sz="200" dirty="0"/>
              <a:t>sigma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sigma[1])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sigma[3])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c('mu = 2, sigma = 0.5', </a:t>
            </a:r>
          </a:p>
          <a:p>
            <a:r>
              <a:rPr lang="en-US" altLang="zh-CN" sz="200" dirty="0"/>
              <a:t>                             'mu = 2, sigma = 1', </a:t>
            </a:r>
          </a:p>
          <a:p>
            <a:r>
              <a:rPr lang="en-US" altLang="zh-CN" sz="200" dirty="0"/>
              <a:t>                             'mu = 2, sigma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sigma</a:t>
            </a:r>
          </a:p>
          <a:p>
            <a:r>
              <a:rPr lang="en-US" altLang="zh-CN" sz="200" dirty="0"/>
              <a:t>mu &lt;- c(1,2,3)</a:t>
            </a:r>
          </a:p>
          <a:p>
            <a:r>
              <a:rPr lang="en-US" altLang="zh-CN" sz="200" dirty="0"/>
              <a:t>sigma &lt;- 1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mu[1],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mu[2],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mu[3],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c('mu = 1, sigma = 1', </a:t>
            </a:r>
          </a:p>
          <a:p>
            <a:r>
              <a:rPr lang="en-US" altLang="zh-CN" sz="200" dirty="0"/>
              <a:t>                                    'mu = 2, sigma = 1', </a:t>
            </a:r>
          </a:p>
          <a:p>
            <a:r>
              <a:rPr lang="en-US" altLang="zh-CN" sz="200" dirty="0"/>
              <a:t>                                    'mu = 3, sigma = 1'),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2144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 smtClean="0"/>
              <a:t>指数、伽</a:t>
            </a:r>
            <a:r>
              <a:rPr lang="zh-CN" altLang="en-US" dirty="0"/>
              <a:t>马、逆</a:t>
            </a:r>
            <a:r>
              <a:rPr lang="zh-CN" altLang="en-US" dirty="0" smtClean="0"/>
              <a:t>高斯、</a:t>
            </a:r>
            <a:r>
              <a:rPr lang="zh-CN" altLang="en-US" dirty="0"/>
              <a:t>对数正态、威布尔、帕累托</a:t>
            </a:r>
            <a:endParaRPr lang="en-US" altLang="zh-CN" dirty="0"/>
          </a:p>
          <a:p>
            <a:r>
              <a:rPr lang="zh-CN" altLang="en-US" dirty="0" smtClean="0"/>
              <a:t>混合分布</a:t>
            </a:r>
            <a:endParaRPr lang="en-US" altLang="zh-CN" dirty="0" smtClean="0"/>
          </a:p>
          <a:p>
            <a:r>
              <a:rPr lang="zh-CN" altLang="en-US" dirty="0" smtClean="0"/>
              <a:t>模型的参数估计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968552" cy="316497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6632"/>
            <a:ext cx="7596336" cy="3726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111" y="40050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威布尔分布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定义密度函数</a:t>
            </a:r>
          </a:p>
          <a:p>
            <a:r>
              <a:rPr lang="en-US" altLang="zh-CN" sz="100" dirty="0" err="1"/>
              <a:t>dwei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alpha*theta*y^(theta-1)*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(-alpha*</a:t>
            </a:r>
            <a:r>
              <a:rPr lang="en-US" altLang="zh-CN" sz="100" dirty="0" err="1"/>
              <a:t>y^theta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&lt;- 1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endParaRPr lang="en-US" altLang="zh-CN" sz="100" dirty="0"/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1, theta = 1', </a:t>
            </a:r>
          </a:p>
          <a:p>
            <a:r>
              <a:rPr lang="en-US" altLang="zh-CN" sz="100" dirty="0"/>
              <a:t>                              'alpha = 1,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  <a:p>
            <a:endParaRPr lang="en-US" altLang="zh-CN" sz="100" dirty="0"/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</p:txBody>
      </p:sp>
    </p:spTree>
    <p:extLst>
      <p:ext uri="{BB962C8B-B14F-4D97-AF65-F5344CB8AC3E}">
        <p14:creationId xmlns:p14="http://schemas.microsoft.com/office/powerpoint/2010/main" val="1395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8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02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741270" cy="42330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876836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帕累托分布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 err="1"/>
              <a:t>dpareto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alpha*(</a:t>
            </a:r>
            <a:r>
              <a:rPr lang="en-US" altLang="zh-CN" sz="100" dirty="0" err="1"/>
              <a:t>theta^alpha</a:t>
            </a:r>
            <a:r>
              <a:rPr lang="en-US" altLang="zh-CN" sz="100" dirty="0"/>
              <a:t>)/(</a:t>
            </a:r>
            <a:r>
              <a:rPr lang="en-US" altLang="zh-CN" sz="100" dirty="0" err="1"/>
              <a:t>y+theta</a:t>
            </a:r>
            <a:r>
              <a:rPr lang="en-US" altLang="zh-CN" sz="100" dirty="0"/>
              <a:t>)^(alpha+1)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&lt;- 2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2, theta = 0.5', </a:t>
            </a:r>
          </a:p>
          <a:p>
            <a:r>
              <a:rPr lang="en-US" altLang="zh-CN" sz="100" dirty="0"/>
              <a:t>                              'alpha = 2, theta = 1', </a:t>
            </a:r>
          </a:p>
          <a:p>
            <a:r>
              <a:rPr lang="en-US" altLang="zh-CN" sz="100" dirty="0"/>
              <a:t>                              'alpha = 2,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</a:t>
            </a:r>
            <a:r>
              <a:rPr lang="zh-CN" altLang="en-US" dirty="0" smtClean="0">
                <a:latin typeface="Times New Roman" pitchFamily="18" charset="0"/>
              </a:rPr>
              <a:t>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对数变换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/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1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8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6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2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3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6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5777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指数分布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04473"/>
              </p:ext>
            </p:extLst>
          </p:nvPr>
        </p:nvGraphicFramePr>
        <p:xfrm>
          <a:off x="2267744" y="1976233"/>
          <a:ext cx="396398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90" name="Equation" r:id="rId3" imgW="2070000" imgH="723600" progId="Equation.DSMT4">
                  <p:embed/>
                </p:oleObj>
              </mc:Choice>
              <mc:Fallback>
                <p:oleObj name="Equation" r:id="rId3" imgW="20700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976233"/>
                        <a:ext cx="3963988" cy="13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3861048"/>
            <a:ext cx="8496944" cy="57606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矩母函数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(Moment Generating Function,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mgf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53899"/>
              </p:ext>
            </p:extLst>
          </p:nvPr>
        </p:nvGraphicFramePr>
        <p:xfrm>
          <a:off x="2555776" y="4743164"/>
          <a:ext cx="2724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91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4743164"/>
                        <a:ext cx="27241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76852" y="1148291"/>
            <a:ext cx="849694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概率密度函数 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(Probability Density Function, pdf)</a:t>
            </a:r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0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</p:spPr>
            <p:txBody>
              <a:bodyPr/>
              <a:lstStyle/>
              <a:p>
                <a:r>
                  <a:rPr lang="zh-CN" altLang="zh-CN" sz="2000" dirty="0" smtClean="0">
                    <a:solidFill>
                      <a:srgbClr val="0000CC"/>
                    </a:solidFill>
                  </a:rPr>
                  <a:t>假设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zh-CN" altLang="zh-CN" sz="2000" dirty="0">
                    <a:solidFill>
                      <a:srgbClr val="0000CC"/>
                    </a:solidFill>
                  </a:rPr>
                  <a:t>服从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形状参数为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3</a:t>
                </a:r>
                <a:r>
                  <a:rPr lang="zh-CN" altLang="en-US" sz="2000" dirty="0" smtClean="0">
                    <a:solidFill>
                      <a:srgbClr val="0000CC"/>
                    </a:solidFill>
                  </a:rPr>
                  <a:t>， 比率参数为 </a:t>
                </a:r>
                <a:r>
                  <a:rPr lang="en-US" altLang="zh-CN" sz="2000" dirty="0" smtClean="0">
                    <a:solidFill>
                      <a:srgbClr val="0000CC"/>
                    </a:solidFill>
                  </a:rPr>
                  <a:t>4 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的伽马分布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en-US" altLang="zh-CN" sz="2000" dirty="0" smtClean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 smtClean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指数变换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/>
                </a:r>
                <a:br>
                  <a:rPr lang="en-US" altLang="zh-CN" sz="2000" dirty="0">
                    <a:solidFill>
                      <a:srgbClr val="0000CC"/>
                    </a:solidFill>
                  </a:rPr>
                </a:b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求</a:t>
                </a:r>
                <a:r>
                  <a:rPr lang="zh-CN" altLang="en-US" sz="2000" dirty="0">
                    <a:solidFill>
                      <a:srgbClr val="0000CC"/>
                    </a:solidFill>
                  </a:rPr>
                  <a:t>对数变换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CC"/>
                        </a:solidFill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CC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CC"/>
                    </a:solidFill>
                  </a:rPr>
                  <a:t>的分布</a:t>
                </a:r>
                <a:r>
                  <a:rPr lang="zh-CN" altLang="zh-CN" sz="2000" dirty="0" smtClean="0">
                    <a:solidFill>
                      <a:srgbClr val="0000CC"/>
                    </a:solidFill>
                  </a:rPr>
                  <a:t>。</a:t>
                </a:r>
                <a:endParaRPr lang="zh-CN" altLang="en-US" sz="2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1117491"/>
                <a:ext cx="7543800" cy="1512168"/>
              </a:xfrm>
              <a:blipFill>
                <a:blip r:embed="rId2"/>
                <a:stretch>
                  <a:fillRect l="-88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8" y="3139634"/>
            <a:ext cx="8229600" cy="31087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 smtClean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 smtClean="0"/>
              <a:t>f = function(x) 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4)</a:t>
            </a:r>
          </a:p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f1 </a:t>
            </a:r>
            <a:r>
              <a:rPr lang="en-US" altLang="zh-CN" sz="2000" dirty="0"/>
              <a:t>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f2 </a:t>
            </a:r>
            <a:r>
              <a:rPr lang="en-US" altLang="zh-CN" sz="2000" dirty="0"/>
              <a:t>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51520" y="289049"/>
            <a:ext cx="7543800" cy="6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练习：函数变换构造新分布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混合分布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875" y="4724400"/>
          <a:ext cx="402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6" name="Equation" r:id="rId3" imgW="1803240" imgH="279360" progId="">
                  <p:embed/>
                </p:oleObj>
              </mc:Choice>
              <mc:Fallback>
                <p:oleObj name="Equation" r:id="rId3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025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7" name="Equation" r:id="rId5" imgW="1218960" imgH="431640" progId="">
                  <p:embed/>
                </p:oleObj>
              </mc:Choice>
              <mc:Fallback>
                <p:oleObj name="Equation" r:id="rId5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8" name="Equation" r:id="rId7" imgW="1815840" imgH="279360" progId="Equation.DSMT4">
                  <p:embed/>
                </p:oleObj>
              </mc:Choice>
              <mc:Fallback>
                <p:oleObj name="Equation" r:id="rId7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9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0"/>
            <a:ext cx="7776864" cy="63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（3）</a:t>
            </a:r>
            <a:r>
              <a:rPr lang="en-US" altLang="zh-CN" b="1" dirty="0" smtClean="0"/>
              <a:t>分位数配比法 (</a:t>
            </a:r>
            <a:r>
              <a:rPr lang="en-US" altLang="zh-CN" b="1" dirty="0"/>
              <a:t>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（4）</a:t>
            </a:r>
            <a:r>
              <a:rPr lang="en-US" altLang="zh-CN" b="1" dirty="0" smtClean="0"/>
              <a:t>最小距离法 (</a:t>
            </a:r>
            <a:r>
              <a:rPr lang="en-US" altLang="zh-CN" b="1" dirty="0"/>
              <a:t>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library(</a:t>
            </a:r>
            <a:r>
              <a:rPr lang="en-US" altLang="zh-CN" sz="1600" b="1" dirty="0" err="1">
                <a:solidFill>
                  <a:srgbClr val="0000CC"/>
                </a:solidFill>
                <a:ea typeface="黑体" panose="02010609060101010101" pitchFamily="49" charset="-122"/>
              </a:rPr>
              <a:t>fitdistrplus</a:t>
            </a:r>
            <a:r>
              <a:rPr lang="en-US" altLang="zh-CN" sz="1600" b="1" dirty="0">
                <a:solidFill>
                  <a:srgbClr val="0000CC"/>
                </a:solidFill>
                <a:ea typeface="黑体" panose="02010609060101010101" pitchFamily="49" charset="-122"/>
              </a:rPr>
              <a:t>)  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9" y="836712"/>
            <a:ext cx="7923809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 dirty="0"/>
              <a:t>Transformed beta</a:t>
            </a:r>
          </a:p>
          <a:p>
            <a:pPr algn="ctr"/>
            <a:r>
              <a:rPr lang="en-US" altLang="zh-CN" b="0" dirty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 txBox="1">
            <a:spLocks/>
          </p:cNvSpPr>
          <p:nvPr/>
        </p:nvSpPr>
        <p:spPr>
          <a:xfrm>
            <a:off x="611560" y="2708920"/>
            <a:ext cx="7543800" cy="7200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zh-CN" kern="0" dirty="0" smtClean="0">
                <a:solidFill>
                  <a:srgbClr val="FF0000"/>
                </a:solidFill>
              </a:rPr>
              <a:t>免赔额</a:t>
            </a:r>
            <a:r>
              <a:rPr lang="zh-CN" altLang="en-US" kern="0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赔偿限额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通货膨胀</a:t>
            </a:r>
            <a:r>
              <a:rPr lang="zh-CN" altLang="en-US" dirty="0">
                <a:solidFill>
                  <a:srgbClr val="FF0000"/>
                </a:solidFill>
              </a:rPr>
              <a:t>的影响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algn="ctr"/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3906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558800" y="151787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4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51787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49600" y="613036"/>
            <a:ext cx="2921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800" b="0" kern="0" dirty="0" smtClean="0"/>
              <a:t>数学期望</a:t>
            </a:r>
            <a:endParaRPr lang="en-US" altLang="zh-CN" sz="2800" b="0" kern="0" dirty="0">
              <a:latin typeface="Times New Roman" pitchFamily="18" charset="0"/>
            </a:endParaRPr>
          </a:p>
          <a:p>
            <a:pPr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690775" y="2483318"/>
            <a:ext cx="6346319" cy="364797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112288" y="4645276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5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2288" y="4645276"/>
                        <a:ext cx="469900" cy="203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5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8592"/>
            <a:ext cx="7543800" cy="508918"/>
          </a:xfrm>
        </p:spPr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71412"/>
              </p:ext>
            </p:extLst>
          </p:nvPr>
        </p:nvGraphicFramePr>
        <p:xfrm>
          <a:off x="539552" y="2060848"/>
          <a:ext cx="5797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4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60848"/>
                        <a:ext cx="579755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9566"/>
              </p:ext>
            </p:extLst>
          </p:nvPr>
        </p:nvGraphicFramePr>
        <p:xfrm>
          <a:off x="2304229" y="4221088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5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29" y="4221088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980728"/>
            <a:ext cx="8153400" cy="58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FF0000"/>
                </a:solidFill>
              </a:rPr>
              <a:t>止损保费（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Stop loss premium）</a:t>
            </a:r>
          </a:p>
        </p:txBody>
      </p:sp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875648"/>
              </p:ext>
            </p:extLst>
          </p:nvPr>
        </p:nvGraphicFramePr>
        <p:xfrm>
          <a:off x="1577975" y="548680"/>
          <a:ext cx="49752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8"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48680"/>
                        <a:ext cx="49752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36754"/>
              </p:ext>
            </p:extLst>
          </p:nvPr>
        </p:nvGraphicFramePr>
        <p:xfrm>
          <a:off x="1115616" y="1539792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91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39792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92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791" y="328207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平均超额损失：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416279"/>
            <a:ext cx="7543800" cy="79216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超额损失</a:t>
            </a:r>
            <a:endParaRPr lang="en-US" altLang="zh-CN" kern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13550" y="60960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4F7239-364D-4B54-8753-3B553158DC3D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 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82" y="741882"/>
            <a:ext cx="8153400" cy="7810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平均超额损失函数（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mean excess loss function）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24000" y="1828800"/>
          <a:ext cx="2744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0" name="Equation" r:id="rId3" imgW="1600200" imgH="533400" progId="Equation.DSMT4">
                  <p:embed/>
                </p:oleObj>
              </mc:Choice>
              <mc:Fallback>
                <p:oleObj name="Equation" r:id="rId3" imgW="1600200" imgH="533400" progId="Equation.DSMT4">
                  <p:embed/>
                  <p:pic>
                    <p:nvPicPr>
                      <p:cNvPr id="14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2744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2133600" y="3306763"/>
          <a:ext cx="311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1" name="Equation" r:id="rId5" imgW="1816100" imgH="533400" progId="Equation.DSMT4">
                  <p:embed/>
                </p:oleObj>
              </mc:Choice>
              <mc:Fallback>
                <p:oleObj name="Equation" r:id="rId5" imgW="1816100" imgH="533400" progId="Equation.DSMT4">
                  <p:embed/>
                  <p:pic>
                    <p:nvPicPr>
                      <p:cNvPr id="143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06763"/>
                        <a:ext cx="311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209800" y="4953000"/>
          <a:ext cx="13493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2" name="Equation" r:id="rId7" imgW="787058" imgH="533169" progId="Equation.DSMT4">
                  <p:embed/>
                </p:oleObj>
              </mc:Choice>
              <mc:Fallback>
                <p:oleObj name="Equation" r:id="rId7" imgW="787058" imgH="533169" progId="Equation.DSMT4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1349375" cy="9128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010400" y="4038600"/>
            <a:ext cx="869950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Arial" charset="0"/>
              </a:rPr>
              <a:t>见下页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096000" y="3505200"/>
          <a:ext cx="2392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3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143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392363" cy="539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DD5099A5-FE7D-495B-8BFE-4DA194CC5A3E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83568" y="332656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证明</a:t>
            </a:r>
            <a:r>
              <a:rPr lang="en-US" altLang="zh-CN" dirty="0" smtClean="0">
                <a:latin typeface="Arial" charset="0"/>
              </a:rPr>
              <a:t>: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5642"/>
              </p:ext>
            </p:extLst>
          </p:nvPr>
        </p:nvGraphicFramePr>
        <p:xfrm>
          <a:off x="1907704" y="1196752"/>
          <a:ext cx="55467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6" name="Equation" r:id="rId3" imgW="2476500" imgH="1943100" progId="Equation.DSMT4">
                  <p:embed/>
                </p:oleObj>
              </mc:Choice>
              <mc:Fallback>
                <p:oleObj name="Equation" r:id="rId3" imgW="2476500" imgH="1943100" progId="Equation.DSMT4">
                  <p:embed/>
                  <p:pic>
                    <p:nvPicPr>
                      <p:cNvPr id="2048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5546725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1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4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75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29" y="228600"/>
            <a:ext cx="7543800" cy="724942"/>
          </a:xfrm>
        </p:spPr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861984"/>
              </p:ext>
            </p:extLst>
          </p:nvPr>
        </p:nvGraphicFramePr>
        <p:xfrm>
          <a:off x="1259632" y="1216332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15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216332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33641"/>
              </p:ext>
            </p:extLst>
          </p:nvPr>
        </p:nvGraphicFramePr>
        <p:xfrm>
          <a:off x="1259632" y="3325955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16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5955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252623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47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76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1531609-5872-4671-9DBC-C4345C893C46}" type="slidenum">
              <a:rPr lang="en-US" altLang="zh-CN"/>
              <a:pPr>
                <a:defRPr/>
              </a:pPr>
              <a:t>54</a:t>
            </a:fld>
            <a:r>
              <a:rPr lang="en-US" altLang="zh-CN"/>
              <a:t> 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0"/>
            <a:ext cx="7543800" cy="9144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关系：</a:t>
            </a:r>
            <a:endParaRPr lang="en-US" altLang="zh-CN" sz="3200" dirty="0" smtClean="0"/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4088"/>
              </p:ext>
            </p:extLst>
          </p:nvPr>
        </p:nvGraphicFramePr>
        <p:xfrm>
          <a:off x="1691680" y="2708920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7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348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1675805" y="3448695"/>
            <a:ext cx="19208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免赔额为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4114205" y="3448695"/>
            <a:ext cx="1692275" cy="376237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Arial" charset="0"/>
              </a:rPr>
              <a:t>限额为</a:t>
            </a:r>
            <a:r>
              <a:rPr lang="en-US" altLang="zh-CN" sz="1800">
                <a:latin typeface="Arial" charset="0"/>
              </a:rPr>
              <a:t>d</a:t>
            </a:r>
            <a:r>
              <a:rPr lang="zh-CN" altLang="en-US" sz="1800">
                <a:latin typeface="Arial" charset="0"/>
              </a:rPr>
              <a:t>的保单</a:t>
            </a:r>
          </a:p>
        </p:txBody>
      </p:sp>
    </p:spTree>
    <p:extLst>
      <p:ext uri="{BB962C8B-B14F-4D97-AF65-F5344CB8AC3E}">
        <p14:creationId xmlns:p14="http://schemas.microsoft.com/office/powerpoint/2010/main" val="41772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8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784D1514-EC1C-4E4C-9FBA-F2980623D044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 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8772" y="548951"/>
            <a:ext cx="5791200" cy="685800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897188" y="2813050"/>
          <a:ext cx="2819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8" name="Equation" r:id="rId3" imgW="1371600" imgH="330200" progId="Equation.DSMT4">
                  <p:embed/>
                </p:oleObj>
              </mc:Choice>
              <mc:Fallback>
                <p:oleObj name="Equation" r:id="rId3" imgW="1371600" imgH="330200" progId="Equation.DSMT4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813050"/>
                        <a:ext cx="2819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/>
          </p:nvPr>
        </p:nvGraphicFramePr>
        <p:xfrm>
          <a:off x="3049588" y="5060950"/>
          <a:ext cx="24066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9" name="Equation" r:id="rId5" imgW="1079280" imgH="533160" progId="Equation.DSMT4">
                  <p:embed/>
                </p:oleObj>
              </mc:Choice>
              <mc:Fallback>
                <p:oleObj name="Equation" r:id="rId5" imgW="1079280" imgH="533160" progId="Equation.DSMT4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060950"/>
                        <a:ext cx="24066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/>
          </p:nvPr>
        </p:nvGraphicFramePr>
        <p:xfrm>
          <a:off x="2897188" y="1746250"/>
          <a:ext cx="2590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0" name="Equation" r:id="rId7" imgW="1143000" imgH="330200" progId="Equation.DSMT4">
                  <p:embed/>
                </p:oleObj>
              </mc:Choice>
              <mc:Fallback>
                <p:oleObj name="Equation" r:id="rId7" imgW="1143000" imgH="3302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746250"/>
                        <a:ext cx="2590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068388" y="18748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期望值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068388" y="29416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有限期望值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1068388" y="54562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charset="0"/>
              </a:rPr>
              <a:t>平均超额损失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/>
          </p:nvPr>
        </p:nvGraphicFramePr>
        <p:xfrm>
          <a:off x="2973388" y="3956050"/>
          <a:ext cx="46466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1" name="Equation" r:id="rId9" imgW="2057400" imgH="330120" progId="Equation.DSMT4">
                  <p:embed/>
                </p:oleObj>
              </mc:Choice>
              <mc:Fallback>
                <p:oleObj name="Equation" r:id="rId9" imgW="2057400" imgH="330120" progId="Equation.DSMT4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956050"/>
                        <a:ext cx="46466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068388" y="415448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rial" charset="0"/>
              </a:rPr>
              <a:t>止损保费</a:t>
            </a:r>
          </a:p>
        </p:txBody>
      </p:sp>
    </p:spTree>
    <p:extLst>
      <p:ext uri="{BB962C8B-B14F-4D97-AF65-F5344CB8AC3E}">
        <p14:creationId xmlns:p14="http://schemas.microsoft.com/office/powerpoint/2010/main" val="308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8" grpId="0"/>
      <p:bldP spid="114699" grpId="0"/>
      <p:bldP spid="11470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79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80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18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55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56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24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25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4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9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15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16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6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79438"/>
            <a:ext cx="7543800" cy="94456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课堂</a:t>
            </a:r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073525"/>
          </a:xfrm>
        </p:spPr>
        <p:txBody>
          <a:bodyPr/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gamma</a:t>
            </a:r>
            <a:r>
              <a:rPr lang="zh-CN" altLang="en-US" sz="2400" dirty="0" smtClean="0"/>
              <a:t>分布（</a:t>
            </a:r>
            <a:r>
              <a:rPr lang="en-US" altLang="zh-CN" sz="2400" dirty="0" smtClean="0"/>
              <a:t>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=100)</a:t>
            </a:r>
            <a:r>
              <a:rPr lang="zh-CN" altLang="en-US" sz="2400" dirty="0"/>
              <a:t>绘图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止损保费和平均超额损失随着免赔额增加而变化的曲线图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有限期望值随着限额变化而变化的曲线图</a:t>
            </a:r>
            <a:endParaRPr lang="en-US" altLang="zh-CN" sz="2400" dirty="0" smtClean="0"/>
          </a:p>
          <a:p>
            <a:r>
              <a:rPr lang="zh-CN" altLang="en-US" sz="2400" dirty="0" smtClean="0"/>
              <a:t>把上述分布改为</a:t>
            </a:r>
            <a:r>
              <a:rPr lang="en-US" altLang="zh-CN" sz="2400" dirty="0" err="1" smtClean="0"/>
              <a:t>pareto</a:t>
            </a:r>
            <a:r>
              <a:rPr lang="en-US" altLang="zh-CN" sz="2400" dirty="0" smtClean="0"/>
              <a:t>(shape=</a:t>
            </a:r>
            <a:r>
              <a:rPr lang="en-US" altLang="zh-CN" sz="2400" dirty="0" err="1" smtClean="0"/>
              <a:t>2,scale</a:t>
            </a:r>
            <a:r>
              <a:rPr lang="en-US" altLang="zh-CN" sz="2400" dirty="0" smtClean="0"/>
              <a:t>=200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和指数分布</a:t>
            </a:r>
            <a:r>
              <a:rPr lang="en-US" altLang="zh-CN" sz="2400" dirty="0" smtClean="0"/>
              <a:t>(rate=1/200)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注：上述三个分布的均值相等，均为</a:t>
            </a:r>
            <a:r>
              <a:rPr lang="en-US" altLang="zh-CN" sz="2400" dirty="0" smtClean="0"/>
              <a:t>200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276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400"/>
            <a:ext cx="8532813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2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94809"/>
            <a:ext cx="7704856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 = 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 = 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8" y="692696"/>
            <a:ext cx="9205336" cy="4374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92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03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04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05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580" y="188640"/>
            <a:ext cx="513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# </a:t>
            </a:r>
            <a:r>
              <a:rPr lang="zh-CN" altLang="en-US" sz="200" dirty="0"/>
              <a:t>还有一种方法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定义逆高斯分布的密度函数 </a:t>
            </a:r>
            <a:r>
              <a:rPr lang="en-US" altLang="zh-CN" sz="200" dirty="0"/>
              <a:t>fig</a:t>
            </a:r>
          </a:p>
          <a:p>
            <a:r>
              <a:rPr lang="en-US" altLang="zh-CN" sz="200" dirty="0"/>
              <a:t>dig &lt;- function(y, alpha, theta, ... ){</a:t>
            </a:r>
          </a:p>
          <a:p>
            <a:r>
              <a:rPr lang="en-US" altLang="zh-CN" sz="200" dirty="0"/>
              <a:t>  </a:t>
            </a:r>
            <a:r>
              <a:rPr lang="en-US" altLang="zh-CN" sz="200" dirty="0" err="1"/>
              <a:t>fx</a:t>
            </a:r>
            <a:r>
              <a:rPr lang="en-US" altLang="zh-CN" sz="200" dirty="0"/>
              <a:t> &lt;- alpha/(2*pi*theta*y^3)^0.5*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(-(alpha - theta*y)^2/(2*theta*y))</a:t>
            </a:r>
          </a:p>
          <a:p>
            <a:r>
              <a:rPr lang="en-US" altLang="zh-CN" sz="200" dirty="0"/>
              <a:t>  return(</a:t>
            </a:r>
            <a:r>
              <a:rPr lang="en-US" altLang="zh-CN" sz="200" dirty="0" err="1"/>
              <a:t>fx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}</a:t>
            </a:r>
          </a:p>
          <a:p>
            <a:endParaRPr lang="en-US" altLang="zh-CN" sz="200" dirty="0"/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alpha </a:t>
            </a:r>
          </a:p>
          <a:p>
            <a:r>
              <a:rPr lang="en-US" altLang="zh-CN" sz="200" dirty="0"/>
              <a:t>alpha &lt;- 2                </a:t>
            </a:r>
          </a:p>
          <a:p>
            <a:r>
              <a:rPr lang="en-US" altLang="zh-CN" sz="200" dirty="0"/>
              <a:t>theta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alpha, theta = theta[1])</a:t>
            </a:r>
          </a:p>
          <a:p>
            <a:r>
              <a:rPr lang="en-US" altLang="zh-CN" sz="200" dirty="0"/>
              <a:t>f2 &lt;- dig(x0,  alpha = alpha, theta = theta[2])</a:t>
            </a:r>
          </a:p>
          <a:p>
            <a:r>
              <a:rPr lang="en-US" altLang="zh-CN" sz="200" dirty="0"/>
              <a:t>f3 &lt;- dig(x0,  alpha = alpha, theta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theta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alpha[1], theta = theta)</a:t>
            </a:r>
          </a:p>
          <a:p>
            <a:r>
              <a:rPr lang="en-US" altLang="zh-CN" sz="200" dirty="0"/>
              <a:t>f2 &lt;- dig(x0,  alpha = alpha[2], theta = theta)</a:t>
            </a:r>
          </a:p>
          <a:p>
            <a:r>
              <a:rPr lang="en-US" altLang="zh-CN" sz="200" dirty="0"/>
              <a:t>f3 &lt;- dig(x0,  alpha = alpha[3], theta = theta)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c('alpha = 1, theta = 0.5', </a:t>
            </a:r>
          </a:p>
          <a:p>
            <a:r>
              <a:rPr lang="en-US" altLang="zh-CN" sz="200" dirty="0"/>
              <a:t>                                    'alpha = 2, theta = 0.5', </a:t>
            </a:r>
          </a:p>
          <a:p>
            <a:r>
              <a:rPr lang="en-US" altLang="zh-CN" sz="200" dirty="0"/>
              <a:t>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023"/>
            <a:ext cx="8982511" cy="41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8776</TotalTime>
  <Words>3722</Words>
  <Application>Microsoft Office PowerPoint</Application>
  <PresentationFormat>全屏显示(4:3)</PresentationFormat>
  <Paragraphs>596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8" baseType="lpstr">
      <vt:lpstr>黑体</vt:lpstr>
      <vt:lpstr>华文楷体</vt:lpstr>
      <vt:lpstr>华文新魏</vt:lpstr>
      <vt:lpstr>楷体</vt:lpstr>
      <vt:lpstr>隶书</vt:lpstr>
      <vt:lpstr>宋体</vt:lpstr>
      <vt:lpstr>Arial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1_Network</vt:lpstr>
      <vt:lpstr>产线精算定价</vt:lpstr>
      <vt:lpstr>演示文稿9</vt:lpstr>
      <vt:lpstr>Equation</vt:lpstr>
      <vt:lpstr>损失金额模型 models of claims amount</vt:lpstr>
      <vt:lpstr>主要内容</vt:lpstr>
      <vt:lpstr>指数分布</vt:lpstr>
      <vt:lpstr>PowerPoint 演示文稿</vt:lpstr>
      <vt:lpstr>伽马分布</vt:lpstr>
      <vt:lpstr>伽马分布的两个特例</vt:lpstr>
      <vt:lpstr>PowerPoint 演示文稿</vt:lpstr>
      <vt:lpstr>逆高斯分布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对数正态分布</vt:lpstr>
      <vt:lpstr>对数正态分布的矩</vt:lpstr>
      <vt:lpstr>PowerPoint 演示文稿</vt:lpstr>
      <vt:lpstr>威布尔分布</vt:lpstr>
      <vt:lpstr>PowerPoint 演示文稿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线性变换</vt:lpstr>
      <vt:lpstr>幂变换</vt:lpstr>
      <vt:lpstr>指数变换</vt:lpstr>
      <vt:lpstr>对数变换</vt:lpstr>
      <vt:lpstr>假设 X 服从形状参数为 3， 比率参数为 4 的伽马分布  求指数变换 g(X)的分布。 求对数变换 g(X)的分布。</vt:lpstr>
      <vt:lpstr>PowerPoint 演示文稿</vt:lpstr>
      <vt:lpstr>混合分布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参数估计方法</vt:lpstr>
      <vt:lpstr>例：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免赔额的影响</vt:lpstr>
      <vt:lpstr>PowerPoint 演示文稿</vt:lpstr>
      <vt:lpstr>PowerPoint 演示文稿</vt:lpstr>
      <vt:lpstr>平均超额损失函数（mean excess loss function）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关系：</vt:lpstr>
      <vt:lpstr>PowerPoint 演示文稿</vt:lpstr>
      <vt:lpstr>小结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课堂练习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715</cp:revision>
  <cp:lastPrinted>1601-01-01T00:00:00Z</cp:lastPrinted>
  <dcterms:created xsi:type="dcterms:W3CDTF">1601-01-01T00:00:00Z</dcterms:created>
  <dcterms:modified xsi:type="dcterms:W3CDTF">2018-09-12T03:37:26Z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