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952" r:id="rId2"/>
    <p:sldMasterId id="2147483966" r:id="rId3"/>
  </p:sldMasterIdLst>
  <p:notesMasterIdLst>
    <p:notesMasterId r:id="rId74"/>
  </p:notesMasterIdLst>
  <p:handoutMasterIdLst>
    <p:handoutMasterId r:id="rId75"/>
  </p:handoutMasterIdLst>
  <p:sldIdLst>
    <p:sldId id="633" r:id="rId4"/>
    <p:sldId id="634" r:id="rId5"/>
    <p:sldId id="601" r:id="rId6"/>
    <p:sldId id="664" r:id="rId7"/>
    <p:sldId id="663" r:id="rId8"/>
    <p:sldId id="602" r:id="rId9"/>
    <p:sldId id="665" r:id="rId10"/>
    <p:sldId id="582" r:id="rId11"/>
    <p:sldId id="666" r:id="rId12"/>
    <p:sldId id="583" r:id="rId13"/>
    <p:sldId id="586" r:id="rId14"/>
    <p:sldId id="587" r:id="rId15"/>
    <p:sldId id="588" r:id="rId16"/>
    <p:sldId id="589" r:id="rId17"/>
    <p:sldId id="590" r:id="rId18"/>
    <p:sldId id="603" r:id="rId19"/>
    <p:sldId id="604" r:id="rId20"/>
    <p:sldId id="667" r:id="rId21"/>
    <p:sldId id="659" r:id="rId22"/>
    <p:sldId id="660" r:id="rId23"/>
    <p:sldId id="661" r:id="rId24"/>
    <p:sldId id="668" r:id="rId25"/>
    <p:sldId id="605" r:id="rId26"/>
    <p:sldId id="639" r:id="rId27"/>
    <p:sldId id="640" r:id="rId28"/>
    <p:sldId id="591" r:id="rId29"/>
    <p:sldId id="681" r:id="rId30"/>
    <p:sldId id="682" r:id="rId31"/>
    <p:sldId id="280" r:id="rId32"/>
    <p:sldId id="622" r:id="rId33"/>
    <p:sldId id="608" r:id="rId34"/>
    <p:sldId id="609" r:id="rId35"/>
    <p:sldId id="334" r:id="rId36"/>
    <p:sldId id="329" r:id="rId37"/>
    <p:sldId id="610" r:id="rId38"/>
    <p:sldId id="611" r:id="rId39"/>
    <p:sldId id="683" r:id="rId40"/>
    <p:sldId id="612" r:id="rId41"/>
    <p:sldId id="613" r:id="rId42"/>
    <p:sldId id="614" r:id="rId43"/>
    <p:sldId id="576" r:id="rId44"/>
    <p:sldId id="624" r:id="rId45"/>
    <p:sldId id="360" r:id="rId46"/>
    <p:sldId id="673" r:id="rId47"/>
    <p:sldId id="669" r:id="rId48"/>
    <p:sldId id="644" r:id="rId49"/>
    <p:sldId id="645" r:id="rId50"/>
    <p:sldId id="647" r:id="rId51"/>
    <p:sldId id="675" r:id="rId52"/>
    <p:sldId id="676" r:id="rId53"/>
    <p:sldId id="648" r:id="rId54"/>
    <p:sldId id="646" r:id="rId55"/>
    <p:sldId id="649" r:id="rId56"/>
    <p:sldId id="650" r:id="rId57"/>
    <p:sldId id="651" r:id="rId58"/>
    <p:sldId id="677" r:id="rId59"/>
    <p:sldId id="678" r:id="rId60"/>
    <p:sldId id="652" r:id="rId61"/>
    <p:sldId id="653" r:id="rId62"/>
    <p:sldId id="654" r:id="rId63"/>
    <p:sldId id="655" r:id="rId64"/>
    <p:sldId id="656" r:id="rId65"/>
    <p:sldId id="657" r:id="rId66"/>
    <p:sldId id="658" r:id="rId67"/>
    <p:sldId id="626" r:id="rId68"/>
    <p:sldId id="627" r:id="rId69"/>
    <p:sldId id="662" r:id="rId70"/>
    <p:sldId id="679" r:id="rId71"/>
    <p:sldId id="680" r:id="rId72"/>
    <p:sldId id="632" r:id="rId73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000099"/>
    <a:srgbClr val="33CC33"/>
    <a:srgbClr val="9900FF"/>
    <a:srgbClr val="0066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6441" autoAdjust="0"/>
  </p:normalViewPr>
  <p:slideViewPr>
    <p:cSldViewPr>
      <p:cViewPr varScale="1">
        <p:scale>
          <a:sx n="115" d="100"/>
          <a:sy n="115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A6E307-62E3-4CB5-9323-7DCF42FFE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2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30F6D01-8EF3-46B2-9192-823B151FE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3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B0A1F57-65C0-4832-82CA-8D183ADE841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8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5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8C045596-392E-4B3D-B8D8-591F219DFC2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D68BC16C-FE7F-4A76-909E-FF515E40ECD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19EEE010-78E7-48C6-91FE-E5206DF594E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3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6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E5768025-9DBB-4EE1-8222-39CDE82B1B5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2706A52E-3DEE-466C-B6C7-167360C1F06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57C0D3E-6D65-4A33-8DA7-912680B436B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31384670-72AB-4A6D-828D-BBFE7091A0D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E6307E34-C31B-4D2D-B233-D2756CEB45F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8C1A-3B0D-4777-B5E1-3B7CEF9438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37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2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36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84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309402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07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86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8131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79398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03524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41738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1672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725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034559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5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4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3.png"/><Relationship Id="rId4" Type="http://schemas.openxmlformats.org/officeDocument/2006/relationships/image" Target="../media/image5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4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8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8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5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8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9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91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528" y="836712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损失金额模型</a:t>
            </a:r>
            <a:r>
              <a:rPr lang="en-US" altLang="zh-CN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models of claims amount</a:t>
            </a:r>
            <a:endParaRPr lang="zh-CN" altLang="en-US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5783" y="3717032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</a:p>
        </p:txBody>
      </p:sp>
    </p:spTree>
    <p:extLst>
      <p:ext uri="{BB962C8B-B14F-4D97-AF65-F5344CB8AC3E}">
        <p14:creationId xmlns:p14="http://schemas.microsoft.com/office/powerpoint/2010/main" val="31840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411663"/>
          </a:xfrm>
        </p:spPr>
        <p:txBody>
          <a:bodyPr>
            <a:normAutofit/>
          </a:bodyPr>
          <a:lstStyle/>
          <a:p>
            <a:r>
              <a:rPr lang="zh-CN" altLang="en-US" dirty="0"/>
              <a:t>从矩母函数容易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类似于伽马分布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逆</a:t>
            </a:r>
            <a:r>
              <a:rPr lang="zh-CN" altLang="en-US" dirty="0"/>
              <a:t>高斯分布的均值、方差和</a:t>
            </a:r>
            <a:r>
              <a:rPr lang="zh-CN" altLang="en-US" b="1" dirty="0">
                <a:solidFill>
                  <a:srgbClr val="FF0000"/>
                </a:solidFill>
              </a:rPr>
              <a:t>偏度系数</a:t>
            </a:r>
            <a:r>
              <a:rPr lang="zh-CN" altLang="en-US" dirty="0"/>
              <a:t>分别为：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相对应的伽马分布的均值、方差和</a:t>
            </a:r>
            <a:r>
              <a:rPr lang="zh-CN" altLang="en-US" b="1" dirty="0">
                <a:solidFill>
                  <a:srgbClr val="FF0000"/>
                </a:solidFill>
              </a:rPr>
              <a:t>偏度系数</a:t>
            </a:r>
            <a:r>
              <a:rPr lang="zh-CN" altLang="en-US" dirty="0"/>
              <a:t>为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AA3-3369-43E9-96A4-08F52D281985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2021"/>
              </p:ext>
            </p:extLst>
          </p:nvPr>
        </p:nvGraphicFramePr>
        <p:xfrm>
          <a:off x="1724025" y="3436938"/>
          <a:ext cx="2495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12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436938"/>
                        <a:ext cx="2495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10832"/>
              </p:ext>
            </p:extLst>
          </p:nvPr>
        </p:nvGraphicFramePr>
        <p:xfrm>
          <a:off x="1098550" y="1981200"/>
          <a:ext cx="5880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13" name="Equation" r:id="rId5" imgW="2361960" imgH="228600" progId="Equation.DSMT4">
                  <p:embed/>
                </p:oleObj>
              </mc:Choice>
              <mc:Fallback>
                <p:oleObj name="Equation" r:id="rId5" imgW="236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981200"/>
                        <a:ext cx="58801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9576"/>
              </p:ext>
            </p:extLst>
          </p:nvPr>
        </p:nvGraphicFramePr>
        <p:xfrm>
          <a:off x="1808163" y="5151438"/>
          <a:ext cx="2555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14" name="Equation" r:id="rId7" imgW="965160" imgH="609480" progId="Equation.DSMT4">
                  <p:embed/>
                </p:oleObj>
              </mc:Choice>
              <mc:Fallback>
                <p:oleObj name="Equation" r:id="rId7" imgW="965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151438"/>
                        <a:ext cx="255587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01793"/>
              </p:ext>
            </p:extLst>
          </p:nvPr>
        </p:nvGraphicFramePr>
        <p:xfrm>
          <a:off x="5803900" y="5638800"/>
          <a:ext cx="309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15" name="Equation" r:id="rId9" imgW="1625400" imgH="444240" progId="">
                  <p:embed/>
                </p:oleObj>
              </mc:Choice>
              <mc:Fallback>
                <p:oleObj name="Equation" r:id="rId9" imgW="162540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638800"/>
                        <a:ext cx="3098800" cy="8477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r>
              <a:rPr lang="zh-CN" altLang="en-US" b="1" dirty="0"/>
              <a:t>逆高斯分布的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形式：</a:t>
            </a:r>
            <a:endParaRPr lang="zh-CN" altLang="en-US" b="1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F0C-0893-44B9-B7FE-CE3793E8696C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94488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均值、方差、偏度系数和</a:t>
            </a:r>
            <a:r>
              <a:rPr lang="zh-CN" altLang="en-US" sz="2400" dirty="0">
                <a:solidFill>
                  <a:srgbClr val="FF0000"/>
                </a:solidFill>
              </a:rPr>
              <a:t>峰度系数</a:t>
            </a:r>
            <a:r>
              <a:rPr lang="zh-CN" altLang="en-US" sz="2400" dirty="0"/>
              <a:t>为：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07230"/>
              </p:ext>
            </p:extLst>
          </p:nvPr>
        </p:nvGraphicFramePr>
        <p:xfrm>
          <a:off x="1116013" y="4800600"/>
          <a:ext cx="56181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24" name="Equation" r:id="rId4" imgW="2057400" imgH="253800" progId="Equation.DSMT4">
                  <p:embed/>
                </p:oleObj>
              </mc:Choice>
              <mc:Fallback>
                <p:oleObj name="Equation" r:id="rId4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00600"/>
                        <a:ext cx="56181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766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ymbol" pitchFamily="18" charset="2"/>
              </a:rPr>
              <a:t>其中</a:t>
            </a:r>
            <a:r>
              <a:rPr lang="en-US" altLang="zh-CN" sz="2400" dirty="0">
                <a:latin typeface="Symbol" pitchFamily="18" charset="2"/>
              </a:rPr>
              <a:t>m</a:t>
            </a:r>
            <a:r>
              <a:rPr lang="zh-CN" altLang="en-US" sz="2400" dirty="0">
                <a:latin typeface="Symbol" pitchFamily="18" charset="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Symbol" pitchFamily="18" charset="2"/>
              </a:rPr>
              <a:t>均值</a:t>
            </a:r>
            <a:r>
              <a:rPr lang="en-US" altLang="zh-CN" sz="2400" dirty="0" smtClean="0">
                <a:latin typeface="Symbol" pitchFamily="18" charset="2"/>
              </a:rPr>
              <a:t>, l</a:t>
            </a:r>
            <a:r>
              <a:rPr lang="zh-CN" altLang="en-US" sz="2400" dirty="0">
                <a:latin typeface="Symbol" pitchFamily="18" charset="2"/>
              </a:rPr>
              <a:t>被称作</a:t>
            </a:r>
            <a:r>
              <a:rPr lang="zh-CN" altLang="en-US" sz="2400" dirty="0">
                <a:solidFill>
                  <a:srgbClr val="FF0000"/>
                </a:solidFill>
                <a:latin typeface="Symbol" pitchFamily="18" charset="2"/>
              </a:rPr>
              <a:t>精度参数</a:t>
            </a:r>
            <a:r>
              <a:rPr lang="zh-CN" altLang="en-US" sz="2400" dirty="0">
                <a:latin typeface="Symbol" pitchFamily="18" charset="2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precision parameter</a:t>
            </a:r>
            <a:r>
              <a:rPr lang="zh-CN" altLang="en-US" sz="2400" dirty="0">
                <a:latin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5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914400" y="685800"/>
            <a:ext cx="70104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b="0" dirty="0" smtClean="0"/>
              <a:t>精度参数的影响：</a:t>
            </a:r>
            <a:r>
              <a:rPr lang="zh-CN" altLang="en-US" b="0" dirty="0"/>
              <a:t>随着</a:t>
            </a:r>
            <a:r>
              <a:rPr lang="en-US" altLang="zh-CN" b="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b="0" dirty="0"/>
              <a:t>的</a:t>
            </a:r>
            <a:r>
              <a:rPr lang="zh-CN" altLang="en-US" b="0" dirty="0" smtClean="0"/>
              <a:t>增</a:t>
            </a:r>
            <a:r>
              <a:rPr lang="zh-CN" altLang="en-US" b="0" dirty="0"/>
              <a:t>大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分布</a:t>
            </a:r>
            <a:r>
              <a:rPr lang="zh-CN" altLang="en-US" b="0" dirty="0"/>
              <a:t>越</a:t>
            </a:r>
            <a:r>
              <a:rPr lang="zh-CN" altLang="en-US" b="0" dirty="0" smtClean="0"/>
              <a:t>对称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也</a:t>
            </a:r>
            <a:r>
              <a:rPr lang="zh-CN" altLang="en-US" b="0" dirty="0"/>
              <a:t>越</a:t>
            </a:r>
            <a:r>
              <a:rPr lang="zh-CN" altLang="en-US" b="0" dirty="0" smtClean="0"/>
              <a:t>集中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精度</a:t>
            </a:r>
            <a:r>
              <a:rPr lang="zh-CN" altLang="en-US" b="0" dirty="0"/>
              <a:t>越高。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06573"/>
            <a:ext cx="513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 smtClean="0"/>
              <a:t>x=</a:t>
            </a:r>
            <a:r>
              <a:rPr lang="en-US" altLang="zh-CN" sz="200" dirty="0" err="1" smtClean="0"/>
              <a:t>seq</a:t>
            </a:r>
            <a:r>
              <a:rPr lang="en-US" altLang="zh-CN" sz="200" dirty="0" smtClean="0"/>
              <a:t>(0, 4, 0.01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f1</a:t>
            </a:r>
            <a:r>
              <a:rPr lang="en-US" altLang="zh-CN" sz="200" dirty="0"/>
              <a:t>=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(0.5/(2*pi*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(-0.5*(x-1)^2/(2*1^2*x))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(-1*(x-1)^2/(2*1^2*x))</a:t>
            </a:r>
          </a:p>
          <a:p>
            <a:r>
              <a:rPr lang="en-US" altLang="zh-CN" sz="200" dirty="0" err="1"/>
              <a:t>f3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(-5*(x-1)^2/(2*1^2*x))</a:t>
            </a:r>
          </a:p>
          <a:p>
            <a:r>
              <a:rPr lang="en-US" altLang="zh-CN" sz="200" dirty="0" err="1"/>
              <a:t>f4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(10/(2*pi*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(-10*(x-1)^2/(2*1^2*x))</a:t>
            </a:r>
          </a:p>
          <a:p>
            <a:r>
              <a:rPr lang="en-US" altLang="zh-CN" sz="200" dirty="0" err="1" smtClean="0"/>
              <a:t>matplot</a:t>
            </a:r>
            <a:r>
              <a:rPr lang="en-US" altLang="zh-CN" sz="200" dirty="0" smtClean="0"/>
              <a:t>(x, </a:t>
            </a:r>
            <a:r>
              <a:rPr lang="en-US" altLang="zh-CN" sz="200" dirty="0" err="1" smtClean="0"/>
              <a:t>cbind</a:t>
            </a:r>
            <a:r>
              <a:rPr lang="en-US" altLang="zh-CN" sz="200" dirty="0" smtClean="0"/>
              <a:t>(</a:t>
            </a:r>
            <a:r>
              <a:rPr lang="en-US" altLang="zh-CN" sz="200" dirty="0" err="1" smtClean="0"/>
              <a:t>f1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f2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f3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f4</a:t>
            </a:r>
            <a:r>
              <a:rPr lang="en-US" altLang="zh-CN" sz="200" dirty="0" smtClean="0"/>
              <a:t>), type</a:t>
            </a:r>
            <a:r>
              <a:rPr lang="en-US" altLang="zh-CN" sz="200" dirty="0"/>
              <a:t>='l</a:t>
            </a:r>
            <a:r>
              <a:rPr lang="en-US" altLang="zh-CN" sz="200" dirty="0" smtClean="0"/>
              <a:t>',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smtClean="0"/>
              <a:t>legend(2, 1, c</a:t>
            </a:r>
            <a:r>
              <a:rPr lang="en-US" altLang="zh-CN" sz="200" dirty="0"/>
              <a:t>(</a:t>
            </a:r>
            <a:r>
              <a:rPr lang="en-US" altLang="zh-CN" sz="200" dirty="0" smtClean="0"/>
              <a:t>'IG(1, 0.5)', 'IG(1, 1)', 'IG(1, 5)', 'IG(1, 10)'),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col=1:4,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=c(3, 3, 3, 3</a:t>
            </a:r>
            <a:r>
              <a:rPr lang="en-US" altLang="zh-CN" sz="200" dirty="0"/>
              <a:t>))</a:t>
            </a:r>
            <a:endParaRPr lang="zh-CN" altLang="en-US" sz="200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73200"/>
            <a:ext cx="61722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逆高斯与伽马的比较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4864"/>
            <a:ext cx="7924800" cy="1452736"/>
          </a:xfrm>
        </p:spPr>
        <p:txBody>
          <a:bodyPr>
            <a:normAutofit/>
          </a:bodyPr>
          <a:lstStyle/>
          <a:p>
            <a:r>
              <a:rPr lang="en-US" altLang="zh-CN" b="1" dirty="0"/>
              <a:t>IG</a:t>
            </a:r>
            <a:r>
              <a:rPr lang="zh-CN" altLang="en-US" b="1" dirty="0"/>
              <a:t>的优点：</a:t>
            </a:r>
            <a:r>
              <a:rPr lang="zh-CN" altLang="en-US" b="1" dirty="0" smtClean="0"/>
              <a:t>灵活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从</a:t>
            </a:r>
            <a:r>
              <a:rPr lang="zh-CN" altLang="en-US" b="1" dirty="0"/>
              <a:t>对称到尖峰厚尾</a:t>
            </a:r>
          </a:p>
          <a:p>
            <a:endParaRPr lang="zh-CN" altLang="en-US" b="1" dirty="0"/>
          </a:p>
          <a:p>
            <a:r>
              <a:rPr lang="zh-CN" altLang="en-US" b="1" dirty="0"/>
              <a:t>与伽玛分布的比较：</a:t>
            </a:r>
          </a:p>
          <a:p>
            <a:endParaRPr lang="en-US" altLang="zh-CN" b="1" dirty="0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5075" y="4191000"/>
          <a:ext cx="446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46" name="Equation" r:id="rId3" imgW="2019300" imgH="482600" progId="">
                  <p:embed/>
                </p:oleObj>
              </mc:Choice>
              <mc:Fallback>
                <p:oleObj name="Equation" r:id="rId3" imgW="2019300" imgH="482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191000"/>
                        <a:ext cx="4464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61-C256-4EAB-B7F4-2EFD2B626747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B6E-F780-402C-B0B1-17390A1D9A13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879447" y="841486"/>
            <a:ext cx="3121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hlinkClick r:id="rId3" action="ppaction://hlinkfile"/>
              </a:rPr>
              <a:t>Gamma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shape=3; scale=4</a:t>
            </a:r>
            <a:r>
              <a:rPr lang="en-US" altLang="zh-CN" b="0" dirty="0">
                <a:hlinkClick r:id="rId3" action="ppaction://hlinkfile"/>
              </a:rPr>
              <a:t>;</a:t>
            </a:r>
          </a:p>
          <a:p>
            <a:r>
              <a:rPr lang="en-US" altLang="zh-CN" b="0" dirty="0" smtClean="0">
                <a:hlinkClick r:id="rId3" action="ppaction://hlinkfile"/>
              </a:rPr>
              <a:t>IG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mu=12; phi=1</a:t>
            </a:r>
            <a:r>
              <a:rPr lang="en-US" altLang="zh-CN" b="0" dirty="0">
                <a:hlinkClick r:id="rId3" action="ppaction://hlinkfile"/>
              </a:rPr>
              <a:t>/</a:t>
            </a:r>
            <a:r>
              <a:rPr lang="en-US" altLang="zh-CN" b="0" dirty="0" smtClean="0">
                <a:hlinkClick r:id="rId3" action="ppaction://hlinkfile"/>
              </a:rPr>
              <a:t>36</a:t>
            </a:r>
            <a:r>
              <a:rPr lang="en-US" altLang="zh-CN" b="0" dirty="0">
                <a:hlinkClick r:id="rId3" action="ppaction://hlinkfile"/>
              </a:rPr>
              <a:t>;</a:t>
            </a:r>
            <a:endParaRPr lang="en-US" altLang="zh-CN" b="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181600" y="44196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具有尖峰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015350" y="381000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Gamma</a:t>
            </a:r>
            <a:r>
              <a:rPr lang="zh-CN" altLang="en-US" sz="2400" dirty="0"/>
              <a:t>与</a:t>
            </a:r>
            <a:r>
              <a:rPr lang="en-US" altLang="zh-CN" sz="2400" dirty="0"/>
              <a:t>IG</a:t>
            </a:r>
            <a:r>
              <a:rPr lang="zh-CN" altLang="en-US" sz="2400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9832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AAFA-4C7F-4F0E-AD0C-E4DD36F127DE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5943600" y="5334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hlinkClick r:id="rId3" action="ppaction://hlinkfile"/>
              </a:rPr>
              <a:t>sh=3;sc=4;</a:t>
            </a:r>
          </a:p>
          <a:p>
            <a:r>
              <a:rPr lang="en-US" altLang="zh-CN" b="0">
                <a:hlinkClick r:id="rId3" action="ppaction://hlinkfile"/>
              </a:rPr>
              <a:t>mu=12;lamda=36;</a:t>
            </a:r>
            <a:endParaRPr lang="en-US" altLang="zh-CN" b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4876800" y="42672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具有厚尾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2776538" y="460375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Gamma</a:t>
            </a:r>
            <a:r>
              <a:rPr lang="zh-CN" altLang="en-US" sz="2400"/>
              <a:t>与</a:t>
            </a:r>
            <a:r>
              <a:rPr lang="en-US" altLang="zh-CN" sz="2400"/>
              <a:t>IG</a:t>
            </a:r>
            <a:r>
              <a:rPr lang="zh-CN" altLang="en-US" sz="240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1577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49802"/>
              </p:ext>
            </p:extLst>
          </p:nvPr>
        </p:nvGraphicFramePr>
        <p:xfrm>
          <a:off x="755576" y="1628800"/>
          <a:ext cx="4778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68" name="Equation" r:id="rId3" imgW="2387520" imgH="1193760" progId="Equation.DSMT4">
                  <p:embed/>
                </p:oleObj>
              </mc:Choice>
              <mc:Fallback>
                <p:oleObj name="Equation" r:id="rId3" imgW="23875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628800"/>
                        <a:ext cx="477837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653136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 smtClean="0">
                <a:sym typeface="Symbol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zh-CN" altLang="en-US" sz="2400" dirty="0" smtClean="0">
                <a:sym typeface="Symbol"/>
              </a:rPr>
              <a:t>不是均值。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2</a:t>
            </a:r>
            <a:r>
              <a:rPr lang="zh-CN" altLang="en-US" sz="2400" dirty="0" smtClean="0">
                <a:sym typeface="Symbol"/>
              </a:rPr>
              <a:t>）存在任意阶矩</a:t>
            </a:r>
            <a:r>
              <a:rPr lang="en-US" altLang="zh-CN" sz="2400" dirty="0" smtClean="0">
                <a:sym typeface="Symbol"/>
              </a:rPr>
              <a:t>,  </a:t>
            </a:r>
            <a:r>
              <a:rPr lang="zh-CN" altLang="en-US" sz="2400" dirty="0" smtClean="0">
                <a:sym typeface="Symbol"/>
              </a:rPr>
              <a:t>但矩母函数不存在。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对数正态分布的矩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81667"/>
              </p:ext>
            </p:extLst>
          </p:nvPr>
        </p:nvGraphicFramePr>
        <p:xfrm>
          <a:off x="1403350" y="1893888"/>
          <a:ext cx="38322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93" name="Equation" r:id="rId3" imgW="2133360" imgH="2323800" progId="Equation.DSMT4">
                  <p:embed/>
                </p:oleObj>
              </mc:Choice>
              <mc:Fallback>
                <p:oleObj name="Equation" r:id="rId3" imgW="2133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893888"/>
                        <a:ext cx="38322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8898746" cy="43888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38" y="260649"/>
            <a:ext cx="119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mu </a:t>
            </a:r>
          </a:p>
          <a:p>
            <a:r>
              <a:rPr lang="en-US" altLang="zh-CN" sz="200" dirty="0"/>
              <a:t>mu &lt;- 2                </a:t>
            </a:r>
          </a:p>
          <a:p>
            <a:r>
              <a:rPr lang="en-US" altLang="zh-CN" sz="200" dirty="0"/>
              <a:t>sigma &lt;- c(0.5, 1, 2)     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sigma[1])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sigma[2])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sigma[3])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c('mu = 2, sigma = 0.5', </a:t>
            </a:r>
          </a:p>
          <a:p>
            <a:r>
              <a:rPr lang="en-US" altLang="zh-CN" sz="200" dirty="0"/>
              <a:t>                             'mu = 2, sigma = 1', </a:t>
            </a:r>
          </a:p>
          <a:p>
            <a:r>
              <a:rPr lang="en-US" altLang="zh-CN" sz="200" dirty="0"/>
              <a:t>                             'mu = 2, sigma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sigma</a:t>
            </a:r>
          </a:p>
          <a:p>
            <a:r>
              <a:rPr lang="en-US" altLang="zh-CN" sz="200" dirty="0"/>
              <a:t>mu &lt;- c(1,2,3)</a:t>
            </a:r>
          </a:p>
          <a:p>
            <a:r>
              <a:rPr lang="en-US" altLang="zh-CN" sz="200" dirty="0"/>
              <a:t>sigma &lt;- 1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mu[1],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mu[2],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mu[3],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      legend = c('mu = 1, sigma = 1', </a:t>
            </a:r>
          </a:p>
          <a:p>
            <a:r>
              <a:rPr lang="en-US" altLang="zh-CN" sz="200" dirty="0"/>
              <a:t>                                    'mu = 2, sigma = 1', </a:t>
            </a:r>
          </a:p>
          <a:p>
            <a:r>
              <a:rPr lang="en-US" altLang="zh-CN" sz="200" dirty="0"/>
              <a:t>                                    'mu = 3, sigma = 1'),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</p:spTree>
    <p:extLst>
      <p:ext uri="{BB962C8B-B14F-4D97-AF65-F5344CB8AC3E}">
        <p14:creationId xmlns:p14="http://schemas.microsoft.com/office/powerpoint/2010/main" val="2144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威布尔分布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i="1" dirty="0" smtClean="0"/>
              </a:p>
              <a:p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𝛼𝜃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zh-CN" altLang="zh-CN" sz="2800" dirty="0"/>
              </a:p>
              <a:p>
                <a:r>
                  <a:rPr lang="zh-CN" altLang="zh-CN" sz="2800" dirty="0"/>
                  <a:t>上式中</a:t>
                </a:r>
                <a:r>
                  <a:rPr lang="zh-CN" altLang="zh-CN" sz="2800" i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  <a:blipFill rotWithShape="1">
                <a:blip r:embed="rId2"/>
                <a:stretch>
                  <a:fillRect l="-2021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8914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dirty="0"/>
              <a:t>损失金额分布</a:t>
            </a:r>
            <a:endParaRPr lang="en-US" altLang="zh-CN" dirty="0"/>
          </a:p>
          <a:p>
            <a:pPr lvl="1"/>
            <a:r>
              <a:rPr lang="zh-CN" altLang="en-US" dirty="0" smtClean="0"/>
              <a:t>指数、伽</a:t>
            </a:r>
            <a:r>
              <a:rPr lang="zh-CN" altLang="en-US" dirty="0"/>
              <a:t>马、逆</a:t>
            </a:r>
            <a:r>
              <a:rPr lang="zh-CN" altLang="en-US" dirty="0" smtClean="0"/>
              <a:t>高斯、</a:t>
            </a:r>
            <a:r>
              <a:rPr lang="zh-CN" altLang="en-US" dirty="0"/>
              <a:t>对数正态、威布尔、帕累托</a:t>
            </a:r>
            <a:endParaRPr lang="en-US" altLang="zh-CN" dirty="0"/>
          </a:p>
          <a:p>
            <a:r>
              <a:rPr lang="zh-CN" altLang="en-US" dirty="0" smtClean="0"/>
              <a:t>混合分布</a:t>
            </a:r>
            <a:endParaRPr lang="en-US" altLang="zh-CN" dirty="0" smtClean="0"/>
          </a:p>
          <a:p>
            <a:r>
              <a:rPr lang="zh-CN" altLang="en-US" dirty="0" smtClean="0"/>
              <a:t>模型的参数估计</a:t>
            </a:r>
            <a:endParaRPr lang="en-US" altLang="zh-CN" dirty="0"/>
          </a:p>
          <a:p>
            <a:r>
              <a:rPr lang="zh-CN" altLang="en-US" dirty="0" smtClean="0"/>
              <a:t>免赔额、赔偿限额、通货膨胀</a:t>
            </a:r>
            <a:r>
              <a:rPr lang="zh-CN" altLang="en-US" dirty="0"/>
              <a:t>的</a:t>
            </a:r>
            <a:r>
              <a:rPr lang="zh-CN" altLang="en-US" dirty="0" smtClean="0"/>
              <a:t>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/>
                  <a:t>威布尔分布的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dirty="0" smtClean="0"/>
                  <a:t>阶</a:t>
                </a:r>
                <a:r>
                  <a:rPr lang="zh-CN" altLang="en-US" sz="2800" dirty="0" smtClean="0"/>
                  <a:t>矩</a:t>
                </a:r>
                <a:r>
                  <a:rPr lang="zh-CN" altLang="zh-CN" sz="2800" dirty="0" smtClean="0"/>
                  <a:t>：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(1 +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  <a:blipFill rotWithShape="1">
                <a:blip r:embed="rId2"/>
                <a:stretch>
                  <a:fillRect l="-1745" t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威</a:t>
                </a:r>
                <a:r>
                  <a:rPr lang="zh-CN" altLang="zh-CN" sz="2400" dirty="0" smtClean="0"/>
                  <a:t>布尔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性质</a:t>
                </a:r>
                <a:r>
                  <a:rPr lang="zh-CN" altLang="zh-CN" sz="2400" dirty="0"/>
                  <a:t>：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，是</a:t>
                </a:r>
                <a:r>
                  <a:rPr lang="zh-CN" altLang="zh-CN" sz="2400" dirty="0"/>
                  <a:t>比率参数为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dirty="0"/>
                  <a:t>的指数分布。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 smtClean="0"/>
                  <a:t>）乘</a:t>
                </a:r>
                <a:r>
                  <a:rPr lang="zh-CN" altLang="zh-CN" sz="2400" dirty="0"/>
                  <a:t>以正常数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dirty="0"/>
                  <a:t>以后，仍然是威</a:t>
                </a:r>
                <a:r>
                  <a:rPr lang="zh-CN" altLang="zh-CN" sz="2400" dirty="0" smtClean="0"/>
                  <a:t>布尔，</a:t>
                </a:r>
                <a:r>
                  <a:rPr lang="zh-CN" altLang="zh-CN" sz="2400" dirty="0"/>
                  <a:t>参数变为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zh-CN" sz="2400" dirty="0" smtClean="0"/>
                  <a:t>服从</a:t>
                </a:r>
                <a:r>
                  <a:rPr lang="zh-CN" altLang="en-US" sz="2400" dirty="0" smtClean="0"/>
                  <a:t>参数为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/>
                  <a:t>的</a:t>
                </a:r>
                <a:r>
                  <a:rPr lang="zh-CN" altLang="zh-CN" sz="2400" dirty="0" smtClean="0"/>
                  <a:t>指数分布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dirty="0"/>
                  <a:t>服从威布尔分布。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zh-CN" sz="2400" dirty="0" smtClean="0"/>
                  <a:t>）在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=3.6</m:t>
                    </m:r>
                  </m:oMath>
                </a14:m>
                <a:r>
                  <a:rPr lang="zh-CN" altLang="zh-CN" sz="2400" dirty="0"/>
                  <a:t>附近呈现大致对称的形状；当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小于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，左偏；</a:t>
                </a:r>
                <a:r>
                  <a:rPr lang="zh-CN" altLang="zh-CN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大于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，右偏。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  <a:blipFill rotWithShape="1">
                <a:blip r:embed="rId2"/>
                <a:stretch>
                  <a:fillRect l="-1189" r="-4903" b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45024"/>
            <a:ext cx="4968552" cy="316497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6632"/>
            <a:ext cx="7596336" cy="37265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2111" y="400506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# 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威布尔分布</a:t>
            </a:r>
          </a:p>
          <a:p>
            <a:r>
              <a:rPr lang="en-US" altLang="zh-CN" sz="100" dirty="0"/>
              <a:t># ===========================================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定义密度函数</a:t>
            </a:r>
          </a:p>
          <a:p>
            <a:r>
              <a:rPr lang="en-US" altLang="zh-CN" sz="100" dirty="0" err="1"/>
              <a:t>dwei</a:t>
            </a:r>
            <a:r>
              <a:rPr lang="en-US" altLang="zh-CN" sz="100" dirty="0"/>
              <a:t> &lt;- function(y, alpha, theta){</a:t>
            </a:r>
          </a:p>
          <a:p>
            <a:r>
              <a:rPr lang="en-US" altLang="zh-CN" sz="100" dirty="0"/>
              <a:t>  f &lt;- alpha*theta*y^(theta-1)*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(-alpha*</a:t>
            </a:r>
            <a:r>
              <a:rPr lang="en-US" altLang="zh-CN" sz="100" dirty="0" err="1"/>
              <a:t>y^theta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  return(f)</a:t>
            </a:r>
          </a:p>
          <a:p>
            <a:r>
              <a:rPr lang="en-US" altLang="zh-CN" sz="100" dirty="0"/>
              <a:t>}</a:t>
            </a:r>
          </a:p>
          <a:p>
            <a:endParaRPr lang="en-US" altLang="zh-CN" sz="100" dirty="0"/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c(1, 2) 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alpha </a:t>
            </a:r>
          </a:p>
          <a:p>
            <a:r>
              <a:rPr lang="en-US" altLang="zh-CN" sz="100" dirty="0"/>
              <a:t>alpha &lt;- 1                </a:t>
            </a:r>
          </a:p>
          <a:p>
            <a:r>
              <a:rPr lang="en-US" altLang="zh-CN" sz="100" dirty="0"/>
              <a:t>theta &lt;- c(0.5, 1, 2)     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endParaRPr lang="en-US" altLang="zh-CN" sz="100" dirty="0"/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theta[1])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theta[2])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theta[3])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c(0,1))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1, theta = 1', </a:t>
            </a:r>
          </a:p>
          <a:p>
            <a:r>
              <a:rPr lang="en-US" altLang="zh-CN" sz="100" dirty="0"/>
              <a:t>                              'alpha = 1, theta = 2'),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col = 1:3)</a:t>
            </a:r>
          </a:p>
          <a:p>
            <a:endParaRPr lang="en-US" altLang="zh-CN" sz="100" dirty="0"/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theta</a:t>
            </a:r>
          </a:p>
          <a:p>
            <a:r>
              <a:rPr lang="en-US" altLang="zh-CN" sz="100" dirty="0"/>
              <a:t>alpha &lt;- c(1,2,3)</a:t>
            </a:r>
          </a:p>
          <a:p>
            <a:r>
              <a:rPr lang="en-US" altLang="zh-CN" sz="100" dirty="0"/>
              <a:t>theta &lt;- 0.5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alpha[1], theta = theta)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alpha[2], theta = theta)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alpha[3], theta = theta)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c(0,1))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2, theta = 0.5', </a:t>
            </a:r>
          </a:p>
          <a:p>
            <a:r>
              <a:rPr lang="en-US" altLang="zh-CN" sz="100" dirty="0"/>
              <a:t>                              'alpha = 3, theta = 0.5'),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col = 1:3)</a:t>
            </a:r>
          </a:p>
        </p:txBody>
      </p:sp>
    </p:spTree>
    <p:extLst>
      <p:ext uri="{BB962C8B-B14F-4D97-AF65-F5344CB8AC3E}">
        <p14:creationId xmlns:p14="http://schemas.microsoft.com/office/powerpoint/2010/main" val="13950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帕累托分布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83525"/>
              </p:ext>
            </p:extLst>
          </p:nvPr>
        </p:nvGraphicFramePr>
        <p:xfrm>
          <a:off x="1116013" y="1674813"/>
          <a:ext cx="6480175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8" name="Equation" r:id="rId3" imgW="2666880" imgH="1841400" progId="Equation.DSMT4">
                  <p:embed/>
                </p:oleObj>
              </mc:Choice>
              <mc:Fallback>
                <p:oleObj name="Equation" r:id="rId3" imgW="266688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674813"/>
                        <a:ext cx="6480175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34720"/>
              </p:ext>
            </p:extLst>
          </p:nvPr>
        </p:nvGraphicFramePr>
        <p:xfrm>
          <a:off x="1403648" y="1844824"/>
          <a:ext cx="6192688" cy="26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2" name="Equation" r:id="rId3" imgW="2781000" imgH="1168200" progId="Equation.DSMT4">
                  <p:embed/>
                </p:oleObj>
              </mc:Choice>
              <mc:Fallback>
                <p:oleObj name="Equation" r:id="rId3" imgW="278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6192688" cy="260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8741270" cy="42330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544" y="5876836"/>
            <a:ext cx="30963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# 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帕累托分布</a:t>
            </a:r>
          </a:p>
          <a:p>
            <a:r>
              <a:rPr lang="en-US" altLang="zh-CN" sz="100" dirty="0"/>
              <a:t># ===========================================</a:t>
            </a:r>
          </a:p>
          <a:p>
            <a:r>
              <a:rPr lang="en-US" altLang="zh-CN" sz="100" dirty="0" err="1"/>
              <a:t>dpareto</a:t>
            </a:r>
            <a:r>
              <a:rPr lang="en-US" altLang="zh-CN" sz="100" dirty="0"/>
              <a:t> &lt;- function(y, alpha, theta){</a:t>
            </a:r>
          </a:p>
          <a:p>
            <a:r>
              <a:rPr lang="en-US" altLang="zh-CN" sz="100" dirty="0"/>
              <a:t>  f &lt;- alpha*(</a:t>
            </a:r>
            <a:r>
              <a:rPr lang="en-US" altLang="zh-CN" sz="100" dirty="0" err="1"/>
              <a:t>theta^alpha</a:t>
            </a:r>
            <a:r>
              <a:rPr lang="en-US" altLang="zh-CN" sz="100" dirty="0"/>
              <a:t>)/(</a:t>
            </a:r>
            <a:r>
              <a:rPr lang="en-US" altLang="zh-CN" sz="100" dirty="0" err="1"/>
              <a:t>y+theta</a:t>
            </a:r>
            <a:r>
              <a:rPr lang="en-US" altLang="zh-CN" sz="100" dirty="0"/>
              <a:t>)^(alpha+1)</a:t>
            </a:r>
          </a:p>
          <a:p>
            <a:r>
              <a:rPr lang="en-US" altLang="zh-CN" sz="100" dirty="0"/>
              <a:t>  return(f)</a:t>
            </a:r>
          </a:p>
          <a:p>
            <a:r>
              <a:rPr lang="en-US" altLang="zh-CN" sz="100" dirty="0"/>
              <a:t>}</a:t>
            </a:r>
          </a:p>
          <a:p>
            <a:endParaRPr lang="en-US" altLang="zh-CN" sz="100" dirty="0"/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c(1, 2) 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alpha </a:t>
            </a:r>
          </a:p>
          <a:p>
            <a:r>
              <a:rPr lang="en-US" altLang="zh-CN" sz="100" dirty="0"/>
              <a:t>alpha &lt;- 2                </a:t>
            </a:r>
          </a:p>
          <a:p>
            <a:r>
              <a:rPr lang="en-US" altLang="zh-CN" sz="100" dirty="0"/>
              <a:t>theta &lt;- c(0.5, 1, 2)     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theta[1])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theta[2])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theta[3])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c(0,0.6))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2, theta = 0.5', </a:t>
            </a:r>
          </a:p>
          <a:p>
            <a:r>
              <a:rPr lang="en-US" altLang="zh-CN" sz="100" dirty="0"/>
              <a:t>                              'alpha = 2, theta = 1', </a:t>
            </a:r>
          </a:p>
          <a:p>
            <a:r>
              <a:rPr lang="en-US" altLang="zh-CN" sz="100" dirty="0"/>
              <a:t>                              'alpha = 2, theta = 2'),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 col = 1:3)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theta</a:t>
            </a:r>
          </a:p>
          <a:p>
            <a:r>
              <a:rPr lang="en-US" altLang="zh-CN" sz="100" dirty="0"/>
              <a:t>alpha &lt;- c(1,2,3)</a:t>
            </a:r>
          </a:p>
          <a:p>
            <a:r>
              <a:rPr lang="en-US" altLang="zh-CN" sz="100" dirty="0"/>
              <a:t>theta &lt;- 0.5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alpha[1], theta = theta)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alpha[2], theta = theta)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alpha[3], theta = theta)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c(0,0.6))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2, theta = 0.5', </a:t>
            </a:r>
          </a:p>
          <a:p>
            <a:r>
              <a:rPr lang="en-US" altLang="zh-CN" sz="100" dirty="0"/>
              <a:t>                              'alpha = 3, theta = 0.5'),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 col = 1:3)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27525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分布变换：生成新的损失分布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线性变换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幂变换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指数变换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对数变换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2241-40C4-4580-9443-5B49DC476CCA}" type="slidenum">
              <a:rPr lang="en-US" altLang="zh-CN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线性变换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D7B-DE86-49F3-A43F-A3F0652272E0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>
            <p:extLst/>
          </p:nvPr>
        </p:nvGraphicFramePr>
        <p:xfrm>
          <a:off x="1187624" y="1988840"/>
          <a:ext cx="53721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1" name="Equation" r:id="rId3" imgW="2781000" imgH="2044440" progId="Equation.DSMT4">
                  <p:embed/>
                </p:oleObj>
              </mc:Choice>
              <mc:Fallback>
                <p:oleObj name="Equation" r:id="rId3" imgW="2781000" imgH="2044440" progId="Equation.DSMT4">
                  <p:embed/>
                  <p:pic>
                    <p:nvPicPr>
                      <p:cNvPr id="82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88840"/>
                        <a:ext cx="53721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6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58D-1133-4F5A-98DF-484D6A5F5E3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 smtClean="0">
                <a:latin typeface="Times New Roman" pitchFamily="18" charset="0"/>
              </a:rPr>
              <a:t>1/</a:t>
            </a:r>
            <a:r>
              <a:rPr lang="en-US" altLang="zh-CN" i="1" baseline="30000" dirty="0" smtClean="0">
                <a:latin typeface="Symbol" pitchFamily="18" charset="2"/>
              </a:rPr>
              <a:t>t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baseline="30000" dirty="0">
                <a:latin typeface="Symbol" pitchFamily="18" charset="2"/>
              </a:rPr>
              <a:t>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≤  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=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 smtClean="0">
                <a:latin typeface="Symbol" pitchFamily="18" charset="2"/>
              </a:rPr>
              <a:t>)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>
                <a:latin typeface="Symbol" pitchFamily="18" charset="2"/>
              </a:rPr>
              <a:t>)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≥ 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–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dirty="0">
                <a:latin typeface="Times New Roman" pitchFamily="18" charset="0"/>
              </a:rPr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= 1 −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105400" y="5233988"/>
          <a:ext cx="289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2" name="Equation" r:id="rId3" imgW="1384300" imgH="241300" progId="">
                  <p:embed/>
                </p:oleObj>
              </mc:Choice>
              <mc:Fallback>
                <p:oleObj name="Equation" r:id="rId3" imgW="1384300" imgH="241300" progId="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33988"/>
                        <a:ext cx="2895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800600" y="2971800"/>
          <a:ext cx="2590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3" name="Equation" r:id="rId5" imgW="1269449" imgH="241195" progId="">
                  <p:embed/>
                </p:oleObj>
              </mc:Choice>
              <mc:Fallback>
                <p:oleObj name="Equation" r:id="rId5" imgW="1269449" imgH="241195" progId="">
                  <p:embed/>
                  <p:pic>
                    <p:nvPicPr>
                      <p:cNvPr id="18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2590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733800" y="31242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38862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18446" grpId="0" animBg="1"/>
      <p:bldP spid="184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指数变换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exp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i="1" baseline="30000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737100" y="2895600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6" name="Equation" r:id="rId3" imgW="1143000" imgH="419100" progId="">
                  <p:embed/>
                </p:oleObj>
              </mc:Choice>
              <mc:Fallback>
                <p:oleObj name="Equation" r:id="rId3" imgW="1143000" imgH="4191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895600"/>
                        <a:ext cx="226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334000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是正态分布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是对数正态分布。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5777"/>
            <a:ext cx="7543800" cy="652934"/>
          </a:xfrm>
        </p:spPr>
        <p:txBody>
          <a:bodyPr/>
          <a:lstStyle/>
          <a:p>
            <a:r>
              <a:rPr lang="zh-CN" altLang="en-US" dirty="0" smtClean="0"/>
              <a:t>指数分布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904473"/>
              </p:ext>
            </p:extLst>
          </p:nvPr>
        </p:nvGraphicFramePr>
        <p:xfrm>
          <a:off x="2267744" y="1976233"/>
          <a:ext cx="3963988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10" name="Equation" r:id="rId3" imgW="2070000" imgH="723600" progId="Equation.DSMT4">
                  <p:embed/>
                </p:oleObj>
              </mc:Choice>
              <mc:Fallback>
                <p:oleObj name="Equation" r:id="rId3" imgW="20700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976233"/>
                        <a:ext cx="3963988" cy="138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3861048"/>
            <a:ext cx="8496944" cy="57606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矩母函数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(Moment Generating Function,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mgf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</a:t>
            </a: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53899"/>
              </p:ext>
            </p:extLst>
          </p:nvPr>
        </p:nvGraphicFramePr>
        <p:xfrm>
          <a:off x="2555776" y="4743164"/>
          <a:ext cx="2724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11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4743164"/>
                        <a:ext cx="27241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76852" y="1148291"/>
            <a:ext cx="849694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概率密度函数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(Probability Density Function, pdf)</a:t>
            </a:r>
            <a:endParaRPr lang="en-US" altLang="zh-CN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4973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对数变换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4335"/>
              </p:ext>
            </p:extLst>
          </p:nvPr>
        </p:nvGraphicFramePr>
        <p:xfrm>
          <a:off x="5580112" y="3068960"/>
          <a:ext cx="21605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70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68960"/>
                        <a:ext cx="216058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1117491"/>
                <a:ext cx="7543800" cy="1512168"/>
              </a:xfrm>
            </p:spPr>
            <p:txBody>
              <a:bodyPr/>
              <a:lstStyle/>
              <a:p>
                <a:r>
                  <a:rPr lang="zh-CN" altLang="zh-CN" sz="2000" dirty="0" smtClean="0">
                    <a:solidFill>
                      <a:srgbClr val="0000CC"/>
                    </a:solidFill>
                  </a:rPr>
                  <a:t>假设</a:t>
                </a: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CC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en-US" altLang="zh-CN" sz="2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zh-CN" altLang="zh-CN" sz="2000" dirty="0">
                    <a:solidFill>
                      <a:srgbClr val="0000CC"/>
                    </a:solidFill>
                  </a:rPr>
                  <a:t>服从</a:t>
                </a:r>
                <a:r>
                  <a:rPr lang="zh-CN" altLang="en-US" sz="2000" dirty="0" smtClean="0">
                    <a:solidFill>
                      <a:srgbClr val="0000CC"/>
                    </a:solidFill>
                  </a:rPr>
                  <a:t>形状参数为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3</a:t>
                </a:r>
                <a:r>
                  <a:rPr lang="zh-CN" altLang="en-US" sz="2000" dirty="0" smtClean="0">
                    <a:solidFill>
                      <a:srgbClr val="0000CC"/>
                    </a:solidFill>
                  </a:rPr>
                  <a:t>， 比率参数为 </a:t>
                </a: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4 </a:t>
                </a: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的伽马分布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/>
                </a:r>
                <a:br>
                  <a:rPr lang="en-US" altLang="zh-CN" sz="2000" dirty="0">
                    <a:solidFill>
                      <a:srgbClr val="0000CC"/>
                    </a:solidFill>
                  </a:rPr>
                </a:br>
                <a:r>
                  <a:rPr lang="en-US" altLang="zh-CN" sz="2000" dirty="0" smtClean="0">
                    <a:solidFill>
                      <a:srgbClr val="0000CC"/>
                    </a:solidFill>
                  </a:rPr>
                  <a:t/>
                </a:r>
                <a:br>
                  <a:rPr lang="en-US" altLang="zh-CN" sz="2000" dirty="0" smtClean="0">
                    <a:solidFill>
                      <a:srgbClr val="0000CC"/>
                    </a:solidFill>
                  </a:rPr>
                </a:b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求</a:t>
                </a:r>
                <a:r>
                  <a:rPr lang="zh-CN" altLang="en-US" sz="2000" dirty="0">
                    <a:solidFill>
                      <a:srgbClr val="0000CC"/>
                    </a:solidFill>
                  </a:rPr>
                  <a:t>指数变换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CC"/>
                        </a:solidFill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00CC"/>
                    </a:solidFill>
                  </a:rPr>
                  <a:t>的分布</a:t>
                </a: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。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/>
                </a:r>
                <a:br>
                  <a:rPr lang="en-US" altLang="zh-CN" sz="2000" dirty="0">
                    <a:solidFill>
                      <a:srgbClr val="0000CC"/>
                    </a:solidFill>
                  </a:rPr>
                </a:b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求</a:t>
                </a:r>
                <a:r>
                  <a:rPr lang="zh-CN" altLang="en-US" sz="2000" dirty="0">
                    <a:solidFill>
                      <a:srgbClr val="0000CC"/>
                    </a:solidFill>
                  </a:rPr>
                  <a:t>对数变换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CC"/>
                        </a:solidFill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00CC"/>
                    </a:solidFill>
                  </a:rPr>
                  <a:t>的分布</a:t>
                </a: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。</a:t>
                </a:r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1117491"/>
                <a:ext cx="7543800" cy="1512168"/>
              </a:xfrm>
              <a:blipFill>
                <a:blip r:embed="rId2"/>
                <a:stretch>
                  <a:fillRect l="-889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8" y="3139634"/>
            <a:ext cx="8229600" cy="31087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### </a:t>
            </a:r>
            <a:r>
              <a:rPr lang="zh-CN" altLang="en-US" sz="2000" dirty="0" smtClean="0"/>
              <a:t>伽马分布的密度函数</a:t>
            </a:r>
          </a:p>
          <a:p>
            <a:pPr marL="0" indent="0">
              <a:buNone/>
            </a:pPr>
            <a:r>
              <a:rPr lang="en-US" altLang="zh-CN" sz="2000" dirty="0" smtClean="0"/>
              <a:t>f = function(x)  </a:t>
            </a:r>
            <a:r>
              <a:rPr lang="en-US" altLang="zh-CN" sz="2000" dirty="0" err="1" smtClean="0"/>
              <a:t>dgamma</a:t>
            </a:r>
            <a:r>
              <a:rPr lang="en-US" altLang="zh-CN" sz="2000" dirty="0" smtClean="0"/>
              <a:t>(x,  3,  4)</a:t>
            </a:r>
          </a:p>
          <a:p>
            <a:pPr marL="0" indent="0">
              <a:buNone/>
            </a:pPr>
            <a:r>
              <a:rPr lang="en-US" altLang="zh-CN" sz="2000" dirty="0" smtClean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指数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000" dirty="0" smtClean="0">
                <a:solidFill>
                  <a:srgbClr val="FF0000"/>
                </a:solidFill>
              </a:rPr>
              <a:t>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f1 </a:t>
            </a:r>
            <a:r>
              <a:rPr lang="en-US" altLang="zh-CN" sz="2000" dirty="0"/>
              <a:t>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f(log(x))/x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对数变换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log(X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f2 </a:t>
            </a:r>
            <a:r>
              <a:rPr lang="en-US" altLang="zh-CN" sz="2000" dirty="0"/>
              <a:t>= function(x) </a:t>
            </a:r>
            <a:r>
              <a:rPr lang="en-US" altLang="zh-CN" sz="2000" dirty="0" smtClean="0"/>
              <a:t>   f(</a:t>
            </a:r>
            <a:r>
              <a:rPr lang="en-US" altLang="zh-CN" sz="2000" dirty="0" err="1" smtClean="0"/>
              <a:t>exp</a:t>
            </a:r>
            <a:r>
              <a:rPr lang="en-US" altLang="zh-CN" sz="2000" dirty="0" smtClean="0"/>
              <a:t>(x</a:t>
            </a:r>
            <a:r>
              <a:rPr lang="en-US" altLang="zh-CN" sz="2000" dirty="0"/>
              <a:t>))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(x)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51520" y="289049"/>
            <a:ext cx="7543800" cy="64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练习：函数变换构造新分布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746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68952" cy="663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12687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X^(1/2)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909" y="455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39644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957" y="37797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lnX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054" y="31409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7984" y="43651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2X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混合分布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3005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有限混合：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Where all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 0 and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+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+…</a:t>
            </a:r>
            <a:r>
              <a:rPr lang="zh-CN" altLang="en-US" dirty="0">
                <a:latin typeface="Times New Roman" pitchFamily="18" charset="0"/>
              </a:rPr>
              <a:t>＋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 = 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无限混合：</a:t>
            </a:r>
          </a:p>
        </p:txBody>
      </p:sp>
      <p:graphicFrame>
        <p:nvGraphicFramePr>
          <p:cNvPr id="11162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35819"/>
              </p:ext>
            </p:extLst>
          </p:nvPr>
        </p:nvGraphicFramePr>
        <p:xfrm>
          <a:off x="2555875" y="4724400"/>
          <a:ext cx="4025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6" name="Equation" r:id="rId3" imgW="1803240" imgH="279360" progId="">
                  <p:embed/>
                </p:oleObj>
              </mc:Choice>
              <mc:Fallback>
                <p:oleObj name="Equation" r:id="rId3" imgW="1803240" imgH="279360" progId="">
                  <p:embed/>
                  <p:pic>
                    <p:nvPicPr>
                      <p:cNvPr id="0" name="Picture 3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24400"/>
                        <a:ext cx="40259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01C2-C8D6-4826-9E24-37179E7B498B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1640"/>
              </p:ext>
            </p:extLst>
          </p:nvPr>
        </p:nvGraphicFramePr>
        <p:xfrm>
          <a:off x="2286000" y="1524000"/>
          <a:ext cx="274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7" name="Equation" r:id="rId5" imgW="1218960" imgH="431640" progId="">
                  <p:embed/>
                </p:oleObj>
              </mc:Choice>
              <mc:Fallback>
                <p:oleObj name="Equation" r:id="rId5" imgW="1218960" imgH="43164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2743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60533"/>
              </p:ext>
            </p:extLst>
          </p:nvPr>
        </p:nvGraphicFramePr>
        <p:xfrm>
          <a:off x="2555776" y="5589240"/>
          <a:ext cx="4086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8" name="Equation" r:id="rId7" imgW="1815840" imgH="279360" progId="Equation.DSMT4">
                  <p:embed/>
                </p:oleObj>
              </mc:Choice>
              <mc:Fallback>
                <p:oleObj name="Equation" r:id="rId7" imgW="1815840" imgH="27936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89240"/>
                        <a:ext cx="40862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06929"/>
              </p:ext>
            </p:extLst>
          </p:nvPr>
        </p:nvGraphicFramePr>
        <p:xfrm>
          <a:off x="2246313" y="2590800"/>
          <a:ext cx="5237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9" name="Equation" r:id="rId9" imgW="2692080" imgH="241200" progId="">
                  <p:embed/>
                </p:oleObj>
              </mc:Choice>
              <mc:Fallback>
                <p:oleObj name="Equation" r:id="rId9" imgW="2692080" imgH="241200" progId="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590800"/>
                        <a:ext cx="52371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混合分布的特点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323373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尾部通常较厚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如果条件分布的尾部较</a:t>
            </a:r>
            <a:r>
              <a:rPr lang="zh-CN" altLang="en-US" dirty="0" smtClean="0"/>
              <a:t>厚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混合分布</a:t>
            </a:r>
            <a:r>
              <a:rPr lang="zh-CN" altLang="en-US" dirty="0"/>
              <a:t>的尾部也较厚。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765-788D-4A5B-8222-0C63337A7E94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sz="2000" dirty="0" smtClean="0"/>
                  <a:t>例： 两个</a:t>
                </a:r>
                <a:r>
                  <a:rPr lang="zh-CN" altLang="en-US" sz="2000" dirty="0" smtClean="0"/>
                  <a:t>对数</a:t>
                </a:r>
                <a:r>
                  <a:rPr lang="zh-CN" altLang="zh-CN" sz="2000" dirty="0" smtClean="0"/>
                  <a:t>正态分布</a:t>
                </a:r>
                <a:r>
                  <a:rPr lang="zh-CN" altLang="zh-CN" sz="2000" dirty="0"/>
                  <a:t>的参数分别为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(1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𝟐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a:rPr lang="en-US" altLang="zh-CN" sz="2000" b="1" i="0" smtClean="0">
                        <a:latin typeface="Cambria Math"/>
                      </a:rPr>
                      <m:t>𝟑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𝟒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zh-CN" sz="2000" dirty="0"/>
                  <a:t>如果按照</a:t>
                </a:r>
                <a:r>
                  <a:rPr lang="en-US" altLang="zh-CN" sz="2000" dirty="0"/>
                  <a:t>30%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70%</a:t>
                </a:r>
                <a:r>
                  <a:rPr lang="zh-CN" altLang="zh-CN" sz="2000" dirty="0"/>
                  <a:t>的比例把它们进行</a:t>
                </a:r>
                <a:r>
                  <a:rPr lang="zh-CN" altLang="zh-CN" sz="2000" dirty="0" smtClean="0"/>
                  <a:t>混合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求</a:t>
                </a:r>
                <a:r>
                  <a:rPr lang="zh-CN" altLang="zh-CN" sz="2000" dirty="0" smtClean="0"/>
                  <a:t>混合分布的</a:t>
                </a:r>
                <a:r>
                  <a:rPr lang="zh-CN" altLang="en-US" sz="2000" dirty="0" smtClean="0"/>
                  <a:t>密度函数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08" b="-8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7188"/>
            <a:ext cx="8363272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 = 0.3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m1 = 1; s1 =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m2 = 3; s2 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## </a:t>
            </a:r>
            <a:r>
              <a:rPr lang="zh-CN" altLang="en-US" sz="1600" dirty="0">
                <a:latin typeface="Consolas" panose="020B0609020204030204" pitchFamily="49" charset="0"/>
              </a:rPr>
              <a:t>混合对数正态分布的密度函数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 = function(x)  p * </a:t>
            </a:r>
            <a:r>
              <a:rPr lang="en-US" altLang="zh-CN" sz="1600" dirty="0" err="1">
                <a:latin typeface="Consolas" panose="020B0609020204030204" pitchFamily="49" charset="0"/>
              </a:rPr>
              <a:t>dlnorm</a:t>
            </a:r>
            <a:r>
              <a:rPr lang="en-US" altLang="zh-CN" sz="1600" dirty="0">
                <a:latin typeface="Consolas" panose="020B0609020204030204" pitchFamily="49" charset="0"/>
              </a:rPr>
              <a:t>(x,  m1,  s1) + (1 - p) * </a:t>
            </a:r>
            <a:r>
              <a:rPr lang="en-US" altLang="zh-CN" sz="1600" dirty="0" err="1">
                <a:latin typeface="Consolas" panose="020B0609020204030204" pitchFamily="49" charset="0"/>
              </a:rPr>
              <a:t>dlnorm</a:t>
            </a:r>
            <a:r>
              <a:rPr lang="en-US" altLang="zh-CN" sz="1600" dirty="0">
                <a:latin typeface="Consolas" panose="020B0609020204030204" pitchFamily="49" charset="0"/>
              </a:rPr>
              <a:t>(x,  m2,  s2)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curve(f,  </a:t>
            </a:r>
            <a:r>
              <a:rPr lang="en-US" altLang="zh-CN" sz="1600" dirty="0" err="1">
                <a:latin typeface="Consolas" panose="020B0609020204030204" pitchFamily="49" charset="0"/>
              </a:rPr>
              <a:t>xlim</a:t>
            </a:r>
            <a:r>
              <a:rPr lang="en-US" altLang="zh-CN" sz="1600" dirty="0">
                <a:latin typeface="Consolas" panose="020B0609020204030204" pitchFamily="49" charset="0"/>
              </a:rPr>
              <a:t> = c(0,  1),  </a:t>
            </a:r>
            <a:r>
              <a:rPr lang="en-US" altLang="zh-CN" sz="1600" dirty="0" err="1">
                <a:latin typeface="Consolas" panose="020B0609020204030204" pitchFamily="49" charset="0"/>
              </a:rPr>
              <a:t>ylim</a:t>
            </a:r>
            <a:r>
              <a:rPr lang="en-US" altLang="zh-CN" sz="1600" dirty="0">
                <a:latin typeface="Consolas" panose="020B0609020204030204" pitchFamily="49" charset="0"/>
              </a:rPr>
              <a:t> = c(0,  2), 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2,  col = 2, main = '</a:t>
            </a:r>
            <a:r>
              <a:rPr lang="zh-CN" altLang="en-US" sz="1600" dirty="0">
                <a:latin typeface="Consolas" panose="020B0609020204030204" pitchFamily="49" charset="0"/>
              </a:rPr>
              <a:t>混合对数正态分布</a:t>
            </a:r>
            <a:r>
              <a:rPr lang="en-US" altLang="zh-CN" sz="16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>
                <a:latin typeface="Consolas" panose="020B0609020204030204" pitchFamily="49" charset="0"/>
              </a:rPr>
              <a:t>dlnorm</a:t>
            </a:r>
            <a:r>
              <a:rPr lang="en-US" altLang="zh-CN" sz="1600" dirty="0">
                <a:latin typeface="Consolas" panose="020B0609020204030204" pitchFamily="49" charset="0"/>
              </a:rPr>
              <a:t>(x,  m1,  s1),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2,  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>
                <a:latin typeface="Consolas" panose="020B0609020204030204" pitchFamily="49" charset="0"/>
              </a:rPr>
              <a:t>dlnorm</a:t>
            </a:r>
            <a:r>
              <a:rPr lang="en-US" altLang="zh-CN" sz="1600" dirty="0">
                <a:latin typeface="Consolas" panose="020B0609020204030204" pitchFamily="49" charset="0"/>
              </a:rPr>
              <a:t>(x,  m2,  s2),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3,  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legend("</a:t>
            </a:r>
            <a:r>
              <a:rPr lang="en-US" altLang="zh-CN" sz="1600" dirty="0" err="1">
                <a:latin typeface="Consolas" panose="020B0609020204030204" pitchFamily="49" charset="0"/>
              </a:rPr>
              <a:t>topright</a:t>
            </a:r>
            <a:r>
              <a:rPr lang="en-US" altLang="zh-CN" sz="1600" dirty="0">
                <a:latin typeface="Consolas" panose="020B0609020204030204" pitchFamily="49" charset="0"/>
              </a:rPr>
              <a:t>",  c("mixed 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>
                <a:latin typeface="Consolas" panose="020B0609020204030204" pitchFamily="49" charset="0"/>
              </a:rPr>
              <a:t>",  "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>
                <a:latin typeface="Consolas" panose="020B0609020204030204" pitchFamily="49" charset="0"/>
              </a:rPr>
              <a:t>(1, 2)",  "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>
                <a:latin typeface="Consolas" panose="020B0609020204030204" pitchFamily="49" charset="0"/>
              </a:rPr>
              <a:t>(3, 4)"),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c(1,  2,  3),  col = c(2,  1,  1),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c(2,  1,  1))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7098369" cy="45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37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7632848" cy="55363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348" y="116632"/>
            <a:ext cx="4176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" dirty="0"/>
              <a:t># -----------------------------------------------------------------------------------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混合指数分布</a:t>
            </a:r>
          </a:p>
          <a:p>
            <a:r>
              <a:rPr lang="en-US" altLang="zh-CN" sz="300" dirty="0"/>
              <a:t># -----------------------------------------------------------------------------------</a:t>
            </a:r>
          </a:p>
          <a:p>
            <a:r>
              <a:rPr lang="en-US" altLang="zh-CN" sz="300" dirty="0"/>
              <a:t>x = </a:t>
            </a:r>
            <a:r>
              <a:rPr lang="en-US" altLang="zh-CN" sz="300" dirty="0" err="1"/>
              <a:t>seq</a:t>
            </a:r>
            <a:r>
              <a:rPr lang="en-US" altLang="zh-CN" sz="300" dirty="0"/>
              <a:t>(0,  10,  0.01)</a:t>
            </a:r>
          </a:p>
          <a:p>
            <a:r>
              <a:rPr lang="en-US" altLang="zh-CN" sz="300" dirty="0"/>
              <a:t>y1 = 1-pexp(x,  rate = 2)</a:t>
            </a:r>
          </a:p>
          <a:p>
            <a:r>
              <a:rPr lang="en-US" altLang="zh-CN" sz="300" dirty="0"/>
              <a:t>y2 = 1-pexp(x,  rate = 3)</a:t>
            </a:r>
          </a:p>
          <a:p>
            <a:r>
              <a:rPr lang="en-US" altLang="zh-CN" sz="300" dirty="0"/>
              <a:t>q = 0.7</a:t>
            </a:r>
          </a:p>
          <a:p>
            <a:r>
              <a:rPr lang="en-US" altLang="zh-CN" sz="300" dirty="0"/>
              <a:t>y = q*y1 + (1 - q)* y2</a:t>
            </a:r>
          </a:p>
          <a:p>
            <a:r>
              <a:rPr lang="en-US" altLang="zh-CN" sz="300" dirty="0" err="1"/>
              <a:t>matplot</a:t>
            </a:r>
            <a:r>
              <a:rPr lang="en-US" altLang="zh-CN" sz="300" dirty="0"/>
              <a:t>(x,  </a:t>
            </a:r>
            <a:r>
              <a:rPr lang="en-US" altLang="zh-CN" sz="300" dirty="0" err="1"/>
              <a:t>cbind</a:t>
            </a:r>
            <a:r>
              <a:rPr lang="en-US" altLang="zh-CN" sz="300" dirty="0"/>
              <a:t>(y1,  y2,  y),  </a:t>
            </a:r>
            <a:r>
              <a:rPr lang="en-US" altLang="zh-CN" sz="300" dirty="0" err="1"/>
              <a:t>lty</a:t>
            </a:r>
            <a:r>
              <a:rPr lang="en-US" altLang="zh-CN" sz="300" dirty="0"/>
              <a:t>=c(2,3,1),type = 'l',  col=c(1,2,4), </a:t>
            </a:r>
            <a:r>
              <a:rPr lang="en-US" altLang="zh-CN" sz="300" dirty="0" err="1"/>
              <a:t>xlim</a:t>
            </a:r>
            <a:r>
              <a:rPr lang="en-US" altLang="zh-CN" sz="300" dirty="0"/>
              <a:t> = c(0,  3), </a:t>
            </a:r>
            <a:r>
              <a:rPr lang="en-US" altLang="zh-CN" sz="300" dirty="0" err="1"/>
              <a:t>lwd</a:t>
            </a:r>
            <a:r>
              <a:rPr lang="en-US" altLang="zh-CN" sz="300" dirty="0"/>
              <a:t>=2, main = '</a:t>
            </a:r>
            <a:r>
              <a:rPr lang="zh-CN" altLang="en-US" sz="300" dirty="0"/>
              <a:t>生存函数</a:t>
            </a:r>
            <a:r>
              <a:rPr lang="en-US" altLang="zh-CN" sz="300" dirty="0"/>
              <a:t>')</a:t>
            </a:r>
          </a:p>
          <a:p>
            <a:r>
              <a:rPr lang="en-US" altLang="zh-CN" sz="300" dirty="0"/>
              <a:t>legend('</a:t>
            </a:r>
            <a:r>
              <a:rPr lang="en-US" altLang="zh-CN" sz="300" dirty="0" err="1"/>
              <a:t>topright</a:t>
            </a:r>
            <a:r>
              <a:rPr lang="en-US" altLang="zh-CN" sz="300" dirty="0"/>
              <a:t>',  c('</a:t>
            </a:r>
            <a:r>
              <a:rPr lang="zh-CN" altLang="en-US" sz="300" dirty="0"/>
              <a:t>指数（</a:t>
            </a:r>
            <a:r>
              <a:rPr lang="en-US" altLang="zh-CN" sz="300" dirty="0"/>
              <a:t>rate = 2</a:t>
            </a:r>
            <a:r>
              <a:rPr lang="zh-CN" altLang="en-US" sz="300" dirty="0"/>
              <a:t>）</a:t>
            </a:r>
            <a:r>
              <a:rPr lang="en-US" altLang="zh-CN" sz="300" dirty="0"/>
              <a:t>', '</a:t>
            </a:r>
            <a:r>
              <a:rPr lang="zh-CN" altLang="en-US" sz="300" dirty="0"/>
              <a:t>指数（</a:t>
            </a:r>
            <a:r>
              <a:rPr lang="en-US" altLang="zh-CN" sz="300" dirty="0"/>
              <a:t>rate = 3</a:t>
            </a:r>
            <a:r>
              <a:rPr lang="zh-CN" altLang="en-US" sz="300" dirty="0"/>
              <a:t>）</a:t>
            </a:r>
            <a:r>
              <a:rPr lang="en-US" altLang="zh-CN" sz="300" dirty="0"/>
              <a:t>',  '</a:t>
            </a:r>
            <a:r>
              <a:rPr lang="zh-CN" altLang="en-US" sz="300" dirty="0"/>
              <a:t>混合指数（</a:t>
            </a:r>
            <a:r>
              <a:rPr lang="en-US" altLang="zh-CN" sz="300" dirty="0"/>
              <a:t>q = 0.7</a:t>
            </a:r>
            <a:r>
              <a:rPr lang="zh-CN" altLang="en-US" sz="300" dirty="0"/>
              <a:t>）</a:t>
            </a:r>
            <a:r>
              <a:rPr lang="en-US" altLang="zh-CN" sz="300" dirty="0"/>
              <a:t>'),  </a:t>
            </a:r>
            <a:r>
              <a:rPr lang="en-US" altLang="zh-CN" sz="300" dirty="0" err="1"/>
              <a:t>lty</a:t>
            </a:r>
            <a:r>
              <a:rPr lang="en-US" altLang="zh-CN" sz="300" dirty="0"/>
              <a:t>=c(2,3,1), col=c(1,2,4))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59832" y="393631"/>
            <a:ext cx="7543800" cy="364902"/>
          </a:xfrm>
        </p:spPr>
        <p:txBody>
          <a:bodyPr/>
          <a:lstStyle/>
          <a:p>
            <a:r>
              <a:rPr lang="zh-CN" altLang="en-US" sz="2000" dirty="0" smtClean="0"/>
              <a:t>混合指数分布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27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（</a:t>
            </a:r>
            <a:r>
              <a:rPr lang="en-US" altLang="zh-CN" b="1" dirty="0" err="1"/>
              <a:t>1）极大似然法（maximum</a:t>
            </a:r>
            <a:r>
              <a:rPr lang="en-US" altLang="zh-CN" b="1" dirty="0"/>
              <a:t> likelihood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2）矩估计法（moment</a:t>
            </a:r>
            <a:r>
              <a:rPr lang="en-US" altLang="zh-CN" b="1" dirty="0"/>
              <a:t> matching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（3）</a:t>
            </a:r>
            <a:r>
              <a:rPr lang="en-US" altLang="zh-CN" b="1" dirty="0" smtClean="0"/>
              <a:t>分位数配比法 (</a:t>
            </a:r>
            <a:r>
              <a:rPr lang="en-US" altLang="zh-CN" b="1" dirty="0"/>
              <a:t>quantile matching 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（4）</a:t>
            </a:r>
            <a:r>
              <a:rPr lang="en-US" altLang="zh-CN" b="1" dirty="0" smtClean="0"/>
              <a:t>最小距离法 (</a:t>
            </a:r>
            <a:r>
              <a:rPr lang="en-US" altLang="zh-CN" b="1" dirty="0"/>
              <a:t>minimum distance estimation</a:t>
            </a:r>
            <a:r>
              <a:rPr lang="en-US" altLang="zh-CN" b="1" dirty="0" smtClean="0"/>
              <a:t>), </a:t>
            </a:r>
            <a:r>
              <a:rPr lang="zh-CN" altLang="en-US" b="1" dirty="0" smtClean="0"/>
              <a:t> 距离的常用定义：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dx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/>
          <a:lstStyle/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模拟伽马分布的随机数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set.seed</a:t>
            </a:r>
            <a:r>
              <a:rPr lang="en-US" altLang="zh-CN" sz="1600" dirty="0">
                <a:ea typeface="黑体" panose="02010609060101010101" pitchFamily="49" charset="-122"/>
              </a:rPr>
              <a:t>(123</a:t>
            </a:r>
            <a:r>
              <a:rPr lang="en-US" altLang="zh-CN" sz="1600" dirty="0" smtClean="0">
                <a:ea typeface="黑体" panose="02010609060101010101" pitchFamily="49" charset="-122"/>
              </a:rPr>
              <a:t>);  x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rgamma</a:t>
            </a:r>
            <a:r>
              <a:rPr lang="en-US" altLang="zh-CN" sz="1600" dirty="0" smtClean="0">
                <a:ea typeface="黑体" panose="02010609060101010101" pitchFamily="49" charset="-122"/>
              </a:rPr>
              <a:t>(50, 2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调用fitdistrplus程序包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b="1" dirty="0">
                <a:solidFill>
                  <a:srgbClr val="0000CC"/>
                </a:solidFill>
                <a:ea typeface="黑体" panose="02010609060101010101" pitchFamily="49" charset="-122"/>
              </a:rPr>
              <a:t>library(</a:t>
            </a:r>
            <a:r>
              <a:rPr lang="en-US" altLang="zh-CN" sz="1600" b="1" dirty="0" err="1">
                <a:solidFill>
                  <a:srgbClr val="0000CC"/>
                </a:solidFill>
                <a:ea typeface="黑体" panose="02010609060101010101" pitchFamily="49" charset="-122"/>
              </a:rPr>
              <a:t>fitdistrplus</a:t>
            </a:r>
            <a:r>
              <a:rPr lang="en-US" altLang="zh-CN" sz="1600" b="1" dirty="0">
                <a:solidFill>
                  <a:srgbClr val="0000CC"/>
                </a:solidFill>
                <a:ea typeface="黑体" panose="02010609060101010101" pitchFamily="49" charset="-122"/>
              </a:rPr>
              <a:t>)  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用</a:t>
            </a:r>
            <a:r>
              <a:rPr lang="en-US" altLang="zh-CN" sz="1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极大似然法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fit1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 'gamma', 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mle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endParaRPr lang="en-US" altLang="zh-CN" sz="1600" dirty="0" smtClean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矩估计法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fit2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mme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分位数配比法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fit3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qme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probs</a:t>
            </a:r>
            <a:r>
              <a:rPr lang="en-US" altLang="zh-CN" sz="1600" dirty="0" smtClean="0">
                <a:ea typeface="黑体" panose="02010609060101010101" pitchFamily="49" charset="-122"/>
              </a:rPr>
              <a:t> = c(1/3, 2/3</a:t>
            </a:r>
            <a:r>
              <a:rPr lang="en-US" altLang="zh-CN" sz="1600" dirty="0">
                <a:ea typeface="黑体" panose="02010609060101010101" pitchFamily="49" charset="-122"/>
              </a:rPr>
              <a:t>))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最小距离法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fit4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mge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gof</a:t>
            </a:r>
            <a:r>
              <a:rPr lang="en-US" altLang="zh-CN" sz="1600" dirty="0" smtClean="0">
                <a:ea typeface="黑体" panose="02010609060101010101" pitchFamily="49" charset="-122"/>
              </a:rPr>
              <a:t>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CvM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输出参数估计结果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fit1</a:t>
            </a:r>
            <a:r>
              <a:rPr lang="en-US" altLang="zh-CN" sz="1600" dirty="0">
                <a:ea typeface="黑体" panose="02010609060101010101" pitchFamily="49" charset="-122"/>
              </a:rPr>
              <a:t>  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## Fitting of the distribution ' gamma ' by maximum likelihood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Parameters: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      </a:t>
            </a:r>
            <a:r>
              <a:rPr lang="en-US" altLang="zh-CN" sz="1600" dirty="0">
                <a:ea typeface="黑体" panose="02010609060101010101" pitchFamily="49" charset="-122"/>
              </a:rPr>
              <a:t>estimate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Std</a:t>
            </a:r>
            <a:r>
              <a:rPr lang="en-US" altLang="zh-CN" sz="1600" dirty="0">
                <a:ea typeface="黑体" panose="02010609060101010101" pitchFamily="49" charset="-122"/>
              </a:rPr>
              <a:t>. Error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</a:t>
            </a:r>
            <a:r>
              <a:rPr lang="en-US" altLang="zh-CN" sz="1600" dirty="0" smtClean="0">
                <a:ea typeface="黑体" panose="02010609060101010101" pitchFamily="49" charset="-122"/>
              </a:rPr>
              <a:t>shape  </a:t>
            </a:r>
            <a:r>
              <a:rPr lang="en-US" altLang="zh-CN" sz="1600" dirty="0">
                <a:ea typeface="黑体" panose="02010609060101010101" pitchFamily="49" charset="-122"/>
              </a:rPr>
              <a:t>1.679383  </a:t>
            </a:r>
            <a:r>
              <a:rPr lang="en-US" altLang="zh-CN" sz="1600" dirty="0" smtClean="0">
                <a:ea typeface="黑体" panose="02010609060101010101" pitchFamily="49" charset="-122"/>
              </a:rPr>
              <a:t>   0.3082961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rate  </a:t>
            </a:r>
            <a:r>
              <a:rPr lang="en-US" altLang="zh-CN" sz="1600" dirty="0" smtClean="0">
                <a:ea typeface="黑体" panose="02010609060101010101" pitchFamily="49" charset="-122"/>
              </a:rPr>
              <a:t>   1.097578     0.2344029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36296" y="5747372"/>
            <a:ext cx="180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dirty="0"/>
              <a:t># ==========================================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指数分布</a:t>
            </a:r>
          </a:p>
          <a:p>
            <a:r>
              <a:rPr lang="en-US" altLang="zh-CN" sz="200" dirty="0"/>
              <a:t># ===========================================</a:t>
            </a:r>
          </a:p>
          <a:p>
            <a:r>
              <a:rPr lang="en-US" altLang="zh-CN" sz="200" dirty="0"/>
              <a:t>theta &lt;- c(0.5, 1, 2)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(0.001, 10,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1) 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theta[1], log = FALSE)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theta[2], log = FALSE)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theta[3], log = FALSE)</a:t>
            </a:r>
          </a:p>
          <a:p>
            <a:r>
              <a:rPr lang="en-US" altLang="zh-CN" sz="200" dirty="0"/>
              <a:t>plot(x0, </a:t>
            </a:r>
            <a:r>
              <a:rPr lang="en-US" altLang="zh-CN" sz="200" dirty="0" err="1"/>
              <a:t>fexp</a:t>
            </a:r>
            <a:r>
              <a:rPr lang="en-US" altLang="zh-CN" sz="200" dirty="0"/>
              <a:t>, type = 'l',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c(0,0.5), main = '',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legend = c('theta = 0.5', 'theta = 1', 'theta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9" y="836712"/>
            <a:ext cx="7923809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40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4094" y="1488422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/>
              <a:t>##</a:t>
            </a:r>
            <a:r>
              <a:rPr lang="en-US" altLang="zh-CN" dirty="0" err="1"/>
              <a:t>绘图比较拟合值与观察值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plot(</a:t>
            </a:r>
            <a:r>
              <a:rPr lang="en-US" altLang="zh-CN" dirty="0" err="1"/>
              <a:t>fit1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1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课堂练习：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调用</a:t>
            </a:r>
            <a:r>
              <a:rPr lang="zh-CN" altLang="en-US" dirty="0" smtClean="0">
                <a:ea typeface="黑体" panose="02010609060101010101" pitchFamily="49" charset="-122"/>
              </a:rPr>
              <a:t>程序包</a:t>
            </a:r>
            <a:r>
              <a:rPr lang="en-US" altLang="zh-CN" dirty="0" err="1" smtClean="0">
                <a:ea typeface="黑体" panose="02010609060101010101" pitchFamily="49" charset="-122"/>
              </a:rPr>
              <a:t>CASdatasets</a:t>
            </a:r>
            <a:r>
              <a:rPr lang="zh-CN" altLang="en-US" dirty="0" smtClean="0">
                <a:ea typeface="黑体" panose="02010609060101010101" pitchFamily="49" charset="-122"/>
              </a:rPr>
              <a:t>中的数据集</a:t>
            </a:r>
            <a:r>
              <a:rPr lang="en-US" altLang="zh-CN" dirty="0" err="1" smtClean="0">
                <a:ea typeface="黑体" panose="02010609060101010101" pitchFamily="49" charset="-122"/>
              </a:rPr>
              <a:t>freMTPLsev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应用适当的模型拟合</a:t>
            </a:r>
            <a:r>
              <a:rPr lang="en-US" altLang="zh-CN" dirty="0" err="1" smtClean="0">
                <a:ea typeface="黑体" panose="02010609060101010101" pitchFamily="49" charset="-122"/>
              </a:rPr>
              <a:t>ClaimAmount</a:t>
            </a:r>
            <a:r>
              <a:rPr lang="zh-CN" altLang="en-US" dirty="0" smtClean="0">
                <a:ea typeface="黑体" panose="02010609060101010101" pitchFamily="49" charset="-122"/>
              </a:rPr>
              <a:t>的分布。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参考：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031"/>
            <a:ext cx="4824536" cy="33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5" y="2473672"/>
            <a:ext cx="5076055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准备包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CASdatasets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准备数据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data(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</a:t>
            </a:r>
            <a:r>
              <a:rPr lang="en-US" altLang="zh-CN" sz="1600" dirty="0"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 &lt;- 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freMTPLsev$ClaimAmount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summary(x)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quantile(x, 90:100/100)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dirty="0" smtClean="0">
                <a:latin typeface="Consolas" panose="020B0609020204030204" pitchFamily="49" charset="0"/>
              </a:rPr>
              <a:t>x[x</a:t>
            </a:r>
            <a:r>
              <a:rPr lang="en-US" altLang="zh-CN" sz="1600" dirty="0">
                <a:latin typeface="Consolas" panose="020B0609020204030204" pitchFamily="49" charset="0"/>
              </a:rPr>
              <a:t>&lt;=</a:t>
            </a:r>
            <a:r>
              <a:rPr lang="en-US" altLang="zh-CN" sz="1600" dirty="0" smtClean="0">
                <a:latin typeface="Consolas" panose="020B0609020204030204" pitchFamily="49" charset="0"/>
              </a:rPr>
              <a:t>100000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hist</a:t>
            </a:r>
            <a:r>
              <a:rPr lang="en-US" altLang="zh-CN" sz="1600" dirty="0">
                <a:latin typeface="Consolas" panose="020B0609020204030204" pitchFamily="49" charset="0"/>
              </a:rPr>
              <a:t>(x, </a:t>
            </a:r>
            <a:r>
              <a:rPr lang="en-US" altLang="zh-CN" sz="1600" dirty="0" smtClean="0">
                <a:latin typeface="Consolas" panose="020B0609020204030204" pitchFamily="49" charset="0"/>
              </a:rPr>
              <a:t>breaks = 100000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= c(0</a:t>
            </a:r>
            <a:r>
              <a:rPr lang="en-US" altLang="zh-CN" sz="1600" dirty="0">
                <a:latin typeface="Consolas" panose="020B0609020204030204" pitchFamily="49" charset="0"/>
              </a:rPr>
              <a:t>, 10000</a:t>
            </a:r>
            <a:r>
              <a:rPr lang="en-US" altLang="zh-CN" sz="1600" dirty="0" smtClean="0">
                <a:latin typeface="Consolas" panose="020B0609020204030204" pitchFamily="49" charset="0"/>
              </a:rPr>
              <a:t>))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247366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注：右尾用帕累托？对数正态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帕累托？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896544"/>
          </a:xfrm>
        </p:spPr>
        <p:txBody>
          <a:bodyPr/>
          <a:lstStyle/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smtClean="0"/>
              <a:t>#------------</a:t>
            </a:r>
            <a:r>
              <a:rPr lang="zh-CN" altLang="en-US" sz="500" dirty="0"/>
              <a:t>把索赔金额</a:t>
            </a:r>
            <a:r>
              <a:rPr lang="en-US" altLang="zh-CN" sz="500" dirty="0"/>
              <a:t>x</a:t>
            </a:r>
            <a:r>
              <a:rPr lang="zh-CN" altLang="en-US" sz="500" dirty="0"/>
              <a:t>分段</a:t>
            </a:r>
            <a:r>
              <a:rPr lang="en-US" altLang="zh-CN" sz="500" dirty="0"/>
              <a:t>---------------</a:t>
            </a:r>
          </a:p>
          <a:p>
            <a:pPr marL="0" indent="0">
              <a:buNone/>
            </a:pPr>
            <a:r>
              <a:rPr lang="en-US" altLang="zh-CN" sz="500" dirty="0" err="1"/>
              <a:t>c1</a:t>
            </a:r>
            <a:r>
              <a:rPr lang="en-US" altLang="zh-CN" sz="500" dirty="0"/>
              <a:t>=400;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=1000;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=1300; </a:t>
            </a:r>
            <a:r>
              <a:rPr lang="en-US" altLang="zh-CN" sz="500" dirty="0" err="1"/>
              <a:t>c4</a:t>
            </a:r>
            <a:r>
              <a:rPr lang="en-US" altLang="zh-CN" sz="500" dirty="0"/>
              <a:t>=5000</a:t>
            </a:r>
          </a:p>
          <a:p>
            <a:pPr marL="0" indent="0">
              <a:buNone/>
            </a:pPr>
            <a:r>
              <a:rPr lang="en-US" altLang="zh-CN" sz="500" dirty="0" err="1"/>
              <a:t>index1</a:t>
            </a:r>
            <a:r>
              <a:rPr lang="en-US" altLang="zh-CN" sz="500" dirty="0"/>
              <a:t> &lt;- which(x&lt;=</a:t>
            </a:r>
            <a:r>
              <a:rPr lang="en-US" altLang="zh-CN" sz="500" dirty="0" err="1"/>
              <a:t>c1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index2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c2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index3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c3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index4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index5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/>
              <a:t>#</a:t>
            </a:r>
            <a:r>
              <a:rPr lang="zh-CN" altLang="en-US" sz="500" dirty="0"/>
              <a:t>对数正态分布拟合</a:t>
            </a:r>
          </a:p>
          <a:p>
            <a:pPr marL="0" indent="0">
              <a:buNone/>
            </a:pPr>
            <a:r>
              <a:rPr lang="en-US" altLang="zh-CN" sz="500" dirty="0" err="1"/>
              <a:t>fit1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fit2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fit3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fit4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/>
              <a:t>##</a:t>
            </a:r>
            <a:r>
              <a:rPr lang="zh-CN" altLang="en-US" sz="500" dirty="0"/>
              <a:t>右尾用帕累托分布拟合</a:t>
            </a:r>
          </a:p>
          <a:p>
            <a:pPr marL="0" indent="0">
              <a:buNone/>
            </a:pPr>
            <a:r>
              <a:rPr lang="en-US" altLang="zh-CN" sz="500" dirty="0" err="1"/>
              <a:t>dpareto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alpha*</a:t>
            </a:r>
            <a:r>
              <a:rPr lang="en-US" altLang="zh-CN" sz="500" dirty="0" err="1"/>
              <a:t>theta^alpha</a:t>
            </a:r>
            <a:r>
              <a:rPr lang="en-US" altLang="zh-CN" sz="500" dirty="0"/>
              <a:t>/x^(</a:t>
            </a:r>
            <a:r>
              <a:rPr lang="en-US" altLang="zh-CN" sz="500" dirty="0" err="1"/>
              <a:t>alpha+1</a:t>
            </a:r>
            <a:r>
              <a:rPr lang="en-US" altLang="zh-CN" sz="500" dirty="0"/>
              <a:t>) </a:t>
            </a:r>
          </a:p>
          <a:p>
            <a:pPr marL="0" indent="0">
              <a:buNone/>
            </a:pPr>
            <a:r>
              <a:rPr lang="en-US" altLang="zh-CN" sz="500" dirty="0" err="1"/>
              <a:t>ppareto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1-(theta/x)^alpha</a:t>
            </a:r>
          </a:p>
          <a:p>
            <a:pPr marL="0" indent="0">
              <a:buNone/>
            </a:pPr>
            <a:r>
              <a:rPr lang="en-US" altLang="zh-CN" sz="500" dirty="0" err="1"/>
              <a:t>fit5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pareto</a:t>
            </a:r>
            <a:r>
              <a:rPr lang="en-US" altLang="zh-CN" sz="500" dirty="0"/>
              <a:t>', start=5)  #</a:t>
            </a:r>
            <a:r>
              <a:rPr lang="zh-CN" altLang="en-US" sz="500" dirty="0"/>
              <a:t>帕累托从</a:t>
            </a:r>
            <a:r>
              <a:rPr lang="en-US" altLang="zh-CN" sz="500" dirty="0" err="1"/>
              <a:t>c3</a:t>
            </a:r>
            <a:r>
              <a:rPr lang="zh-CN" altLang="en-US" sz="500" dirty="0"/>
              <a:t>以后有定义</a:t>
            </a:r>
          </a:p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</a:t>
            </a:r>
            <a:r>
              <a:rPr lang="en-US" altLang="zh-CN" sz="500" dirty="0" err="1"/>
              <a:t>freq</a:t>
            </a:r>
            <a:r>
              <a:rPr lang="en-US" altLang="zh-CN" sz="500" dirty="0"/>
              <a:t>=F)</a:t>
            </a:r>
          </a:p>
          <a:p>
            <a:pPr marL="0" indent="0">
              <a:buNone/>
            </a:pPr>
            <a:r>
              <a:rPr lang="en-US" altLang="zh-CN" sz="500" dirty="0"/>
              <a:t>curve(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</a:t>
            </a:r>
            <a:r>
              <a:rPr lang="en-US" altLang="zh-CN" sz="500" dirty="0" err="1"/>
              <a:t>x,fit5$estimate</a:t>
            </a:r>
            <a:r>
              <a:rPr lang="en-US" altLang="zh-CN" sz="500" dirty="0"/>
              <a:t>[1]),add=T)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#------------</a:t>
            </a:r>
            <a:r>
              <a:rPr lang="zh-CN" altLang="en-US" sz="500" dirty="0"/>
              <a:t>得到经验分布的估计参数</a:t>
            </a:r>
            <a:r>
              <a:rPr lang="en-US" altLang="zh-CN" sz="500" dirty="0"/>
              <a:t>-----------</a:t>
            </a:r>
          </a:p>
          <a:p>
            <a:pPr marL="0" indent="0">
              <a:buNone/>
            </a:pPr>
            <a:r>
              <a:rPr lang="en-US" altLang="zh-CN" sz="500" dirty="0" err="1"/>
              <a:t>m1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#######</a:t>
            </a:r>
            <a:r>
              <a:rPr lang="zh-CN" altLang="en-US" sz="500" dirty="0"/>
              <a:t>使用分段拟合的权重</a:t>
            </a:r>
          </a:p>
          <a:p>
            <a:pPr marL="0" indent="0">
              <a:buNone/>
            </a:pPr>
            <a:r>
              <a:rPr lang="en-US" altLang="zh-CN" sz="500" dirty="0" err="1"/>
              <a:t>w1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w2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w3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w4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w5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f=function(x) {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&lt;= 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w1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 &lt;= 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w2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)), 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w3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w4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w5</a:t>
            </a:r>
            <a:r>
              <a:rPr lang="en-US" altLang="zh-CN" sz="500" dirty="0"/>
              <a:t>*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m5</a:t>
            </a:r>
            <a:r>
              <a:rPr lang="en-US" altLang="zh-CN" sz="500" dirty="0"/>
              <a:t>)))))</a:t>
            </a:r>
          </a:p>
          <a:p>
            <a:pPr marL="0" indent="0">
              <a:buNone/>
            </a:pPr>
            <a:r>
              <a:rPr lang="en-US" altLang="zh-CN" sz="500" dirty="0"/>
              <a:t>}  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(x, breaks=5000,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 = c(0, 6000), </a:t>
            </a:r>
            <a:r>
              <a:rPr lang="en-US" altLang="zh-CN" sz="500" dirty="0" err="1"/>
              <a:t>prob</a:t>
            </a:r>
            <a:r>
              <a:rPr lang="en-US" altLang="zh-CN" sz="500" dirty="0"/>
              <a:t>=TRUE,  main = "",  </a:t>
            </a:r>
            <a:r>
              <a:rPr lang="en-US" altLang="zh-CN" sz="500" dirty="0" err="1"/>
              <a:t>xlab</a:t>
            </a:r>
            <a:r>
              <a:rPr lang="en-US" altLang="zh-CN" sz="500" dirty="0"/>
              <a:t> = "</a:t>
            </a:r>
            <a:r>
              <a:rPr lang="zh-CN" altLang="en-US" sz="500" dirty="0"/>
              <a:t>索赔额</a:t>
            </a:r>
            <a:r>
              <a:rPr lang="en-US" altLang="zh-CN" sz="500" dirty="0"/>
              <a:t>", col='grey')</a:t>
            </a:r>
          </a:p>
          <a:p>
            <a:pPr marL="0" indent="0">
              <a:buNone/>
            </a:pPr>
            <a:r>
              <a:rPr lang="en-US" altLang="zh-CN" sz="500" dirty="0"/>
              <a:t>curve(f,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=c(0, 6000), add=T,  col=2,  </a:t>
            </a:r>
            <a:r>
              <a:rPr lang="en-US" altLang="zh-CN" sz="500" dirty="0" err="1"/>
              <a:t>lwd</a:t>
            </a:r>
            <a:r>
              <a:rPr lang="en-US" altLang="zh-CN" sz="500" dirty="0"/>
              <a:t>=2)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zh-CN" altLang="en-US" sz="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546475" y="3236913"/>
            <a:ext cx="1997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 dirty="0"/>
              <a:t>Transformed beta</a:t>
            </a:r>
          </a:p>
          <a:p>
            <a:pPr algn="ctr"/>
            <a:r>
              <a:rPr lang="en-US" altLang="zh-CN" b="0" dirty="0"/>
              <a:t>(4)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222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transformed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 gamma (3)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Transformed 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Gamma (3)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286000" y="4114800"/>
            <a:ext cx="175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burr (3)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486400" y="41148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Burr (3)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038600" y="53340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Loglogistic (2)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705600" y="4572000"/>
            <a:ext cx="1209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Pareto (2)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1219200" y="4876800"/>
            <a:ext cx="1997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pareto (2)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304800" y="2971800"/>
            <a:ext cx="1371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</a:t>
            </a:r>
          </a:p>
          <a:p>
            <a:r>
              <a:rPr lang="en-US" altLang="zh-CN" b="0">
                <a:solidFill>
                  <a:srgbClr val="FF0000"/>
                </a:solidFill>
              </a:rPr>
              <a:t>Weibull (2)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762000" y="144780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gamma (2)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581400" y="9906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Lognormal (2)</a:t>
            </a: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6248400" y="13716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</a:rPr>
              <a:t>Gamma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7467600" y="28956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Weibull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2" name="Oval 16"/>
          <p:cNvSpPr>
            <a:spLocks noChangeArrowheads="1"/>
          </p:cNvSpPr>
          <p:nvPr/>
        </p:nvSpPr>
        <p:spPr bwMode="auto">
          <a:xfrm>
            <a:off x="3505200" y="3048000"/>
            <a:ext cx="2057400" cy="9144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133600" y="2286000"/>
            <a:ext cx="4724400" cy="23622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685800" y="1143000"/>
            <a:ext cx="7620000" cy="44958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0" y="0"/>
            <a:ext cx="1196975" cy="376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众数 </a:t>
            </a:r>
            <a:r>
              <a:rPr lang="en-US" altLang="zh-CN" dirty="0" smtClean="0">
                <a:solidFill>
                  <a:srgbClr val="008000"/>
                </a:solidFill>
              </a:rPr>
              <a:t>&gt; 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0" y="6207125"/>
            <a:ext cx="25146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CC"/>
                </a:solidFill>
              </a:rPr>
              <a:t>均值和</a:t>
            </a:r>
            <a:r>
              <a:rPr lang="zh-CN" altLang="en-US" dirty="0">
                <a:solidFill>
                  <a:srgbClr val="0000CC"/>
                </a:solidFill>
              </a:rPr>
              <a:t>高阶矩不存在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7966075" y="6481763"/>
            <a:ext cx="104067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众数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0</a:t>
            </a:r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6537325" y="0"/>
            <a:ext cx="250902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均值和高阶矩总是存在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>
            <a:off x="2743200" y="3657600"/>
            <a:ext cx="7620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5562600" y="3810000"/>
            <a:ext cx="838200" cy="304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2514600" y="4495800"/>
            <a:ext cx="5334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3048000" y="4495800"/>
            <a:ext cx="1905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H="1">
            <a:off x="4953000" y="4495800"/>
            <a:ext cx="1143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6477000" y="4191000"/>
            <a:ext cx="10668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 flipV="1">
            <a:off x="6477000" y="3276600"/>
            <a:ext cx="1676400" cy="914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 flipH="1" flipV="1">
            <a:off x="914400" y="3657600"/>
            <a:ext cx="1371600" cy="609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V="1">
            <a:off x="46482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Line 32"/>
          <p:cNvSpPr>
            <a:spLocks noChangeShapeType="1"/>
          </p:cNvSpPr>
          <p:nvPr/>
        </p:nvSpPr>
        <p:spPr bwMode="auto">
          <a:xfrm flipH="1" flipV="1">
            <a:off x="38100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 flipV="1">
            <a:off x="2971800" y="1371600"/>
            <a:ext cx="14478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 flipH="1" flipV="1">
            <a:off x="4495800" y="1371600"/>
            <a:ext cx="12954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1" name="Line 35"/>
          <p:cNvSpPr>
            <a:spLocks noChangeShapeType="1"/>
          </p:cNvSpPr>
          <p:nvPr/>
        </p:nvSpPr>
        <p:spPr bwMode="auto">
          <a:xfrm flipV="1">
            <a:off x="5867400" y="1752600"/>
            <a:ext cx="10668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Line 36"/>
          <p:cNvSpPr>
            <a:spLocks noChangeShapeType="1"/>
          </p:cNvSpPr>
          <p:nvPr/>
        </p:nvSpPr>
        <p:spPr bwMode="auto">
          <a:xfrm flipH="1" flipV="1">
            <a:off x="2362200" y="1828800"/>
            <a:ext cx="6096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>
            <a:off x="6477000" y="2362200"/>
            <a:ext cx="1676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 flipH="1">
            <a:off x="1295400" y="2514600"/>
            <a:ext cx="9144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>
            <a:off x="3429000" y="61722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3429000" y="6629400"/>
            <a:ext cx="11430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4632325" y="59801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/>
              <a:t>特例</a:t>
            </a:r>
            <a:endParaRPr lang="en-US" altLang="zh-CN" b="0" dirty="0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4648200" y="644404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/>
              <a:t>极限</a:t>
            </a:r>
            <a:endParaRPr lang="en-US" altLang="zh-CN" b="0" dirty="0"/>
          </a:p>
        </p:txBody>
      </p:sp>
      <p:sp>
        <p:nvSpPr>
          <p:cNvPr id="188459" name="Text Box 43"/>
          <p:cNvSpPr txBox="1">
            <a:spLocks noChangeArrowheads="1"/>
          </p:cNvSpPr>
          <p:nvPr/>
        </p:nvSpPr>
        <p:spPr bwMode="auto">
          <a:xfrm>
            <a:off x="8458200" y="914400"/>
            <a:ext cx="468313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0"/>
              <a:t>Exponential </a:t>
            </a:r>
            <a:r>
              <a:rPr lang="en-US" altLang="zh-CN" b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7696200" y="1524000"/>
            <a:ext cx="6858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 flipV="1">
            <a:off x="8534400" y="2514600"/>
            <a:ext cx="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>
            <a:off x="7924800" y="4800600"/>
            <a:ext cx="9144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 flipV="1">
            <a:off x="8839200" y="2514600"/>
            <a:ext cx="0" cy="2286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>
          <a:xfrm>
            <a:off x="490818" y="86099"/>
            <a:ext cx="7543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损失分布之间的关系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9" grpId="0" animBg="1"/>
      <p:bldP spid="188440" grpId="0" animBg="1"/>
      <p:bldP spid="188441" grpId="0" animBg="1"/>
      <p:bldP spid="188442" grpId="0" animBg="1"/>
      <p:bldP spid="188443" grpId="0" animBg="1"/>
      <p:bldP spid="188444" grpId="0" animBg="1"/>
      <p:bldP spid="188445" grpId="0" animBg="1"/>
      <p:bldP spid="188446" grpId="0" animBg="1"/>
      <p:bldP spid="188447" grpId="0" animBg="1"/>
      <p:bldP spid="188448" grpId="0" animBg="1"/>
      <p:bldP spid="188449" grpId="0" animBg="1"/>
      <p:bldP spid="188450" grpId="0" animBg="1"/>
      <p:bldP spid="188451" grpId="0" animBg="1"/>
      <p:bldP spid="188452" grpId="0" animBg="1"/>
      <p:bldP spid="188453" grpId="0" animBg="1"/>
      <p:bldP spid="188454" grpId="0" animBg="1"/>
      <p:bldP spid="188459" grpId="0" animBg="1"/>
      <p:bldP spid="188460" grpId="0" animBg="1"/>
      <p:bldP spid="188461" grpId="0" animBg="1"/>
      <p:bldP spid="188462" grpId="0" animBg="1"/>
      <p:bldP spid="18846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 txBox="1">
            <a:spLocks/>
          </p:cNvSpPr>
          <p:nvPr/>
        </p:nvSpPr>
        <p:spPr>
          <a:xfrm>
            <a:off x="611560" y="2708920"/>
            <a:ext cx="7543800" cy="7200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algn="ctr"/>
            <a:r>
              <a:rPr lang="zh-CN" altLang="zh-CN" kern="0" dirty="0" smtClean="0">
                <a:solidFill>
                  <a:srgbClr val="FF0000"/>
                </a:solidFill>
              </a:rPr>
              <a:t>免赔额</a:t>
            </a:r>
            <a:r>
              <a:rPr lang="zh-CN" altLang="en-US" kern="0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赔偿限额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通货膨胀</a:t>
            </a:r>
            <a:r>
              <a:rPr lang="zh-CN" altLang="en-US" dirty="0">
                <a:solidFill>
                  <a:srgbClr val="FF0000"/>
                </a:solidFill>
              </a:rPr>
              <a:t>的影响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algn="ctr"/>
            <a:endParaRPr lang="zh-CN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390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558800" y="151787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4" name="Equation" r:id="rId3" imgW="1143000" imgH="330200" progId="Equation.DSMT4">
                  <p:embed/>
                </p:oleObj>
              </mc:Choice>
              <mc:Fallback>
                <p:oleObj name="Equation" r:id="rId3" imgW="1143000" imgH="330200" progId="Equation.DSMT4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51787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49600" y="613036"/>
            <a:ext cx="2921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回顾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800" b="0" kern="0" dirty="0" smtClean="0"/>
              <a:t>数学期望</a:t>
            </a:r>
            <a:endParaRPr lang="en-US" altLang="zh-CN" sz="2800" b="0" kern="0" dirty="0">
              <a:latin typeface="Times New Roman" pitchFamily="18" charset="0"/>
            </a:endParaRPr>
          </a:p>
          <a:p>
            <a:pPr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690775" y="2483318"/>
            <a:ext cx="6346319" cy="3647975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112288" y="4645276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5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2288" y="4645276"/>
                        <a:ext cx="469900" cy="203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5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58592"/>
            <a:ext cx="7543800" cy="508918"/>
          </a:xfrm>
        </p:spPr>
        <p:txBody>
          <a:bodyPr/>
          <a:lstStyle/>
          <a:p>
            <a:pPr lvl="1" algn="ctr"/>
            <a:r>
              <a:rPr lang="zh-CN" altLang="zh-CN" dirty="0"/>
              <a:t>免赔额的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471412"/>
              </p:ext>
            </p:extLst>
          </p:nvPr>
        </p:nvGraphicFramePr>
        <p:xfrm>
          <a:off x="539552" y="2060848"/>
          <a:ext cx="5797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4" name="Equation" r:id="rId3" imgW="2082600" imgH="457200" progId="Equation.DSMT4">
                  <p:embed/>
                </p:oleObj>
              </mc:Choice>
              <mc:Fallback>
                <p:oleObj name="Equation" r:id="rId3" imgW="20826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60848"/>
                        <a:ext cx="579755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99566"/>
              </p:ext>
            </p:extLst>
          </p:nvPr>
        </p:nvGraphicFramePr>
        <p:xfrm>
          <a:off x="2304229" y="4221088"/>
          <a:ext cx="34383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5" name="Equation" r:id="rId5" imgW="1193800" imgH="330200" progId="Equation.DSMT4">
                  <p:embed/>
                </p:oleObj>
              </mc:Choice>
              <mc:Fallback>
                <p:oleObj name="Equation" r:id="rId5" imgW="1193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229" y="4221088"/>
                        <a:ext cx="34383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980728"/>
            <a:ext cx="8153400" cy="58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kern="0" dirty="0" smtClean="0">
                <a:solidFill>
                  <a:srgbClr val="FF0000"/>
                </a:solidFill>
              </a:rPr>
              <a:t>止损保费（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Stop loss premium）</a:t>
            </a:r>
          </a:p>
        </p:txBody>
      </p:sp>
    </p:spTree>
    <p:extLst>
      <p:ext uri="{BB962C8B-B14F-4D97-AF65-F5344CB8AC3E}">
        <p14:creationId xmlns:p14="http://schemas.microsoft.com/office/powerpoint/2010/main" val="3856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056784" cy="525658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875648"/>
              </p:ext>
            </p:extLst>
          </p:nvPr>
        </p:nvGraphicFramePr>
        <p:xfrm>
          <a:off x="1577975" y="548680"/>
          <a:ext cx="49752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8" name="Equation" r:id="rId4" imgW="1726920" imgH="330120" progId="Equation.DSMT4">
                  <p:embed/>
                </p:oleObj>
              </mc:Choice>
              <mc:Fallback>
                <p:oleObj name="Equation" r:id="rId4" imgW="1726920" imgH="3301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548680"/>
                        <a:ext cx="49752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336754"/>
              </p:ext>
            </p:extLst>
          </p:nvPr>
        </p:nvGraphicFramePr>
        <p:xfrm>
          <a:off x="1115616" y="1539792"/>
          <a:ext cx="4176465" cy="121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11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39792"/>
                        <a:ext cx="4176465" cy="121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5512"/>
              </p:ext>
            </p:extLst>
          </p:nvPr>
        </p:nvGraphicFramePr>
        <p:xfrm>
          <a:off x="1115616" y="3933056"/>
          <a:ext cx="7367612" cy="163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12" name="Equation" r:id="rId5" imgW="2400120" imgH="533160" progId="Equation.DSMT4">
                  <p:embed/>
                </p:oleObj>
              </mc:Choice>
              <mc:Fallback>
                <p:oleObj name="Equation" r:id="rId5" imgW="240012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7367612" cy="1637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791" y="328207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平均超额损失：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416279"/>
            <a:ext cx="7543800" cy="79216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</a:rPr>
              <a:t>超额损失</a:t>
            </a:r>
            <a:endParaRPr lang="en-US" altLang="zh-CN" kern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13550" y="60960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4F7239-364D-4B54-8753-3B553158DC3D}" type="slidenum">
              <a:rPr lang="en-US" altLang="zh-CN"/>
              <a:pPr>
                <a:defRPr/>
              </a:pPr>
              <a:t>49</a:t>
            </a:fld>
            <a:r>
              <a:rPr lang="en-US" altLang="zh-CN"/>
              <a:t> 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82" y="741882"/>
            <a:ext cx="8153400" cy="78105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平均超额损失函数（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mean excess loss function）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524000" y="1828800"/>
          <a:ext cx="27447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0" name="Equation" r:id="rId3" imgW="1600200" imgH="533400" progId="Equation.DSMT4">
                  <p:embed/>
                </p:oleObj>
              </mc:Choice>
              <mc:Fallback>
                <p:oleObj name="Equation" r:id="rId3" imgW="1600200" imgH="533400" progId="Equation.DSMT4">
                  <p:embed/>
                  <p:pic>
                    <p:nvPicPr>
                      <p:cNvPr id="14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27447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2133600" y="3306763"/>
          <a:ext cx="3113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1" name="Equation" r:id="rId5" imgW="1816100" imgH="533400" progId="Equation.DSMT4">
                  <p:embed/>
                </p:oleObj>
              </mc:Choice>
              <mc:Fallback>
                <p:oleObj name="Equation" r:id="rId5" imgW="1816100" imgH="533400" progId="Equation.DSMT4">
                  <p:embed/>
                  <p:pic>
                    <p:nvPicPr>
                      <p:cNvPr id="143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06763"/>
                        <a:ext cx="31130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2209800" y="4953000"/>
          <a:ext cx="13493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2" name="Equation" r:id="rId7" imgW="787058" imgH="533169" progId="Equation.DSMT4">
                  <p:embed/>
                </p:oleObj>
              </mc:Choice>
              <mc:Fallback>
                <p:oleObj name="Equation" r:id="rId7" imgW="787058" imgH="533169" progId="Equation.DSMT4">
                  <p:embed/>
                  <p:pic>
                    <p:nvPicPr>
                      <p:cNvPr id="143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1349375" cy="9128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010400" y="4038600"/>
            <a:ext cx="869950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Arial" charset="0"/>
              </a:rPr>
              <a:t>见下页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6096000" y="3505200"/>
          <a:ext cx="23923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3" name="Equation" r:id="rId9" imgW="1066800" imgH="241300" progId="Equation.DSMT4">
                  <p:embed/>
                </p:oleObj>
              </mc:Choice>
              <mc:Fallback>
                <p:oleObj name="Equation" r:id="rId9" imgW="1066800" imgH="241300" progId="Equation.DSMT4">
                  <p:embed/>
                  <p:pic>
                    <p:nvPicPr>
                      <p:cNvPr id="143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2392363" cy="539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5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52488" y="1589088"/>
          <a:ext cx="53498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4" name="Equation" r:id="rId3" imgW="2793960" imgH="1841400" progId="Equation.DSMT4">
                  <p:embed/>
                </p:oleObj>
              </mc:Choice>
              <mc:Fallback>
                <p:oleObj name="Equation" r:id="rId3" imgW="2793960" imgH="1841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589088"/>
                        <a:ext cx="534987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67544" y="5301208"/>
          <a:ext cx="801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5" name="Equation" r:id="rId5" imgW="3886200" imgH="419040" progId="Equation.DSMT4">
                  <p:embed/>
                </p:oleObj>
              </mc:Choice>
              <mc:Fallback>
                <p:oleObj name="Equation" r:id="rId5" imgW="388620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5301208"/>
                        <a:ext cx="801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7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D5099A5-FE7D-495B-8BFE-4DA194CC5A3E}" type="slidenum">
              <a:rPr lang="en-US" altLang="zh-CN"/>
              <a:pPr>
                <a:defRPr/>
              </a:pPr>
              <a:t>50</a:t>
            </a:fld>
            <a:r>
              <a:rPr lang="en-US" altLang="zh-CN"/>
              <a:t> )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683568" y="332656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证明</a:t>
            </a:r>
            <a:r>
              <a:rPr lang="en-US" altLang="zh-CN" dirty="0" smtClean="0">
                <a:latin typeface="Arial" charset="0"/>
              </a:rPr>
              <a:t>: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204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5642"/>
              </p:ext>
            </p:extLst>
          </p:nvPr>
        </p:nvGraphicFramePr>
        <p:xfrm>
          <a:off x="1907704" y="1196752"/>
          <a:ext cx="554672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6" name="Equation" r:id="rId3" imgW="2476500" imgH="1943100" progId="Equation.DSMT4">
                  <p:embed/>
                </p:oleObj>
              </mc:Choice>
              <mc:Fallback>
                <p:oleObj name="Equation" r:id="rId3" imgW="2476500" imgH="1943100" progId="Equation.DSMT4">
                  <p:embed/>
                  <p:pic>
                    <p:nvPicPr>
                      <p:cNvPr id="204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752"/>
                        <a:ext cx="5546725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1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196752"/>
            <a:ext cx="8496944" cy="4392488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1016110" y="1268760"/>
            <a:ext cx="767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比率参数为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的指数分布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zh-CN" altLang="en-US" dirty="0" smtClean="0"/>
              <a:t>参数为（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）的帕累托分布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88640"/>
            <a:ext cx="4572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" dirty="0"/>
              <a:t># ==================================================</a:t>
            </a:r>
          </a:p>
          <a:p>
            <a:r>
              <a:rPr lang="zh-CN" altLang="en-US" sz="100" dirty="0"/>
              <a:t># 指数分布和帕累托分布的平均超额函数</a:t>
            </a:r>
          </a:p>
          <a:p>
            <a:r>
              <a:rPr lang="zh-CN" altLang="en-US" sz="100" dirty="0"/>
              <a:t># ==================================================</a:t>
            </a:r>
          </a:p>
          <a:p>
            <a:r>
              <a:rPr lang="zh-CN" altLang="en-US" sz="100" dirty="0"/>
              <a:t># 指数分布的生存函数</a:t>
            </a:r>
          </a:p>
          <a:p>
            <a:r>
              <a:rPr lang="zh-CN" altLang="en-US" sz="100" dirty="0"/>
              <a:t>S &lt;- function(x) exp(-2*x)</a:t>
            </a:r>
          </a:p>
          <a:p>
            <a:r>
              <a:rPr lang="zh-CN" altLang="en-US" sz="100" dirty="0"/>
              <a:t># 指数分布的平均超额函数 ex1</a:t>
            </a:r>
          </a:p>
          <a:p>
            <a:r>
              <a:rPr lang="zh-CN" altLang="en-US" sz="100" dirty="0"/>
              <a:t>ex1 &lt;- NULL</a:t>
            </a:r>
          </a:p>
          <a:p>
            <a:r>
              <a:rPr lang="zh-CN" altLang="en-US" sz="100" dirty="0"/>
              <a:t>d1 &lt;- seq(0.1, 5, 0.1) # 免赔额</a:t>
            </a:r>
          </a:p>
          <a:p>
            <a:r>
              <a:rPr lang="zh-CN" altLang="en-US" sz="100" dirty="0"/>
              <a:t>for(i in 1:length(d1)){</a:t>
            </a:r>
          </a:p>
          <a:p>
            <a:r>
              <a:rPr lang="zh-CN" altLang="en-US" sz="100" dirty="0"/>
              <a:t>  ex1[i] &lt;- integrate(S, d1[i], Inf)$value/S(d1[i])</a:t>
            </a:r>
          </a:p>
          <a:p>
            <a:r>
              <a:rPr lang="zh-CN" altLang="en-US" sz="100" dirty="0"/>
              <a:t>}</a:t>
            </a:r>
          </a:p>
          <a:p>
            <a:endParaRPr lang="zh-CN" altLang="en-US" sz="100" dirty="0"/>
          </a:p>
          <a:p>
            <a:r>
              <a:rPr lang="zh-CN" altLang="en-US" sz="100" dirty="0"/>
              <a:t># 帕累托分布的生存函数</a:t>
            </a:r>
          </a:p>
          <a:p>
            <a:r>
              <a:rPr lang="zh-CN" altLang="en-US" sz="100" dirty="0"/>
              <a:t>alpha &lt;- 5</a:t>
            </a:r>
          </a:p>
          <a:p>
            <a:r>
              <a:rPr lang="zh-CN" altLang="en-US" sz="100" dirty="0"/>
              <a:t>theta &lt;- 100</a:t>
            </a:r>
          </a:p>
          <a:p>
            <a:r>
              <a:rPr lang="zh-CN" altLang="en-US" sz="100" dirty="0"/>
              <a:t>S &lt;- function(x) {</a:t>
            </a:r>
          </a:p>
          <a:p>
            <a:r>
              <a:rPr lang="zh-CN" altLang="en-US" sz="100" dirty="0"/>
              <a:t>  (theta/(x + theta))^alpha</a:t>
            </a:r>
          </a:p>
          <a:p>
            <a:r>
              <a:rPr lang="zh-CN" altLang="en-US" sz="100" dirty="0"/>
              <a:t>}</a:t>
            </a:r>
          </a:p>
          <a:p>
            <a:r>
              <a:rPr lang="zh-CN" altLang="en-US" sz="100" dirty="0"/>
              <a:t># 帕累托分布的平均超额函数 ex2</a:t>
            </a:r>
          </a:p>
          <a:p>
            <a:r>
              <a:rPr lang="zh-CN" altLang="en-US" sz="100" dirty="0"/>
              <a:t>ex2 &lt;- NULL</a:t>
            </a:r>
          </a:p>
          <a:p>
            <a:r>
              <a:rPr lang="zh-CN" altLang="en-US" sz="100" dirty="0"/>
              <a:t>d2 &lt;- seq(0.1, 500, 1) # 免赔额</a:t>
            </a:r>
          </a:p>
          <a:p>
            <a:r>
              <a:rPr lang="zh-CN" altLang="en-US" sz="100" dirty="0"/>
              <a:t>for(i in 1:length(d2)){</a:t>
            </a:r>
          </a:p>
          <a:p>
            <a:r>
              <a:rPr lang="zh-CN" altLang="en-US" sz="100" dirty="0"/>
              <a:t>  ex2[i] &lt;- integrate(S, d2[i], Inf)$value/S(d2[i])</a:t>
            </a:r>
          </a:p>
          <a:p>
            <a:r>
              <a:rPr lang="zh-CN" altLang="en-US" sz="100" dirty="0"/>
              <a:t>}</a:t>
            </a:r>
          </a:p>
          <a:p>
            <a:endParaRPr lang="zh-CN" altLang="en-US" sz="100" dirty="0"/>
          </a:p>
          <a:p>
            <a:r>
              <a:rPr lang="zh-CN" altLang="en-US" sz="100" dirty="0"/>
              <a:t># 绘图</a:t>
            </a:r>
          </a:p>
          <a:p>
            <a:r>
              <a:rPr lang="zh-CN" altLang="en-US" sz="100" dirty="0"/>
              <a:t>par(mfrow = c(1, 2))</a:t>
            </a:r>
          </a:p>
          <a:p>
            <a:r>
              <a:rPr lang="zh-CN" altLang="en-US" sz="100" dirty="0"/>
              <a:t>plot(d1, ex1, type = 'l', ylab = '指数分布的平均超额损失', ylim = c(0,1))</a:t>
            </a:r>
          </a:p>
          <a:p>
            <a:r>
              <a:rPr lang="zh-CN" altLang="en-US" sz="100" dirty="0"/>
              <a:t>plot(d2, ex2, type = 'l', ylab = '帕累托分布的平均超额损失')</a:t>
            </a:r>
          </a:p>
        </p:txBody>
      </p:sp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10867"/>
              </p:ext>
            </p:extLst>
          </p:nvPr>
        </p:nvGraphicFramePr>
        <p:xfrm>
          <a:off x="1898774" y="5661248"/>
          <a:ext cx="11334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2" name="Equation" r:id="rId4" imgW="660240" imgH="393480" progId="Equation.DSMT4">
                  <p:embed/>
                </p:oleObj>
              </mc:Choice>
              <mc:Fallback>
                <p:oleObj name="Equation" r:id="rId4" imgW="660240" imgH="393480" progId="Equation.DSMT4">
                  <p:embed/>
                  <p:pic>
                    <p:nvPicPr>
                      <p:cNvPr id="14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774" y="5661248"/>
                        <a:ext cx="1133475" cy="673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49975"/>
              </p:ext>
            </p:extLst>
          </p:nvPr>
        </p:nvGraphicFramePr>
        <p:xfrm>
          <a:off x="6012160" y="5619858"/>
          <a:ext cx="14827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3" name="Equation" r:id="rId6" imgW="863280" imgH="393480" progId="Equation.DSMT4">
                  <p:embed/>
                </p:oleObj>
              </mc:Choice>
              <mc:Fallback>
                <p:oleObj name="Equation" r:id="rId6" imgW="863280" imgH="393480" progId="Equation.DSMT4">
                  <p:embed/>
                  <p:pic>
                    <p:nvPicPr>
                      <p:cNvPr id="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619858"/>
                        <a:ext cx="1482725" cy="673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7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29" y="228600"/>
            <a:ext cx="7543800" cy="724942"/>
          </a:xfrm>
        </p:spPr>
        <p:txBody>
          <a:bodyPr/>
          <a:lstStyle/>
          <a:p>
            <a:pPr algn="ctr"/>
            <a:r>
              <a:rPr lang="zh-CN" altLang="en-US" dirty="0" smtClean="0"/>
              <a:t>赔偿限额的影响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861984"/>
              </p:ext>
            </p:extLst>
          </p:nvPr>
        </p:nvGraphicFramePr>
        <p:xfrm>
          <a:off x="1259632" y="1216332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35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216332"/>
                        <a:ext cx="5022850" cy="105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33641"/>
              </p:ext>
            </p:extLst>
          </p:nvPr>
        </p:nvGraphicFramePr>
        <p:xfrm>
          <a:off x="1259632" y="3325955"/>
          <a:ext cx="535973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36" name="Equation" r:id="rId5" imgW="2578100" imgH="1168400" progId="Equation.DSMT4">
                  <p:embed/>
                </p:oleObj>
              </mc:Choice>
              <mc:Fallback>
                <p:oleObj name="Equation" r:id="rId5" imgW="25781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25955"/>
                        <a:ext cx="5359730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9632" y="252623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9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873203"/>
            <a:ext cx="6471821" cy="432748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272"/>
              </p:ext>
            </p:extLst>
          </p:nvPr>
        </p:nvGraphicFramePr>
        <p:xfrm>
          <a:off x="3537947" y="937493"/>
          <a:ext cx="282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57"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47" y="937493"/>
                        <a:ext cx="282575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05273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616" y="1257372"/>
            <a:ext cx="66247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如果保单的免赔额为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，赔偿限额为 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- d</a:t>
            </a:r>
            <a:r>
              <a:rPr kumimoji="0" lang="zh-CN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则保险公司的赔款为</a:t>
            </a:r>
            <a:endParaRPr kumimoji="0" lang="zh-CN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97233"/>
              </p:ext>
            </p:extLst>
          </p:nvPr>
        </p:nvGraphicFramePr>
        <p:xfrm>
          <a:off x="2051050" y="3009900"/>
          <a:ext cx="439261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86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09900"/>
                        <a:ext cx="4392613" cy="237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990020"/>
            <a:ext cx="5400600" cy="3672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5533" y="6317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免赔</a:t>
            </a:r>
            <a:r>
              <a:rPr lang="zh-CN" altLang="zh-CN" dirty="0" smtClean="0"/>
              <a:t>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zh-CN" altLang="zh-CN" dirty="0"/>
              <a:t>赔偿</a:t>
            </a:r>
            <a:r>
              <a:rPr lang="zh-CN" altLang="zh-CN" dirty="0" smtClean="0"/>
              <a:t>限额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 - 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下</a:t>
            </a:r>
            <a:r>
              <a:rPr lang="zh-CN" altLang="zh-CN" dirty="0"/>
              <a:t>的期望赔款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82526"/>
              </p:ext>
            </p:extLst>
          </p:nvPr>
        </p:nvGraphicFramePr>
        <p:xfrm>
          <a:off x="2322821" y="5031760"/>
          <a:ext cx="4202306" cy="102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8" name="Equation" r:id="rId4" imgW="1905000" imgH="469900" progId="Equation.DSMT4">
                  <p:embed/>
                </p:oleObj>
              </mc:Choice>
              <mc:Fallback>
                <p:oleObj name="Equation" r:id="rId4" imgW="1905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21" y="5031760"/>
                        <a:ext cx="4202306" cy="102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6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1531609-5872-4671-9DBC-C4345C893C46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 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62000"/>
            <a:ext cx="7543800" cy="9144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关系：</a:t>
            </a:r>
            <a:endParaRPr lang="en-US" altLang="zh-CN" sz="3200" dirty="0" smtClean="0"/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44088"/>
              </p:ext>
            </p:extLst>
          </p:nvPr>
        </p:nvGraphicFramePr>
        <p:xfrm>
          <a:off x="1691680" y="2708920"/>
          <a:ext cx="510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07" name="Equation" r:id="rId3" imgW="1473200" imgH="228600" progId="Equation.DSMT4">
                  <p:embed/>
                </p:oleObj>
              </mc:Choice>
              <mc:Fallback>
                <p:oleObj name="Equation" r:id="rId3" imgW="1473200" imgH="228600" progId="Equation.DSMT4">
                  <p:embed/>
                  <p:pic>
                    <p:nvPicPr>
                      <p:cNvPr id="348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08920"/>
                        <a:ext cx="510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13"/>
          <p:cNvSpPr txBox="1">
            <a:spLocks noChangeArrowheads="1"/>
          </p:cNvSpPr>
          <p:nvPr/>
        </p:nvSpPr>
        <p:spPr bwMode="auto">
          <a:xfrm>
            <a:off x="1675805" y="3448695"/>
            <a:ext cx="1920875" cy="37623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Arial" charset="0"/>
              </a:rPr>
              <a:t>免赔额为</a:t>
            </a:r>
            <a:r>
              <a:rPr lang="en-US" altLang="zh-CN" sz="1800">
                <a:latin typeface="Arial" charset="0"/>
              </a:rPr>
              <a:t>d</a:t>
            </a:r>
            <a:r>
              <a:rPr lang="zh-CN" altLang="en-US" sz="1800">
                <a:latin typeface="Arial" charset="0"/>
              </a:rPr>
              <a:t>的保单</a:t>
            </a:r>
          </a:p>
        </p:txBody>
      </p:sp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4114205" y="3448695"/>
            <a:ext cx="1692275" cy="37623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Arial" charset="0"/>
              </a:rPr>
              <a:t>限额为</a:t>
            </a:r>
            <a:r>
              <a:rPr lang="en-US" altLang="zh-CN" sz="1800">
                <a:latin typeface="Arial" charset="0"/>
              </a:rPr>
              <a:t>d</a:t>
            </a:r>
            <a:r>
              <a:rPr lang="zh-CN" altLang="en-US" sz="1800">
                <a:latin typeface="Arial" charset="0"/>
              </a:rPr>
              <a:t>的保单</a:t>
            </a:r>
          </a:p>
        </p:txBody>
      </p:sp>
    </p:spTree>
    <p:extLst>
      <p:ext uri="{BB962C8B-B14F-4D97-AF65-F5344CB8AC3E}">
        <p14:creationId xmlns:p14="http://schemas.microsoft.com/office/powerpoint/2010/main" val="41772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784D1514-EC1C-4E4C-9FBA-F2980623D044}" type="slidenum">
              <a:rPr lang="en-US" altLang="zh-CN"/>
              <a:pPr>
                <a:defRPr/>
              </a:pPr>
              <a:t>57</a:t>
            </a:fld>
            <a:r>
              <a:rPr lang="en-US" altLang="zh-CN" dirty="0"/>
              <a:t> )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1288" y="72232"/>
            <a:ext cx="5791200" cy="685800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855054"/>
              </p:ext>
            </p:extLst>
          </p:nvPr>
        </p:nvGraphicFramePr>
        <p:xfrm>
          <a:off x="2771800" y="1835350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80" name="Equation" r:id="rId3" imgW="1371600" imgH="330200" progId="Equation.DSMT4">
                  <p:embed/>
                </p:oleObj>
              </mc:Choice>
              <mc:Fallback>
                <p:oleObj name="Equation" r:id="rId3" imgW="1371600" imgH="330200" progId="Equation.DSMT4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835350"/>
                        <a:ext cx="2819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438675"/>
              </p:ext>
            </p:extLst>
          </p:nvPr>
        </p:nvGraphicFramePr>
        <p:xfrm>
          <a:off x="2924200" y="4083250"/>
          <a:ext cx="24066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81" name="Equation" r:id="rId5" imgW="1079280" imgH="533160" progId="Equation.DSMT4">
                  <p:embed/>
                </p:oleObj>
              </mc:Choice>
              <mc:Fallback>
                <p:oleObj name="Equation" r:id="rId5" imgW="1079280" imgH="533160" progId="Equation.DSMT4">
                  <p:embed/>
                  <p:pic>
                    <p:nvPicPr>
                      <p:cNvPr id="114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200" y="4083250"/>
                        <a:ext cx="24066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01709"/>
              </p:ext>
            </p:extLst>
          </p:nvPr>
        </p:nvGraphicFramePr>
        <p:xfrm>
          <a:off x="2771800" y="76855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82" name="Equation" r:id="rId7" imgW="1143000" imgH="330200" progId="Equation.DSMT4">
                  <p:embed/>
                </p:oleObj>
              </mc:Choice>
              <mc:Fallback>
                <p:oleObj name="Equation" r:id="rId7" imgW="1143000" imgH="330200" progId="Equation.DSMT4">
                  <p:embed/>
                  <p:pic>
                    <p:nvPicPr>
                      <p:cNvPr id="114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76855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943000" y="8971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期望值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943000" y="196393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有限期望值</a:t>
            </a: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943000" y="44785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rial" charset="0"/>
              </a:rPr>
              <a:t>平均超额损失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16297"/>
              </p:ext>
            </p:extLst>
          </p:nvPr>
        </p:nvGraphicFramePr>
        <p:xfrm>
          <a:off x="2848000" y="2978350"/>
          <a:ext cx="46466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83" name="Equation" r:id="rId9" imgW="2057400" imgH="330120" progId="Equation.DSMT4">
                  <p:embed/>
                </p:oleObj>
              </mc:Choice>
              <mc:Fallback>
                <p:oleObj name="Equation" r:id="rId9" imgW="2057400" imgH="330120" progId="Equation.DSMT4">
                  <p:embed/>
                  <p:pic>
                    <p:nvPicPr>
                      <p:cNvPr id="1147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000" y="2978350"/>
                        <a:ext cx="46466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943000" y="3176787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rial" charset="0"/>
              </a:rPr>
              <a:t>止损保费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35863" y="5676733"/>
            <a:ext cx="1624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免赔额</a:t>
            </a:r>
            <a:r>
              <a:rPr lang="en-US" altLang="zh-CN" sz="2000" dirty="0" smtClean="0">
                <a:latin typeface="Arial" charset="0"/>
              </a:rPr>
              <a:t>+</a:t>
            </a:r>
            <a:r>
              <a:rPr lang="zh-CN" altLang="en-US" sz="2000" dirty="0" smtClean="0">
                <a:latin typeface="Arial" charset="0"/>
              </a:rPr>
              <a:t>限额</a:t>
            </a:r>
            <a:endParaRPr lang="zh-CN" altLang="en-US" sz="2000" dirty="0">
              <a:latin typeface="Arial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47708"/>
              </p:ext>
            </p:extLst>
          </p:nvPr>
        </p:nvGraphicFramePr>
        <p:xfrm>
          <a:off x="3362325" y="5429250"/>
          <a:ext cx="123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84" name="Equation" r:id="rId11" imgW="558720" imgH="469800" progId="Equation.DSMT4">
                  <p:embed/>
                </p:oleObj>
              </mc:Choice>
              <mc:Fallback>
                <p:oleObj name="Equation" r:id="rId11" imgW="558720" imgH="469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5429250"/>
                        <a:ext cx="1231900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4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/>
      <p:bldP spid="114698" grpId="0"/>
      <p:bldP spid="114699" grpId="0"/>
      <p:bldP spid="11470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通货膨胀的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1662"/>
          </a:xfrm>
        </p:spPr>
        <p:txBody>
          <a:bodyPr/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，则损失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经过线性变换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有限期望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65193"/>
              </p:ext>
            </p:extLst>
          </p:nvPr>
        </p:nvGraphicFramePr>
        <p:xfrm>
          <a:off x="1619672" y="3356992"/>
          <a:ext cx="50728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9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507280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27651"/>
              </p:ext>
            </p:extLst>
          </p:nvPr>
        </p:nvGraphicFramePr>
        <p:xfrm>
          <a:off x="7308304" y="2132856"/>
          <a:ext cx="13656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00" name="Equation" r:id="rId5" imgW="698197" imgH="177723" progId="Equation.DSMT4">
                  <p:embed/>
                </p:oleObj>
              </mc:Choice>
              <mc:Fallback>
                <p:oleObj name="Equation" r:id="rId5" imgW="698197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32856"/>
                        <a:ext cx="136566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304949"/>
              </p:ext>
            </p:extLst>
          </p:nvPr>
        </p:nvGraphicFramePr>
        <p:xfrm>
          <a:off x="1757363" y="2205038"/>
          <a:ext cx="48783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28" name="Equation" r:id="rId3" imgW="1803240" imgH="1257120" progId="Equation.DSMT4">
                  <p:embed/>
                </p:oleObj>
              </mc:Choice>
              <mc:Fallback>
                <p:oleObj name="Equation" r:id="rId3" imgW="1803240" imgH="1257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205038"/>
                        <a:ext cx="4878387" cy="338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3407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伽马分布的两个特例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指数分布：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分布：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/2,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01"/>
              </p:ext>
            </p:extLst>
          </p:nvPr>
        </p:nvGraphicFramePr>
        <p:xfrm>
          <a:off x="899592" y="2636912"/>
          <a:ext cx="53260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75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3260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87536"/>
              </p:ext>
            </p:extLst>
          </p:nvPr>
        </p:nvGraphicFramePr>
        <p:xfrm>
          <a:off x="971600" y="4941168"/>
          <a:ext cx="5376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76" name="Equation" r:id="rId5" imgW="2730240" imgH="241200" progId="Equation.DSMT4">
                  <p:embed/>
                </p:oleObj>
              </mc:Choice>
              <mc:Fallback>
                <p:oleObj name="Equation" r:id="rId5" imgW="273024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41168"/>
                        <a:ext cx="5376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415" y="1124744"/>
            <a:ext cx="6354708" cy="4536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7824" y="8367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通货膨胀对生存函数的影响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7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42917"/>
              </p:ext>
            </p:extLst>
          </p:nvPr>
        </p:nvGraphicFramePr>
        <p:xfrm>
          <a:off x="1259632" y="3501008"/>
          <a:ext cx="439737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44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01008"/>
                        <a:ext cx="4397375" cy="165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42584"/>
              </p:ext>
            </p:extLst>
          </p:nvPr>
        </p:nvGraphicFramePr>
        <p:xfrm>
          <a:off x="1120210" y="2228092"/>
          <a:ext cx="2016224" cy="5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45" name="Equation" r:id="rId5" imgW="787058" imgH="203112" progId="Equation.DSMT4">
                  <p:embed/>
                </p:oleObj>
              </mc:Choice>
              <mc:Fallback>
                <p:oleObj name="Equation" r:id="rId5" imgW="78705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210" y="2228092"/>
                        <a:ext cx="2016224" cy="55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6434" y="22768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的有限期望赔款：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017817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假设通胀率为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，赔偿限额为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117376"/>
            <a:ext cx="6840760" cy="439248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55266"/>
              </p:ext>
            </p:extLst>
          </p:nvPr>
        </p:nvGraphicFramePr>
        <p:xfrm>
          <a:off x="2339752" y="908720"/>
          <a:ext cx="4397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4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908720"/>
                        <a:ext cx="4397375" cy="9366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2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如果保单的免赔额为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，赔偿限额为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- 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，通胀率为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保险公司的赔款为</a:t>
            </a:r>
            <a:endParaRPr lang="zh-CN" altLang="en-US" sz="2400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31904"/>
              </p:ext>
            </p:extLst>
          </p:nvPr>
        </p:nvGraphicFramePr>
        <p:xfrm>
          <a:off x="1144588" y="2797175"/>
          <a:ext cx="635158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99" name="Equation" r:id="rId3" imgW="2412720" imgH="888840" progId="Equation.DSMT4">
                  <p:embed/>
                </p:oleObj>
              </mc:Choice>
              <mc:Fallback>
                <p:oleObj name="Equation" r:id="rId3" imgW="241272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97175"/>
                        <a:ext cx="6351587" cy="234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1837"/>
              </p:ext>
            </p:extLst>
          </p:nvPr>
        </p:nvGraphicFramePr>
        <p:xfrm>
          <a:off x="814934" y="2276872"/>
          <a:ext cx="751413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35" name="Equation" r:id="rId3" imgW="3759200" imgH="457200" progId="Equation.DSMT4">
                  <p:embed/>
                </p:oleObj>
              </mc:Choice>
              <mc:Fallback>
                <p:oleObj name="Equation" r:id="rId3" imgW="3759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34" y="2276872"/>
                        <a:ext cx="751413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保险公司的期望赔款（含零赔款在内</a:t>
            </a:r>
            <a:r>
              <a:rPr lang="en-US" altLang="zh-CN" sz="2400" dirty="0" err="1" smtClean="0"/>
              <a:t>）为</a:t>
            </a:r>
            <a:endParaRPr lang="zh-CN" alt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1259"/>
              </p:ext>
            </p:extLst>
          </p:nvPr>
        </p:nvGraphicFramePr>
        <p:xfrm>
          <a:off x="899592" y="4869160"/>
          <a:ext cx="70469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36" name="Equation" r:id="rId5" imgW="3809880" imgH="863280" progId="Equation.DSMT4">
                  <p:embed/>
                </p:oleObj>
              </mc:Choice>
              <mc:Fallback>
                <p:oleObj name="Equation" r:id="rId5" imgW="380988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7046913" cy="158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93305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</a:t>
            </a:r>
            <a:r>
              <a:rPr lang="en-US" altLang="zh-CN" sz="2400" dirty="0" smtClean="0"/>
              <a:t>（</a:t>
            </a:r>
            <a:r>
              <a:rPr lang="zh-CN" altLang="en-US" sz="2400" dirty="0" smtClean="0"/>
              <a:t>剔除</a:t>
            </a:r>
            <a:r>
              <a:rPr lang="en-US" altLang="zh-CN" sz="2400" dirty="0" err="1" smtClean="0"/>
              <a:t>零赔款）为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/>
              <a:t>不同损失金额上的通胀率不同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45443"/>
              </p:ext>
            </p:extLst>
          </p:nvPr>
        </p:nvGraphicFramePr>
        <p:xfrm>
          <a:off x="2267744" y="2368517"/>
          <a:ext cx="4439380" cy="7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6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68517"/>
                        <a:ext cx="4439380" cy="737556"/>
                      </a:xfrm>
                      <a:prstGeom prst="rect">
                        <a:avLst/>
                      </a:prstGeom>
                      <a:solidFill>
                        <a:srgbClr val="FFFFC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0770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服从对数正态分布，参数为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仍然服从对数正态分布，参数为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ln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8424" y="1446035"/>
            <a:ext cx="7457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b=0.3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1.2*x^1.4)),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sp>
        <p:nvSpPr>
          <p:cNvPr id="8" name="文本框 7"/>
          <p:cNvSpPr txBox="1"/>
          <p:nvPr/>
        </p:nvSpPr>
        <p:spPr>
          <a:xfrm>
            <a:off x="395536" y="430940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黑色表示原损失，红色表示通胀调整后的损失。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当原损失</a:t>
            </a:r>
            <a:r>
              <a:rPr lang="en-US" altLang="zh-CN" sz="2400" dirty="0" smtClean="0"/>
              <a:t>x=1</a:t>
            </a:r>
            <a:r>
              <a:rPr lang="zh-CN" altLang="en-US" sz="2400" dirty="0" smtClean="0"/>
              <a:t>（生存函数</a:t>
            </a:r>
            <a:r>
              <a:rPr lang="en-US" altLang="zh-CN" sz="2400" dirty="0" smtClean="0"/>
              <a:t>=0.655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，两种通胀方式调整后的损失相等。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x&lt;1</a:t>
            </a:r>
            <a:r>
              <a:rPr lang="zh-CN" altLang="en-US" sz="2400" dirty="0" smtClean="0"/>
              <a:t>时，均衡调整后的损失金额较大。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 smtClean="0"/>
              <a:t>x&gt;1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，指数函数调整</a:t>
            </a:r>
            <a:r>
              <a:rPr lang="zh-CN" altLang="en-US" sz="2400" dirty="0"/>
              <a:t>后的损失金额</a:t>
            </a:r>
            <a:r>
              <a:rPr lang="zh-CN" altLang="en-US" sz="2400" dirty="0" smtClean="0"/>
              <a:t>较大。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7215992" cy="3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304" y="332656"/>
            <a:ext cx="7457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b=-0.5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f=function(x) 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)-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(x,mu1,sigma1)</a:t>
            </a:r>
          </a:p>
          <a:p>
            <a:r>
              <a:rPr lang="en-US" altLang="zh-CN" sz="100" dirty="0"/>
              <a:t>xx=</a:t>
            </a:r>
            <a:r>
              <a:rPr lang="en-US" altLang="zh-CN" sz="100" dirty="0" err="1"/>
              <a:t>uniroot</a:t>
            </a:r>
            <a:r>
              <a:rPr lang="en-US" altLang="zh-CN" sz="100" dirty="0"/>
              <a:t>(</a:t>
            </a:r>
            <a:r>
              <a:rPr lang="en-US" altLang="zh-CN" sz="100" dirty="0" err="1"/>
              <a:t>f,c</a:t>
            </a:r>
            <a:r>
              <a:rPr lang="en-US" altLang="zh-CN" sz="100" dirty="0"/>
              <a:t>(1,5))$root</a:t>
            </a:r>
          </a:p>
          <a:p>
            <a:r>
              <a:rPr lang="en-US" altLang="zh-CN" sz="100" dirty="0" err="1"/>
              <a:t>vv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1.2*x^0.5)),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lines(c(</a:t>
            </a:r>
            <a:r>
              <a:rPr lang="en-US" altLang="zh-CN" sz="100" dirty="0" err="1"/>
              <a:t>xx,xx</a:t>
            </a:r>
            <a:r>
              <a:rPr lang="en-US" altLang="zh-CN" sz="100" dirty="0"/>
              <a:t>),c(0,vv),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r>
              <a:rPr lang="en-US" altLang="zh-CN" sz="100" dirty="0"/>
              <a:t>text(3,vv,round(vv,3))</a:t>
            </a:r>
          </a:p>
          <a:p>
            <a:r>
              <a:rPr lang="en-US" altLang="zh-CN" sz="100" dirty="0"/>
              <a:t>text(xx,0.01,round(xx,3))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3988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332656"/>
            <a:ext cx="7543800" cy="687288"/>
          </a:xfrm>
        </p:spPr>
        <p:txBody>
          <a:bodyPr/>
          <a:lstStyle/>
          <a:p>
            <a:r>
              <a:rPr lang="zh-CN" altLang="en-US" dirty="0"/>
              <a:t>课后作业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073525"/>
          </a:xfrm>
        </p:spPr>
        <p:txBody>
          <a:bodyPr/>
          <a:lstStyle/>
          <a:p>
            <a:r>
              <a:rPr lang="zh-CN" altLang="en-US" sz="2400" dirty="0" smtClean="0"/>
              <a:t>对于</a:t>
            </a:r>
            <a:r>
              <a:rPr lang="en-US" altLang="zh-CN" sz="2400" dirty="0" smtClean="0"/>
              <a:t>gamma</a:t>
            </a:r>
            <a:r>
              <a:rPr lang="zh-CN" altLang="en-US" sz="2400" dirty="0" smtClean="0"/>
              <a:t>分布（</a:t>
            </a:r>
            <a:r>
              <a:rPr lang="en-US" altLang="zh-CN" sz="2400" dirty="0" smtClean="0"/>
              <a:t>shape=</a:t>
            </a:r>
            <a:r>
              <a:rPr lang="en-US" altLang="zh-CN" sz="2400" dirty="0" err="1" smtClean="0"/>
              <a:t>2,scale</a:t>
            </a:r>
            <a:r>
              <a:rPr lang="en-US" altLang="zh-CN" sz="2400" dirty="0" smtClean="0"/>
              <a:t>=100)</a:t>
            </a:r>
            <a:r>
              <a:rPr lang="zh-CN" altLang="en-US" sz="2400" dirty="0"/>
              <a:t>绘图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止损保费和平均超额损失随着免赔额增加而变化的曲线图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有限期望值随着限额变化而变化的曲线图</a:t>
            </a:r>
            <a:endParaRPr lang="en-US" altLang="zh-CN" sz="2400" dirty="0" smtClean="0"/>
          </a:p>
          <a:p>
            <a:r>
              <a:rPr lang="zh-CN" altLang="en-US" sz="2400" dirty="0" smtClean="0"/>
              <a:t>把上述分布改为</a:t>
            </a:r>
            <a:r>
              <a:rPr lang="en-US" altLang="zh-CN" sz="2400" dirty="0" err="1" smtClean="0"/>
              <a:t>pareto</a:t>
            </a:r>
            <a:r>
              <a:rPr lang="en-US" altLang="zh-CN" sz="2400" dirty="0" smtClean="0"/>
              <a:t>(shape=</a:t>
            </a:r>
            <a:r>
              <a:rPr lang="en-US" altLang="zh-CN" sz="2400" dirty="0" err="1" smtClean="0"/>
              <a:t>2,scale</a:t>
            </a:r>
            <a:r>
              <a:rPr lang="en-US" altLang="zh-CN" sz="2400" dirty="0" smtClean="0"/>
              <a:t>=200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和指数分布</a:t>
            </a:r>
            <a:r>
              <a:rPr lang="en-US" altLang="zh-CN" sz="2400" dirty="0" smtClean="0"/>
              <a:t>(rate=1/200)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注：上述三个分布的均值相等，均为</a:t>
            </a:r>
            <a:r>
              <a:rPr lang="en-US" altLang="zh-CN" sz="2400" dirty="0" smtClean="0"/>
              <a:t>200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68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8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69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2764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400"/>
            <a:ext cx="8532813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2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48" y="692696"/>
            <a:ext cx="9205336" cy="43742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87824" y="5661248"/>
            <a:ext cx="540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dirty="0"/>
              <a:t># ==========================================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伽马分布</a:t>
            </a:r>
          </a:p>
          <a:p>
            <a:r>
              <a:rPr lang="en-US" altLang="zh-CN" sz="200" dirty="0"/>
              <a:t># ===========================================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固定形状参数</a:t>
            </a:r>
          </a:p>
          <a:p>
            <a:r>
              <a:rPr lang="en-US" altLang="zh-CN" sz="200" dirty="0"/>
              <a:t>alpha &lt;- 2                # </a:t>
            </a:r>
            <a:r>
              <a:rPr lang="zh-CN" altLang="en-US" sz="200" dirty="0"/>
              <a:t>形状参数</a:t>
            </a:r>
          </a:p>
          <a:p>
            <a:r>
              <a:rPr lang="en-US" altLang="zh-CN" sz="200" dirty="0"/>
              <a:t>theta &lt;- c(0.5, 1, 2)     # </a:t>
            </a:r>
            <a:r>
              <a:rPr lang="zh-CN" altLang="en-US" sz="200" dirty="0"/>
              <a:t>比率参数，尺度参数为 </a:t>
            </a:r>
            <a:r>
              <a:rPr lang="en-US" altLang="zh-CN" sz="200" dirty="0"/>
              <a:t>1/theta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(x0,  shape = alpha, rate = theta[1]) # 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(x0,  shape = alpha, rate = theta[2])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(x0,  shape = alpha, rate = theta[3])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c(0,0.8),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legend = c('alpha = 2, theta = 0.5', </a:t>
            </a:r>
          </a:p>
          <a:p>
            <a:r>
              <a:rPr lang="en-US" altLang="zh-CN" sz="200" dirty="0"/>
              <a:t>                              'alpha = 2, theta = 1', </a:t>
            </a:r>
          </a:p>
          <a:p>
            <a:r>
              <a:rPr lang="en-US" altLang="zh-CN" sz="200" dirty="0"/>
              <a:t>                              'alpha = 2, 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固定比率参数</a:t>
            </a:r>
          </a:p>
          <a:p>
            <a:r>
              <a:rPr lang="en-US" altLang="zh-CN" sz="200" dirty="0"/>
              <a:t>alpha &lt;- c(1,2,3)</a:t>
            </a:r>
          </a:p>
          <a:p>
            <a:r>
              <a:rPr lang="en-US" altLang="zh-CN" sz="200" dirty="0"/>
              <a:t>theta &lt;- 0.5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(x0,  shape = alpha[1], rate = theta)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(x0,  shape = alpha[2], rate = theta)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(x0,  shape = alpha[3], rate = theta)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c(0,0.8),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c('alpha = 1, theta = 0.5', </a:t>
            </a:r>
          </a:p>
          <a:p>
            <a:r>
              <a:rPr lang="en-US" altLang="zh-CN" sz="200" dirty="0"/>
              <a:t>                                     'alpha = 2, theta = 0.5', </a:t>
            </a:r>
          </a:p>
          <a:p>
            <a:r>
              <a:rPr lang="en-US" altLang="zh-CN" sz="200" dirty="0"/>
              <a:t>                                     'alpha = 3, theta = 0.5'),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en-US" altLang="zh-CN" sz="200" dirty="0"/>
          </a:p>
        </p:txBody>
      </p:sp>
    </p:spTree>
    <p:extLst>
      <p:ext uri="{BB962C8B-B14F-4D97-AF65-F5344CB8AC3E}">
        <p14:creationId xmlns:p14="http://schemas.microsoft.com/office/powerpoint/2010/main" val="40927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7504" y="116632"/>
            <a:ext cx="7543800" cy="652934"/>
          </a:xfrm>
        </p:spPr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9512" y="1094809"/>
            <a:ext cx="7704856" cy="48060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假设被保险人的损失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服从伽马分布，参数为：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shape = 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scale = 1000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。两份保单如下：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，赔偿限额为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u=3100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分别计算保险公司对保单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的期望赔款（含零赔款在内）。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如果发生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的通货膨胀，上述结果将如何变化？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如果通胀函数为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^0.5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，上述结果将如何变化？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编写程序代码。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066800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 dirty="0" smtClean="0"/>
              <a:t>逆高斯分布</a:t>
            </a:r>
            <a:endParaRPr lang="zh-CN" altLang="en-US" sz="2800" dirty="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逆</a:t>
            </a:r>
            <a:r>
              <a:rPr lang="zh-CN" altLang="en-US" b="1" dirty="0" smtClean="0"/>
              <a:t>高斯分布的</a:t>
            </a:r>
            <a:r>
              <a:rPr lang="zh-CN" altLang="en-US" b="1" dirty="0" smtClean="0">
                <a:solidFill>
                  <a:srgbClr val="FF0000"/>
                </a:solidFill>
              </a:rPr>
              <a:t>第一</a:t>
            </a:r>
            <a:r>
              <a:rPr lang="zh-CN" altLang="en-US" b="1" dirty="0">
                <a:solidFill>
                  <a:srgbClr val="FF0000"/>
                </a:solidFill>
              </a:rPr>
              <a:t>种</a:t>
            </a:r>
            <a:r>
              <a:rPr lang="zh-CN" altLang="en-US" b="1" dirty="0" smtClean="0"/>
              <a:t>形式（</a:t>
            </a:r>
            <a:r>
              <a:rPr lang="zh-CN" altLang="en-US" b="1" dirty="0"/>
              <a:t>参见</a:t>
            </a:r>
            <a:r>
              <a:rPr lang="en-US" altLang="zh-CN" b="1" dirty="0" smtClean="0"/>
              <a:t>Rob  </a:t>
            </a:r>
            <a:r>
              <a:rPr lang="en-US" altLang="zh-CN" b="1" dirty="0" err="1"/>
              <a:t>Kaas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5F62-6C58-4285-B718-86A008AAAC1C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48842"/>
              </p:ext>
            </p:extLst>
          </p:nvPr>
        </p:nvGraphicFramePr>
        <p:xfrm>
          <a:off x="2000250" y="2432050"/>
          <a:ext cx="5337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33" name="Equation" r:id="rId3" imgW="2527200" imgH="507960" progId="">
                  <p:embed/>
                </p:oleObj>
              </mc:Choice>
              <mc:Fallback>
                <p:oleObj name="Equation" r:id="rId3" imgW="25272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32050"/>
                        <a:ext cx="53371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7779"/>
              </p:ext>
            </p:extLst>
          </p:nvPr>
        </p:nvGraphicFramePr>
        <p:xfrm>
          <a:off x="2382838" y="4911725"/>
          <a:ext cx="4835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34" name="Equation" r:id="rId5" imgW="2527200" imgH="533160" progId="Equation.DSMT4">
                  <p:embed/>
                </p:oleObj>
              </mc:Choice>
              <mc:Fallback>
                <p:oleObj name="Equation" r:id="rId5" imgW="2527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911725"/>
                        <a:ext cx="48355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39775" y="275748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密度函数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矩母函数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45720"/>
              </p:ext>
            </p:extLst>
          </p:nvPr>
        </p:nvGraphicFramePr>
        <p:xfrm>
          <a:off x="1914617" y="3733800"/>
          <a:ext cx="69245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35" name="Equation" r:id="rId7" imgW="3848040" imgH="507960" progId="">
                  <p:embed/>
                </p:oleObj>
              </mc:Choice>
              <mc:Fallback>
                <p:oleObj name="Equation" r:id="rId7" imgW="38480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17" y="3733800"/>
                        <a:ext cx="69245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5800" y="4010024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分布函数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25580" y="188640"/>
            <a:ext cx="5135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# </a:t>
            </a:r>
            <a:r>
              <a:rPr lang="zh-CN" altLang="en-US" sz="200" dirty="0"/>
              <a:t>还有一种方法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定义逆高斯分布的密度函数 </a:t>
            </a:r>
            <a:r>
              <a:rPr lang="en-US" altLang="zh-CN" sz="200" dirty="0"/>
              <a:t>fig</a:t>
            </a:r>
          </a:p>
          <a:p>
            <a:r>
              <a:rPr lang="en-US" altLang="zh-CN" sz="200" dirty="0"/>
              <a:t>dig &lt;- function(y, alpha, theta, ... ){</a:t>
            </a:r>
          </a:p>
          <a:p>
            <a:r>
              <a:rPr lang="en-US" altLang="zh-CN" sz="200" dirty="0"/>
              <a:t>  </a:t>
            </a:r>
            <a:r>
              <a:rPr lang="en-US" altLang="zh-CN" sz="200" dirty="0" err="1"/>
              <a:t>fx</a:t>
            </a:r>
            <a:r>
              <a:rPr lang="en-US" altLang="zh-CN" sz="200" dirty="0"/>
              <a:t> &lt;- alpha/(2*pi*theta*y^3)^0.5*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(-(alpha - theta*y)^2/(2*theta*y))</a:t>
            </a:r>
          </a:p>
          <a:p>
            <a:r>
              <a:rPr lang="en-US" altLang="zh-CN" sz="200" dirty="0"/>
              <a:t>  return(</a:t>
            </a:r>
            <a:r>
              <a:rPr lang="en-US" altLang="zh-CN" sz="200" dirty="0" err="1"/>
              <a:t>fx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/>
              <a:t>}</a:t>
            </a:r>
          </a:p>
          <a:p>
            <a:endParaRPr lang="en-US" altLang="zh-CN" sz="200" dirty="0"/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alpha </a:t>
            </a:r>
          </a:p>
          <a:p>
            <a:r>
              <a:rPr lang="en-US" altLang="zh-CN" sz="200" dirty="0"/>
              <a:t>alpha &lt;- 2                </a:t>
            </a:r>
          </a:p>
          <a:p>
            <a:r>
              <a:rPr lang="en-US" altLang="zh-CN" sz="200" dirty="0"/>
              <a:t>theta &lt;- c(0.5, 1, 2)     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dig(x0,  alpha = alpha, theta = theta[1])</a:t>
            </a:r>
          </a:p>
          <a:p>
            <a:r>
              <a:rPr lang="en-US" altLang="zh-CN" sz="200" dirty="0"/>
              <a:t>f2 &lt;- dig(x0,  alpha = alpha, theta = theta[2])</a:t>
            </a:r>
          </a:p>
          <a:p>
            <a:r>
              <a:rPr lang="en-US" altLang="zh-CN" sz="200" dirty="0"/>
              <a:t>f3 &lt;- dig(x0,  alpha = alpha, theta = theta[3])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c('alpha = 2, theta = 0.5', </a:t>
            </a:r>
          </a:p>
          <a:p>
            <a:r>
              <a:rPr lang="en-US" altLang="zh-CN" sz="200" dirty="0"/>
              <a:t>                              'alpha = 2, theta = 1', </a:t>
            </a:r>
          </a:p>
          <a:p>
            <a:r>
              <a:rPr lang="en-US" altLang="zh-CN" sz="200" dirty="0"/>
              <a:t>                              'alpha = 2, 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theta</a:t>
            </a:r>
          </a:p>
          <a:p>
            <a:r>
              <a:rPr lang="en-US" altLang="zh-CN" sz="200" dirty="0"/>
              <a:t>alpha &lt;- c(1,2,3)</a:t>
            </a:r>
          </a:p>
          <a:p>
            <a:r>
              <a:rPr lang="en-US" altLang="zh-CN" sz="200" dirty="0"/>
              <a:t>theta &lt;- 0.5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dig(x0,  alpha = alpha[1], theta = theta)</a:t>
            </a:r>
          </a:p>
          <a:p>
            <a:r>
              <a:rPr lang="en-US" altLang="zh-CN" sz="200" dirty="0"/>
              <a:t>f2 &lt;- dig(x0,  alpha = alpha[2], theta = theta)</a:t>
            </a:r>
          </a:p>
          <a:p>
            <a:r>
              <a:rPr lang="en-US" altLang="zh-CN" sz="200" dirty="0"/>
              <a:t>f3 &lt;- dig(x0,  alpha = alpha[3], theta = theta)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      legend = c('alpha = 1, theta = 0.5', </a:t>
            </a:r>
          </a:p>
          <a:p>
            <a:r>
              <a:rPr lang="en-US" altLang="zh-CN" sz="200" dirty="0"/>
              <a:t>                                    'alpha = 2, theta = 0.5', </a:t>
            </a:r>
          </a:p>
          <a:p>
            <a:r>
              <a:rPr lang="en-US" altLang="zh-CN" sz="200" dirty="0"/>
              <a:t>                                    'alpha = 3, theta = 0.5'),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023"/>
            <a:ext cx="8982511" cy="41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8819</TotalTime>
  <Words>4292</Words>
  <Application>Microsoft Office PowerPoint</Application>
  <PresentationFormat>全屏显示(4:3)</PresentationFormat>
  <Paragraphs>656</Paragraphs>
  <Slides>70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9" baseType="lpstr">
      <vt:lpstr>黑体</vt:lpstr>
      <vt:lpstr>华文楷体</vt:lpstr>
      <vt:lpstr>华文新魏</vt:lpstr>
      <vt:lpstr>楷体</vt:lpstr>
      <vt:lpstr>隶书</vt:lpstr>
      <vt:lpstr>宋体</vt:lpstr>
      <vt:lpstr>Arial</vt:lpstr>
      <vt:lpstr>Cambria Math</vt:lpstr>
      <vt:lpstr>Consolas</vt:lpstr>
      <vt:lpstr>Symbol</vt:lpstr>
      <vt:lpstr>Times New Roman</vt:lpstr>
      <vt:lpstr>Verdana</vt:lpstr>
      <vt:lpstr>Wingdings</vt:lpstr>
      <vt:lpstr>Wingdings 2</vt:lpstr>
      <vt:lpstr>ZWAdobeF</vt:lpstr>
      <vt:lpstr>1_Network</vt:lpstr>
      <vt:lpstr>产线精算定价</vt:lpstr>
      <vt:lpstr>演示文稿9</vt:lpstr>
      <vt:lpstr>Equation</vt:lpstr>
      <vt:lpstr>损失金额模型 models of claims amount</vt:lpstr>
      <vt:lpstr>主要内容</vt:lpstr>
      <vt:lpstr>指数分布</vt:lpstr>
      <vt:lpstr>PowerPoint 演示文稿</vt:lpstr>
      <vt:lpstr>伽马分布</vt:lpstr>
      <vt:lpstr>伽马分布的两个特例</vt:lpstr>
      <vt:lpstr>PowerPoint 演示文稿</vt:lpstr>
      <vt:lpstr>逆高斯分布</vt:lpstr>
      <vt:lpstr>PowerPoint 演示文稿</vt:lpstr>
      <vt:lpstr>PowerPoint 演示文稿</vt:lpstr>
      <vt:lpstr>PowerPoint 演示文稿</vt:lpstr>
      <vt:lpstr>PowerPoint 演示文稿</vt:lpstr>
      <vt:lpstr>逆高斯与伽马的比较</vt:lpstr>
      <vt:lpstr>PowerPoint 演示文稿</vt:lpstr>
      <vt:lpstr>PowerPoint 演示文稿</vt:lpstr>
      <vt:lpstr>对数正态分布</vt:lpstr>
      <vt:lpstr>对数正态分布的矩</vt:lpstr>
      <vt:lpstr>PowerPoint 演示文稿</vt:lpstr>
      <vt:lpstr>威布尔分布</vt:lpstr>
      <vt:lpstr>PowerPoint 演示文稿</vt:lpstr>
      <vt:lpstr>PowerPoint 演示文稿</vt:lpstr>
      <vt:lpstr>PowerPoint 演示文稿</vt:lpstr>
      <vt:lpstr>帕累托分布</vt:lpstr>
      <vt:lpstr>PowerPoint 演示文稿</vt:lpstr>
      <vt:lpstr>PowerPoint 演示文稿</vt:lpstr>
      <vt:lpstr>分布变换：生成新的损失分布</vt:lpstr>
      <vt:lpstr>线性变换</vt:lpstr>
      <vt:lpstr>幂变换</vt:lpstr>
      <vt:lpstr>指数变换</vt:lpstr>
      <vt:lpstr>对数变换</vt:lpstr>
      <vt:lpstr>假设 X 服从形状参数为 3， 比率参数为 4 的伽马分布  求指数变换 g(X)的分布。 求对数变换 g(X)的分布。</vt:lpstr>
      <vt:lpstr>PowerPoint 演示文稿</vt:lpstr>
      <vt:lpstr>混合分布</vt:lpstr>
      <vt:lpstr>混合分布的特点</vt:lpstr>
      <vt:lpstr>例： 两个对数正态分布的参数分别为(1, 2)和(3, 4), 如果按照30%和70%的比例把它们进行混合, 求混合分布的密度函数。</vt:lpstr>
      <vt:lpstr>PowerPoint 演示文稿</vt:lpstr>
      <vt:lpstr>混合指数分布</vt:lpstr>
      <vt:lpstr>参数估计方法</vt:lpstr>
      <vt:lpstr>例：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免赔额的影响</vt:lpstr>
      <vt:lpstr>PowerPoint 演示文稿</vt:lpstr>
      <vt:lpstr>PowerPoint 演示文稿</vt:lpstr>
      <vt:lpstr>平均超额损失函数（mean excess loss function）</vt:lpstr>
      <vt:lpstr>PowerPoint 演示文稿</vt:lpstr>
      <vt:lpstr>PowerPoint 演示文稿</vt:lpstr>
      <vt:lpstr>赔偿限额的影响</vt:lpstr>
      <vt:lpstr>PowerPoint 演示文稿</vt:lpstr>
      <vt:lpstr>PowerPoint 演示文稿</vt:lpstr>
      <vt:lpstr>PowerPoint 演示文稿</vt:lpstr>
      <vt:lpstr>关系：</vt:lpstr>
      <vt:lpstr>小结</vt:lpstr>
      <vt:lpstr>通货膨胀的影响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不同损失金额上的通胀率不同</vt:lpstr>
      <vt:lpstr>PowerPoint 演示文稿</vt:lpstr>
      <vt:lpstr>PowerPoint 演示文稿</vt:lpstr>
      <vt:lpstr>课后作业</vt:lpstr>
      <vt:lpstr>PowerPoint 演示文稿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</dc:creator>
  <cp:lastModifiedBy>李 政宵</cp:lastModifiedBy>
  <cp:revision>725</cp:revision>
  <cp:lastPrinted>1601-01-01T00:00:00Z</cp:lastPrinted>
  <dcterms:created xsi:type="dcterms:W3CDTF">1601-01-01T00:00:00Z</dcterms:created>
  <dcterms:modified xsi:type="dcterms:W3CDTF">2018-09-18T08:59:16Z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