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4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741" r:id="rId1"/>
    <p:sldMasterId id="2147483756" r:id="rId2"/>
    <p:sldMasterId id="2147483771" r:id="rId3"/>
    <p:sldMasterId id="2147483786" r:id="rId4"/>
    <p:sldMasterId id="2147483801" r:id="rId5"/>
  </p:sldMasterIdLst>
  <p:notesMasterIdLst>
    <p:notesMasterId r:id="rId46"/>
  </p:notesMasterIdLst>
  <p:handoutMasterIdLst>
    <p:handoutMasterId r:id="rId47"/>
  </p:handoutMasterIdLst>
  <p:sldIdLst>
    <p:sldId id="1321" r:id="rId6"/>
    <p:sldId id="1432" r:id="rId7"/>
    <p:sldId id="1433" r:id="rId8"/>
    <p:sldId id="1434" r:id="rId9"/>
    <p:sldId id="1442" r:id="rId10"/>
    <p:sldId id="1435" r:id="rId11"/>
    <p:sldId id="1436" r:id="rId12"/>
    <p:sldId id="1437" r:id="rId13"/>
    <p:sldId id="1326" r:id="rId14"/>
    <p:sldId id="1439" r:id="rId15"/>
    <p:sldId id="1327" r:id="rId16"/>
    <p:sldId id="1328" r:id="rId17"/>
    <p:sldId id="1329" r:id="rId18"/>
    <p:sldId id="1330" r:id="rId19"/>
    <p:sldId id="1405" r:id="rId20"/>
    <p:sldId id="1331" r:id="rId21"/>
    <p:sldId id="1332" r:id="rId22"/>
    <p:sldId id="1333" r:id="rId23"/>
    <p:sldId id="1334" r:id="rId24"/>
    <p:sldId id="1335" r:id="rId25"/>
    <p:sldId id="1337" r:id="rId26"/>
    <p:sldId id="1338" r:id="rId27"/>
    <p:sldId id="1340" r:id="rId28"/>
    <p:sldId id="1341" r:id="rId29"/>
    <p:sldId id="1412" r:id="rId30"/>
    <p:sldId id="1413" r:id="rId31"/>
    <p:sldId id="1406" r:id="rId32"/>
    <p:sldId id="1342" r:id="rId33"/>
    <p:sldId id="1407" r:id="rId34"/>
    <p:sldId id="1345" r:id="rId35"/>
    <p:sldId id="1408" r:id="rId36"/>
    <p:sldId id="1353" r:id="rId37"/>
    <p:sldId id="1354" r:id="rId38"/>
    <p:sldId id="1355" r:id="rId39"/>
    <p:sldId id="1356" r:id="rId40"/>
    <p:sldId id="1357" r:id="rId41"/>
    <p:sldId id="1358" r:id="rId42"/>
    <p:sldId id="1359" r:id="rId43"/>
    <p:sldId id="1360" r:id="rId44"/>
    <p:sldId id="1370" r:id="rId45"/>
  </p:sldIdLst>
  <p:sldSz cx="9144000" cy="6858000" type="screen4x3"/>
  <p:notesSz cx="6797675" cy="9874250"/>
  <p:defaultTextStyle>
    <a:defPPr>
      <a:defRPr lang="zh-CN"/>
    </a:defPPr>
    <a:lvl1pPr algn="l" rtl="0" fontAlgn="base">
      <a:lnSpc>
        <a:spcPct val="140000"/>
      </a:lnSpc>
      <a:spcBef>
        <a:spcPct val="20000"/>
      </a:spcBef>
      <a:spcAft>
        <a:spcPct val="0"/>
      </a:spcAft>
      <a:buChar char="•"/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1pPr>
    <a:lvl2pPr marL="457200" algn="l" rtl="0" fontAlgn="base">
      <a:lnSpc>
        <a:spcPct val="140000"/>
      </a:lnSpc>
      <a:spcBef>
        <a:spcPct val="20000"/>
      </a:spcBef>
      <a:spcAft>
        <a:spcPct val="0"/>
      </a:spcAft>
      <a:buChar char="•"/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2pPr>
    <a:lvl3pPr marL="914400" algn="l" rtl="0" fontAlgn="base">
      <a:lnSpc>
        <a:spcPct val="140000"/>
      </a:lnSpc>
      <a:spcBef>
        <a:spcPct val="20000"/>
      </a:spcBef>
      <a:spcAft>
        <a:spcPct val="0"/>
      </a:spcAft>
      <a:buChar char="•"/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3pPr>
    <a:lvl4pPr marL="1371600" algn="l" rtl="0" fontAlgn="base">
      <a:lnSpc>
        <a:spcPct val="140000"/>
      </a:lnSpc>
      <a:spcBef>
        <a:spcPct val="20000"/>
      </a:spcBef>
      <a:spcAft>
        <a:spcPct val="0"/>
      </a:spcAft>
      <a:buChar char="•"/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4pPr>
    <a:lvl5pPr marL="1828800" algn="l" rtl="0" fontAlgn="base">
      <a:lnSpc>
        <a:spcPct val="140000"/>
      </a:lnSpc>
      <a:spcBef>
        <a:spcPct val="20000"/>
      </a:spcBef>
      <a:spcAft>
        <a:spcPct val="0"/>
      </a:spcAft>
      <a:buChar char="•"/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ulu li" initials="" lastIdx="17" clrIdx="0"/>
  <p:cmAuthor id="1" name="LiLulu" initials="L" lastIdx="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CC0066"/>
    <a:srgbClr val="911720"/>
    <a:srgbClr val="9F1923"/>
    <a:srgbClr val="A61A24"/>
    <a:srgbClr val="000099"/>
    <a:srgbClr val="666699"/>
    <a:srgbClr val="000066"/>
    <a:srgbClr val="FF0000"/>
    <a:srgbClr val="EBF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0000" autoAdjust="0"/>
  </p:normalViewPr>
  <p:slideViewPr>
    <p:cSldViewPr snapToGrid="0">
      <p:cViewPr varScale="1">
        <p:scale>
          <a:sx n="103" d="100"/>
          <a:sy n="103" d="100"/>
        </p:scale>
        <p:origin x="1812" y="108"/>
      </p:cViewPr>
      <p:guideLst>
        <p:guide orient="horz" pos="2160"/>
        <p:guide pos="384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8400"/>
    </p:cViewPr>
  </p:sorterViewPr>
  <p:notesViewPr>
    <p:cSldViewPr snapToGrid="0">
      <p:cViewPr varScale="1">
        <p:scale>
          <a:sx n="53" d="100"/>
          <a:sy n="53" d="100"/>
        </p:scale>
        <p:origin x="-2658" y="-78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commentAuthors" Target="commentAuthors.xml"/><Relationship Id="rId8" Type="http://schemas.openxmlformats.org/officeDocument/2006/relationships/slide" Target="slides/slide3.xml"/><Relationship Id="rId51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4" Type="http://schemas.openxmlformats.org/officeDocument/2006/relationships/image" Target="../media/image4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2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5" Type="http://schemas.openxmlformats.org/officeDocument/2006/relationships/image" Target="../media/image26.wmf"/><Relationship Id="rId4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1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01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1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D9F45C87-7387-4316-82D2-999E0F1E2D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98654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553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8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58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1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8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378951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80A520B-1857-41B1-97D3-DA3A336EC4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78744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0A520B-1857-41B1-97D3-DA3A336EC44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264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0A520B-1857-41B1-97D3-DA3A336EC44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2032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4542" eaLnBrk="0" hangingPunct="0"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15907" indent="-275349" defTabSz="954542" eaLnBrk="0" hangingPunct="0"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01395" indent="-220279" defTabSz="954542" eaLnBrk="0" hangingPunct="0"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541953" indent="-220279" defTabSz="954542" eaLnBrk="0" hangingPunct="0"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982511" indent="-220279" defTabSz="954542" eaLnBrk="0" hangingPunct="0"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B74D54DB-386E-462E-856F-932801D911C5}" type="slidenum">
              <a:rPr lang="en-US" altLang="zh-CN" sz="1300">
                <a:latin typeface="Arial" charset="0"/>
              </a:rPr>
              <a:pPr eaLnBrk="1" hangingPunct="1"/>
              <a:t>25</a:t>
            </a:fld>
            <a:endParaRPr lang="en-US" altLang="zh-CN" sz="1300">
              <a:latin typeface="Arial" charset="0"/>
            </a:endParaRPr>
          </a:p>
        </p:txBody>
      </p:sp>
      <p:sp>
        <p:nvSpPr>
          <p:cNvPr id="197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0275" y="741363"/>
            <a:ext cx="4937125" cy="3702050"/>
          </a:xfrm>
          <a:ln/>
        </p:spPr>
      </p:sp>
      <p:sp>
        <p:nvSpPr>
          <p:cNvPr id="197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5952" y="4689771"/>
            <a:ext cx="4985773" cy="4443183"/>
          </a:xfrm>
          <a:noFill/>
        </p:spPr>
        <p:txBody>
          <a:bodyPr lIns="92303" tIns="46152" rIns="92303" bIns="46152"/>
          <a:lstStyle/>
          <a:p>
            <a:pPr eaLnBrk="1" hangingPunct="1"/>
            <a:endParaRPr lang="en-CA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4542" eaLnBrk="0" hangingPunct="0"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15907" indent="-275349" defTabSz="954542" eaLnBrk="0" hangingPunct="0"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01395" indent="-220279" defTabSz="954542" eaLnBrk="0" hangingPunct="0"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541953" indent="-220279" defTabSz="954542" eaLnBrk="0" hangingPunct="0"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982511" indent="-220279" defTabSz="954542" eaLnBrk="0" hangingPunct="0"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1A415020-EBD9-445A-9DBA-AC488744ED18}" type="slidenum">
              <a:rPr lang="en-US" altLang="zh-CN" sz="1300">
                <a:latin typeface="Arial" charset="0"/>
              </a:rPr>
              <a:pPr eaLnBrk="1" hangingPunct="1"/>
              <a:t>26</a:t>
            </a:fld>
            <a:endParaRPr lang="en-US" altLang="zh-CN" sz="1300">
              <a:latin typeface="Arial" charset="0"/>
            </a:endParaRPr>
          </a:p>
        </p:txBody>
      </p:sp>
      <p:sp>
        <p:nvSpPr>
          <p:cNvPr id="198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0275" y="741363"/>
            <a:ext cx="4937125" cy="3702050"/>
          </a:xfrm>
          <a:ln/>
        </p:spPr>
      </p:sp>
      <p:sp>
        <p:nvSpPr>
          <p:cNvPr id="198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5952" y="4689771"/>
            <a:ext cx="4985773" cy="4443183"/>
          </a:xfrm>
          <a:noFill/>
        </p:spPr>
        <p:txBody>
          <a:bodyPr lIns="92303" tIns="46152" rIns="92303" bIns="46152"/>
          <a:lstStyle/>
          <a:p>
            <a:pPr eaLnBrk="1" hangingPunct="1"/>
            <a:endParaRPr lang="en-CA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5724525" y="212726"/>
            <a:ext cx="3455988" cy="5847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1600" smtClean="0">
                <a:solidFill>
                  <a:srgbClr val="FFFFFF"/>
                </a:solidFill>
                <a:ea typeface="黑体" panose="02010609060101010101" pitchFamily="49" charset="-122"/>
              </a:rPr>
              <a:t>统计学院“十年腾飞”学科规划汇报</a:t>
            </a:r>
            <a:endParaRPr lang="en-US" altLang="zh-CN" sz="1600" smtClean="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770401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96501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62714" y="404813"/>
            <a:ext cx="2070100" cy="56880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6" y="404813"/>
            <a:ext cx="6059488" cy="56880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09909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826" y="404815"/>
            <a:ext cx="6626225" cy="7524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03213" y="1700213"/>
            <a:ext cx="8229600" cy="4392612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123980991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fld id="{FBF9AB59-BEC3-4625-9A55-9E57F1D394F5}" type="datetime1">
              <a:rPr lang="zh-CN" altLang="en-US" smtClean="0"/>
              <a:pPr>
                <a:buFontTx/>
                <a:buNone/>
                <a:defRPr/>
              </a:pPr>
              <a:t>2018/9/5 Wednesday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B765765F-A95D-4680-8E91-37BC2C404936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009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1797"/>
            <a:ext cx="8229600" cy="789140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84255"/>
            <a:ext cx="8229600" cy="4382717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8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fld id="{2411E7B0-A2B7-4742-A41D-25E4B9BCF84B}" type="datetime1">
              <a:rPr lang="zh-CN" altLang="en-US" smtClean="0"/>
              <a:pPr>
                <a:buFontTx/>
                <a:buNone/>
                <a:defRPr/>
              </a:pPr>
              <a:t>2018/9/5 Wednesday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62276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fld id="{28E4D08C-431F-4BD1-878D-9BF294FE8703}" type="datetime1">
              <a:rPr lang="zh-CN" altLang="en-US" smtClean="0"/>
              <a:pPr>
                <a:buFontTx/>
                <a:buNone/>
                <a:defRPr/>
              </a:pPr>
              <a:t>2018/9/5 Wednesday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054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0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0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0B1F74-6003-405E-BBDF-A077AD9DFAF5}" type="datetime1">
              <a:rPr lang="zh-CN" altLang="en-US" smtClean="0"/>
              <a:pPr>
                <a:defRPr/>
              </a:pPr>
              <a:t>2018/9/5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zh-CN" altLang="en-US" smtClean="0"/>
            </a:lvl1pPr>
          </a:lstStyle>
          <a:p>
            <a:pPr>
              <a:buFontTx/>
              <a:buNone/>
            </a:pPr>
            <a:fld id="{D8F76D13-C729-4B8F-B6CA-FD324BF34F27}" type="slidenum">
              <a:rPr lang="en-US" altLang="zh-CN" smtClean="0"/>
              <a:pPr>
                <a:buFontTx/>
                <a:buNone/>
              </a:pPr>
              <a:t>‹#›</a:t>
            </a:fld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519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8E7B73-644F-4ABA-9B08-45D6A1502684}" type="datetime1">
              <a:rPr lang="zh-CN" altLang="en-US" smtClean="0"/>
              <a:pPr>
                <a:defRPr/>
              </a:pPr>
              <a:t>2018/9/5 Wednesday</a:t>
            </a:fld>
            <a:endParaRPr lang="en-US" altLang="zh-CN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641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783A4D-8CC0-4218-BC96-A24A66EA9BD2}" type="datetime1">
              <a:rPr lang="zh-CN" altLang="en-US" smtClean="0"/>
              <a:pPr>
                <a:defRPr/>
              </a:pPr>
              <a:t>2018/9/5 Wednesday</a:t>
            </a:fld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891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30672-E6D3-469A-91E5-3BE97731462B}" type="datetime1">
              <a:rPr lang="zh-CN" altLang="en-US" smtClean="0"/>
              <a:pPr>
                <a:defRPr/>
              </a:pPr>
              <a:t>2018/9/5 Wednesday</a:t>
            </a:fld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316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465086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6A6CC9-7E25-4CA4-8BD1-8E218075AACA}" type="datetime1">
              <a:rPr lang="zh-CN" altLang="en-US" smtClean="0"/>
              <a:pPr/>
              <a:t>2018/9/5 Wednesday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zh-CN" altLang="en-US" smtClean="0"/>
            </a:lvl1pPr>
          </a:lstStyle>
          <a:p>
            <a:pPr>
              <a:buFontTx/>
              <a:buNone/>
            </a:pPr>
            <a:fld id="{E7128283-1589-4972-82BE-045635513151}" type="slidenum">
              <a:rPr lang="en-US" altLang="zh-CN" smtClean="0"/>
              <a:pPr>
                <a:buFontTx/>
                <a:buNone/>
              </a:pPr>
              <a:t>‹#›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613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625D28-3E65-45F8-B554-203226C392CA}" type="datetime1">
              <a:rPr lang="zh-CN" altLang="en-US" smtClean="0"/>
              <a:pPr/>
              <a:t>2018/9/5 Wednesday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D150E68F-F507-451A-9D67-67B52CEB2145}" type="slidenum">
              <a:rPr lang="en-US" altLang="zh-CN" smtClean="0"/>
              <a:pPr>
                <a:buFontTx/>
                <a:buNone/>
              </a:pPr>
              <a:t>‹#›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241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A5B3B6-0CE9-41AF-8C08-C00F12DE3106}" type="datetime1">
              <a:rPr lang="zh-CN" altLang="en-US" smtClean="0"/>
              <a:pPr>
                <a:defRPr/>
              </a:pPr>
              <a:t>2018/9/5 Wednesday</a:t>
            </a:fld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532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24348A-96B1-4517-BB67-3B1581B8E309}" type="datetime1">
              <a:rPr lang="zh-CN" altLang="en-US" smtClean="0"/>
              <a:pPr>
                <a:defRPr/>
              </a:pPr>
              <a:t>2018/9/5 Wednesday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385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124629-BB37-4738-868A-694567712E05}" type="datetime1">
              <a:rPr lang="zh-CN" altLang="en-US" smtClean="0"/>
              <a:pPr>
                <a:defRPr/>
              </a:pPr>
              <a:t>2018/9/5 Wednesday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220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( </a:t>
            </a:r>
            <a:fld id="{3B9A9A36-B939-4FE5-9469-3F8FDAFDD748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3852042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122238"/>
            <a:ext cx="8229600" cy="60086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( </a:t>
            </a:r>
            <a:fld id="{CE103320-4602-4EE8-9A02-281BFF16F59E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38254062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783A4D-8CC0-4218-BC96-A24A66EA9BD2}" type="datetime1">
              <a:rPr lang="zh-CN" altLang="en-US" smtClean="0"/>
              <a:pPr>
                <a:defRPr/>
              </a:pPr>
              <a:t>2018/9/5 Wednesday</a:t>
            </a:fld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0170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5724525" y="212726"/>
            <a:ext cx="3455988" cy="5847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1600" smtClean="0">
                <a:solidFill>
                  <a:srgbClr val="FFFFFF"/>
                </a:solidFill>
                <a:ea typeface="黑体" panose="02010609060101010101" pitchFamily="49" charset="-122"/>
              </a:rPr>
              <a:t>统计学院“十年腾飞”学科规划汇报</a:t>
            </a:r>
            <a:endParaRPr lang="en-US" altLang="zh-CN" sz="1600" smtClean="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103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6678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13157599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59715662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3213" y="1700213"/>
            <a:ext cx="403860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94213" y="1700213"/>
            <a:ext cx="403860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5051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7976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757221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9510242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29882006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67887132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642449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62714" y="404813"/>
            <a:ext cx="2070100" cy="56880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6" y="404813"/>
            <a:ext cx="6059488" cy="5688012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291856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826" y="404815"/>
            <a:ext cx="6626225" cy="7524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03213" y="1700213"/>
            <a:ext cx="8229600" cy="4392612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</p:spTree>
    <p:extLst>
      <p:ext uri="{BB962C8B-B14F-4D97-AF65-F5344CB8AC3E}">
        <p14:creationId xmlns:p14="http://schemas.microsoft.com/office/powerpoint/2010/main" val="8019285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3213" y="1700213"/>
            <a:ext cx="403860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94213" y="1700213"/>
            <a:ext cx="403860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536257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( </a:t>
            </a:r>
            <a:fld id="{3B9A9A36-B939-4FE5-9469-3F8FDAFDD748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3580420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122238"/>
            <a:ext cx="8229600" cy="60086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( </a:t>
            </a:r>
            <a:fld id="{CE103320-4602-4EE8-9A02-281BFF16F59E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57919899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fld id="{FBF9AB59-BEC3-4625-9A55-9E57F1D394F5}" type="datetime1">
              <a:rPr lang="zh-CN" altLang="en-US" smtClean="0"/>
              <a:pPr>
                <a:buFontTx/>
                <a:buNone/>
                <a:defRPr/>
              </a:pPr>
              <a:t>2018/9/5 Wednesday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B765765F-A95D-4680-8E91-37BC2C404936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9193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1797"/>
            <a:ext cx="8229600" cy="789140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84255"/>
            <a:ext cx="8229600" cy="4382717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8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fld id="{2411E7B0-A2B7-4742-A41D-25E4B9BCF84B}" type="datetime1">
              <a:rPr lang="zh-CN" altLang="en-US" smtClean="0"/>
              <a:pPr>
                <a:buFontTx/>
                <a:buNone/>
                <a:defRPr/>
              </a:pPr>
              <a:t>2018/9/5 Wednesday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89704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fld id="{28E4D08C-431F-4BD1-878D-9BF294FE8703}" type="datetime1">
              <a:rPr lang="zh-CN" altLang="en-US" smtClean="0"/>
              <a:pPr>
                <a:buFontTx/>
                <a:buNone/>
                <a:defRPr/>
              </a:pPr>
              <a:t>2018/9/5 Wednesday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0235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0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0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0B1F74-6003-405E-BBDF-A077AD9DFAF5}" type="datetime1">
              <a:rPr lang="zh-CN" altLang="en-US" smtClean="0"/>
              <a:pPr>
                <a:defRPr/>
              </a:pPr>
              <a:t>2018/9/5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zh-CN" altLang="en-US" smtClean="0"/>
            </a:lvl1pPr>
          </a:lstStyle>
          <a:p>
            <a:pPr>
              <a:buFontTx/>
              <a:buNone/>
            </a:pPr>
            <a:fld id="{D8F76D13-C729-4B8F-B6CA-FD324BF34F27}" type="slidenum">
              <a:rPr lang="en-US" altLang="zh-CN" smtClean="0"/>
              <a:pPr>
                <a:buFontTx/>
                <a:buNone/>
              </a:pPr>
              <a:t>‹#›</a:t>
            </a:fld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2253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8E7B73-644F-4ABA-9B08-45D6A1502684}" type="datetime1">
              <a:rPr lang="zh-CN" altLang="en-US" smtClean="0"/>
              <a:pPr>
                <a:defRPr/>
              </a:pPr>
              <a:t>2018/9/5 Wednesday</a:t>
            </a:fld>
            <a:endParaRPr lang="en-US" altLang="zh-CN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2368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783A4D-8CC0-4218-BC96-A24A66EA9BD2}" type="datetime1">
              <a:rPr lang="zh-CN" altLang="en-US" smtClean="0"/>
              <a:pPr>
                <a:defRPr/>
              </a:pPr>
              <a:t>2018/9/5 Wednesday</a:t>
            </a:fld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544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30672-E6D3-469A-91E5-3BE97731462B}" type="datetime1">
              <a:rPr lang="zh-CN" altLang="en-US" smtClean="0"/>
              <a:pPr>
                <a:defRPr/>
              </a:pPr>
              <a:t>2018/9/5 Wednesday</a:t>
            </a:fld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0489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6A6CC9-7E25-4CA4-8BD1-8E218075AACA}" type="datetime1">
              <a:rPr lang="zh-CN" altLang="en-US" smtClean="0"/>
              <a:pPr/>
              <a:t>2018/9/5 Wednesday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zh-CN" altLang="en-US" smtClean="0"/>
            </a:lvl1pPr>
          </a:lstStyle>
          <a:p>
            <a:pPr>
              <a:buFontTx/>
              <a:buNone/>
            </a:pPr>
            <a:fld id="{E7128283-1589-4972-82BE-045635513151}" type="slidenum">
              <a:rPr lang="en-US" altLang="zh-CN" smtClean="0"/>
              <a:pPr>
                <a:buFontTx/>
                <a:buNone/>
              </a:pPr>
              <a:t>‹#›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6099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575525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625D28-3E65-45F8-B554-203226C392CA}" type="datetime1">
              <a:rPr lang="zh-CN" altLang="en-US" smtClean="0"/>
              <a:pPr/>
              <a:t>2018/9/5 Wednesday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D150E68F-F507-451A-9D67-67B52CEB2145}" type="slidenum">
              <a:rPr lang="en-US" altLang="zh-CN" smtClean="0"/>
              <a:pPr>
                <a:buFontTx/>
                <a:buNone/>
              </a:pPr>
              <a:t>‹#›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6126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A5B3B6-0CE9-41AF-8C08-C00F12DE3106}" type="datetime1">
              <a:rPr lang="zh-CN" altLang="en-US" smtClean="0"/>
              <a:pPr>
                <a:defRPr/>
              </a:pPr>
              <a:t>2018/9/5 Wednesday</a:t>
            </a:fld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1220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24348A-96B1-4517-BB67-3B1581B8E309}" type="datetime1">
              <a:rPr lang="zh-CN" altLang="en-US" smtClean="0"/>
              <a:pPr>
                <a:defRPr/>
              </a:pPr>
              <a:t>2018/9/5 Wednesday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463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124629-BB37-4738-868A-694567712E05}" type="datetime1">
              <a:rPr lang="zh-CN" altLang="en-US" smtClean="0"/>
              <a:pPr>
                <a:defRPr/>
              </a:pPr>
              <a:t>2018/9/5 Wednesday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878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( </a:t>
            </a:r>
            <a:fld id="{3B9A9A36-B939-4FE5-9469-3F8FDAFDD748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29153029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122238"/>
            <a:ext cx="8229600" cy="60086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( </a:t>
            </a:r>
            <a:fld id="{CE103320-4602-4EE8-9A02-281BFF16F59E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265328536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5724525" y="212726"/>
            <a:ext cx="3455988" cy="5847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1600" smtClean="0">
                <a:solidFill>
                  <a:srgbClr val="FFFFFF"/>
                </a:solidFill>
                <a:ea typeface="黑体" panose="02010609060101010101" pitchFamily="49" charset="-122"/>
              </a:rPr>
              <a:t>统计学院“十年腾飞”学科规划汇报</a:t>
            </a:r>
            <a:endParaRPr lang="en-US" altLang="zh-CN" sz="1600" smtClean="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52313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7307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88232153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3213" y="1700213"/>
            <a:ext cx="403860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94213" y="1700213"/>
            <a:ext cx="403860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746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205290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8183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787493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2560523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53393909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84405244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218459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62714" y="404813"/>
            <a:ext cx="2070100" cy="56880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6" y="404813"/>
            <a:ext cx="6059488" cy="5688012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248507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826" y="404815"/>
            <a:ext cx="6626225" cy="7524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03213" y="1700213"/>
            <a:ext cx="8229600" cy="4392612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</p:spTree>
    <p:extLst>
      <p:ext uri="{BB962C8B-B14F-4D97-AF65-F5344CB8AC3E}">
        <p14:creationId xmlns:p14="http://schemas.microsoft.com/office/powerpoint/2010/main" val="178142411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654984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4414019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4750084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image" Target="../media/image4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9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17" Type="http://schemas.openxmlformats.org/officeDocument/2006/relationships/image" Target="../media/image4.jpeg"/><Relationship Id="rId2" Type="http://schemas.openxmlformats.org/officeDocument/2006/relationships/slideLayout" Target="../slideLayouts/slideLayout43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5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7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6" y="404815"/>
            <a:ext cx="66262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1700213"/>
            <a:ext cx="8229600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Text Box 6"/>
          <p:cNvSpPr txBox="1">
            <a:spLocks noChangeArrowheads="1"/>
          </p:cNvSpPr>
          <p:nvPr userDrawn="1"/>
        </p:nvSpPr>
        <p:spPr bwMode="auto">
          <a:xfrm>
            <a:off x="5580063" y="6332538"/>
            <a:ext cx="3600450" cy="33655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1600" smtClean="0">
                <a:solidFill>
                  <a:srgbClr val="000000"/>
                </a:solidFill>
                <a:ea typeface="黑体" panose="02010609060101010101" pitchFamily="49" charset="-122"/>
              </a:rPr>
              <a:t>统计学院“十年腾飞”学科规划汇报</a:t>
            </a:r>
            <a:endParaRPr lang="en-US" altLang="zh-CN" sz="1600" smtClean="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307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o"/>
        <a:defRPr sz="3000" b="1">
          <a:solidFill>
            <a:srgbClr val="000000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n"/>
        <a:defRPr sz="2600" b="1">
          <a:solidFill>
            <a:srgbClr val="000000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o"/>
        <a:defRPr sz="2300" b="1">
          <a:solidFill>
            <a:srgbClr val="000000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n"/>
        <a:defRPr sz="2000" b="1">
          <a:solidFill>
            <a:srgbClr val="000000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buFontTx/>
              <a:buNone/>
              <a:defRPr/>
            </a:pPr>
            <a:fld id="{D867D3BC-E722-4E8E-8D82-B9550D6C128A}" type="datetime1">
              <a:rPr lang="zh-CN" altLang="en-US" smtClean="0"/>
              <a:pPr>
                <a:buFontTx/>
                <a:buNone/>
                <a:defRPr/>
              </a:pPr>
              <a:t>2018/9/5 Wednesday</a:t>
            </a:fld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None/>
              <a:defRPr sz="1400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ea"/>
                <a:ea typeface="+mn-ea"/>
              </a:defRPr>
            </a:lvl1pPr>
          </a:lstStyle>
          <a:p>
            <a:pPr>
              <a:buFontTx/>
              <a:buNone/>
              <a:defRPr/>
            </a:pPr>
            <a:fld id="{62BE8675-7E1E-4F0D-99E8-4CEF8F868FF2}" type="slidenum">
              <a:rPr lang="en-US" altLang="zh-CN" smtClean="0"/>
              <a:pPr>
                <a:buFontTx/>
                <a:buNone/>
                <a:defRPr/>
              </a:pPr>
              <a:t>‹#›</a:t>
            </a:fld>
            <a:endParaRPr lang="en-US" altLang="zh-CN" dirty="0"/>
          </a:p>
        </p:txBody>
      </p:sp>
      <p:pic>
        <p:nvPicPr>
          <p:cNvPr id="7" name="Picture 5" descr="08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89" t="33676" r="7799" b="55194"/>
          <a:stretch>
            <a:fillRect/>
          </a:stretch>
        </p:blipFill>
        <p:spPr bwMode="auto">
          <a:xfrm>
            <a:off x="6446839" y="-26988"/>
            <a:ext cx="2733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08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16" t="33676" r="9175" b="55194"/>
          <a:stretch>
            <a:fillRect/>
          </a:stretch>
        </p:blipFill>
        <p:spPr bwMode="auto">
          <a:xfrm>
            <a:off x="0" y="-26988"/>
            <a:ext cx="646588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  <p:pic>
        <p:nvPicPr>
          <p:cNvPr id="12" name="Picture 5" descr="082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89" t="33676" r="7799" b="55194"/>
          <a:stretch>
            <a:fillRect/>
          </a:stretch>
        </p:blipFill>
        <p:spPr bwMode="auto">
          <a:xfrm>
            <a:off x="6446839" y="-26988"/>
            <a:ext cx="2733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6" descr="082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16" t="33676" r="9175" b="55194"/>
          <a:stretch>
            <a:fillRect/>
          </a:stretch>
        </p:blipFill>
        <p:spPr bwMode="auto">
          <a:xfrm>
            <a:off x="0" y="-26988"/>
            <a:ext cx="646588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2381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40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楷体" pitchFamily="49" charset="-122"/>
          <a:ea typeface="楷体" pitchFamily="49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楷体" pitchFamily="49" charset="-122"/>
          <a:ea typeface="楷体" pitchFamily="49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楷体" pitchFamily="49" charset="-122"/>
          <a:ea typeface="楷体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6" y="404815"/>
            <a:ext cx="66262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1700213"/>
            <a:ext cx="8229600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Text Box 6"/>
          <p:cNvSpPr txBox="1">
            <a:spLocks noChangeArrowheads="1"/>
          </p:cNvSpPr>
          <p:nvPr/>
        </p:nvSpPr>
        <p:spPr bwMode="auto">
          <a:xfrm>
            <a:off x="5580063" y="6332538"/>
            <a:ext cx="3600450" cy="33655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1600" smtClean="0">
                <a:solidFill>
                  <a:srgbClr val="000000"/>
                </a:solidFill>
                <a:ea typeface="黑体" panose="02010609060101010101" pitchFamily="49" charset="-122"/>
              </a:rPr>
              <a:t>统计学院“十年腾飞”学科规划汇报</a:t>
            </a:r>
            <a:endParaRPr lang="en-US" altLang="zh-CN" sz="1600" smtClean="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136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o"/>
        <a:defRPr sz="3000" b="1">
          <a:solidFill>
            <a:srgbClr val="000000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n"/>
        <a:defRPr sz="2600" b="1">
          <a:solidFill>
            <a:srgbClr val="000000"/>
          </a:solidFill>
          <a:latin typeface="+mn-lt"/>
          <a:ea typeface="+mn-ea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o"/>
        <a:defRPr sz="2300" b="1">
          <a:solidFill>
            <a:srgbClr val="000000"/>
          </a:solidFill>
          <a:latin typeface="+mn-lt"/>
          <a:ea typeface="+mn-ea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n"/>
        <a:defRPr sz="2000" b="1">
          <a:solidFill>
            <a:srgbClr val="000000"/>
          </a:solidFill>
          <a:latin typeface="+mn-lt"/>
          <a:ea typeface="+mn-ea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buFontTx/>
              <a:buNone/>
              <a:defRPr/>
            </a:pPr>
            <a:fld id="{D867D3BC-E722-4E8E-8D82-B9550D6C128A}" type="datetime1">
              <a:rPr lang="zh-CN" altLang="en-US" smtClean="0"/>
              <a:pPr>
                <a:buFontTx/>
                <a:buNone/>
                <a:defRPr/>
              </a:pPr>
              <a:t>2018/9/5 Wednesday</a:t>
            </a:fld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None/>
              <a:defRPr sz="1400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ea"/>
                <a:ea typeface="+mn-ea"/>
              </a:defRPr>
            </a:lvl1pPr>
          </a:lstStyle>
          <a:p>
            <a:pPr>
              <a:buFontTx/>
              <a:buNone/>
              <a:defRPr/>
            </a:pPr>
            <a:fld id="{62BE8675-7E1E-4F0D-99E8-4CEF8F868FF2}" type="slidenum">
              <a:rPr lang="en-US" altLang="zh-CN" smtClean="0"/>
              <a:pPr>
                <a:buFontTx/>
                <a:buNone/>
                <a:defRPr/>
              </a:pPr>
              <a:t>‹#›</a:t>
            </a:fld>
            <a:endParaRPr lang="en-US" altLang="zh-CN" dirty="0"/>
          </a:p>
        </p:txBody>
      </p:sp>
      <p:pic>
        <p:nvPicPr>
          <p:cNvPr id="7" name="Picture 5" descr="08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89" t="33676" r="7799" b="55194"/>
          <a:stretch>
            <a:fillRect/>
          </a:stretch>
        </p:blipFill>
        <p:spPr bwMode="auto">
          <a:xfrm>
            <a:off x="6446839" y="-26988"/>
            <a:ext cx="2733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08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16" t="33676" r="9175" b="55194"/>
          <a:stretch>
            <a:fillRect/>
          </a:stretch>
        </p:blipFill>
        <p:spPr bwMode="auto">
          <a:xfrm>
            <a:off x="0" y="-26988"/>
            <a:ext cx="646588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911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楷体" pitchFamily="49" charset="-122"/>
          <a:ea typeface="楷体" pitchFamily="49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楷体" pitchFamily="49" charset="-122"/>
          <a:ea typeface="楷体" pitchFamily="49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楷体" pitchFamily="49" charset="-122"/>
          <a:ea typeface="楷体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6" y="404815"/>
            <a:ext cx="66262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1700213"/>
            <a:ext cx="8229600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Text Box 6"/>
          <p:cNvSpPr txBox="1">
            <a:spLocks noChangeArrowheads="1"/>
          </p:cNvSpPr>
          <p:nvPr/>
        </p:nvSpPr>
        <p:spPr bwMode="auto">
          <a:xfrm>
            <a:off x="5580063" y="6332538"/>
            <a:ext cx="3600450" cy="33655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1600" smtClean="0">
                <a:solidFill>
                  <a:srgbClr val="000000"/>
                </a:solidFill>
                <a:ea typeface="黑体" panose="02010609060101010101" pitchFamily="49" charset="-122"/>
              </a:rPr>
              <a:t>统计学院“十年腾飞”学科规划汇报</a:t>
            </a:r>
            <a:endParaRPr lang="en-US" altLang="zh-CN" sz="1600" smtClean="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8134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o"/>
        <a:defRPr sz="3000" b="1">
          <a:solidFill>
            <a:srgbClr val="000000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n"/>
        <a:defRPr sz="2600" b="1">
          <a:solidFill>
            <a:srgbClr val="000000"/>
          </a:solidFill>
          <a:latin typeface="+mn-lt"/>
          <a:ea typeface="+mn-ea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o"/>
        <a:defRPr sz="2300" b="1">
          <a:solidFill>
            <a:srgbClr val="000000"/>
          </a:solidFill>
          <a:latin typeface="+mn-lt"/>
          <a:ea typeface="+mn-ea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n"/>
        <a:defRPr sz="2000" b="1">
          <a:solidFill>
            <a:srgbClr val="000000"/>
          </a:solidFill>
          <a:latin typeface="+mn-lt"/>
          <a:ea typeface="+mn-ea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8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5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7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0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26.wmf"/><Relationship Id="rId2" Type="http://schemas.openxmlformats.org/officeDocument/2006/relationships/slideLayout" Target="../slideLayouts/slideLayout55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20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17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7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8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1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2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33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5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6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40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30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45.wmf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44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34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46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49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52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52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5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hyperlink" Target="https://baike.baidu.com/item/%E7%A6%BB%E6%95%A3%E7%A8%8B%E5%BA%A6/6775049" TargetMode="Externa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11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15696" y="1756089"/>
            <a:ext cx="7772400" cy="1362456"/>
          </a:xfrm>
        </p:spPr>
        <p:txBody>
          <a:bodyPr/>
          <a:lstStyle/>
          <a:p>
            <a:pPr algn="ctr"/>
            <a:r>
              <a:rPr lang="zh-CN" altLang="en-US" sz="6000" b="0" dirty="0" smtClean="0">
                <a:solidFill>
                  <a:srgbClr val="91172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风险度量</a:t>
            </a:r>
            <a:r>
              <a:rPr lang="zh-CN" altLang="en-US" sz="6000" b="0" dirty="0">
                <a:solidFill>
                  <a:srgbClr val="91172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基础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33400" y="4010258"/>
            <a:ext cx="7854696" cy="1752600"/>
          </a:xfrm>
          <a:prstGeom prst="rect">
            <a:avLst/>
          </a:prstGeom>
        </p:spPr>
        <p:txBody>
          <a:bodyPr vert="horz" lIns="45720" rIns="45720" anchor="t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Aft>
                <a:spcPts val="0"/>
              </a:spcAft>
            </a:pPr>
            <a:r>
              <a:rPr lang="zh-CN" altLang="en-US" sz="3200" b="0" dirty="0" smtClean="0">
                <a:solidFill>
                  <a:srgbClr val="911720"/>
                </a:solidFill>
                <a:latin typeface="华文新魏" pitchFamily="2" charset="-122"/>
                <a:ea typeface="华文新魏" pitchFamily="2" charset="-122"/>
              </a:rPr>
              <a:t>李政宵</a:t>
            </a:r>
          </a:p>
          <a:p>
            <a:pPr algn="ctr" fontAlgn="auto">
              <a:spcAft>
                <a:spcPts val="0"/>
              </a:spcAft>
            </a:pPr>
            <a:r>
              <a:rPr lang="zh-CN" altLang="en-US" sz="3200" b="0" dirty="0" smtClean="0">
                <a:solidFill>
                  <a:srgbClr val="911720"/>
                </a:solidFill>
                <a:latin typeface="华文新魏" pitchFamily="2" charset="-122"/>
                <a:ea typeface="华文新魏" pitchFamily="2" charset="-122"/>
              </a:rPr>
              <a:t>    对外经济贸易大学保险学院</a:t>
            </a:r>
          </a:p>
        </p:txBody>
      </p:sp>
    </p:spTree>
    <p:extLst>
      <p:ext uri="{BB962C8B-B14F-4D97-AF65-F5344CB8AC3E}">
        <p14:creationId xmlns:p14="http://schemas.microsoft.com/office/powerpoint/2010/main" val="12364147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10</a:t>
            </a:fld>
            <a:endParaRPr lang="zh-CN" altLang="en-US" dirty="0"/>
          </a:p>
        </p:txBody>
      </p:sp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88299"/>
            <a:ext cx="7620000" cy="525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523870" y="3724980"/>
            <a:ext cx="4567276" cy="17912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 smtClean="0">
                <a:latin typeface="+mj-lt"/>
              </a:rPr>
              <a:t>例：哪个风险大？</a:t>
            </a:r>
            <a:endParaRPr lang="en-US" altLang="zh-CN" dirty="0" smtClean="0">
              <a:latin typeface="+mj-lt"/>
            </a:endParaRPr>
          </a:p>
          <a:p>
            <a:pPr>
              <a:buNone/>
            </a:pPr>
            <a:r>
              <a:rPr lang="en-US" altLang="zh-CN" dirty="0" smtClean="0">
                <a:latin typeface="+mj-lt"/>
              </a:rPr>
              <a:t>Gamma(shape=2</a:t>
            </a:r>
            <a:r>
              <a:rPr lang="en-US" altLang="zh-CN" dirty="0">
                <a:latin typeface="+mj-lt"/>
              </a:rPr>
              <a:t>, scale=1000)</a:t>
            </a:r>
            <a:endParaRPr lang="en-US" altLang="zh-CN" dirty="0" smtClean="0">
              <a:latin typeface="+mj-lt"/>
            </a:endParaRPr>
          </a:p>
          <a:p>
            <a:pPr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+mj-lt"/>
              </a:rPr>
              <a:t>Gamma(shape=4, scale=500</a:t>
            </a:r>
            <a:r>
              <a:rPr lang="en-US" altLang="zh-CN" dirty="0">
                <a:solidFill>
                  <a:srgbClr val="FF0000"/>
                </a:solidFill>
                <a:latin typeface="+mj-lt"/>
              </a:rPr>
              <a:t>)</a:t>
            </a:r>
            <a:endParaRPr lang="zh-CN" altLang="en-US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1530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1297"/>
            <a:ext cx="8229600" cy="789140"/>
          </a:xfrm>
        </p:spPr>
        <p:txBody>
          <a:bodyPr/>
          <a:lstStyle/>
          <a:p>
            <a:pPr eaLnBrk="1" hangingPunct="1"/>
            <a:r>
              <a:rPr lang="zh-CN" altLang="en-US" sz="3200" dirty="0" smtClean="0"/>
              <a:t>风险度量</a:t>
            </a:r>
            <a:endParaRPr lang="en-US" altLang="zh-CN" sz="3200" dirty="0" smtClean="0"/>
          </a:p>
        </p:txBody>
      </p:sp>
      <p:sp>
        <p:nvSpPr>
          <p:cNvPr id="94212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905630"/>
            <a:ext cx="8229600" cy="4382717"/>
          </a:xfrm>
        </p:spPr>
        <p:txBody>
          <a:bodyPr/>
          <a:lstStyle/>
          <a:p>
            <a:pPr eaLnBrk="1" hangingPunct="1"/>
            <a:r>
              <a:rPr lang="zh-CN" altLang="en-US" sz="2400" b="1" dirty="0" smtClean="0"/>
              <a:t>风险度量：</a:t>
            </a:r>
            <a:r>
              <a:rPr lang="zh-CN" altLang="en-US" sz="2400" b="1" dirty="0" smtClean="0">
                <a:latin typeface="Times New Roman" pitchFamily="18" charset="0"/>
              </a:rPr>
              <a:t>把一个代表风险的随机变量转化为一个实值的过程。</a:t>
            </a:r>
          </a:p>
          <a:p>
            <a:pPr eaLnBrk="1" hangingPunct="1"/>
            <a:endParaRPr lang="zh-CN" altLang="en-US" sz="2400" b="1" dirty="0" smtClean="0"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b="1" dirty="0" smtClean="0">
                <a:latin typeface="Times New Roman" pitchFamily="18" charset="0"/>
              </a:rPr>
              <a:t>　　　假设 </a:t>
            </a:r>
            <a:r>
              <a:rPr lang="en-US" altLang="zh-CN" sz="2400" b="1" i="1" dirty="0" smtClean="0">
                <a:latin typeface="Times New Roman" pitchFamily="18" charset="0"/>
              </a:rPr>
              <a:t>X </a:t>
            </a:r>
            <a:r>
              <a:rPr lang="zh-CN" altLang="en-US" sz="2400" b="1" dirty="0" smtClean="0">
                <a:latin typeface="Times New Roman" pitchFamily="18" charset="0"/>
              </a:rPr>
              <a:t>表示随机风险，</a:t>
            </a:r>
            <a:r>
              <a:rPr lang="en-US" altLang="zh-CN" sz="2400" b="1" i="1" dirty="0" smtClean="0">
                <a:latin typeface="Symbol" pitchFamily="18" charset="2"/>
              </a:rPr>
              <a:t>r  </a:t>
            </a:r>
            <a:r>
              <a:rPr lang="zh-CN" altLang="en-US" sz="2400" b="1" dirty="0" smtClean="0">
                <a:latin typeface="Times New Roman" pitchFamily="18" charset="0"/>
              </a:rPr>
              <a:t>为风险度量方法，</a:t>
            </a:r>
            <a:r>
              <a:rPr lang="en-US" altLang="zh-CN" sz="2400" b="1" i="1" dirty="0" smtClean="0">
                <a:latin typeface="Times New Roman" pitchFamily="18" charset="0"/>
              </a:rPr>
              <a:t>r</a:t>
            </a:r>
            <a:r>
              <a:rPr lang="zh-CN" altLang="en-US" sz="2400" b="1" dirty="0" smtClean="0">
                <a:latin typeface="Times New Roman" pitchFamily="18" charset="0"/>
              </a:rPr>
              <a:t>为风险度量值，则风险度量过程可以表示为：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2400" b="1" i="1" dirty="0" smtClean="0">
              <a:latin typeface="Times New Roman" pitchFamily="18" charset="0"/>
            </a:endParaRPr>
          </a:p>
          <a:p>
            <a:pPr lvl="1" algn="ctr" eaLnBrk="1" hangingPunct="1">
              <a:buFont typeface="Wingdings" pitchFamily="2" charset="2"/>
              <a:buNone/>
            </a:pPr>
            <a:r>
              <a:rPr lang="en-US" altLang="zh-CN" sz="2400" b="1" i="1" dirty="0" smtClean="0">
                <a:latin typeface="Times New Roman" pitchFamily="18" charset="0"/>
              </a:rPr>
              <a:t>r</a:t>
            </a:r>
            <a:r>
              <a:rPr lang="en-US" altLang="zh-CN" sz="2400" b="1" dirty="0" smtClean="0">
                <a:latin typeface="Times New Roman" pitchFamily="18" charset="0"/>
              </a:rPr>
              <a:t> = </a:t>
            </a:r>
            <a:r>
              <a:rPr lang="en-US" altLang="zh-CN" sz="2400" b="1" i="1" dirty="0" smtClean="0">
                <a:latin typeface="Symbol" pitchFamily="18" charset="2"/>
              </a:rPr>
              <a:t>r </a:t>
            </a:r>
            <a:r>
              <a:rPr lang="en-US" altLang="zh-CN" sz="2400" b="1" dirty="0" smtClean="0">
                <a:latin typeface="Times New Roman" pitchFamily="18" charset="0"/>
              </a:rPr>
              <a:t>(</a:t>
            </a:r>
            <a:r>
              <a:rPr lang="en-US" altLang="zh-CN" sz="2400" b="1" i="1" dirty="0" smtClean="0">
                <a:latin typeface="Times New Roman" pitchFamily="18" charset="0"/>
              </a:rPr>
              <a:t>X</a:t>
            </a:r>
            <a:r>
              <a:rPr lang="en-US" altLang="zh-CN" sz="2400" b="1" dirty="0" smtClean="0">
                <a:latin typeface="Times New Roman" pitchFamily="18" charset="0"/>
              </a:rPr>
              <a:t>)</a:t>
            </a:r>
            <a:endParaRPr lang="en-US" altLang="zh-CN" sz="2400" b="1" dirty="0" smtClean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1D74D38E-871C-4775-A1DB-7998EA898785}" type="slidenum">
              <a:rPr lang="en-US" altLang="zh-CN"/>
              <a:pPr>
                <a:defRPr/>
              </a:pPr>
              <a:t>11</a:t>
            </a:fld>
            <a:r>
              <a:rPr lang="en-US" altLang="zh-CN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9408418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683125"/>
          </a:xfrm>
        </p:spPr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</a:rPr>
              <a:t>风险度量的一致性要求</a:t>
            </a:r>
            <a:endParaRPr lang="en-US" altLang="zh-CN" sz="2800" b="1" dirty="0" smtClean="0">
              <a:solidFill>
                <a:srgbClr val="FF0000"/>
              </a:solidFill>
              <a:latin typeface="Times New Roman" pitchFamily="18" charset="0"/>
            </a:endParaRPr>
          </a:p>
          <a:p>
            <a:pPr marL="0" indent="0" algn="just">
              <a:spcBef>
                <a:spcPts val="900"/>
              </a:spcBef>
              <a:spcAft>
                <a:spcPts val="0"/>
              </a:spcAft>
              <a:buNone/>
            </a:pPr>
            <a:r>
              <a:rPr lang="zh-CN" altLang="zh-CN" kern="100" dirty="0">
                <a:latin typeface="Times New Roman"/>
                <a:ea typeface="宋体"/>
                <a:cs typeface="Times New Roman"/>
              </a:rPr>
              <a:t>（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1</a:t>
            </a:r>
            <a:r>
              <a:rPr lang="zh-CN" altLang="zh-CN" kern="100" dirty="0">
                <a:latin typeface="Times New Roman"/>
                <a:ea typeface="宋体"/>
                <a:cs typeface="Times New Roman"/>
              </a:rPr>
              <a:t>）次可加性：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 ρ(</a:t>
            </a:r>
            <a:r>
              <a:rPr lang="en-US" altLang="zh-CN" i="1" kern="100" dirty="0">
                <a:latin typeface="Times New Roman"/>
                <a:ea typeface="宋体"/>
                <a:cs typeface="Times New Roman"/>
              </a:rPr>
              <a:t>X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 + </a:t>
            </a:r>
            <a:r>
              <a:rPr lang="en-US" altLang="zh-CN" i="1" kern="100" dirty="0">
                <a:latin typeface="Times New Roman"/>
                <a:ea typeface="宋体"/>
                <a:cs typeface="Times New Roman"/>
              </a:rPr>
              <a:t>Y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)  ≤ ρ (</a:t>
            </a:r>
            <a:r>
              <a:rPr lang="en-US" altLang="zh-CN" i="1" kern="100" dirty="0">
                <a:latin typeface="Times New Roman"/>
                <a:ea typeface="宋体"/>
                <a:cs typeface="Times New Roman"/>
              </a:rPr>
              <a:t>X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) + ρ(</a:t>
            </a:r>
            <a:r>
              <a:rPr lang="en-US" altLang="zh-CN" i="1" kern="100" dirty="0">
                <a:latin typeface="Times New Roman"/>
                <a:ea typeface="宋体"/>
                <a:cs typeface="Times New Roman"/>
              </a:rPr>
              <a:t>Y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)</a:t>
            </a:r>
            <a:endParaRPr lang="zh-CN" altLang="zh-CN" sz="3600" dirty="0">
              <a:latin typeface="Cambria"/>
              <a:ea typeface="宋体"/>
              <a:cs typeface="Times New Roman"/>
            </a:endParaRPr>
          </a:p>
          <a:p>
            <a:pPr marL="0" indent="0" algn="just">
              <a:spcBef>
                <a:spcPts val="900"/>
              </a:spcBef>
              <a:spcAft>
                <a:spcPts val="0"/>
              </a:spcAft>
              <a:buNone/>
            </a:pPr>
            <a:r>
              <a:rPr lang="zh-CN" altLang="zh-CN" kern="100" dirty="0">
                <a:latin typeface="Times New Roman"/>
                <a:ea typeface="宋体"/>
                <a:cs typeface="Times New Roman"/>
              </a:rPr>
              <a:t>（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2</a:t>
            </a:r>
            <a:r>
              <a:rPr lang="zh-CN" altLang="zh-CN" kern="100" dirty="0">
                <a:latin typeface="Times New Roman"/>
                <a:ea typeface="宋体"/>
                <a:cs typeface="Times New Roman"/>
              </a:rPr>
              <a:t>）单调性：若</a:t>
            </a:r>
            <a:r>
              <a:rPr lang="zh-CN" altLang="zh-CN" kern="100" dirty="0">
                <a:latin typeface="Cambria"/>
                <a:ea typeface="Times New Roman"/>
                <a:cs typeface="Times New Roman"/>
              </a:rPr>
              <a:t> </a:t>
            </a:r>
            <a:r>
              <a:rPr lang="en-US" altLang="zh-CN" i="1" kern="100" dirty="0">
                <a:latin typeface="Cambria"/>
                <a:ea typeface="Times New Roman"/>
                <a:cs typeface="Times New Roman"/>
              </a:rPr>
              <a:t>X </a:t>
            </a:r>
            <a:r>
              <a:rPr lang="en-US" altLang="zh-CN" kern="100" dirty="0">
                <a:latin typeface="Cambria"/>
                <a:ea typeface="Times New Roman"/>
                <a:cs typeface="Times New Roman"/>
              </a:rPr>
              <a:t>≤ </a:t>
            </a:r>
            <a:r>
              <a:rPr lang="en-US" altLang="zh-CN" i="1" kern="100" dirty="0" smtClean="0">
                <a:latin typeface="Cambria"/>
                <a:ea typeface="Times New Roman"/>
                <a:cs typeface="Times New Roman"/>
              </a:rPr>
              <a:t>Y</a:t>
            </a:r>
            <a:r>
              <a:rPr lang="en-US" altLang="zh-CN" kern="100" dirty="0" smtClean="0">
                <a:latin typeface="Cambria"/>
                <a:ea typeface="Times New Roman"/>
                <a:cs typeface="Times New Roman"/>
              </a:rPr>
              <a:t>,  </a:t>
            </a:r>
            <a:r>
              <a:rPr lang="zh-CN" altLang="zh-CN" kern="100" dirty="0" smtClean="0">
                <a:latin typeface="Times New Roman"/>
                <a:ea typeface="宋体"/>
                <a:cs typeface="Times New Roman"/>
              </a:rPr>
              <a:t>则</a:t>
            </a:r>
            <a:r>
              <a:rPr lang="en-US" altLang="zh-CN" kern="100" dirty="0" smtClean="0">
                <a:latin typeface="Times New Roman"/>
                <a:ea typeface="宋体"/>
                <a:cs typeface="Times New Roman"/>
              </a:rPr>
              <a:t> ρ(</a:t>
            </a:r>
            <a:r>
              <a:rPr lang="en-US" altLang="zh-CN" i="1" kern="100" dirty="0" smtClean="0">
                <a:latin typeface="Times New Roman"/>
                <a:ea typeface="宋体"/>
                <a:cs typeface="Times New Roman"/>
              </a:rPr>
              <a:t>X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)  ≤  ρ (</a:t>
            </a:r>
            <a:r>
              <a:rPr lang="en-US" altLang="zh-CN" i="1" kern="100" dirty="0">
                <a:latin typeface="Times New Roman"/>
                <a:ea typeface="宋体"/>
                <a:cs typeface="Times New Roman"/>
              </a:rPr>
              <a:t>Y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)</a:t>
            </a:r>
            <a:endParaRPr lang="zh-CN" altLang="zh-CN" sz="3600" dirty="0">
              <a:latin typeface="Cambria"/>
              <a:ea typeface="宋体"/>
              <a:cs typeface="Times New Roman"/>
            </a:endParaRPr>
          </a:p>
          <a:p>
            <a:pPr marL="0" indent="0" algn="just">
              <a:spcBef>
                <a:spcPts val="900"/>
              </a:spcBef>
              <a:spcAft>
                <a:spcPts val="0"/>
              </a:spcAft>
              <a:buNone/>
            </a:pPr>
            <a:r>
              <a:rPr lang="zh-CN" altLang="zh-CN" kern="100" dirty="0">
                <a:latin typeface="Times New Roman"/>
                <a:ea typeface="宋体"/>
                <a:cs typeface="Times New Roman"/>
              </a:rPr>
              <a:t>（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3</a:t>
            </a:r>
            <a:r>
              <a:rPr lang="zh-CN" altLang="zh-CN" kern="100" dirty="0">
                <a:latin typeface="Times New Roman"/>
                <a:ea typeface="宋体"/>
                <a:cs typeface="Times New Roman"/>
              </a:rPr>
              <a:t>）正齐次性：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ρ (</a:t>
            </a:r>
            <a:r>
              <a:rPr lang="en-US" altLang="zh-CN" i="1" kern="100" dirty="0" err="1">
                <a:latin typeface="Times New Roman"/>
                <a:ea typeface="宋体"/>
                <a:cs typeface="Times New Roman"/>
              </a:rPr>
              <a:t>cX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)  = </a:t>
            </a:r>
            <a:r>
              <a:rPr lang="en-US" altLang="zh-CN" i="1" kern="100" dirty="0">
                <a:latin typeface="Times New Roman"/>
                <a:ea typeface="宋体"/>
                <a:cs typeface="Times New Roman"/>
              </a:rPr>
              <a:t>c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 ρ (</a:t>
            </a:r>
            <a:r>
              <a:rPr lang="en-US" altLang="zh-CN" i="1" kern="100" dirty="0">
                <a:latin typeface="Times New Roman"/>
                <a:ea typeface="宋体"/>
                <a:cs typeface="Times New Roman"/>
              </a:rPr>
              <a:t>X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)</a:t>
            </a:r>
            <a:r>
              <a:rPr lang="zh-CN" altLang="zh-CN" kern="100" dirty="0">
                <a:latin typeface="Times New Roman"/>
                <a:ea typeface="宋体"/>
                <a:cs typeface="Times New Roman"/>
              </a:rPr>
              <a:t>，</a:t>
            </a:r>
            <a:r>
              <a:rPr lang="zh-CN" altLang="zh-CN" kern="100" dirty="0">
                <a:latin typeface="Cambria"/>
                <a:ea typeface="Times New Roman"/>
                <a:cs typeface="Times New Roman"/>
              </a:rPr>
              <a:t> </a:t>
            </a:r>
            <a:r>
              <a:rPr lang="en-US" altLang="zh-CN" i="1" kern="100" dirty="0">
                <a:latin typeface="Cambria"/>
                <a:ea typeface="Times New Roman"/>
                <a:cs typeface="Times New Roman"/>
              </a:rPr>
              <a:t>c</a:t>
            </a:r>
            <a:r>
              <a:rPr lang="en-US" altLang="zh-CN" kern="100" dirty="0">
                <a:latin typeface="Cambria"/>
                <a:ea typeface="Times New Roman"/>
                <a:cs typeface="Times New Roman"/>
              </a:rPr>
              <a:t> &gt; 0</a:t>
            </a:r>
            <a:r>
              <a:rPr lang="zh-CN" altLang="zh-CN" kern="100" dirty="0">
                <a:latin typeface="Times New Roman"/>
                <a:ea typeface="宋体"/>
                <a:cs typeface="Times New Roman"/>
              </a:rPr>
              <a:t>为常数</a:t>
            </a:r>
            <a:endParaRPr lang="zh-CN" altLang="zh-CN" sz="3600" dirty="0">
              <a:latin typeface="Cambria"/>
              <a:ea typeface="宋体"/>
              <a:cs typeface="Times New Roman"/>
            </a:endParaRPr>
          </a:p>
          <a:p>
            <a:pPr marL="0" indent="0" algn="just">
              <a:spcBef>
                <a:spcPts val="900"/>
              </a:spcBef>
              <a:spcAft>
                <a:spcPts val="0"/>
              </a:spcAft>
              <a:buNone/>
              <a:tabLst>
                <a:tab pos="3657600" algn="l"/>
              </a:tabLst>
            </a:pPr>
            <a:r>
              <a:rPr lang="zh-CN" altLang="zh-CN" kern="100" dirty="0">
                <a:latin typeface="Times New Roman"/>
                <a:ea typeface="宋体"/>
                <a:cs typeface="Times New Roman"/>
              </a:rPr>
              <a:t>（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4</a:t>
            </a:r>
            <a:r>
              <a:rPr lang="zh-CN" altLang="zh-CN" kern="100" dirty="0">
                <a:latin typeface="Times New Roman"/>
                <a:ea typeface="宋体"/>
                <a:cs typeface="Times New Roman"/>
              </a:rPr>
              <a:t>）平移不变性：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ρ(</a:t>
            </a:r>
            <a:r>
              <a:rPr lang="en-US" altLang="zh-CN" i="1" kern="100" dirty="0">
                <a:latin typeface="Times New Roman"/>
                <a:ea typeface="宋体"/>
                <a:cs typeface="Times New Roman"/>
              </a:rPr>
              <a:t>X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 + </a:t>
            </a:r>
            <a:r>
              <a:rPr lang="en-US" altLang="zh-CN" i="1" kern="100" dirty="0">
                <a:latin typeface="Times New Roman"/>
                <a:ea typeface="宋体"/>
                <a:cs typeface="Times New Roman"/>
              </a:rPr>
              <a:t>c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) = ρ (</a:t>
            </a:r>
            <a:r>
              <a:rPr lang="en-US" altLang="zh-CN" i="1" kern="100" dirty="0">
                <a:latin typeface="Times New Roman"/>
                <a:ea typeface="宋体"/>
                <a:cs typeface="Times New Roman"/>
              </a:rPr>
              <a:t>X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) + </a:t>
            </a:r>
            <a:r>
              <a:rPr lang="en-US" altLang="zh-CN" i="1" kern="100" dirty="0">
                <a:latin typeface="Times New Roman"/>
                <a:ea typeface="宋体"/>
                <a:cs typeface="Times New Roman"/>
              </a:rPr>
              <a:t>c</a:t>
            </a:r>
            <a:r>
              <a:rPr lang="zh-CN" altLang="zh-CN" kern="100" dirty="0">
                <a:latin typeface="Times New Roman"/>
                <a:ea typeface="宋体"/>
                <a:cs typeface="Times New Roman"/>
              </a:rPr>
              <a:t>，</a:t>
            </a:r>
            <a:r>
              <a:rPr lang="zh-CN" altLang="zh-CN" kern="100" dirty="0">
                <a:latin typeface="Cambria"/>
                <a:ea typeface="Times New Roman"/>
                <a:cs typeface="Times New Roman"/>
              </a:rPr>
              <a:t> </a:t>
            </a:r>
            <a:r>
              <a:rPr lang="en-US" altLang="zh-CN" i="1" kern="100" dirty="0">
                <a:latin typeface="Cambria"/>
                <a:ea typeface="Times New Roman"/>
                <a:cs typeface="Times New Roman"/>
              </a:rPr>
              <a:t>c</a:t>
            </a:r>
            <a:r>
              <a:rPr lang="zh-CN" altLang="zh-CN" kern="100" dirty="0">
                <a:latin typeface="Times New Roman"/>
                <a:ea typeface="宋体"/>
                <a:cs typeface="Times New Roman"/>
              </a:rPr>
              <a:t>为常数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	</a:t>
            </a:r>
            <a:endParaRPr lang="zh-CN" altLang="zh-CN" sz="3600" dirty="0">
              <a:latin typeface="Cambria"/>
              <a:ea typeface="宋体"/>
              <a:cs typeface="Times New Roman"/>
            </a:endParaRPr>
          </a:p>
          <a:p>
            <a:pPr lvl="1">
              <a:lnSpc>
                <a:spcPct val="200000"/>
              </a:lnSpc>
            </a:pPr>
            <a:endParaRPr lang="en-US" altLang="zh-CN" sz="2400" b="1" dirty="0" smtClean="0">
              <a:latin typeface="Times New Roman" pitchFamily="18" charset="0"/>
            </a:endParaRPr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6761F3D5-0A6F-4618-A0BA-C8488CD8103A}" type="slidenum">
              <a:rPr lang="en-US" altLang="zh-CN"/>
              <a:pPr>
                <a:defRPr/>
              </a:pPr>
              <a:t>12</a:t>
            </a:fld>
            <a:r>
              <a:rPr lang="en-US" altLang="zh-CN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20834123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683125"/>
          </a:xfrm>
        </p:spPr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zh-CN" altLang="en-US" sz="2400" b="1" dirty="0" smtClean="0">
                <a:latin typeface="Times New Roman" pitchFamily="18" charset="0"/>
              </a:rPr>
              <a:t>常用的风险度量方法：</a:t>
            </a:r>
          </a:p>
          <a:p>
            <a:pPr lvl="1" eaLnBrk="1" hangingPunct="1">
              <a:lnSpc>
                <a:spcPct val="200000"/>
              </a:lnSpc>
            </a:pPr>
            <a:r>
              <a:rPr lang="en-US" altLang="zh-CN" sz="2400" b="1" dirty="0" err="1" smtClean="0">
                <a:solidFill>
                  <a:srgbClr val="FF0000"/>
                </a:solidFill>
                <a:latin typeface="+mj-lt"/>
              </a:rPr>
              <a:t>VaR</a:t>
            </a:r>
            <a:r>
              <a:rPr lang="en-US" altLang="zh-CN" sz="2400" b="1" dirty="0" smtClean="0">
                <a:solidFill>
                  <a:srgbClr val="FF0000"/>
                </a:solidFill>
                <a:latin typeface="+mj-lt"/>
              </a:rPr>
              <a:t>: </a:t>
            </a:r>
            <a:r>
              <a:rPr lang="en-US" altLang="zh-CN" sz="2400" b="1" dirty="0" smtClean="0">
                <a:latin typeface="+mj-lt"/>
              </a:rPr>
              <a:t>Value at Risk</a:t>
            </a:r>
          </a:p>
          <a:p>
            <a:pPr lvl="1">
              <a:lnSpc>
                <a:spcPct val="200000"/>
              </a:lnSpc>
            </a:pPr>
            <a:r>
              <a:rPr lang="en-US" altLang="zh-CN" sz="2400" b="1" dirty="0" err="1" smtClean="0">
                <a:solidFill>
                  <a:srgbClr val="FF0000"/>
                </a:solidFill>
                <a:latin typeface="+mj-lt"/>
              </a:rPr>
              <a:t>TVaR</a:t>
            </a:r>
            <a:r>
              <a:rPr lang="en-US" altLang="zh-CN" sz="2400" b="1" dirty="0" smtClean="0">
                <a:solidFill>
                  <a:srgbClr val="FF0000"/>
                </a:solidFill>
                <a:latin typeface="+mj-lt"/>
              </a:rPr>
              <a:t>: </a:t>
            </a:r>
            <a:r>
              <a:rPr lang="en-US" altLang="zh-CN" sz="2400" b="1" dirty="0" smtClean="0">
                <a:latin typeface="+mj-lt"/>
              </a:rPr>
              <a:t>Tail-Value-at-Risk 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zh-CN" altLang="en-US" sz="2400" b="1" dirty="0" smtClean="0">
                <a:latin typeface="+mj-lt"/>
              </a:rPr>
              <a:t>（也</a:t>
            </a:r>
            <a:r>
              <a:rPr lang="zh-CN" altLang="en-US" b="1" dirty="0" smtClean="0">
                <a:latin typeface="+mj-lt"/>
              </a:rPr>
              <a:t>称</a:t>
            </a:r>
            <a:r>
              <a:rPr lang="zh-CN" altLang="en-US" sz="2400" b="1" dirty="0" smtClean="0">
                <a:latin typeface="+mj-lt"/>
              </a:rPr>
              <a:t>为 </a:t>
            </a:r>
            <a:r>
              <a:rPr lang="en-US" altLang="zh-CN" b="1" dirty="0" err="1" smtClean="0">
                <a:solidFill>
                  <a:srgbClr val="FF0000"/>
                </a:solidFill>
                <a:latin typeface="+mj-lt"/>
              </a:rPr>
              <a:t>CVaR</a:t>
            </a:r>
            <a:r>
              <a:rPr lang="zh-CN" altLang="en-US" b="1" dirty="0" smtClean="0">
                <a:solidFill>
                  <a:srgbClr val="FF0000"/>
                </a:solidFill>
                <a:latin typeface="+mj-lt"/>
              </a:rPr>
              <a:t>：</a:t>
            </a:r>
            <a:r>
              <a:rPr lang="zh-CN" altLang="en-US" b="1" dirty="0" smtClean="0">
                <a:latin typeface="+mj-lt"/>
              </a:rPr>
              <a:t> </a:t>
            </a:r>
            <a:r>
              <a:rPr lang="en-US" altLang="zh-CN" b="1" dirty="0" smtClean="0">
                <a:latin typeface="+mj-lt"/>
              </a:rPr>
              <a:t>Conditional Value </a:t>
            </a:r>
            <a:r>
              <a:rPr lang="en-US" altLang="zh-CN" b="1" dirty="0">
                <a:latin typeface="+mj-lt"/>
              </a:rPr>
              <a:t>at R</a:t>
            </a:r>
            <a:r>
              <a:rPr lang="en-US" altLang="zh-CN" b="1" dirty="0" smtClean="0">
                <a:latin typeface="+mj-lt"/>
              </a:rPr>
              <a:t>isk</a:t>
            </a:r>
            <a:r>
              <a:rPr lang="zh-CN" altLang="en-US" b="1" dirty="0" smtClean="0">
                <a:latin typeface="+mj-lt"/>
              </a:rPr>
              <a:t>）</a:t>
            </a:r>
            <a:endParaRPr lang="en-US" altLang="zh-CN" sz="2400" b="1" dirty="0" smtClean="0">
              <a:latin typeface="+mj-lt"/>
            </a:endParaRPr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6761F3D5-0A6F-4618-A0BA-C8488CD8103A}" type="slidenum">
              <a:rPr lang="en-US" altLang="zh-CN"/>
              <a:pPr>
                <a:defRPr/>
              </a:pPr>
              <a:t>13</a:t>
            </a:fld>
            <a:r>
              <a:rPr lang="en-US" altLang="zh-CN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2228651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>
          <a:xfrm>
            <a:off x="460375" y="688323"/>
            <a:ext cx="8229600" cy="789140"/>
          </a:xfrm>
        </p:spPr>
        <p:txBody>
          <a:bodyPr/>
          <a:lstStyle/>
          <a:p>
            <a:pPr eaLnBrk="1" hangingPunct="1"/>
            <a:r>
              <a:rPr lang="zh-CN" altLang="en-US" sz="2400" dirty="0" smtClean="0">
                <a:latin typeface="+mj-lt"/>
              </a:rPr>
              <a:t>　</a:t>
            </a:r>
            <a:r>
              <a:rPr lang="en-US" altLang="zh-CN" sz="2400" dirty="0" err="1" smtClean="0">
                <a:latin typeface="+mj-lt"/>
              </a:rPr>
              <a:t>VaR</a:t>
            </a:r>
            <a:r>
              <a:rPr lang="en-US" altLang="zh-CN" sz="2400" dirty="0" smtClean="0">
                <a:latin typeface="+mj-lt"/>
              </a:rPr>
              <a:t> </a:t>
            </a:r>
            <a:r>
              <a:rPr lang="zh-CN" altLang="en-US" sz="2400" dirty="0" smtClean="0">
                <a:latin typeface="+mj-lt"/>
              </a:rPr>
              <a:t>（</a:t>
            </a:r>
            <a:r>
              <a:rPr lang="en-US" altLang="zh-CN" sz="2400" dirty="0" smtClean="0">
                <a:latin typeface="+mj-lt"/>
              </a:rPr>
              <a:t>Value at Risk</a:t>
            </a:r>
            <a:r>
              <a:rPr lang="zh-CN" altLang="en-US" sz="2400" dirty="0" smtClean="0">
                <a:latin typeface="+mj-lt"/>
              </a:rPr>
              <a:t>）</a:t>
            </a:r>
            <a:endParaRPr lang="en-US" altLang="zh-CN" sz="2400" dirty="0" smtClean="0">
              <a:latin typeface="+mj-lt"/>
            </a:endParaRPr>
          </a:p>
        </p:txBody>
      </p:sp>
      <p:sp>
        <p:nvSpPr>
          <p:cNvPr id="19149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44082"/>
            <a:ext cx="8540750" cy="4256088"/>
          </a:xfrm>
        </p:spPr>
        <p:txBody>
          <a:bodyPr/>
          <a:lstStyle/>
          <a:p>
            <a:pPr eaLnBrk="1" hangingPunct="1"/>
            <a:r>
              <a:rPr lang="en-US" altLang="zh-CN" sz="2400" dirty="0" smtClean="0">
                <a:latin typeface="Times New Roman" pitchFamily="18" charset="0"/>
              </a:rPr>
              <a:t> </a:t>
            </a:r>
            <a:r>
              <a:rPr lang="zh-CN" altLang="en-US" sz="2400" b="1" dirty="0" smtClean="0">
                <a:latin typeface="Times New Roman" pitchFamily="18" charset="0"/>
              </a:rPr>
              <a:t>定义：</a:t>
            </a:r>
            <a:endParaRPr lang="zh-CN" altLang="en-US" sz="2400" dirty="0" smtClean="0">
              <a:latin typeface="Times New Roman" pitchFamily="18" charset="0"/>
            </a:endParaRPr>
          </a:p>
          <a:p>
            <a:pPr eaLnBrk="1" hangingPunct="1"/>
            <a:endParaRPr lang="zh-CN" altLang="en-US" sz="2400" dirty="0" smtClean="0">
              <a:latin typeface="Times New Roman" pitchFamily="18" charset="0"/>
            </a:endParaRPr>
          </a:p>
          <a:p>
            <a:pPr algn="ctr" eaLnBrk="1" hangingPunct="1">
              <a:buNone/>
            </a:pPr>
            <a:r>
              <a:rPr lang="en-US" altLang="zh-CN" sz="2400" dirty="0" err="1" smtClean="0">
                <a:latin typeface="+mj-lt"/>
              </a:rPr>
              <a:t>VaR</a:t>
            </a:r>
            <a:r>
              <a:rPr lang="en-US" altLang="zh-CN" sz="2400" i="1" baseline="-25000" dirty="0" err="1" smtClean="0">
                <a:latin typeface="Times New Roman" pitchFamily="18" charset="0"/>
              </a:rPr>
              <a:t>p</a:t>
            </a:r>
            <a:r>
              <a:rPr lang="en-US" altLang="zh-CN" sz="2400" dirty="0" smtClean="0">
                <a:latin typeface="Times New Roman" pitchFamily="18" charset="0"/>
              </a:rPr>
              <a:t>= </a:t>
            </a:r>
            <a:r>
              <a:rPr lang="en-US" altLang="zh-CN" sz="2400" dirty="0" err="1" smtClean="0">
                <a:latin typeface="+mj-lt"/>
              </a:rPr>
              <a:t>inf</a:t>
            </a:r>
            <a:r>
              <a:rPr lang="en-US" altLang="zh-CN" sz="2400" dirty="0" smtClean="0">
                <a:latin typeface="Times New Roman" pitchFamily="18" charset="0"/>
              </a:rPr>
              <a:t>{</a:t>
            </a:r>
            <a:r>
              <a:rPr lang="en-US" altLang="zh-CN" sz="2400" i="1" dirty="0" smtClean="0">
                <a:latin typeface="Times New Roman" pitchFamily="18" charset="0"/>
              </a:rPr>
              <a:t>x</a:t>
            </a:r>
            <a:r>
              <a:rPr lang="zh-CN" altLang="en-US" sz="2400" dirty="0" smtClean="0">
                <a:latin typeface="Times New Roman" pitchFamily="18" charset="0"/>
              </a:rPr>
              <a:t>｜</a:t>
            </a:r>
            <a:r>
              <a:rPr lang="en-US" altLang="zh-CN" sz="2400" i="1" dirty="0" smtClean="0">
                <a:latin typeface="Times New Roman" pitchFamily="18" charset="0"/>
              </a:rPr>
              <a:t>F</a:t>
            </a:r>
            <a:r>
              <a:rPr lang="en-US" altLang="zh-CN" sz="2400" dirty="0" smtClean="0">
                <a:latin typeface="Times New Roman" pitchFamily="18" charset="0"/>
              </a:rPr>
              <a:t>(</a:t>
            </a:r>
            <a:r>
              <a:rPr lang="en-US" altLang="zh-CN" sz="2400" i="1" dirty="0" smtClean="0">
                <a:latin typeface="Times New Roman" pitchFamily="18" charset="0"/>
              </a:rPr>
              <a:t>x</a:t>
            </a:r>
            <a:r>
              <a:rPr lang="en-US" altLang="zh-CN" sz="2400" dirty="0" smtClean="0">
                <a:latin typeface="Times New Roman" pitchFamily="18" charset="0"/>
              </a:rPr>
              <a:t>) ≥  </a:t>
            </a:r>
            <a:r>
              <a:rPr lang="en-US" altLang="zh-CN" sz="2400" i="1" dirty="0" smtClean="0">
                <a:latin typeface="Times New Roman" pitchFamily="18" charset="0"/>
              </a:rPr>
              <a:t>p</a:t>
            </a:r>
            <a:r>
              <a:rPr lang="en-US" altLang="zh-CN" sz="2400" dirty="0" smtClean="0">
                <a:latin typeface="Times New Roman" pitchFamily="18" charset="0"/>
              </a:rPr>
              <a:t>}</a:t>
            </a:r>
            <a:endParaRPr lang="zh-CN" altLang="en-US" sz="2400" dirty="0" smtClean="0">
              <a:latin typeface="Times New Roman" pitchFamily="18" charset="0"/>
            </a:endParaRPr>
          </a:p>
          <a:p>
            <a:pPr algn="ctr" eaLnBrk="1" hangingPunct="1">
              <a:buFont typeface="Wingdings" pitchFamily="2" charset="2"/>
              <a:buNone/>
            </a:pPr>
            <a:endParaRPr lang="en-US" altLang="zh-CN" sz="2400" dirty="0" smtClean="0">
              <a:latin typeface="Times New Roman" pitchFamily="18" charset="0"/>
            </a:endParaRPr>
          </a:p>
          <a:p>
            <a:pPr eaLnBrk="1" hangingPunct="1"/>
            <a:r>
              <a:rPr lang="en-US" altLang="zh-CN" sz="2400" i="1" dirty="0" smtClean="0">
                <a:latin typeface="Times New Roman" pitchFamily="18" charset="0"/>
              </a:rPr>
              <a:t>p </a:t>
            </a:r>
            <a:r>
              <a:rPr lang="zh-CN" altLang="en-US" sz="2400" dirty="0" smtClean="0">
                <a:latin typeface="Symbol" pitchFamily="18" charset="2"/>
              </a:rPr>
              <a:t>的通常取值：</a:t>
            </a:r>
            <a:r>
              <a:rPr lang="en-US" altLang="zh-CN" sz="2400" dirty="0" smtClean="0">
                <a:latin typeface="Symbol" pitchFamily="18" charset="2"/>
              </a:rPr>
              <a:t>90</a:t>
            </a:r>
            <a:r>
              <a:rPr lang="zh-CN" altLang="en-US" sz="2400" dirty="0" smtClean="0">
                <a:latin typeface="Symbol" pitchFamily="18" charset="2"/>
              </a:rPr>
              <a:t>％，</a:t>
            </a:r>
            <a:r>
              <a:rPr lang="en-US" altLang="zh-CN" sz="2400" dirty="0" smtClean="0">
                <a:latin typeface="Symbol" pitchFamily="18" charset="2"/>
              </a:rPr>
              <a:t>95</a:t>
            </a:r>
            <a:r>
              <a:rPr lang="zh-CN" altLang="en-US" sz="2400" dirty="0" smtClean="0">
                <a:latin typeface="Symbol" pitchFamily="18" charset="2"/>
              </a:rPr>
              <a:t>％，</a:t>
            </a:r>
            <a:r>
              <a:rPr lang="en-US" altLang="zh-CN" sz="2400" dirty="0" smtClean="0">
                <a:latin typeface="Symbol" pitchFamily="18" charset="2"/>
              </a:rPr>
              <a:t>99</a:t>
            </a:r>
            <a:r>
              <a:rPr lang="zh-CN" altLang="en-US" sz="2400" dirty="0" smtClean="0">
                <a:latin typeface="Symbol" pitchFamily="18" charset="2"/>
              </a:rPr>
              <a:t>％</a:t>
            </a:r>
            <a:r>
              <a:rPr lang="en-US" altLang="zh-CN" sz="2400" dirty="0" smtClean="0">
                <a:latin typeface="Symbol" pitchFamily="18" charset="2"/>
              </a:rPr>
              <a:t>,   99.95%</a:t>
            </a:r>
          </a:p>
          <a:p>
            <a:r>
              <a:rPr lang="zh-CN" altLang="en-US" sz="2400" b="0" dirty="0"/>
              <a:t>在险价值是指在一定的置信水平下</a:t>
            </a:r>
            <a:r>
              <a:rPr lang="zh-CN" altLang="en-US" sz="2400" b="0" dirty="0" smtClean="0"/>
              <a:t>，在</a:t>
            </a:r>
            <a:r>
              <a:rPr lang="zh-CN" altLang="en-US" sz="2400" b="0" dirty="0"/>
              <a:t>未来特定的一段时间内的最大可能</a:t>
            </a:r>
            <a:r>
              <a:rPr lang="zh-CN" altLang="en-US" sz="2400" b="0" dirty="0" smtClean="0"/>
              <a:t>损失</a:t>
            </a:r>
            <a:endParaRPr lang="en-US" altLang="zh-CN" sz="2400" b="0" dirty="0" smtClean="0"/>
          </a:p>
          <a:p>
            <a:r>
              <a:rPr lang="zh-CN" altLang="en-US" sz="2400" b="0" dirty="0"/>
              <a:t>至少</a:t>
            </a:r>
            <a:r>
              <a:rPr lang="zh-CN" altLang="en-US" sz="2400" b="0" dirty="0" smtClean="0"/>
              <a:t>有 </a:t>
            </a:r>
            <a:r>
              <a:rPr lang="en-US" altLang="zh-CN" sz="2400" b="0" dirty="0" smtClean="0"/>
              <a:t>95% </a:t>
            </a:r>
            <a:r>
              <a:rPr lang="zh-CN" altLang="en-US" sz="2400" b="0" dirty="0" smtClean="0"/>
              <a:t>的</a:t>
            </a:r>
            <a:r>
              <a:rPr lang="zh-CN" altLang="en-US" sz="2400" b="0" dirty="0"/>
              <a:t>把握</a:t>
            </a:r>
            <a:r>
              <a:rPr lang="zh-CN" altLang="en-US" sz="2400" b="0" dirty="0" smtClean="0"/>
              <a:t>保证</a:t>
            </a:r>
            <a:r>
              <a:rPr lang="zh-CN" altLang="en-US" sz="2400" b="0" dirty="0"/>
              <a:t>最大损失不</a:t>
            </a:r>
            <a:r>
              <a:rPr lang="zh-CN" altLang="en-US" sz="2400" b="0" dirty="0" smtClean="0"/>
              <a:t>超过 </a:t>
            </a:r>
            <a:r>
              <a:rPr lang="en-US" altLang="zh-CN" sz="2400" b="0" dirty="0" smtClean="0"/>
              <a:t>x</a:t>
            </a:r>
            <a:endParaRPr lang="en-US" altLang="zh-CN" sz="2400" dirty="0" smtClean="0">
              <a:latin typeface="Symbol" pitchFamily="18" charset="2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3C000501-4F64-4812-A375-FF9DF4D766C6}" type="slidenum">
              <a:rPr lang="en-US" altLang="zh-CN"/>
              <a:pPr>
                <a:defRPr/>
              </a:pPr>
              <a:t>14</a:t>
            </a:fld>
            <a:r>
              <a:rPr lang="en-US" altLang="zh-CN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9643959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1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1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1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1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15</a:t>
            </a:fld>
            <a:endParaRPr lang="zh-CN" altLang="en-US" dirty="0"/>
          </a:p>
        </p:txBody>
      </p:sp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02" y="1311140"/>
            <a:ext cx="8393665" cy="4562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2554314" y="1006441"/>
            <a:ext cx="4992072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+mj-lt"/>
              </a:rPr>
              <a:t>Gamma(shape = 2</a:t>
            </a:r>
            <a:r>
              <a:rPr lang="en-US" altLang="zh-CN" dirty="0">
                <a:latin typeface="+mj-lt"/>
              </a:rPr>
              <a:t>, </a:t>
            </a:r>
            <a:r>
              <a:rPr lang="en-US" altLang="zh-CN" dirty="0" smtClean="0">
                <a:latin typeface="+mj-lt"/>
              </a:rPr>
              <a:t> scale = 1000</a:t>
            </a:r>
            <a:r>
              <a:rPr lang="en-US" altLang="zh-CN" dirty="0">
                <a:latin typeface="+mj-lt"/>
              </a:rPr>
              <a:t>)</a:t>
            </a:r>
          </a:p>
        </p:txBody>
      </p:sp>
      <p:sp>
        <p:nvSpPr>
          <p:cNvPr id="7" name="矩形 6"/>
          <p:cNvSpPr/>
          <p:nvPr/>
        </p:nvSpPr>
        <p:spPr>
          <a:xfrm>
            <a:off x="721676" y="5940526"/>
            <a:ext cx="7892716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latin typeface="+mj-lt"/>
              </a:rPr>
              <a:t>VaR </a:t>
            </a:r>
            <a:r>
              <a:rPr lang="en-US" altLang="zh-CN" dirty="0" smtClean="0">
                <a:latin typeface="+mj-lt"/>
              </a:rPr>
              <a:t>= </a:t>
            </a:r>
            <a:r>
              <a:rPr lang="en-US" altLang="zh-CN" dirty="0" err="1" smtClean="0">
                <a:solidFill>
                  <a:srgbClr val="0000CC"/>
                </a:solidFill>
                <a:latin typeface="+mj-lt"/>
              </a:rPr>
              <a:t>qgamma</a:t>
            </a:r>
            <a:r>
              <a:rPr lang="en-US" altLang="zh-CN" dirty="0" smtClean="0">
                <a:solidFill>
                  <a:srgbClr val="0000CC"/>
                </a:solidFill>
                <a:latin typeface="+mj-lt"/>
              </a:rPr>
              <a:t>(0.90,  shape=2</a:t>
            </a:r>
            <a:r>
              <a:rPr lang="en-US" altLang="zh-CN" dirty="0">
                <a:solidFill>
                  <a:srgbClr val="0000CC"/>
                </a:solidFill>
                <a:latin typeface="+mj-lt"/>
              </a:rPr>
              <a:t>, </a:t>
            </a:r>
            <a:r>
              <a:rPr lang="en-US" altLang="zh-CN" dirty="0" smtClean="0">
                <a:solidFill>
                  <a:srgbClr val="0000CC"/>
                </a:solidFill>
                <a:latin typeface="+mj-lt"/>
              </a:rPr>
              <a:t> scale=1000</a:t>
            </a:r>
            <a:r>
              <a:rPr lang="en-US" altLang="zh-CN" dirty="0">
                <a:solidFill>
                  <a:srgbClr val="0000CC"/>
                </a:solidFill>
                <a:latin typeface="+mj-lt"/>
              </a:rPr>
              <a:t>) </a:t>
            </a:r>
            <a:r>
              <a:rPr lang="en-US" altLang="zh-CN" dirty="0" smtClean="0">
                <a:solidFill>
                  <a:srgbClr val="0000CC"/>
                </a:solidFill>
                <a:latin typeface="+mj-lt"/>
              </a:rPr>
              <a:t> </a:t>
            </a:r>
            <a:r>
              <a:rPr lang="en-US" altLang="zh-CN" dirty="0" smtClean="0">
                <a:latin typeface="+mj-lt"/>
              </a:rPr>
              <a:t>=  3890</a:t>
            </a:r>
            <a:endParaRPr lang="zh-CN" altLang="en-US" dirty="0">
              <a:latin typeface="+mj-lt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5303520" y="2338939"/>
            <a:ext cx="1568918" cy="9625"/>
          </a:xfrm>
          <a:prstGeom prst="line">
            <a:avLst/>
          </a:prstGeom>
          <a:ln>
            <a:solidFill>
              <a:srgbClr val="CC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6872438" y="2348564"/>
            <a:ext cx="0" cy="2743200"/>
          </a:xfrm>
          <a:prstGeom prst="straightConnector1">
            <a:avLst/>
          </a:prstGeom>
          <a:ln>
            <a:solidFill>
              <a:srgbClr val="CC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2675823" y="4523874"/>
            <a:ext cx="0" cy="567890"/>
          </a:xfrm>
          <a:prstGeom prst="line">
            <a:avLst/>
          </a:prstGeom>
          <a:ln w="38100">
            <a:solidFill>
              <a:srgbClr val="CC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82290" y="4138863"/>
            <a:ext cx="704039" cy="45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000" dirty="0" smtClean="0"/>
              <a:t>0.90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678804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435975" y="6408738"/>
            <a:ext cx="70802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mtClean="0"/>
              <a:t>( </a:t>
            </a:r>
            <a:fld id="{6F4965D5-0B8C-4940-A118-ACA2133EA7E7}" type="slidenum">
              <a:rPr lang="en-US" altLang="zh-CN" smtClean="0"/>
              <a:pPr>
                <a:defRPr/>
              </a:pPr>
              <a:t>16</a:t>
            </a:fld>
            <a:r>
              <a:rPr lang="en-US" altLang="zh-CN" smtClean="0"/>
              <a:t> )</a:t>
            </a:r>
            <a:endParaRPr lang="en-US" altLang="zh-CN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833655" y="914400"/>
            <a:ext cx="7675078" cy="538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236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199" y="1905000"/>
            <a:ext cx="8436543" cy="4225925"/>
          </a:xfrm>
        </p:spPr>
        <p:txBody>
          <a:bodyPr/>
          <a:lstStyle/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对于随机变量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如果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是非减的连续函数，则有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            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5EC43E5-33DC-4B91-9A11-095DFB174AC9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pic>
        <p:nvPicPr>
          <p:cNvPr id="258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219" y="3471862"/>
            <a:ext cx="33718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1306215"/>
              </p:ext>
            </p:extLst>
          </p:nvPr>
        </p:nvGraphicFramePr>
        <p:xfrm>
          <a:off x="1140054" y="5011436"/>
          <a:ext cx="6791939" cy="6000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30" name="Equation" r:id="rId4" imgW="3162240" imgH="279360" progId="Equation.DSMT4">
                  <p:embed/>
                </p:oleObj>
              </mc:Choice>
              <mc:Fallback>
                <p:oleObj name="Equation" r:id="rId4" imgW="31622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40054" y="5011436"/>
                        <a:ext cx="6791939" cy="6000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-83976" y="832411"/>
            <a:ext cx="8229600" cy="789140"/>
          </a:xfrm>
        </p:spPr>
        <p:txBody>
          <a:bodyPr/>
          <a:lstStyle/>
          <a:p>
            <a:pPr eaLnBrk="1" hangingPunct="1"/>
            <a:r>
              <a:rPr lang="zh-CN" altLang="en-US" sz="2400" dirty="0" smtClean="0">
                <a:solidFill>
                  <a:srgbClr val="0000CC"/>
                </a:solidFill>
                <a:latin typeface="+mj-lt"/>
              </a:rPr>
              <a:t>　</a:t>
            </a:r>
            <a:r>
              <a:rPr lang="en-US" altLang="zh-CN" sz="2400" dirty="0" smtClean="0">
                <a:solidFill>
                  <a:srgbClr val="0000CC"/>
                </a:solidFill>
                <a:latin typeface="+mj-lt"/>
              </a:rPr>
              <a:t>VaR </a:t>
            </a:r>
            <a:r>
              <a:rPr lang="zh-CN" altLang="en-US" sz="2400" dirty="0" smtClean="0">
                <a:solidFill>
                  <a:srgbClr val="0000CC"/>
                </a:solidFill>
                <a:latin typeface="+mj-lt"/>
              </a:rPr>
              <a:t>的性质</a:t>
            </a:r>
            <a:endParaRPr lang="en-US" altLang="zh-CN" sz="2400" dirty="0" smtClean="0">
              <a:solidFill>
                <a:srgbClr val="0000C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910894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620713"/>
            <a:ext cx="7920038" cy="720725"/>
          </a:xfrm>
        </p:spPr>
        <p:txBody>
          <a:bodyPr/>
          <a:lstStyle/>
          <a:p>
            <a:pPr eaLnBrk="1" hangingPunct="1"/>
            <a:r>
              <a:rPr lang="zh-CN" altLang="en-US" sz="2600" b="1" dirty="0" smtClean="0"/>
              <a:t>例</a:t>
            </a:r>
            <a:r>
              <a:rPr lang="zh-CN" altLang="en-US" sz="2600" dirty="0" smtClean="0"/>
              <a:t>：损失 </a:t>
            </a:r>
            <a:r>
              <a:rPr lang="en-US" altLang="zh-CN" sz="2600" i="1" dirty="0" smtClean="0">
                <a:latin typeface="Times New Roman" pitchFamily="18" charset="0"/>
              </a:rPr>
              <a:t>X </a:t>
            </a:r>
            <a:r>
              <a:rPr lang="zh-CN" altLang="en-US" sz="2600" dirty="0" smtClean="0"/>
              <a:t>的分布如下，计算</a:t>
            </a:r>
            <a:r>
              <a:rPr lang="en-US" altLang="zh-CN" sz="2600" dirty="0" err="1" smtClean="0">
                <a:latin typeface="Times New Roman" pitchFamily="18" charset="0"/>
              </a:rPr>
              <a:t>VaR</a:t>
            </a:r>
            <a:r>
              <a:rPr lang="en-US" altLang="zh-CN" sz="2600" baseline="-25000" dirty="0" err="1" smtClean="0"/>
              <a:t>99</a:t>
            </a:r>
            <a:r>
              <a:rPr lang="zh-CN" altLang="en-US" sz="2600" baseline="-25000" dirty="0" smtClean="0"/>
              <a:t>％</a:t>
            </a:r>
            <a:r>
              <a:rPr lang="zh-CN" altLang="en-US" sz="2600" dirty="0" smtClean="0"/>
              <a:t>和</a:t>
            </a:r>
            <a:r>
              <a:rPr lang="zh-CN" altLang="en-US" sz="2600" baseline="-25000" dirty="0" smtClean="0"/>
              <a:t> </a:t>
            </a:r>
            <a:r>
              <a:rPr lang="en-US" altLang="zh-CN" sz="2600" dirty="0" err="1" smtClean="0">
                <a:latin typeface="Times New Roman" pitchFamily="18" charset="0"/>
              </a:rPr>
              <a:t>VaR</a:t>
            </a:r>
            <a:r>
              <a:rPr lang="en-US" altLang="zh-CN" sz="2600" baseline="-25000" dirty="0" err="1" smtClean="0"/>
              <a:t>95</a:t>
            </a:r>
            <a:r>
              <a:rPr lang="zh-CN" altLang="en-US" sz="2600" baseline="-25000" dirty="0" smtClean="0"/>
              <a:t>％</a:t>
            </a:r>
            <a:endParaRPr lang="zh-CN" altLang="en-US" sz="2600" dirty="0" smtClean="0"/>
          </a:p>
        </p:txBody>
      </p:sp>
      <p:sp>
        <p:nvSpPr>
          <p:cNvPr id="2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None/>
              <a:defRPr/>
            </a:pPr>
            <a:r>
              <a:rPr lang="en-US" altLang="zh-CN" dirty="0"/>
              <a:t>( </a:t>
            </a:r>
            <a:fld id="{395570A4-4F32-45DD-9F2C-690F32727B36}" type="slidenum">
              <a:rPr lang="en-US" altLang="zh-CN"/>
              <a:pPr>
                <a:buNone/>
                <a:defRPr/>
              </a:pPr>
              <a:t>18</a:t>
            </a:fld>
            <a:r>
              <a:rPr lang="en-US" altLang="zh-CN" dirty="0"/>
              <a:t> )</a:t>
            </a:r>
          </a:p>
        </p:txBody>
      </p:sp>
      <p:sp>
        <p:nvSpPr>
          <p:cNvPr id="97284" name="Rectangle 3"/>
          <p:cNvSpPr>
            <a:spLocks noChangeArrowheads="1"/>
          </p:cNvSpPr>
          <p:nvPr/>
        </p:nvSpPr>
        <p:spPr bwMode="auto">
          <a:xfrm>
            <a:off x="0" y="2781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728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8842775"/>
              </p:ext>
            </p:extLst>
          </p:nvPr>
        </p:nvGraphicFramePr>
        <p:xfrm>
          <a:off x="728663" y="1628775"/>
          <a:ext cx="4591050" cy="185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4" name="Equation" r:id="rId3" imgW="2171520" imgH="876240" progId="Equation.DSMT4">
                  <p:embed/>
                </p:oleObj>
              </mc:Choice>
              <mc:Fallback>
                <p:oleObj name="Equation" r:id="rId3" imgW="2171520" imgH="876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663" y="1628775"/>
                        <a:ext cx="4591050" cy="185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30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2167333"/>
              </p:ext>
            </p:extLst>
          </p:nvPr>
        </p:nvGraphicFramePr>
        <p:xfrm>
          <a:off x="6019800" y="1278654"/>
          <a:ext cx="1826491" cy="28615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5" name="Equation" r:id="rId5" imgW="850680" imgH="1333440" progId="Equation.DSMT4">
                  <p:embed/>
                </p:oleObj>
              </mc:Choice>
              <mc:Fallback>
                <p:oleObj name="Equation" r:id="rId5" imgW="850680" imgH="1333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1278654"/>
                        <a:ext cx="1826491" cy="2861546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7640" name="Picture 36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691" y="4114800"/>
            <a:ext cx="6858000" cy="234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689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2"/>
          <p:cNvSpPr>
            <a:spLocks noGrp="1" noChangeArrowheads="1"/>
          </p:cNvSpPr>
          <p:nvPr>
            <p:ph idx="1"/>
          </p:nvPr>
        </p:nvSpPr>
        <p:spPr>
          <a:xfrm>
            <a:off x="323850" y="908050"/>
            <a:ext cx="8540750" cy="1368425"/>
          </a:xfrm>
        </p:spPr>
        <p:txBody>
          <a:bodyPr/>
          <a:lstStyle/>
          <a:p>
            <a:pPr eaLnBrk="1" hangingPunct="1"/>
            <a:r>
              <a:rPr lang="zh-CN" altLang="en-US" sz="2400" b="1" dirty="0">
                <a:solidFill>
                  <a:srgbClr val="0000CC"/>
                </a:solidFill>
                <a:latin typeface="Times New Roman" pitchFamily="18" charset="0"/>
              </a:rPr>
              <a:t>例</a:t>
            </a:r>
            <a:r>
              <a:rPr lang="en-US" altLang="zh-CN" sz="2400" b="1" dirty="0" err="1" smtClean="0">
                <a:solidFill>
                  <a:srgbClr val="0000CC"/>
                </a:solidFill>
                <a:latin typeface="Times New Roman" pitchFamily="18" charset="0"/>
              </a:rPr>
              <a:t>1：</a:t>
            </a:r>
            <a:r>
              <a:rPr lang="en-US" altLang="zh-CN" sz="2400" b="1" dirty="0" err="1" smtClean="0">
                <a:solidFill>
                  <a:srgbClr val="0000CC"/>
                </a:solidFill>
                <a:latin typeface="+mj-lt"/>
              </a:rPr>
              <a:t>VaR</a:t>
            </a:r>
            <a:r>
              <a:rPr lang="zh-CN" altLang="en-US" sz="2400" b="1" dirty="0" smtClean="0">
                <a:solidFill>
                  <a:srgbClr val="0000CC"/>
                </a:solidFill>
                <a:latin typeface="Times New Roman" pitchFamily="18" charset="0"/>
              </a:rPr>
              <a:t>不满足</a:t>
            </a:r>
            <a:r>
              <a:rPr lang="zh-CN" altLang="en-US" sz="2400" dirty="0">
                <a:solidFill>
                  <a:srgbClr val="0000CC"/>
                </a:solidFill>
                <a:latin typeface="Times New Roman" pitchFamily="18" charset="0"/>
              </a:rPr>
              <a:t>次</a:t>
            </a:r>
            <a:r>
              <a:rPr lang="zh-CN" altLang="en-US" sz="2400" b="1" dirty="0" smtClean="0">
                <a:solidFill>
                  <a:srgbClr val="0000CC"/>
                </a:solidFill>
                <a:latin typeface="Times New Roman" pitchFamily="18" charset="0"/>
              </a:rPr>
              <a:t>可加性</a:t>
            </a:r>
            <a:r>
              <a:rPr lang="zh-CN" altLang="en-US" sz="2400" b="1" dirty="0">
                <a:solidFill>
                  <a:srgbClr val="0000CC"/>
                </a:solidFill>
                <a:latin typeface="Times New Roman" pitchFamily="18" charset="0"/>
              </a:rPr>
              <a:t>。</a:t>
            </a:r>
            <a:endParaRPr lang="en-US" altLang="zh-CN" sz="2400" b="1" dirty="0" smtClean="0">
              <a:solidFill>
                <a:srgbClr val="0000CC"/>
              </a:solidFill>
              <a:latin typeface="Times New Roman" pitchFamily="18" charset="0"/>
            </a:endParaRPr>
          </a:p>
          <a:p>
            <a:pPr eaLnBrk="1" hangingPunct="1"/>
            <a:r>
              <a:rPr lang="zh-CN" altLang="en-US" sz="2400" dirty="0" smtClean="0">
                <a:solidFill>
                  <a:srgbClr val="0D0410"/>
                </a:solidFill>
                <a:latin typeface="Times New Roman" pitchFamily="18" charset="0"/>
              </a:rPr>
              <a:t>假设 </a:t>
            </a:r>
            <a:r>
              <a:rPr lang="en-US" altLang="zh-CN" sz="2400" i="1" dirty="0" smtClean="0">
                <a:solidFill>
                  <a:srgbClr val="0D0410"/>
                </a:solidFill>
                <a:latin typeface="Times New Roman" pitchFamily="18" charset="0"/>
              </a:rPr>
              <a:t>X </a:t>
            </a:r>
            <a:r>
              <a:rPr lang="zh-CN" altLang="en-US" sz="2400" dirty="0" smtClean="0">
                <a:solidFill>
                  <a:srgbClr val="0D0410"/>
                </a:solidFill>
                <a:latin typeface="Times New Roman" pitchFamily="18" charset="0"/>
              </a:rPr>
              <a:t>和 </a:t>
            </a:r>
            <a:r>
              <a:rPr lang="en-US" altLang="zh-CN" sz="2400" i="1" dirty="0" smtClean="0">
                <a:solidFill>
                  <a:srgbClr val="0D0410"/>
                </a:solidFill>
                <a:latin typeface="Times New Roman" pitchFamily="18" charset="0"/>
              </a:rPr>
              <a:t>Y </a:t>
            </a:r>
            <a:r>
              <a:rPr lang="zh-CN" altLang="en-US" sz="2400" dirty="0" smtClean="0">
                <a:solidFill>
                  <a:srgbClr val="0D0410"/>
                </a:solidFill>
                <a:latin typeface="Times New Roman" pitchFamily="18" charset="0"/>
              </a:rPr>
              <a:t>都依赖于 </a:t>
            </a:r>
            <a:r>
              <a:rPr lang="en-US" altLang="zh-CN" sz="2400" dirty="0" smtClean="0">
                <a:solidFill>
                  <a:srgbClr val="0D0410"/>
                </a:solidFill>
                <a:latin typeface="Times New Roman" pitchFamily="18" charset="0"/>
              </a:rPr>
              <a:t>(0, 1)</a:t>
            </a:r>
            <a:r>
              <a:rPr lang="zh-CN" altLang="en-US" sz="2400" dirty="0" smtClean="0">
                <a:solidFill>
                  <a:srgbClr val="0D0410"/>
                </a:solidFill>
                <a:latin typeface="Times New Roman" pitchFamily="18" charset="0"/>
              </a:rPr>
              <a:t>上均匀分布的随机变量 </a:t>
            </a:r>
            <a:r>
              <a:rPr lang="en-US" altLang="zh-CN" sz="2400" i="1" dirty="0" smtClean="0">
                <a:solidFill>
                  <a:srgbClr val="0D0410"/>
                </a:solidFill>
                <a:latin typeface="Times New Roman" pitchFamily="18" charset="0"/>
              </a:rPr>
              <a:t>U</a:t>
            </a:r>
          </a:p>
          <a:p>
            <a:pPr eaLnBrk="1" hangingPunct="1"/>
            <a:endParaRPr lang="en-US" altLang="zh-CN" sz="2400" i="1" dirty="0" smtClean="0">
              <a:solidFill>
                <a:srgbClr val="0D0410"/>
              </a:solidFill>
              <a:latin typeface="Times New Roman" pitchFamily="18" charset="0"/>
            </a:endParaRPr>
          </a:p>
          <a:p>
            <a:pPr eaLnBrk="1" hangingPunct="1"/>
            <a:endParaRPr lang="en-US" altLang="zh-CN" sz="24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altLang="zh-CN" dirty="0"/>
              <a:t>( </a:t>
            </a:r>
            <a:fld id="{DB65A50F-DC75-4669-A63E-9CC8C4962CFB}" type="slidenum">
              <a:rPr lang="en-US" altLang="zh-CN"/>
              <a:pPr>
                <a:buNone/>
                <a:defRPr/>
              </a:pPr>
              <a:t>19</a:t>
            </a:fld>
            <a:r>
              <a:rPr lang="en-US" altLang="zh-CN" dirty="0"/>
              <a:t> )</a:t>
            </a:r>
          </a:p>
        </p:txBody>
      </p:sp>
      <p:sp>
        <p:nvSpPr>
          <p:cNvPr id="98308" name="Rectangle 3"/>
          <p:cNvSpPr>
            <a:spLocks noChangeArrowheads="1"/>
          </p:cNvSpPr>
          <p:nvPr/>
        </p:nvSpPr>
        <p:spPr bwMode="auto">
          <a:xfrm>
            <a:off x="0" y="2933801"/>
            <a:ext cx="184731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buNone/>
            </a:pPr>
            <a:endParaRPr lang="zh-CN" altLang="en-US"/>
          </a:p>
        </p:txBody>
      </p:sp>
      <p:graphicFrame>
        <p:nvGraphicFramePr>
          <p:cNvPr id="98309" name="Object 4"/>
          <p:cNvGraphicFramePr>
            <a:graphicFrameLocks noChangeAspect="1"/>
          </p:cNvGraphicFramePr>
          <p:nvPr/>
        </p:nvGraphicFramePr>
        <p:xfrm>
          <a:off x="755650" y="2506663"/>
          <a:ext cx="3652838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7" name="Equation" r:id="rId3" imgW="2184400" imgH="381000" progId="Equation.DSMT4">
                  <p:embed/>
                </p:oleObj>
              </mc:Choice>
              <mc:Fallback>
                <p:oleObj name="Equation" r:id="rId3" imgW="21844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506663"/>
                        <a:ext cx="3652838" cy="6350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0" name="Rectangle 5"/>
          <p:cNvSpPr>
            <a:spLocks noChangeArrowheads="1"/>
          </p:cNvSpPr>
          <p:nvPr/>
        </p:nvSpPr>
        <p:spPr bwMode="auto">
          <a:xfrm>
            <a:off x="0" y="2933801"/>
            <a:ext cx="184731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buNone/>
            </a:pPr>
            <a:endParaRPr lang="zh-CN" altLang="en-US"/>
          </a:p>
        </p:txBody>
      </p:sp>
      <p:graphicFrame>
        <p:nvGraphicFramePr>
          <p:cNvPr id="9831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8020812"/>
              </p:ext>
            </p:extLst>
          </p:nvPr>
        </p:nvGraphicFramePr>
        <p:xfrm>
          <a:off x="4932363" y="2465388"/>
          <a:ext cx="3887787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8" name="Equation" r:id="rId5" imgW="2184120" imgH="380880" progId="Equation.DSMT4">
                  <p:embed/>
                </p:oleObj>
              </mc:Choice>
              <mc:Fallback>
                <p:oleObj name="Equation" r:id="rId5" imgW="218412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2465388"/>
                        <a:ext cx="3887787" cy="6762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2" name="Line 7"/>
          <p:cNvSpPr>
            <a:spLocks noChangeShapeType="1"/>
          </p:cNvSpPr>
          <p:nvPr/>
        </p:nvSpPr>
        <p:spPr bwMode="auto">
          <a:xfrm>
            <a:off x="1258888" y="4437063"/>
            <a:ext cx="6049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98313" name="Text Box 8"/>
          <p:cNvSpPr txBox="1">
            <a:spLocks noChangeArrowheads="1"/>
          </p:cNvSpPr>
          <p:nvPr/>
        </p:nvSpPr>
        <p:spPr bwMode="auto">
          <a:xfrm>
            <a:off x="1166813" y="4508500"/>
            <a:ext cx="312906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>
                <a:latin typeface="Arial" charset="0"/>
              </a:rPr>
              <a:t>0</a:t>
            </a:r>
          </a:p>
        </p:txBody>
      </p:sp>
      <p:sp>
        <p:nvSpPr>
          <p:cNvPr id="98314" name="Text Box 9"/>
          <p:cNvSpPr txBox="1">
            <a:spLocks noChangeArrowheads="1"/>
          </p:cNvSpPr>
          <p:nvPr/>
        </p:nvSpPr>
        <p:spPr bwMode="auto">
          <a:xfrm>
            <a:off x="1835150" y="4529138"/>
            <a:ext cx="633507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>
                <a:latin typeface="Arial" charset="0"/>
              </a:rPr>
              <a:t>0.04</a:t>
            </a:r>
          </a:p>
        </p:txBody>
      </p:sp>
      <p:sp>
        <p:nvSpPr>
          <p:cNvPr id="98315" name="Text Box 10"/>
          <p:cNvSpPr txBox="1">
            <a:spLocks noChangeArrowheads="1"/>
          </p:cNvSpPr>
          <p:nvPr/>
        </p:nvSpPr>
        <p:spPr bwMode="auto">
          <a:xfrm>
            <a:off x="6103938" y="4529138"/>
            <a:ext cx="633507" cy="43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>
                <a:latin typeface="Arial" charset="0"/>
              </a:rPr>
              <a:t>0.96</a:t>
            </a:r>
          </a:p>
        </p:txBody>
      </p:sp>
      <p:sp>
        <p:nvSpPr>
          <p:cNvPr id="98316" name="Text Box 11"/>
          <p:cNvSpPr txBox="1">
            <a:spLocks noChangeArrowheads="1"/>
          </p:cNvSpPr>
          <p:nvPr/>
        </p:nvSpPr>
        <p:spPr bwMode="auto">
          <a:xfrm>
            <a:off x="7143750" y="4529138"/>
            <a:ext cx="312906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>
                <a:latin typeface="Arial" charset="0"/>
              </a:rPr>
              <a:t>1</a:t>
            </a:r>
          </a:p>
        </p:txBody>
      </p:sp>
      <p:sp>
        <p:nvSpPr>
          <p:cNvPr id="98317" name="AutoShape 12"/>
          <p:cNvSpPr>
            <a:spLocks/>
          </p:cNvSpPr>
          <p:nvPr/>
        </p:nvSpPr>
        <p:spPr bwMode="auto">
          <a:xfrm rot="5400000">
            <a:off x="1475582" y="3788569"/>
            <a:ext cx="431800" cy="865187"/>
          </a:xfrm>
          <a:prstGeom prst="leftBrace">
            <a:avLst>
              <a:gd name="adj1" fmla="val 1669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98318" name="AutoShape 13"/>
          <p:cNvSpPr>
            <a:spLocks/>
          </p:cNvSpPr>
          <p:nvPr/>
        </p:nvSpPr>
        <p:spPr bwMode="auto">
          <a:xfrm rot="5400000">
            <a:off x="6660357" y="3788569"/>
            <a:ext cx="431800" cy="865187"/>
          </a:xfrm>
          <a:prstGeom prst="leftBrace">
            <a:avLst>
              <a:gd name="adj1" fmla="val 1669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98319" name="Text Box 14"/>
          <p:cNvSpPr txBox="1">
            <a:spLocks noChangeArrowheads="1"/>
          </p:cNvSpPr>
          <p:nvPr/>
        </p:nvSpPr>
        <p:spPr bwMode="auto">
          <a:xfrm>
            <a:off x="1258888" y="3573463"/>
            <a:ext cx="989373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 i="1"/>
              <a:t>X</a:t>
            </a:r>
            <a:r>
              <a:rPr lang="en-US" altLang="zh-CN" sz="1800"/>
              <a:t> =1000</a:t>
            </a:r>
          </a:p>
        </p:txBody>
      </p:sp>
      <p:sp>
        <p:nvSpPr>
          <p:cNvPr id="98320" name="Text Box 15"/>
          <p:cNvSpPr txBox="1">
            <a:spLocks noChangeArrowheads="1"/>
          </p:cNvSpPr>
          <p:nvPr/>
        </p:nvSpPr>
        <p:spPr bwMode="auto">
          <a:xfrm>
            <a:off x="6443663" y="3644900"/>
            <a:ext cx="1025665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 i="1"/>
              <a:t>Y </a:t>
            </a:r>
            <a:r>
              <a:rPr lang="en-US" altLang="zh-CN" sz="1800"/>
              <a:t> =1000</a:t>
            </a:r>
          </a:p>
        </p:txBody>
      </p:sp>
      <p:sp>
        <p:nvSpPr>
          <p:cNvPr id="98321" name="Text Box 16"/>
          <p:cNvSpPr txBox="1">
            <a:spLocks noChangeArrowheads="1"/>
          </p:cNvSpPr>
          <p:nvPr/>
        </p:nvSpPr>
        <p:spPr bwMode="auto">
          <a:xfrm>
            <a:off x="395288" y="4508500"/>
            <a:ext cx="583814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 i="1"/>
              <a:t>U</a:t>
            </a:r>
            <a:r>
              <a:rPr lang="zh-CN" altLang="en-US" sz="1800"/>
              <a:t>：</a:t>
            </a:r>
          </a:p>
        </p:txBody>
      </p:sp>
      <p:sp>
        <p:nvSpPr>
          <p:cNvPr id="98322" name="Text Box 17"/>
          <p:cNvSpPr txBox="1">
            <a:spLocks noChangeArrowheads="1"/>
          </p:cNvSpPr>
          <p:nvPr/>
        </p:nvSpPr>
        <p:spPr bwMode="auto">
          <a:xfrm>
            <a:off x="755650" y="5467350"/>
            <a:ext cx="5189241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zh-CN" altLang="en-US" dirty="0">
                <a:latin typeface="Arial" charset="0"/>
              </a:rPr>
              <a:t>令 </a:t>
            </a:r>
            <a:r>
              <a:rPr lang="en-US" altLang="zh-CN" i="1" dirty="0">
                <a:latin typeface="Symbol" pitchFamily="18" charset="2"/>
              </a:rPr>
              <a:t>r</a:t>
            </a:r>
            <a:r>
              <a:rPr lang="en-US" altLang="zh-CN" dirty="0">
                <a:latin typeface="Symbol" pitchFamily="18" charset="2"/>
              </a:rPr>
              <a:t> </a:t>
            </a:r>
            <a:r>
              <a:rPr lang="zh-CN" altLang="en-US" dirty="0">
                <a:latin typeface="Arial" charset="0"/>
              </a:rPr>
              <a:t>表示</a:t>
            </a:r>
            <a:r>
              <a:rPr lang="en-US" altLang="zh-CN" dirty="0">
                <a:latin typeface="Arial" charset="0"/>
              </a:rPr>
              <a:t>95</a:t>
            </a:r>
            <a:r>
              <a:rPr lang="zh-CN" altLang="en-US" dirty="0">
                <a:latin typeface="Arial" charset="0"/>
              </a:rPr>
              <a:t>％的分位数风险度量，则</a:t>
            </a:r>
          </a:p>
        </p:txBody>
      </p:sp>
      <p:graphicFrame>
        <p:nvGraphicFramePr>
          <p:cNvPr id="98323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9919274"/>
              </p:ext>
            </p:extLst>
          </p:nvPr>
        </p:nvGraphicFramePr>
        <p:xfrm>
          <a:off x="6050803" y="5530733"/>
          <a:ext cx="230505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9" name="Equation" r:id="rId7" imgW="1066337" imgH="203112" progId="Equation.DSMT4">
                  <p:embed/>
                </p:oleObj>
              </mc:Choice>
              <mc:Fallback>
                <p:oleObj name="Equation" r:id="rId7" imgW="1066337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0803" y="5530733"/>
                        <a:ext cx="2305050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24" name="Line 19"/>
          <p:cNvSpPr>
            <a:spLocks noChangeShapeType="1"/>
          </p:cNvSpPr>
          <p:nvPr/>
        </p:nvSpPr>
        <p:spPr bwMode="auto">
          <a:xfrm flipV="1">
            <a:off x="6022975" y="4437063"/>
            <a:ext cx="0" cy="431800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98325" name="Text Box 20"/>
          <p:cNvSpPr txBox="1">
            <a:spLocks noChangeArrowheads="1"/>
          </p:cNvSpPr>
          <p:nvPr/>
        </p:nvSpPr>
        <p:spPr bwMode="auto">
          <a:xfrm>
            <a:off x="5734050" y="4868863"/>
            <a:ext cx="633507" cy="480131"/>
          </a:xfrm>
          <a:prstGeom prst="rect">
            <a:avLst/>
          </a:prstGeom>
          <a:noFill/>
          <a:ln w="9525">
            <a:solidFill>
              <a:srgbClr val="FF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>
                <a:solidFill>
                  <a:srgbClr val="FF0066"/>
                </a:solidFill>
                <a:latin typeface="Arial" charset="0"/>
              </a:rPr>
              <a:t>0.95</a:t>
            </a:r>
          </a:p>
        </p:txBody>
      </p:sp>
    </p:spTree>
    <p:extLst>
      <p:ext uri="{BB962C8B-B14F-4D97-AF65-F5344CB8AC3E}">
        <p14:creationId xmlns:p14="http://schemas.microsoft.com/office/powerpoint/2010/main" val="21857224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54563" y="1094874"/>
            <a:ext cx="8229600" cy="789140"/>
          </a:xfrm>
        </p:spPr>
        <p:txBody>
          <a:bodyPr/>
          <a:lstStyle/>
          <a:p>
            <a:r>
              <a:rPr lang="zh-CN" altLang="en-US" dirty="0" smtClean="0"/>
              <a:t>什么是风险？如何度量？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44645" y="2209832"/>
            <a:ext cx="8229600" cy="324036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保险损失的不确定性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保险事故发生与否的不确定性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事故发生的时间的不确定性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事故发生的地点的不确定性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损失金额的不确定性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Tx/>
              <a:buNone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2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8362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339" name="Object 12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380925981"/>
              </p:ext>
            </p:extLst>
          </p:nvPr>
        </p:nvGraphicFramePr>
        <p:xfrm>
          <a:off x="1506538" y="4398963"/>
          <a:ext cx="569595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9" name="Equation" r:id="rId3" imgW="2222500" imgH="203200" progId="Equation.DSMT4">
                  <p:embed/>
                </p:oleObj>
              </mc:Choice>
              <mc:Fallback>
                <p:oleObj name="Equation" r:id="rId3" imgW="22225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6538" y="4398963"/>
                        <a:ext cx="569595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E15D0A76-9E96-44B3-8662-56D272E4931F}" type="slidenum">
              <a:rPr lang="en-US" altLang="zh-CN"/>
              <a:pPr>
                <a:defRPr/>
              </a:pPr>
              <a:t>20</a:t>
            </a:fld>
            <a:r>
              <a:rPr lang="en-US" altLang="zh-CN"/>
              <a:t> )</a:t>
            </a:r>
          </a:p>
        </p:txBody>
      </p:sp>
      <p:sp>
        <p:nvSpPr>
          <p:cNvPr id="99331" name="Rectangle 2"/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9332" name="Rectangle 3"/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9333" name="Text Box 4"/>
          <p:cNvSpPr txBox="1">
            <a:spLocks noChangeArrowheads="1"/>
          </p:cNvSpPr>
          <p:nvPr/>
        </p:nvSpPr>
        <p:spPr bwMode="auto">
          <a:xfrm>
            <a:off x="827088" y="3308350"/>
            <a:ext cx="5118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Arial" charset="0"/>
              </a:rPr>
              <a:t>令 </a:t>
            </a:r>
            <a:r>
              <a:rPr lang="en-US" altLang="zh-CN" i="1">
                <a:latin typeface="Symbol" pitchFamily="18" charset="2"/>
              </a:rPr>
              <a:t>r</a:t>
            </a:r>
            <a:r>
              <a:rPr lang="en-US" altLang="zh-CN">
                <a:latin typeface="Symbol" pitchFamily="18" charset="2"/>
              </a:rPr>
              <a:t> </a:t>
            </a:r>
            <a:r>
              <a:rPr lang="zh-CN" altLang="en-US">
                <a:latin typeface="Arial" charset="0"/>
              </a:rPr>
              <a:t>表示</a:t>
            </a:r>
            <a:r>
              <a:rPr lang="en-US" altLang="zh-CN">
                <a:latin typeface="Arial" charset="0"/>
              </a:rPr>
              <a:t>95</a:t>
            </a:r>
            <a:r>
              <a:rPr lang="zh-CN" altLang="en-US">
                <a:latin typeface="Arial" charset="0"/>
              </a:rPr>
              <a:t>％的分位数风险度量，则</a:t>
            </a:r>
          </a:p>
        </p:txBody>
      </p:sp>
      <p:graphicFrame>
        <p:nvGraphicFramePr>
          <p:cNvPr id="9933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4289112"/>
              </p:ext>
            </p:extLst>
          </p:nvPr>
        </p:nvGraphicFramePr>
        <p:xfrm>
          <a:off x="6146699" y="3407291"/>
          <a:ext cx="2278063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0" name="Equation" r:id="rId5" imgW="1054100" imgH="203200" progId="Equation.DSMT4">
                  <p:embed/>
                </p:oleObj>
              </mc:Choice>
              <mc:Fallback>
                <p:oleObj name="Equation" r:id="rId5" imgW="10541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699" y="3407291"/>
                        <a:ext cx="2278063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2404077"/>
              </p:ext>
            </p:extLst>
          </p:nvPr>
        </p:nvGraphicFramePr>
        <p:xfrm>
          <a:off x="827088" y="2335647"/>
          <a:ext cx="712787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1" name="Equation" r:id="rId7" imgW="3390900" imgH="381000" progId="Equation.DSMT4">
                  <p:embed/>
                </p:oleObj>
              </mc:Choice>
              <mc:Fallback>
                <p:oleObj name="Equation" r:id="rId7" imgW="33909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335647"/>
                        <a:ext cx="7127875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6" name="Object 8"/>
          <p:cNvGraphicFramePr>
            <a:graphicFrameLocks noChangeAspect="1"/>
          </p:cNvGraphicFramePr>
          <p:nvPr/>
        </p:nvGraphicFramePr>
        <p:xfrm>
          <a:off x="539750" y="981075"/>
          <a:ext cx="3652838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2" name="Equation" r:id="rId9" imgW="2184400" imgH="381000" progId="Equation.DSMT4">
                  <p:embed/>
                </p:oleObj>
              </mc:Choice>
              <mc:Fallback>
                <p:oleObj name="Equation" r:id="rId9" imgW="21844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981075"/>
                        <a:ext cx="3652838" cy="6350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0211908"/>
              </p:ext>
            </p:extLst>
          </p:nvPr>
        </p:nvGraphicFramePr>
        <p:xfrm>
          <a:off x="4716463" y="939800"/>
          <a:ext cx="3887787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3" name="Equation" r:id="rId11" imgW="2184120" imgH="380880" progId="Equation.DSMT4">
                  <p:embed/>
                </p:oleObj>
              </mc:Choice>
              <mc:Fallback>
                <p:oleObj name="Equation" r:id="rId11" imgW="218412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939800"/>
                        <a:ext cx="3887787" cy="6762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8" name="Text Box 11"/>
          <p:cNvSpPr txBox="1">
            <a:spLocks noChangeArrowheads="1"/>
          </p:cNvSpPr>
          <p:nvPr/>
        </p:nvSpPr>
        <p:spPr bwMode="auto">
          <a:xfrm>
            <a:off x="879475" y="42926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Arial" charset="0"/>
              </a:rPr>
              <a:t>故</a:t>
            </a:r>
          </a:p>
        </p:txBody>
      </p:sp>
      <p:sp>
        <p:nvSpPr>
          <p:cNvPr id="99340" name="Text Box 13"/>
          <p:cNvSpPr txBox="1">
            <a:spLocks noChangeArrowheads="1"/>
          </p:cNvSpPr>
          <p:nvPr/>
        </p:nvSpPr>
        <p:spPr bwMode="auto">
          <a:xfrm>
            <a:off x="971550" y="5300663"/>
            <a:ext cx="7973658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latin typeface="Arial" charset="0"/>
              </a:rPr>
              <a:t>合并后的</a:t>
            </a:r>
            <a:r>
              <a:rPr lang="zh-CN" altLang="en-US" dirty="0">
                <a:latin typeface="Arial" charset="0"/>
              </a:rPr>
              <a:t>风险值</a:t>
            </a:r>
            <a:r>
              <a:rPr lang="zh-CN" altLang="en-US" dirty="0" smtClean="0">
                <a:latin typeface="Arial" charset="0"/>
              </a:rPr>
              <a:t>大于各自的风险值之和，</a:t>
            </a:r>
            <a:r>
              <a:rPr lang="zh-CN" altLang="en-US" dirty="0">
                <a:latin typeface="Arial" charset="0"/>
              </a:rPr>
              <a:t>不</a:t>
            </a:r>
            <a:r>
              <a:rPr lang="zh-CN" altLang="en-US" dirty="0" smtClean="0">
                <a:latin typeface="Arial" charset="0"/>
              </a:rPr>
              <a:t>满足次可</a:t>
            </a:r>
            <a:r>
              <a:rPr lang="zh-CN" altLang="en-US" dirty="0">
                <a:latin typeface="Arial" charset="0"/>
              </a:rPr>
              <a:t>加性</a:t>
            </a:r>
          </a:p>
        </p:txBody>
      </p:sp>
    </p:spTree>
    <p:extLst>
      <p:ext uri="{BB962C8B-B14F-4D97-AF65-F5344CB8AC3E}">
        <p14:creationId xmlns:p14="http://schemas.microsoft.com/office/powerpoint/2010/main" val="3591839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57200" y="1096807"/>
            <a:ext cx="8229600" cy="789140"/>
          </a:xfrm>
        </p:spPr>
        <p:txBody>
          <a:bodyPr/>
          <a:lstStyle/>
          <a:p>
            <a:r>
              <a:rPr lang="en-US" altLang="zh-CN" sz="2800" dirty="0" smtClean="0"/>
              <a:t>VaR </a:t>
            </a:r>
            <a:r>
              <a:rPr lang="zh-CN" altLang="en-US" sz="2800" dirty="0" smtClean="0"/>
              <a:t>在</a:t>
            </a:r>
            <a:r>
              <a:rPr lang="zh-CN" altLang="en-US" sz="2800" dirty="0" smtClean="0"/>
              <a:t>什么条件下是一致性风险度量？</a:t>
            </a:r>
            <a:endParaRPr lang="zh-CN" altLang="en-US" sz="2800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2290647"/>
            <a:ext cx="8552046" cy="4382717"/>
          </a:xfrm>
        </p:spPr>
        <p:txBody>
          <a:bodyPr/>
          <a:lstStyle/>
          <a:p>
            <a:r>
              <a:rPr lang="zh-CN" altLang="en-US" dirty="0" smtClean="0"/>
              <a:t>如果损失服从椭圆分布（</a:t>
            </a:r>
            <a:r>
              <a:rPr lang="en-US" altLang="zh-CN" dirty="0">
                <a:latin typeface="+mj-lt"/>
              </a:rPr>
              <a:t>Elliptical distribution</a:t>
            </a:r>
            <a:r>
              <a:rPr lang="en-US" altLang="zh-CN" dirty="0" smtClean="0"/>
              <a:t>），VaR</a:t>
            </a:r>
            <a:r>
              <a:rPr lang="zh-CN" altLang="en-US" dirty="0" smtClean="0"/>
              <a:t>满足一致性。</a:t>
            </a:r>
          </a:p>
          <a:p>
            <a:pPr lvl="1"/>
            <a:r>
              <a:rPr lang="en-US" altLang="zh-CN" sz="18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Multivariate normal distribution</a:t>
            </a:r>
            <a:r>
              <a:rPr lang="zh-CN" altLang="en-US" sz="18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（多元正态分布）</a:t>
            </a:r>
            <a:endParaRPr lang="en-US" altLang="zh-CN" sz="1800" b="1" dirty="0" smtClean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18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Multivariate t-distribution </a:t>
            </a:r>
            <a:r>
              <a:rPr lang="zh-CN" altLang="en-US" sz="18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（多元 </a:t>
            </a:r>
            <a:r>
              <a:rPr lang="en-US" altLang="zh-CN" sz="18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zh-CN" altLang="en-US" sz="18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分布）</a:t>
            </a:r>
            <a:endParaRPr lang="en-US" altLang="zh-CN" sz="1800" b="1" dirty="0" smtClean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Symmetric multivariate stable distribution</a:t>
            </a:r>
            <a:r>
              <a:rPr lang="en-US" altLang="zh-CN" sz="1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</a:p>
          <a:p>
            <a:pPr lvl="1"/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Symmetric multivariate Laplace distribution</a:t>
            </a:r>
            <a:r>
              <a:rPr lang="en-US" altLang="zh-CN" sz="1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</a:p>
          <a:p>
            <a:pPr lvl="1"/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Multivariate logistic distribution</a:t>
            </a:r>
            <a:r>
              <a:rPr lang="en-US" altLang="zh-CN" sz="1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[3]</a:t>
            </a:r>
          </a:p>
          <a:p>
            <a:pPr lvl="1"/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Multivariate symmetric general hyperbolic distribution</a:t>
            </a:r>
            <a:r>
              <a:rPr lang="en-US" altLang="zh-CN" sz="1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[3]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mtClean="0"/>
              <a:t>( </a:t>
            </a:r>
            <a:fld id="{E4706E09-746E-47F2-A172-5718E8C4482E}" type="slidenum">
              <a:rPr lang="en-US" altLang="zh-CN" smtClean="0"/>
              <a:pPr>
                <a:defRPr/>
              </a:pPr>
              <a:t>21</a:t>
            </a:fld>
            <a:r>
              <a:rPr lang="en-US" altLang="zh-CN" smtClean="0"/>
              <a:t> )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5429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2"/>
          <p:cNvSpPr>
            <a:spLocks noGrp="1" noChangeArrowheads="1"/>
          </p:cNvSpPr>
          <p:nvPr>
            <p:ph idx="1"/>
          </p:nvPr>
        </p:nvSpPr>
        <p:spPr>
          <a:xfrm>
            <a:off x="105878" y="1196975"/>
            <a:ext cx="9038122" cy="46704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400" b="1" dirty="0" smtClean="0"/>
              <a:t>例</a:t>
            </a:r>
            <a:r>
              <a:rPr lang="zh-CN" altLang="en-US" sz="2400" dirty="0" smtClean="0"/>
              <a:t>：损失服从正态分布，均值为</a:t>
            </a:r>
            <a:r>
              <a:rPr lang="en-US" altLang="zh-CN" sz="2400" dirty="0" smtClean="0"/>
              <a:t>33</a:t>
            </a:r>
            <a:r>
              <a:rPr lang="zh-CN" altLang="en-US" sz="2400" dirty="0" smtClean="0"/>
              <a:t>，标准差为</a:t>
            </a:r>
            <a:r>
              <a:rPr lang="en-US" altLang="zh-CN" sz="2400" dirty="0" smtClean="0"/>
              <a:t>109</a:t>
            </a:r>
            <a:r>
              <a:rPr lang="zh-CN" altLang="en-US" sz="2400" dirty="0" smtClean="0"/>
              <a:t>，计算</a:t>
            </a:r>
            <a:r>
              <a:rPr lang="en-US" altLang="zh-CN" sz="2400" dirty="0" err="1" smtClean="0">
                <a:latin typeface="Times New Roman" pitchFamily="18" charset="0"/>
              </a:rPr>
              <a:t>VaR</a:t>
            </a:r>
            <a:r>
              <a:rPr lang="en-US" altLang="zh-CN" sz="2400" baseline="-25000" dirty="0" err="1" smtClean="0"/>
              <a:t>95</a:t>
            </a:r>
            <a:r>
              <a:rPr lang="zh-CN" altLang="en-US" sz="2400" baseline="-25000" dirty="0" smtClean="0"/>
              <a:t>％</a:t>
            </a:r>
            <a:r>
              <a:rPr lang="en-US" altLang="zh-CN" sz="2400" baseline="-25000" dirty="0" smtClean="0"/>
              <a:t>.</a:t>
            </a:r>
          </a:p>
          <a:p>
            <a:pPr eaLnBrk="1" hangingPunct="1"/>
            <a:endParaRPr lang="en-US" altLang="zh-CN" sz="2400" dirty="0" smtClean="0"/>
          </a:p>
          <a:p>
            <a:pPr eaLnBrk="1" hangingPunct="1"/>
            <a:endParaRPr lang="en-US" altLang="zh-CN" sz="2400" dirty="0" smtClean="0"/>
          </a:p>
          <a:p>
            <a:pPr eaLnBrk="1" hangingPunct="1"/>
            <a:endParaRPr lang="en-US" altLang="zh-CN" sz="2400" dirty="0" smtClean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339E29D3-5431-4FD4-89C3-5173ACEEFFEE}" type="slidenum">
              <a:rPr lang="en-US" altLang="zh-CN"/>
              <a:pPr>
                <a:defRPr/>
              </a:pPr>
              <a:t>22</a:t>
            </a:fld>
            <a:r>
              <a:rPr lang="en-US" altLang="zh-CN"/>
              <a:t> )</a:t>
            </a:r>
          </a:p>
        </p:txBody>
      </p:sp>
      <p:graphicFrame>
        <p:nvGraphicFramePr>
          <p:cNvPr id="10138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9344873"/>
              </p:ext>
            </p:extLst>
          </p:nvPr>
        </p:nvGraphicFramePr>
        <p:xfrm>
          <a:off x="1248561" y="2309094"/>
          <a:ext cx="3408362" cy="392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2" name="Equation" r:id="rId3" imgW="1422360" imgH="1638000" progId="Equation.DSMT4">
                  <p:embed/>
                </p:oleObj>
              </mc:Choice>
              <mc:Fallback>
                <p:oleObj name="Equation" r:id="rId3" imgW="1422360" imgH="163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8561" y="2309094"/>
                        <a:ext cx="3408362" cy="3925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165443"/>
              </p:ext>
            </p:extLst>
          </p:nvPr>
        </p:nvGraphicFramePr>
        <p:xfrm>
          <a:off x="4931313" y="3973428"/>
          <a:ext cx="3938297" cy="597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8297">
                  <a:extLst>
                    <a:ext uri="{9D8B030D-6E8A-4147-A177-3AD203B41FA5}">
                      <a16:colId xmlns:a16="http://schemas.microsoft.com/office/drawing/2014/main" val="2420049408"/>
                    </a:ext>
                  </a:extLst>
                </a:gridCol>
              </a:tblGrid>
              <a:tr h="59722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rgbClr val="0000CC"/>
                          </a:solidFill>
                        </a:rPr>
                        <a:t>qnorm</a:t>
                      </a:r>
                      <a:r>
                        <a:rPr lang="en-US" altLang="zh-CN" dirty="0" smtClean="0">
                          <a:solidFill>
                            <a:srgbClr val="0000CC"/>
                          </a:solidFill>
                        </a:rPr>
                        <a:t> ( 0.95,</a:t>
                      </a:r>
                      <a:r>
                        <a:rPr lang="en-US" altLang="zh-CN" baseline="0" dirty="0" smtClean="0">
                          <a:solidFill>
                            <a:srgbClr val="0000CC"/>
                          </a:solidFill>
                        </a:rPr>
                        <a:t> mean = 33, </a:t>
                      </a:r>
                      <a:r>
                        <a:rPr lang="en-US" altLang="zh-CN" baseline="0" dirty="0" err="1" smtClean="0">
                          <a:solidFill>
                            <a:srgbClr val="0000CC"/>
                          </a:solidFill>
                        </a:rPr>
                        <a:t>sd</a:t>
                      </a:r>
                      <a:r>
                        <a:rPr lang="en-US" altLang="zh-CN" baseline="0" dirty="0" smtClean="0">
                          <a:solidFill>
                            <a:srgbClr val="0000CC"/>
                          </a:solidFill>
                        </a:rPr>
                        <a:t> = 109)</a:t>
                      </a:r>
                      <a:endParaRPr lang="zh-CN" alt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532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08373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altLang="zh-CN" dirty="0"/>
              <a:t>( </a:t>
            </a:r>
            <a:fld id="{67C6F3CF-CB55-400C-A91D-1BF0C5C419CF}" type="slidenum">
              <a:rPr lang="en-US" altLang="zh-CN"/>
              <a:pPr>
                <a:buNone/>
                <a:defRPr/>
              </a:pPr>
              <a:t>23</a:t>
            </a:fld>
            <a:r>
              <a:rPr lang="en-US" altLang="zh-CN" dirty="0"/>
              <a:t> )</a:t>
            </a:r>
          </a:p>
        </p:txBody>
      </p:sp>
      <p:sp>
        <p:nvSpPr>
          <p:cNvPr id="104451" name="Text Box 2"/>
          <p:cNvSpPr txBox="1">
            <a:spLocks noChangeArrowheads="1"/>
          </p:cNvSpPr>
          <p:nvPr/>
        </p:nvSpPr>
        <p:spPr bwMode="auto">
          <a:xfrm>
            <a:off x="517525" y="798513"/>
            <a:ext cx="7331075" cy="997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Arial" charset="0"/>
              </a:rPr>
              <a:t>例</a:t>
            </a:r>
            <a:r>
              <a:rPr lang="zh-CN" altLang="en-US" sz="1800" dirty="0">
                <a:latin typeface="Arial" charset="0"/>
              </a:rPr>
              <a:t>：损失的均值</a:t>
            </a:r>
            <a:r>
              <a:rPr lang="zh-CN" altLang="en-US" sz="1800" dirty="0" smtClean="0">
                <a:latin typeface="Arial" charset="0"/>
              </a:rPr>
              <a:t>为</a:t>
            </a:r>
            <a:r>
              <a:rPr lang="en-US" altLang="zh-CN" sz="1800" dirty="0" smtClean="0">
                <a:latin typeface="Arial" charset="0"/>
              </a:rPr>
              <a:t>100</a:t>
            </a:r>
            <a:r>
              <a:rPr lang="zh-CN" altLang="en-US" sz="1800" dirty="0" smtClean="0">
                <a:latin typeface="Arial" charset="0"/>
              </a:rPr>
              <a:t>，</a:t>
            </a:r>
            <a:r>
              <a:rPr lang="zh-CN" altLang="en-US" sz="1800" dirty="0">
                <a:latin typeface="Arial" charset="0"/>
              </a:rPr>
              <a:t>标准差为</a:t>
            </a:r>
            <a:r>
              <a:rPr lang="en-US" altLang="zh-CN" sz="1800" dirty="0">
                <a:latin typeface="Arial" charset="0"/>
              </a:rPr>
              <a:t>223.607</a:t>
            </a:r>
            <a:r>
              <a:rPr lang="zh-CN" altLang="en-US" sz="1800" dirty="0">
                <a:latin typeface="Arial" charset="0"/>
              </a:rPr>
              <a:t>。用正态分布，帕累托分布</a:t>
            </a:r>
            <a:r>
              <a:rPr lang="zh-CN" altLang="en-US" sz="1800" dirty="0" smtClean="0">
                <a:latin typeface="Arial" charset="0"/>
              </a:rPr>
              <a:t>和 </a:t>
            </a:r>
            <a:r>
              <a:rPr lang="en-US" altLang="zh-CN" sz="1800" dirty="0" smtClean="0">
                <a:latin typeface="Arial" charset="0"/>
              </a:rPr>
              <a:t>Weibull </a:t>
            </a:r>
            <a:r>
              <a:rPr lang="zh-CN" altLang="en-US" sz="1800" dirty="0" smtClean="0">
                <a:latin typeface="Arial" charset="0"/>
              </a:rPr>
              <a:t>分布</a:t>
            </a:r>
            <a:r>
              <a:rPr lang="zh-CN" altLang="en-US" sz="1800" dirty="0">
                <a:latin typeface="Arial" charset="0"/>
              </a:rPr>
              <a:t>计算</a:t>
            </a:r>
            <a:r>
              <a:rPr lang="zh-CN" altLang="en-US" sz="1800" dirty="0" smtClean="0">
                <a:latin typeface="Arial" charset="0"/>
              </a:rPr>
              <a:t>在</a:t>
            </a:r>
            <a:r>
              <a:rPr lang="en-US" altLang="zh-CN" sz="1800" dirty="0" smtClean="0">
                <a:latin typeface="Arial" charset="0"/>
              </a:rPr>
              <a:t>90</a:t>
            </a:r>
            <a:r>
              <a:rPr lang="en-US" altLang="zh-CN" sz="1800" dirty="0">
                <a:latin typeface="Arial" charset="0"/>
              </a:rPr>
              <a:t>%</a:t>
            </a:r>
            <a:r>
              <a:rPr lang="zh-CN" altLang="en-US" sz="1800" dirty="0">
                <a:latin typeface="Arial" charset="0"/>
              </a:rPr>
              <a:t>，</a:t>
            </a:r>
            <a:r>
              <a:rPr lang="en-US" altLang="zh-CN" sz="1800" dirty="0">
                <a:latin typeface="Arial" charset="0"/>
              </a:rPr>
              <a:t>99%</a:t>
            </a:r>
            <a:r>
              <a:rPr lang="zh-CN" altLang="en-US" sz="1800" dirty="0">
                <a:latin typeface="Arial" charset="0"/>
              </a:rPr>
              <a:t>和</a:t>
            </a:r>
            <a:r>
              <a:rPr lang="en-US" altLang="zh-CN" sz="1800" dirty="0">
                <a:latin typeface="Arial" charset="0"/>
              </a:rPr>
              <a:t>99.9</a:t>
            </a:r>
            <a:r>
              <a:rPr lang="en-US" altLang="zh-CN" sz="1800" dirty="0" smtClean="0">
                <a:latin typeface="Arial" charset="0"/>
              </a:rPr>
              <a:t>%</a:t>
            </a:r>
            <a:r>
              <a:rPr lang="zh-CN" altLang="en-US" sz="1800" dirty="0" smtClean="0">
                <a:latin typeface="Arial" charset="0"/>
              </a:rPr>
              <a:t>水平的</a:t>
            </a:r>
            <a:r>
              <a:rPr lang="en-US" altLang="zh-CN" sz="1800" dirty="0" err="1">
                <a:latin typeface="Arial" charset="0"/>
              </a:rPr>
              <a:t>VaR</a:t>
            </a:r>
            <a:endParaRPr lang="en-US" altLang="zh-CN" sz="1800" dirty="0">
              <a:latin typeface="Arial" charset="0"/>
            </a:endParaRPr>
          </a:p>
        </p:txBody>
      </p:sp>
      <p:sp>
        <p:nvSpPr>
          <p:cNvPr id="104452" name="Text Box 3"/>
          <p:cNvSpPr txBox="1">
            <a:spLocks noChangeArrowheads="1"/>
          </p:cNvSpPr>
          <p:nvPr/>
        </p:nvSpPr>
        <p:spPr bwMode="auto">
          <a:xfrm>
            <a:off x="593725" y="1622425"/>
            <a:ext cx="3174267" cy="1809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 dirty="0" smtClean="0">
                <a:latin typeface="Arial" charset="0"/>
              </a:rPr>
              <a:t> 矩</a:t>
            </a:r>
            <a:r>
              <a:rPr lang="zh-CN" altLang="en-US" sz="1800" dirty="0">
                <a:latin typeface="Arial" charset="0"/>
              </a:rPr>
              <a:t>估计求得参数如下：</a:t>
            </a:r>
          </a:p>
          <a:p>
            <a:pPr eaLnBrk="1" hangingPunct="1"/>
            <a:r>
              <a:rPr lang="zh-CN" altLang="en-US" sz="1800" dirty="0" smtClean="0">
                <a:latin typeface="Arial" charset="0"/>
              </a:rPr>
              <a:t> 正态分布（</a:t>
            </a:r>
            <a:r>
              <a:rPr lang="en-US" altLang="zh-CN" sz="1800" dirty="0" smtClean="0">
                <a:latin typeface="Arial" charset="0"/>
              </a:rPr>
              <a:t>100</a:t>
            </a:r>
            <a:r>
              <a:rPr lang="zh-CN" altLang="en-US" sz="1800" dirty="0" smtClean="0">
                <a:latin typeface="Arial" charset="0"/>
              </a:rPr>
              <a:t>，</a:t>
            </a:r>
            <a:r>
              <a:rPr lang="en-US" altLang="zh-CN" sz="1800" dirty="0" smtClean="0">
                <a:latin typeface="Arial" charset="0"/>
              </a:rPr>
              <a:t>223.607</a:t>
            </a:r>
            <a:r>
              <a:rPr lang="zh-CN" altLang="en-US" sz="1800" dirty="0" smtClean="0">
                <a:latin typeface="Arial" charset="0"/>
              </a:rPr>
              <a:t>）</a:t>
            </a:r>
          </a:p>
          <a:p>
            <a:pPr eaLnBrk="1" hangingPunct="1"/>
            <a:r>
              <a:rPr lang="zh-CN" altLang="en-US" sz="1800" dirty="0" smtClean="0">
                <a:latin typeface="Arial" charset="0"/>
              </a:rPr>
              <a:t> 帕累托分布（</a:t>
            </a:r>
            <a:r>
              <a:rPr lang="en-US" altLang="zh-CN" sz="1800" dirty="0" smtClean="0">
                <a:latin typeface="Arial" charset="0"/>
              </a:rPr>
              <a:t>120</a:t>
            </a:r>
            <a:r>
              <a:rPr lang="zh-CN" altLang="en-US" sz="1800" dirty="0" smtClean="0">
                <a:latin typeface="Arial" charset="0"/>
              </a:rPr>
              <a:t>，</a:t>
            </a:r>
            <a:r>
              <a:rPr lang="en-US" altLang="zh-CN" sz="1800" dirty="0" smtClean="0">
                <a:latin typeface="Arial" charset="0"/>
              </a:rPr>
              <a:t>2.2</a:t>
            </a:r>
            <a:r>
              <a:rPr lang="zh-CN" altLang="en-US" sz="1800" dirty="0" smtClean="0">
                <a:latin typeface="Arial" charset="0"/>
              </a:rPr>
              <a:t>）</a:t>
            </a:r>
          </a:p>
          <a:p>
            <a:pPr eaLnBrk="1" hangingPunct="1"/>
            <a:r>
              <a:rPr lang="en-US" altLang="zh-CN" sz="1800" dirty="0" smtClean="0">
                <a:latin typeface="Arial" charset="0"/>
              </a:rPr>
              <a:t> Weibull</a:t>
            </a:r>
            <a:r>
              <a:rPr lang="zh-CN" altLang="en-US" sz="1800" dirty="0" smtClean="0">
                <a:latin typeface="Arial" charset="0"/>
              </a:rPr>
              <a:t>分布（</a:t>
            </a:r>
            <a:r>
              <a:rPr lang="en-US" altLang="zh-CN" sz="1800" dirty="0" smtClean="0">
                <a:latin typeface="Arial" charset="0"/>
              </a:rPr>
              <a:t>50</a:t>
            </a:r>
            <a:r>
              <a:rPr lang="zh-CN" altLang="en-US" sz="1800" dirty="0" smtClean="0">
                <a:latin typeface="Arial" charset="0"/>
              </a:rPr>
              <a:t>，</a:t>
            </a:r>
            <a:r>
              <a:rPr lang="en-US" altLang="zh-CN" sz="1800" dirty="0" smtClean="0">
                <a:latin typeface="Arial" charset="0"/>
              </a:rPr>
              <a:t>0.5</a:t>
            </a:r>
            <a:r>
              <a:rPr lang="zh-CN" altLang="en-US" sz="1800" dirty="0" smtClean="0">
                <a:latin typeface="Arial" charset="0"/>
              </a:rPr>
              <a:t>）</a:t>
            </a:r>
            <a:endParaRPr lang="zh-CN" altLang="en-US" sz="1800" dirty="0">
              <a:latin typeface="Arial" charset="0"/>
            </a:endParaRPr>
          </a:p>
        </p:txBody>
      </p:sp>
      <p:sp>
        <p:nvSpPr>
          <p:cNvPr id="104453" name="Text Box 4"/>
          <p:cNvSpPr txBox="1">
            <a:spLocks noChangeArrowheads="1"/>
          </p:cNvSpPr>
          <p:nvPr/>
        </p:nvSpPr>
        <p:spPr bwMode="auto">
          <a:xfrm>
            <a:off x="3512759" y="3611388"/>
            <a:ext cx="2480231" cy="433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 b="1" dirty="0" err="1">
                <a:latin typeface="Arial" charset="0"/>
              </a:rPr>
              <a:t>VaR</a:t>
            </a:r>
            <a:r>
              <a:rPr lang="zh-CN" altLang="en-US" sz="1800" b="1" dirty="0">
                <a:latin typeface="Arial" charset="0"/>
              </a:rPr>
              <a:t>的计算结果和比较</a:t>
            </a:r>
          </a:p>
        </p:txBody>
      </p:sp>
      <p:graphicFrame>
        <p:nvGraphicFramePr>
          <p:cNvPr id="36352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078331"/>
              </p:ext>
            </p:extLst>
          </p:nvPr>
        </p:nvGraphicFramePr>
        <p:xfrm>
          <a:off x="676175" y="4223886"/>
          <a:ext cx="8153400" cy="1951040"/>
        </p:xfrm>
        <a:graphic>
          <a:graphicData uri="http://schemas.openxmlformats.org/drawingml/2006/table">
            <a:tbl>
              <a:tblPr/>
              <a:tblGrid>
                <a:gridCol w="2038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7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可靠性水平</a:t>
                      </a:r>
                      <a:endParaRPr kumimoji="0" lang="en-US" altLang="zh-CN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正态</a:t>
                      </a:r>
                      <a:endParaRPr kumimoji="0" lang="en-US" altLang="zh-CN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帕累托</a:t>
                      </a:r>
                      <a:endParaRPr kumimoji="0" lang="en-US" altLang="zh-CN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weibull</a:t>
                      </a:r>
                      <a:endParaRPr kumimoji="0" lang="en-US" altLang="zh-CN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0.90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386.56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221.76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265.09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0.99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620.19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853.36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1060.38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0.999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791.00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2652.16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2385.85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18090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90922"/>
            <a:ext cx="8229600" cy="789140"/>
          </a:xfrm>
        </p:spPr>
        <p:txBody>
          <a:bodyPr/>
          <a:lstStyle/>
          <a:p>
            <a:pPr eaLnBrk="1" hangingPunct="1"/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TVaR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865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773238"/>
            <a:ext cx="8540750" cy="4608512"/>
          </a:xfrm>
        </p:spPr>
        <p:txBody>
          <a:bodyPr/>
          <a:lstStyle/>
          <a:p>
            <a:pPr eaLnBrk="1" hangingPunct="1"/>
            <a:r>
              <a:rPr lang="zh-CN" altLang="en-US" sz="2400" b="1" dirty="0" smtClean="0">
                <a:latin typeface="Times New Roman" pitchFamily="18" charset="0"/>
              </a:rPr>
              <a:t>定义：</a:t>
            </a:r>
            <a:r>
              <a:rPr lang="zh-CN" altLang="en-US" sz="2400" dirty="0" smtClean="0">
                <a:latin typeface="Times New Roman" pitchFamily="18" charset="0"/>
              </a:rPr>
              <a:t>超过</a:t>
            </a:r>
            <a:r>
              <a:rPr lang="en-US" altLang="zh-CN" sz="2400" dirty="0" err="1" smtClean="0">
                <a:latin typeface="+mj-lt"/>
              </a:rPr>
              <a:t>VaR</a:t>
            </a:r>
            <a:r>
              <a:rPr lang="en-US" altLang="zh-CN" sz="2400" i="1" baseline="-25000" dirty="0" err="1" smtClean="0">
                <a:latin typeface="Times New Roman" pitchFamily="18" charset="0"/>
              </a:rPr>
              <a:t>p</a:t>
            </a:r>
            <a:r>
              <a:rPr lang="zh-CN" altLang="en-US" sz="2400" dirty="0" smtClean="0">
                <a:latin typeface="Times New Roman" pitchFamily="18" charset="0"/>
              </a:rPr>
              <a:t>的损失的期望值，即</a:t>
            </a:r>
            <a:r>
              <a:rPr lang="en-US" altLang="zh-CN" sz="2400" dirty="0" err="1" smtClean="0">
                <a:latin typeface="+mj-lt"/>
              </a:rPr>
              <a:t>TVaR</a:t>
            </a:r>
            <a:r>
              <a:rPr lang="en-US" altLang="zh-CN" sz="2400" i="1" baseline="-25000" dirty="0" err="1" smtClean="0">
                <a:latin typeface="Times New Roman" pitchFamily="18" charset="0"/>
              </a:rPr>
              <a:t>p</a:t>
            </a:r>
            <a:r>
              <a:rPr lang="zh-CN" altLang="en-US" sz="2400" dirty="0" smtClean="0">
                <a:latin typeface="Times New Roman" pitchFamily="18" charset="0"/>
              </a:rPr>
              <a:t>是最坏的</a:t>
            </a:r>
            <a:r>
              <a:rPr lang="en-US" altLang="zh-CN" sz="2400" dirty="0" smtClean="0">
                <a:latin typeface="Times New Roman" pitchFamily="18" charset="0"/>
              </a:rPr>
              <a:t>100(1</a:t>
            </a:r>
            <a:r>
              <a:rPr lang="zh-CN" altLang="en-US" sz="2400" dirty="0" smtClean="0">
                <a:latin typeface="Times New Roman" pitchFamily="18" charset="0"/>
              </a:rPr>
              <a:t>－ </a:t>
            </a:r>
            <a:r>
              <a:rPr lang="en-US" altLang="zh-CN" sz="2400" i="1" dirty="0" smtClean="0">
                <a:latin typeface="Times New Roman" pitchFamily="18" charset="0"/>
              </a:rPr>
              <a:t>p</a:t>
            </a:r>
            <a:r>
              <a:rPr lang="en-US" altLang="zh-CN" sz="2400" dirty="0" smtClean="0">
                <a:latin typeface="Times New Roman" pitchFamily="18" charset="0"/>
              </a:rPr>
              <a:t>)%</a:t>
            </a:r>
            <a:r>
              <a:rPr lang="zh-CN" altLang="en-US" sz="2400" dirty="0" smtClean="0">
                <a:latin typeface="Times New Roman" pitchFamily="18" charset="0"/>
              </a:rPr>
              <a:t>损失的期望值。</a:t>
            </a:r>
          </a:p>
          <a:p>
            <a:pPr eaLnBrk="1" hangingPunct="1"/>
            <a:endParaRPr lang="zh-CN" altLang="en-US" sz="2400" dirty="0" smtClean="0"/>
          </a:p>
          <a:p>
            <a:pPr eaLnBrk="1" hangingPunct="1"/>
            <a:r>
              <a:rPr lang="zh-CN" altLang="en-US" sz="2400" dirty="0" smtClean="0"/>
              <a:t>对于</a:t>
            </a:r>
            <a:r>
              <a:rPr lang="zh-CN" altLang="en-US" sz="2400" b="1" dirty="0" smtClean="0">
                <a:solidFill>
                  <a:srgbClr val="0033CC"/>
                </a:solidFill>
              </a:rPr>
              <a:t>连续分布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>
                <a:latin typeface="Times New Roman" pitchFamily="18" charset="0"/>
              </a:rPr>
              <a:t>TVaR</a:t>
            </a:r>
            <a:r>
              <a:rPr lang="en-US" altLang="zh-CN" sz="2400" i="1" baseline="-25000" dirty="0" err="1" smtClean="0">
                <a:latin typeface="Times New Roman" pitchFamily="18" charset="0"/>
              </a:rPr>
              <a:t>p</a:t>
            </a:r>
            <a:r>
              <a:rPr lang="zh-CN" altLang="en-US" sz="2400" dirty="0" smtClean="0">
                <a:latin typeface="Times New Roman" pitchFamily="18" charset="0"/>
              </a:rPr>
              <a:t>为：</a:t>
            </a:r>
          </a:p>
          <a:p>
            <a:pPr eaLnBrk="1" hangingPunct="1"/>
            <a:endParaRPr lang="zh-CN" altLang="en-US" sz="2400" dirty="0" smtClean="0">
              <a:latin typeface="Times New Roman" pitchFamily="18" charset="0"/>
            </a:endParaRPr>
          </a:p>
          <a:p>
            <a:pPr eaLnBrk="1" hangingPunct="1"/>
            <a:endParaRPr lang="zh-CN" altLang="en-US" sz="2400" dirty="0" smtClean="0">
              <a:latin typeface="Times New Roman" pitchFamily="18" charset="0"/>
            </a:endParaRPr>
          </a:p>
          <a:p>
            <a:pPr eaLnBrk="1" hangingPunct="1"/>
            <a:endParaRPr lang="zh-CN" altLang="en-US" sz="2400" dirty="0" smtClean="0">
              <a:latin typeface="Times New Roman" pitchFamily="18" charset="0"/>
            </a:endParaRPr>
          </a:p>
          <a:p>
            <a:pPr marL="0" indent="0" eaLnBrk="1" hangingPunct="1">
              <a:buNone/>
            </a:pPr>
            <a:endParaRPr lang="zh-CN" altLang="en-US" sz="2400" dirty="0" smtClean="0">
              <a:latin typeface="Symbol" pitchFamily="18" charset="2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altLang="zh-CN" dirty="0"/>
              <a:t>( </a:t>
            </a:r>
            <a:fld id="{CCF718C0-94CC-405C-A39D-C9836B2A8BD9}" type="slidenum">
              <a:rPr lang="en-US" altLang="zh-CN"/>
              <a:pPr>
                <a:buNone/>
                <a:defRPr/>
              </a:pPr>
              <a:t>24</a:t>
            </a:fld>
            <a:r>
              <a:rPr lang="en-US" altLang="zh-CN" dirty="0"/>
              <a:t> )</a:t>
            </a:r>
          </a:p>
        </p:txBody>
      </p:sp>
      <p:graphicFrame>
        <p:nvGraphicFramePr>
          <p:cNvPr id="1986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9918652"/>
              </p:ext>
            </p:extLst>
          </p:nvPr>
        </p:nvGraphicFramePr>
        <p:xfrm>
          <a:off x="2166286" y="4918225"/>
          <a:ext cx="41560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9" name="Equation" r:id="rId3" imgW="1968480" imgH="241200" progId="Equation.DSMT4">
                  <p:embed/>
                </p:oleObj>
              </mc:Choice>
              <mc:Fallback>
                <p:oleObj name="Equation" r:id="rId3" imgW="19684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286" y="4918225"/>
                        <a:ext cx="415607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62666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5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6A64D062-3BDF-475E-BCD7-0CD77175AADD}" type="slidenum">
              <a:rPr lang="en-US" altLang="zh-CN"/>
              <a:pPr>
                <a:defRPr/>
              </a:pPr>
              <a:t>25</a:t>
            </a:fld>
            <a:r>
              <a:rPr lang="en-US" altLang="zh-CN"/>
              <a:t> )</a:t>
            </a:r>
          </a:p>
        </p:txBody>
      </p:sp>
      <p:pic>
        <p:nvPicPr>
          <p:cNvPr id="10649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075123"/>
            <a:ext cx="8713787" cy="553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500" name="Text Box 3"/>
          <p:cNvSpPr txBox="1">
            <a:spLocks noChangeArrowheads="1"/>
          </p:cNvSpPr>
          <p:nvPr/>
        </p:nvSpPr>
        <p:spPr bwMode="auto">
          <a:xfrm>
            <a:off x="2960254" y="521766"/>
            <a:ext cx="2975110" cy="553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TVaR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的比较</a:t>
            </a:r>
          </a:p>
        </p:txBody>
      </p:sp>
    </p:spTree>
    <p:extLst>
      <p:ext uri="{BB962C8B-B14F-4D97-AF65-F5344CB8AC3E}">
        <p14:creationId xmlns:p14="http://schemas.microsoft.com/office/powerpoint/2010/main" val="25686342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503D9B84-BB53-4E76-BC78-45AB57899E24}" type="slidenum">
              <a:rPr lang="en-US" altLang="zh-CN"/>
              <a:pPr>
                <a:defRPr/>
              </a:pPr>
              <a:t>26</a:t>
            </a:fld>
            <a:r>
              <a:rPr lang="en-US" altLang="zh-CN"/>
              <a:t> )</a:t>
            </a:r>
          </a:p>
        </p:txBody>
      </p:sp>
      <p:pic>
        <p:nvPicPr>
          <p:cNvPr id="10752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052513"/>
            <a:ext cx="8569325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524" name="Text Box 3"/>
          <p:cNvSpPr txBox="1">
            <a:spLocks noChangeArrowheads="1"/>
          </p:cNvSpPr>
          <p:nvPr/>
        </p:nvSpPr>
        <p:spPr bwMode="auto">
          <a:xfrm>
            <a:off x="2623369" y="542727"/>
            <a:ext cx="3432286" cy="553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Tail-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的比较</a:t>
            </a:r>
          </a:p>
        </p:txBody>
      </p:sp>
    </p:spTree>
    <p:extLst>
      <p:ext uri="{BB962C8B-B14F-4D97-AF65-F5344CB8AC3E}">
        <p14:creationId xmlns:p14="http://schemas.microsoft.com/office/powerpoint/2010/main" val="44724979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773238"/>
            <a:ext cx="8540750" cy="4608512"/>
          </a:xfrm>
        </p:spPr>
        <p:txBody>
          <a:bodyPr/>
          <a:lstStyle/>
          <a:p>
            <a:pPr eaLnBrk="1" hangingPunct="1"/>
            <a:r>
              <a:rPr lang="zh-CN" altLang="en-US" sz="2400" dirty="0" smtClean="0"/>
              <a:t>对于</a:t>
            </a:r>
            <a:r>
              <a:rPr lang="zh-CN" altLang="en-US" sz="2400" b="1" dirty="0" smtClean="0">
                <a:solidFill>
                  <a:srgbClr val="0033CC"/>
                </a:solidFill>
              </a:rPr>
              <a:t>连续分布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>
                <a:latin typeface="Times New Roman" pitchFamily="18" charset="0"/>
              </a:rPr>
              <a:t>TVaR</a:t>
            </a:r>
            <a:r>
              <a:rPr lang="en-US" altLang="zh-CN" sz="2400" i="1" baseline="-25000" dirty="0" err="1" smtClean="0">
                <a:latin typeface="Times New Roman" pitchFamily="18" charset="0"/>
              </a:rPr>
              <a:t>p</a:t>
            </a:r>
            <a:r>
              <a:rPr lang="zh-CN" altLang="en-US" sz="2400" dirty="0" smtClean="0">
                <a:latin typeface="Times New Roman" pitchFamily="18" charset="0"/>
              </a:rPr>
              <a:t>为：</a:t>
            </a:r>
          </a:p>
          <a:p>
            <a:pPr eaLnBrk="1" hangingPunct="1"/>
            <a:endParaRPr lang="zh-CN" altLang="en-US" sz="2400" dirty="0" smtClean="0">
              <a:latin typeface="Times New Roman" pitchFamily="18" charset="0"/>
            </a:endParaRPr>
          </a:p>
          <a:p>
            <a:pPr eaLnBrk="1" hangingPunct="1"/>
            <a:endParaRPr lang="zh-CN" altLang="en-US" sz="2400" dirty="0" smtClean="0">
              <a:latin typeface="Times New Roman" pitchFamily="18" charset="0"/>
            </a:endParaRPr>
          </a:p>
          <a:p>
            <a:pPr eaLnBrk="1" hangingPunct="1"/>
            <a:endParaRPr lang="zh-CN" altLang="en-US" sz="2400" dirty="0" smtClean="0">
              <a:latin typeface="Times New Roman" pitchFamily="18" charset="0"/>
            </a:endParaRPr>
          </a:p>
          <a:p>
            <a:pPr eaLnBrk="1" hangingPunct="1"/>
            <a:endParaRPr lang="en-US" altLang="zh-CN" sz="2400" dirty="0" smtClean="0">
              <a:latin typeface="Times New Roman" pitchFamily="18" charset="0"/>
            </a:endParaRPr>
          </a:p>
          <a:p>
            <a:pPr eaLnBrk="1" hangingPunct="1"/>
            <a:r>
              <a:rPr lang="en-US" altLang="zh-CN" sz="2400" dirty="0" err="1" smtClean="0">
                <a:latin typeface="Times New Roman" pitchFamily="18" charset="0"/>
              </a:rPr>
              <a:t>TVaR</a:t>
            </a:r>
            <a:r>
              <a:rPr lang="en-US" altLang="zh-CN" sz="2400" i="1" baseline="-25000" dirty="0" err="1" smtClean="0">
                <a:latin typeface="Times New Roman" pitchFamily="18" charset="0"/>
              </a:rPr>
              <a:t>p</a:t>
            </a:r>
            <a:r>
              <a:rPr lang="zh-CN" altLang="en-US" sz="2400" dirty="0" smtClean="0">
                <a:latin typeface="Times New Roman" pitchFamily="18" charset="0"/>
              </a:rPr>
              <a:t>的值大于</a:t>
            </a:r>
            <a:r>
              <a:rPr lang="en-US" altLang="zh-CN" sz="2400" dirty="0" err="1" smtClean="0">
                <a:latin typeface="Times New Roman" pitchFamily="18" charset="0"/>
              </a:rPr>
              <a:t>VaR</a:t>
            </a:r>
            <a:r>
              <a:rPr lang="en-US" altLang="zh-CN" sz="2400" i="1" baseline="-25000" dirty="0" err="1" smtClean="0">
                <a:latin typeface="Times New Roman" pitchFamily="18" charset="0"/>
              </a:rPr>
              <a:t>p</a:t>
            </a:r>
            <a:r>
              <a:rPr lang="zh-CN" altLang="en-US" sz="2400" dirty="0" smtClean="0">
                <a:latin typeface="Symbol" pitchFamily="18" charset="2"/>
              </a:rPr>
              <a:t>，更加保守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altLang="zh-CN" dirty="0"/>
              <a:t>( </a:t>
            </a:r>
            <a:fld id="{CCF718C0-94CC-405C-A39D-C9836B2A8BD9}" type="slidenum">
              <a:rPr lang="en-US" altLang="zh-CN"/>
              <a:pPr>
                <a:buNone/>
                <a:defRPr/>
              </a:pPr>
              <a:t>27</a:t>
            </a:fld>
            <a:r>
              <a:rPr lang="en-US" altLang="zh-CN" dirty="0"/>
              <a:t> )</a:t>
            </a:r>
          </a:p>
        </p:txBody>
      </p:sp>
      <p:graphicFrame>
        <p:nvGraphicFramePr>
          <p:cNvPr id="1986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6192280"/>
              </p:ext>
            </p:extLst>
          </p:nvPr>
        </p:nvGraphicFramePr>
        <p:xfrm>
          <a:off x="529390" y="2782504"/>
          <a:ext cx="8229600" cy="1259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49" name="Equation" r:id="rId3" imgW="3898900" imgH="596900" progId="Equation.DSMT4">
                  <p:embed/>
                </p:oleObj>
              </mc:Choice>
              <mc:Fallback>
                <p:oleObj name="Equation" r:id="rId3" imgW="3898900" imgH="596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390" y="2782504"/>
                        <a:ext cx="8229600" cy="125923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11473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8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8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59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6D5666DE-7237-4E1E-8C9F-593B2218BB8A}" type="slidenum">
              <a:rPr lang="en-US" altLang="zh-CN"/>
              <a:pPr>
                <a:defRPr/>
              </a:pPr>
              <a:t>28</a:t>
            </a:fld>
            <a:r>
              <a:rPr lang="en-US" altLang="zh-CN"/>
              <a:t> )</a:t>
            </a:r>
          </a:p>
        </p:txBody>
      </p:sp>
      <p:sp>
        <p:nvSpPr>
          <p:cNvPr id="108547" name="Rectangle 5"/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8549" name="Text Box 7"/>
          <p:cNvSpPr txBox="1">
            <a:spLocks noChangeArrowheads="1"/>
          </p:cNvSpPr>
          <p:nvPr/>
        </p:nvSpPr>
        <p:spPr bwMode="auto">
          <a:xfrm>
            <a:off x="762000" y="1063575"/>
            <a:ext cx="6124177" cy="553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TVaR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的另一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种表示（变形过程见下页）：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6552" name="Text Box 8"/>
          <p:cNvSpPr txBox="1">
            <a:spLocks noChangeArrowheads="1"/>
          </p:cNvSpPr>
          <p:nvPr/>
        </p:nvSpPr>
        <p:spPr bwMode="auto">
          <a:xfrm>
            <a:off x="762000" y="4942775"/>
            <a:ext cx="7788275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 smtClean="0"/>
              <a:t> </a:t>
            </a:r>
            <a:r>
              <a:rPr lang="en-US" altLang="zh-CN" dirty="0" err="1" smtClean="0"/>
              <a:t>TVaR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是在区间（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, 1</a:t>
            </a:r>
            <a:r>
              <a:rPr lang="zh-CN" altLang="en-US" dirty="0" smtClean="0"/>
              <a:t>）上的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的算数平均数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  <p:graphicFrame>
        <p:nvGraphicFramePr>
          <p:cNvPr id="23655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5490614"/>
              </p:ext>
            </p:extLst>
          </p:nvPr>
        </p:nvGraphicFramePr>
        <p:xfrm>
          <a:off x="884877" y="2170219"/>
          <a:ext cx="3941916" cy="17079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4" name="Equation" r:id="rId3" imgW="1815840" imgH="787320" progId="Equation.DSMT4">
                  <p:embed/>
                </p:oleObj>
              </mc:Choice>
              <mc:Fallback>
                <p:oleObj name="Equation" r:id="rId3" imgW="1815840" imgH="787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877" y="2170219"/>
                        <a:ext cx="3941916" cy="170797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826793" y="3139709"/>
            <a:ext cx="4317207" cy="45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z="2000" dirty="0" smtClean="0">
                <a:solidFill>
                  <a:srgbClr val="FF0000"/>
                </a:solidFill>
              </a:rPr>
              <a:t>（适用于所有分布类型的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TVaR</a:t>
            </a:r>
            <a:r>
              <a:rPr lang="zh-CN" altLang="en-US" sz="2000" dirty="0" smtClean="0">
                <a:solidFill>
                  <a:srgbClr val="FF0000"/>
                </a:solidFill>
              </a:rPr>
              <a:t>定义）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4950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6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6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6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6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52" grpId="0"/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6D5666DE-7237-4E1E-8C9F-593B2218BB8A}" type="slidenum">
              <a:rPr lang="en-US" altLang="zh-CN"/>
              <a:pPr>
                <a:defRPr/>
              </a:pPr>
              <a:t>29</a:t>
            </a:fld>
            <a:r>
              <a:rPr lang="en-US" altLang="zh-CN"/>
              <a:t> )</a:t>
            </a:r>
          </a:p>
        </p:txBody>
      </p:sp>
      <p:sp>
        <p:nvSpPr>
          <p:cNvPr id="108547" name="Rectangle 5"/>
          <p:cNvSpPr>
            <a:spLocks noChangeArrowheads="1"/>
          </p:cNvSpPr>
          <p:nvPr/>
        </p:nvSpPr>
        <p:spPr bwMode="auto">
          <a:xfrm>
            <a:off x="0" y="4283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854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986643"/>
              </p:ext>
            </p:extLst>
          </p:nvPr>
        </p:nvGraphicFramePr>
        <p:xfrm>
          <a:off x="688975" y="1898650"/>
          <a:ext cx="7539038" cy="275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68" name="Equation" r:id="rId3" imgW="3835080" imgH="1396800" progId="Equation.DSMT4">
                  <p:embed/>
                </p:oleObj>
              </mc:Choice>
              <mc:Fallback>
                <p:oleObj name="Equation" r:id="rId3" imgW="3835080" imgH="1396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" y="1898650"/>
                        <a:ext cx="7539038" cy="2751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49" name="Text Box 7"/>
          <p:cNvSpPr txBox="1">
            <a:spLocks noChangeArrowheads="1"/>
          </p:cNvSpPr>
          <p:nvPr/>
        </p:nvSpPr>
        <p:spPr bwMode="auto">
          <a:xfrm>
            <a:off x="762000" y="740842"/>
            <a:ext cx="3354188" cy="553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TVaR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的另一种表示：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3655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1827015"/>
              </p:ext>
            </p:extLst>
          </p:nvPr>
        </p:nvGraphicFramePr>
        <p:xfrm>
          <a:off x="2089050" y="4733203"/>
          <a:ext cx="1898650" cy="1417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69" name="Equation" r:id="rId5" imgW="1054080" imgH="787320" progId="Equation.DSMT4">
                  <p:embed/>
                </p:oleObj>
              </mc:Choice>
              <mc:Fallback>
                <p:oleObj name="Equation" r:id="rId5" imgW="1054080" imgH="787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9050" y="4733203"/>
                        <a:ext cx="1898650" cy="1417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91085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6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6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3111" y="762070"/>
            <a:ext cx="8229600" cy="789140"/>
          </a:xfrm>
        </p:spPr>
        <p:txBody>
          <a:bodyPr/>
          <a:lstStyle/>
          <a:p>
            <a:r>
              <a:rPr lang="zh-CN" altLang="en-US" dirty="0" smtClean="0"/>
              <a:t>随机变量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04912" y="1947579"/>
            <a:ext cx="8229600" cy="324036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随机变量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(random variable)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指取值依赖于随机现象的观察结果的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变量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损失次数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- 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离散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型随机变量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损失金额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-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连续型随机变量</a:t>
            </a:r>
            <a:endParaRPr lang="en-US" altLang="zh-CN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累积损失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Tx/>
              <a:buNone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3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3786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altLang="zh-CN" dirty="0"/>
              <a:t>( </a:t>
            </a:r>
            <a:fld id="{50EE8D7D-C876-404E-95D2-07E3E32D2B2F}" type="slidenum">
              <a:rPr lang="en-US" altLang="zh-CN"/>
              <a:pPr>
                <a:buNone/>
                <a:defRPr/>
              </a:pPr>
              <a:t>30</a:t>
            </a:fld>
            <a:r>
              <a:rPr lang="en-US" altLang="zh-CN" dirty="0"/>
              <a:t> )</a:t>
            </a:r>
          </a:p>
        </p:txBody>
      </p:sp>
      <p:sp>
        <p:nvSpPr>
          <p:cNvPr id="113667" name="Rectangle 5"/>
          <p:cNvSpPr>
            <a:spLocks noChangeArrowheads="1"/>
          </p:cNvSpPr>
          <p:nvPr/>
        </p:nvSpPr>
        <p:spPr bwMode="auto">
          <a:xfrm>
            <a:off x="0" y="3128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3668" name="Rectangle 7"/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3669" name="Rectangle 9"/>
          <p:cNvSpPr>
            <a:spLocks noChangeArrowheads="1"/>
          </p:cNvSpPr>
          <p:nvPr/>
        </p:nvSpPr>
        <p:spPr bwMode="auto">
          <a:xfrm>
            <a:off x="0" y="2890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3671" name="Text Box 10"/>
          <p:cNvSpPr txBox="1">
            <a:spLocks noChangeArrowheads="1"/>
          </p:cNvSpPr>
          <p:nvPr/>
        </p:nvSpPr>
        <p:spPr bwMode="auto">
          <a:xfrm>
            <a:off x="746125" y="801688"/>
            <a:ext cx="5200847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TVaR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的另一种表示（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连续分布）：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4926300"/>
              </p:ext>
            </p:extLst>
          </p:nvPr>
        </p:nvGraphicFramePr>
        <p:xfrm>
          <a:off x="591536" y="1734871"/>
          <a:ext cx="6811962" cy="479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7" name="Equation" r:id="rId3" imgW="2971800" imgH="2095200" progId="Equation.DSMT4">
                  <p:embed/>
                </p:oleObj>
              </mc:Choice>
              <mc:Fallback>
                <p:oleObj name="Equation" r:id="rId3" imgW="2971800" imgH="2095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536" y="1734871"/>
                        <a:ext cx="6811962" cy="4792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63414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172200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altLang="zh-CN" dirty="0"/>
              <a:t>( </a:t>
            </a:r>
            <a:fld id="{D53938A0-8E2E-4FE3-B97D-C80A3F69DFE0}" type="slidenum">
              <a:rPr lang="en-US" altLang="zh-CN"/>
              <a:pPr>
                <a:buNone/>
                <a:defRPr/>
              </a:pPr>
              <a:t>31</a:t>
            </a:fld>
            <a:r>
              <a:rPr lang="en-US" altLang="zh-CN" dirty="0"/>
              <a:t> )</a:t>
            </a:r>
          </a:p>
        </p:txBody>
      </p:sp>
      <p:sp>
        <p:nvSpPr>
          <p:cNvPr id="112643" name="Text Box 4"/>
          <p:cNvSpPr txBox="1">
            <a:spLocks noChangeArrowheads="1"/>
          </p:cNvSpPr>
          <p:nvPr/>
        </p:nvSpPr>
        <p:spPr bwMode="auto">
          <a:xfrm>
            <a:off x="2275377" y="894335"/>
            <a:ext cx="2911759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TVaR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满足次可加性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264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2652802"/>
              </p:ext>
            </p:extLst>
          </p:nvPr>
        </p:nvGraphicFramePr>
        <p:xfrm>
          <a:off x="236213" y="2287254"/>
          <a:ext cx="8749167" cy="805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832" name="Equation" r:id="rId3" imgW="2616120" imgH="241200" progId="Equation.DSMT4">
                  <p:embed/>
                </p:oleObj>
              </mc:Choice>
              <mc:Fallback>
                <p:oleObj name="Equation" r:id="rId3" imgW="26161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13" y="2287254"/>
                        <a:ext cx="8749167" cy="8053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04630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AF450CB3-E38C-4133-BBBD-B65436650BEC}" type="slidenum">
              <a:rPr lang="en-US" altLang="zh-CN"/>
              <a:pPr>
                <a:defRPr/>
              </a:pPr>
              <a:t>32</a:t>
            </a:fld>
            <a:r>
              <a:rPr lang="en-US" altLang="zh-CN"/>
              <a:t> )</a:t>
            </a:r>
          </a:p>
        </p:txBody>
      </p:sp>
      <p:graphicFrame>
        <p:nvGraphicFramePr>
          <p:cNvPr id="3942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6484525"/>
              </p:ext>
            </p:extLst>
          </p:nvPr>
        </p:nvGraphicFramePr>
        <p:xfrm>
          <a:off x="1295400" y="1600200"/>
          <a:ext cx="320040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2" name="Equation" r:id="rId3" imgW="1397000" imgH="241300" progId="Equation.DSMT4">
                  <p:embed/>
                </p:oleObj>
              </mc:Choice>
              <mc:Fallback>
                <p:oleObj name="Equation" r:id="rId3" imgW="13970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600200"/>
                        <a:ext cx="3200400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4245" name="Object 5"/>
          <p:cNvGraphicFramePr>
            <a:graphicFrameLocks noChangeAspect="1"/>
          </p:cNvGraphicFramePr>
          <p:nvPr/>
        </p:nvGraphicFramePr>
        <p:xfrm>
          <a:off x="1295400" y="2743200"/>
          <a:ext cx="3276600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3" name="Equation" r:id="rId5" imgW="1714500" imgH="482600" progId="Equation.DSMT4">
                  <p:embed/>
                </p:oleObj>
              </mc:Choice>
              <mc:Fallback>
                <p:oleObj name="Equation" r:id="rId5" imgW="17145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743200"/>
                        <a:ext cx="3276600" cy="92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4246" name="Object 6"/>
          <p:cNvGraphicFramePr>
            <a:graphicFrameLocks noChangeAspect="1"/>
          </p:cNvGraphicFramePr>
          <p:nvPr/>
        </p:nvGraphicFramePr>
        <p:xfrm>
          <a:off x="1371600" y="3810000"/>
          <a:ext cx="2819400" cy="119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4" name="Equation" r:id="rId7" imgW="1497950" imgH="634725" progId="Equation.DSMT4">
                  <p:embed/>
                </p:oleObj>
              </mc:Choice>
              <mc:Fallback>
                <p:oleObj name="Equation" r:id="rId7" imgW="1497950" imgH="63472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810000"/>
                        <a:ext cx="2819400" cy="1195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4247" name="Object 7"/>
          <p:cNvGraphicFramePr>
            <a:graphicFrameLocks noChangeAspect="1"/>
          </p:cNvGraphicFramePr>
          <p:nvPr/>
        </p:nvGraphicFramePr>
        <p:xfrm>
          <a:off x="1219200" y="5715000"/>
          <a:ext cx="3887788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5" name="Equation" r:id="rId9" imgW="1600200" imgH="254000" progId="Equation.DSMT4">
                  <p:embed/>
                </p:oleObj>
              </mc:Choice>
              <mc:Fallback>
                <p:oleObj name="Equation" r:id="rId9" imgW="16002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715000"/>
                        <a:ext cx="3887788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43" name="Text Box 8"/>
          <p:cNvSpPr txBox="1">
            <a:spLocks noChangeArrowheads="1"/>
          </p:cNvSpPr>
          <p:nvPr/>
        </p:nvSpPr>
        <p:spPr bwMode="auto">
          <a:xfrm>
            <a:off x="609600" y="719782"/>
            <a:ext cx="3203698" cy="548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zh-CN" altLang="en-US" b="1" dirty="0" smtClean="0">
                <a:latin typeface="+mj-lt"/>
                <a:ea typeface="黑体" panose="02010609060101010101" pitchFamily="49" charset="-122"/>
              </a:rPr>
              <a:t>例</a:t>
            </a:r>
            <a:r>
              <a:rPr lang="en-US" altLang="zh-CN" b="1" dirty="0" smtClean="0">
                <a:latin typeface="+mj-lt"/>
                <a:ea typeface="黑体" panose="02010609060101010101" pitchFamily="49" charset="-122"/>
              </a:rPr>
              <a:t> </a:t>
            </a:r>
            <a:r>
              <a:rPr lang="zh-CN" altLang="en-US" b="1" dirty="0" smtClean="0">
                <a:latin typeface="+mj-lt"/>
                <a:ea typeface="黑体" panose="02010609060101010101" pitchFamily="49" charset="-122"/>
              </a:rPr>
              <a:t>：正态分布的</a:t>
            </a:r>
            <a:r>
              <a:rPr lang="en-US" altLang="zh-CN" b="1" dirty="0" err="1" smtClean="0">
                <a:latin typeface="+mj-lt"/>
                <a:ea typeface="黑体" panose="02010609060101010101" pitchFamily="49" charset="-122"/>
              </a:rPr>
              <a:t>TVaR</a:t>
            </a:r>
            <a:endParaRPr lang="en-US" altLang="zh-CN" b="1" dirty="0">
              <a:latin typeface="+mj-lt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18191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4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4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4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4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4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4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4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4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117A1A73-310C-42BB-BFB8-AE488322B6CE}" type="slidenum">
              <a:rPr lang="en-US" altLang="zh-CN"/>
              <a:pPr>
                <a:defRPr/>
              </a:pPr>
              <a:t>33</a:t>
            </a:fld>
            <a:r>
              <a:rPr lang="en-US" altLang="zh-CN"/>
              <a:t> )</a:t>
            </a:r>
          </a:p>
        </p:txBody>
      </p:sp>
      <p:graphicFrame>
        <p:nvGraphicFramePr>
          <p:cNvPr id="3952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3318000"/>
              </p:ext>
            </p:extLst>
          </p:nvPr>
        </p:nvGraphicFramePr>
        <p:xfrm>
          <a:off x="222250" y="1296988"/>
          <a:ext cx="5805488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55" name="Equation" r:id="rId3" imgW="3073320" imgH="545760" progId="Equation.DSMT4">
                  <p:embed/>
                </p:oleObj>
              </mc:Choice>
              <mc:Fallback>
                <p:oleObj name="Equation" r:id="rId3" imgW="3073320" imgH="545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0" y="1296988"/>
                        <a:ext cx="5805488" cy="1033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5270" name="Object 6"/>
          <p:cNvGraphicFramePr>
            <a:graphicFrameLocks noChangeAspect="1"/>
          </p:cNvGraphicFramePr>
          <p:nvPr/>
        </p:nvGraphicFramePr>
        <p:xfrm>
          <a:off x="5357813" y="2819400"/>
          <a:ext cx="3786187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56" name="Equation" r:id="rId5" imgW="2286000" imgH="2438400" progId="Equation.DSMT4">
                  <p:embed/>
                </p:oleObj>
              </mc:Choice>
              <mc:Fallback>
                <p:oleObj name="Equation" r:id="rId5" imgW="2286000" imgH="243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7813" y="2819400"/>
                        <a:ext cx="3786187" cy="40386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527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4497534"/>
              </p:ext>
            </p:extLst>
          </p:nvPr>
        </p:nvGraphicFramePr>
        <p:xfrm>
          <a:off x="380999" y="5257800"/>
          <a:ext cx="2873829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57" name="Equation" r:id="rId7" imgW="1384300" imgH="660400" progId="Equation.DSMT4">
                  <p:embed/>
                </p:oleObj>
              </mc:Choice>
              <mc:Fallback>
                <p:oleObj name="Equation" r:id="rId7" imgW="1384300" imgH="660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999" y="5257800"/>
                        <a:ext cx="2873829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527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2196554"/>
              </p:ext>
            </p:extLst>
          </p:nvPr>
        </p:nvGraphicFramePr>
        <p:xfrm>
          <a:off x="157163" y="2511425"/>
          <a:ext cx="4833937" cy="1338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58" name="Equation" r:id="rId9" imgW="2400120" imgH="660240" progId="Equation.DSMT4">
                  <p:embed/>
                </p:oleObj>
              </mc:Choice>
              <mc:Fallback>
                <p:oleObj name="Equation" r:id="rId9" imgW="240012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3" y="2511425"/>
                        <a:ext cx="4833937" cy="1338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5273" name="Object 9"/>
          <p:cNvGraphicFramePr>
            <a:graphicFrameLocks noChangeAspect="1"/>
          </p:cNvGraphicFramePr>
          <p:nvPr/>
        </p:nvGraphicFramePr>
        <p:xfrm>
          <a:off x="228600" y="4191000"/>
          <a:ext cx="3429000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59" name="Equation" r:id="rId11" imgW="1574800" imgH="419100" progId="Equation.DSMT4">
                  <p:embed/>
                </p:oleObj>
              </mc:Choice>
              <mc:Fallback>
                <p:oleObj name="Equation" r:id="rId11" imgW="15748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191000"/>
                        <a:ext cx="3429000" cy="91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2740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5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5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5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5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5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5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5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5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5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5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35069ED7-87C8-499B-A42E-2E6A6C78402D}" type="slidenum">
              <a:rPr lang="en-US" altLang="zh-CN"/>
              <a:pPr>
                <a:defRPr/>
              </a:pPr>
              <a:t>34</a:t>
            </a:fld>
            <a:r>
              <a:rPr lang="en-US" altLang="zh-CN"/>
              <a:t> )</a:t>
            </a:r>
          </a:p>
        </p:txBody>
      </p:sp>
      <p:sp>
        <p:nvSpPr>
          <p:cNvPr id="118787" name="Text Box 4"/>
          <p:cNvSpPr txBox="1">
            <a:spLocks noChangeArrowheads="1"/>
          </p:cNvSpPr>
          <p:nvPr/>
        </p:nvSpPr>
        <p:spPr bwMode="auto">
          <a:xfrm>
            <a:off x="746125" y="860425"/>
            <a:ext cx="31033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Arial" charset="0"/>
              </a:rPr>
              <a:t>例：</a:t>
            </a:r>
            <a:r>
              <a:rPr lang="zh-CN" altLang="en-US" b="1" dirty="0" smtClean="0">
                <a:latin typeface="Arial" charset="0"/>
              </a:rPr>
              <a:t>指数分布的</a:t>
            </a:r>
            <a:r>
              <a:rPr lang="en-US" altLang="zh-CN" b="1" dirty="0" err="1" smtClean="0">
                <a:latin typeface="Arial" charset="0"/>
              </a:rPr>
              <a:t>TVaR</a:t>
            </a:r>
            <a:endParaRPr lang="zh-CN" altLang="en-US" b="1" dirty="0">
              <a:latin typeface="Arial" charset="0"/>
            </a:endParaRPr>
          </a:p>
        </p:txBody>
      </p:sp>
      <p:sp>
        <p:nvSpPr>
          <p:cNvPr id="118788" name="Rectangle 8"/>
          <p:cNvSpPr>
            <a:spLocks noChangeArrowheads="1"/>
          </p:cNvSpPr>
          <p:nvPr/>
        </p:nvSpPr>
        <p:spPr bwMode="auto">
          <a:xfrm>
            <a:off x="0" y="2976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878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9116367"/>
              </p:ext>
            </p:extLst>
          </p:nvPr>
        </p:nvGraphicFramePr>
        <p:xfrm>
          <a:off x="1066800" y="2038350"/>
          <a:ext cx="3949700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24" name="Equation" r:id="rId3" imgW="1803400" imgH="431800" progId="Equation.DSMT4">
                  <p:embed/>
                </p:oleObj>
              </mc:Choice>
              <mc:Fallback>
                <p:oleObj name="Equation" r:id="rId3" imgW="18034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038350"/>
                        <a:ext cx="3949700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90" name="Rectangle 9"/>
          <p:cNvSpPr>
            <a:spLocks noChangeArrowheads="1"/>
          </p:cNvSpPr>
          <p:nvPr/>
        </p:nvSpPr>
        <p:spPr bwMode="auto">
          <a:xfrm>
            <a:off x="0" y="34051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879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9105373"/>
              </p:ext>
            </p:extLst>
          </p:nvPr>
        </p:nvGraphicFramePr>
        <p:xfrm>
          <a:off x="990600" y="3733800"/>
          <a:ext cx="7883525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25" name="Equation" r:id="rId5" imgW="2819400" imgH="241300" progId="Equation.DSMT4">
                  <p:embed/>
                </p:oleObj>
              </mc:Choice>
              <mc:Fallback>
                <p:oleObj name="Equation" r:id="rId5" imgW="28194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733800"/>
                        <a:ext cx="7883525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92" name="Rectangle 10"/>
          <p:cNvSpPr>
            <a:spLocks noChangeArrowheads="1"/>
          </p:cNvSpPr>
          <p:nvPr/>
        </p:nvSpPr>
        <p:spPr bwMode="auto">
          <a:xfrm>
            <a:off x="0" y="3643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8793" name="Object 5"/>
          <p:cNvGraphicFramePr>
            <a:graphicFrameLocks noChangeAspect="1"/>
          </p:cNvGraphicFramePr>
          <p:nvPr/>
        </p:nvGraphicFramePr>
        <p:xfrm>
          <a:off x="1066800" y="4953000"/>
          <a:ext cx="4724400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26" name="Equation" r:id="rId7" imgW="1727200" imgH="241300" progId="Equation.DSMT4">
                  <p:embed/>
                </p:oleObj>
              </mc:Choice>
              <mc:Fallback>
                <p:oleObj name="Equation" r:id="rId7" imgW="17272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953000"/>
                        <a:ext cx="4724400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94" name="Text Box 11"/>
          <p:cNvSpPr txBox="1">
            <a:spLocks noChangeArrowheads="1"/>
          </p:cNvSpPr>
          <p:nvPr/>
        </p:nvSpPr>
        <p:spPr bwMode="auto">
          <a:xfrm>
            <a:off x="3963955" y="827189"/>
            <a:ext cx="1627369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dirty="0" smtClean="0">
                <a:solidFill>
                  <a:srgbClr val="0033CC"/>
                </a:solidFill>
              </a:rPr>
              <a:t>(</a:t>
            </a:r>
            <a:r>
              <a:rPr lang="zh-CN" altLang="en-US" dirty="0" smtClean="0">
                <a:solidFill>
                  <a:srgbClr val="0033CC"/>
                </a:solidFill>
              </a:rPr>
              <a:t>课堂练习</a:t>
            </a:r>
            <a:r>
              <a:rPr lang="en-US" altLang="zh-CN" dirty="0" smtClean="0">
                <a:solidFill>
                  <a:srgbClr val="0033CC"/>
                </a:solidFill>
              </a:rPr>
              <a:t>)</a:t>
            </a:r>
            <a:endParaRPr lang="en-US" altLang="zh-CN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6470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7" grpId="0"/>
      <p:bldP spid="11879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altLang="zh-CN" dirty="0"/>
              <a:t>( </a:t>
            </a:r>
            <a:fld id="{FFA9DEC8-703F-4238-BB54-57FC9EC4F32D}" type="slidenum">
              <a:rPr lang="en-US" altLang="zh-CN"/>
              <a:pPr>
                <a:buNone/>
                <a:defRPr/>
              </a:pPr>
              <a:t>35</a:t>
            </a:fld>
            <a:r>
              <a:rPr lang="en-US" altLang="zh-CN" dirty="0"/>
              <a:t> )</a:t>
            </a:r>
          </a:p>
        </p:txBody>
      </p:sp>
      <p:sp>
        <p:nvSpPr>
          <p:cNvPr id="119811" name="Rectangle 7"/>
          <p:cNvSpPr>
            <a:spLocks noChangeArrowheads="1"/>
          </p:cNvSpPr>
          <p:nvPr/>
        </p:nvSpPr>
        <p:spPr bwMode="auto">
          <a:xfrm>
            <a:off x="0" y="2847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981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6673901"/>
              </p:ext>
            </p:extLst>
          </p:nvPr>
        </p:nvGraphicFramePr>
        <p:xfrm>
          <a:off x="1143000" y="1600200"/>
          <a:ext cx="3429000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48" name="Equation" r:id="rId3" imgW="1613600" imgH="470104" progId="Equation.DSMT4">
                  <p:embed/>
                </p:oleObj>
              </mc:Choice>
              <mc:Fallback>
                <p:oleObj name="Equation" r:id="rId3" imgW="1613600" imgH="47010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600200"/>
                        <a:ext cx="3429000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3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981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8395140"/>
              </p:ext>
            </p:extLst>
          </p:nvPr>
        </p:nvGraphicFramePr>
        <p:xfrm>
          <a:off x="1066800" y="3165475"/>
          <a:ext cx="7172325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49" name="Equation" r:id="rId5" imgW="3022600" imgH="469900" progId="Equation.DSMT4">
                  <p:embed/>
                </p:oleObj>
              </mc:Choice>
              <mc:Fallback>
                <p:oleObj name="Equation" r:id="rId5" imgW="30226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165475"/>
                        <a:ext cx="7172325" cy="110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5" name="Rectangle 9"/>
          <p:cNvSpPr>
            <a:spLocks noChangeArrowheads="1"/>
          </p:cNvSpPr>
          <p:nvPr/>
        </p:nvSpPr>
        <p:spPr bwMode="auto">
          <a:xfrm>
            <a:off x="0" y="3590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98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6497103"/>
              </p:ext>
            </p:extLst>
          </p:nvPr>
        </p:nvGraphicFramePr>
        <p:xfrm>
          <a:off x="1143000" y="4827587"/>
          <a:ext cx="5715000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50" name="Equation" r:id="rId7" imgW="2490281" imgH="419282" progId="Equation.DSMT4">
                  <p:embed/>
                </p:oleObj>
              </mc:Choice>
              <mc:Fallback>
                <p:oleObj name="Equation" r:id="rId7" imgW="2490281" imgH="41928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827587"/>
                        <a:ext cx="5715000" cy="96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7" name="Rectangle 10"/>
          <p:cNvSpPr>
            <a:spLocks noChangeArrowheads="1"/>
          </p:cNvSpPr>
          <p:nvPr/>
        </p:nvSpPr>
        <p:spPr bwMode="auto">
          <a:xfrm>
            <a:off x="0" y="382746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zh-CN" sz="1800">
              <a:latin typeface="Arial" charset="0"/>
            </a:endParaRPr>
          </a:p>
        </p:txBody>
      </p:sp>
      <p:sp>
        <p:nvSpPr>
          <p:cNvPr id="119818" name="Text Box 11"/>
          <p:cNvSpPr txBox="1">
            <a:spLocks noChangeArrowheads="1"/>
          </p:cNvSpPr>
          <p:nvPr/>
        </p:nvSpPr>
        <p:spPr bwMode="auto">
          <a:xfrm>
            <a:off x="746125" y="874713"/>
            <a:ext cx="34602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Arial" charset="0"/>
              </a:rPr>
              <a:t>例：</a:t>
            </a:r>
            <a:r>
              <a:rPr lang="en-US" altLang="zh-CN" b="1" dirty="0">
                <a:latin typeface="Arial" charset="0"/>
              </a:rPr>
              <a:t>Pareto</a:t>
            </a:r>
            <a:r>
              <a:rPr lang="zh-CN" altLang="en-US" b="1" dirty="0" smtClean="0">
                <a:latin typeface="Arial" charset="0"/>
              </a:rPr>
              <a:t>分布的</a:t>
            </a:r>
            <a:r>
              <a:rPr lang="en-US" altLang="zh-CN" b="1" dirty="0" err="1" smtClean="0">
                <a:latin typeface="Arial" charset="0"/>
              </a:rPr>
              <a:t>TVaR</a:t>
            </a:r>
            <a:endParaRPr lang="zh-CN" altLang="en-US" b="1" dirty="0">
              <a:latin typeface="Arial" charset="0"/>
            </a:endParaRP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4374502" y="859202"/>
            <a:ext cx="1627369" cy="548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dirty="0" smtClean="0">
                <a:solidFill>
                  <a:srgbClr val="0033CC"/>
                </a:solidFill>
              </a:rPr>
              <a:t>(</a:t>
            </a:r>
            <a:r>
              <a:rPr lang="zh-CN" altLang="en-US" dirty="0">
                <a:solidFill>
                  <a:srgbClr val="0033CC"/>
                </a:solidFill>
              </a:rPr>
              <a:t>课堂练习</a:t>
            </a:r>
            <a:r>
              <a:rPr lang="en-US" altLang="zh-CN" dirty="0" smtClean="0">
                <a:solidFill>
                  <a:srgbClr val="0033CC"/>
                </a:solidFill>
              </a:rPr>
              <a:t>)</a:t>
            </a:r>
            <a:endParaRPr lang="en-US" altLang="zh-CN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8441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549275"/>
            <a:ext cx="8540750" cy="5318125"/>
          </a:xfrm>
        </p:spPr>
        <p:txBody>
          <a:bodyPr/>
          <a:lstStyle/>
          <a:p>
            <a:pPr eaLnBrk="1" hangingPunct="1"/>
            <a:endParaRPr lang="en-US" altLang="zh-CN" sz="2400" b="1" dirty="0" smtClean="0"/>
          </a:p>
          <a:p>
            <a:pPr eaLnBrk="1" hangingPunct="1"/>
            <a:r>
              <a:rPr lang="zh-CN" altLang="en-US" sz="2400" b="1" dirty="0" smtClean="0"/>
              <a:t>如果损失分布是</a:t>
            </a:r>
            <a:r>
              <a:rPr lang="zh-CN" altLang="en-US" sz="2400" b="1" dirty="0" smtClean="0">
                <a:solidFill>
                  <a:srgbClr val="0033CC"/>
                </a:solidFill>
              </a:rPr>
              <a:t>离散</a:t>
            </a:r>
            <a:r>
              <a:rPr lang="zh-CN" altLang="en-US" sz="2400" b="1" dirty="0" smtClean="0"/>
              <a:t>的，计算</a:t>
            </a:r>
            <a:r>
              <a:rPr lang="en-US" altLang="zh-CN" sz="2400" b="1" dirty="0" err="1" smtClean="0">
                <a:latin typeface="Times New Roman" pitchFamily="18" charset="0"/>
              </a:rPr>
              <a:t>TVaR</a:t>
            </a:r>
            <a:r>
              <a:rPr lang="zh-CN" altLang="en-US" sz="2400" b="1" dirty="0" smtClean="0"/>
              <a:t>会复杂一些。</a:t>
            </a:r>
          </a:p>
          <a:p>
            <a:pPr eaLnBrk="1" hangingPunct="1"/>
            <a:r>
              <a:rPr lang="zh-CN" altLang="en-US" sz="2400" b="1" dirty="0" smtClean="0"/>
              <a:t>例：</a:t>
            </a:r>
            <a:r>
              <a:rPr lang="en-US" altLang="zh-CN" sz="2400" b="1" i="1" dirty="0" smtClean="0">
                <a:latin typeface="Times New Roman" pitchFamily="18" charset="0"/>
              </a:rPr>
              <a:t>X </a:t>
            </a:r>
            <a:r>
              <a:rPr lang="zh-CN" altLang="en-US" sz="2400" b="1" dirty="0" smtClean="0"/>
              <a:t>的损失分布如下，计算</a:t>
            </a:r>
            <a:r>
              <a:rPr lang="en-US" altLang="zh-CN" sz="2400" b="1" dirty="0" err="1" smtClean="0">
                <a:latin typeface="Times New Roman" pitchFamily="18" charset="0"/>
              </a:rPr>
              <a:t>TVaR</a:t>
            </a:r>
            <a:r>
              <a:rPr lang="en-US" altLang="zh-CN" sz="2400" b="1" dirty="0" smtClean="0">
                <a:latin typeface="Times New Roman" pitchFamily="18" charset="0"/>
              </a:rPr>
              <a:t> </a:t>
            </a:r>
            <a:r>
              <a:rPr lang="en-US" altLang="zh-CN" sz="2400" b="1" baseline="-25000" dirty="0" smtClean="0"/>
              <a:t>90</a:t>
            </a:r>
            <a:r>
              <a:rPr lang="zh-CN" altLang="en-US" sz="2400" b="1" baseline="-25000" dirty="0" smtClean="0"/>
              <a:t>％</a:t>
            </a:r>
            <a:r>
              <a:rPr lang="zh-CN" altLang="en-US" sz="2400" b="1" dirty="0" smtClean="0"/>
              <a:t>和</a:t>
            </a:r>
            <a:r>
              <a:rPr lang="zh-CN" altLang="en-US" sz="2400" b="1" baseline="-25000" dirty="0" smtClean="0"/>
              <a:t> </a:t>
            </a:r>
            <a:r>
              <a:rPr lang="en-US" altLang="zh-CN" sz="2400" b="1" dirty="0" err="1" smtClean="0">
                <a:latin typeface="Times New Roman" pitchFamily="18" charset="0"/>
              </a:rPr>
              <a:t>TVaR</a:t>
            </a:r>
            <a:r>
              <a:rPr lang="en-US" altLang="zh-CN" sz="2400" b="1" dirty="0" smtClean="0">
                <a:latin typeface="Times New Roman" pitchFamily="18" charset="0"/>
              </a:rPr>
              <a:t> </a:t>
            </a:r>
            <a:r>
              <a:rPr lang="en-US" altLang="zh-CN" sz="2400" b="1" baseline="-25000" dirty="0" smtClean="0"/>
              <a:t>95</a:t>
            </a:r>
            <a:r>
              <a:rPr lang="zh-CN" altLang="en-US" sz="2400" b="1" baseline="-25000" dirty="0" smtClean="0"/>
              <a:t>％</a:t>
            </a:r>
          </a:p>
          <a:p>
            <a:pPr eaLnBrk="1" hangingPunct="1"/>
            <a:endParaRPr lang="zh-CN" altLang="en-US" sz="2400" b="1" baseline="-25000" dirty="0" smtClean="0"/>
          </a:p>
          <a:p>
            <a:pPr eaLnBrk="1" hangingPunct="1"/>
            <a:endParaRPr lang="zh-CN" altLang="en-US" sz="2400" b="1" baseline="-25000" dirty="0" smtClean="0"/>
          </a:p>
          <a:p>
            <a:pPr eaLnBrk="1" hangingPunct="1"/>
            <a:endParaRPr lang="zh-CN" altLang="en-US" sz="2400" b="1" baseline="-25000" dirty="0" smtClean="0"/>
          </a:p>
          <a:p>
            <a:pPr eaLnBrk="1" hangingPunct="1"/>
            <a:endParaRPr lang="zh-CN" altLang="en-US" sz="2400" b="1" baseline="-25000" dirty="0" smtClean="0"/>
          </a:p>
          <a:p>
            <a:pPr eaLnBrk="1" hangingPunct="1"/>
            <a:endParaRPr lang="zh-CN" altLang="en-US" sz="2400" b="1" baseline="-25000" dirty="0" smtClean="0"/>
          </a:p>
          <a:p>
            <a:pPr marL="742950" lvl="1" indent="-285750" eaLnBrk="1" hangingPunct="1">
              <a:buFont typeface="Wingdings" pitchFamily="2" charset="2"/>
              <a:buNone/>
            </a:pPr>
            <a:endParaRPr lang="zh-CN" altLang="en-US" sz="2400" b="1" dirty="0" smtClean="0">
              <a:latin typeface="Times New Roman" pitchFamily="18" charset="0"/>
            </a:endParaRPr>
          </a:p>
          <a:p>
            <a:pPr marL="742950" lvl="1" indent="-285750" eaLnBrk="1" hangingPunct="1">
              <a:buFont typeface="Wingdings" pitchFamily="2" charset="2"/>
              <a:buNone/>
            </a:pPr>
            <a:r>
              <a:rPr lang="zh-CN" altLang="en-US" sz="2400" b="1" dirty="0" smtClean="0">
                <a:latin typeface="Times New Roman" pitchFamily="18" charset="0"/>
              </a:rPr>
              <a:t>因为</a:t>
            </a:r>
            <a:r>
              <a:rPr lang="en-US" altLang="zh-CN" sz="2400" b="1" dirty="0" err="1" smtClean="0">
                <a:latin typeface="Times New Roman" pitchFamily="18" charset="0"/>
              </a:rPr>
              <a:t>VaR</a:t>
            </a:r>
            <a:r>
              <a:rPr lang="en-US" altLang="zh-CN" sz="2400" b="1" baseline="-25000" dirty="0" err="1" smtClean="0"/>
              <a:t>0.90</a:t>
            </a:r>
            <a:r>
              <a:rPr lang="en-US" altLang="zh-CN" sz="2400" b="1" baseline="-25000" dirty="0" smtClean="0"/>
              <a:t> </a:t>
            </a:r>
            <a:r>
              <a:rPr lang="en-US" altLang="zh-CN" sz="2400" b="1" dirty="0" smtClean="0"/>
              <a:t>= 0</a:t>
            </a:r>
            <a:r>
              <a:rPr lang="zh-CN" altLang="en-US" sz="2400" b="1" dirty="0" smtClean="0"/>
              <a:t>，</a:t>
            </a:r>
            <a:r>
              <a:rPr lang="zh-CN" altLang="en-US" sz="2400" b="1" dirty="0" smtClean="0">
                <a:latin typeface="Symbol" pitchFamily="18" charset="2"/>
              </a:rPr>
              <a:t>故</a:t>
            </a:r>
            <a:endParaRPr lang="zh-CN" altLang="en-US" sz="2400" b="1" dirty="0" smtClean="0"/>
          </a:p>
          <a:p>
            <a:pPr eaLnBrk="1" hangingPunct="1"/>
            <a:endParaRPr lang="en-US" altLang="zh-CN" sz="2400" b="1" dirty="0" smtClean="0"/>
          </a:p>
        </p:txBody>
      </p:sp>
      <p:sp>
        <p:nvSpPr>
          <p:cNvPr id="2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FC9797CA-A071-4D55-8032-69BC50F567F6}" type="slidenum">
              <a:rPr lang="en-US" altLang="zh-CN"/>
              <a:pPr>
                <a:defRPr/>
              </a:pPr>
              <a:t>36</a:t>
            </a:fld>
            <a:r>
              <a:rPr lang="en-US" altLang="zh-CN"/>
              <a:t> )</a:t>
            </a:r>
          </a:p>
        </p:txBody>
      </p:sp>
      <p:graphicFrame>
        <p:nvGraphicFramePr>
          <p:cNvPr id="12083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5260366"/>
              </p:ext>
            </p:extLst>
          </p:nvPr>
        </p:nvGraphicFramePr>
        <p:xfrm>
          <a:off x="1588970" y="2455244"/>
          <a:ext cx="4227513" cy="169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0" name="Equation" r:id="rId3" imgW="2159000" imgH="863600" progId="Equation.DSMT4">
                  <p:embed/>
                </p:oleObj>
              </mc:Choice>
              <mc:Fallback>
                <p:oleObj name="Equation" r:id="rId3" imgW="2159000" imgH="863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970" y="2455244"/>
                        <a:ext cx="4227513" cy="169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4294741"/>
              </p:ext>
            </p:extLst>
          </p:nvPr>
        </p:nvGraphicFramePr>
        <p:xfrm>
          <a:off x="1671854" y="5681530"/>
          <a:ext cx="5500688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1" name="Equation" r:id="rId5" imgW="2743200" imgH="393480" progId="Equation.DSMT4">
                  <p:embed/>
                </p:oleObj>
              </mc:Choice>
              <mc:Fallback>
                <p:oleObj name="Equation" r:id="rId5" imgW="27432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1854" y="5681530"/>
                        <a:ext cx="5500688" cy="788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64943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549275"/>
            <a:ext cx="8540750" cy="5318125"/>
          </a:xfrm>
        </p:spPr>
        <p:txBody>
          <a:bodyPr/>
          <a:lstStyle/>
          <a:p>
            <a:pPr eaLnBrk="1" hangingPunct="1"/>
            <a:r>
              <a:rPr lang="zh-CN" altLang="en-US" sz="2400" dirty="0" smtClean="0">
                <a:latin typeface="Times New Roman" pitchFamily="18" charset="0"/>
              </a:rPr>
              <a:t>计算</a:t>
            </a:r>
            <a:r>
              <a:rPr lang="en-US" altLang="zh-CN" sz="2400" dirty="0" err="1" smtClean="0">
                <a:latin typeface="Times New Roman" pitchFamily="18" charset="0"/>
              </a:rPr>
              <a:t>TVaR</a:t>
            </a:r>
            <a:r>
              <a:rPr lang="en-US" altLang="zh-CN" sz="2400" dirty="0" smtClean="0">
                <a:latin typeface="Times New Roman" pitchFamily="18" charset="0"/>
              </a:rPr>
              <a:t> </a:t>
            </a:r>
            <a:r>
              <a:rPr lang="en-US" altLang="zh-CN" sz="2400" baseline="-25000" dirty="0" smtClean="0">
                <a:latin typeface="Times New Roman" pitchFamily="18" charset="0"/>
              </a:rPr>
              <a:t>95</a:t>
            </a:r>
            <a:r>
              <a:rPr lang="zh-CN" altLang="en-US" sz="2400" baseline="-25000" dirty="0" smtClean="0">
                <a:latin typeface="Times New Roman" pitchFamily="18" charset="0"/>
              </a:rPr>
              <a:t>％</a:t>
            </a:r>
          </a:p>
          <a:p>
            <a:pPr eaLnBrk="1" hangingPunct="1"/>
            <a:endParaRPr lang="zh-CN" altLang="en-US" sz="2400" baseline="-25000" dirty="0" smtClean="0">
              <a:latin typeface="Times New Roman" pitchFamily="18" charset="0"/>
            </a:endParaRPr>
          </a:p>
          <a:p>
            <a:pPr eaLnBrk="1" hangingPunct="1"/>
            <a:endParaRPr lang="zh-CN" altLang="en-US" sz="2400" baseline="-25000" dirty="0" smtClean="0">
              <a:latin typeface="Times New Roman" pitchFamily="18" charset="0"/>
            </a:endParaRPr>
          </a:p>
          <a:p>
            <a:pPr eaLnBrk="1" hangingPunct="1"/>
            <a:endParaRPr lang="zh-CN" altLang="en-US" sz="2400" baseline="-25000" dirty="0" smtClean="0">
              <a:latin typeface="Times New Roman" pitchFamily="18" charset="0"/>
            </a:endParaRPr>
          </a:p>
          <a:p>
            <a:pPr eaLnBrk="1" hangingPunct="1"/>
            <a:endParaRPr lang="zh-CN" altLang="en-US" sz="2400" baseline="-25000" dirty="0" smtClean="0">
              <a:latin typeface="Times New Roman" pitchFamily="18" charset="0"/>
            </a:endParaRPr>
          </a:p>
          <a:p>
            <a:pPr eaLnBrk="1" hangingPunct="1"/>
            <a:endParaRPr lang="en-US" altLang="zh-CN" sz="2400" baseline="-25000" dirty="0" smtClean="0">
              <a:latin typeface="Times New Roman" pitchFamily="18" charset="0"/>
            </a:endParaRPr>
          </a:p>
        </p:txBody>
      </p:sp>
      <p:sp>
        <p:nvSpPr>
          <p:cNvPr id="2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BEBFB135-E7DC-4A19-8135-466BCADA6126}" type="slidenum">
              <a:rPr lang="en-US" altLang="zh-CN"/>
              <a:pPr>
                <a:defRPr/>
              </a:pPr>
              <a:t>37</a:t>
            </a:fld>
            <a:r>
              <a:rPr lang="en-US" altLang="zh-CN"/>
              <a:t> )</a:t>
            </a:r>
          </a:p>
        </p:txBody>
      </p:sp>
      <p:graphicFrame>
        <p:nvGraphicFramePr>
          <p:cNvPr id="12186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0084919"/>
              </p:ext>
            </p:extLst>
          </p:nvPr>
        </p:nvGraphicFramePr>
        <p:xfrm>
          <a:off x="1063625" y="1541463"/>
          <a:ext cx="4227512" cy="169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64" name="Equation" r:id="rId3" imgW="2159000" imgH="863600" progId="Equation.DSMT4">
                  <p:embed/>
                </p:oleObj>
              </mc:Choice>
              <mc:Fallback>
                <p:oleObj name="Equation" r:id="rId3" imgW="2159000" imgH="863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3625" y="1541463"/>
                        <a:ext cx="4227512" cy="169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78" name="Rectangle 21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1879" name="Object 22"/>
          <p:cNvGraphicFramePr>
            <a:graphicFrameLocks noChangeAspect="1"/>
          </p:cNvGraphicFramePr>
          <p:nvPr/>
        </p:nvGraphicFramePr>
        <p:xfrm>
          <a:off x="1219200" y="5105400"/>
          <a:ext cx="5211763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65" name="Equation" r:id="rId5" imgW="2717800" imgH="393700" progId="Equation.DSMT4">
                  <p:embed/>
                </p:oleObj>
              </mc:Choice>
              <mc:Fallback>
                <p:oleObj name="Equation" r:id="rId5" imgW="27178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105400"/>
                        <a:ext cx="5211763" cy="747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80" name="Text Box 23"/>
          <p:cNvSpPr txBox="1">
            <a:spLocks noChangeArrowheads="1"/>
          </p:cNvSpPr>
          <p:nvPr/>
        </p:nvSpPr>
        <p:spPr bwMode="auto">
          <a:xfrm>
            <a:off x="838200" y="3581400"/>
            <a:ext cx="7924800" cy="1063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zh-CN" altLang="en-US" dirty="0">
                <a:latin typeface="Arial" charset="0"/>
              </a:rPr>
              <a:t>右尾的</a:t>
            </a:r>
            <a:r>
              <a:rPr lang="en-US" altLang="zh-CN" dirty="0">
                <a:latin typeface="Arial" charset="0"/>
              </a:rPr>
              <a:t>5%</a:t>
            </a:r>
            <a:r>
              <a:rPr lang="zh-CN" altLang="en-US" dirty="0">
                <a:latin typeface="Arial" charset="0"/>
              </a:rPr>
              <a:t>由两部分组成：</a:t>
            </a:r>
            <a:r>
              <a:rPr lang="en-US" altLang="zh-CN" dirty="0">
                <a:latin typeface="Arial" charset="0"/>
              </a:rPr>
              <a:t>4%</a:t>
            </a:r>
            <a:r>
              <a:rPr lang="zh-CN" altLang="en-US" dirty="0">
                <a:latin typeface="Arial" charset="0"/>
              </a:rPr>
              <a:t>的损失为</a:t>
            </a:r>
            <a:r>
              <a:rPr lang="en-US" altLang="zh-CN" dirty="0">
                <a:latin typeface="Arial" charset="0"/>
              </a:rPr>
              <a:t>1000</a:t>
            </a:r>
            <a:r>
              <a:rPr lang="zh-CN" altLang="en-US" dirty="0">
                <a:latin typeface="Arial" charset="0"/>
              </a:rPr>
              <a:t>，</a:t>
            </a:r>
            <a:r>
              <a:rPr lang="en-US" altLang="zh-CN" dirty="0">
                <a:latin typeface="Arial" charset="0"/>
              </a:rPr>
              <a:t>1%</a:t>
            </a:r>
            <a:r>
              <a:rPr lang="zh-CN" altLang="en-US" dirty="0">
                <a:latin typeface="Arial" charset="0"/>
              </a:rPr>
              <a:t>的损失等于</a:t>
            </a:r>
            <a:r>
              <a:rPr lang="en-US" altLang="zh-CN" dirty="0" smtClean="0">
                <a:latin typeface="Arial" charset="0"/>
              </a:rPr>
              <a:t>100 </a:t>
            </a:r>
            <a:r>
              <a:rPr lang="zh-CN" altLang="en-US" dirty="0" smtClean="0">
                <a:latin typeface="Arial" charset="0"/>
              </a:rPr>
              <a:t>（见下页图示），</a:t>
            </a:r>
            <a:r>
              <a:rPr lang="zh-CN" altLang="en-US" dirty="0">
                <a:latin typeface="Arial" charset="0"/>
              </a:rPr>
              <a:t>故</a:t>
            </a:r>
          </a:p>
        </p:txBody>
      </p:sp>
      <p:sp>
        <p:nvSpPr>
          <p:cNvPr id="121881" name="Text Box 24"/>
          <p:cNvSpPr txBox="1">
            <a:spLocks noChangeArrowheads="1"/>
          </p:cNvSpPr>
          <p:nvPr/>
        </p:nvSpPr>
        <p:spPr bwMode="auto">
          <a:xfrm>
            <a:off x="879475" y="33623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 sz="18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5185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altLang="zh-CN"/>
              <a:t>( </a:t>
            </a:r>
            <a:fld id="{FEF2A0BB-266E-4C93-B462-D47BCC97D440}" type="slidenum">
              <a:rPr lang="en-US" altLang="zh-CN"/>
              <a:pPr>
                <a:buNone/>
                <a:defRPr/>
              </a:pPr>
              <a:t>38</a:t>
            </a:fld>
            <a:r>
              <a:rPr lang="en-US" altLang="zh-CN"/>
              <a:t> )</a:t>
            </a:r>
          </a:p>
        </p:txBody>
      </p:sp>
      <p:sp>
        <p:nvSpPr>
          <p:cNvPr id="122883" name="Line 2"/>
          <p:cNvSpPr>
            <a:spLocks noChangeShapeType="1"/>
          </p:cNvSpPr>
          <p:nvPr/>
        </p:nvSpPr>
        <p:spPr bwMode="auto">
          <a:xfrm>
            <a:off x="971550" y="6021388"/>
            <a:ext cx="7488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122884" name="Line 3"/>
          <p:cNvSpPr>
            <a:spLocks noChangeShapeType="1"/>
          </p:cNvSpPr>
          <p:nvPr/>
        </p:nvSpPr>
        <p:spPr bwMode="auto">
          <a:xfrm flipV="1">
            <a:off x="971550" y="1411288"/>
            <a:ext cx="0" cy="4033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885" name="Line 4"/>
          <p:cNvSpPr>
            <a:spLocks noChangeShapeType="1"/>
          </p:cNvSpPr>
          <p:nvPr/>
        </p:nvSpPr>
        <p:spPr bwMode="auto">
          <a:xfrm>
            <a:off x="971550" y="3789363"/>
            <a:ext cx="1871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122886" name="Text Box 5"/>
          <p:cNvSpPr txBox="1">
            <a:spLocks noChangeArrowheads="1"/>
          </p:cNvSpPr>
          <p:nvPr/>
        </p:nvSpPr>
        <p:spPr bwMode="auto">
          <a:xfrm>
            <a:off x="303213" y="3592513"/>
            <a:ext cx="633507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>
                <a:latin typeface="Arial" charset="0"/>
              </a:rPr>
              <a:t>0.90</a:t>
            </a:r>
          </a:p>
        </p:txBody>
      </p:sp>
      <p:sp>
        <p:nvSpPr>
          <p:cNvPr id="122887" name="Text Box 6"/>
          <p:cNvSpPr txBox="1">
            <a:spLocks noChangeArrowheads="1"/>
          </p:cNvSpPr>
          <p:nvPr/>
        </p:nvSpPr>
        <p:spPr bwMode="auto">
          <a:xfrm>
            <a:off x="342900" y="2924175"/>
            <a:ext cx="633507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>
                <a:latin typeface="Arial" charset="0"/>
              </a:rPr>
              <a:t>0.95</a:t>
            </a:r>
          </a:p>
        </p:txBody>
      </p:sp>
      <p:sp>
        <p:nvSpPr>
          <p:cNvPr id="122888" name="Text Box 7"/>
          <p:cNvSpPr txBox="1">
            <a:spLocks noChangeArrowheads="1"/>
          </p:cNvSpPr>
          <p:nvPr/>
        </p:nvSpPr>
        <p:spPr bwMode="auto">
          <a:xfrm>
            <a:off x="342900" y="2565400"/>
            <a:ext cx="633507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>
                <a:latin typeface="Arial" charset="0"/>
              </a:rPr>
              <a:t>0.96</a:t>
            </a:r>
          </a:p>
        </p:txBody>
      </p:sp>
      <p:sp>
        <p:nvSpPr>
          <p:cNvPr id="122889" name="Text Box 8"/>
          <p:cNvSpPr txBox="1">
            <a:spLocks noChangeArrowheads="1"/>
          </p:cNvSpPr>
          <p:nvPr/>
        </p:nvSpPr>
        <p:spPr bwMode="auto">
          <a:xfrm>
            <a:off x="447675" y="1982788"/>
            <a:ext cx="312906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>
                <a:latin typeface="Arial" charset="0"/>
              </a:rPr>
              <a:t>1</a:t>
            </a:r>
          </a:p>
        </p:txBody>
      </p:sp>
      <p:sp>
        <p:nvSpPr>
          <p:cNvPr id="122890" name="Line 9"/>
          <p:cNvSpPr>
            <a:spLocks noChangeShapeType="1"/>
          </p:cNvSpPr>
          <p:nvPr/>
        </p:nvSpPr>
        <p:spPr bwMode="auto">
          <a:xfrm>
            <a:off x="2843213" y="2708275"/>
            <a:ext cx="0" cy="108108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122891" name="Line 10"/>
          <p:cNvSpPr>
            <a:spLocks noChangeShapeType="1"/>
          </p:cNvSpPr>
          <p:nvPr/>
        </p:nvSpPr>
        <p:spPr bwMode="auto">
          <a:xfrm>
            <a:off x="2843213" y="2708275"/>
            <a:ext cx="44656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122892" name="Line 11"/>
          <p:cNvSpPr>
            <a:spLocks noChangeShapeType="1"/>
          </p:cNvSpPr>
          <p:nvPr/>
        </p:nvSpPr>
        <p:spPr bwMode="auto">
          <a:xfrm>
            <a:off x="7308850" y="2132013"/>
            <a:ext cx="0" cy="57626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122893" name="Line 12"/>
          <p:cNvSpPr>
            <a:spLocks noChangeShapeType="1"/>
          </p:cNvSpPr>
          <p:nvPr/>
        </p:nvSpPr>
        <p:spPr bwMode="auto">
          <a:xfrm>
            <a:off x="7308850" y="2133600"/>
            <a:ext cx="1439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122894" name="Text Box 13"/>
          <p:cNvSpPr txBox="1">
            <a:spLocks noChangeArrowheads="1"/>
          </p:cNvSpPr>
          <p:nvPr/>
        </p:nvSpPr>
        <p:spPr bwMode="auto">
          <a:xfrm>
            <a:off x="808038" y="6086475"/>
            <a:ext cx="312906" cy="43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>
                <a:latin typeface="Arial" charset="0"/>
              </a:rPr>
              <a:t>0</a:t>
            </a:r>
          </a:p>
        </p:txBody>
      </p:sp>
      <p:sp>
        <p:nvSpPr>
          <p:cNvPr id="122895" name="Text Box 14"/>
          <p:cNvSpPr txBox="1">
            <a:spLocks noChangeArrowheads="1"/>
          </p:cNvSpPr>
          <p:nvPr/>
        </p:nvSpPr>
        <p:spPr bwMode="auto">
          <a:xfrm>
            <a:off x="2751138" y="6086475"/>
            <a:ext cx="569387" cy="43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>
                <a:latin typeface="Arial" charset="0"/>
              </a:rPr>
              <a:t>100</a:t>
            </a:r>
          </a:p>
        </p:txBody>
      </p:sp>
      <p:sp>
        <p:nvSpPr>
          <p:cNvPr id="122896" name="Text Box 15"/>
          <p:cNvSpPr txBox="1">
            <a:spLocks noChangeArrowheads="1"/>
          </p:cNvSpPr>
          <p:nvPr/>
        </p:nvSpPr>
        <p:spPr bwMode="auto">
          <a:xfrm>
            <a:off x="7216775" y="6086475"/>
            <a:ext cx="697627" cy="43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>
                <a:latin typeface="Arial" charset="0"/>
              </a:rPr>
              <a:t>1000</a:t>
            </a:r>
          </a:p>
        </p:txBody>
      </p:sp>
      <p:sp>
        <p:nvSpPr>
          <p:cNvPr id="122897" name="Line 16"/>
          <p:cNvSpPr>
            <a:spLocks noChangeShapeType="1"/>
          </p:cNvSpPr>
          <p:nvPr/>
        </p:nvSpPr>
        <p:spPr bwMode="auto">
          <a:xfrm>
            <a:off x="971550" y="3068638"/>
            <a:ext cx="1871663" cy="0"/>
          </a:xfrm>
          <a:prstGeom prst="line">
            <a:avLst/>
          </a:prstGeom>
          <a:noFill/>
          <a:ln w="9525">
            <a:solidFill>
              <a:srgbClr val="FF00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122898" name="Line 17"/>
          <p:cNvSpPr>
            <a:spLocks noChangeShapeType="1"/>
          </p:cNvSpPr>
          <p:nvPr/>
        </p:nvSpPr>
        <p:spPr bwMode="auto">
          <a:xfrm>
            <a:off x="971550" y="2708275"/>
            <a:ext cx="1944688" cy="0"/>
          </a:xfrm>
          <a:prstGeom prst="line">
            <a:avLst/>
          </a:prstGeom>
          <a:noFill/>
          <a:ln w="9525">
            <a:solidFill>
              <a:srgbClr val="FF00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122899" name="Line 18"/>
          <p:cNvSpPr>
            <a:spLocks noChangeShapeType="1"/>
          </p:cNvSpPr>
          <p:nvPr/>
        </p:nvSpPr>
        <p:spPr bwMode="auto">
          <a:xfrm>
            <a:off x="971550" y="2133600"/>
            <a:ext cx="6337300" cy="0"/>
          </a:xfrm>
          <a:prstGeom prst="line">
            <a:avLst/>
          </a:prstGeom>
          <a:noFill/>
          <a:ln w="9525">
            <a:solidFill>
              <a:srgbClr val="FF00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122900" name="AutoShape 19"/>
          <p:cNvSpPr>
            <a:spLocks/>
          </p:cNvSpPr>
          <p:nvPr/>
        </p:nvSpPr>
        <p:spPr bwMode="auto">
          <a:xfrm>
            <a:off x="2843213" y="2708275"/>
            <a:ext cx="144462" cy="360363"/>
          </a:xfrm>
          <a:prstGeom prst="rightBrace">
            <a:avLst>
              <a:gd name="adj1" fmla="val 20788"/>
              <a:gd name="adj2" fmla="val 50000"/>
            </a:avLst>
          </a:prstGeom>
          <a:noFill/>
          <a:ln w="9525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22901" name="Text Box 20"/>
          <p:cNvSpPr txBox="1">
            <a:spLocks noChangeArrowheads="1"/>
          </p:cNvSpPr>
          <p:nvPr/>
        </p:nvSpPr>
        <p:spPr bwMode="auto">
          <a:xfrm>
            <a:off x="2967038" y="2728913"/>
            <a:ext cx="2476960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zh-CN" altLang="en-US" sz="1800">
                <a:solidFill>
                  <a:srgbClr val="FF0066"/>
                </a:solidFill>
                <a:latin typeface="Arial" charset="0"/>
              </a:rPr>
              <a:t>概率为</a:t>
            </a:r>
            <a:r>
              <a:rPr lang="en-US" altLang="zh-CN" sz="1800">
                <a:solidFill>
                  <a:srgbClr val="FF0066"/>
                </a:solidFill>
                <a:latin typeface="Arial" charset="0"/>
              </a:rPr>
              <a:t>0.01,</a:t>
            </a:r>
            <a:r>
              <a:rPr lang="zh-CN" altLang="en-US" sz="1800">
                <a:solidFill>
                  <a:srgbClr val="FF0066"/>
                </a:solidFill>
                <a:latin typeface="Arial" charset="0"/>
              </a:rPr>
              <a:t>取值为</a:t>
            </a:r>
            <a:r>
              <a:rPr lang="en-US" altLang="zh-CN" sz="1800">
                <a:solidFill>
                  <a:srgbClr val="FF0066"/>
                </a:solidFill>
                <a:latin typeface="Arial" charset="0"/>
              </a:rPr>
              <a:t>100</a:t>
            </a:r>
          </a:p>
        </p:txBody>
      </p:sp>
      <p:sp>
        <p:nvSpPr>
          <p:cNvPr id="122902" name="AutoShape 21"/>
          <p:cNvSpPr>
            <a:spLocks/>
          </p:cNvSpPr>
          <p:nvPr/>
        </p:nvSpPr>
        <p:spPr bwMode="auto">
          <a:xfrm>
            <a:off x="7308850" y="2133600"/>
            <a:ext cx="287338" cy="574675"/>
          </a:xfrm>
          <a:prstGeom prst="rightBrace">
            <a:avLst>
              <a:gd name="adj1" fmla="val 16667"/>
              <a:gd name="adj2" fmla="val 50000"/>
            </a:avLst>
          </a:prstGeom>
          <a:noFill/>
          <a:ln w="9525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22903" name="Text Box 22"/>
          <p:cNvSpPr txBox="1">
            <a:spLocks noChangeArrowheads="1"/>
          </p:cNvSpPr>
          <p:nvPr/>
        </p:nvSpPr>
        <p:spPr bwMode="auto">
          <a:xfrm>
            <a:off x="7596188" y="2205038"/>
            <a:ext cx="139493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zh-CN" altLang="en-US" sz="1800">
                <a:solidFill>
                  <a:srgbClr val="FF0066"/>
                </a:solidFill>
                <a:latin typeface="Arial" charset="0"/>
              </a:rPr>
              <a:t>概率为</a:t>
            </a:r>
            <a:r>
              <a:rPr lang="en-US" altLang="zh-CN" sz="1800">
                <a:solidFill>
                  <a:srgbClr val="FF0066"/>
                </a:solidFill>
                <a:latin typeface="Arial" charset="0"/>
              </a:rPr>
              <a:t>0.04,</a:t>
            </a:r>
          </a:p>
          <a:p>
            <a:pPr eaLnBrk="1" hangingPunct="1">
              <a:buNone/>
            </a:pPr>
            <a:r>
              <a:rPr lang="zh-CN" altLang="en-US" sz="1800">
                <a:solidFill>
                  <a:srgbClr val="FF0066"/>
                </a:solidFill>
                <a:latin typeface="Arial" charset="0"/>
              </a:rPr>
              <a:t>取值为</a:t>
            </a:r>
            <a:r>
              <a:rPr lang="en-US" altLang="zh-CN" sz="1800">
                <a:solidFill>
                  <a:srgbClr val="FF0066"/>
                </a:solidFill>
                <a:latin typeface="Arial" charset="0"/>
              </a:rPr>
              <a:t>1000</a:t>
            </a:r>
          </a:p>
        </p:txBody>
      </p:sp>
      <p:sp>
        <p:nvSpPr>
          <p:cNvPr id="122904" name="Text Box 23"/>
          <p:cNvSpPr txBox="1">
            <a:spLocks noChangeArrowheads="1"/>
          </p:cNvSpPr>
          <p:nvPr/>
        </p:nvSpPr>
        <p:spPr bwMode="auto">
          <a:xfrm>
            <a:off x="2843213" y="836613"/>
            <a:ext cx="3143809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右尾部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％的损失分布</a:t>
            </a:r>
          </a:p>
        </p:txBody>
      </p:sp>
      <p:sp>
        <p:nvSpPr>
          <p:cNvPr id="122905" name="Line 24"/>
          <p:cNvSpPr>
            <a:spLocks noChangeShapeType="1"/>
          </p:cNvSpPr>
          <p:nvPr/>
        </p:nvSpPr>
        <p:spPr bwMode="auto">
          <a:xfrm>
            <a:off x="971550" y="3789363"/>
            <a:ext cx="0" cy="187166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06" name="Freeform 25"/>
          <p:cNvSpPr>
            <a:spLocks/>
          </p:cNvSpPr>
          <p:nvPr/>
        </p:nvSpPr>
        <p:spPr bwMode="auto">
          <a:xfrm>
            <a:off x="946150" y="5661025"/>
            <a:ext cx="96838" cy="360363"/>
          </a:xfrm>
          <a:custGeom>
            <a:avLst/>
            <a:gdLst>
              <a:gd name="T0" fmla="*/ 7309 w 106"/>
              <a:gd name="T1" fmla="*/ 0 h 272"/>
              <a:gd name="T2" fmla="*/ 90443 w 106"/>
              <a:gd name="T3" fmla="*/ 120563 h 272"/>
              <a:gd name="T4" fmla="*/ 48419 w 106"/>
              <a:gd name="T5" fmla="*/ 180182 h 272"/>
              <a:gd name="T6" fmla="*/ 90443 w 106"/>
              <a:gd name="T7" fmla="*/ 241125 h 272"/>
              <a:gd name="T8" fmla="*/ 7309 w 106"/>
              <a:gd name="T9" fmla="*/ 241125 h 272"/>
              <a:gd name="T10" fmla="*/ 48419 w 106"/>
              <a:gd name="T11" fmla="*/ 360363 h 2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6" h="272">
                <a:moveTo>
                  <a:pt x="8" y="0"/>
                </a:moveTo>
                <a:cubicBezTo>
                  <a:pt x="50" y="34"/>
                  <a:pt x="92" y="68"/>
                  <a:pt x="99" y="91"/>
                </a:cubicBezTo>
                <a:cubicBezTo>
                  <a:pt x="106" y="114"/>
                  <a:pt x="53" y="121"/>
                  <a:pt x="53" y="136"/>
                </a:cubicBezTo>
                <a:cubicBezTo>
                  <a:pt x="53" y="151"/>
                  <a:pt x="106" y="174"/>
                  <a:pt x="99" y="182"/>
                </a:cubicBezTo>
                <a:cubicBezTo>
                  <a:pt x="92" y="190"/>
                  <a:pt x="16" y="167"/>
                  <a:pt x="8" y="182"/>
                </a:cubicBezTo>
                <a:cubicBezTo>
                  <a:pt x="0" y="197"/>
                  <a:pt x="46" y="257"/>
                  <a:pt x="53" y="272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903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7" name="Line 4"/>
          <p:cNvSpPr>
            <a:spLocks noChangeShapeType="1"/>
          </p:cNvSpPr>
          <p:nvPr/>
        </p:nvSpPr>
        <p:spPr bwMode="auto">
          <a:xfrm>
            <a:off x="971550" y="6323013"/>
            <a:ext cx="741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123908" name="Line 5"/>
          <p:cNvSpPr>
            <a:spLocks noChangeShapeType="1"/>
          </p:cNvSpPr>
          <p:nvPr/>
        </p:nvSpPr>
        <p:spPr bwMode="auto">
          <a:xfrm flipV="1">
            <a:off x="971550" y="1066800"/>
            <a:ext cx="0" cy="5256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123909" name="Freeform 6"/>
          <p:cNvSpPr>
            <a:spLocks/>
          </p:cNvSpPr>
          <p:nvPr/>
        </p:nvSpPr>
        <p:spPr bwMode="auto">
          <a:xfrm>
            <a:off x="971550" y="3875088"/>
            <a:ext cx="3240088" cy="2447925"/>
          </a:xfrm>
          <a:custGeom>
            <a:avLst/>
            <a:gdLst>
              <a:gd name="T0" fmla="*/ 0 w 2041"/>
              <a:gd name="T1" fmla="*/ 2447925 h 1542"/>
              <a:gd name="T2" fmla="*/ 792163 w 2041"/>
              <a:gd name="T3" fmla="*/ 1295400 h 1542"/>
              <a:gd name="T4" fmla="*/ 1800225 w 2041"/>
              <a:gd name="T5" fmla="*/ 431800 h 1542"/>
              <a:gd name="T6" fmla="*/ 3240088 w 2041"/>
              <a:gd name="T7" fmla="*/ 0 h 154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41" h="1542">
                <a:moveTo>
                  <a:pt x="0" y="1542"/>
                </a:moveTo>
                <a:cubicBezTo>
                  <a:pt x="155" y="1285"/>
                  <a:pt x="310" y="1028"/>
                  <a:pt x="499" y="816"/>
                </a:cubicBezTo>
                <a:cubicBezTo>
                  <a:pt x="688" y="604"/>
                  <a:pt x="877" y="408"/>
                  <a:pt x="1134" y="272"/>
                </a:cubicBezTo>
                <a:cubicBezTo>
                  <a:pt x="1391" y="136"/>
                  <a:pt x="1890" y="45"/>
                  <a:pt x="2041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123910" name="Line 7"/>
          <p:cNvSpPr>
            <a:spLocks noChangeShapeType="1"/>
          </p:cNvSpPr>
          <p:nvPr/>
        </p:nvSpPr>
        <p:spPr bwMode="auto">
          <a:xfrm>
            <a:off x="4211638" y="2938463"/>
            <a:ext cx="0" cy="9366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123911" name="Freeform 8"/>
          <p:cNvSpPr>
            <a:spLocks/>
          </p:cNvSpPr>
          <p:nvPr/>
        </p:nvSpPr>
        <p:spPr bwMode="auto">
          <a:xfrm>
            <a:off x="4211638" y="2506663"/>
            <a:ext cx="4248150" cy="430212"/>
          </a:xfrm>
          <a:custGeom>
            <a:avLst/>
            <a:gdLst>
              <a:gd name="T0" fmla="*/ 0 w 2676"/>
              <a:gd name="T1" fmla="*/ 430212 h 589"/>
              <a:gd name="T2" fmla="*/ 792163 w 2676"/>
              <a:gd name="T3" fmla="*/ 198672 h 589"/>
              <a:gd name="T4" fmla="*/ 2016125 w 2676"/>
              <a:gd name="T5" fmla="*/ 32868 h 589"/>
              <a:gd name="T6" fmla="*/ 4248150 w 2676"/>
              <a:gd name="T7" fmla="*/ 0 h 58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676" h="589">
                <a:moveTo>
                  <a:pt x="0" y="589"/>
                </a:moveTo>
                <a:cubicBezTo>
                  <a:pt x="143" y="476"/>
                  <a:pt x="287" y="363"/>
                  <a:pt x="499" y="272"/>
                </a:cubicBezTo>
                <a:cubicBezTo>
                  <a:pt x="711" y="181"/>
                  <a:pt x="907" y="90"/>
                  <a:pt x="1270" y="45"/>
                </a:cubicBezTo>
                <a:cubicBezTo>
                  <a:pt x="1633" y="0"/>
                  <a:pt x="2154" y="0"/>
                  <a:pt x="267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912" name="Text Box 9"/>
          <p:cNvSpPr txBox="1">
            <a:spLocks noChangeArrowheads="1"/>
          </p:cNvSpPr>
          <p:nvPr/>
        </p:nvSpPr>
        <p:spPr bwMode="auto">
          <a:xfrm>
            <a:off x="4048125" y="6342063"/>
            <a:ext cx="569387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 b="1">
                <a:latin typeface="Arial" charset="0"/>
              </a:rPr>
              <a:t>100</a:t>
            </a:r>
          </a:p>
        </p:txBody>
      </p:sp>
      <p:sp>
        <p:nvSpPr>
          <p:cNvPr id="123913" name="Line 10"/>
          <p:cNvSpPr>
            <a:spLocks noChangeShapeType="1"/>
          </p:cNvSpPr>
          <p:nvPr/>
        </p:nvSpPr>
        <p:spPr bwMode="auto">
          <a:xfrm flipV="1">
            <a:off x="971550" y="3875088"/>
            <a:ext cx="3240088" cy="0"/>
          </a:xfrm>
          <a:prstGeom prst="line">
            <a:avLst/>
          </a:prstGeom>
          <a:noFill/>
          <a:ln w="9525">
            <a:solidFill>
              <a:srgbClr val="FF00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123914" name="Line 11"/>
          <p:cNvSpPr>
            <a:spLocks noChangeShapeType="1"/>
          </p:cNvSpPr>
          <p:nvPr/>
        </p:nvSpPr>
        <p:spPr bwMode="auto">
          <a:xfrm>
            <a:off x="971550" y="2938463"/>
            <a:ext cx="3240088" cy="0"/>
          </a:xfrm>
          <a:prstGeom prst="line">
            <a:avLst/>
          </a:prstGeom>
          <a:noFill/>
          <a:ln w="9525">
            <a:solidFill>
              <a:srgbClr val="FF00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123915" name="Text Box 12"/>
          <p:cNvSpPr txBox="1">
            <a:spLocks noChangeArrowheads="1"/>
          </p:cNvSpPr>
          <p:nvPr/>
        </p:nvSpPr>
        <p:spPr bwMode="auto">
          <a:xfrm>
            <a:off x="395288" y="3678238"/>
            <a:ext cx="633507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>
                <a:latin typeface="Arial" charset="0"/>
              </a:rPr>
              <a:t>0.85</a:t>
            </a:r>
          </a:p>
        </p:txBody>
      </p:sp>
      <p:sp>
        <p:nvSpPr>
          <p:cNvPr id="123916" name="Text Box 13"/>
          <p:cNvSpPr txBox="1">
            <a:spLocks noChangeArrowheads="1"/>
          </p:cNvSpPr>
          <p:nvPr/>
        </p:nvSpPr>
        <p:spPr bwMode="auto">
          <a:xfrm>
            <a:off x="414338" y="2794000"/>
            <a:ext cx="633507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>
                <a:latin typeface="Arial" charset="0"/>
              </a:rPr>
              <a:t>0.96</a:t>
            </a:r>
          </a:p>
        </p:txBody>
      </p:sp>
      <p:sp>
        <p:nvSpPr>
          <p:cNvPr id="123917" name="Line 14"/>
          <p:cNvSpPr>
            <a:spLocks noChangeShapeType="1"/>
          </p:cNvSpPr>
          <p:nvPr/>
        </p:nvSpPr>
        <p:spPr bwMode="auto">
          <a:xfrm>
            <a:off x="971550" y="3441700"/>
            <a:ext cx="3240088" cy="0"/>
          </a:xfrm>
          <a:prstGeom prst="line">
            <a:avLst/>
          </a:prstGeom>
          <a:noFill/>
          <a:ln w="28575">
            <a:solidFill>
              <a:srgbClr val="FF00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123918" name="Text Box 15"/>
          <p:cNvSpPr txBox="1">
            <a:spLocks noChangeArrowheads="1"/>
          </p:cNvSpPr>
          <p:nvPr/>
        </p:nvSpPr>
        <p:spPr bwMode="auto">
          <a:xfrm>
            <a:off x="395288" y="3225800"/>
            <a:ext cx="633507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>
                <a:latin typeface="Arial" charset="0"/>
              </a:rPr>
              <a:t>0.90</a:t>
            </a:r>
          </a:p>
        </p:txBody>
      </p:sp>
      <p:sp>
        <p:nvSpPr>
          <p:cNvPr id="123919" name="AutoShape 16"/>
          <p:cNvSpPr>
            <a:spLocks/>
          </p:cNvSpPr>
          <p:nvPr/>
        </p:nvSpPr>
        <p:spPr bwMode="auto">
          <a:xfrm>
            <a:off x="4284663" y="2938463"/>
            <a:ext cx="215900" cy="503237"/>
          </a:xfrm>
          <a:prstGeom prst="rightBrace">
            <a:avLst>
              <a:gd name="adj1" fmla="val 19424"/>
              <a:gd name="adj2" fmla="val 50000"/>
            </a:avLst>
          </a:prstGeom>
          <a:noFill/>
          <a:ln w="9525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23920" name="Text Box 17"/>
          <p:cNvSpPr txBox="1">
            <a:spLocks noChangeArrowheads="1"/>
          </p:cNvSpPr>
          <p:nvPr/>
        </p:nvSpPr>
        <p:spPr bwMode="auto">
          <a:xfrm>
            <a:off x="4427538" y="3009900"/>
            <a:ext cx="633507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>
                <a:solidFill>
                  <a:srgbClr val="FF0066"/>
                </a:solidFill>
                <a:latin typeface="Arial" charset="0"/>
              </a:rPr>
              <a:t>0.06</a:t>
            </a:r>
          </a:p>
        </p:txBody>
      </p:sp>
      <p:sp>
        <p:nvSpPr>
          <p:cNvPr id="123921" name="Text Box 18"/>
          <p:cNvSpPr txBox="1">
            <a:spLocks noChangeArrowheads="1"/>
          </p:cNvSpPr>
          <p:nvPr/>
        </p:nvSpPr>
        <p:spPr bwMode="auto">
          <a:xfrm>
            <a:off x="663575" y="2282825"/>
            <a:ext cx="311150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>
                <a:latin typeface="Arial" charset="0"/>
              </a:rPr>
              <a:t>1</a:t>
            </a:r>
          </a:p>
        </p:txBody>
      </p:sp>
      <p:sp>
        <p:nvSpPr>
          <p:cNvPr id="123922" name="Line 19"/>
          <p:cNvSpPr>
            <a:spLocks noChangeShapeType="1"/>
          </p:cNvSpPr>
          <p:nvPr/>
        </p:nvSpPr>
        <p:spPr bwMode="auto">
          <a:xfrm>
            <a:off x="971550" y="2506663"/>
            <a:ext cx="7561263" cy="0"/>
          </a:xfrm>
          <a:prstGeom prst="line">
            <a:avLst/>
          </a:prstGeom>
          <a:noFill/>
          <a:ln w="9525">
            <a:solidFill>
              <a:srgbClr val="FF00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923" name="Text Box 22"/>
          <p:cNvSpPr txBox="1">
            <a:spLocks noChangeArrowheads="1"/>
          </p:cNvSpPr>
          <p:nvPr/>
        </p:nvSpPr>
        <p:spPr bwMode="auto">
          <a:xfrm>
            <a:off x="7864475" y="6416675"/>
            <a:ext cx="300082" cy="437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 i="1" dirty="0"/>
              <a:t>x</a:t>
            </a:r>
          </a:p>
        </p:txBody>
      </p:sp>
      <p:sp>
        <p:nvSpPr>
          <p:cNvPr id="123924" name="Text Box 23"/>
          <p:cNvSpPr txBox="1">
            <a:spLocks noChangeArrowheads="1"/>
          </p:cNvSpPr>
          <p:nvPr/>
        </p:nvSpPr>
        <p:spPr bwMode="auto">
          <a:xfrm>
            <a:off x="393700" y="883443"/>
            <a:ext cx="607859" cy="437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 i="1" dirty="0"/>
              <a:t>F</a:t>
            </a:r>
            <a:r>
              <a:rPr lang="en-US" altLang="zh-CN" sz="1800" dirty="0"/>
              <a:t>(</a:t>
            </a:r>
            <a:r>
              <a:rPr lang="en-US" altLang="zh-CN" sz="1800" i="1" dirty="0"/>
              <a:t>x</a:t>
            </a:r>
            <a:r>
              <a:rPr lang="en-US" altLang="zh-CN" sz="1800" dirty="0"/>
              <a:t>)</a:t>
            </a:r>
          </a:p>
        </p:txBody>
      </p:sp>
      <p:graphicFrame>
        <p:nvGraphicFramePr>
          <p:cNvPr id="123926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8769368"/>
              </p:ext>
            </p:extLst>
          </p:nvPr>
        </p:nvGraphicFramePr>
        <p:xfrm>
          <a:off x="3311525" y="4753768"/>
          <a:ext cx="4838700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9" name="Equation" r:id="rId3" imgW="2578100" imgH="368300" progId="Equation.DSMT4">
                  <p:embed/>
                </p:oleObj>
              </mc:Choice>
              <mc:Fallback>
                <p:oleObj name="Equation" r:id="rId3" imgW="2578100" imgH="368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1525" y="4753768"/>
                        <a:ext cx="4838700" cy="690563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1970881" y="411161"/>
            <a:ext cx="55626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dirty="0" smtClean="0"/>
              <a:t>例：</a:t>
            </a:r>
            <a:r>
              <a:rPr lang="zh-CN" altLang="en-US" sz="2000" dirty="0" smtClean="0"/>
              <a:t>如何</a:t>
            </a:r>
            <a:r>
              <a:rPr lang="zh-CN" altLang="en-US" sz="2000" dirty="0"/>
              <a:t>计算</a:t>
            </a:r>
            <a:r>
              <a:rPr lang="en-US" altLang="zh-CN" sz="2000" dirty="0"/>
              <a:t>TVaR</a:t>
            </a:r>
            <a:r>
              <a:rPr lang="en-US" altLang="zh-CN" sz="2000" baseline="-25000" dirty="0"/>
              <a:t>0.90</a:t>
            </a:r>
            <a:r>
              <a:rPr lang="zh-CN" altLang="en-US" sz="2000" dirty="0"/>
              <a:t>？</a:t>
            </a:r>
          </a:p>
          <a:p>
            <a:pPr eaLnBrk="1" hangingPunct="1"/>
            <a:r>
              <a:rPr lang="zh-CN" altLang="en-US" sz="2000" dirty="0"/>
              <a:t>右尾</a:t>
            </a:r>
            <a:r>
              <a:rPr lang="en-US" altLang="zh-CN" sz="2000" dirty="0"/>
              <a:t>10%</a:t>
            </a:r>
            <a:r>
              <a:rPr lang="zh-CN" altLang="en-US" sz="2000" dirty="0"/>
              <a:t>的损失的均值：</a:t>
            </a:r>
          </a:p>
          <a:p>
            <a:pPr eaLnBrk="1" hangingPunct="1"/>
            <a:r>
              <a:rPr lang="zh-CN" altLang="en-US" sz="2000" dirty="0"/>
              <a:t>最右尾</a:t>
            </a:r>
            <a:r>
              <a:rPr lang="en-US" altLang="zh-CN" sz="2000" dirty="0"/>
              <a:t>4%</a:t>
            </a:r>
            <a:r>
              <a:rPr lang="zh-CN" altLang="en-US" sz="2000" dirty="0"/>
              <a:t>的损失：均值为</a:t>
            </a:r>
            <a:r>
              <a:rPr lang="en-US" altLang="zh-CN" sz="2000" dirty="0" smtClean="0"/>
              <a:t>E ( </a:t>
            </a:r>
            <a:r>
              <a:rPr lang="en-US" altLang="zh-CN" sz="2000" i="1" dirty="0" smtClean="0"/>
              <a:t>X  </a:t>
            </a:r>
            <a:r>
              <a:rPr lang="en-US" altLang="zh-CN" sz="2000" dirty="0" smtClean="0"/>
              <a:t>| </a:t>
            </a:r>
            <a:r>
              <a:rPr lang="en-US" altLang="zh-CN" sz="2000" i="1" dirty="0" smtClean="0"/>
              <a:t>X </a:t>
            </a:r>
            <a:r>
              <a:rPr lang="en-US" altLang="zh-CN" sz="2000" dirty="0" smtClean="0"/>
              <a:t>&gt; 100</a:t>
            </a:r>
            <a:r>
              <a:rPr lang="en-US" altLang="zh-CN" sz="2000" dirty="0"/>
              <a:t>)</a:t>
            </a:r>
          </a:p>
          <a:p>
            <a:pPr eaLnBrk="1" hangingPunct="1"/>
            <a:r>
              <a:rPr lang="zh-CN" altLang="en-US" sz="2000" dirty="0"/>
              <a:t>剩余的</a:t>
            </a:r>
            <a:r>
              <a:rPr lang="en-US" altLang="zh-CN" sz="2000" dirty="0"/>
              <a:t>6%</a:t>
            </a:r>
            <a:r>
              <a:rPr lang="zh-CN" altLang="en-US" sz="2000" dirty="0"/>
              <a:t>的损失：均值为</a:t>
            </a:r>
            <a:r>
              <a:rPr lang="en-US" altLang="zh-CN" sz="2000" dirty="0"/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1443907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0" y="583455"/>
            <a:ext cx="8229600" cy="789140"/>
          </a:xfrm>
        </p:spPr>
        <p:txBody>
          <a:bodyPr/>
          <a:lstStyle/>
          <a:p>
            <a:r>
              <a:rPr lang="zh-CN" altLang="en-US" dirty="0" smtClean="0"/>
              <a:t>随机变量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71600" y="1340768"/>
            <a:ext cx="8229600" cy="324036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取值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是随机的，取值特征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通过损失分布来描述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随机变量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 其分布函数为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离散型随机变量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取有限个或可列个值。如保单的索赔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次数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lvl="1"/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连续型随机变量：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取值布满一个区间。如损失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金额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取值范围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Tx/>
              <a:buNone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4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7380925"/>
              </p:ext>
            </p:extLst>
          </p:nvPr>
        </p:nvGraphicFramePr>
        <p:xfrm>
          <a:off x="2705149" y="2642122"/>
          <a:ext cx="2514534" cy="504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32" name="Equation" r:id="rId3" imgW="1130040" imgH="228600" progId="Equation.DSMT4">
                  <p:embed/>
                </p:oleObj>
              </mc:Choice>
              <mc:Fallback>
                <p:oleObj name="Equation" r:id="rId3" imgW="1130040" imgH="228600" progId="Equation.DSMT4">
                  <p:embed/>
                  <p:pic>
                    <p:nvPicPr>
                      <p:cNvPr id="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5149" y="2642122"/>
                        <a:ext cx="2514534" cy="5042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2061387"/>
              </p:ext>
            </p:extLst>
          </p:nvPr>
        </p:nvGraphicFramePr>
        <p:xfrm>
          <a:off x="2917841" y="4849223"/>
          <a:ext cx="1044575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33" name="Equation" r:id="rId5" imgW="469800" imgH="203040" progId="Equation.DSMT4">
                  <p:embed/>
                </p:oleObj>
              </mc:Choice>
              <mc:Fallback>
                <p:oleObj name="Equation" r:id="rId5" imgW="469800" imgH="203040" progId="Equation.DSMT4">
                  <p:embed/>
                  <p:pic>
                    <p:nvPicPr>
                      <p:cNvPr id="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7841" y="4849223"/>
                        <a:ext cx="1044575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33969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smtClean="0">
                <a:solidFill>
                  <a:srgbClr val="FF0000"/>
                </a:solidFill>
              </a:rPr>
              <a:t>课后作业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6075" y="1607253"/>
            <a:ext cx="8229600" cy="4382717"/>
          </a:xfrm>
        </p:spPr>
        <p:txBody>
          <a:bodyPr/>
          <a:lstStyle/>
          <a:p>
            <a:r>
              <a:rPr lang="zh-CN" altLang="en-US" sz="2400" b="1" dirty="0" smtClean="0"/>
              <a:t>用 </a:t>
            </a:r>
            <a:r>
              <a:rPr lang="en-US" altLang="zh-CN" sz="2400" b="1" dirty="0" smtClean="0"/>
              <a:t>R </a:t>
            </a:r>
            <a:r>
              <a:rPr lang="zh-CN" altLang="en-US" sz="2400" b="1" dirty="0" smtClean="0"/>
              <a:t>生成如下损失随机数</a:t>
            </a:r>
            <a:r>
              <a:rPr lang="en-US" altLang="zh-CN" sz="2400" b="1" dirty="0" smtClean="0"/>
              <a:t>loss</a:t>
            </a:r>
            <a:r>
              <a:rPr lang="zh-CN" altLang="en-US" sz="2400" b="1" dirty="0" smtClean="0"/>
              <a:t>：</a:t>
            </a:r>
            <a:endParaRPr lang="en-US" altLang="zh-CN" sz="2400" b="1" dirty="0" smtClean="0"/>
          </a:p>
          <a:p>
            <a:pPr marL="0" indent="0">
              <a:buNone/>
            </a:pPr>
            <a:r>
              <a:rPr lang="en-US" altLang="zh-CN" sz="2400" b="1" dirty="0" smtClean="0"/>
              <a:t>     </a:t>
            </a:r>
            <a:r>
              <a:rPr lang="en-US" altLang="zh-CN" sz="2400" b="1" dirty="0" err="1" smtClean="0"/>
              <a:t>set.seed</a:t>
            </a:r>
            <a:r>
              <a:rPr lang="en-US" altLang="zh-CN" sz="2400" b="1" dirty="0" smtClean="0"/>
              <a:t>(111</a:t>
            </a:r>
            <a:r>
              <a:rPr lang="en-US" altLang="zh-CN" sz="2400" b="1" dirty="0"/>
              <a:t>)</a:t>
            </a:r>
          </a:p>
          <a:p>
            <a:pPr marL="0" indent="0">
              <a:buNone/>
            </a:pPr>
            <a:r>
              <a:rPr lang="en-US" altLang="zh-CN" sz="2400" b="1" dirty="0" smtClean="0"/>
              <a:t>     loss = c(</a:t>
            </a:r>
            <a:r>
              <a:rPr lang="en-US" altLang="zh-CN" sz="2400" b="1" dirty="0" err="1" smtClean="0"/>
              <a:t>rlnorm</a:t>
            </a:r>
            <a:r>
              <a:rPr lang="en-US" altLang="zh-CN" sz="2400" b="1" dirty="0" smtClean="0"/>
              <a:t>(100,0,1</a:t>
            </a:r>
            <a:r>
              <a:rPr lang="en-US" altLang="zh-CN" sz="2400" b="1" dirty="0"/>
              <a:t>),rep(2,40</a:t>
            </a:r>
            <a:r>
              <a:rPr lang="en-US" altLang="zh-CN" sz="2400" b="1" dirty="0" smtClean="0"/>
              <a:t>))</a:t>
            </a:r>
          </a:p>
          <a:p>
            <a:pPr marL="0" indent="0">
              <a:buNone/>
            </a:pPr>
            <a:r>
              <a:rPr lang="zh-CN" altLang="en-US" sz="2400" b="1" dirty="0" smtClean="0"/>
              <a:t>     在 </a:t>
            </a:r>
            <a:r>
              <a:rPr lang="en-US" altLang="zh-CN" sz="2400" b="1" dirty="0" smtClean="0"/>
              <a:t>99% </a:t>
            </a:r>
            <a:r>
              <a:rPr lang="zh-CN" altLang="en-US" sz="2400" b="1" dirty="0" smtClean="0"/>
              <a:t>水平下，计算</a:t>
            </a:r>
            <a:r>
              <a:rPr lang="en-US" altLang="zh-CN" sz="2400" b="1" dirty="0" err="1" smtClean="0"/>
              <a:t>VaR</a:t>
            </a:r>
            <a:r>
              <a:rPr lang="zh-CN" altLang="en-US" sz="2400" b="1" dirty="0" smtClean="0"/>
              <a:t>和</a:t>
            </a:r>
            <a:r>
              <a:rPr lang="en-US" altLang="zh-CN" sz="2400" b="1" dirty="0" err="1" smtClean="0"/>
              <a:t>TVaR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假设损失服从</a:t>
            </a:r>
            <a:r>
              <a:rPr lang="en-US" altLang="zh-CN" sz="2400" b="1" dirty="0" smtClean="0"/>
              <a:t>gamma(shape=</a:t>
            </a:r>
            <a:r>
              <a:rPr lang="en-US" altLang="zh-CN" sz="2400" b="1" dirty="0" err="1" smtClean="0"/>
              <a:t>3,scale</a:t>
            </a:r>
            <a:r>
              <a:rPr lang="en-US" altLang="zh-CN" sz="2400" b="1" dirty="0" smtClean="0"/>
              <a:t>=400)</a:t>
            </a:r>
            <a:r>
              <a:rPr lang="zh-CN" altLang="en-US" sz="2400" b="1" dirty="0" smtClean="0"/>
              <a:t>，计算</a:t>
            </a:r>
            <a:r>
              <a:rPr lang="en-US" altLang="zh-CN" sz="2400" b="1" dirty="0" smtClean="0"/>
              <a:t>95%</a:t>
            </a:r>
            <a:r>
              <a:rPr lang="zh-CN" altLang="en-US" sz="2400" b="1" dirty="0" smtClean="0"/>
              <a:t>水平下的</a:t>
            </a:r>
            <a:r>
              <a:rPr lang="en-US" altLang="zh-CN" sz="2400" b="1" dirty="0" err="1" smtClean="0"/>
              <a:t>VaR</a:t>
            </a:r>
            <a:r>
              <a:rPr lang="zh-CN" altLang="en-US" sz="2400" b="1" dirty="0" smtClean="0"/>
              <a:t>和</a:t>
            </a:r>
            <a:r>
              <a:rPr lang="en-US" altLang="zh-CN" sz="2400" b="1" dirty="0" err="1" smtClean="0"/>
              <a:t>TVaR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假设</a:t>
            </a:r>
            <a:r>
              <a:rPr lang="zh-CN" altLang="en-US" sz="2400" b="1" dirty="0"/>
              <a:t>损失</a:t>
            </a:r>
            <a:r>
              <a:rPr lang="zh-CN" altLang="en-US" sz="2400" b="1" dirty="0" smtClean="0"/>
              <a:t>服从</a:t>
            </a:r>
            <a:r>
              <a:rPr lang="en-US" altLang="zh-CN" sz="2400" b="1" dirty="0" err="1" smtClean="0"/>
              <a:t>lnorm</a:t>
            </a:r>
            <a:r>
              <a:rPr lang="en-US" altLang="zh-CN" sz="2400" b="1" dirty="0" smtClean="0"/>
              <a:t>(</a:t>
            </a:r>
            <a:r>
              <a:rPr lang="en-US" altLang="zh-CN" sz="2400" b="1" dirty="0" err="1" smtClean="0"/>
              <a:t>meanlog</a:t>
            </a:r>
            <a:r>
              <a:rPr lang="en-US" altLang="zh-CN" sz="2400" b="1" dirty="0" smtClean="0"/>
              <a:t>=</a:t>
            </a:r>
            <a:r>
              <a:rPr lang="en-US" altLang="zh-CN" sz="2400" b="1" dirty="0" err="1" smtClean="0"/>
              <a:t>3,sdlog</a:t>
            </a:r>
            <a:r>
              <a:rPr lang="en-US" altLang="zh-CN" sz="2400" b="1" dirty="0" smtClean="0"/>
              <a:t>=2)</a:t>
            </a:r>
            <a:r>
              <a:rPr lang="zh-CN" altLang="en-US" sz="2400" b="1" dirty="0"/>
              <a:t>，计算</a:t>
            </a:r>
            <a:r>
              <a:rPr lang="en-US" altLang="zh-CN" sz="2400" b="1" dirty="0"/>
              <a:t>95%</a:t>
            </a:r>
            <a:r>
              <a:rPr lang="zh-CN" altLang="en-US" sz="2400" b="1" dirty="0"/>
              <a:t>水平下的</a:t>
            </a:r>
            <a:r>
              <a:rPr lang="en-US" altLang="zh-CN" sz="2400" b="1" dirty="0" err="1"/>
              <a:t>VaR</a:t>
            </a:r>
            <a:r>
              <a:rPr lang="zh-CN" altLang="en-US" sz="2400" b="1" dirty="0"/>
              <a:t>和</a:t>
            </a:r>
            <a:r>
              <a:rPr lang="en-US" altLang="zh-CN" sz="2400" b="1" dirty="0" err="1"/>
              <a:t>TVaR</a:t>
            </a:r>
            <a:endParaRPr lang="zh-CN" altLang="en-US" sz="2400" b="1" dirty="0"/>
          </a:p>
          <a:p>
            <a:pPr marL="0" indent="0">
              <a:buNone/>
            </a:pPr>
            <a:endParaRPr lang="zh-CN" altLang="en-US" sz="24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mtClean="0"/>
              <a:t>( </a:t>
            </a:r>
            <a:fld id="{6F4965D5-0B8C-4940-A118-ACA2133EA7E7}" type="slidenum">
              <a:rPr lang="en-US" altLang="zh-CN" smtClean="0"/>
              <a:pPr>
                <a:defRPr/>
              </a:pPr>
              <a:t>40</a:t>
            </a:fld>
            <a:r>
              <a:rPr lang="en-US" altLang="zh-CN" smtClean="0"/>
              <a:t> )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26093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28714" y="685872"/>
            <a:ext cx="8229600" cy="789140"/>
          </a:xfrm>
        </p:spPr>
        <p:txBody>
          <a:bodyPr/>
          <a:lstStyle/>
          <a:p>
            <a:r>
              <a:rPr lang="zh-CN" altLang="en-US" dirty="0" smtClean="0"/>
              <a:t>随机变量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71600" y="1340768"/>
            <a:ext cx="8229600" cy="3240360"/>
          </a:xfrm>
        </p:spPr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密度函数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(probability density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function, pdf)</a:t>
            </a: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分布函数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(cumulative distribution function,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cdf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分位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函数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(quantile function)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Tx/>
              <a:buNone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5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3264613"/>
              </p:ext>
            </p:extLst>
          </p:nvPr>
        </p:nvGraphicFramePr>
        <p:xfrm>
          <a:off x="2959785" y="3355826"/>
          <a:ext cx="2514534" cy="504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76" name="Equation" r:id="rId3" imgW="1130040" imgH="228600" progId="Equation.DSMT4">
                  <p:embed/>
                </p:oleObj>
              </mc:Choice>
              <mc:Fallback>
                <p:oleObj name="Equation" r:id="rId3" imgW="1130040" imgH="228600" progId="Equation.DSMT4">
                  <p:embed/>
                  <p:pic>
                    <p:nvPicPr>
                      <p:cNvPr id="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785" y="3355826"/>
                        <a:ext cx="2514534" cy="5042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3948734"/>
              </p:ext>
            </p:extLst>
          </p:nvPr>
        </p:nvGraphicFramePr>
        <p:xfrm>
          <a:off x="2818464" y="2163800"/>
          <a:ext cx="279717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77" name="Equation" r:id="rId5" imgW="1257120" imgH="228600" progId="Equation.DSMT4">
                  <p:embed/>
                </p:oleObj>
              </mc:Choice>
              <mc:Fallback>
                <p:oleObj name="Equation" r:id="rId5" imgW="1257120" imgH="228600" progId="Equation.DSMT4">
                  <p:embed/>
                  <p:pic>
                    <p:nvPicPr>
                      <p:cNvPr id="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8464" y="2163800"/>
                        <a:ext cx="279717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2336428"/>
              </p:ext>
            </p:extLst>
          </p:nvPr>
        </p:nvGraphicFramePr>
        <p:xfrm>
          <a:off x="3461009" y="4675726"/>
          <a:ext cx="10160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78" name="Equation" r:id="rId7" imgW="457200" imgH="241200" progId="Equation.DSMT4">
                  <p:embed/>
                </p:oleObj>
              </mc:Choice>
              <mc:Fallback>
                <p:oleObj name="Equation" r:id="rId7" imgW="457200" imgH="241200" progId="Equation.DSMT4">
                  <p:embed/>
                  <p:pic>
                    <p:nvPicPr>
                      <p:cNvPr id="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1009" y="4675726"/>
                        <a:ext cx="10160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25484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71600" y="578800"/>
            <a:ext cx="8229600" cy="789140"/>
          </a:xfrm>
        </p:spPr>
        <p:txBody>
          <a:bodyPr/>
          <a:lstStyle/>
          <a:p>
            <a:r>
              <a:rPr lang="zh-CN" altLang="en-US" dirty="0"/>
              <a:t>方差、标准差和变异系数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71600" y="1340768"/>
            <a:ext cx="8229600" cy="3240360"/>
          </a:xfrm>
        </p:spPr>
        <p:txBody>
          <a:bodyPr/>
          <a:lstStyle/>
          <a:p>
            <a:r>
              <a:rPr lang="zh-CN" altLang="en-US" b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方差</a:t>
            </a: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描述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了随机变量取值的分散</a:t>
            </a: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程度</a:t>
            </a:r>
            <a:endParaRPr lang="en-US" altLang="zh-CN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标准差</a:t>
            </a: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方差的</a:t>
            </a: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平方根，</a:t>
            </a:r>
            <a:endParaRPr lang="en-US" altLang="zh-CN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变异系数</a:t>
            </a: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标准差和均值的</a:t>
            </a: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比率，</a:t>
            </a:r>
            <a:r>
              <a:rPr lang="zh-CN" altLang="en-US" b="0" dirty="0">
                <a:hlinkClick r:id="rId3"/>
              </a:rPr>
              <a:t>离散程度</a:t>
            </a:r>
            <a:r>
              <a:rPr lang="zh-CN" altLang="en-US" b="0" dirty="0" smtClean="0"/>
              <a:t>大小，消除量纲</a:t>
            </a:r>
            <a:endParaRPr lang="en-US" altLang="zh-CN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Tx/>
              <a:buNone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6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447881" y="2438426"/>
            <a:ext cx="939775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6387052"/>
              </p:ext>
            </p:extLst>
          </p:nvPr>
        </p:nvGraphicFramePr>
        <p:xfrm>
          <a:off x="1626679" y="2074227"/>
          <a:ext cx="5738245" cy="5910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76" name="Equation" r:id="rId4" imgW="2743200" imgH="279400" progId="Equation.DSMT4">
                  <p:embed/>
                </p:oleObj>
              </mc:Choice>
              <mc:Fallback>
                <p:oleObj name="Equation" r:id="rId4" imgW="2743200" imgH="279400" progId="Equation.DSMT4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679" y="2074227"/>
                        <a:ext cx="5738245" cy="5910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5638532" y="3657594"/>
            <a:ext cx="20015006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7002144"/>
              </p:ext>
            </p:extLst>
          </p:nvPr>
        </p:nvGraphicFramePr>
        <p:xfrm>
          <a:off x="2743248" y="3383082"/>
          <a:ext cx="2133544" cy="5490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77" name="Equation" r:id="rId6" imgW="977476" imgH="253890" progId="Equation.DSMT4">
                  <p:embed/>
                </p:oleObj>
              </mc:Choice>
              <mc:Fallback>
                <p:oleObj name="Equation" r:id="rId6" imgW="977476" imgH="253890" progId="Equation.DSMT4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48" y="3383082"/>
                        <a:ext cx="2133544" cy="5490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743248" y="5517221"/>
            <a:ext cx="1557825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9142271"/>
              </p:ext>
            </p:extLst>
          </p:nvPr>
        </p:nvGraphicFramePr>
        <p:xfrm>
          <a:off x="2743248" y="5316181"/>
          <a:ext cx="1951263" cy="8672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78" name="Equation" r:id="rId8" imgW="1028700" imgH="457200" progId="Equation.DSMT4">
                  <p:embed/>
                </p:oleObj>
              </mc:Choice>
              <mc:Fallback>
                <p:oleObj name="Equation" r:id="rId8" imgW="1028700" imgH="457200" progId="Equation.DSMT4">
                  <p:embed/>
                  <p:pic>
                    <p:nvPicPr>
                      <p:cNvPr id="1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48" y="5316181"/>
                        <a:ext cx="1951263" cy="8672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45206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8489" y="824689"/>
            <a:ext cx="8229600" cy="789140"/>
          </a:xfrm>
        </p:spPr>
        <p:txBody>
          <a:bodyPr/>
          <a:lstStyle/>
          <a:p>
            <a:r>
              <a:rPr lang="zh-CN" altLang="en-US" dirty="0" smtClean="0"/>
              <a:t>两个概念 </a:t>
            </a:r>
            <a:r>
              <a:rPr lang="en-US" altLang="zh-CN" dirty="0" smtClean="0"/>
              <a:t>- </a:t>
            </a:r>
            <a:r>
              <a:rPr lang="zh-CN" altLang="en-US" dirty="0" smtClean="0"/>
              <a:t>次数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52516" y="1714458"/>
            <a:ext cx="8229600" cy="324036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损失次数（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loss)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发生保险事故给被保险人造成经济损害的</a:t>
            </a: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次数</a:t>
            </a:r>
            <a:endParaRPr lang="en-US" altLang="zh-CN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索赔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次数（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claim)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被保险人根据保险合同向保险人提出索赔请求的</a:t>
            </a: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次数</a:t>
            </a:r>
            <a:endParaRPr lang="en-US" altLang="zh-CN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描述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两者的理论分布模型是类似的，下面对两个概念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不作区分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Tx/>
              <a:buNone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7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447881" y="2438426"/>
            <a:ext cx="939775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5638532" y="3657594"/>
            <a:ext cx="20015006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743248" y="5517221"/>
            <a:ext cx="1557825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3170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8489" y="824689"/>
            <a:ext cx="8229600" cy="789140"/>
          </a:xfrm>
        </p:spPr>
        <p:txBody>
          <a:bodyPr/>
          <a:lstStyle/>
          <a:p>
            <a:r>
              <a:rPr lang="zh-CN" altLang="en-US" dirty="0" smtClean="0"/>
              <a:t>两个概念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金额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52516" y="1714458"/>
            <a:ext cx="8229600" cy="324036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损失额：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保险标的实际遭受的</a:t>
            </a: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损失</a:t>
            </a:r>
            <a:endParaRPr lang="en-US" altLang="zh-CN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赔款额：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保险公司根据合同规定对保单持有人的赔款，要扣除免赔额和赔偿限额。赔款的大小和次数取决于损失和大小和次数</a:t>
            </a: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注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：如果没有特别说明，我们把赔款和损失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等同看待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，即认为没有免赔额和赔偿</a:t>
            </a: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限额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Tx/>
              <a:buNone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8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447881" y="2438426"/>
            <a:ext cx="939775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5638532" y="3657594"/>
            <a:ext cx="20015006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743248" y="5517221"/>
            <a:ext cx="1557825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4740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859971" y="2780882"/>
            <a:ext cx="7543800" cy="685800"/>
          </a:xfrm>
        </p:spPr>
        <p:txBody>
          <a:bodyPr/>
          <a:lstStyle/>
          <a:p>
            <a:pPr eaLnBrk="1" hangingPunct="1"/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如何进行风险度量？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FB5D8D59-65B3-4384-896F-EE249C929C52}" type="slidenum">
              <a:rPr lang="en-US" altLang="zh-CN"/>
              <a:pPr>
                <a:defRPr/>
              </a:pPr>
              <a:t>9</a:t>
            </a:fld>
            <a:r>
              <a:rPr lang="en-US" altLang="zh-CN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4042255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演示文稿9">
  <a:themeElements>
    <a:clrScheme name="演示文稿9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00"/>
      </a:hlink>
      <a:folHlink>
        <a:srgbClr val="000000"/>
      </a:folHlink>
    </a:clrScheme>
    <a:fontScheme name="演示文稿9">
      <a:majorFont>
        <a:latin typeface="Arial"/>
        <a:ea typeface="黑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演示文稿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产线精算定价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产线精算定价" id="{42F9244C-4DED-45ED-AADB-DA3FB02D9E16}" vid="{99D26890-5A41-46FD-BD76-F30CD412CAF4}"/>
    </a:ext>
  </a:extLst>
</a:theme>
</file>

<file path=ppt/theme/theme3.xml><?xml version="1.0" encoding="utf-8"?>
<a:theme xmlns:a="http://schemas.openxmlformats.org/drawingml/2006/main" name="1_演示文稿9">
  <a:themeElements>
    <a:clrScheme name="演示文稿9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00"/>
      </a:hlink>
      <a:folHlink>
        <a:srgbClr val="000000"/>
      </a:folHlink>
    </a:clrScheme>
    <a:fontScheme name="演示文稿9">
      <a:majorFont>
        <a:latin typeface="Arial"/>
        <a:ea typeface="黑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演示文稿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产线精算定价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产线精算定价" id="{42F9244C-4DED-45ED-AADB-DA3FB02D9E16}" vid="{99D26890-5A41-46FD-BD76-F30CD412CAF4}"/>
    </a:ext>
  </a:extLst>
</a:theme>
</file>

<file path=ppt/theme/theme5.xml><?xml version="1.0" encoding="utf-8"?>
<a:theme xmlns:a="http://schemas.openxmlformats.org/drawingml/2006/main" name="2_演示文稿9">
  <a:themeElements>
    <a:clrScheme name="演示文稿9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00"/>
      </a:hlink>
      <a:folHlink>
        <a:srgbClr val="000000"/>
      </a:folHlink>
    </a:clrScheme>
    <a:fontScheme name="演示文稿9">
      <a:majorFont>
        <a:latin typeface="Arial"/>
        <a:ea typeface="黑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演示文稿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母板1</Template>
  <TotalTime>23088</TotalTime>
  <Words>1285</Words>
  <Application>Microsoft Office PowerPoint</Application>
  <PresentationFormat>全屏显示(4:3)</PresentationFormat>
  <Paragraphs>234</Paragraphs>
  <Slides>40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5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61" baseType="lpstr">
      <vt:lpstr>黑体</vt:lpstr>
      <vt:lpstr>华文楷体</vt:lpstr>
      <vt:lpstr>华文新魏</vt:lpstr>
      <vt:lpstr>楷体</vt:lpstr>
      <vt:lpstr>楷体_GB2312</vt:lpstr>
      <vt:lpstr>宋体</vt:lpstr>
      <vt:lpstr>微软雅黑</vt:lpstr>
      <vt:lpstr>Arial</vt:lpstr>
      <vt:lpstr>Cambria</vt:lpstr>
      <vt:lpstr>Symbol</vt:lpstr>
      <vt:lpstr>Times New Roman</vt:lpstr>
      <vt:lpstr>Verdana</vt:lpstr>
      <vt:lpstr>Wingdings</vt:lpstr>
      <vt:lpstr>Wingdings 2</vt:lpstr>
      <vt:lpstr>ZWAdobeF</vt:lpstr>
      <vt:lpstr>演示文稿9</vt:lpstr>
      <vt:lpstr>产线精算定价</vt:lpstr>
      <vt:lpstr>1_演示文稿9</vt:lpstr>
      <vt:lpstr>1_产线精算定价</vt:lpstr>
      <vt:lpstr>2_演示文稿9</vt:lpstr>
      <vt:lpstr>Equation</vt:lpstr>
      <vt:lpstr>风险度量基础</vt:lpstr>
      <vt:lpstr>什么是风险？如何度量？</vt:lpstr>
      <vt:lpstr>随机变量</vt:lpstr>
      <vt:lpstr>随机变量</vt:lpstr>
      <vt:lpstr>随机变量</vt:lpstr>
      <vt:lpstr>方差、标准差和变异系数</vt:lpstr>
      <vt:lpstr>两个概念 - 次数</vt:lpstr>
      <vt:lpstr>两个概念 – 金额</vt:lpstr>
      <vt:lpstr>如何进行风险度量？</vt:lpstr>
      <vt:lpstr>PowerPoint 演示文稿</vt:lpstr>
      <vt:lpstr>风险度量</vt:lpstr>
      <vt:lpstr>PowerPoint 演示文稿</vt:lpstr>
      <vt:lpstr>PowerPoint 演示文稿</vt:lpstr>
      <vt:lpstr>　VaR （Value at Risk）</vt:lpstr>
      <vt:lpstr>PowerPoint 演示文稿</vt:lpstr>
      <vt:lpstr>PowerPoint 演示文稿</vt:lpstr>
      <vt:lpstr>　VaR 的性质</vt:lpstr>
      <vt:lpstr>PowerPoint 演示文稿</vt:lpstr>
      <vt:lpstr>PowerPoint 演示文稿</vt:lpstr>
      <vt:lpstr>PowerPoint 演示文稿</vt:lpstr>
      <vt:lpstr>VaR 在什么条件下是一致性风险度量？</vt:lpstr>
      <vt:lpstr>PowerPoint 演示文稿</vt:lpstr>
      <vt:lpstr>PowerPoint 演示文稿</vt:lpstr>
      <vt:lpstr>TVaR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课后作业</vt:lpstr>
    </vt:vector>
  </TitlesOfParts>
  <Company>中国人民大学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ESI提升计划</dc:title>
  <dc:creator>J</dc:creator>
  <cp:lastModifiedBy>李 政宵</cp:lastModifiedBy>
  <cp:revision>2665</cp:revision>
  <cp:lastPrinted>2014-03-25T07:52:42Z</cp:lastPrinted>
  <dcterms:created xsi:type="dcterms:W3CDTF">2003-12-29T03:18:02Z</dcterms:created>
  <dcterms:modified xsi:type="dcterms:W3CDTF">2018-09-05T04:11:23Z</dcterms:modified>
</cp:coreProperties>
</file>