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74" r:id="rId2"/>
    <p:sldId id="259" r:id="rId3"/>
    <p:sldId id="260" r:id="rId4"/>
    <p:sldId id="257" r:id="rId5"/>
    <p:sldId id="272" r:id="rId6"/>
    <p:sldId id="258" r:id="rId7"/>
    <p:sldId id="273" r:id="rId8"/>
    <p:sldId id="262" r:id="rId9"/>
    <p:sldId id="263" r:id="rId10"/>
    <p:sldId id="264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9080" autoAdjust="0"/>
  </p:normalViewPr>
  <p:slideViewPr>
    <p:cSldViewPr>
      <p:cViewPr varScale="1">
        <p:scale>
          <a:sx n="71" d="100"/>
          <a:sy n="71" d="100"/>
        </p:scale>
        <p:origin x="-19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1B186-6760-4661-AC09-129D2561DE5E}" type="datetimeFigureOut">
              <a:rPr lang="ru-RU" smtClean="0"/>
              <a:pPr/>
              <a:t>19.11.2017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9AE1B-38A9-483E-B5E6-0716F192306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34009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90%: da Silveira, T.L.T., </a:t>
            </a:r>
            <a:r>
              <a:rPr lang="en-US" dirty="0" err="1">
                <a:effectLst/>
              </a:rPr>
              <a:t>Kozakevicius</a:t>
            </a:r>
            <a:r>
              <a:rPr lang="en-US" dirty="0">
                <a:effectLst/>
              </a:rPr>
              <a:t>, A.J., Rodrigues, C.R., 2017. Single-channel EEG sleep stage classification based on a streamlined set of statistical features in wavelet domain. Med. Biol. Eng. </a:t>
            </a:r>
            <a:r>
              <a:rPr lang="en-US" dirty="0" err="1">
                <a:effectLst/>
              </a:rPr>
              <a:t>Comput</a:t>
            </a:r>
            <a:r>
              <a:rPr lang="en-US" dirty="0">
                <a:effectLst/>
              </a:rPr>
              <a:t>. 55, 343–352. doi:10.1007/s11517-016-1519-4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77%: Huang, C.S., Lin, C.L., </a:t>
            </a:r>
            <a:r>
              <a:rPr lang="en-US" dirty="0" err="1">
                <a:effectLst/>
              </a:rPr>
              <a:t>Ko</a:t>
            </a:r>
            <a:r>
              <a:rPr lang="en-US" dirty="0">
                <a:effectLst/>
              </a:rPr>
              <a:t>, L.W., Liu, S.Y., Su, T.P., Lin, C.T., 2014. Knowledge-based identification of sleep stages based on two forehead electroencephalogram channels. Front. </a:t>
            </a:r>
            <a:r>
              <a:rPr lang="en-US" dirty="0" err="1">
                <a:effectLst/>
              </a:rPr>
              <a:t>Neurosci</a:t>
            </a:r>
            <a:r>
              <a:rPr lang="en-US" dirty="0">
                <a:effectLst/>
              </a:rPr>
              <a:t>. 8, 1–12. doi:10.3389/fnins.2014.00263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9AE1B-38A9-483E-B5E6-0716F1923064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7426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BB6E-3BB1-44CF-AAFC-34F941DC07D0}" type="datetimeFigureOut">
              <a:rPr lang="en-US" smtClean="0"/>
              <a:pPr/>
              <a:t>11/19/2017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EC2D-17DD-4353-99E3-71EEF81BFDB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BB6E-3BB1-44CF-AAFC-34F941DC07D0}" type="datetimeFigureOut">
              <a:rPr lang="en-US" smtClean="0"/>
              <a:pPr/>
              <a:t>11/19/2017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EC2D-17DD-4353-99E3-71EEF81BFDB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BB6E-3BB1-44CF-AAFC-34F941DC07D0}" type="datetimeFigureOut">
              <a:rPr lang="en-US" smtClean="0"/>
              <a:pPr/>
              <a:t>11/19/2017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EC2D-17DD-4353-99E3-71EEF81BFDB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BB6E-3BB1-44CF-AAFC-34F941DC07D0}" type="datetimeFigureOut">
              <a:rPr lang="en-US" smtClean="0"/>
              <a:pPr/>
              <a:t>11/19/2017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EC2D-17DD-4353-99E3-71EEF81BFDB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BB6E-3BB1-44CF-AAFC-34F941DC07D0}" type="datetimeFigureOut">
              <a:rPr lang="en-US" smtClean="0"/>
              <a:pPr/>
              <a:t>11/19/2017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EC2D-17DD-4353-99E3-71EEF81BFDB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BB6E-3BB1-44CF-AAFC-34F941DC07D0}" type="datetimeFigureOut">
              <a:rPr lang="en-US" smtClean="0"/>
              <a:pPr/>
              <a:t>11/19/2017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EC2D-17DD-4353-99E3-71EEF81BFDB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BB6E-3BB1-44CF-AAFC-34F941DC07D0}" type="datetimeFigureOut">
              <a:rPr lang="en-US" smtClean="0"/>
              <a:pPr/>
              <a:t>11/19/2017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EC2D-17DD-4353-99E3-71EEF81BFDB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BB6E-3BB1-44CF-AAFC-34F941DC07D0}" type="datetimeFigureOut">
              <a:rPr lang="en-US" smtClean="0"/>
              <a:pPr/>
              <a:t>11/19/2017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EC2D-17DD-4353-99E3-71EEF81BFDB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BB6E-3BB1-44CF-AAFC-34F941DC07D0}" type="datetimeFigureOut">
              <a:rPr lang="en-US" smtClean="0"/>
              <a:pPr/>
              <a:t>11/19/2017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EC2D-17DD-4353-99E3-71EEF81BFDB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BB6E-3BB1-44CF-AAFC-34F941DC07D0}" type="datetimeFigureOut">
              <a:rPr lang="en-US" smtClean="0"/>
              <a:pPr/>
              <a:t>11/19/2017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EC2D-17DD-4353-99E3-71EEF81BFDB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BB6E-3BB1-44CF-AAFC-34F941DC07D0}" type="datetimeFigureOut">
              <a:rPr lang="en-US" smtClean="0"/>
              <a:pPr/>
              <a:t>11/19/2017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EC2D-17DD-4353-99E3-71EEF81BFDB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2BB6E-3BB1-44CF-AAFC-34F941DC07D0}" type="datetimeFigureOut">
              <a:rPr lang="en-US" smtClean="0"/>
              <a:pPr/>
              <a:t>11/19/2017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3EC2D-17DD-4353-99E3-71EEF81BFDBF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6</a:t>
            </a:r>
            <a:endParaRPr lang="pl-P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One channel EEG sleep staging with open source and open hardware </a:t>
            </a:r>
            <a:r>
              <a:rPr lang="en-US" sz="3000" dirty="0" err="1" smtClean="0"/>
              <a:t>NeuroOn</a:t>
            </a:r>
            <a:r>
              <a:rPr lang="en-US" sz="3000" dirty="0" smtClean="0"/>
              <a:t> sleep </a:t>
            </a:r>
            <a:r>
              <a:rPr lang="en-US" sz="3000" dirty="0" smtClean="0"/>
              <a:t>mask</a:t>
            </a:r>
          </a:p>
          <a:p>
            <a:endParaRPr lang="en-US" sz="3000" dirty="0" smtClean="0"/>
          </a:p>
          <a:p>
            <a:r>
              <a:rPr lang="en-US" sz="3000" dirty="0" smtClean="0"/>
              <a:t>Project Leader:</a:t>
            </a:r>
          </a:p>
          <a:p>
            <a:pPr>
              <a:buNone/>
            </a:pPr>
            <a:r>
              <a:rPr lang="en-US" sz="3000" dirty="0" smtClean="0"/>
              <a:t> </a:t>
            </a:r>
            <a:r>
              <a:rPr lang="pl-PL" sz="3000" dirty="0" smtClean="0"/>
              <a:t>Franciszek </a:t>
            </a:r>
            <a:r>
              <a:rPr lang="pl-PL" sz="3000" dirty="0" smtClean="0"/>
              <a:t>Rakowski</a:t>
            </a:r>
            <a:r>
              <a:rPr lang="en-US" sz="3000" dirty="0" smtClean="0"/>
              <a:t> PhD</a:t>
            </a:r>
          </a:p>
          <a:p>
            <a:endParaRPr lang="en-US" sz="3000" baseline="30000" dirty="0" smtClean="0"/>
          </a:p>
          <a:p>
            <a:r>
              <a:rPr lang="en-US" sz="3000" dirty="0" smtClean="0"/>
              <a:t>Participants: </a:t>
            </a:r>
          </a:p>
          <a:p>
            <a:pPr>
              <a:buNone/>
            </a:pPr>
            <a:r>
              <a:rPr lang="en-US" sz="3000" dirty="0" err="1" smtClean="0"/>
              <a:t>Andrey</a:t>
            </a:r>
            <a:r>
              <a:rPr lang="en-US" sz="3000" dirty="0" smtClean="0"/>
              <a:t> </a:t>
            </a:r>
            <a:r>
              <a:rPr lang="en-US" sz="3000" dirty="0" err="1" smtClean="0"/>
              <a:t>Alekseenko</a:t>
            </a:r>
            <a:r>
              <a:rPr lang="en-US" sz="3000" dirty="0" smtClean="0"/>
              <a:t>, Charlie Sexton, </a:t>
            </a:r>
            <a:r>
              <a:rPr lang="en-US" sz="3000" dirty="0" err="1" smtClean="0"/>
              <a:t>Michał</a:t>
            </a:r>
            <a:r>
              <a:rPr lang="en-US" sz="3000" dirty="0" smtClean="0"/>
              <a:t> </a:t>
            </a:r>
            <a:r>
              <a:rPr lang="en-US" sz="3000" dirty="0" err="1" smtClean="0"/>
              <a:t>Narbutt</a:t>
            </a:r>
            <a:endParaRPr lang="en-US" sz="30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D82200D-E317-4069-BD83-DF9FAA12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results</a:t>
            </a:r>
            <a:endParaRPr lang="ru-RU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ACC1DD8A-932E-41E8-A02C-30C5204F5E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426" y="2247742"/>
            <a:ext cx="4524574" cy="361965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6AF841D0-E265-4A09-9C58-6AF0297A24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8200" y="2247742"/>
            <a:ext cx="4524574" cy="361965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3839CBE-6259-4DD2-83A5-81F7AF77BE26}"/>
              </a:ext>
            </a:extLst>
          </p:cNvPr>
          <p:cNvSpPr txBox="1"/>
          <p:nvPr/>
        </p:nvSpPr>
        <p:spPr>
          <a:xfrm>
            <a:off x="5334000" y="6174284"/>
            <a:ext cx="3712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Reference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/>
                </a:solidFill>
              </a:rPr>
              <a:t>Classification</a:t>
            </a:r>
            <a:endParaRPr lang="ru-RU" sz="28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/>
          <a:lstStyle/>
          <a:p>
            <a:r>
              <a:rPr lang="en-US" dirty="0"/>
              <a:t>Accuracy 75±6 % on </a:t>
            </a:r>
            <a:r>
              <a:rPr lang="el-GR" dirty="0"/>
              <a:t>Δ</a:t>
            </a:r>
            <a:r>
              <a:rPr lang="en-US" dirty="0"/>
              <a:t>(FP1, FP2)</a:t>
            </a:r>
          </a:p>
          <a:p>
            <a:pPr lvl="1"/>
            <a:r>
              <a:rPr lang="en-US" dirty="0"/>
              <a:t>State of the art:</a:t>
            </a:r>
          </a:p>
          <a:p>
            <a:pPr lvl="2"/>
            <a:r>
              <a:rPr lang="en-US" dirty="0"/>
              <a:t>90% on </a:t>
            </a:r>
            <a:r>
              <a:rPr lang="en-US" dirty="0" err="1"/>
              <a:t>Pz</a:t>
            </a:r>
            <a:r>
              <a:rPr lang="en-US" dirty="0"/>
              <a:t>-Oz [1]</a:t>
            </a:r>
          </a:p>
          <a:p>
            <a:pPr lvl="2"/>
            <a:r>
              <a:rPr lang="ru-RU" dirty="0"/>
              <a:t>77</a:t>
            </a:r>
            <a:r>
              <a:rPr lang="en-US" dirty="0"/>
              <a:t>±4</a:t>
            </a:r>
            <a:r>
              <a:rPr lang="ru-RU" dirty="0"/>
              <a:t> </a:t>
            </a:r>
            <a:r>
              <a:rPr lang="en-US" dirty="0"/>
              <a:t>% on FP1, FP2 [2]</a:t>
            </a:r>
          </a:p>
          <a:p>
            <a:endParaRPr lang="en-US" dirty="0"/>
          </a:p>
          <a:p>
            <a:r>
              <a:rPr lang="en-US" dirty="0"/>
              <a:t>Does not detect wakefulness well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791C19D-7B6B-47DE-902E-695156BA3A00}"/>
              </a:ext>
            </a:extLst>
          </p:cNvPr>
          <p:cNvSpPr txBox="1"/>
          <p:nvPr/>
        </p:nvSpPr>
        <p:spPr>
          <a:xfrm>
            <a:off x="4495800" y="6126163"/>
            <a:ext cx="4402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da Silveira, </a:t>
            </a:r>
            <a:r>
              <a:rPr lang="en-US" dirty="0" err="1"/>
              <a:t>Kozakevicius</a:t>
            </a:r>
            <a:r>
              <a:rPr lang="en-US" dirty="0"/>
              <a:t>, Rodrigues, 2017.</a:t>
            </a:r>
          </a:p>
          <a:p>
            <a:r>
              <a:rPr lang="en-US" dirty="0"/>
              <a:t>[2] Huang, Lin, </a:t>
            </a:r>
            <a:r>
              <a:rPr lang="en-US" dirty="0" err="1"/>
              <a:t>Ko</a:t>
            </a:r>
            <a:r>
              <a:rPr lang="en-US" dirty="0"/>
              <a:t>, Liu, Su, Lin, 2014.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Detect sleep stages from single channel differential EEG </a:t>
            </a:r>
            <a:r>
              <a:rPr lang="el-GR" dirty="0"/>
              <a:t>Δ</a:t>
            </a:r>
            <a:r>
              <a:rPr lang="en-US" dirty="0"/>
              <a:t>(FP1, FP2)</a:t>
            </a: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12A49B5-06B8-4386-8042-A24641D93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33600" y="2743200"/>
            <a:ext cx="4706112" cy="39026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Preprocessing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Jitter removal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en-US" dirty="0" smtClean="0"/>
              <a:t>11 </a:t>
            </a:r>
            <a:r>
              <a:rPr lang="en-US" dirty="0"/>
              <a:t>sleep recordings</a:t>
            </a:r>
          </a:p>
          <a:p>
            <a:pPr lvl="1"/>
            <a:r>
              <a:rPr lang="en-US" dirty="0"/>
              <a:t>Each divided into 30s epochs</a:t>
            </a:r>
          </a:p>
          <a:p>
            <a:r>
              <a:rPr lang="en-US" dirty="0"/>
              <a:t>Removal of corrupt epochs –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Removal of one recording with &gt;40% corrupt epochs</a:t>
            </a:r>
          </a:p>
          <a:p>
            <a:r>
              <a:rPr lang="en-US" dirty="0"/>
              <a:t>Butterworth Filter, Bandpass 0.5-25 Hz</a:t>
            </a:r>
          </a:p>
          <a:p>
            <a:r>
              <a:rPr lang="en-US" dirty="0"/>
              <a:t>Power Spectral Density – Welch</a:t>
            </a:r>
          </a:p>
          <a:p>
            <a:endParaRPr lang="en-US" dirty="0"/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  <a:p>
            <a:r>
              <a:rPr lang="en-US" b="1" dirty="0"/>
              <a:t>Features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Jitter removal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162290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spectrum of different waves (alpha, beta, delta, theta, mu, SMR, K-complexes) </a:t>
            </a:r>
          </a:p>
          <a:p>
            <a:pPr lvl="1"/>
            <a:r>
              <a:rPr lang="en-US" dirty="0"/>
              <a:t>Also their logarithms</a:t>
            </a:r>
          </a:p>
          <a:p>
            <a:r>
              <a:rPr lang="en-US" dirty="0"/>
              <a:t>Signal mean, </a:t>
            </a:r>
            <a:r>
              <a:rPr lang="en-US" dirty="0" err="1"/>
              <a:t>stdev</a:t>
            </a:r>
            <a:r>
              <a:rPr lang="en-US" dirty="0"/>
              <a:t>, skew, and kurtosis</a:t>
            </a:r>
          </a:p>
          <a:p>
            <a:r>
              <a:rPr lang="pl-PL" dirty="0"/>
              <a:t>Hjorth</a:t>
            </a:r>
            <a:r>
              <a:rPr lang="en-US" dirty="0"/>
              <a:t> parameters</a:t>
            </a:r>
          </a:p>
          <a:p>
            <a:r>
              <a:rPr lang="en-US" dirty="0"/>
              <a:t>SEF50, SEF90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Linear SVM</a:t>
            </a:r>
          </a:p>
          <a:p>
            <a:pPr lvl="1"/>
            <a:r>
              <a:rPr lang="en-US" dirty="0"/>
              <a:t>Not worked: Random Forest, CNN </a:t>
            </a:r>
            <a:r>
              <a:rPr lang="en-US" altLang="ja-JP" dirty="0"/>
              <a:t>¯\_(</a:t>
            </a:r>
            <a:r>
              <a:rPr lang="ja-JP" altLang="en-US" dirty="0"/>
              <a:t>ツ</a:t>
            </a:r>
            <a:r>
              <a:rPr lang="en-US" altLang="ja-JP" dirty="0"/>
              <a:t>)_/¯ </a:t>
            </a:r>
            <a:endParaRPr lang="en-US" dirty="0"/>
          </a:p>
          <a:p>
            <a:r>
              <a:rPr lang="en-US" dirty="0"/>
              <a:t>Jitter removal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166211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Curves</a:t>
            </a:r>
            <a:endParaRPr lang="pl-P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E450852-809D-4FB6-B9F9-C151018EF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62000" y="1295400"/>
            <a:ext cx="10235970" cy="5562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  <a:endParaRPr lang="pl-P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C0F6238-5980-4D9E-89CE-06D74F503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62050" y="1417638"/>
            <a:ext cx="6819900" cy="545591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324</Words>
  <Application>Microsoft Office PowerPoint</Application>
  <PresentationFormat>On-screen Show (4:3)</PresentationFormat>
  <Paragraphs>58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Project 6</vt:lpstr>
      <vt:lpstr>Goal</vt:lpstr>
      <vt:lpstr>Method</vt:lpstr>
      <vt:lpstr>Preprocessing</vt:lpstr>
      <vt:lpstr>Method</vt:lpstr>
      <vt:lpstr>Feature Engineering</vt:lpstr>
      <vt:lpstr>Method</vt:lpstr>
      <vt:lpstr>ROC Curves</vt:lpstr>
      <vt:lpstr>Confusion Matrix</vt:lpstr>
      <vt:lpstr>Classification 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Ostyk</dc:creator>
  <cp:lastModifiedBy>Ostyk</cp:lastModifiedBy>
  <cp:revision>14</cp:revision>
  <dcterms:created xsi:type="dcterms:W3CDTF">2017-11-19T13:08:30Z</dcterms:created>
  <dcterms:modified xsi:type="dcterms:W3CDTF">2017-11-19T14:55:20Z</dcterms:modified>
</cp:coreProperties>
</file>