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350" r:id="rId5"/>
    <p:sldId id="352" r:id="rId6"/>
    <p:sldId id="361" r:id="rId7"/>
    <p:sldId id="365" r:id="rId8"/>
    <p:sldId id="357" r:id="rId9"/>
    <p:sldId id="334" r:id="rId10"/>
    <p:sldId id="353" r:id="rId11"/>
    <p:sldId id="367" r:id="rId12"/>
    <p:sldId id="354" r:id="rId13"/>
    <p:sldId id="368" r:id="rId14"/>
    <p:sldId id="376" r:id="rId15"/>
    <p:sldId id="377" r:id="rId16"/>
    <p:sldId id="369" r:id="rId17"/>
    <p:sldId id="371" r:id="rId18"/>
    <p:sldId id="372" r:id="rId19"/>
    <p:sldId id="373" r:id="rId20"/>
    <p:sldId id="374" r:id="rId21"/>
    <p:sldId id="375" r:id="rId22"/>
    <p:sldId id="343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8EA4F-0DF8-41D7-8CE7-2B4EDF4DF107}" v="163" dt="2022-06-06T12:01:48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58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Utilizzatori social network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Sheet1!$A$2:$A$7</c:f>
              <c:strCache>
                <c:ptCount val="6"/>
                <c:pt idx="0">
                  <c:v>0 - 17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35 - 44</c:v>
                </c:pt>
                <c:pt idx="4">
                  <c:v>45 - 54</c:v>
                </c:pt>
                <c:pt idx="5">
                  <c:v>55+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22.5</c:v>
                </c:pt>
                <c:pt idx="2">
                  <c:v>31</c:v>
                </c:pt>
                <c:pt idx="3">
                  <c:v>18</c:v>
                </c:pt>
                <c:pt idx="4">
                  <c:v>10.5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Escursionisti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Sheet1!$A$2:$A$7</c:f>
              <c:strCache>
                <c:ptCount val="6"/>
                <c:pt idx="0">
                  <c:v>0 - 17</c:v>
                </c:pt>
                <c:pt idx="1">
                  <c:v>18 - 24</c:v>
                </c:pt>
                <c:pt idx="2">
                  <c:v>25 - 34</c:v>
                </c:pt>
                <c:pt idx="3">
                  <c:v>35 - 44</c:v>
                </c:pt>
                <c:pt idx="4">
                  <c:v>45 - 54</c:v>
                </c:pt>
                <c:pt idx="5">
                  <c:v>55+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</c:v>
                </c:pt>
                <c:pt idx="1">
                  <c:v>18</c:v>
                </c:pt>
                <c:pt idx="2">
                  <c:v>36</c:v>
                </c:pt>
                <c:pt idx="3">
                  <c:v>19</c:v>
                </c:pt>
                <c:pt idx="4">
                  <c:v>11</c:v>
                </c:pt>
                <c:pt idx="5">
                  <c:v>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5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Età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Percentuale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117320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221032510542799"/>
          <c:y val="0.93997142249110754"/>
          <c:w val="0.4569547708636170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26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31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6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6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6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6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6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6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6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6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6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6 febbraio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esco.cozzolino10@studenti.unina.it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u.malangone@studenti.unina.i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esco.cozzolino10@studenti.unina.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 dirty="0"/>
              <a:t>Progetto NaTour21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it-IT" b="1" dirty="0"/>
              <a:t>Cozzolino Francesco</a:t>
            </a:r>
          </a:p>
          <a:p>
            <a:pPr rtl="0"/>
            <a:r>
              <a:rPr lang="it-IT" b="1" dirty="0" err="1"/>
              <a:t>Malangone</a:t>
            </a:r>
            <a:r>
              <a:rPr lang="it-IT" b="1" dirty="0"/>
              <a:t> Luca</a:t>
            </a:r>
          </a:p>
          <a:p>
            <a:pPr rtl="0"/>
            <a:r>
              <a:rPr lang="it-IT" sz="1600" dirty="0"/>
              <a:t>10 Giugno 2022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53DC171E-FE75-029C-CBB5-95F3864EA4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78" cy="6857990"/>
          </a:xfrm>
          <a:noFill/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9ECBCAF7-19DC-DCA2-7956-57C4CCF5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432" y="5229343"/>
            <a:ext cx="3423749" cy="141226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Architettura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e</a:t>
            </a:r>
            <a:b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sviluppo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526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410E812-5224-D87B-063B-343F01F9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L’architettura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D2CA-D8A7-493A-EC7E-943D78D491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 noProof="0" dirty="0"/>
              <a:t>NaTour21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ECA47B-5EF8-0264-AB2B-73EEF2F110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11</a:t>
            </a:fld>
            <a:endParaRPr lang="it-IT" noProof="0">
              <a:latin typeface="+mn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6A50F17-3405-7DF6-B1F1-AD884B6D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1665084"/>
            <a:ext cx="8732520" cy="41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F057DCC-C037-6F80-9E34-93EB6BB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D44EC7-9A5D-BBFC-F9A2-CA51472A35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 noProof="0" dirty="0"/>
              <a:t>NaTour21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A354F6-091F-7E25-15B8-9171D5F58F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12</a:t>
            </a:fld>
            <a:endParaRPr lang="it-IT" noProof="0">
              <a:latin typeface="+mn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C21E9E-2F8A-FEB9-087A-E3F263A0E56D}"/>
              </a:ext>
            </a:extLst>
          </p:cNvPr>
          <p:cNvSpPr txBox="1"/>
          <p:nvPr/>
        </p:nvSpPr>
        <p:spPr>
          <a:xfrm>
            <a:off x="964023" y="2334827"/>
            <a:ext cx="8515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Architettura </a:t>
            </a:r>
            <a:r>
              <a:rPr lang="it-IT" sz="2400" b="1" dirty="0">
                <a:solidFill>
                  <a:schemeClr val="bg1"/>
                </a:solidFill>
              </a:rPr>
              <a:t>Client-Server</a:t>
            </a:r>
          </a:p>
          <a:p>
            <a:pPr>
              <a:buClr>
                <a:schemeClr val="bg1"/>
              </a:buClr>
            </a:pPr>
            <a:endParaRPr lang="it-IT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Pattern </a:t>
            </a:r>
            <a:r>
              <a:rPr lang="it-IT" sz="2400" b="1" dirty="0">
                <a:solidFill>
                  <a:schemeClr val="bg1"/>
                </a:solidFill>
              </a:rPr>
              <a:t>Model-</a:t>
            </a:r>
            <a:r>
              <a:rPr lang="it-IT" sz="2400" b="1" dirty="0" err="1">
                <a:solidFill>
                  <a:schemeClr val="bg1"/>
                </a:solidFill>
              </a:rPr>
              <a:t>View</a:t>
            </a:r>
            <a:r>
              <a:rPr lang="it-IT" sz="2400" b="1" dirty="0">
                <a:solidFill>
                  <a:schemeClr val="bg1"/>
                </a:solidFill>
              </a:rPr>
              <a:t>-Controller </a:t>
            </a:r>
            <a:r>
              <a:rPr lang="it-IT" sz="2400" dirty="0">
                <a:solidFill>
                  <a:schemeClr val="bg1"/>
                </a:solidFill>
              </a:rPr>
              <a:t>(</a:t>
            </a:r>
            <a:r>
              <a:rPr lang="it-IT" sz="2400" b="1" dirty="0">
                <a:solidFill>
                  <a:schemeClr val="bg1"/>
                </a:solidFill>
              </a:rPr>
              <a:t>MVC</a:t>
            </a:r>
            <a:r>
              <a:rPr lang="it-IT" sz="2400" dirty="0">
                <a:solidFill>
                  <a:schemeClr val="bg1"/>
                </a:solidFill>
              </a:rPr>
              <a:t>) per il </a:t>
            </a:r>
            <a:r>
              <a:rPr lang="it-IT" sz="2400" b="1" dirty="0">
                <a:solidFill>
                  <a:schemeClr val="bg1"/>
                </a:solidFill>
              </a:rPr>
              <a:t>client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Utilizzo delle feature principali di </a:t>
            </a:r>
            <a:r>
              <a:rPr lang="it-IT" sz="2400" b="1" dirty="0">
                <a:solidFill>
                  <a:schemeClr val="bg1"/>
                </a:solidFill>
              </a:rPr>
              <a:t>Spring Boot </a:t>
            </a:r>
            <a:r>
              <a:rPr lang="it-IT" sz="2400" dirty="0">
                <a:solidFill>
                  <a:schemeClr val="bg1"/>
                </a:solidFill>
              </a:rPr>
              <a:t>per il </a:t>
            </a:r>
            <a:r>
              <a:rPr lang="it-IT" sz="2400" b="1" dirty="0">
                <a:solidFill>
                  <a:schemeClr val="bg1"/>
                </a:solidFill>
              </a:rPr>
              <a:t>server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bg1"/>
                </a:solidFill>
              </a:rPr>
              <a:t>Beans</a:t>
            </a:r>
            <a:endParaRPr lang="it-IT" sz="2400" b="1" dirty="0">
              <a:solidFill>
                <a:schemeClr val="bg1"/>
              </a:solidFill>
            </a:endParaRP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bg1"/>
                </a:solidFill>
              </a:rPr>
              <a:t>Inversion</a:t>
            </a:r>
            <a:r>
              <a:rPr lang="it-IT" sz="2400" b="1" dirty="0">
                <a:solidFill>
                  <a:schemeClr val="bg1"/>
                </a:solidFill>
              </a:rPr>
              <a:t> of Control </a:t>
            </a:r>
            <a:r>
              <a:rPr lang="it-IT" sz="2400" dirty="0">
                <a:solidFill>
                  <a:schemeClr val="bg1"/>
                </a:solidFill>
              </a:rPr>
              <a:t>(</a:t>
            </a:r>
            <a:r>
              <a:rPr lang="it-IT" sz="2400" b="1" dirty="0" err="1">
                <a:solidFill>
                  <a:schemeClr val="bg1"/>
                </a:solidFill>
              </a:rPr>
              <a:t>IoC</a:t>
            </a:r>
            <a:r>
              <a:rPr lang="it-IT" sz="2400" b="1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bg1"/>
                </a:solidFill>
              </a:rPr>
              <a:t>Dependency</a:t>
            </a:r>
            <a:r>
              <a:rPr lang="it-IT" sz="2400" b="1" dirty="0">
                <a:solidFill>
                  <a:schemeClr val="bg1"/>
                </a:solidFill>
              </a:rPr>
              <a:t> injection</a:t>
            </a:r>
            <a:br>
              <a:rPr lang="it-IT" sz="2400" b="1" dirty="0">
                <a:solidFill>
                  <a:schemeClr val="bg1"/>
                </a:solidFill>
              </a:rPr>
            </a:br>
            <a:endParaRPr lang="it-IT" sz="2400" b="1" dirty="0">
              <a:solidFill>
                <a:schemeClr val="bg1"/>
              </a:solidFill>
            </a:endParaRP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4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BA1BF8-4721-F779-EF27-FA64D8CD3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20" y="0"/>
            <a:ext cx="10274157" cy="685800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D95D620C-437D-B061-6848-6D7929CF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879" y="5753126"/>
            <a:ext cx="1988157" cy="61086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15320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58A70-6A3E-DC50-8AFA-97C6436E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312421"/>
            <a:ext cx="4646664" cy="1177506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 d’equivalenza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0B6E001-B7FF-B3B9-5388-B3FEE781AC1C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68094270"/>
              </p:ext>
            </p:extLst>
          </p:nvPr>
        </p:nvGraphicFramePr>
        <p:xfrm>
          <a:off x="952500" y="2209800"/>
          <a:ext cx="102870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576204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4807177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965944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389644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1698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4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Campo vuoto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Valori numerici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9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Cognome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Campo vuoto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Valori numerici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0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Campo vuoto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Email non corretta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Non rispetta i criteri di sicurezza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Conferma password diversa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Città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Valori numerici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1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Cellulare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Valori non numerici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Meno di 10 caratteri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Più di 10 caratteri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07530"/>
                  </a:ext>
                </a:extLst>
              </a:tr>
            </a:tbl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766199-9FC1-992E-AA41-6426407B7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it-IT" noProof="0" dirty="0"/>
              <a:t>NaTour21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CCA55-9C14-CB40-68CF-3997EFBE42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14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730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6AD1C5-FF87-A68B-5A85-417AE457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78129"/>
            <a:ext cx="3865429" cy="1211797"/>
          </a:xfrm>
        </p:spPr>
        <p:txBody>
          <a:bodyPr/>
          <a:lstStyle/>
          <a:p>
            <a:r>
              <a:rPr lang="en-US" dirty="0"/>
              <a:t>Test del 	</a:t>
            </a:r>
            <a:r>
              <a:rPr lang="en-US" dirty="0" err="1"/>
              <a:t>metodo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72BA86-91B6-F567-EE7B-EB04F053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/>
          <a:lstStyle/>
          <a:p>
            <a:r>
              <a:rPr lang="en-US" dirty="0"/>
              <a:t>Test del </a:t>
            </a:r>
            <a:r>
              <a:rPr lang="en-US" dirty="0" err="1"/>
              <a:t>metodo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0783FA6-9A70-85FC-AC31-F0A581B66A6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/>
          <a:lstStyle/>
          <a:p>
            <a:r>
              <a:rPr lang="en-US" dirty="0" err="1"/>
              <a:t>Significato</a:t>
            </a:r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5CA0491-CBD5-83CE-E9A7-C5E71BA9E7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150" cy="1584577"/>
          </a:xfrm>
        </p:spPr>
        <p:txBody>
          <a:bodyPr/>
          <a:lstStyle/>
          <a:p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controllato</a:t>
            </a:r>
            <a:r>
              <a:rPr lang="en-US" dirty="0"/>
              <a:t> se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rilevato</a:t>
            </a:r>
            <a:r>
              <a:rPr lang="en-US" dirty="0"/>
              <a:t> </a:t>
            </a:r>
            <a:r>
              <a:rPr lang="en-US" dirty="0" err="1"/>
              <a:t>l’errore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il test ha </a:t>
            </a:r>
            <a:r>
              <a:rPr lang="en-US" dirty="0" err="1"/>
              <a:t>successo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FBA74DA2-FA3F-B3C6-4331-ABBBAD44B2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/>
              <a:t>NaTour21</a:t>
            </a:r>
            <a:endParaRPr lang="it-IT" b="0" noProof="0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C26F4342-A592-ECF6-3B1B-A8BA2AF6BC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noProof="0" smtClean="0"/>
              <a:pPr rtl="0">
                <a:spcAft>
                  <a:spcPts val="600"/>
                </a:spcAft>
              </a:pPr>
              <a:t>15</a:t>
            </a:fld>
            <a:endParaRPr lang="it-IT" noProof="0"/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ADC28465-0473-43CC-8199-612F258C82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5435350"/>
              </p:ext>
            </p:extLst>
          </p:nvPr>
        </p:nvGraphicFramePr>
        <p:xfrm>
          <a:off x="963613" y="2798763"/>
          <a:ext cx="4827587" cy="213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587">
                  <a:extLst>
                    <a:ext uri="{9D8B030D-6E8A-4147-A177-3AD203B41FA5}">
                      <a16:colId xmlns:a16="http://schemas.microsoft.com/office/drawing/2014/main" val="3561878772"/>
                    </a:ext>
                  </a:extLst>
                </a:gridCol>
              </a:tblGrid>
              <a:tr h="2137221">
                <a:tc>
                  <a:txBody>
                    <a:bodyPr/>
                    <a:lstStyle/>
                    <a:p>
                      <a:r>
                        <a:rPr lang="it-IT" sz="14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@Test(expected = </a:t>
                      </a:r>
                      <a:r>
                        <a:rPr lang="it-IT" sz="14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MissingRegistrationParameterException.class</a:t>
                      </a:r>
                      <a:r>
                        <a:rPr lang="it-IT" sz="14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it-IT" sz="14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it-IT" sz="1400" b="1" kern="12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it-IT" sz="14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testRegistrazioneConNomeMancante</a:t>
                      </a:r>
                      <a:r>
                        <a:rPr lang="it-IT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b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400" b="1" i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.println</a:t>
                      </a: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“Test </a:t>
                      </a:r>
                      <a:r>
                        <a:rPr lang="en-US" sz="1400" b="0" i="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US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400" b="0" i="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n-US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mancante</a:t>
                      </a:r>
                      <a:r>
                        <a:rPr lang="en-US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it-IT" sz="1400" b="0" i="0" kern="12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it-IT" sz="14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.registerUser</a:t>
                      </a:r>
                      <a:r>
                        <a:rPr lang="it-IT" sz="14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"", "Esposito", "fra@gmail.com",</a:t>
                      </a:r>
                    </a:p>
                    <a:p>
                      <a:r>
                        <a:rPr lang="it-IT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"PASSword12!", "PASSword12!","Roma","3338989740"</a:t>
                      </a:r>
                      <a:r>
                        <a:rPr lang="it-IT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it-IT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4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Assert.fail</a:t>
                      </a:r>
                      <a:r>
                        <a:rPr lang="it-IT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400" b="0" i="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US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avvenuta</a:t>
                      </a:r>
                      <a:r>
                        <a:rPr lang="en-US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senza </a:t>
                      </a:r>
                      <a:r>
                        <a:rPr lang="en-US" sz="1400" b="0" i="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errore</a:t>
                      </a:r>
                      <a:r>
                        <a:rPr lang="en-US" sz="1400" b="0" i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it-IT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it-IT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43807"/>
                  </a:ext>
                </a:extLst>
              </a:tr>
            </a:tbl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780333D2-1D3D-B218-125C-DFB25FD1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24" y="4591088"/>
            <a:ext cx="2533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0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Immagine che contiene giocattolo, grafica vettoriale&#10;&#10;Descrizione generata automaticamente">
            <a:extLst>
              <a:ext uri="{FF2B5EF4-FFF2-40B4-BE49-F238E27FC236}">
                <a16:creationId xmlns:a16="http://schemas.microsoft.com/office/drawing/2014/main" id="{38B148A2-0C35-F9A0-15AC-72D6C13E93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/>
          <a:stretch/>
        </p:blipFill>
        <p:spPr>
          <a:xfrm>
            <a:off x="20" y="10"/>
            <a:ext cx="12191978" cy="6857990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18B7C546-AC06-4800-5028-D79C5F38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23" y="5726493"/>
            <a:ext cx="3016857" cy="6108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Conclusioni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212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1F71A-A973-723F-83F9-6C000611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3110827" cy="610863"/>
          </a:xfrm>
        </p:spPr>
        <p:txBody>
          <a:bodyPr/>
          <a:lstStyle/>
          <a:p>
            <a:r>
              <a:rPr lang="it-IT" dirty="0"/>
              <a:t>Riferimenti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83DF8D-810E-8202-6BD5-2D94AE6BB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3"/>
            <a:ext cx="4838700" cy="20471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A. Polillo - Facile da usare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C. </a:t>
            </a:r>
            <a:r>
              <a:rPr lang="it-IT" dirty="0" err="1"/>
              <a:t>Larman</a:t>
            </a:r>
            <a:r>
              <a:rPr lang="it-IT" dirty="0"/>
              <a:t>, Applicare UML e i Pattern – Analisi e Progettazione orientata agli Oggetti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Martin Fowler, UML </a:t>
            </a:r>
            <a:r>
              <a:rPr lang="it-IT" dirty="0" err="1"/>
              <a:t>distilled</a:t>
            </a:r>
            <a:r>
              <a:rPr lang="it-IT" dirty="0"/>
              <a:t>. Guida rapida al linguaggio di modellazione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S. Di Martino, F. Cutugno - PDF Ingegneria del software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A6C2CC-E30D-A0C3-9B5A-02E17FCC5E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Libri e testi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3D60271-74E1-04EA-E267-D723FC00E7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3"/>
            <a:ext cx="4838700" cy="17375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 </a:t>
            </a:r>
            <a:r>
              <a:rPr lang="it-IT" dirty="0" err="1"/>
              <a:t>Paradigm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Axure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Microsoft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Microsoft PowerPoint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B9E31733-4A66-E573-6F53-88E198C80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Software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7C78AF1D-3F4B-B230-258F-E3341C0C32D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it-IT" noProof="0" dirty="0"/>
              <a:t>NaTour21</a:t>
            </a:r>
            <a:endParaRPr lang="it-IT" b="0" noProof="0" dirty="0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13FFC9F9-F5E3-569A-0699-C0A8ECBAF26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808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77225CA0-B66C-D737-6DB8-8EB3DF982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0" r="12788" b="-1"/>
          <a:stretch/>
        </p:blipFill>
        <p:spPr>
          <a:xfrm>
            <a:off x="7250522" y="-22543"/>
            <a:ext cx="4941477" cy="6903086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9461C6F-7079-19EF-9DA9-3F0BD8B6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it-IT"/>
              <a:t>Team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A8316AC-FD47-70BA-64F5-DC911D11B4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6086476" cy="10729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Cozzolino Francesco </a:t>
            </a:r>
          </a:p>
          <a:p>
            <a:pPr marL="971550" lvl="1" indent="-285750"/>
            <a:r>
              <a:rPr lang="en-US" sz="1800" dirty="0"/>
              <a:t>N86002831</a:t>
            </a:r>
          </a:p>
          <a:p>
            <a:pPr marL="971550" lvl="1" indent="-285750"/>
            <a:r>
              <a:rPr lang="en-US" sz="1800" dirty="0">
                <a:hlinkClick r:id="rId3"/>
              </a:rPr>
              <a:t>francesco.cozzolino10@studenti.unina.it</a:t>
            </a:r>
            <a:endParaRPr lang="en-US" sz="1800" dirty="0"/>
          </a:p>
          <a:p>
            <a:pPr lvl="1" indent="0">
              <a:buNone/>
            </a:pPr>
            <a:endParaRPr lang="en-US" sz="1800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79EF6C9-510C-0E84-D94F-A796A55FF2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/>
              <a:t>NaTour21</a:t>
            </a:r>
            <a:endParaRPr lang="it-IT" b="0" noProof="0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29C4C9B-57C3-475F-06FC-37C6CD6D4A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noProof="0" smtClean="0"/>
              <a:pPr rtl="0">
                <a:spcAft>
                  <a:spcPts val="600"/>
                </a:spcAft>
              </a:pPr>
              <a:t>18</a:t>
            </a:fld>
            <a:endParaRPr lang="it-IT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118EB05-EEE9-5E71-0439-51CD20BD34BB}"/>
              </a:ext>
            </a:extLst>
          </p:cNvPr>
          <p:cNvSpPr txBox="1">
            <a:spLocks/>
          </p:cNvSpPr>
          <p:nvPr/>
        </p:nvSpPr>
        <p:spPr>
          <a:xfrm>
            <a:off x="964023" y="3495676"/>
            <a:ext cx="6086476" cy="1072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Malangone</a:t>
            </a:r>
            <a:r>
              <a:rPr lang="en-US" sz="1800" dirty="0"/>
              <a:t> Luca</a:t>
            </a:r>
          </a:p>
          <a:p>
            <a:pPr marL="971550" lvl="1" indent="-285750"/>
            <a:r>
              <a:rPr lang="en-US" sz="1800" dirty="0"/>
              <a:t>N86003366</a:t>
            </a:r>
          </a:p>
          <a:p>
            <a:pPr marL="971550" lvl="1" indent="-285750"/>
            <a:r>
              <a:rPr lang="en-US" sz="1800" dirty="0">
                <a:hlinkClick r:id="rId4"/>
              </a:rPr>
              <a:t>lu.malangone@studenti.unina.it</a:t>
            </a:r>
            <a:endParaRPr lang="en-US" sz="1800" dirty="0"/>
          </a:p>
          <a:p>
            <a:pPr lvl="1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60D42B9-C48C-0999-A958-203C4264CC75}"/>
              </a:ext>
            </a:extLst>
          </p:cNvPr>
          <p:cNvSpPr txBox="1">
            <a:spLocks/>
          </p:cNvSpPr>
          <p:nvPr/>
        </p:nvSpPr>
        <p:spPr>
          <a:xfrm>
            <a:off x="952499" y="4701989"/>
            <a:ext cx="6086476" cy="1072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Codice</a:t>
            </a:r>
            <a:r>
              <a:rPr lang="en-US" sz="1800" dirty="0"/>
              <a:t> </a:t>
            </a:r>
            <a:r>
              <a:rPr lang="en-US" sz="1800" dirty="0" err="1"/>
              <a:t>gruppo</a:t>
            </a:r>
            <a:endParaRPr lang="en-US" sz="1800" dirty="0"/>
          </a:p>
          <a:p>
            <a:pPr marL="971550" lvl="1" indent="-285750"/>
            <a:r>
              <a:rPr lang="en-US" sz="1800" dirty="0"/>
              <a:t>INGSW2122_N_47</a:t>
            </a:r>
          </a:p>
        </p:txBody>
      </p:sp>
    </p:spTree>
    <p:extLst>
      <p:ext uri="{BB962C8B-B14F-4D97-AF65-F5344CB8AC3E}">
        <p14:creationId xmlns:p14="http://schemas.microsoft.com/office/powerpoint/2010/main" val="344429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11" name="Sottotito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Grazie per la vostra attenzione. </a:t>
            </a:r>
          </a:p>
          <a:p>
            <a:pPr rtl="0"/>
            <a:r>
              <a:rPr lang="it-IT" dirty="0"/>
              <a:t>Il progetto è stato sviluppato con impegno e passione, al fine di creare un software funzionante e utile.</a:t>
            </a:r>
          </a:p>
          <a:p>
            <a:pPr rtl="0"/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b="1" dirty="0"/>
              <a:t>Contatti  </a:t>
            </a:r>
            <a:r>
              <a:rPr lang="it-IT" dirty="0"/>
              <a:t>  </a:t>
            </a:r>
          </a:p>
          <a:p>
            <a:pPr rtl="0"/>
            <a:r>
              <a:rPr lang="it-IT" dirty="0">
                <a:hlinkClick r:id="rId3"/>
              </a:rPr>
              <a:t>francesco.cozzolino10@studenti.unina.it</a:t>
            </a:r>
            <a:endParaRPr lang="it-IT" dirty="0"/>
          </a:p>
          <a:p>
            <a:pPr rtl="0"/>
            <a:r>
              <a:rPr lang="it-IT" dirty="0"/>
              <a:t>lu.malangone@studenti.unina.it</a:t>
            </a:r>
          </a:p>
        </p:txBody>
      </p:sp>
      <p:pic>
        <p:nvPicPr>
          <p:cNvPr id="6" name="Segnaposto 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5CD15A04-E32E-B553-D491-91EE898F05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it-IT" dirty="0"/>
              <a:t>01. 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66993"/>
          </a:xfrm>
        </p:spPr>
        <p:txBody>
          <a:bodyPr rtlCol="0"/>
          <a:lstStyle/>
          <a:p>
            <a:pPr rtl="0"/>
            <a:r>
              <a:rPr lang="it-IT" dirty="0"/>
              <a:t>Che cos’è NaTour21 e cosa offre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42178"/>
          </a:xfrm>
        </p:spPr>
        <p:txBody>
          <a:bodyPr rtlCol="0"/>
          <a:lstStyle/>
          <a:p>
            <a:pPr rtl="0"/>
            <a:r>
              <a:rPr lang="it-IT" dirty="0"/>
              <a:t>02. Idea progettuale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66993"/>
          </a:xfrm>
        </p:spPr>
        <p:txBody>
          <a:bodyPr rtlCol="0"/>
          <a:lstStyle/>
          <a:p>
            <a:pPr rtl="0"/>
            <a:r>
              <a:rPr lang="it-IT" dirty="0"/>
              <a:t>A chi è rivolto NaTour21 e scelte intraprese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2"/>
            <a:ext cx="2133600" cy="542177"/>
          </a:xfrm>
        </p:spPr>
        <p:txBody>
          <a:bodyPr rtlCol="0"/>
          <a:lstStyle/>
          <a:p>
            <a:pPr rtl="0"/>
            <a:r>
              <a:rPr lang="it-IT" dirty="0"/>
              <a:t>03. Architettura e Sviluppo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66993"/>
          </a:xfrm>
        </p:spPr>
        <p:txBody>
          <a:bodyPr rtlCol="0"/>
          <a:lstStyle/>
          <a:p>
            <a:pPr rtl="0"/>
            <a:r>
              <a:rPr lang="it-IT" dirty="0"/>
              <a:t>Cosa c’è dietro un software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it-IT" dirty="0"/>
              <a:t>04. Testing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66993"/>
          </a:xfrm>
        </p:spPr>
        <p:txBody>
          <a:bodyPr rtlCol="0"/>
          <a:lstStyle/>
          <a:p>
            <a:pPr rtl="0"/>
            <a:r>
              <a:rPr lang="it-IT" dirty="0"/>
              <a:t>Resistenza del software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2178"/>
          </a:xfrm>
        </p:spPr>
        <p:txBody>
          <a:bodyPr rtlCol="0"/>
          <a:lstStyle/>
          <a:p>
            <a:pPr rtl="0"/>
            <a:r>
              <a:rPr lang="it-IT" dirty="0"/>
              <a:t>05. Crediti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66993"/>
          </a:xfrm>
        </p:spPr>
        <p:txBody>
          <a:bodyPr rtlCol="0"/>
          <a:lstStyle/>
          <a:p>
            <a:pPr rtl="0"/>
            <a:r>
              <a:rPr lang="it-IT" dirty="0"/>
              <a:t>Chi ha sviluppato il progetto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715750" cy="247651"/>
          </a:xfrm>
        </p:spPr>
        <p:txBody>
          <a:bodyPr rtlCol="0"/>
          <a:lstStyle/>
          <a:p>
            <a:pPr rtl="0"/>
            <a:r>
              <a:rPr lang="it-IT" dirty="0"/>
              <a:t>NaTour21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2CDA15A2-CAFE-BADF-7D89-400BAA4F9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884"/>
          <a:stretch/>
        </p:blipFill>
        <p:spPr bwMode="auto">
          <a:xfrm>
            <a:off x="6428740" y="-22543"/>
            <a:ext cx="5763260" cy="69030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NaTour21 è stato sviluppato con l’obiettivo di creare un social network per escursionisti. Con la sua grafica semplice e intuitiva, permette di svolgere le principali attività di qualsiasi app social.</a:t>
            </a:r>
          </a:p>
          <a:p>
            <a:pPr rtl="0"/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NaTour21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61ADCF4-14E4-DF24-24F3-75B9B5A9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offre?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CF1704E-A2DF-785D-8F71-F1F1FAED0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EA3854EF-A7F1-6522-B6C7-C804C94D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2391980"/>
          </a:xfrm>
        </p:spPr>
        <p:txBody>
          <a:bodyPr>
            <a:normAutofit/>
          </a:bodyPr>
          <a:lstStyle/>
          <a:p>
            <a:r>
              <a:rPr lang="it-IT" dirty="0"/>
              <a:t>Autenticazione tramite account Google</a:t>
            </a:r>
          </a:p>
          <a:p>
            <a:r>
              <a:rPr lang="it-IT" dirty="0"/>
              <a:t>Visualizzazione e creazione di itinerari per escursioni</a:t>
            </a:r>
          </a:p>
          <a:p>
            <a:r>
              <a:rPr lang="it-IT" dirty="0"/>
              <a:t>Ricerche personalizzate</a:t>
            </a:r>
          </a:p>
          <a:p>
            <a:r>
              <a:rPr lang="it-IT" dirty="0"/>
              <a:t>Segnalazioni</a:t>
            </a:r>
          </a:p>
          <a:p>
            <a:r>
              <a:rPr lang="it-IT" dirty="0"/>
              <a:t>Chat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CB6732B-6EE4-E3C1-CBF2-CEC939AC2F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it-IT" dirty="0"/>
              <a:t>Aspetto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A84C9B69-C616-ABC0-1CEE-A730AE4E4A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it-IT" dirty="0"/>
              <a:t>Semplice</a:t>
            </a:r>
          </a:p>
          <a:p>
            <a:r>
              <a:rPr lang="it-IT" dirty="0"/>
              <a:t>Intuitivo</a:t>
            </a:r>
          </a:p>
          <a:p>
            <a:r>
              <a:rPr lang="it-IT" dirty="0"/>
              <a:t>Feedback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AA447F42-01C1-7AFB-3E51-BF7EF0EFE8B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it-IT" dirty="0"/>
              <a:t>Amministratore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16FF0A34-93DE-BEBB-E0FD-B3F8A56E41E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it-IT" dirty="0"/>
              <a:t>Controllo degli itinerari</a:t>
            </a:r>
          </a:p>
          <a:p>
            <a:r>
              <a:rPr lang="it-IT" dirty="0"/>
              <a:t>Monitoraggio costante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EB8579-2312-4EFC-1EC7-061822C78F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NaTour21</a:t>
            </a:r>
            <a:endParaRPr lang="it-IT" b="0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490E83-1114-503C-5D90-C5BA9FE4D6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14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0060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Sequenza temporale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016781"/>
            <a:ext cx="2508926" cy="757742"/>
          </a:xfrm>
        </p:spPr>
        <p:txBody>
          <a:bodyPr rtlCol="0"/>
          <a:lstStyle/>
          <a:p>
            <a:pPr rtl="0"/>
            <a:r>
              <a:rPr lang="it-IT" dirty="0"/>
              <a:t>Raccolta dei requisiti – Analisi e specifica dei requisiti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236358" cy="819202"/>
          </a:xfrm>
        </p:spPr>
        <p:txBody>
          <a:bodyPr rtlCol="0"/>
          <a:lstStyle/>
          <a:p>
            <a:pPr rtl="0"/>
            <a:r>
              <a:rPr lang="it-IT" dirty="0"/>
              <a:t>Interviste e creazione di un </a:t>
            </a:r>
            <a:r>
              <a:rPr lang="it-IT" dirty="0" err="1"/>
              <a:t>mockup</a:t>
            </a:r>
            <a:r>
              <a:rPr lang="it-IT" dirty="0"/>
              <a:t>.</a:t>
            </a:r>
          </a:p>
          <a:p>
            <a:pPr rtl="0"/>
            <a:r>
              <a:rPr lang="it-IT" dirty="0"/>
              <a:t>Stilati i vari tipi di diagrammi.</a:t>
            </a:r>
          </a:p>
          <a:p>
            <a:pPr rtl="0"/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05881" y="4377403"/>
            <a:ext cx="2931369" cy="497080"/>
          </a:xfrm>
        </p:spPr>
        <p:txBody>
          <a:bodyPr rtlCol="0"/>
          <a:lstStyle/>
          <a:p>
            <a:pPr rtl="0"/>
            <a:r>
              <a:rPr lang="it-IT" dirty="0"/>
              <a:t>System design – Object design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819202"/>
          </a:xfrm>
        </p:spPr>
        <p:txBody>
          <a:bodyPr rtlCol="0"/>
          <a:lstStyle/>
          <a:p>
            <a:pPr rtl="0"/>
            <a:r>
              <a:rPr lang="it-IT" dirty="0"/>
              <a:t>Definizione della struttura e suddivisione del progetto</a:t>
            </a:r>
          </a:p>
          <a:p>
            <a:pPr rtl="0"/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9164" y="2016781"/>
            <a:ext cx="2133600" cy="547376"/>
          </a:xfrm>
        </p:spPr>
        <p:txBody>
          <a:bodyPr rtlCol="0"/>
          <a:lstStyle/>
          <a:p>
            <a:pPr rtl="0"/>
            <a:r>
              <a:rPr lang="it-IT" dirty="0"/>
              <a:t>Implementazione - Testing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20388" y="2651578"/>
            <a:ext cx="2133600" cy="819202"/>
          </a:xfrm>
        </p:spPr>
        <p:txBody>
          <a:bodyPr rtlCol="0"/>
          <a:lstStyle/>
          <a:p>
            <a:pPr rtl="0"/>
            <a:r>
              <a:rPr lang="it-IT" dirty="0"/>
              <a:t>Implementazione e test dei principali metodi</a:t>
            </a:r>
          </a:p>
          <a:p>
            <a:pPr rtl="0"/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7791" y="4420106"/>
            <a:ext cx="2133600" cy="205837"/>
          </a:xfrm>
        </p:spPr>
        <p:txBody>
          <a:bodyPr rtlCol="0"/>
          <a:lstStyle/>
          <a:p>
            <a:pPr rtl="0"/>
            <a:r>
              <a:rPr lang="it-IT" dirty="0"/>
              <a:t>Documentazione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77791" y="4874483"/>
            <a:ext cx="2133600" cy="819202"/>
          </a:xfrm>
        </p:spPr>
        <p:txBody>
          <a:bodyPr rtlCol="0"/>
          <a:lstStyle/>
          <a:p>
            <a:pPr rtl="0"/>
            <a:r>
              <a:rPr lang="it-IT" dirty="0"/>
              <a:t>Stilato una documentazione del ciclo di vita del software</a:t>
            </a:r>
          </a:p>
          <a:p>
            <a:pPr rtl="0"/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 noProof="0" dirty="0"/>
              <a:t>NaTour21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Anno passato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Segnaposto immagine 6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971FB298-6DBD-30AC-EC0A-F46606A0AB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9" b="7779"/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980D88A9-ECFD-88CA-C389-09E2129801D0}"/>
              </a:ext>
            </a:extLst>
          </p:cNvPr>
          <p:cNvSpPr txBox="1">
            <a:spLocks/>
          </p:cNvSpPr>
          <p:nvPr/>
        </p:nvSpPr>
        <p:spPr>
          <a:xfrm>
            <a:off x="8420912" y="5174382"/>
            <a:ext cx="3492566" cy="141194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-IT" sz="4800" dirty="0">
                <a:solidFill>
                  <a:schemeClr val="bg1"/>
                </a:solidFill>
                <a:highlight>
                  <a:srgbClr val="FFFF00"/>
                </a:highlight>
              </a:rPr>
              <a:t>Idea</a:t>
            </a:r>
          </a:p>
          <a:p>
            <a:pPr algn="r"/>
            <a:r>
              <a:rPr lang="it-IT" sz="4800" dirty="0">
                <a:solidFill>
                  <a:schemeClr val="bg1"/>
                </a:solidFill>
                <a:highlight>
                  <a:srgbClr val="FFFF00"/>
                </a:highlight>
              </a:rPr>
              <a:t>progettuale</a:t>
            </a:r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062572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Grafico target utenti</a:t>
            </a:r>
          </a:p>
        </p:txBody>
      </p:sp>
      <p:graphicFrame>
        <p:nvGraphicFramePr>
          <p:cNvPr id="24" name="Segnaposto grafico 23" descr="Grafico Crescita per settore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149973294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 noProof="0" dirty="0"/>
              <a:t>NaTour21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>
            <a:extLst>
              <a:ext uri="{FF2B5EF4-FFF2-40B4-BE49-F238E27FC236}">
                <a16:creationId xmlns:a16="http://schemas.microsoft.com/office/drawing/2014/main" id="{E3D99FFD-08DB-3891-BBDD-BD754FE4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Elegante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Dettagliato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Interattivo</a:t>
            </a:r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197E936-C298-9C93-0F37-D7FC842A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</p:spPr>
        <p:txBody>
          <a:bodyPr anchor="b">
            <a:normAutofit/>
          </a:bodyPr>
          <a:lstStyle/>
          <a:p>
            <a:r>
              <a:rPr lang="it-IT" dirty="0" err="1"/>
              <a:t>Mock</a:t>
            </a:r>
            <a:r>
              <a:rPr lang="it-IT" dirty="0"/>
              <a:t>-up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CC9DCDB0-BAAC-70EA-B779-6E9AEEB9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1"/>
            <a:ext cx="6096000" cy="5989318"/>
          </a:xfrm>
          <a:prstGeom prst="rect">
            <a:avLst/>
          </a:prstGeom>
          <a:noFill/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2C43CA-8CDD-2F90-8282-39F2FF66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82" y="3862433"/>
            <a:ext cx="2373204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Valutazione dell’usabilità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045358428"/>
              </p:ext>
            </p:extLst>
          </p:nvPr>
        </p:nvGraphicFramePr>
        <p:xfrm>
          <a:off x="952500" y="2209799"/>
          <a:ext cx="10430202" cy="306639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0980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60980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60980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600793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766598">
                <a:tc>
                  <a:txBody>
                    <a:bodyPr/>
                    <a:lstStyle/>
                    <a:p>
                      <a:pPr algn="ctr" rtl="0"/>
                      <a:endParaRPr lang="it-IT" b="1" i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&lt;30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30 - 40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40+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66598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Non escursionisti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66598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Interessati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66598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Escursionisti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2800" b="1" noProof="0" dirty="0">
                          <a:solidFill>
                            <a:srgbClr val="92D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 noProof="0" dirty="0"/>
              <a:t>NaTour21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AF43E9F-4C7A-A739-3C79-2EEEE42C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91" y="3062210"/>
            <a:ext cx="1858010" cy="47625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4EBC152-1051-5518-79AA-960057400599}"/>
              </a:ext>
            </a:extLst>
          </p:cNvPr>
          <p:cNvSpPr txBox="1"/>
          <p:nvPr/>
        </p:nvSpPr>
        <p:spPr>
          <a:xfrm>
            <a:off x="1613059" y="3146446"/>
            <a:ext cx="162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Non interessati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621</TotalTime>
  <Words>572</Words>
  <Application>Microsoft Office PowerPoint</Application>
  <PresentationFormat>Widescreen</PresentationFormat>
  <Paragraphs>179</Paragraphs>
  <Slides>19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Wingdings</vt:lpstr>
      <vt:lpstr>Tema1</vt:lpstr>
      <vt:lpstr>Progetto NaTour21</vt:lpstr>
      <vt:lpstr>Presentazione</vt:lpstr>
      <vt:lpstr>Introduzione</vt:lpstr>
      <vt:lpstr>Cosa offre?</vt:lpstr>
      <vt:lpstr>Sequenza temporale</vt:lpstr>
      <vt:lpstr>Anno passato</vt:lpstr>
      <vt:lpstr>Grafico target utenti</vt:lpstr>
      <vt:lpstr>Mock-up</vt:lpstr>
      <vt:lpstr>Valutazione dell’usabilità</vt:lpstr>
      <vt:lpstr>Architettura e sviluppo</vt:lpstr>
      <vt:lpstr>L’architettura</vt:lpstr>
      <vt:lpstr>L’architettura</vt:lpstr>
      <vt:lpstr>Testing</vt:lpstr>
      <vt:lpstr>Classi d’equivalenza</vt:lpstr>
      <vt:lpstr>Test del  metodo</vt:lpstr>
      <vt:lpstr>Conclusioni</vt:lpstr>
      <vt:lpstr>Riferimenti</vt:lpstr>
      <vt:lpstr>Team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NaTour21</dc:title>
  <dc:creator>Francesco</dc:creator>
  <cp:lastModifiedBy>FRANCESCO COZZOLINO</cp:lastModifiedBy>
  <cp:revision>13</cp:revision>
  <dcterms:created xsi:type="dcterms:W3CDTF">2022-06-04T10:15:06Z</dcterms:created>
  <dcterms:modified xsi:type="dcterms:W3CDTF">2023-02-06T17:54:41Z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