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9" r:id="rId6"/>
    <p:sldId id="271" r:id="rId7"/>
    <p:sldId id="270" r:id="rId8"/>
    <p:sldId id="272" r:id="rId9"/>
    <p:sldId id="275" r:id="rId10"/>
    <p:sldId id="273" r:id="rId11"/>
    <p:sldId id="274" r:id="rId12"/>
    <p:sldId id="279" r:id="rId13"/>
    <p:sldId id="280" r:id="rId14"/>
    <p:sldId id="277" r:id="rId15"/>
    <p:sldId id="281" r:id="rId16"/>
    <p:sldId id="267" r:id="rId17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B1847A-0CC2-4008-8C1F-4CB2549424F0}" type="datetime1">
              <a:rPr lang="fr-FR" smtClean="0"/>
              <a:t>23/04/2023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ED5736-AEC1-4353-A59E-C1D97F8135E3}" type="datetime1">
              <a:rPr lang="fr-FR" noProof="0" smtClean="0"/>
              <a:t>23/04/2023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652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014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802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550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92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69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308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134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732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76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90F7E3-540E-4FEC-9A1A-0A5C0AC71C2A}" type="datetime1">
              <a:rPr lang="fr-FR" noProof="0" smtClean="0"/>
              <a:t>23/04/2023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FE98E7-AD89-4320-9F05-A6178CDA9513}" type="datetime1">
              <a:rPr lang="fr-FR" noProof="0" smtClean="0"/>
              <a:t>23/04/2023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90FBF1-6817-4E56-92EA-64A3EB16DF84}" type="datetime1">
              <a:rPr lang="fr-FR" noProof="0" smtClean="0"/>
              <a:t>23/04/2023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D8621F-DC86-4633-B902-263AD859DBF2}" type="datetime1">
              <a:rPr lang="fr-FR" noProof="0" smtClean="0"/>
              <a:t>23/04/2023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Zone de text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“</a:t>
            </a:r>
          </a:p>
        </p:txBody>
      </p:sp>
      <p:sp>
        <p:nvSpPr>
          <p:cNvPr id="13" name="Zone de texte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2FEF4F-3A30-4F39-ACC1-303107100333}" type="datetime1">
              <a:rPr lang="fr-FR" noProof="0" smtClean="0"/>
              <a:t>23/04/2023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40D30D-300D-4680-A410-4D8B376362B4}" type="datetime1">
              <a:rPr lang="fr-FR" noProof="0" smtClean="0"/>
              <a:t>23/04/2023</a:t>
            </a:fld>
            <a:endParaRPr lang="fr-FR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1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0589C9-F1AC-4F05-ABE6-A45DE679E4C3}" type="datetime1">
              <a:rPr lang="fr-FR" noProof="0" smtClean="0"/>
              <a:t>23/04/2023</a:t>
            </a:fld>
            <a:endParaRPr lang="fr-FR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>
            <a:lvl1pPr>
              <a:buNone/>
              <a:defRPr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fr-FR" noProof="0" dirty="0"/>
              <a:t>Modifiez les styles du texte </a:t>
            </a:r>
            <a:r>
              <a:rPr lang="fr-FR" noProof="0"/>
              <a:t>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9637B8-2436-4D4C-B9C9-CC5A43D9452C}" type="datetime1">
              <a:rPr lang="fr-FR" smtClean="0"/>
              <a:t>23/04/2023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fr-FR" noProof="0" dirty="0"/>
              <a:t>Modifiez les styles du texte </a:t>
            </a:r>
            <a:r>
              <a:rPr lang="fr-FR" noProof="0"/>
              <a:t>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B015D3-C56C-485E-ADA3-DFD862F0F96E}" type="datetime1">
              <a:rPr lang="fr-FR" smtClean="0"/>
              <a:t>23/04/2023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C05233-3885-4475-A1DF-8582CE7EA1BF}" type="datetime1">
              <a:rPr lang="fr-FR" noProof="0" smtClean="0"/>
              <a:t>23/04/2023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0A78CC-9AB1-4AAF-AEB8-97C95F731E90}" type="datetime1">
              <a:rPr lang="fr-FR" noProof="0" smtClean="0"/>
              <a:t>23/04/2023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F70E0D-ED27-43BD-AA91-8631F74E7BC6}" type="datetime1">
              <a:rPr lang="fr-FR" noProof="0" smtClean="0"/>
              <a:t>23/04/2023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D1613B-364B-494F-9DDC-9B91F3B5F2D8}" type="datetime1">
              <a:rPr lang="fr-FR" noProof="0" smtClean="0"/>
              <a:t>23/04/2023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03013F-43AE-46F3-8415-418049C228BC}" type="datetime1">
              <a:rPr lang="fr-FR" noProof="0" smtClean="0"/>
              <a:t>23/04/2023</a:t>
            </a:fld>
            <a:endParaRPr lang="fr-FR" noProof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03BADD-8AED-4097-BBB7-372C6E062074}" type="datetime1">
              <a:rPr lang="fr-FR" noProof="0" smtClean="0"/>
              <a:t>23/04/2023</a:t>
            </a:fld>
            <a:endParaRPr lang="fr-FR" noProof="0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EB6E2A-70BD-494C-BC49-B37CE6C22863}" type="datetime1">
              <a:rPr lang="fr-FR" noProof="0" smtClean="0"/>
              <a:t>23/04/2023</a:t>
            </a:fld>
            <a:endParaRPr lang="fr-FR" noProof="0"/>
          </a:p>
        </p:txBody>
      </p:sp>
      <p:sp>
        <p:nvSpPr>
          <p:cNvPr id="5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BF8E41-B49A-4F02-995F-16C27B2AFE22}" type="datetime1">
              <a:rPr lang="fr-FR" noProof="0" smtClean="0"/>
              <a:t>23/04/2023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DC1B2652-4A2E-4DDD-9B10-7D380411AE4B}" type="datetime1">
              <a:rPr lang="fr-FR" noProof="0" smtClean="0"/>
              <a:t>23/04/2023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:8000/api" TargetMode="External"/><Relationship Id="rId4" Type="http://schemas.openxmlformats.org/officeDocument/2006/relationships/hyperlink" Target="https://api-platform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ymfony.com/downloa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iens de chaîne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818" y="3789955"/>
            <a:ext cx="6725107" cy="86142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EL MOUTAOUKIL MEHDY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7A43C31-EB6F-9626-C694-8515041FC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065" y="1930396"/>
            <a:ext cx="6868680" cy="1713509"/>
          </a:xfrm>
          <a:prstGeom prst="rect">
            <a:avLst/>
          </a:prstGeom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3DFA4F4-4FE9-5484-13BA-8F0F8A2CFD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0714" y="222266"/>
            <a:ext cx="579996" cy="69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05" y="338754"/>
            <a:ext cx="9613861" cy="785197"/>
          </a:xfrm>
        </p:spPr>
        <p:txBody>
          <a:bodyPr rtlCol="0">
            <a:normAutofit/>
          </a:bodyPr>
          <a:lstStyle/>
          <a:p>
            <a:r>
              <a:rPr lang="fr-FR" dirty="0"/>
              <a:t>Les formulaires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8D9D743-3A9C-A9B1-D3CA-385ABE6E9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90714" y="222266"/>
            <a:ext cx="579996" cy="698468"/>
          </a:xfr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C4085D9-EFD6-9A18-153D-38DED603BF6F}"/>
              </a:ext>
            </a:extLst>
          </p:cNvPr>
          <p:cNvSpPr txBox="1">
            <a:spLocks/>
          </p:cNvSpPr>
          <p:nvPr/>
        </p:nvSpPr>
        <p:spPr>
          <a:xfrm>
            <a:off x="936603" y="1365266"/>
            <a:ext cx="9613861" cy="497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81D5D0-6F4B-8F99-C538-B48C0C7CA5BF}"/>
              </a:ext>
            </a:extLst>
          </p:cNvPr>
          <p:cNvSpPr txBox="1"/>
          <p:nvPr/>
        </p:nvSpPr>
        <p:spPr>
          <a:xfrm>
            <a:off x="936603" y="1597058"/>
            <a:ext cx="986016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	- Widget</a:t>
            </a:r>
          </a:p>
          <a:p>
            <a:r>
              <a:rPr lang="fr-FR" dirty="0"/>
              <a:t>	- Attributs widget</a:t>
            </a:r>
          </a:p>
          <a:p>
            <a:r>
              <a:rPr lang="fr-FR" dirty="0"/>
              <a:t>	- Attribut de relation table 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	- Génération d’un seul formulaire pour l’ajout / édition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	- Création d’un formulaire dépendant d’une classe (entité)</a:t>
            </a:r>
          </a:p>
          <a:p>
            <a:r>
              <a:rPr lang="fr-FR" dirty="0"/>
              <a:t>	</a:t>
            </a:r>
          </a:p>
          <a:p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symfony console 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make:form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NomFormulaire</a:t>
            </a:r>
            <a:endParaRPr lang="fr-FR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fr-FR" dirty="0"/>
          </a:p>
          <a:p>
            <a:r>
              <a:rPr lang="fr-FR" dirty="0"/>
              <a:t>	- Création d’un formulaire indépendant d’une classe</a:t>
            </a:r>
          </a:p>
        </p:txBody>
      </p:sp>
    </p:spTree>
    <p:extLst>
      <p:ext uri="{BB962C8B-B14F-4D97-AF65-F5344CB8AC3E}">
        <p14:creationId xmlns:p14="http://schemas.microsoft.com/office/powerpoint/2010/main" val="408736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05" y="338754"/>
            <a:ext cx="9613861" cy="785197"/>
          </a:xfrm>
        </p:spPr>
        <p:txBody>
          <a:bodyPr rtlCol="0">
            <a:normAutofit/>
          </a:bodyPr>
          <a:lstStyle/>
          <a:p>
            <a:r>
              <a:rPr lang="fr-FR" dirty="0"/>
              <a:t>Personnalisation des pages d’erreurs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8D9D743-3A9C-A9B1-D3CA-385ABE6E9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90714" y="222266"/>
            <a:ext cx="579996" cy="698468"/>
          </a:xfr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C4085D9-EFD6-9A18-153D-38DED603BF6F}"/>
              </a:ext>
            </a:extLst>
          </p:cNvPr>
          <p:cNvSpPr txBox="1">
            <a:spLocks/>
          </p:cNvSpPr>
          <p:nvPr/>
        </p:nvSpPr>
        <p:spPr>
          <a:xfrm>
            <a:off x="936603" y="1365266"/>
            <a:ext cx="9613861" cy="497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81D5D0-6F4B-8F99-C538-B48C0C7CA5BF}"/>
              </a:ext>
            </a:extLst>
          </p:cNvPr>
          <p:cNvSpPr txBox="1"/>
          <p:nvPr/>
        </p:nvSpPr>
        <p:spPr>
          <a:xfrm>
            <a:off x="936603" y="1597058"/>
            <a:ext cx="98601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	- Gestion des exceptions (personnaliser les pages d’erreurs)</a:t>
            </a:r>
          </a:p>
          <a:p>
            <a:r>
              <a:rPr lang="fr-FR" dirty="0"/>
              <a:t>	- Eviter les pages blanches en production / autres messages</a:t>
            </a:r>
          </a:p>
          <a:p>
            <a:endParaRPr lang="fr-FR" dirty="0"/>
          </a:p>
          <a:p>
            <a:r>
              <a:rPr lang="fr-FR" dirty="0"/>
              <a:t>	Installation du </a:t>
            </a:r>
            <a:r>
              <a:rPr lang="fr-FR" dirty="0" err="1"/>
              <a:t>packet</a:t>
            </a:r>
            <a:r>
              <a:rPr lang="fr-FR" dirty="0"/>
              <a:t> : </a:t>
            </a:r>
          </a:p>
          <a:p>
            <a:r>
              <a:rPr lang="fr-FR" dirty="0"/>
              <a:t>		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composer require symfony\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twig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-pack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	Création des </a:t>
            </a:r>
            <a:r>
              <a:rPr lang="fr-FR" dirty="0" err="1"/>
              <a:t>templates</a:t>
            </a:r>
            <a:r>
              <a:rPr lang="fr-FR" dirty="0"/>
              <a:t> </a:t>
            </a:r>
            <a:r>
              <a:rPr lang="fr-FR" dirty="0" err="1"/>
              <a:t>néssecaires</a:t>
            </a:r>
            <a:r>
              <a:rPr lang="fr-FR" dirty="0"/>
              <a:t> (ex : erreur 404, 403…)</a:t>
            </a:r>
          </a:p>
          <a:p>
            <a:endParaRPr lang="fr-FR" dirty="0"/>
          </a:p>
          <a:p>
            <a:r>
              <a:rPr lang="fr-FR" dirty="0"/>
              <a:t>		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templates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/bundles/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TwigBundle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/error404.html.twig</a:t>
            </a:r>
          </a:p>
          <a:p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templates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/bundles/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TwigBundle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/error403.html.twig</a:t>
            </a:r>
          </a:p>
          <a:p>
            <a:endParaRPr lang="fr-FR" dirty="0"/>
          </a:p>
          <a:p>
            <a:r>
              <a:rPr lang="fr-FR" dirty="0"/>
              <a:t>	Test en production et développement.</a:t>
            </a:r>
          </a:p>
          <a:p>
            <a:endParaRPr lang="fr-FR" dirty="0"/>
          </a:p>
          <a:p>
            <a:r>
              <a:rPr lang="fr-FR" dirty="0"/>
              <a:t>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824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05" y="338754"/>
            <a:ext cx="9613861" cy="785197"/>
          </a:xfrm>
        </p:spPr>
        <p:txBody>
          <a:bodyPr rtlCol="0">
            <a:normAutofit/>
          </a:bodyPr>
          <a:lstStyle/>
          <a:p>
            <a:r>
              <a:rPr lang="fr-FR" dirty="0"/>
              <a:t>API Platform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8D9D743-3A9C-A9B1-D3CA-385ABE6E9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90714" y="222266"/>
            <a:ext cx="579996" cy="698468"/>
          </a:xfr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C4085D9-EFD6-9A18-153D-38DED603BF6F}"/>
              </a:ext>
            </a:extLst>
          </p:cNvPr>
          <p:cNvSpPr txBox="1">
            <a:spLocks/>
          </p:cNvSpPr>
          <p:nvPr/>
        </p:nvSpPr>
        <p:spPr>
          <a:xfrm>
            <a:off x="936603" y="1365266"/>
            <a:ext cx="9613861" cy="497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0F14C29-C70B-57D4-51A7-AEFF1242C717}"/>
              </a:ext>
            </a:extLst>
          </p:cNvPr>
          <p:cNvSpPr txBox="1"/>
          <p:nvPr/>
        </p:nvSpPr>
        <p:spPr>
          <a:xfrm>
            <a:off x="936603" y="1597058"/>
            <a:ext cx="986016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Framework web qui permet de générer des API REST</a:t>
            </a:r>
          </a:p>
          <a:p>
            <a:pPr marL="285750" indent="-285750">
              <a:buFontTx/>
              <a:buChar char="-"/>
            </a:pPr>
            <a:r>
              <a:rPr lang="fr-FR" dirty="0">
                <a:hlinkClick r:id="rId4"/>
              </a:rPr>
              <a:t>https://api-platform.com/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 Installation : </a:t>
            </a:r>
          </a:p>
          <a:p>
            <a:pPr lvl="1"/>
            <a:r>
              <a:rPr lang="fr-FR" b="1" i="1" dirty="0">
                <a:solidFill>
                  <a:srgbClr val="FFC000"/>
                </a:solidFill>
              </a:rPr>
              <a:t>	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symfony composer require api-platform/core:3.0.9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Après installation :</a:t>
            </a:r>
          </a:p>
          <a:p>
            <a:pPr lvl="1"/>
            <a:r>
              <a:rPr lang="fr-FR" dirty="0"/>
              <a:t>	</a:t>
            </a:r>
            <a:r>
              <a:rPr lang="fr-FR" dirty="0">
                <a:hlinkClick r:id="rId5"/>
              </a:rPr>
              <a:t>http://127.0.0.1:8000/api</a:t>
            </a:r>
            <a:endParaRPr lang="fr-FR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Propriétés </a:t>
            </a:r>
            <a:r>
              <a:rPr lang="fr-FR" dirty="0" err="1"/>
              <a:t>ApiResource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083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Espace réservé du contenu 6">
            <a:extLst>
              <a:ext uri="{FF2B5EF4-FFF2-40B4-BE49-F238E27FC236}">
                <a16:creationId xmlns:a16="http://schemas.microsoft.com/office/drawing/2014/main" id="{2EAAFA9E-69B4-01BB-3B07-75FF8F368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0714" y="222266"/>
            <a:ext cx="579996" cy="6984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E049EA6-5B39-E37D-78B7-7BF80D24A5DB}"/>
              </a:ext>
            </a:extLst>
          </p:cNvPr>
          <p:cNvSpPr txBox="1">
            <a:spLocks/>
          </p:cNvSpPr>
          <p:nvPr/>
        </p:nvSpPr>
        <p:spPr>
          <a:xfrm>
            <a:off x="493505" y="338754"/>
            <a:ext cx="9613861" cy="7851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TP : Atelier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063A6BD-4D5B-8A05-0D29-A4DFBAE13D7B}"/>
              </a:ext>
            </a:extLst>
          </p:cNvPr>
          <p:cNvSpPr txBox="1"/>
          <p:nvPr/>
        </p:nvSpPr>
        <p:spPr>
          <a:xfrm>
            <a:off x="936603" y="1597058"/>
            <a:ext cx="986016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dirty="0"/>
              <a:t>CLIENT</a:t>
            </a:r>
            <a:r>
              <a:rPr lang="fr-FR" dirty="0"/>
              <a:t> ( [ROLE_UTILISATEUR] 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Un client peut réserver un créneau pour réparer sa voiture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Date non réservée  (estimation de réparation 24h)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Technicien disponible </a:t>
            </a:r>
          </a:p>
          <a:p>
            <a:pPr marL="285750" indent="-285750">
              <a:buFontTx/>
              <a:buChar char="-"/>
            </a:pP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b="1" dirty="0"/>
              <a:t>COLLABORATEUR</a:t>
            </a:r>
            <a:r>
              <a:rPr lang="fr-FR" dirty="0"/>
              <a:t> ( [ROLE_COLLABORATEUR] 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Peut lister les réservations en cours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Peut lister les voitures dans l’atelier (ex: à partir de la date courante)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Peut attribuer un TECHNICIEN à une réservation + la valider</a:t>
            </a:r>
          </a:p>
          <a:p>
            <a:pPr marL="285750" indent="-285750">
              <a:buFontTx/>
              <a:buChar char="-"/>
            </a:pP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b="1" dirty="0"/>
              <a:t>TECHNICIEN</a:t>
            </a:r>
            <a:r>
              <a:rPr lang="fr-FR" dirty="0"/>
              <a:t> ( [ROLE_TECHNICIEN] 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Peut visualiser la liste des interventions prévues/réalisées</a:t>
            </a:r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05" y="338754"/>
            <a:ext cx="4802031" cy="78519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8D9D743-3A9C-A9B1-D3CA-385ABE6E9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490714" y="222266"/>
            <a:ext cx="579996" cy="698468"/>
          </a:xfr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C4085D9-EFD6-9A18-153D-38DED603BF6F}"/>
              </a:ext>
            </a:extLst>
          </p:cNvPr>
          <p:cNvSpPr txBox="1">
            <a:spLocks/>
          </p:cNvSpPr>
          <p:nvPr/>
        </p:nvSpPr>
        <p:spPr>
          <a:xfrm>
            <a:off x="936603" y="1365266"/>
            <a:ext cx="9613861" cy="497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r-FR" dirty="0"/>
              <a:t>Présentation et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Gestion de la BDD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Utilisation de DataFixtures et FakerPhp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interfaces &amp; CSS (ASSET)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Authentification / Inscription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Contrôleurs et les routes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Manipulation des données + requêtes SQL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formulaires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Personnalisation des pages d’erreurs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API </a:t>
            </a:r>
            <a:r>
              <a:rPr lang="fr-FR" dirty="0" err="1"/>
              <a:t>Platerform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TP </a:t>
            </a:r>
          </a:p>
        </p:txBody>
      </p:sp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05" y="338754"/>
            <a:ext cx="9613861" cy="785197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Présentation et installation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8D9D743-3A9C-A9B1-D3CA-385ABE6E9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90714" y="222266"/>
            <a:ext cx="579996" cy="698468"/>
          </a:xfr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C4085D9-EFD6-9A18-153D-38DED603BF6F}"/>
              </a:ext>
            </a:extLst>
          </p:cNvPr>
          <p:cNvSpPr txBox="1">
            <a:spLocks/>
          </p:cNvSpPr>
          <p:nvPr/>
        </p:nvSpPr>
        <p:spPr>
          <a:xfrm>
            <a:off x="936603" y="1365266"/>
            <a:ext cx="9613861" cy="497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81D5D0-6F4B-8F99-C538-B48C0C7CA5BF}"/>
              </a:ext>
            </a:extLst>
          </p:cNvPr>
          <p:cNvSpPr txBox="1"/>
          <p:nvPr/>
        </p:nvSpPr>
        <p:spPr>
          <a:xfrm>
            <a:off x="936603" y="1365266"/>
            <a:ext cx="982365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Symfony : Framework MVC PHP </a:t>
            </a:r>
          </a:p>
          <a:p>
            <a:r>
              <a:rPr lang="fr-FR" dirty="0"/>
              <a:t>Date de sortie : 2007</a:t>
            </a:r>
          </a:p>
          <a:p>
            <a:r>
              <a:rPr lang="fr-FR" dirty="0"/>
              <a:t>Version : </a:t>
            </a:r>
            <a:r>
              <a:rPr lang="fr-FR" b="1" dirty="0">
                <a:latin typeface="system-ui"/>
              </a:rPr>
              <a:t> </a:t>
            </a:r>
            <a:r>
              <a:rPr lang="fr-FR" b="1" i="0" dirty="0">
                <a:effectLst/>
                <a:latin typeface="system-ui"/>
              </a:rPr>
              <a:t>(6.2 Stable Release / PHP 8.1) </a:t>
            </a:r>
          </a:p>
          <a:p>
            <a:r>
              <a:rPr lang="fr-FR" b="1" dirty="0">
                <a:latin typeface="system-ui"/>
              </a:rPr>
              <a:t>		  </a:t>
            </a:r>
            <a:r>
              <a:rPr lang="fr-FR" b="1" i="0" dirty="0">
                <a:effectLst/>
                <a:latin typeface="system-ui"/>
              </a:rPr>
              <a:t>(5.4 LTS / PHP 7.2)</a:t>
            </a:r>
            <a:endParaRPr lang="fr-FR" dirty="0"/>
          </a:p>
          <a:p>
            <a:endParaRPr lang="fr-FR" dirty="0"/>
          </a:p>
          <a:p>
            <a:r>
              <a:rPr lang="fr-FR" dirty="0"/>
              <a:t>Lien : </a:t>
            </a:r>
            <a:r>
              <a:rPr lang="fr-FR" dirty="0">
                <a:hlinkClick r:id="rId4"/>
              </a:rPr>
              <a:t>https://symfony.com/download</a:t>
            </a:r>
            <a:endParaRPr lang="fr-FR" dirty="0"/>
          </a:p>
          <a:p>
            <a:endParaRPr lang="fr-FR" dirty="0"/>
          </a:p>
          <a:p>
            <a:r>
              <a:rPr lang="fr-FR" dirty="0"/>
              <a:t>Après installation : 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symfony 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check:requirements</a:t>
            </a:r>
            <a:endParaRPr lang="fr-FR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fr-FR" dirty="0"/>
          </a:p>
          <a:p>
            <a:r>
              <a:rPr lang="fr-FR" dirty="0"/>
              <a:t>Après création d’un projet : 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symfony console about</a:t>
            </a:r>
          </a:p>
          <a:p>
            <a:endParaRPr lang="fr-FR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fr-FR" dirty="0"/>
              <a:t>Lancer le projet : </a:t>
            </a:r>
          </a:p>
          <a:p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symfony serve  | symfony 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server:start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| symfony serve –d</a:t>
            </a:r>
          </a:p>
          <a:p>
            <a:endParaRPr lang="fr-FR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fr-FR" dirty="0"/>
              <a:t>Arrêter le projet : 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symfony 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server:stop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16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05" y="338754"/>
            <a:ext cx="9613861" cy="785197"/>
          </a:xfrm>
        </p:spPr>
        <p:txBody>
          <a:bodyPr rtlCol="0">
            <a:normAutofit/>
          </a:bodyPr>
          <a:lstStyle/>
          <a:p>
            <a:r>
              <a:rPr lang="fr-FR" dirty="0"/>
              <a:t>Gestion de la BDD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8D9D743-3A9C-A9B1-D3CA-385ABE6E9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90714" y="222266"/>
            <a:ext cx="579996" cy="698468"/>
          </a:xfr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C4085D9-EFD6-9A18-153D-38DED603BF6F}"/>
              </a:ext>
            </a:extLst>
          </p:cNvPr>
          <p:cNvSpPr txBox="1">
            <a:spLocks/>
          </p:cNvSpPr>
          <p:nvPr/>
        </p:nvSpPr>
        <p:spPr>
          <a:xfrm>
            <a:off x="936603" y="1365266"/>
            <a:ext cx="9613861" cy="497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81D5D0-6F4B-8F99-C538-B48C0C7CA5BF}"/>
              </a:ext>
            </a:extLst>
          </p:cNvPr>
          <p:cNvSpPr txBox="1"/>
          <p:nvPr/>
        </p:nvSpPr>
        <p:spPr>
          <a:xfrm>
            <a:off x="931840" y="1597058"/>
            <a:ext cx="986016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Prérequis : MYSQL ou Postgresql</a:t>
            </a:r>
          </a:p>
          <a:p>
            <a:endParaRPr lang="fr-FR" dirty="0"/>
          </a:p>
          <a:p>
            <a:r>
              <a:rPr lang="fr-FR" dirty="0"/>
              <a:t>Projet Symfony : 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Configuration de la base de données  =&gt; fichier .</a:t>
            </a:r>
            <a:r>
              <a:rPr lang="fr-FR" dirty="0" err="1"/>
              <a:t>env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Création de la base de données  :</a:t>
            </a:r>
          </a:p>
          <a:p>
            <a:r>
              <a:rPr lang="fr-FR" b="1" i="1" dirty="0"/>
              <a:t>	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symfony console 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doctrine:database:create</a:t>
            </a:r>
            <a:endParaRPr lang="fr-FR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fr-FR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/>
              <a:t>Création / modification d’une table</a:t>
            </a:r>
          </a:p>
          <a:p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symfony console 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make:entity</a:t>
            </a:r>
            <a:endParaRPr lang="fr-FR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fr-FR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/>
              <a:t>Migration</a:t>
            </a:r>
          </a:p>
          <a:p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symfony console 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make:migration</a:t>
            </a:r>
            <a:endParaRPr lang="fr-FR" dirty="0"/>
          </a:p>
          <a:p>
            <a:endParaRPr lang="fr-FR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/>
              <a:t>Génération de la base de données</a:t>
            </a:r>
          </a:p>
          <a:p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 symfony console 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doctrine:m:m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lvl="1"/>
            <a:endParaRPr lang="fr-FR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9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05" y="338754"/>
            <a:ext cx="9613861" cy="785197"/>
          </a:xfrm>
        </p:spPr>
        <p:txBody>
          <a:bodyPr rtlCol="0">
            <a:normAutofit fontScale="90000"/>
          </a:bodyPr>
          <a:lstStyle/>
          <a:p>
            <a:r>
              <a:rPr lang="fr-FR" dirty="0"/>
              <a:t>Utilisation des DataFixtures et FakerPhp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8D9D743-3A9C-A9B1-D3CA-385ABE6E9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90714" y="222266"/>
            <a:ext cx="579996" cy="698468"/>
          </a:xfr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C4085D9-EFD6-9A18-153D-38DED603BF6F}"/>
              </a:ext>
            </a:extLst>
          </p:cNvPr>
          <p:cNvSpPr txBox="1">
            <a:spLocks/>
          </p:cNvSpPr>
          <p:nvPr/>
        </p:nvSpPr>
        <p:spPr>
          <a:xfrm>
            <a:off x="936603" y="1365266"/>
            <a:ext cx="9613861" cy="497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81D5D0-6F4B-8F99-C538-B48C0C7CA5BF}"/>
              </a:ext>
            </a:extLst>
          </p:cNvPr>
          <p:cNvSpPr txBox="1"/>
          <p:nvPr/>
        </p:nvSpPr>
        <p:spPr>
          <a:xfrm>
            <a:off x="931840" y="1597058"/>
            <a:ext cx="986016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DataFixtures</a:t>
            </a:r>
            <a:r>
              <a:rPr lang="fr-FR" dirty="0"/>
              <a:t> : Composant doctrine qui permet de charger la BDD avec un jeu de données.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	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composer require --dev 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orm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-fixtures                   //INSTALATION</a:t>
            </a:r>
          </a:p>
          <a:p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symfony console 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make:fixtures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NameFixtures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//CREATION</a:t>
            </a:r>
          </a:p>
          <a:p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symfony console 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doctrine:fixtures:load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//CHARGEMENT (</a:t>
            </a:r>
            <a:r>
              <a:rPr lang="fr-FR" b="1" i="0" dirty="0">
                <a:solidFill>
                  <a:srgbClr val="000000"/>
                </a:solidFill>
                <a:effectLst/>
                <a:latin typeface="Inter"/>
              </a:rPr>
              <a:t>--append)</a:t>
            </a:r>
            <a:endParaRPr lang="fr-FR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fr-FR" dirty="0"/>
          </a:p>
          <a:p>
            <a:r>
              <a:rPr lang="fr-FR" b="1" dirty="0"/>
              <a:t>FakerPhp</a:t>
            </a:r>
            <a:r>
              <a:rPr lang="fr-FR" dirty="0"/>
              <a:t> : Bibliothèque PHP pour la génération de FAKE DATA</a:t>
            </a:r>
          </a:p>
          <a:p>
            <a:r>
              <a:rPr lang="fr-FR" dirty="0"/>
              <a:t>	</a:t>
            </a:r>
          </a:p>
          <a:p>
            <a:pPr lvl="1"/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composer require --dev 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fakerphp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faker</a:t>
            </a:r>
            <a:endParaRPr lang="fr-FR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composer require --dev 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pelmered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/fake-car </a:t>
            </a:r>
          </a:p>
        </p:txBody>
      </p:sp>
    </p:spTree>
    <p:extLst>
      <p:ext uri="{BB962C8B-B14F-4D97-AF65-F5344CB8AC3E}">
        <p14:creationId xmlns:p14="http://schemas.microsoft.com/office/powerpoint/2010/main" val="32084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05" y="338754"/>
            <a:ext cx="9613861" cy="785197"/>
          </a:xfrm>
        </p:spPr>
        <p:txBody>
          <a:bodyPr rtlCol="0">
            <a:normAutofit/>
          </a:bodyPr>
          <a:lstStyle/>
          <a:p>
            <a:r>
              <a:rPr lang="fr-FR" dirty="0"/>
              <a:t>Les interfaces &amp; CSS (ASSET) 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8D9D743-3A9C-A9B1-D3CA-385ABE6E9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90714" y="222266"/>
            <a:ext cx="579996" cy="698468"/>
          </a:xfr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C4085D9-EFD6-9A18-153D-38DED603BF6F}"/>
              </a:ext>
            </a:extLst>
          </p:cNvPr>
          <p:cNvSpPr txBox="1">
            <a:spLocks/>
          </p:cNvSpPr>
          <p:nvPr/>
        </p:nvSpPr>
        <p:spPr>
          <a:xfrm>
            <a:off x="936603" y="1365266"/>
            <a:ext cx="9613861" cy="497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81D5D0-6F4B-8F99-C538-B48C0C7CA5BF}"/>
              </a:ext>
            </a:extLst>
          </p:cNvPr>
          <p:cNvSpPr txBox="1"/>
          <p:nvPr/>
        </p:nvSpPr>
        <p:spPr>
          <a:xfrm>
            <a:off x="936603" y="1597058"/>
            <a:ext cx="986016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	- Structuration d’une interface avec des </a:t>
            </a:r>
            <a:r>
              <a:rPr lang="fr-FR" dirty="0" err="1"/>
              <a:t>BLOCKs</a:t>
            </a:r>
            <a:endParaRPr lang="fr-FR" dirty="0"/>
          </a:p>
          <a:p>
            <a:r>
              <a:rPr lang="fr-FR" dirty="0"/>
              <a:t>	- Un block = espace réservé 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	- Notions : Block, </a:t>
            </a:r>
            <a:r>
              <a:rPr lang="fr-FR" dirty="0" err="1"/>
              <a:t>extends</a:t>
            </a:r>
            <a:r>
              <a:rPr lang="fr-FR" dirty="0"/>
              <a:t>, </a:t>
            </a:r>
            <a:r>
              <a:rPr lang="fr-FR" dirty="0" err="1"/>
              <a:t>include</a:t>
            </a:r>
            <a:r>
              <a:rPr lang="fr-FR" dirty="0"/>
              <a:t>, parent() </a:t>
            </a:r>
          </a:p>
          <a:p>
            <a:endParaRPr lang="fr-FR" dirty="0"/>
          </a:p>
          <a:p>
            <a:r>
              <a:rPr lang="fr-FR" dirty="0"/>
              <a:t>	- Intégration de Bootstrap + utilisation de ASSET</a:t>
            </a:r>
          </a:p>
          <a:p>
            <a:endParaRPr lang="fr-FR" dirty="0"/>
          </a:p>
          <a:p>
            <a:r>
              <a:rPr lang="fr-FR" dirty="0"/>
              <a:t>	- Intégration d’une </a:t>
            </a:r>
            <a:r>
              <a:rPr lang="fr-FR" dirty="0" err="1"/>
              <a:t>navBar</a:t>
            </a: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98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05" y="338754"/>
            <a:ext cx="9613861" cy="785197"/>
          </a:xfrm>
        </p:spPr>
        <p:txBody>
          <a:bodyPr rtlCol="0">
            <a:normAutofit/>
          </a:bodyPr>
          <a:lstStyle/>
          <a:p>
            <a:r>
              <a:rPr lang="fr-FR" dirty="0"/>
              <a:t>Authentification / Inscription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8D9D743-3A9C-A9B1-D3CA-385ABE6E9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90714" y="222266"/>
            <a:ext cx="579996" cy="698468"/>
          </a:xfr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C4085D9-EFD6-9A18-153D-38DED603BF6F}"/>
              </a:ext>
            </a:extLst>
          </p:cNvPr>
          <p:cNvSpPr txBox="1">
            <a:spLocks/>
          </p:cNvSpPr>
          <p:nvPr/>
        </p:nvSpPr>
        <p:spPr>
          <a:xfrm>
            <a:off x="936603" y="1365266"/>
            <a:ext cx="9613861" cy="497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81D5D0-6F4B-8F99-C538-B48C0C7CA5BF}"/>
              </a:ext>
            </a:extLst>
          </p:cNvPr>
          <p:cNvSpPr txBox="1"/>
          <p:nvPr/>
        </p:nvSpPr>
        <p:spPr>
          <a:xfrm>
            <a:off x="936603" y="1597058"/>
            <a:ext cx="98601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	- Création de la table utilisateur</a:t>
            </a:r>
          </a:p>
          <a:p>
            <a:endParaRPr lang="fr-FR" dirty="0"/>
          </a:p>
          <a:p>
            <a:r>
              <a:rPr lang="fr-FR" dirty="0"/>
              <a:t>		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symfony console 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make:user</a:t>
            </a:r>
            <a:endParaRPr lang="fr-FR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fr-FR" dirty="0"/>
          </a:p>
          <a:p>
            <a:r>
              <a:rPr lang="fr-FR" dirty="0"/>
              <a:t>	- Création d’un formulaire login</a:t>
            </a:r>
          </a:p>
          <a:p>
            <a:endParaRPr lang="fr-FR" dirty="0"/>
          </a:p>
          <a:p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	symfony console 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make:auth</a:t>
            </a:r>
            <a:endParaRPr lang="fr-FR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fr-FR" dirty="0"/>
          </a:p>
          <a:p>
            <a:r>
              <a:rPr lang="fr-FR" dirty="0"/>
              <a:t>	- Création d’un formulaire d’inscription</a:t>
            </a:r>
          </a:p>
          <a:p>
            <a:endParaRPr lang="fr-FR" dirty="0"/>
          </a:p>
          <a:p>
            <a:r>
              <a:rPr lang="fr-FR" dirty="0"/>
              <a:t>		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symfony console 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make:registration-form</a:t>
            </a:r>
            <a:endParaRPr lang="fr-FR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fr-FR" dirty="0"/>
          </a:p>
          <a:p>
            <a:endParaRPr lang="fr-FR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32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05" y="338754"/>
            <a:ext cx="9613861" cy="785197"/>
          </a:xfrm>
        </p:spPr>
        <p:txBody>
          <a:bodyPr rtlCol="0">
            <a:normAutofit/>
          </a:bodyPr>
          <a:lstStyle/>
          <a:p>
            <a:r>
              <a:rPr lang="fr-FR" dirty="0"/>
              <a:t>Les Contrôleurs et les routes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8D9D743-3A9C-A9B1-D3CA-385ABE6E9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90714" y="222266"/>
            <a:ext cx="579996" cy="698468"/>
          </a:xfr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C4085D9-EFD6-9A18-153D-38DED603BF6F}"/>
              </a:ext>
            </a:extLst>
          </p:cNvPr>
          <p:cNvSpPr txBox="1">
            <a:spLocks/>
          </p:cNvSpPr>
          <p:nvPr/>
        </p:nvSpPr>
        <p:spPr>
          <a:xfrm>
            <a:off x="936603" y="1365266"/>
            <a:ext cx="9613861" cy="497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81D5D0-6F4B-8F99-C538-B48C0C7CA5BF}"/>
              </a:ext>
            </a:extLst>
          </p:cNvPr>
          <p:cNvSpPr txBox="1"/>
          <p:nvPr/>
        </p:nvSpPr>
        <p:spPr>
          <a:xfrm>
            <a:off x="620701" y="1200960"/>
            <a:ext cx="1095059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	- Création d’un contrôleur</a:t>
            </a:r>
          </a:p>
          <a:p>
            <a:endParaRPr lang="fr-FR" dirty="0"/>
          </a:p>
          <a:p>
            <a:r>
              <a:rPr lang="fr-FR" dirty="0"/>
              <a:t>		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symfony console 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make:controller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NomControleur</a:t>
            </a:r>
            <a:endParaRPr lang="fr-FR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fr-FR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fr-FR" dirty="0"/>
              <a:t>	- Gestion des routes d’un contrôleur (ORDRE IMPORTANT)</a:t>
            </a:r>
          </a:p>
          <a:p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C000"/>
                </a:solidFill>
                <a:latin typeface="Consolas" panose="020B0609020204030204" pitchFamily="49" charset="0"/>
              </a:rPr>
              <a:t>Route simple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#[Route(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app_accueil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Route avec </a:t>
            </a:r>
            <a:r>
              <a:rPr lang="en-US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paramétre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#[Route(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‘/vehicule/{id}'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app_vehicule_detail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Route avec 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#[Route(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‘/vehicule/{id}'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app_vehicule_detail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condition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“params[‘id’] &lt; 1000”,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])]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fr-FR" dirty="0"/>
              <a:t>- Création d’un contrôleur</a:t>
            </a:r>
          </a:p>
          <a:p>
            <a:endParaRPr lang="fr-FR" dirty="0"/>
          </a:p>
          <a:p>
            <a:r>
              <a:rPr lang="fr-FR" dirty="0"/>
              <a:t>		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symfony console 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debug:router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|    symfony console 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debug:router</a:t>
            </a:r>
            <a:r>
              <a:rPr lang="fr-FR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nomRoute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584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05" y="338754"/>
            <a:ext cx="9613861" cy="785197"/>
          </a:xfrm>
        </p:spPr>
        <p:txBody>
          <a:bodyPr rtlCol="0">
            <a:normAutofit/>
          </a:bodyPr>
          <a:lstStyle/>
          <a:p>
            <a:r>
              <a:rPr lang="fr-FR" sz="3200" dirty="0"/>
              <a:t>Manipulation des données + requêtes SQL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8D9D743-3A9C-A9B1-D3CA-385ABE6E9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90714" y="222266"/>
            <a:ext cx="579996" cy="698468"/>
          </a:xfr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C4085D9-EFD6-9A18-153D-38DED603BF6F}"/>
              </a:ext>
            </a:extLst>
          </p:cNvPr>
          <p:cNvSpPr txBox="1">
            <a:spLocks/>
          </p:cNvSpPr>
          <p:nvPr/>
        </p:nvSpPr>
        <p:spPr>
          <a:xfrm>
            <a:off x="936603" y="1365266"/>
            <a:ext cx="9613861" cy="4971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A80CB9-1CA5-5794-8DF9-FEA7A36F2907}"/>
              </a:ext>
            </a:extLst>
          </p:cNvPr>
          <p:cNvSpPr txBox="1"/>
          <p:nvPr/>
        </p:nvSpPr>
        <p:spPr>
          <a:xfrm>
            <a:off x="1276944" y="1365266"/>
            <a:ext cx="105102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Requêtes classiques (à partir du repository)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Find</a:t>
            </a:r>
            <a:r>
              <a:rPr lang="fr-FR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FinBy</a:t>
            </a:r>
            <a:r>
              <a:rPr lang="fr-FR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FindAll</a:t>
            </a:r>
            <a:r>
              <a:rPr lang="fr-FR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Save()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Remove</a:t>
            </a:r>
            <a:r>
              <a:rPr lang="fr-FR" dirty="0"/>
              <a:t>()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Requêtes avancées</a:t>
            </a:r>
          </a:p>
          <a:p>
            <a:pPr lvl="1"/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$repository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createQueryBuilder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lvl="1"/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Requêtes complexes</a:t>
            </a:r>
          </a:p>
          <a:p>
            <a:pPr lvl="1"/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getEntityManager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prepare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1598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247_TF78884036_Win32" id="{29225F35-83AB-4115-9799-26AF7E83A971}" vid="{09BDAAA7-7644-418F-9AA5-8E5C2FFE264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d2c9915-5c45-4ad6-a671-8c5c261169ac" xsi:nil="true"/>
    <lcf76f155ced4ddcb4097134ff3c332f xmlns="a0ff54e1-a636-46f6-9b69-8f3822d67a0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604C28311E44494E598F4C876ACB7" ma:contentTypeVersion="10" ma:contentTypeDescription="Crée un document." ma:contentTypeScope="" ma:versionID="b341f6fd3f7d9454c644ff83f78d3a67">
  <xsd:schema xmlns:xsd="http://www.w3.org/2001/XMLSchema" xmlns:xs="http://www.w3.org/2001/XMLSchema" xmlns:p="http://schemas.microsoft.com/office/2006/metadata/properties" xmlns:ns2="a0ff54e1-a636-46f6-9b69-8f3822d67a0e" xmlns:ns3="8d2c9915-5c45-4ad6-a671-8c5c261169ac" targetNamespace="http://schemas.microsoft.com/office/2006/metadata/properties" ma:root="true" ma:fieldsID="dab94c87ad2608cee91c48a6284b9d59" ns2:_="" ns3:_="">
    <xsd:import namespace="a0ff54e1-a636-46f6-9b69-8f3822d67a0e"/>
    <xsd:import namespace="8d2c9915-5c45-4ad6-a671-8c5c261169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ff54e1-a636-46f6-9b69-8f3822d67a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d4b6e4fd-4af2-4f07-b7d1-18266e5856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2c9915-5c45-4ad6-a671-8c5c261169a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8c5591d-35a6-4c7c-bb66-a23b8645b45e}" ma:internalName="TaxCatchAll" ma:showField="CatchAllData" ma:web="8d2c9915-5c45-4ad6-a671-8c5c261169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654C7E-CD89-4B36-BF8A-CE2B5884B4DC}"/>
</file>

<file path=docProps/app.xml><?xml version="1.0" encoding="utf-8"?>
<Properties xmlns="http://schemas.openxmlformats.org/officeDocument/2006/extended-properties" xmlns:vt="http://schemas.openxmlformats.org/officeDocument/2006/docPropsVTypes">
  <Template>Conception numérique</Template>
  <TotalTime>5466</TotalTime>
  <Words>836</Words>
  <Application>Microsoft Office PowerPoint</Application>
  <PresentationFormat>Grand écran</PresentationFormat>
  <Paragraphs>181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Inter</vt:lpstr>
      <vt:lpstr>system-ui</vt:lpstr>
      <vt:lpstr>Wingdings</vt:lpstr>
      <vt:lpstr>Wingdings 3</vt:lpstr>
      <vt:lpstr>Ion</vt:lpstr>
      <vt:lpstr>Présentation PowerPoint</vt:lpstr>
      <vt:lpstr>Sommaire</vt:lpstr>
      <vt:lpstr>Présentation et installation</vt:lpstr>
      <vt:lpstr>Gestion de la BDD</vt:lpstr>
      <vt:lpstr>Utilisation des DataFixtures et FakerPhp</vt:lpstr>
      <vt:lpstr>Les interfaces &amp; CSS (ASSET) </vt:lpstr>
      <vt:lpstr>Authentification / Inscription</vt:lpstr>
      <vt:lpstr>Les Contrôleurs et les routes</vt:lpstr>
      <vt:lpstr>Manipulation des données + requêtes SQL</vt:lpstr>
      <vt:lpstr>Les formulaires</vt:lpstr>
      <vt:lpstr>Personnalisation des pages d’erreurs</vt:lpstr>
      <vt:lpstr>API Platform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Mehdy El-Moutaoukil</dc:creator>
  <cp:lastModifiedBy>Mehdy El-Moutaoukil</cp:lastModifiedBy>
  <cp:revision>86</cp:revision>
  <dcterms:created xsi:type="dcterms:W3CDTF">2023-03-23T13:29:22Z</dcterms:created>
  <dcterms:modified xsi:type="dcterms:W3CDTF">2023-04-24T07:08:14Z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0x010100BEB604C28311E44494E598F4C876ACB7</vt:lpwstr>
  </property>
</Properties>
</file>