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4"/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4904" y="527684"/>
            <a:ext cx="48221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9539"/>
            <a:ext cx="4036059" cy="418845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3060"/>
            <a:ext cx="1521459" cy="23647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806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8460" y="0"/>
            <a:ext cx="1605279" cy="11404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5519" y="6096000"/>
            <a:ext cx="993140" cy="76199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6219" y="0"/>
            <a:ext cx="764794" cy="120675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686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106420" y="1681479"/>
            <a:ext cx="5831840" cy="4249420"/>
          </a:xfrm>
          <a:custGeom>
            <a:avLst/>
            <a:gdLst/>
            <a:ahLst/>
            <a:cxnLst/>
            <a:rect l="l" t="t" r="r" b="b"/>
            <a:pathLst>
              <a:path w="5831840" h="4249420">
                <a:moveTo>
                  <a:pt x="5831839" y="0"/>
                </a:moveTo>
                <a:lnTo>
                  <a:pt x="0" y="0"/>
                </a:lnTo>
                <a:lnTo>
                  <a:pt x="0" y="4249420"/>
                </a:lnTo>
                <a:lnTo>
                  <a:pt x="5831839" y="4249420"/>
                </a:lnTo>
                <a:lnTo>
                  <a:pt x="5831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106420" y="1681479"/>
            <a:ext cx="5831840" cy="4249420"/>
          </a:xfrm>
          <a:custGeom>
            <a:avLst/>
            <a:gdLst/>
            <a:ahLst/>
            <a:cxnLst/>
            <a:rect l="l" t="t" r="r" b="b"/>
            <a:pathLst>
              <a:path w="5831840" h="4249420">
                <a:moveTo>
                  <a:pt x="0" y="4249420"/>
                </a:moveTo>
                <a:lnTo>
                  <a:pt x="5831839" y="4249420"/>
                </a:lnTo>
                <a:lnTo>
                  <a:pt x="5831839" y="0"/>
                </a:lnTo>
                <a:lnTo>
                  <a:pt x="0" y="0"/>
                </a:lnTo>
                <a:lnTo>
                  <a:pt x="0" y="424942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6420" y="1767839"/>
            <a:ext cx="5831839" cy="4023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2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2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kumimoji="0" lang="fr-FR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2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kumimoji="0" lang="fr-FR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9539"/>
            <a:ext cx="4036059" cy="418845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3060"/>
            <a:ext cx="1521459" cy="23647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806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8460" y="0"/>
            <a:ext cx="1605279" cy="11404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5519" y="6096000"/>
            <a:ext cx="993140" cy="76199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6219" y="0"/>
            <a:ext cx="764794" cy="120675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686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690" y="527684"/>
            <a:ext cx="47066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549" y="1104900"/>
            <a:ext cx="10264901" cy="4680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lienkrier.fr/articles/git-cheat-she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42" y="2334545"/>
            <a:ext cx="5226677" cy="21801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GitHub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4210" y="1625853"/>
            <a:ext cx="8719185" cy="47961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9525" algn="just"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GitHub est un </a:t>
            </a:r>
            <a:r>
              <a:rPr sz="1800" dirty="0">
                <a:latin typeface="Calibri"/>
                <a:cs typeface="Arial MT"/>
              </a:rPr>
              <a:t>service </a:t>
            </a:r>
            <a:r>
              <a:rPr sz="1800" spc="-5" dirty="0">
                <a:latin typeface="Calibri"/>
                <a:cs typeface="Arial MT"/>
              </a:rPr>
              <a:t>en ligne qui </a:t>
            </a:r>
            <a:r>
              <a:rPr sz="1800" dirty="0">
                <a:latin typeface="Calibri"/>
                <a:cs typeface="Arial MT"/>
              </a:rPr>
              <a:t>permet </a:t>
            </a:r>
            <a:r>
              <a:rPr sz="1800" spc="-10" dirty="0">
                <a:latin typeface="Calibri"/>
                <a:cs typeface="Arial MT"/>
              </a:rPr>
              <a:t>d’héberger </a:t>
            </a:r>
            <a:r>
              <a:rPr sz="1800" spc="-5" dirty="0">
                <a:latin typeface="Calibri"/>
                <a:cs typeface="Arial MT"/>
              </a:rPr>
              <a:t>des dépôts ou repo Git. C’est le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plus grand hébergeur de dépôts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du </a:t>
            </a:r>
            <a:r>
              <a:rPr sz="1800" dirty="0">
                <a:latin typeface="Calibri"/>
                <a:cs typeface="Arial MT"/>
              </a:rPr>
              <a:t>monde.</a:t>
            </a:r>
            <a:endParaRPr lang="en-US"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 marR="5080" algn="just"/>
            <a:r>
              <a:rPr sz="1800" spc="-5" dirty="0">
                <a:latin typeface="Calibri"/>
                <a:cs typeface="Arial MT"/>
              </a:rPr>
              <a:t>Une grande partie des dépôts hébergés </a:t>
            </a:r>
            <a:r>
              <a:rPr sz="1800" dirty="0">
                <a:latin typeface="Calibri"/>
                <a:cs typeface="Arial MT"/>
              </a:rPr>
              <a:t>sont </a:t>
            </a:r>
            <a:r>
              <a:rPr sz="1800" spc="-5" dirty="0">
                <a:latin typeface="Calibri"/>
                <a:cs typeface="Arial MT"/>
              </a:rPr>
              <a:t>publics, ce qui </a:t>
            </a:r>
            <a:r>
              <a:rPr sz="1800" dirty="0">
                <a:latin typeface="Calibri"/>
                <a:cs typeface="Arial MT"/>
              </a:rPr>
              <a:t>signifie </a:t>
            </a:r>
            <a:r>
              <a:rPr sz="1800" spc="-5" dirty="0">
                <a:latin typeface="Calibri"/>
                <a:cs typeface="Arial MT"/>
              </a:rPr>
              <a:t>que n’importe </a:t>
            </a:r>
            <a:r>
              <a:rPr sz="1800" spc="-10" dirty="0">
                <a:latin typeface="Calibri"/>
                <a:cs typeface="Arial MT"/>
              </a:rPr>
              <a:t>qui</a:t>
            </a:r>
            <a:r>
              <a:rPr lang="en-US" spc="-10" dirty="0">
                <a:latin typeface="Calibri"/>
                <a:cs typeface="Arial MT"/>
              </a:rPr>
              <a:t> </a:t>
            </a:r>
            <a:r>
              <a:rPr sz="1800" spc="-5" dirty="0">
                <a:latin typeface="Calibri"/>
                <a:cs typeface="Arial MT"/>
              </a:rPr>
              <a:t> peut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télécharger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10" dirty="0">
                <a:latin typeface="Calibri"/>
                <a:cs typeface="Arial MT"/>
              </a:rPr>
              <a:t>code</a:t>
            </a:r>
            <a:r>
              <a:rPr sz="1800" spc="-5" dirty="0">
                <a:latin typeface="Calibri"/>
                <a:cs typeface="Arial MT"/>
              </a:rPr>
              <a:t> de</a:t>
            </a:r>
            <a:r>
              <a:rPr sz="1800" dirty="0">
                <a:latin typeface="Calibri"/>
                <a:cs typeface="Arial MT"/>
              </a:rPr>
              <a:t> ces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dépôts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contribuer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leur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développement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30" dirty="0">
                <a:latin typeface="Calibri"/>
                <a:cs typeface="Arial MT"/>
              </a:rPr>
              <a:t>en</a:t>
            </a:r>
            <a:r>
              <a:rPr lang="en-US" spc="-30" dirty="0">
                <a:latin typeface="Calibri"/>
                <a:cs typeface="Arial MT"/>
              </a:rPr>
              <a:t> 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proposant de nouvelles </a:t>
            </a:r>
            <a:r>
              <a:rPr sz="1800" dirty="0">
                <a:latin typeface="Calibri"/>
                <a:cs typeface="Arial MT"/>
              </a:rPr>
              <a:t>fonctionnalités.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libri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Pour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récapituler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14120" indent="-287020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est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logiciel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gestion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 version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dirty="0">
              <a:latin typeface="Calibri"/>
              <a:cs typeface="Arial MT"/>
            </a:endParaRPr>
          </a:p>
          <a:p>
            <a:pPr marL="1214120" marR="5080" indent="-287020"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GitHub</a:t>
            </a:r>
            <a:r>
              <a:rPr sz="1800" spc="6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est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</a:t>
            </a:r>
            <a:r>
              <a:rPr sz="1800" spc="6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service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en</a:t>
            </a:r>
            <a:r>
              <a:rPr sz="1800" spc="4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ligne</a:t>
            </a:r>
            <a:r>
              <a:rPr sz="1800" spc="5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d’hébergement</a:t>
            </a:r>
            <a:r>
              <a:rPr sz="1800" spc="4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4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dépôts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qui</a:t>
            </a:r>
            <a:r>
              <a:rPr sz="1800" spc="4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fait</a:t>
            </a:r>
            <a:r>
              <a:rPr sz="1800" spc="6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office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84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 serveur central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pour</a:t>
            </a:r>
            <a:r>
              <a:rPr sz="1800" dirty="0">
                <a:latin typeface="Calibri"/>
                <a:cs typeface="Arial MT"/>
              </a:rPr>
              <a:t> ces</a:t>
            </a:r>
            <a:r>
              <a:rPr sz="1800" spc="-5" dirty="0">
                <a:latin typeface="Calibri"/>
                <a:cs typeface="Arial MT"/>
              </a:rPr>
              <a:t> dépôts.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Calibri"/>
              <a:cs typeface="Arial MT"/>
            </a:endParaRPr>
          </a:p>
          <a:p>
            <a:pPr marL="207645" algn="ctr">
              <a:lnSpc>
                <a:spcPct val="100000"/>
              </a:lnSpc>
              <a:spcBef>
                <a:spcPts val="5"/>
              </a:spcBef>
            </a:pPr>
            <a:r>
              <a:rPr sz="1800" u="heavy" spc="-5" dirty="0">
                <a:uFill>
                  <a:solidFill>
                    <a:srgbClr val="9DFFCA"/>
                  </a:solidFill>
                </a:uFill>
                <a:latin typeface="Calibri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1800">
              <a:latin typeface="Calibri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738CC-3F9E-8171-F806-8D7B9762627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FF7C-0C38-E2C5-C017-2B4EA2C9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7AD77-A1CC-A5ED-F71B-9A8F9DF9452B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562044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64" y="1349121"/>
            <a:ext cx="9659637" cy="20492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config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marR="5080" lvl="1">
              <a:spcBef>
                <a:spcPts val="218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L’une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des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commandes</a:t>
            </a:r>
            <a:r>
              <a:rPr sz="1800" spc="-4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git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les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plus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utilisées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est</a:t>
            </a:r>
            <a:r>
              <a:rPr sz="1800" spc="2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spc="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Calibri"/>
                <a:cs typeface="Arial"/>
              </a:rPr>
              <a:t>config.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On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l’utilise</a:t>
            </a:r>
            <a:r>
              <a:rPr sz="1800" spc="-1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pour</a:t>
            </a:r>
            <a:r>
              <a:rPr sz="1800" spc="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configurer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 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libri"/>
                <a:cs typeface="Arial MT"/>
              </a:rPr>
              <a:t>les préférences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 de l’utilisateur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: son mail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le nom d’utilisateur et le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format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de fichier etc.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 </a:t>
            </a:r>
            <a:r>
              <a:rPr sz="1800" spc="-4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Arial MT"/>
              </a:rPr>
              <a:t>Par </a:t>
            </a:r>
            <a:r>
              <a:rPr lang="en-US" sz="1800" spc="-5" dirty="0">
                <a:solidFill>
                  <a:srgbClr val="000000"/>
                </a:solidFill>
                <a:latin typeface="Calibri"/>
                <a:cs typeface="Arial MT"/>
              </a:rPr>
              <a:t>exemple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, la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commande suivante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peut être utilisée pour définir le 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mail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d’un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 </a:t>
            </a:r>
            <a:r>
              <a:rPr sz="180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Arial MT"/>
              </a:rPr>
              <a:t>utilisateur:</a:t>
            </a:r>
          </a:p>
          <a:p>
            <a:pPr marL="927100" marR="5080" lvl="2"/>
            <a:endParaRPr lang="en-US" spc="-5" dirty="0">
              <a:solidFill>
                <a:srgbClr val="00B050"/>
              </a:solidFill>
              <a:highlight>
                <a:srgbClr val="000000"/>
              </a:highlight>
              <a:latin typeface="Consolas"/>
            </a:endParaRPr>
          </a:p>
          <a:p>
            <a:pPr marL="927100" marR="5080" lvl="2"/>
            <a:r>
              <a:rPr lang="en-US" spc="-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$ git config –global </a:t>
            </a:r>
            <a:r>
              <a:rPr lang="en-US" spc="-5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user.email</a:t>
            </a:r>
            <a:r>
              <a:rPr lang="en-US" spc="-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 sam@google.com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370" y="3910329"/>
            <a:ext cx="9785305" cy="17722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Clone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spcBef>
                <a:spcPts val="218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La</a:t>
            </a:r>
            <a:r>
              <a:rPr spc="28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b="1" spc="29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b="1" spc="28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libri"/>
                <a:cs typeface="Arial"/>
              </a:rPr>
              <a:t>clone</a:t>
            </a:r>
            <a:r>
              <a:rPr b="1" spc="28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est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utilisée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pour</a:t>
            </a:r>
            <a:r>
              <a:rPr spc="28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la</a:t>
            </a:r>
            <a:r>
              <a:rPr spc="2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vérification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des</a:t>
            </a:r>
            <a:r>
              <a:rPr spc="2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dépôts.</a:t>
            </a:r>
            <a:r>
              <a:rPr spc="26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Si</a:t>
            </a:r>
            <a:r>
              <a:rPr spc="28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Arial MT"/>
              </a:rPr>
              <a:t>le</a:t>
            </a:r>
            <a:r>
              <a:rPr spc="29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 err="1">
                <a:solidFill>
                  <a:srgbClr val="000000"/>
                </a:solidFill>
                <a:latin typeface="Calibri"/>
                <a:cs typeface="Arial MT"/>
              </a:rPr>
              <a:t>dépôt</a:t>
            </a:r>
            <a:r>
              <a:rPr spc="28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Arial MT"/>
              </a:rPr>
              <a:t>se </a:t>
            </a:r>
            <a:r>
              <a:rPr lang="en-US" spc="-5" dirty="0" err="1">
                <a:solidFill>
                  <a:srgbClr val="000000"/>
                </a:solidFill>
                <a:latin typeface="Calibri"/>
                <a:cs typeface="Arial MT"/>
              </a:rPr>
              <a:t>trouve</a:t>
            </a:r>
            <a:r>
              <a:rPr spc="-1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sur</a:t>
            </a:r>
            <a:r>
              <a:rPr spc="-10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un serveur </a:t>
            </a:r>
            <a:r>
              <a:rPr dirty="0">
                <a:solidFill>
                  <a:srgbClr val="000000"/>
                </a:solidFill>
                <a:latin typeface="Calibri"/>
                <a:cs typeface="Arial MT"/>
              </a:rPr>
              <a:t>distant</a:t>
            </a:r>
            <a:r>
              <a:rPr spc="-5" dirty="0">
                <a:solidFill>
                  <a:srgbClr val="000000"/>
                </a:solidFill>
                <a:latin typeface="Calibri"/>
                <a:cs typeface="Arial MT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Arial MT"/>
              </a:rPr>
              <a:t>:</a:t>
            </a:r>
          </a:p>
          <a:p>
            <a:pPr marL="927100" lvl="2"/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nsolas"/>
            </a:endParaRPr>
          </a:p>
          <a:p>
            <a:pPr marL="927100"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$ git clone alex@93.188.160.58:/chemin/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vers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</a:rPr>
              <a:t>dépôt</a:t>
            </a:r>
            <a:endParaRPr lang="en-US" dirty="0" err="1">
              <a:solidFill>
                <a:srgbClr val="00B050"/>
              </a:solidFill>
              <a:highlight>
                <a:srgbClr val="000000"/>
              </a:highlight>
              <a:latin typeface="Consolas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FD1A8-B333-0C7A-CD62-77C74331ABF8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9C2D-E92B-C1F1-2C71-13A9371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01EC9-17DA-D439-8A73-1DB07A6DEE11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</a:rPr>
              <a:t>Commande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spc="-10" dirty="0">
                <a:solidFill>
                  <a:srgbClr val="0070C0"/>
                </a:solidFill>
              </a:rPr>
              <a:t>GIT</a:t>
            </a:r>
            <a:r>
              <a:rPr b="1" spc="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de</a:t>
            </a:r>
            <a:r>
              <a:rPr b="1" spc="-20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base</a:t>
            </a:r>
            <a:endParaRPr lang="en-US" b="1" spc="-5" dirty="0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877" y="1714468"/>
            <a:ext cx="8421370" cy="176715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Arial"/>
              </a:rPr>
              <a:t>Git </a:t>
            </a:r>
            <a:r>
              <a:rPr sz="2400" b="1" spc="-140" dirty="0">
                <a:latin typeface="Calibri"/>
                <a:cs typeface="Arial"/>
              </a:rPr>
              <a:t>a</a:t>
            </a:r>
            <a:r>
              <a:rPr sz="2400" b="1" spc="-155" dirty="0">
                <a:latin typeface="Calibri"/>
                <a:cs typeface="Arial"/>
              </a:rPr>
              <a:t>d</a:t>
            </a:r>
            <a:r>
              <a:rPr sz="2400" b="1" spc="-114" dirty="0">
                <a:latin typeface="Calibri"/>
                <a:cs typeface="Arial"/>
              </a:rPr>
              <a:t>d</a:t>
            </a:r>
            <a:endParaRPr lang="en-US">
              <a:latin typeface="Calibri"/>
              <a:cs typeface="Arial"/>
            </a:endParaRPr>
          </a:p>
          <a:p>
            <a:pPr marL="469900" marR="5080" lvl="1"/>
            <a:r>
              <a:rPr spc="-114" dirty="0">
                <a:latin typeface="Calibri"/>
                <a:cs typeface="Microsoft Sans Serif"/>
              </a:rPr>
              <a:t>La</a:t>
            </a:r>
            <a:r>
              <a:rPr spc="65" dirty="0">
                <a:latin typeface="Calibri"/>
                <a:cs typeface="Microsoft Sans Serif"/>
              </a:rPr>
              <a:t> </a:t>
            </a:r>
            <a:r>
              <a:rPr b="1" spc="-175" dirty="0">
                <a:latin typeface="Calibri"/>
                <a:cs typeface="Arial"/>
              </a:rPr>
              <a:t>commande</a:t>
            </a:r>
            <a:r>
              <a:rPr b="1" spc="-40" dirty="0">
                <a:latin typeface="Calibri"/>
                <a:cs typeface="Arial"/>
              </a:rPr>
              <a:t> </a:t>
            </a:r>
            <a:r>
              <a:rPr b="1" spc="-55" dirty="0">
                <a:latin typeface="Calibri"/>
                <a:cs typeface="Arial"/>
              </a:rPr>
              <a:t>git</a:t>
            </a:r>
            <a:r>
              <a:rPr b="1" spc="-30" dirty="0">
                <a:latin typeface="Calibri"/>
                <a:cs typeface="Arial"/>
              </a:rPr>
              <a:t> </a:t>
            </a:r>
            <a:r>
              <a:rPr b="1" spc="-105" dirty="0">
                <a:latin typeface="Calibri"/>
                <a:cs typeface="Arial"/>
              </a:rPr>
              <a:t>add</a:t>
            </a:r>
            <a:r>
              <a:rPr b="1" spc="-45" dirty="0">
                <a:latin typeface="Calibri"/>
                <a:cs typeface="Arial"/>
              </a:rPr>
              <a:t> </a:t>
            </a:r>
            <a:r>
              <a:rPr spc="-20" dirty="0">
                <a:latin typeface="Calibri"/>
                <a:cs typeface="Microsoft Sans Serif"/>
              </a:rPr>
              <a:t>peut</a:t>
            </a:r>
            <a:r>
              <a:rPr spc="80" dirty="0">
                <a:latin typeface="Calibri"/>
                <a:cs typeface="Microsoft Sans Serif"/>
              </a:rPr>
              <a:t> </a:t>
            </a:r>
            <a:r>
              <a:rPr spc="-35" dirty="0">
                <a:latin typeface="Calibri"/>
                <a:cs typeface="Microsoft Sans Serif"/>
              </a:rPr>
              <a:t>être</a:t>
            </a:r>
            <a:r>
              <a:rPr spc="85" dirty="0">
                <a:latin typeface="Calibri"/>
                <a:cs typeface="Microsoft Sans Serif"/>
              </a:rPr>
              <a:t> </a:t>
            </a:r>
            <a:r>
              <a:rPr spc="-35" dirty="0">
                <a:latin typeface="Calibri"/>
                <a:cs typeface="Microsoft Sans Serif"/>
              </a:rPr>
              <a:t>utilisée</a:t>
            </a:r>
            <a:r>
              <a:rPr spc="70" dirty="0">
                <a:latin typeface="Calibri"/>
                <a:cs typeface="Microsoft Sans Serif"/>
              </a:rPr>
              <a:t> </a:t>
            </a:r>
            <a:r>
              <a:rPr spc="-10" dirty="0">
                <a:latin typeface="Calibri"/>
                <a:cs typeface="Microsoft Sans Serif"/>
              </a:rPr>
              <a:t>pour</a:t>
            </a:r>
            <a:r>
              <a:rPr spc="65" dirty="0">
                <a:latin typeface="Calibri"/>
                <a:cs typeface="Microsoft Sans Serif"/>
              </a:rPr>
              <a:t> </a:t>
            </a:r>
            <a:r>
              <a:rPr spc="-30" dirty="0">
                <a:latin typeface="Calibri"/>
                <a:cs typeface="Microsoft Sans Serif"/>
              </a:rPr>
              <a:t>ajouter</a:t>
            </a:r>
            <a:r>
              <a:rPr spc="80" dirty="0">
                <a:latin typeface="Calibri"/>
                <a:cs typeface="Microsoft Sans Serif"/>
              </a:rPr>
              <a:t> </a:t>
            </a:r>
            <a:r>
              <a:rPr spc="-80" dirty="0">
                <a:latin typeface="Calibri"/>
                <a:cs typeface="Microsoft Sans Serif"/>
              </a:rPr>
              <a:t>des</a:t>
            </a:r>
            <a:r>
              <a:rPr spc="75" dirty="0">
                <a:latin typeface="Calibri"/>
                <a:cs typeface="Microsoft Sans Serif"/>
              </a:rPr>
              <a:t> </a:t>
            </a:r>
            <a:r>
              <a:rPr spc="-45" dirty="0">
                <a:latin typeface="Calibri"/>
                <a:cs typeface="Microsoft Sans Serif"/>
              </a:rPr>
              <a:t>fichiers</a:t>
            </a:r>
            <a:r>
              <a:rPr spc="50" dirty="0">
                <a:latin typeface="Calibri"/>
                <a:cs typeface="Microsoft Sans Serif"/>
              </a:rPr>
              <a:t> </a:t>
            </a:r>
            <a:r>
              <a:rPr spc="-135" dirty="0">
                <a:latin typeface="Calibri"/>
                <a:cs typeface="Microsoft Sans Serif"/>
              </a:rPr>
              <a:t>à</a:t>
            </a:r>
            <a:r>
              <a:rPr spc="75" dirty="0">
                <a:latin typeface="Calibri"/>
                <a:cs typeface="Microsoft Sans Serif"/>
              </a:rPr>
              <a:t> </a:t>
            </a:r>
            <a:r>
              <a:rPr spc="-40" dirty="0">
                <a:latin typeface="Calibri"/>
                <a:cs typeface="Microsoft Sans Serif"/>
              </a:rPr>
              <a:t>l’index.</a:t>
            </a:r>
            <a:r>
              <a:rPr spc="70" dirty="0">
                <a:latin typeface="Calibri"/>
                <a:cs typeface="Microsoft Sans Serif"/>
              </a:rPr>
              <a:t> </a:t>
            </a:r>
            <a:r>
              <a:rPr spc="-114" dirty="0">
                <a:latin typeface="Calibri"/>
                <a:cs typeface="Microsoft Sans Serif"/>
              </a:rPr>
              <a:t>Par</a:t>
            </a:r>
            <a:r>
              <a:rPr lang="en-US" spc="-114" dirty="0">
                <a:latin typeface="Calibri"/>
                <a:cs typeface="Microsoft Sans Serif"/>
              </a:rPr>
              <a:t> </a:t>
            </a:r>
            <a:r>
              <a:rPr spc="-515" dirty="0">
                <a:latin typeface="Calibri"/>
                <a:cs typeface="Microsoft Sans Serif"/>
              </a:rPr>
              <a:t> </a:t>
            </a:r>
            <a:r>
              <a:rPr spc="-80" dirty="0">
                <a:latin typeface="Calibri"/>
                <a:cs typeface="Microsoft Sans Serif"/>
              </a:rPr>
              <a:t>exemple,</a:t>
            </a:r>
            <a:r>
              <a:rPr spc="-75" dirty="0">
                <a:latin typeface="Calibri"/>
                <a:cs typeface="Microsoft Sans Serif"/>
              </a:rPr>
              <a:t> </a:t>
            </a:r>
            <a:r>
              <a:rPr spc="-60" dirty="0">
                <a:latin typeface="Calibri"/>
                <a:cs typeface="Microsoft Sans Serif"/>
              </a:rPr>
              <a:t>la </a:t>
            </a:r>
            <a:r>
              <a:rPr spc="-85" dirty="0">
                <a:latin typeface="Calibri"/>
                <a:cs typeface="Microsoft Sans Serif"/>
              </a:rPr>
              <a:t>commande</a:t>
            </a:r>
            <a:r>
              <a:rPr spc="-80" dirty="0">
                <a:latin typeface="Calibri"/>
                <a:cs typeface="Microsoft Sans Serif"/>
              </a:rPr>
              <a:t> </a:t>
            </a:r>
            <a:r>
              <a:rPr spc="-55" dirty="0">
                <a:latin typeface="Calibri"/>
                <a:cs typeface="Microsoft Sans Serif"/>
              </a:rPr>
              <a:t>suivante </a:t>
            </a:r>
            <a:r>
              <a:rPr spc="-45" dirty="0">
                <a:latin typeface="Calibri"/>
                <a:cs typeface="Microsoft Sans Serif"/>
              </a:rPr>
              <a:t>ajoutera </a:t>
            </a:r>
            <a:r>
              <a:rPr spc="-55" dirty="0">
                <a:latin typeface="Calibri"/>
                <a:cs typeface="Microsoft Sans Serif"/>
              </a:rPr>
              <a:t>un </a:t>
            </a:r>
            <a:r>
              <a:rPr spc="-30" dirty="0">
                <a:latin typeface="Calibri"/>
                <a:cs typeface="Microsoft Sans Serif"/>
              </a:rPr>
              <a:t>fichier </a:t>
            </a:r>
            <a:r>
              <a:rPr spc="-80" dirty="0">
                <a:latin typeface="Calibri"/>
                <a:cs typeface="Microsoft Sans Serif"/>
              </a:rPr>
              <a:t>nommé</a:t>
            </a:r>
            <a:r>
              <a:rPr spc="-75" dirty="0">
                <a:latin typeface="Calibri"/>
                <a:cs typeface="Microsoft Sans Serif"/>
              </a:rPr>
              <a:t> </a:t>
            </a:r>
            <a:r>
              <a:rPr spc="-20" dirty="0">
                <a:latin typeface="Calibri"/>
                <a:cs typeface="Microsoft Sans Serif"/>
              </a:rPr>
              <a:t>temp.txt </a:t>
            </a:r>
            <a:r>
              <a:rPr spc="-80" dirty="0">
                <a:latin typeface="Calibri"/>
                <a:cs typeface="Microsoft Sans Serif"/>
              </a:rPr>
              <a:t>dans </a:t>
            </a:r>
            <a:r>
              <a:rPr spc="-50" dirty="0">
                <a:latin typeface="Calibri"/>
                <a:cs typeface="Microsoft Sans Serif"/>
              </a:rPr>
              <a:t>le</a:t>
            </a:r>
            <a:r>
              <a:rPr lang="en-US" spc="-50" dirty="0">
                <a:latin typeface="Calibri"/>
                <a:cs typeface="Microsoft Sans Serif"/>
              </a:rPr>
              <a:t> </a:t>
            </a:r>
            <a:r>
              <a:rPr spc="-45" dirty="0">
                <a:latin typeface="Calibri"/>
                <a:cs typeface="Microsoft Sans Serif"/>
              </a:rPr>
              <a:t> </a:t>
            </a:r>
            <a:r>
              <a:rPr spc="-20" dirty="0">
                <a:latin typeface="Calibri"/>
                <a:cs typeface="Microsoft Sans Serif"/>
              </a:rPr>
              <a:t>répertoire</a:t>
            </a:r>
            <a:r>
              <a:rPr spc="100" dirty="0">
                <a:latin typeface="Calibri"/>
                <a:cs typeface="Microsoft Sans Serif"/>
              </a:rPr>
              <a:t> </a:t>
            </a:r>
            <a:r>
              <a:rPr spc="-50" dirty="0">
                <a:latin typeface="Calibri"/>
                <a:cs typeface="Microsoft Sans Serif"/>
              </a:rPr>
              <a:t>local</a:t>
            </a:r>
            <a:r>
              <a:rPr spc="45" dirty="0">
                <a:latin typeface="Calibri"/>
                <a:cs typeface="Microsoft Sans Serif"/>
              </a:rPr>
              <a:t> </a:t>
            </a:r>
            <a:r>
              <a:rPr spc="-50" dirty="0">
                <a:latin typeface="Calibri"/>
                <a:cs typeface="Microsoft Sans Serif"/>
              </a:rPr>
              <a:t>de</a:t>
            </a:r>
            <a:r>
              <a:rPr spc="60" dirty="0">
                <a:latin typeface="Calibri"/>
                <a:cs typeface="Microsoft Sans Serif"/>
              </a:rPr>
              <a:t> </a:t>
            </a:r>
            <a:r>
              <a:rPr spc="-45" dirty="0">
                <a:latin typeface="Calibri"/>
                <a:cs typeface="Microsoft Sans Serif"/>
              </a:rPr>
              <a:t>l’index:</a:t>
            </a:r>
          </a:p>
          <a:p>
            <a:pPr marL="469900" marR="5080" lvl="1"/>
            <a:endParaRPr lang="en-US" spc="-45" dirty="0">
              <a:latin typeface="Calibri"/>
              <a:ea typeface="Microsoft Sans Serif"/>
              <a:cs typeface="Microsoft Sans Serif"/>
            </a:endParaRPr>
          </a:p>
          <a:p>
            <a:pPr marL="927100" marR="5080" lvl="2"/>
            <a:r>
              <a:rPr lang="en-US" spc="-4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Microsoft Sans Serif"/>
                <a:cs typeface="Microsoft Sans Serif"/>
              </a:rPr>
              <a:t>$ git add temp.txt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7835" y="4083460"/>
            <a:ext cx="7456805" cy="20287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Pour ajouter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tout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les fichiers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à </a:t>
            </a:r>
            <a:r>
              <a:rPr sz="1800" spc="-5" dirty="0">
                <a:latin typeface="Calibri"/>
                <a:cs typeface="Arial MT"/>
              </a:rPr>
              <a:t>l’index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nous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 err="1">
                <a:latin typeface="Calibri"/>
                <a:cs typeface="Arial MT"/>
              </a:rPr>
              <a:t>pouvons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 err="1">
                <a:latin typeface="Calibri"/>
                <a:cs typeface="Arial MT"/>
              </a:rPr>
              <a:t>utiliser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5" dirty="0" err="1">
                <a:latin typeface="Calibri"/>
                <a:cs typeface="Arial MT"/>
              </a:rPr>
              <a:t>l’option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b="1" spc="-5" dirty="0">
                <a:latin typeface="Calibri"/>
                <a:cs typeface="Arial"/>
              </a:rPr>
              <a:t>–</a:t>
            </a:r>
            <a:r>
              <a:rPr lang="en-US" b="1" spc="-5" dirty="0">
                <a:latin typeface="Calibri"/>
                <a:cs typeface="Arial"/>
              </a:rPr>
              <a:t>A</a:t>
            </a:r>
            <a:r>
              <a:rPr sz="1800" b="1" dirty="0">
                <a:latin typeface="Calibri"/>
                <a:cs typeface="Arial"/>
              </a:rPr>
              <a:t> :</a:t>
            </a:r>
          </a:p>
          <a:p>
            <a:pPr marL="12700">
              <a:spcBef>
                <a:spcPts val="100"/>
              </a:spcBef>
            </a:pPr>
            <a:endParaRPr lang="en-US" b="1" dirty="0">
              <a:latin typeface="Calibri"/>
              <a:cs typeface="Arial"/>
            </a:endParaRPr>
          </a:p>
          <a:p>
            <a:pPr marL="469900" lvl="1">
              <a:spcBef>
                <a:spcPts val="100"/>
              </a:spcBef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$ git add –A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latin typeface="Calibri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latin typeface="Calibri"/>
                <a:cs typeface="Arial"/>
              </a:rPr>
              <a:t>Ou le point</a:t>
            </a:r>
            <a:endParaRPr lang="en-US" dirty="0">
              <a:highlight>
                <a:srgbClr val="000000"/>
              </a:highlight>
              <a:latin typeface="Calibri"/>
              <a:cs typeface="Arial"/>
            </a:endParaRPr>
          </a:p>
          <a:p>
            <a:pPr marL="469900" lvl="1">
              <a:spcBef>
                <a:spcPts val="100"/>
              </a:spcBef>
            </a:pPr>
            <a:endParaRPr lang="en-US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spcBef>
                <a:spcPts val="100"/>
              </a:spcBef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$ git add .      (at the root of your project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forlder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Arial"/>
              </a:rPr>
              <a:t>)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8BAB1-D388-F522-1AD7-FC91E2713C7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2FB3-F711-2347-4E50-1125C247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25BA6-F14E-8EB9-ADD7-5A21BCF933FE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</a:rPr>
              <a:t>Commande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spc="-10" dirty="0">
                <a:solidFill>
                  <a:srgbClr val="0070C0"/>
                </a:solidFill>
              </a:rPr>
              <a:t>GIT</a:t>
            </a:r>
            <a:r>
              <a:rPr b="1" spc="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de</a:t>
            </a:r>
            <a:r>
              <a:rPr b="1" spc="-20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base</a:t>
            </a:r>
            <a:endParaRPr lang="en-US" b="1" spc="-5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088" y="1821792"/>
            <a:ext cx="7928609" cy="176715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Git </a:t>
            </a:r>
            <a:r>
              <a:rPr sz="2400" b="1" spc="-280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o</a:t>
            </a:r>
            <a:r>
              <a:rPr sz="2400" b="1" spc="-280" dirty="0">
                <a:solidFill>
                  <a:srgbClr val="000000"/>
                </a:solidFill>
                <a:latin typeface="Calibri"/>
                <a:cs typeface="Arial"/>
              </a:rPr>
              <a:t>m</a:t>
            </a:r>
            <a:r>
              <a:rPr sz="2400" b="1" spc="-300" dirty="0">
                <a:solidFill>
                  <a:srgbClr val="000000"/>
                </a:solidFill>
                <a:latin typeface="Calibri"/>
                <a:cs typeface="Arial"/>
              </a:rPr>
              <a:t>m</a:t>
            </a:r>
            <a:r>
              <a:rPr sz="2400" b="1" spc="-114" dirty="0">
                <a:solidFill>
                  <a:srgbClr val="000000"/>
                </a:solidFill>
                <a:latin typeface="Calibri"/>
                <a:cs typeface="Arial"/>
              </a:rPr>
              <a:t>i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Arial"/>
              </a:rPr>
              <a:t>t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0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45" dirty="0">
                <a:solidFill>
                  <a:srgbClr val="000000"/>
                </a:solidFill>
                <a:latin typeface="Calibri"/>
                <a:cs typeface="Arial"/>
              </a:rPr>
              <a:t>commit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permet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de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05" dirty="0">
                <a:solidFill>
                  <a:srgbClr val="000000"/>
                </a:solidFill>
                <a:latin typeface="Calibri"/>
                <a:cs typeface="Arial"/>
              </a:rPr>
              <a:t>valider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20" dirty="0">
                <a:solidFill>
                  <a:srgbClr val="000000"/>
                </a:solidFill>
                <a:latin typeface="Calibri"/>
                <a:cs typeface="Arial"/>
              </a:rPr>
              <a:t>les</a:t>
            </a:r>
            <a:r>
              <a:rPr sz="18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30" dirty="0">
                <a:solidFill>
                  <a:srgbClr val="000000"/>
                </a:solidFill>
                <a:latin typeface="Calibri"/>
                <a:cs typeface="Arial"/>
              </a:rPr>
              <a:t>modifications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10" dirty="0">
                <a:solidFill>
                  <a:srgbClr val="000000"/>
                </a:solidFill>
                <a:latin typeface="Calibri"/>
                <a:cs typeface="Arial"/>
              </a:rPr>
              <a:t>apportées</a:t>
            </a:r>
            <a:r>
              <a:rPr sz="18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85" dirty="0">
                <a:solidFill>
                  <a:srgbClr val="000000"/>
                </a:solidFill>
                <a:latin typeface="Calibri"/>
                <a:cs typeface="Microsoft Sans Serif"/>
              </a:rPr>
              <a:t>au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20" dirty="0">
                <a:solidFill>
                  <a:srgbClr val="000000"/>
                </a:solidFill>
                <a:latin typeface="Calibri"/>
                <a:cs typeface="Microsoft Sans Serif"/>
              </a:rPr>
              <a:t>HEAD.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Notez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que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25" dirty="0">
                <a:solidFill>
                  <a:srgbClr val="000000"/>
                </a:solidFill>
                <a:latin typeface="Calibri"/>
                <a:cs typeface="Microsoft Sans Serif"/>
              </a:rPr>
              <a:t>tout</a:t>
            </a:r>
            <a:r>
              <a:rPr sz="1800" spc="3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commit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5" dirty="0">
                <a:solidFill>
                  <a:srgbClr val="000000"/>
                </a:solidFill>
                <a:latin typeface="Calibri"/>
                <a:cs typeface="Microsoft Sans Serif"/>
              </a:rPr>
              <a:t>ne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14" dirty="0">
                <a:solidFill>
                  <a:srgbClr val="000000"/>
                </a:solidFill>
                <a:latin typeface="Calibri"/>
                <a:cs typeface="Microsoft Sans Serif"/>
              </a:rPr>
              <a:t>se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fera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5" dirty="0">
                <a:solidFill>
                  <a:srgbClr val="000000"/>
                </a:solidFill>
                <a:latin typeface="Calibri"/>
                <a:cs typeface="Microsoft Sans Serif"/>
              </a:rPr>
              <a:t>pas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3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Microsoft Sans Serif"/>
              </a:rPr>
              <a:t>dépôt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distant.</a:t>
            </a:r>
          </a:p>
          <a:p>
            <a:pPr marL="469900" lvl="1"/>
            <a:endParaRPr lang="en-US" spc="-2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2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commit –m "Description du commit"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088" y="4199549"/>
            <a:ext cx="7916599" cy="177997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85" dirty="0">
                <a:solidFill>
                  <a:srgbClr val="000000"/>
                </a:solidFill>
                <a:latin typeface="Calibri"/>
                <a:cs typeface="Arial"/>
              </a:rPr>
              <a:t>s</a:t>
            </a:r>
            <a:r>
              <a:rPr sz="2400" b="1" spc="-75" dirty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sz="2400" b="1" spc="-130" dirty="0">
                <a:solidFill>
                  <a:srgbClr val="000000"/>
                </a:solidFill>
                <a:latin typeface="Calibri"/>
                <a:cs typeface="Arial"/>
              </a:rPr>
              <a:t>a</a:t>
            </a:r>
            <a:r>
              <a:rPr sz="2400" b="1" spc="-45" dirty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sz="2400" b="1" spc="-215" dirty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sz="2400" b="1" spc="-285" dirty="0">
                <a:solidFill>
                  <a:srgbClr val="000000"/>
                </a:solidFill>
                <a:latin typeface="Calibri"/>
                <a:cs typeface="Arial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/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3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5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38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7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spc="36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35" dirty="0">
                <a:solidFill>
                  <a:srgbClr val="000000"/>
                </a:solidFill>
                <a:latin typeface="Calibri"/>
                <a:cs typeface="Arial"/>
              </a:rPr>
              <a:t>status</a:t>
            </a:r>
            <a:r>
              <a:rPr sz="1800" b="1" spc="35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affiche</a:t>
            </a:r>
            <a:r>
              <a:rPr sz="1800" spc="409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40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liste</a:t>
            </a:r>
            <a:r>
              <a:rPr sz="1800" spc="409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des</a:t>
            </a:r>
            <a:r>
              <a:rPr sz="1800" spc="40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fichiers</a:t>
            </a:r>
            <a:r>
              <a:rPr sz="1800" spc="40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modifiés</a:t>
            </a:r>
            <a:r>
              <a:rPr sz="1800" spc="40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 err="1">
                <a:solidFill>
                  <a:srgbClr val="000000"/>
                </a:solidFill>
                <a:latin typeface="Calibri"/>
                <a:cs typeface="Microsoft Sans Serif"/>
              </a:rPr>
              <a:t>ainsi</a:t>
            </a:r>
            <a:r>
              <a:rPr sz="1800" spc="39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que</a:t>
            </a:r>
            <a:r>
              <a:rPr sz="1800" spc="3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65" dirty="0">
                <a:solidFill>
                  <a:srgbClr val="000000"/>
                </a:solidFill>
                <a:latin typeface="Calibri"/>
                <a:cs typeface="Microsoft Sans Serif"/>
              </a:rPr>
              <a:t>les </a:t>
            </a:r>
            <a:r>
              <a:rPr lang="en-US" spc="-40" dirty="0" err="1">
                <a:solidFill>
                  <a:srgbClr val="000000"/>
                </a:solidFill>
                <a:latin typeface="Calibri"/>
                <a:cs typeface="Microsoft Sans Serif"/>
              </a:rPr>
              <a:t>fichiers</a:t>
            </a:r>
            <a:r>
              <a:rPr lang="en-US" spc="-40" dirty="0">
                <a:solidFill>
                  <a:srgbClr val="000000"/>
                </a:solidFill>
                <a:latin typeface="Calibri"/>
                <a:cs typeface="Microsoft Sans Serif"/>
              </a:rPr>
              <a:t> 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Microsoft Sans Serif"/>
              </a:rPr>
              <a:t>qui </a:t>
            </a:r>
            <a:r>
              <a:rPr lang="en-US" spc="-15" dirty="0" err="1">
                <a:solidFill>
                  <a:srgbClr val="000000"/>
                </a:solidFill>
                <a:latin typeface="Calibri"/>
                <a:cs typeface="Microsoft Sans Serif"/>
              </a:rPr>
              <a:t>doivent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encore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 err="1">
                <a:solidFill>
                  <a:srgbClr val="000000"/>
                </a:solidFill>
                <a:latin typeface="Calibri"/>
                <a:cs typeface="Microsoft Sans Serif"/>
              </a:rPr>
              <a:t>être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 err="1">
                <a:solidFill>
                  <a:srgbClr val="000000"/>
                </a:solidFill>
                <a:latin typeface="Calibri"/>
                <a:cs typeface="Microsoft Sans Serif"/>
              </a:rPr>
              <a:t>ajoutés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 err="1">
                <a:solidFill>
                  <a:srgbClr val="000000"/>
                </a:solidFill>
                <a:latin typeface="Calibri"/>
                <a:cs typeface="Microsoft Sans Serif"/>
              </a:rPr>
              <a:t>ou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validés.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/>
            <a:endParaRPr lang="en-US" spc="-5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5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status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1F21F-E508-4C84-A37F-5237301363C6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4E55-690F-6CE2-8314-11E81DB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3416F-403E-AB73-C76D-00B3780D2B4F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9031" y="2176833"/>
            <a:ext cx="8139430" cy="344966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Git </a:t>
            </a:r>
            <a:r>
              <a:rPr sz="2400" b="1" spc="-295" dirty="0">
                <a:solidFill>
                  <a:srgbClr val="000000"/>
                </a:solidFill>
                <a:latin typeface="Calibri"/>
                <a:cs typeface="Arial"/>
              </a:rPr>
              <a:t>B</a:t>
            </a:r>
            <a:r>
              <a:rPr sz="2400" b="1" spc="-100" dirty="0">
                <a:solidFill>
                  <a:srgbClr val="000000"/>
                </a:solidFill>
                <a:latin typeface="Calibri"/>
                <a:cs typeface="Arial"/>
              </a:rPr>
              <a:t>r</a:t>
            </a:r>
            <a:r>
              <a:rPr sz="2400" b="1" spc="-180" dirty="0">
                <a:solidFill>
                  <a:srgbClr val="000000"/>
                </a:solidFill>
                <a:latin typeface="Calibri"/>
                <a:cs typeface="Arial"/>
              </a:rPr>
              <a:t>a</a:t>
            </a:r>
            <a:r>
              <a:rPr sz="2400" b="1" spc="-210" dirty="0">
                <a:solidFill>
                  <a:srgbClr val="000000"/>
                </a:solidFill>
                <a:latin typeface="Calibri"/>
                <a:cs typeface="Arial"/>
              </a:rPr>
              <a:t>n</a:t>
            </a:r>
            <a:r>
              <a:rPr sz="2400" b="1" spc="-320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210" dirty="0">
                <a:solidFill>
                  <a:srgbClr val="000000"/>
                </a:solidFill>
                <a:latin typeface="Calibri"/>
                <a:cs typeface="Arial"/>
              </a:rPr>
              <a:t>h</a:t>
            </a:r>
            <a:r>
              <a:rPr sz="2400" b="1" spc="-135" dirty="0">
                <a:solidFill>
                  <a:srgbClr val="000000"/>
                </a:solidFill>
                <a:latin typeface="Calibri"/>
                <a:cs typeface="Arial"/>
              </a:rPr>
              <a:t>e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 sz="2400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0"/>
              </a:spcBef>
            </a:pPr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0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40" dirty="0">
                <a:solidFill>
                  <a:srgbClr val="000000"/>
                </a:solidFill>
                <a:latin typeface="Calibri"/>
                <a:cs typeface="Arial"/>
              </a:rPr>
              <a:t>branch</a:t>
            </a:r>
            <a:r>
              <a:rPr sz="1800" b="1" spc="-3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peut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être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utilisée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3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répertorier,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créer</a:t>
            </a:r>
            <a:r>
              <a:rPr sz="1800" spc="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ou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supprimer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des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branches.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90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répertorier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toutes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les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branches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présentes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Microsoft Sans Serif"/>
              </a:rPr>
              <a:t>dépôt</a:t>
            </a:r>
            <a:r>
              <a:rPr sz="1800" spc="3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90" dirty="0">
                <a:solidFill>
                  <a:srgbClr val="000000"/>
                </a:solidFill>
                <a:latin typeface="Calibri"/>
                <a:cs typeface="Microsoft Sans Serif"/>
              </a:rPr>
              <a:t>:</a:t>
            </a: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branch</a:t>
            </a:r>
            <a:endParaRPr lang="en-US" spc="-90" dirty="0">
              <a:ea typeface="+mn-lt"/>
              <a:cs typeface="+mn-lt"/>
            </a:endParaRP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/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Pour </a:t>
            </a:r>
            <a:r>
              <a:rPr lang="en-US" spc="-90" dirty="0" err="1">
                <a:solidFill>
                  <a:srgbClr val="000000"/>
                </a:solidFill>
                <a:latin typeface="Calibri"/>
                <a:cs typeface="Microsoft Sans Serif"/>
              </a:rPr>
              <a:t>supprimer</a:t>
            </a:r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90" dirty="0" err="1">
                <a:solidFill>
                  <a:srgbClr val="000000"/>
                </a:solidFill>
                <a:latin typeface="Calibri"/>
                <a:cs typeface="Microsoft Sans Serif"/>
              </a:rPr>
              <a:t>une</a:t>
            </a:r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lang="en-US" spc="-90" dirty="0" err="1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lang="en-US" spc="-90" dirty="0">
                <a:solidFill>
                  <a:srgbClr val="000000"/>
                </a:solidFill>
                <a:latin typeface="Calibri"/>
                <a:cs typeface="Microsoft Sans Serif"/>
              </a:rPr>
              <a:t> :</a:t>
            </a: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branch -d &lt;nom-</a:t>
            </a:r>
            <a:r>
              <a:rPr lang="en-US" spc="-90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branche</a:t>
            </a:r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&gt;</a:t>
            </a:r>
            <a:endParaRPr lang="en-US" spc="-9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2922-4432-3F6D-54E3-90FF2A26CC47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CF8B-62AE-80CB-2E7D-F08D96E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B3EFC-9FAC-48B4-73B6-1869D75C1F9A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060" y="1490147"/>
            <a:ext cx="8797290" cy="37112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85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170" dirty="0">
                <a:solidFill>
                  <a:srgbClr val="000000"/>
                </a:solidFill>
                <a:latin typeface="Calibri"/>
                <a:cs typeface="Arial"/>
              </a:rPr>
              <a:t>h</a:t>
            </a:r>
            <a:r>
              <a:rPr sz="2400" b="1" spc="-175" dirty="0">
                <a:solidFill>
                  <a:srgbClr val="000000"/>
                </a:solidFill>
                <a:latin typeface="Calibri"/>
                <a:cs typeface="Arial"/>
              </a:rPr>
              <a:t>e</a:t>
            </a:r>
            <a:r>
              <a:rPr sz="2400" b="1" spc="-300" dirty="0">
                <a:solidFill>
                  <a:srgbClr val="000000"/>
                </a:solidFill>
                <a:latin typeface="Calibri"/>
                <a:cs typeface="Arial"/>
              </a:rPr>
              <a:t>c</a:t>
            </a:r>
            <a:r>
              <a:rPr sz="2400" b="1" spc="-200" dirty="0">
                <a:solidFill>
                  <a:srgbClr val="000000"/>
                </a:solidFill>
                <a:latin typeface="Calibri"/>
                <a:cs typeface="Arial"/>
              </a:rPr>
              <a:t>k</a:t>
            </a:r>
            <a:r>
              <a:rPr sz="2400" b="1" spc="-175" dirty="0">
                <a:solidFill>
                  <a:srgbClr val="000000"/>
                </a:solidFill>
                <a:latin typeface="Calibri"/>
                <a:cs typeface="Arial"/>
              </a:rPr>
              <a:t>o</a:t>
            </a:r>
            <a:r>
              <a:rPr sz="2400" b="1" spc="-215" dirty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5"/>
              </a:spcBef>
            </a:pPr>
            <a:r>
              <a:rPr sz="1800" spc="-10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2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5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254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7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spc="22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55" dirty="0">
                <a:solidFill>
                  <a:srgbClr val="000000"/>
                </a:solidFill>
                <a:latin typeface="Calibri"/>
                <a:cs typeface="Arial"/>
              </a:rPr>
              <a:t>checkout</a:t>
            </a:r>
            <a:r>
              <a:rPr sz="1800" b="1" spc="24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peut</a:t>
            </a:r>
            <a:r>
              <a:rPr sz="1800" spc="2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être</a:t>
            </a:r>
            <a:r>
              <a:rPr sz="1800" spc="2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utilisée</a:t>
            </a:r>
            <a:r>
              <a:rPr sz="1800" spc="2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254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créer</a:t>
            </a:r>
            <a:r>
              <a:rPr sz="1800" spc="2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des</a:t>
            </a:r>
            <a:r>
              <a:rPr sz="1800" spc="2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branches</a:t>
            </a:r>
            <a:r>
              <a:rPr sz="1800" spc="2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ou</a:t>
            </a:r>
            <a:r>
              <a:rPr sz="1800" spc="254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2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basculer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entre</a:t>
            </a:r>
            <a:r>
              <a:rPr sz="1800" spc="1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elles.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100" dirty="0">
                <a:solidFill>
                  <a:srgbClr val="000000"/>
                </a:solidFill>
                <a:latin typeface="Calibri"/>
                <a:cs typeface="Microsoft Sans Serif"/>
              </a:rPr>
              <a:t>Par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exemple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nous</a:t>
            </a:r>
            <a:r>
              <a:rPr sz="1800" spc="3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allons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créer</a:t>
            </a:r>
            <a:r>
              <a:rPr sz="1800" spc="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une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est</a:t>
            </a:r>
            <a:r>
              <a:rPr sz="1800" spc="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basculer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sur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cette</a:t>
            </a:r>
            <a:r>
              <a:rPr sz="1800" spc="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6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90" dirty="0">
                <a:solidFill>
                  <a:srgbClr val="000000"/>
                </a:solidFill>
                <a:latin typeface="Calibri"/>
                <a:cs typeface="Microsoft Sans Serif"/>
              </a:rPr>
              <a:t>:</a:t>
            </a:r>
          </a:p>
          <a:p>
            <a:pPr marL="469900" lvl="1"/>
            <a:endParaRPr lang="en-US" spc="-9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checkout -b &lt;nom-</a:t>
            </a:r>
            <a:r>
              <a:rPr lang="en-US" spc="-90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</a:p>
          <a:p>
            <a:pPr marL="927100" lvl="2"/>
            <a:endParaRPr lang="en-US" spc="-90" dirty="0">
              <a:solidFill>
                <a:srgbClr val="00B050"/>
              </a:solidFill>
              <a:highlight>
                <a:srgbClr val="000000"/>
              </a:highlight>
              <a:latin typeface="Consolas"/>
              <a:cs typeface="Calibri"/>
            </a:endParaRPr>
          </a:p>
          <a:p>
            <a:pPr marL="469900" lvl="1"/>
            <a:endParaRPr lang="en-US" spc="-90" dirty="0">
              <a:latin typeface="Calibri"/>
              <a:cs typeface="Calibri"/>
            </a:endParaRPr>
          </a:p>
          <a:p>
            <a:pPr marL="469900" lvl="1"/>
            <a:r>
              <a:rPr lang="en-US" spc="-90" dirty="0">
                <a:latin typeface="Calibri"/>
                <a:cs typeface="Calibri"/>
              </a:rPr>
              <a:t>Pour passer </a:t>
            </a:r>
            <a:r>
              <a:rPr lang="en-US" spc="-90" dirty="0" err="1">
                <a:latin typeface="Calibri"/>
                <a:cs typeface="Calibri"/>
              </a:rPr>
              <a:t>simplement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90" dirty="0" err="1">
                <a:latin typeface="Calibri"/>
                <a:cs typeface="Calibri"/>
              </a:rPr>
              <a:t>d'une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90" dirty="0" err="1">
                <a:latin typeface="Calibri"/>
                <a:cs typeface="Calibri"/>
              </a:rPr>
              <a:t>branche</a:t>
            </a:r>
            <a:r>
              <a:rPr lang="en-US" spc="-90" dirty="0">
                <a:latin typeface="Calibri"/>
                <a:cs typeface="Calibri"/>
              </a:rPr>
              <a:t> à </a:t>
            </a:r>
            <a:r>
              <a:rPr lang="en-US" spc="-90" dirty="0" err="1">
                <a:latin typeface="Calibri"/>
                <a:cs typeface="Calibri"/>
              </a:rPr>
              <a:t>une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90" dirty="0" err="1">
                <a:latin typeface="Calibri"/>
                <a:cs typeface="Calibri"/>
              </a:rPr>
              <a:t>autre</a:t>
            </a:r>
            <a:r>
              <a:rPr lang="en-US" spc="-90" dirty="0">
                <a:latin typeface="Calibri"/>
                <a:cs typeface="Calibri"/>
              </a:rPr>
              <a:t>, </a:t>
            </a:r>
            <a:r>
              <a:rPr lang="en-US" spc="-90" dirty="0" err="1">
                <a:latin typeface="Calibri"/>
                <a:cs typeface="Calibri"/>
              </a:rPr>
              <a:t>utilisez</a:t>
            </a:r>
            <a:r>
              <a:rPr lang="en-US" spc="-90" dirty="0">
                <a:latin typeface="Calibri"/>
                <a:cs typeface="Calibri"/>
              </a:rPr>
              <a:t> :</a:t>
            </a:r>
            <a:endParaRPr lang="en-US"/>
          </a:p>
          <a:p>
            <a:pPr marL="469900" lvl="1"/>
            <a:endParaRPr lang="en-US" spc="-90" dirty="0">
              <a:solidFill>
                <a:srgbClr val="00B050"/>
              </a:solidFill>
              <a:highlight>
                <a:srgbClr val="000000"/>
              </a:highlight>
              <a:latin typeface="Consolas"/>
              <a:cs typeface="Calibri"/>
            </a:endParaRPr>
          </a:p>
          <a:p>
            <a:pPr marL="927100" lvl="2"/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checkout &lt;nom-</a:t>
            </a:r>
            <a:r>
              <a:rPr lang="en-US" spc="-90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spc="-90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151A9-D5FE-B69B-269B-BF0720C0E8B4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51E4-6465-C14E-73D8-35BE8294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99ECE-AAB1-4AC6-FED2-E4F65C99D65C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</a:rPr>
              <a:t>Commande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spc="-10" dirty="0">
                <a:solidFill>
                  <a:srgbClr val="0070C0"/>
                </a:solidFill>
              </a:rPr>
              <a:t>GIT</a:t>
            </a:r>
            <a:r>
              <a:rPr b="1" spc="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de</a:t>
            </a:r>
            <a:r>
              <a:rPr b="1" spc="-20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base</a:t>
            </a:r>
            <a:endParaRPr lang="en-US" b="1" spc="-5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060" y="1576006"/>
            <a:ext cx="8796655" cy="36086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65" dirty="0">
                <a:solidFill>
                  <a:srgbClr val="000000"/>
                </a:solidFill>
                <a:latin typeface="Calibri"/>
                <a:cs typeface="Arial"/>
              </a:rPr>
              <a:t>P</a:t>
            </a:r>
            <a:r>
              <a:rPr sz="2400" b="1" spc="-195" dirty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sz="2400" b="1" spc="-85" dirty="0">
                <a:solidFill>
                  <a:srgbClr val="000000"/>
                </a:solidFill>
                <a:latin typeface="Calibri"/>
                <a:cs typeface="Arial"/>
              </a:rPr>
              <a:t>l</a:t>
            </a:r>
            <a:r>
              <a:rPr sz="2400" b="1" spc="-90" dirty="0">
                <a:solidFill>
                  <a:srgbClr val="000000"/>
                </a:solidFill>
                <a:latin typeface="Calibri"/>
                <a:cs typeface="Arial"/>
              </a:rPr>
              <a:t>l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5"/>
              </a:spcBef>
            </a:pP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1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fusionner</a:t>
            </a:r>
            <a:r>
              <a:rPr sz="1800" spc="19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toutes</a:t>
            </a:r>
            <a:r>
              <a:rPr sz="1800" spc="1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les</a:t>
            </a:r>
            <a:r>
              <a:rPr sz="1800" spc="1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modifications</a:t>
            </a:r>
            <a:r>
              <a:rPr sz="1800" spc="17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présentes</a:t>
            </a:r>
            <a:r>
              <a:rPr sz="1800" spc="1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sur</a:t>
            </a:r>
            <a:r>
              <a:rPr sz="1800" spc="19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1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Microsoft Sans Serif"/>
              </a:rPr>
              <a:t>dépôt</a:t>
            </a:r>
            <a:r>
              <a:rPr sz="1800" spc="18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Microsoft Sans Serif"/>
              </a:rPr>
              <a:t>distant</a:t>
            </a:r>
            <a:r>
              <a:rPr sz="1800" spc="1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1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le</a:t>
            </a:r>
            <a:r>
              <a:rPr sz="1800" spc="1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Microsoft Sans Serif"/>
              </a:rPr>
              <a:t>répertoire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de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Microsoft Sans Serif"/>
              </a:rPr>
              <a:t>travail</a:t>
            </a:r>
            <a:r>
              <a:rPr sz="1800" spc="9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local,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5" dirty="0">
                <a:solidFill>
                  <a:srgbClr val="000000"/>
                </a:solidFill>
                <a:latin typeface="Calibri"/>
                <a:cs typeface="Microsoft Sans Serif"/>
              </a:rPr>
              <a:t>commande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5" dirty="0">
                <a:solidFill>
                  <a:srgbClr val="000000"/>
                </a:solidFill>
                <a:latin typeface="Calibri"/>
                <a:cs typeface="Microsoft Sans Serif"/>
              </a:rPr>
              <a:t>pull</a:t>
            </a:r>
            <a:r>
              <a:rPr sz="1800" spc="3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est</a:t>
            </a:r>
            <a:r>
              <a:rPr sz="1800" spc="7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utilisée.</a:t>
            </a:r>
            <a:endParaRPr sz="180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>
              <a:lnSpc>
                <a:spcPct val="100000"/>
              </a:lnSpc>
            </a:pPr>
            <a:endParaRPr spc="-3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3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Microsoft Sans Serif"/>
              </a:rPr>
              <a:t>$ git pull</a:t>
            </a:r>
            <a:endParaRPr spc="-35">
              <a:solidFill>
                <a:srgbClr val="00B050"/>
              </a:solidFill>
              <a:highlight>
                <a:srgbClr val="000000"/>
              </a:highlight>
              <a:latin typeface="Consolas"/>
              <a:cs typeface="Microsoft Sans Serif"/>
            </a:endParaRPr>
          </a:p>
          <a:p>
            <a:pPr>
              <a:spcBef>
                <a:spcPts val="30"/>
              </a:spcBef>
            </a:pPr>
            <a:endParaRPr lang="en-US" sz="2300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65" dirty="0">
                <a:solidFill>
                  <a:srgbClr val="000000"/>
                </a:solidFill>
                <a:latin typeface="Calibri"/>
                <a:cs typeface="Arial"/>
              </a:rPr>
              <a:t>Git </a:t>
            </a:r>
            <a:r>
              <a:rPr sz="2400" b="1" spc="-280" dirty="0">
                <a:solidFill>
                  <a:srgbClr val="000000"/>
                </a:solidFill>
                <a:latin typeface="Calibri"/>
                <a:cs typeface="Arial"/>
              </a:rPr>
              <a:t>m</a:t>
            </a:r>
            <a:r>
              <a:rPr sz="2400" b="1" spc="-110" dirty="0">
                <a:solidFill>
                  <a:srgbClr val="000000"/>
                </a:solidFill>
                <a:latin typeface="Calibri"/>
                <a:cs typeface="Arial"/>
              </a:rPr>
              <a:t>er</a:t>
            </a:r>
            <a:r>
              <a:rPr sz="2400" b="1" spc="-185" dirty="0">
                <a:solidFill>
                  <a:srgbClr val="000000"/>
                </a:solidFill>
                <a:latin typeface="Calibri"/>
                <a:cs typeface="Arial"/>
              </a:rPr>
              <a:t>g</a:t>
            </a:r>
            <a:r>
              <a:rPr sz="2400" b="1" spc="-135" dirty="0">
                <a:solidFill>
                  <a:srgbClr val="000000"/>
                </a:solidFill>
                <a:latin typeface="Calibri"/>
                <a:cs typeface="Arial"/>
              </a:rPr>
              <a:t>e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2400" b="1" spc="-250" dirty="0">
                <a:solidFill>
                  <a:srgbClr val="000000"/>
                </a:solidFill>
                <a:latin typeface="Calibri"/>
                <a:cs typeface="Arial"/>
              </a:rPr>
              <a:t>:</a:t>
            </a:r>
            <a:endParaRPr>
              <a:solidFill>
                <a:srgbClr val="000000"/>
              </a:solidFill>
              <a:latin typeface="Calibri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2200"/>
              </a:spcBef>
            </a:pPr>
            <a:r>
              <a:rPr sz="1800" spc="-105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5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b="1" spc="-160" dirty="0">
                <a:solidFill>
                  <a:srgbClr val="000000"/>
                </a:solidFill>
                <a:latin typeface="Calibri"/>
                <a:cs typeface="Arial"/>
              </a:rPr>
              <a:t>commande</a:t>
            </a:r>
            <a:r>
              <a:rPr sz="1800" b="1" spc="-3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55" dirty="0">
                <a:solidFill>
                  <a:srgbClr val="000000"/>
                </a:solidFill>
                <a:latin typeface="Calibri"/>
                <a:cs typeface="Arial"/>
              </a:rPr>
              <a:t>git</a:t>
            </a:r>
            <a:r>
              <a:rPr sz="1800" b="1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b="1" spc="-114" dirty="0">
                <a:solidFill>
                  <a:srgbClr val="000000"/>
                </a:solidFill>
                <a:latin typeface="Calibri"/>
                <a:cs typeface="Arial"/>
              </a:rPr>
              <a:t>merge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est</a:t>
            </a:r>
            <a:r>
              <a:rPr sz="1800" spc="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Microsoft Sans Serif"/>
              </a:rPr>
              <a:t>utilisée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Microsoft Sans Serif"/>
              </a:rPr>
              <a:t>pour</a:t>
            </a:r>
            <a:r>
              <a:rPr sz="1800" spc="5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35" dirty="0">
                <a:solidFill>
                  <a:srgbClr val="000000"/>
                </a:solidFill>
                <a:latin typeface="Calibri"/>
                <a:cs typeface="Microsoft Sans Serif"/>
              </a:rPr>
              <a:t>fusionner</a:t>
            </a:r>
            <a:r>
              <a:rPr sz="1800" spc="2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5" dirty="0">
                <a:solidFill>
                  <a:srgbClr val="000000"/>
                </a:solidFill>
                <a:latin typeface="Calibri"/>
                <a:cs typeface="Microsoft Sans Serif"/>
              </a:rPr>
              <a:t>une</a:t>
            </a:r>
            <a:r>
              <a:rPr sz="1800" spc="4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65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Calibri"/>
                <a:cs typeface="Microsoft Sans Serif"/>
              </a:rPr>
              <a:t>dans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libri"/>
                <a:cs typeface="Microsoft Sans Serif"/>
              </a:rPr>
              <a:t>la</a:t>
            </a:r>
            <a:r>
              <a:rPr sz="1800" spc="8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60" dirty="0" err="1">
                <a:solidFill>
                  <a:srgbClr val="000000"/>
                </a:solidFill>
                <a:latin typeface="Calibri"/>
                <a:cs typeface="Microsoft Sans Serif"/>
              </a:rPr>
              <a:t>branche</a:t>
            </a:r>
            <a:r>
              <a:rPr sz="1800" spc="40" dirty="0">
                <a:solidFill>
                  <a:srgbClr val="000000"/>
                </a:solidFill>
                <a:latin typeface="Calibri"/>
                <a:cs typeface="Microsoft Sans Serif"/>
              </a:rPr>
              <a:t> </a:t>
            </a:r>
            <a:r>
              <a:rPr sz="1800" spc="-55" dirty="0">
                <a:solidFill>
                  <a:srgbClr val="000000"/>
                </a:solidFill>
                <a:latin typeface="Calibri"/>
                <a:cs typeface="Microsoft Sans Serif"/>
              </a:rPr>
              <a:t>active</a:t>
            </a:r>
            <a:r>
              <a:rPr lang="en-US" spc="-55" dirty="0">
                <a:solidFill>
                  <a:srgbClr val="000000"/>
                </a:solidFill>
                <a:latin typeface="Calibri"/>
                <a:cs typeface="Microsoft Sans Serif"/>
              </a:rPr>
              <a:t>.</a:t>
            </a:r>
            <a:endParaRPr sz="1800" spc="-5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469900" lvl="1"/>
            <a:endParaRPr lang="en-US" spc="-55" dirty="0">
              <a:solidFill>
                <a:srgbClr val="000000"/>
              </a:solidFill>
              <a:latin typeface="Calibri"/>
              <a:cs typeface="Microsoft Sans Serif"/>
            </a:endParaRPr>
          </a:p>
          <a:p>
            <a:pPr marL="927100" lvl="2"/>
            <a:r>
              <a:rPr lang="en-US" spc="-5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merge &lt;nom-</a:t>
            </a:r>
            <a:r>
              <a:rPr lang="en-US" spc="-55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spc="-55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  <a:endParaRPr lang="en-US" dirty="0">
              <a:latin typeface="Consolas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812D9-E4EF-ED4D-014E-959FFBB339A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5F17-761E-6E52-FB91-2773A854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EDFC8-3B49-308E-5EF2-219C3D49B873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356" y="527684"/>
            <a:ext cx="4891746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70C0"/>
                </a:solidFill>
                <a:latin typeface="Arial MT"/>
                <a:cs typeface="Arial MT"/>
              </a:rPr>
              <a:t>Commande</a:t>
            </a:r>
            <a:r>
              <a:rPr sz="3200" b="1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Arial MT"/>
                <a:cs typeface="Arial MT"/>
              </a:rPr>
              <a:t>GIT</a:t>
            </a:r>
            <a:r>
              <a:rPr sz="3200" b="1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70C0"/>
                </a:solidFill>
                <a:latin typeface="Arial MT"/>
                <a:cs typeface="Arial MT"/>
              </a:rPr>
              <a:t>de</a:t>
            </a:r>
            <a:r>
              <a:rPr sz="3200" b="1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70C0"/>
                </a:solidFill>
                <a:latin typeface="Arial MT"/>
                <a:cs typeface="Arial MT"/>
              </a:rPr>
              <a:t>base</a:t>
            </a:r>
            <a:endParaRPr lang="en-US" sz="3200" b="1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271" y="1255154"/>
            <a:ext cx="143700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Arial"/>
              </a:rPr>
              <a:t>Git </a:t>
            </a:r>
            <a:r>
              <a:rPr sz="2400" b="1" spc="-280" dirty="0">
                <a:latin typeface="Calibri"/>
                <a:cs typeface="Arial"/>
              </a:rPr>
              <a:t>m</a:t>
            </a:r>
            <a:r>
              <a:rPr sz="2400" b="1" spc="-110" dirty="0">
                <a:latin typeface="Calibri"/>
                <a:cs typeface="Arial"/>
              </a:rPr>
              <a:t>er</a:t>
            </a:r>
            <a:r>
              <a:rPr sz="2400" b="1" spc="-185" dirty="0">
                <a:latin typeface="Calibri"/>
                <a:cs typeface="Arial"/>
              </a:rPr>
              <a:t>g</a:t>
            </a:r>
            <a:r>
              <a:rPr sz="2400" b="1" spc="-135" dirty="0">
                <a:latin typeface="Calibri"/>
                <a:cs typeface="Arial"/>
              </a:rPr>
              <a:t>e</a:t>
            </a:r>
            <a:r>
              <a:rPr sz="2400" b="1" spc="-30" dirty="0">
                <a:latin typeface="Calibri"/>
                <a:cs typeface="Arial"/>
              </a:rPr>
              <a:t> </a:t>
            </a:r>
            <a:r>
              <a:rPr sz="2400" b="1" spc="-250" dirty="0">
                <a:latin typeface="Calibri"/>
                <a:cs typeface="Arial"/>
              </a:rPr>
              <a:t>:</a:t>
            </a:r>
            <a:endParaRPr lang="en-US" sz="2400">
              <a:latin typeface="Calibri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2807" y="1979446"/>
            <a:ext cx="4607559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FB86D-6DB0-6736-E658-D73DAB25737A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D2391-CB3B-3C0A-7167-695F32B3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250438-A98B-8576-4095-F271291F9E2E}"/>
              </a:ext>
            </a:extLst>
          </p:cNvPr>
          <p:cNvSpPr txBox="1"/>
          <p:nvPr/>
        </p:nvSpPr>
        <p:spPr>
          <a:xfrm>
            <a:off x="1412651" y="1451555"/>
            <a:ext cx="937206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Git Diff :</a:t>
            </a:r>
          </a:p>
          <a:p>
            <a:pPr lvl="1"/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commande</a:t>
            </a:r>
            <a:r>
              <a:rPr lang="en-US" dirty="0">
                <a:cs typeface="Calibri"/>
              </a:rPr>
              <a:t> git diff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lister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. Pour </a:t>
            </a:r>
            <a:r>
              <a:rPr lang="en-US" dirty="0" err="1">
                <a:cs typeface="Calibri"/>
              </a:rPr>
              <a:t>visualiser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 d'un </a:t>
            </a:r>
            <a:r>
              <a:rPr lang="en-US" dirty="0" err="1">
                <a:cs typeface="Calibri"/>
              </a:rPr>
              <a:t>fichier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utilisez</a:t>
            </a:r>
            <a:r>
              <a:rPr lang="en-US" dirty="0">
                <a:cs typeface="Calibri"/>
              </a:rPr>
              <a:t>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diff --base &lt;nom-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fichier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&gt;</a:t>
            </a:r>
            <a:endParaRPr lang="en-US" dirty="0">
              <a:latin typeface="Consolas"/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commande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suivante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utilisée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afficher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 entre les branches à </a:t>
            </a:r>
            <a:r>
              <a:rPr lang="en-US" dirty="0" err="1">
                <a:cs typeface="Calibri"/>
              </a:rPr>
              <a:t>fusionner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avant</a:t>
            </a:r>
            <a:r>
              <a:rPr lang="en-US" dirty="0">
                <a:cs typeface="Calibri"/>
              </a:rPr>
              <a:t> de les </a:t>
            </a:r>
            <a:r>
              <a:rPr lang="en-US" dirty="0" err="1">
                <a:cs typeface="Calibri"/>
              </a:rPr>
              <a:t>fusionner</a:t>
            </a:r>
            <a:r>
              <a:rPr lang="en-US" dirty="0">
                <a:cs typeface="Calibri"/>
              </a:rPr>
              <a:t>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diff 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branche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-source&gt; 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branche-cible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&gt;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Pour </a:t>
            </a:r>
            <a:r>
              <a:rPr lang="en-US" dirty="0" err="1">
                <a:cs typeface="Calibri"/>
              </a:rPr>
              <a:t>simplement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énumérer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tous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conflits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actuels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utilisez</a:t>
            </a:r>
            <a:r>
              <a:rPr lang="en-US" dirty="0">
                <a:cs typeface="Calibri"/>
              </a:rPr>
              <a:t>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diff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Git rm :</a:t>
            </a:r>
          </a:p>
          <a:p>
            <a:pPr lvl="1"/>
            <a:r>
              <a:rPr lang="en-US" dirty="0">
                <a:cs typeface="Calibri"/>
              </a:rPr>
              <a:t>Git rm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être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utilisé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supprimer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fichiers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l'index</a:t>
            </a:r>
            <a:r>
              <a:rPr lang="en-US" dirty="0">
                <a:cs typeface="Calibri"/>
              </a:rPr>
              <a:t> et du </a:t>
            </a:r>
            <a:r>
              <a:rPr lang="en-US" dirty="0" err="1">
                <a:cs typeface="Calibri"/>
              </a:rPr>
              <a:t>répertoire</a:t>
            </a:r>
            <a:r>
              <a:rPr lang="en-US" dirty="0">
                <a:cs typeface="Calibri"/>
              </a:rPr>
              <a:t> de travail :</a:t>
            </a:r>
          </a:p>
          <a:p>
            <a:pPr lvl="2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cs typeface="Calibri"/>
              </a:rPr>
              <a:t>$ git rm 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&lt;nom-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fichier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nsolas"/>
                <a:ea typeface="+mn-lt"/>
                <a:cs typeface="+mn-lt"/>
              </a:rPr>
              <a:t>&gt;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443988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Commande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endParaRPr lang="en-US" sz="3600" b="1" spc="-5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8158" y="6033676"/>
            <a:ext cx="4957686" cy="29110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u="sng" spc="-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Calibri"/>
                <a:cs typeface="Arial MT"/>
                <a:hlinkClick r:id="rId2"/>
              </a:rPr>
              <a:t>https://www.julienkrier.fr/articles/git-cheat-sheet</a:t>
            </a:r>
            <a:endParaRPr lang="en-US">
              <a:latin typeface="Calibri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DAF62-0985-F9A8-C6BA-1E5E53D5D489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C3A2-674E-3882-9C04-2E54CC7B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7127" y="733763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Git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197" y="2131798"/>
            <a:ext cx="8310245" cy="38908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pc="-5" dirty="0">
                <a:latin typeface="Calibri"/>
                <a:ea typeface="Calibri"/>
                <a:cs typeface="Arial MT"/>
              </a:rPr>
              <a:t>Git est un logiciel de </a:t>
            </a:r>
            <a:r>
              <a:rPr dirty="0">
                <a:latin typeface="Calibri"/>
                <a:ea typeface="Calibri"/>
                <a:cs typeface="Arial MT"/>
              </a:rPr>
              <a:t>versioning </a:t>
            </a:r>
            <a:r>
              <a:rPr spc="-5" dirty="0">
                <a:latin typeface="Calibri"/>
                <a:ea typeface="Calibri"/>
                <a:cs typeface="Arial MT"/>
              </a:rPr>
              <a:t>créé en 2005 par Linus </a:t>
            </a:r>
            <a:r>
              <a:rPr dirty="0">
                <a:latin typeface="Calibri"/>
                <a:ea typeface="Calibri"/>
                <a:cs typeface="Arial MT"/>
              </a:rPr>
              <a:t>Torvalds, </a:t>
            </a:r>
            <a:r>
              <a:rPr spc="-5" dirty="0">
                <a:latin typeface="Calibri"/>
                <a:ea typeface="Calibri"/>
                <a:cs typeface="Arial MT"/>
              </a:rPr>
              <a:t>le </a:t>
            </a:r>
            <a:r>
              <a:rPr dirty="0">
                <a:latin typeface="Calibri"/>
                <a:ea typeface="Calibri"/>
                <a:cs typeface="Arial MT"/>
              </a:rPr>
              <a:t>créateur </a:t>
            </a:r>
            <a:r>
              <a:rPr spc="-10" dirty="0">
                <a:latin typeface="Calibri"/>
                <a:ea typeface="Calibri"/>
                <a:cs typeface="Arial MT"/>
              </a:rPr>
              <a:t>de</a:t>
            </a:r>
            <a:r>
              <a:rPr lang="en-US" spc="-10" dirty="0">
                <a:latin typeface="Calibri"/>
                <a:ea typeface="Calibri"/>
                <a:cs typeface="Arial MT"/>
              </a:rPr>
              <a:t> </a:t>
            </a:r>
            <a:r>
              <a:rPr spc="-5" dirty="0">
                <a:latin typeface="Calibri"/>
                <a:ea typeface="Calibri"/>
                <a:cs typeface="Arial MT"/>
              </a:rPr>
              <a:t> Linux.</a:t>
            </a:r>
            <a:endParaRPr lang="en-US"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10160" algn="ctr">
              <a:spcBef>
                <a:spcPts val="5"/>
              </a:spcBef>
            </a:pPr>
            <a:r>
              <a:rPr spc="-5" dirty="0">
                <a:latin typeface="Calibri"/>
                <a:ea typeface="Calibri"/>
                <a:cs typeface="Arial MT"/>
              </a:rPr>
              <a:t>Un logiciel de </a:t>
            </a:r>
            <a:r>
              <a:rPr dirty="0">
                <a:latin typeface="Calibri"/>
                <a:ea typeface="Calibri"/>
                <a:cs typeface="Arial MT"/>
              </a:rPr>
              <a:t>versioning, </a:t>
            </a:r>
            <a:r>
              <a:rPr spc="-5" dirty="0" err="1">
                <a:latin typeface="Calibri"/>
                <a:ea typeface="Calibri"/>
                <a:cs typeface="Arial MT"/>
              </a:rPr>
              <a:t>ou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logiciel</a:t>
            </a:r>
            <a:r>
              <a:rPr spc="-5" dirty="0">
                <a:latin typeface="Calibri"/>
                <a:ea typeface="Calibri"/>
                <a:cs typeface="Arial MT"/>
              </a:rPr>
              <a:t> de gestion de </a:t>
            </a:r>
            <a:r>
              <a:rPr lang="en-US" spc="-5" dirty="0">
                <a:latin typeface="Calibri"/>
                <a:ea typeface="Calibri"/>
                <a:cs typeface="Arial MT"/>
              </a:rPr>
              <a:t>versions </a:t>
            </a:r>
            <a:r>
              <a:rPr spc="-5" dirty="0" err="1">
                <a:latin typeface="Calibri"/>
                <a:ea typeface="Calibri"/>
                <a:cs typeface="Arial MT"/>
              </a:rPr>
              <a:t>est</a:t>
            </a:r>
            <a:r>
              <a:rPr spc="-5" dirty="0">
                <a:latin typeface="Calibri"/>
                <a:ea typeface="Calibri"/>
                <a:cs typeface="Arial MT"/>
              </a:rPr>
              <a:t> un </a:t>
            </a:r>
            <a:r>
              <a:rPr dirty="0" err="1">
                <a:latin typeface="Calibri"/>
                <a:ea typeface="Calibri"/>
                <a:cs typeface="Arial MT"/>
              </a:rPr>
              <a:t>logiciel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10" dirty="0">
                <a:latin typeface="Calibri"/>
                <a:ea typeface="Calibri"/>
                <a:cs typeface="Arial MT"/>
              </a:rPr>
              <a:t>qui</a:t>
            </a:r>
            <a:r>
              <a:rPr lang="en-US" spc="-10" dirty="0">
                <a:latin typeface="Calibri"/>
                <a:ea typeface="Calibri"/>
                <a:cs typeface="Arial MT"/>
              </a:rPr>
              <a:t> 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permet</a:t>
            </a:r>
            <a:r>
              <a:rPr spc="-2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conserver un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historique</a:t>
            </a:r>
            <a:r>
              <a:rPr spc="-5" dirty="0">
                <a:latin typeface="Calibri"/>
                <a:ea typeface="Calibri"/>
                <a:cs typeface="Arial MT"/>
              </a:rPr>
              <a:t> des</a:t>
            </a:r>
            <a:r>
              <a:rPr dirty="0">
                <a:latin typeface="Calibri"/>
                <a:ea typeface="Calibri"/>
                <a:cs typeface="Arial MT"/>
              </a:rPr>
              <a:t> modifications</a:t>
            </a:r>
            <a:r>
              <a:rPr lang="en-US" dirty="0">
                <a:latin typeface="Calibri"/>
                <a:ea typeface="Calibri"/>
                <a:cs typeface="Arial MT"/>
              </a:rPr>
              <a:t>.</a:t>
            </a:r>
            <a:endParaRPr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7620" algn="ctr"/>
            <a:r>
              <a:rPr lang="en-US" dirty="0">
                <a:latin typeface="Calibri"/>
                <a:ea typeface="Calibri"/>
                <a:cs typeface="Arial MT"/>
              </a:rPr>
              <a:t>Il </a:t>
            </a:r>
            <a:r>
              <a:rPr lang="en-US" dirty="0" err="1">
                <a:latin typeface="Calibri"/>
                <a:ea typeface="Calibri"/>
                <a:cs typeface="Arial MT"/>
              </a:rPr>
              <a:t>permet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lang="en-US" dirty="0">
                <a:latin typeface="Calibri"/>
                <a:ea typeface="Calibri"/>
                <a:cs typeface="Arial MT"/>
              </a:rPr>
              <a:t>de </a:t>
            </a:r>
            <a:r>
              <a:rPr lang="en-US" spc="-5" dirty="0" err="1">
                <a:latin typeface="Calibri"/>
                <a:ea typeface="Calibri"/>
                <a:cs typeface="Arial MT"/>
              </a:rPr>
              <a:t>rapidement</a:t>
            </a:r>
            <a:r>
              <a:rPr spc="-5" dirty="0">
                <a:latin typeface="Calibri"/>
                <a:ea typeface="Calibri"/>
                <a:cs typeface="Arial MT"/>
              </a:rPr>
              <a:t> identifier les </a:t>
            </a:r>
            <a:r>
              <a:rPr spc="-5" dirty="0" err="1">
                <a:latin typeface="Calibri"/>
                <a:ea typeface="Calibri"/>
                <a:cs typeface="Arial MT"/>
              </a:rPr>
              <a:t>changements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lang="en-US" spc="-5" dirty="0" err="1">
                <a:latin typeface="Calibri"/>
                <a:ea typeface="Calibri"/>
                <a:cs typeface="Arial MT"/>
              </a:rPr>
              <a:t>effectués</a:t>
            </a:r>
            <a:r>
              <a:rPr spc="-5" dirty="0">
                <a:latin typeface="Calibri"/>
                <a:ea typeface="Calibri"/>
                <a:cs typeface="Arial MT"/>
              </a:rPr>
              <a:t> et de </a:t>
            </a:r>
            <a:r>
              <a:rPr spc="-5" dirty="0" err="1">
                <a:latin typeface="Calibri"/>
                <a:ea typeface="Calibri"/>
                <a:cs typeface="Arial MT"/>
              </a:rPr>
              <a:t>revenir</a:t>
            </a:r>
            <a:r>
              <a:rPr spc="-5" dirty="0">
                <a:latin typeface="Calibri"/>
                <a:ea typeface="Calibri"/>
                <a:cs typeface="Arial MT"/>
              </a:rPr>
              <a:t> à </a:t>
            </a:r>
            <a:r>
              <a:rPr spc="-10" dirty="0" err="1">
                <a:latin typeface="Calibri"/>
                <a:ea typeface="Calibri"/>
                <a:cs typeface="Arial MT"/>
              </a:rPr>
              <a:t>une</a:t>
            </a:r>
            <a:r>
              <a:rPr lang="en-US" spc="-10" dirty="0">
                <a:latin typeface="Calibri"/>
                <a:ea typeface="Calibri"/>
                <a:cs typeface="Arial MT"/>
              </a:rPr>
              <a:t> 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ancienne</a:t>
            </a:r>
            <a:r>
              <a:rPr spc="-5" dirty="0">
                <a:latin typeface="Calibri"/>
                <a:ea typeface="Calibri"/>
                <a:cs typeface="Arial MT"/>
              </a:rPr>
              <a:t> version en </a:t>
            </a:r>
            <a:r>
              <a:rPr dirty="0">
                <a:latin typeface="Calibri"/>
                <a:ea typeface="Calibri"/>
                <a:cs typeface="Arial MT"/>
              </a:rPr>
              <a:t>cas</a:t>
            </a:r>
            <a:r>
              <a:rPr spc="-5" dirty="0">
                <a:latin typeface="Calibri"/>
                <a:ea typeface="Calibri"/>
                <a:cs typeface="Arial MT"/>
              </a:rPr>
              <a:t> de </a:t>
            </a:r>
            <a:r>
              <a:rPr dirty="0">
                <a:latin typeface="Calibri"/>
                <a:ea typeface="Calibri"/>
                <a:cs typeface="Arial MT"/>
              </a:rPr>
              <a:t>problème.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5080" algn="ctr"/>
            <a:r>
              <a:rPr spc="-5" dirty="0">
                <a:latin typeface="Calibri"/>
                <a:ea typeface="Calibri"/>
                <a:cs typeface="Arial MT"/>
              </a:rPr>
              <a:t>Les </a:t>
            </a:r>
            <a:r>
              <a:rPr spc="-5" dirty="0" err="1">
                <a:latin typeface="Calibri"/>
                <a:ea typeface="Calibri"/>
                <a:cs typeface="Arial MT"/>
              </a:rPr>
              <a:t>logiciels</a:t>
            </a:r>
            <a:r>
              <a:rPr spc="-5" dirty="0">
                <a:latin typeface="Calibri"/>
                <a:ea typeface="Calibri"/>
                <a:cs typeface="Arial MT"/>
              </a:rPr>
              <a:t> de gestion de </a:t>
            </a:r>
            <a:r>
              <a:rPr lang="en-US" spc="-5" dirty="0">
                <a:latin typeface="Calibri"/>
                <a:ea typeface="Calibri"/>
                <a:cs typeface="Arial MT"/>
              </a:rPr>
              <a:t>versions </a:t>
            </a:r>
            <a:r>
              <a:rPr dirty="0" err="1">
                <a:latin typeface="Calibri"/>
                <a:ea typeface="Calibri"/>
                <a:cs typeface="Arial MT"/>
              </a:rPr>
              <a:t>sont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quasiment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incontournables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aujourd’hui</a:t>
            </a:r>
            <a:r>
              <a:rPr lang="en-US" spc="-5" dirty="0">
                <a:latin typeface="Calibri"/>
                <a:ea typeface="Calibri"/>
                <a:cs typeface="Arial MT"/>
              </a:rPr>
              <a:t> 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car </a:t>
            </a:r>
            <a:r>
              <a:rPr spc="-5" dirty="0" err="1">
                <a:latin typeface="Calibri"/>
                <a:ea typeface="Calibri"/>
                <a:cs typeface="Arial MT"/>
              </a:rPr>
              <a:t>ils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facilitent </a:t>
            </a:r>
            <a:r>
              <a:rPr spc="-5" dirty="0">
                <a:latin typeface="Calibri"/>
                <a:ea typeface="Calibri"/>
                <a:cs typeface="Arial MT"/>
              </a:rPr>
              <a:t>grandement la gestion de </a:t>
            </a:r>
            <a:r>
              <a:rPr spc="-5" dirty="0" err="1">
                <a:latin typeface="Calibri"/>
                <a:ea typeface="Calibri"/>
                <a:cs typeface="Arial MT"/>
              </a:rPr>
              <a:t>projets</a:t>
            </a:r>
            <a:r>
              <a:rPr spc="-5" dirty="0">
                <a:latin typeface="Calibri"/>
                <a:ea typeface="Calibri"/>
                <a:cs typeface="Arial MT"/>
              </a:rPr>
              <a:t> et </a:t>
            </a:r>
            <a:r>
              <a:rPr spc="-5" dirty="0" err="1">
                <a:latin typeface="Calibri"/>
                <a:ea typeface="Calibri"/>
                <a:cs typeface="Arial MT"/>
              </a:rPr>
              <a:t>ils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permettent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 </a:t>
            </a:r>
            <a:r>
              <a:rPr dirty="0" err="1">
                <a:latin typeface="Calibri"/>
                <a:ea typeface="Calibri"/>
                <a:cs typeface="Arial MT"/>
              </a:rPr>
              <a:t>travailler</a:t>
            </a:r>
            <a:r>
              <a:rPr lang="en-US" dirty="0">
                <a:latin typeface="Calibri"/>
                <a:ea typeface="Calibri"/>
                <a:cs typeface="Arial MT"/>
              </a:rPr>
              <a:t> 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en équipe de </a:t>
            </a:r>
            <a:r>
              <a:rPr dirty="0">
                <a:latin typeface="Calibri"/>
                <a:ea typeface="Calibri"/>
                <a:cs typeface="Arial MT"/>
              </a:rPr>
              <a:t>manière</a:t>
            </a:r>
            <a:r>
              <a:rPr spc="-2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beaucoup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plus </a:t>
            </a:r>
            <a:r>
              <a:rPr dirty="0">
                <a:latin typeface="Calibri"/>
                <a:ea typeface="Calibri"/>
                <a:cs typeface="Arial MT"/>
              </a:rPr>
              <a:t>efficace.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dirty="0">
                <a:latin typeface="Calibri"/>
                <a:ea typeface="Calibri"/>
                <a:cs typeface="Arial MT"/>
              </a:rPr>
              <a:t>Parmi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les</a:t>
            </a:r>
            <a:r>
              <a:rPr spc="26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logiciels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spc="26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gestion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versions,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Git</a:t>
            </a:r>
            <a:r>
              <a:rPr spc="260" dirty="0">
                <a:latin typeface="Calibri"/>
                <a:ea typeface="Calibri"/>
                <a:cs typeface="Arial MT"/>
              </a:rPr>
              <a:t> </a:t>
            </a:r>
            <a:r>
              <a:rPr spc="-10" dirty="0">
                <a:latin typeface="Calibri"/>
                <a:ea typeface="Calibri"/>
                <a:cs typeface="Arial MT"/>
              </a:rPr>
              <a:t>est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le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leader</a:t>
            </a:r>
            <a:r>
              <a:rPr spc="28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incontesté</a:t>
            </a:r>
            <a:r>
              <a:rPr spc="260" dirty="0">
                <a:latin typeface="Calibri"/>
                <a:ea typeface="Calibri"/>
                <a:cs typeface="Arial MT"/>
              </a:rPr>
              <a:t> </a:t>
            </a:r>
            <a:r>
              <a:rPr spc="-15" dirty="0">
                <a:latin typeface="Calibri"/>
                <a:ea typeface="Calibri"/>
                <a:cs typeface="Arial MT"/>
              </a:rPr>
              <a:t>et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il</a:t>
            </a:r>
            <a:r>
              <a:rPr spc="28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est</a:t>
            </a:r>
            <a:endParaRPr dirty="0">
              <a:latin typeface="Calibri"/>
              <a:ea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pc="-5" dirty="0">
                <a:latin typeface="Calibri"/>
                <a:ea typeface="Calibri"/>
                <a:cs typeface="Arial MT"/>
              </a:rPr>
              <a:t>donc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indispensable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pour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dirty="0">
                <a:latin typeface="Calibri"/>
                <a:ea typeface="Calibri"/>
                <a:cs typeface="Arial MT"/>
              </a:rPr>
              <a:t>tout</a:t>
            </a:r>
            <a:r>
              <a:rPr spc="1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développeur</a:t>
            </a:r>
            <a:r>
              <a:rPr spc="1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savoir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utiliser</a:t>
            </a:r>
            <a:r>
              <a:rPr spc="1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Git.</a:t>
            </a:r>
            <a:endParaRPr dirty="0">
              <a:latin typeface="Calibri"/>
              <a:ea typeface="Calibri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468CC-E1AF-E795-B7B0-EE4539BB1A4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F66E-673C-8F46-5220-717674D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2CA99-E7D3-CAD6-C06F-8AA3950F0FA0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Git</a:t>
            </a:r>
            <a:r>
              <a:rPr sz="3600" b="1" spc="-25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9271" y="2611802"/>
            <a:ext cx="8290559" cy="22288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ea typeface="Calibri"/>
                <a:cs typeface="Arial MT"/>
              </a:rPr>
              <a:t>Git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est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un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logiciel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gestion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lang="en-US" spc="-5" dirty="0">
                <a:latin typeface="Calibri"/>
                <a:ea typeface="Calibri"/>
                <a:cs typeface="Arial MT"/>
              </a:rPr>
              <a:t>versions</a:t>
            </a:r>
            <a:r>
              <a:rPr spc="-5" dirty="0">
                <a:latin typeface="Calibri"/>
                <a:ea typeface="Calibri"/>
                <a:cs typeface="Arial MT"/>
              </a:rPr>
              <a:t>.</a:t>
            </a:r>
            <a:endParaRPr lang="en-US"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5080" algn="ctr"/>
            <a:r>
              <a:rPr spc="-5" dirty="0">
                <a:latin typeface="Calibri"/>
                <a:ea typeface="Calibri"/>
                <a:cs typeface="Arial MT"/>
              </a:rPr>
              <a:t>Git va nous </a:t>
            </a:r>
            <a:r>
              <a:rPr dirty="0">
                <a:latin typeface="Calibri"/>
                <a:ea typeface="Calibri"/>
                <a:cs typeface="Arial MT"/>
              </a:rPr>
              <a:t>permettre </a:t>
            </a:r>
            <a:r>
              <a:rPr spc="-5" dirty="0">
                <a:latin typeface="Calibri"/>
                <a:ea typeface="Calibri"/>
                <a:cs typeface="Arial MT"/>
              </a:rPr>
              <a:t>d’enregistrer les </a:t>
            </a:r>
            <a:r>
              <a:rPr dirty="0">
                <a:latin typeface="Calibri"/>
                <a:ea typeface="Calibri"/>
                <a:cs typeface="Arial MT"/>
              </a:rPr>
              <a:t>différentes modifications </a:t>
            </a:r>
            <a:r>
              <a:rPr spc="-5" dirty="0">
                <a:latin typeface="Calibri"/>
                <a:ea typeface="Calibri"/>
                <a:cs typeface="Arial MT"/>
              </a:rPr>
              <a:t>effectuées sur un</a:t>
            </a:r>
            <a:r>
              <a:rPr lang="en-US" spc="-5" dirty="0">
                <a:latin typeface="Calibri"/>
                <a:ea typeface="Calibri"/>
                <a:cs typeface="Arial MT"/>
              </a:rPr>
              <a:t> </a:t>
            </a:r>
            <a:r>
              <a:rPr spc="-490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projet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et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pouvoir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retourner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à une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version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précédente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du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projet.</a:t>
            </a:r>
            <a:endParaRPr dirty="0">
              <a:latin typeface="Calibri"/>
              <a:ea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ea typeface="Calibri"/>
              <a:cs typeface="Arial MT"/>
            </a:endParaRPr>
          </a:p>
          <a:p>
            <a:pPr marL="12700" marR="5080" algn="ctr"/>
            <a:r>
              <a:rPr lang="en-US" spc="-5" dirty="0">
                <a:latin typeface="Calibri"/>
                <a:ea typeface="Calibri"/>
                <a:cs typeface="Arial MT"/>
              </a:rPr>
              <a:t>La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copie</a:t>
            </a:r>
            <a:r>
              <a:rPr spc="-5" dirty="0">
                <a:latin typeface="Calibri"/>
                <a:ea typeface="Calibri"/>
                <a:cs typeface="Arial MT"/>
              </a:rPr>
              <a:t> de </a:t>
            </a:r>
            <a:r>
              <a:rPr spc="-5" dirty="0" err="1">
                <a:latin typeface="Calibri"/>
                <a:ea typeface="Calibri"/>
                <a:cs typeface="Arial MT"/>
              </a:rPr>
              <a:t>l’intégralité</a:t>
            </a:r>
            <a:r>
              <a:rPr spc="-5" dirty="0">
                <a:latin typeface="Calibri"/>
                <a:ea typeface="Calibri"/>
                <a:cs typeface="Arial MT"/>
              </a:rPr>
              <a:t> des </a:t>
            </a:r>
            <a:r>
              <a:rPr dirty="0" err="1">
                <a:latin typeface="Calibri"/>
                <a:ea typeface="Calibri"/>
                <a:cs typeface="Arial MT"/>
              </a:rPr>
              <a:t>fichiers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d’un projet et de leur version située sur le</a:t>
            </a:r>
            <a:r>
              <a:rPr lang="en-US" spc="-5" dirty="0">
                <a:latin typeface="Calibri"/>
                <a:ea typeface="Calibri"/>
                <a:cs typeface="Arial MT"/>
              </a:rPr>
              <a:t> 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serveur</a:t>
            </a:r>
            <a:r>
              <a:rPr spc="-5" dirty="0">
                <a:latin typeface="Calibri"/>
                <a:ea typeface="Calibri"/>
                <a:cs typeface="Arial MT"/>
              </a:rPr>
              <a:t> central </a:t>
            </a:r>
            <a:r>
              <a:rPr spc="-5" dirty="0" err="1">
                <a:latin typeface="Calibri"/>
                <a:ea typeface="Calibri"/>
                <a:cs typeface="Arial MT"/>
              </a:rPr>
              <a:t>est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appelé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spc="-5" dirty="0">
                <a:latin typeface="Calibri"/>
                <a:ea typeface="Calibri"/>
                <a:cs typeface="Arial MT"/>
              </a:rPr>
              <a:t>un </a:t>
            </a:r>
            <a:r>
              <a:rPr spc="-5" dirty="0" err="1">
                <a:latin typeface="Calibri"/>
                <a:ea typeface="Calibri"/>
                <a:cs typeface="Arial MT"/>
              </a:rPr>
              <a:t>dépôt</a:t>
            </a:r>
            <a:r>
              <a:rPr spc="-5" dirty="0">
                <a:latin typeface="Calibri"/>
                <a:ea typeface="Calibri"/>
                <a:cs typeface="Arial MT"/>
              </a:rPr>
              <a:t>. </a:t>
            </a:r>
            <a:r>
              <a:rPr dirty="0">
                <a:latin typeface="Calibri"/>
                <a:ea typeface="Calibri"/>
                <a:cs typeface="Arial MT"/>
              </a:rPr>
              <a:t>Git </a:t>
            </a:r>
            <a:r>
              <a:rPr spc="-5" dirty="0" err="1">
                <a:latin typeface="Calibri"/>
                <a:ea typeface="Calibri"/>
                <a:cs typeface="Arial MT"/>
              </a:rPr>
              <a:t>appelle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également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cela</a:t>
            </a:r>
            <a:r>
              <a:rPr dirty="0">
                <a:latin typeface="Calibri"/>
                <a:ea typeface="Calibri"/>
                <a:cs typeface="Arial MT"/>
              </a:rPr>
              <a:t> </a:t>
            </a:r>
            <a:r>
              <a:rPr lang="en-US" dirty="0">
                <a:latin typeface="Calibri"/>
                <a:ea typeface="Calibri"/>
                <a:cs typeface="Arial MT"/>
              </a:rPr>
              <a:t>"</a:t>
            </a:r>
            <a:r>
              <a:rPr spc="-5" dirty="0">
                <a:latin typeface="Calibri"/>
                <a:ea typeface="Calibri"/>
                <a:cs typeface="Arial MT"/>
              </a:rPr>
              <a:t>repository</a:t>
            </a:r>
            <a:r>
              <a:rPr lang="en-US" spc="-5" dirty="0">
                <a:latin typeface="Calibri"/>
                <a:ea typeface="Calibri"/>
                <a:cs typeface="Arial MT"/>
              </a:rPr>
              <a:t>"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dirty="0" err="1">
                <a:latin typeface="Calibri"/>
                <a:ea typeface="Calibri"/>
                <a:cs typeface="Arial MT"/>
              </a:rPr>
              <a:t>ou</a:t>
            </a:r>
            <a:r>
              <a:rPr lang="en-US" dirty="0">
                <a:latin typeface="Calibri"/>
                <a:ea typeface="Calibri"/>
                <a:cs typeface="Arial MT"/>
              </a:rPr>
              <a:t> </a:t>
            </a:r>
            <a:r>
              <a:rPr spc="5" dirty="0">
                <a:latin typeface="Calibri"/>
                <a:ea typeface="Calibri"/>
                <a:cs typeface="Arial MT"/>
              </a:rPr>
              <a:t> </a:t>
            </a:r>
            <a:r>
              <a:rPr lang="en-US" spc="5" dirty="0">
                <a:latin typeface="Calibri"/>
                <a:ea typeface="Calibri"/>
                <a:cs typeface="Arial MT"/>
              </a:rPr>
              <a:t>"</a:t>
            </a:r>
            <a:r>
              <a:rPr dirty="0">
                <a:latin typeface="Calibri"/>
                <a:ea typeface="Calibri"/>
                <a:cs typeface="Arial MT"/>
              </a:rPr>
              <a:t>repo</a:t>
            </a:r>
            <a:r>
              <a:rPr lang="en-US" dirty="0">
                <a:latin typeface="Calibri"/>
                <a:ea typeface="Calibri"/>
                <a:cs typeface="Arial MT"/>
              </a:rPr>
              <a:t>"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en</a:t>
            </a:r>
            <a:r>
              <a:rPr spc="-5" dirty="0">
                <a:latin typeface="Calibri"/>
                <a:ea typeface="Calibri"/>
                <a:cs typeface="Arial MT"/>
              </a:rPr>
              <a:t> </a:t>
            </a:r>
            <a:r>
              <a:rPr spc="-5" dirty="0" err="1">
                <a:latin typeface="Calibri"/>
                <a:ea typeface="Calibri"/>
                <a:cs typeface="Arial MT"/>
              </a:rPr>
              <a:t>abrégé</a:t>
            </a:r>
            <a:r>
              <a:rPr spc="-5" dirty="0">
                <a:latin typeface="Calibri"/>
                <a:ea typeface="Calibri"/>
                <a:cs typeface="Arial MT"/>
              </a:rPr>
              <a:t>.</a:t>
            </a:r>
            <a:endParaRPr dirty="0">
              <a:latin typeface="Calibri"/>
              <a:ea typeface="Calibri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F771A-00F0-5139-DEF8-BD6FE31D16A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CE43-3337-FF29-AC74-0CF439AC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DC90C-D943-7BED-AA4A-F56C204EAA6E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Qu’est-ce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4B896B-1949-C69C-669B-A5C0DED5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94" y="1507834"/>
            <a:ext cx="6521002" cy="475458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D682A-C06E-7217-5B02-624BC89400E2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EC4C-82A1-92C5-CD63-5C25130B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CC4A6-4AB5-59E6-264B-2271F0044D9C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6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Enregistrer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des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modifications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dans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un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dépôt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810" y="1547240"/>
            <a:ext cx="6071235" cy="44755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Arial MT"/>
              </a:rPr>
              <a:t>Quatre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états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d’un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Git:</a:t>
            </a:r>
            <a:endParaRPr lang="en-US" sz="1800"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alibri"/>
              <a:cs typeface="Arial MT"/>
            </a:endParaRPr>
          </a:p>
          <a:p>
            <a:pPr marL="1320800" indent="-342900">
              <a:lnSpc>
                <a:spcPct val="100000"/>
              </a:lnSpc>
              <a:buChar char="●"/>
              <a:tabLst>
                <a:tab pos="1320165" algn="l"/>
                <a:tab pos="1320800" algn="l"/>
              </a:tabLst>
            </a:pPr>
            <a:r>
              <a:rPr sz="1800" b="1" spc="-5" dirty="0">
                <a:latin typeface="Calibri"/>
                <a:cs typeface="Arial MT"/>
              </a:rPr>
              <a:t>Non</a:t>
            </a:r>
            <a:r>
              <a:rPr sz="1800" b="1" spc="-10" dirty="0">
                <a:latin typeface="Calibri"/>
                <a:cs typeface="Arial MT"/>
              </a:rPr>
              <a:t> </a:t>
            </a:r>
            <a:r>
              <a:rPr sz="1800" b="1" spc="-5" dirty="0">
                <a:latin typeface="Calibri"/>
                <a:cs typeface="Arial MT"/>
              </a:rPr>
              <a:t>suivi</a:t>
            </a:r>
            <a:r>
              <a:rPr sz="1800" spc="-5" dirty="0">
                <a:latin typeface="Calibri"/>
                <a:cs typeface="Arial MT"/>
              </a:rPr>
              <a:t>: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fichier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n’étant (n’appartenant)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pas</a:t>
            </a:r>
            <a:endParaRPr sz="1800" dirty="0">
              <a:latin typeface="Calibri"/>
              <a:cs typeface="Arial MT"/>
            </a:endParaRPr>
          </a:p>
          <a:p>
            <a:pPr marL="13208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Arial MT"/>
              </a:rPr>
              <a:t>ou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plus géré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 </a:t>
            </a:r>
            <a:r>
              <a:rPr sz="1800" dirty="0">
                <a:latin typeface="Calibri"/>
                <a:cs typeface="Arial MT"/>
              </a:rPr>
              <a:t>Git;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alibri"/>
              <a:cs typeface="Arial MT"/>
            </a:endParaRPr>
          </a:p>
          <a:p>
            <a:pPr marL="1320800" marR="5080" indent="-342900">
              <a:buChar char="●"/>
              <a:tabLst>
                <a:tab pos="1320165" algn="l"/>
                <a:tab pos="1320800" algn="l"/>
              </a:tabLst>
            </a:pPr>
            <a:r>
              <a:rPr sz="1800" b="1" dirty="0">
                <a:latin typeface="Calibri"/>
                <a:cs typeface="Arial MT"/>
              </a:rPr>
              <a:t>Non modifié</a:t>
            </a:r>
            <a:r>
              <a:rPr sz="1800" dirty="0">
                <a:latin typeface="Calibri"/>
                <a:cs typeface="Arial MT"/>
              </a:rPr>
              <a:t>: fichier </a:t>
            </a:r>
            <a:r>
              <a:rPr sz="1800" spc="-5" dirty="0">
                <a:latin typeface="Calibri"/>
                <a:cs typeface="Arial MT"/>
              </a:rPr>
              <a:t>sauvegardé </a:t>
            </a:r>
            <a:r>
              <a:rPr sz="1800" dirty="0">
                <a:latin typeface="Calibri"/>
                <a:cs typeface="Arial MT"/>
              </a:rPr>
              <a:t>de manière</a:t>
            </a:r>
            <a:r>
              <a:rPr lang="en-US" dirty="0">
                <a:latin typeface="Calibri"/>
                <a:cs typeface="Arial MT"/>
              </a:rPr>
              <a:t> 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sûre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sa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version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courante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la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base de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84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données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du dépôt;</a:t>
            </a:r>
            <a:endParaRPr sz="1800"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●"/>
            </a:pPr>
            <a:endParaRPr sz="1850" dirty="0">
              <a:latin typeface="Calibri"/>
              <a:cs typeface="Arial MT"/>
            </a:endParaRPr>
          </a:p>
          <a:p>
            <a:pPr marL="1320800" marR="331470" indent="-342900">
              <a:buChar char="●"/>
              <a:tabLst>
                <a:tab pos="1320165" algn="l"/>
                <a:tab pos="1320800" algn="l"/>
              </a:tabLst>
            </a:pPr>
            <a:r>
              <a:rPr sz="1800" b="1" dirty="0">
                <a:latin typeface="Calibri"/>
                <a:cs typeface="Arial MT"/>
              </a:rPr>
              <a:t>Modifié</a:t>
            </a:r>
            <a:r>
              <a:rPr sz="1800" dirty="0">
                <a:latin typeface="Calibri"/>
                <a:cs typeface="Arial MT"/>
              </a:rPr>
              <a:t>: fichier </a:t>
            </a:r>
            <a:r>
              <a:rPr sz="1800" spc="-10" dirty="0">
                <a:latin typeface="Calibri"/>
                <a:cs typeface="Arial MT"/>
              </a:rPr>
              <a:t>ayant </a:t>
            </a:r>
            <a:r>
              <a:rPr sz="1800" spc="-5" dirty="0">
                <a:latin typeface="Calibri"/>
                <a:cs typeface="Arial MT"/>
              </a:rPr>
              <a:t>subi des </a:t>
            </a:r>
            <a:r>
              <a:rPr sz="1800" dirty="0">
                <a:latin typeface="Calibri"/>
                <a:cs typeface="Arial MT"/>
              </a:rPr>
              <a:t>modifications</a:t>
            </a:r>
            <a:r>
              <a:rPr lang="en-US" dirty="0">
                <a:latin typeface="Calibri"/>
                <a:cs typeface="Arial MT"/>
              </a:rPr>
              <a:t> </a:t>
            </a:r>
            <a:r>
              <a:rPr sz="1800" spc="-4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depuis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la dernière </a:t>
            </a:r>
            <a:r>
              <a:rPr sz="1800" dirty="0">
                <a:latin typeface="Calibri"/>
                <a:cs typeface="Arial MT"/>
              </a:rPr>
              <a:t>fois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qu’il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a</a:t>
            </a:r>
            <a:r>
              <a:rPr sz="1800" spc="-5" dirty="0">
                <a:latin typeface="Calibri"/>
                <a:cs typeface="Arial MT"/>
              </a:rPr>
              <a:t> été soumis;</a:t>
            </a:r>
            <a:endParaRPr sz="1800" dirty="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●"/>
            </a:pPr>
            <a:endParaRPr sz="1850" dirty="0">
              <a:latin typeface="Calibri"/>
              <a:cs typeface="Arial MT"/>
            </a:endParaRPr>
          </a:p>
          <a:p>
            <a:pPr marL="1320800" marR="146050" indent="-342900">
              <a:spcBef>
                <a:spcPts val="5"/>
              </a:spcBef>
              <a:buChar char="●"/>
              <a:tabLst>
                <a:tab pos="1320165" algn="l"/>
                <a:tab pos="1320800" algn="l"/>
                <a:tab pos="2513965" algn="l"/>
              </a:tabLst>
            </a:pPr>
            <a:r>
              <a:rPr sz="1800" b="1" dirty="0">
                <a:latin typeface="Calibri"/>
                <a:cs typeface="Arial MT"/>
              </a:rPr>
              <a:t>Indexé</a:t>
            </a:r>
            <a:r>
              <a:rPr sz="1800" dirty="0">
                <a:latin typeface="Calibri"/>
                <a:cs typeface="Arial MT"/>
              </a:rPr>
              <a:t>: </a:t>
            </a:r>
            <a:r>
              <a:rPr sz="1800" spc="-5" dirty="0">
                <a:latin typeface="Calibri"/>
                <a:cs typeface="Arial MT"/>
              </a:rPr>
              <a:t>idem pour </a:t>
            </a:r>
            <a:r>
              <a:rPr sz="1800" dirty="0">
                <a:latin typeface="Calibri"/>
                <a:cs typeface="Arial MT"/>
              </a:rPr>
              <a:t>modifié, </a:t>
            </a:r>
            <a:r>
              <a:rPr sz="1800" spc="-5" dirty="0">
                <a:latin typeface="Calibri"/>
                <a:cs typeface="Arial MT"/>
              </a:rPr>
              <a:t>sauf qu’il sera pris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instantané dans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sa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version courante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 la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 err="1">
                <a:latin typeface="Calibri"/>
                <a:cs typeface="Arial MT"/>
              </a:rPr>
              <a:t>prochaine</a:t>
            </a:r>
            <a:r>
              <a:rPr lang="fr-FR" sz="1800" spc="-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	</a:t>
            </a:r>
            <a:r>
              <a:rPr sz="1800" dirty="0">
                <a:latin typeface="Calibri"/>
                <a:cs typeface="Arial MT"/>
              </a:rPr>
              <a:t>soumission</a:t>
            </a:r>
            <a:r>
              <a:rPr sz="1800" spc="-3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(commit).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423" y="1998658"/>
            <a:ext cx="5522174" cy="3566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D5657-9E0F-D73D-DEB4-ACE2BFECDC2F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D5656-B81E-6028-FDBA-1DCA3AF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22D80-F2E4-3E98-7362-308150C16584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Modèle</a:t>
            </a:r>
            <a:r>
              <a:rPr sz="36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centralisé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10" dirty="0">
                <a:solidFill>
                  <a:srgbClr val="0070C0"/>
                </a:solidFill>
                <a:latin typeface="Calibri"/>
                <a:cs typeface="Calibri"/>
              </a:rPr>
              <a:t>vs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Modèle</a:t>
            </a:r>
            <a:r>
              <a:rPr sz="3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décentralisé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989" y="1595373"/>
            <a:ext cx="8719820" cy="42062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Les logiciels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gestion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version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sont construits </a:t>
            </a:r>
            <a:r>
              <a:rPr sz="1800" spc="-5" dirty="0">
                <a:latin typeface="Calibri"/>
                <a:cs typeface="Arial MT"/>
              </a:rPr>
              <a:t>sur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deux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modèles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lang="en-US"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cs typeface="Arial MT"/>
            </a:endParaRPr>
          </a:p>
          <a:p>
            <a:pPr marL="1214120" indent="-287655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centralisé</a:t>
            </a:r>
            <a:endParaRPr sz="1800">
              <a:latin typeface="Calibri"/>
              <a:cs typeface="Arial MT"/>
            </a:endParaRPr>
          </a:p>
          <a:p>
            <a:pPr marL="1214120" indent="-287655">
              <a:lnSpc>
                <a:spcPct val="100000"/>
              </a:lnSpc>
              <a:spcBef>
                <a:spcPts val="5"/>
              </a:spcBef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décentralisé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encore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appelé modèle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distribué.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libri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centralisé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469900" marR="5080" algn="just"/>
            <a:r>
              <a:rPr sz="1800" spc="-5" dirty="0">
                <a:latin typeface="Calibri"/>
                <a:cs typeface="Arial MT"/>
              </a:rPr>
              <a:t>la source du code du projet est hébergé sur un serveur </a:t>
            </a:r>
            <a:r>
              <a:rPr sz="1800" dirty="0">
                <a:latin typeface="Calibri"/>
                <a:cs typeface="Arial MT"/>
              </a:rPr>
              <a:t>distant </a:t>
            </a:r>
            <a:r>
              <a:rPr sz="1800" spc="-5" dirty="0">
                <a:latin typeface="Calibri"/>
                <a:cs typeface="Arial MT"/>
              </a:rPr>
              <a:t>central et les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différents </a:t>
            </a:r>
            <a:r>
              <a:rPr sz="1800" spc="-5" dirty="0">
                <a:latin typeface="Calibri"/>
                <a:cs typeface="Arial MT"/>
              </a:rPr>
              <a:t>utilisateurs doivent se connecter </a:t>
            </a:r>
            <a:r>
              <a:rPr sz="1800" dirty="0">
                <a:latin typeface="Calibri"/>
                <a:cs typeface="Arial MT"/>
              </a:rPr>
              <a:t>à </a:t>
            </a:r>
            <a:r>
              <a:rPr sz="1800" spc="-5" dirty="0">
                <a:latin typeface="Calibri"/>
                <a:cs typeface="Arial MT"/>
              </a:rPr>
              <a:t>ce serveur pour travailler </a:t>
            </a:r>
            <a:r>
              <a:rPr sz="1800" spc="5" dirty="0">
                <a:latin typeface="Calibri"/>
                <a:cs typeface="Arial MT"/>
              </a:rPr>
              <a:t>sur </a:t>
            </a:r>
            <a:r>
              <a:rPr sz="1800" spc="-5" dirty="0">
                <a:latin typeface="Calibri"/>
                <a:cs typeface="Arial MT"/>
              </a:rPr>
              <a:t>ce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code.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modèle</a:t>
            </a:r>
            <a:r>
              <a:rPr sz="1800" spc="-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distribué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:</a:t>
            </a:r>
            <a:endParaRPr sz="1800">
              <a:latin typeface="Calibri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469900" marR="5080" algn="just"/>
            <a:r>
              <a:rPr sz="1800" spc="-5" dirty="0">
                <a:latin typeface="Calibri"/>
                <a:cs typeface="Arial MT"/>
              </a:rPr>
              <a:t>le code source du projet est toujours hébergé sur un serveur </a:t>
            </a:r>
            <a:r>
              <a:rPr sz="1800" dirty="0">
                <a:latin typeface="Calibri"/>
                <a:cs typeface="Arial MT"/>
              </a:rPr>
              <a:t>distant mais </a:t>
            </a:r>
            <a:r>
              <a:rPr sz="1800" spc="-5" dirty="0">
                <a:latin typeface="Calibri"/>
                <a:cs typeface="Arial MT"/>
              </a:rPr>
              <a:t>chaque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spc="-4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utilisateur est </a:t>
            </a:r>
            <a:r>
              <a:rPr sz="1800" dirty="0">
                <a:latin typeface="Calibri"/>
                <a:cs typeface="Arial MT"/>
              </a:rPr>
              <a:t>invité à télécharger </a:t>
            </a:r>
            <a:r>
              <a:rPr sz="1800" spc="-5" dirty="0">
                <a:latin typeface="Calibri"/>
                <a:cs typeface="Arial MT"/>
              </a:rPr>
              <a:t>et </a:t>
            </a:r>
            <a:r>
              <a:rPr sz="1800" dirty="0">
                <a:latin typeface="Calibri"/>
                <a:cs typeface="Arial MT"/>
              </a:rPr>
              <a:t>à </a:t>
            </a:r>
            <a:r>
              <a:rPr sz="1800" spc="-5" dirty="0">
                <a:latin typeface="Calibri"/>
                <a:cs typeface="Arial MT"/>
              </a:rPr>
              <a:t>héberger l’intégralité du code </a:t>
            </a:r>
            <a:r>
              <a:rPr sz="1800" dirty="0">
                <a:latin typeface="Calibri"/>
                <a:cs typeface="Arial MT"/>
              </a:rPr>
              <a:t>source </a:t>
            </a:r>
            <a:r>
              <a:rPr sz="1800" spc="-5" dirty="0">
                <a:latin typeface="Calibri"/>
                <a:cs typeface="Arial MT"/>
              </a:rPr>
              <a:t>du</a:t>
            </a:r>
            <a:r>
              <a:rPr lang="en-US" spc="-5" dirty="0">
                <a:latin typeface="Calibri"/>
                <a:cs typeface="Arial MT"/>
              </a:rPr>
              <a:t> 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 sur sa propre </a:t>
            </a:r>
            <a:r>
              <a:rPr sz="1800" dirty="0">
                <a:latin typeface="Calibri"/>
                <a:cs typeface="Arial MT"/>
              </a:rPr>
              <a:t>machine.</a:t>
            </a:r>
            <a:endParaRPr sz="1800">
              <a:latin typeface="Calibri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B2A62-6E78-778F-9184-2A9121F1EFCD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89F7-537C-EA2A-A91D-ED60BE1F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E4086-0D75-286E-73AD-D9FC850570E8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594242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qu’une</a:t>
            </a:r>
            <a:r>
              <a:rPr sz="36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Branche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d’un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dépôt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046" y="1347723"/>
            <a:ext cx="9235440" cy="13976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Créer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une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branche,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c’est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créer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une</a:t>
            </a:r>
            <a:r>
              <a:rPr sz="1800" spc="19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“copie”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votre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à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partir</a:t>
            </a:r>
            <a:r>
              <a:rPr sz="1800" spc="1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d’un</a:t>
            </a:r>
            <a:r>
              <a:rPr sz="1800" spc="1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donné</a:t>
            </a:r>
            <a:r>
              <a:rPr sz="1800" spc="185" dirty="0">
                <a:latin typeface="Calibri"/>
                <a:cs typeface="Arial MT"/>
              </a:rPr>
              <a:t> </a:t>
            </a:r>
            <a:r>
              <a:rPr sz="1800" spc="-10" dirty="0">
                <a:latin typeface="Calibri"/>
                <a:cs typeface="Arial MT"/>
              </a:rPr>
              <a:t>pour</a:t>
            </a:r>
            <a:endParaRPr lang="en-US"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développer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tester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nouvelles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fonctionnalités</a:t>
            </a:r>
            <a:r>
              <a:rPr sz="1800" spc="-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sans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impacter</a:t>
            </a:r>
            <a:r>
              <a:rPr sz="1800" spc="-1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projet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base.</a:t>
            </a:r>
            <a:endParaRPr sz="1800">
              <a:latin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La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7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</a:t>
            </a:r>
            <a:r>
              <a:rPr sz="1800" spc="9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défaut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10" dirty="0">
                <a:latin typeface="Calibri"/>
                <a:cs typeface="Arial MT"/>
              </a:rPr>
              <a:t>dans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spc="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quand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créez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un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dépôt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s’appelle</a:t>
            </a:r>
            <a:r>
              <a:rPr sz="1800" spc="8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master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et</a:t>
            </a:r>
            <a:r>
              <a:rPr sz="1800" spc="9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elle</a:t>
            </a:r>
            <a:r>
              <a:rPr sz="1800" spc="8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</a:t>
            </a:r>
            <a:endParaRPr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latin typeface="Calibri"/>
                <a:cs typeface="Arial MT"/>
              </a:rPr>
              <a:t>vers</a:t>
            </a:r>
            <a:r>
              <a:rPr sz="1800" spc="-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 dernier des </a:t>
            </a:r>
            <a:r>
              <a:rPr sz="1800" spc="5" dirty="0">
                <a:latin typeface="Calibri"/>
                <a:cs typeface="Arial MT"/>
              </a:rPr>
              <a:t>commits</a:t>
            </a:r>
            <a:r>
              <a:rPr sz="1800" spc="-5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réaliser.</a:t>
            </a:r>
            <a:endParaRPr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8665" y="2926652"/>
            <a:ext cx="4363720" cy="374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AD1F0-B533-EDB9-3E88-EE89EF10BD4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C527-1BFE-16DA-4C9A-3E75A54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3EA0D-53F6-63B3-2AA3-25AAE705061D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468" y="637171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Qu’est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3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qu’une</a:t>
            </a:r>
            <a:r>
              <a:rPr sz="36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Branche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d’un</a:t>
            </a:r>
            <a:r>
              <a:rPr sz="3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Calibri"/>
              </a:rPr>
              <a:t>dépôt</a:t>
            </a:r>
            <a:r>
              <a:rPr sz="36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ea typeface="Calibri Ligh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046" y="1347723"/>
            <a:ext cx="9240520" cy="13976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Arial MT"/>
              </a:rPr>
              <a:t>Pour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déterminer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quel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pointeur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utilisez,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c’est-à-dire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sur</a:t>
            </a:r>
            <a:r>
              <a:rPr sz="1800" spc="4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quelle</a:t>
            </a:r>
            <a:r>
              <a:rPr sz="1800" spc="4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4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r>
              <a:rPr sz="1800" spc="4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vous</a:t>
            </a:r>
            <a:endParaRPr lang="en-US"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trouvez,</a:t>
            </a:r>
            <a:r>
              <a:rPr sz="1800" spc="20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Git utilise</a:t>
            </a:r>
            <a:r>
              <a:rPr sz="1800" spc="-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un </a:t>
            </a:r>
            <a:r>
              <a:rPr sz="1800" spc="-5" dirty="0">
                <a:latin typeface="Calibri"/>
                <a:cs typeface="Arial MT"/>
              </a:rPr>
              <a:t>autre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pointeur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spécial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appelé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HEAD.</a:t>
            </a:r>
            <a:endParaRPr sz="1800">
              <a:latin typeface="Calibri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HEAD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sur</a:t>
            </a:r>
            <a:r>
              <a:rPr sz="1800" spc="1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la</a:t>
            </a:r>
            <a:r>
              <a:rPr sz="1800" spc="1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Master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par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défaut.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15" dirty="0">
                <a:latin typeface="Calibri"/>
                <a:cs typeface="Arial MT"/>
              </a:rPr>
              <a:t>La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commande</a:t>
            </a:r>
            <a:r>
              <a:rPr sz="1800" spc="12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git</a:t>
            </a:r>
            <a:r>
              <a:rPr sz="1800" spc="10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</a:t>
            </a:r>
            <a:r>
              <a:rPr sz="1800" spc="10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permet</a:t>
            </a:r>
            <a:r>
              <a:rPr sz="1800" spc="13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de</a:t>
            </a:r>
            <a:r>
              <a:rPr sz="1800" spc="1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créer</a:t>
            </a:r>
            <a:endParaRPr sz="1800">
              <a:latin typeface="Calibri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1800" spc="-5" dirty="0">
                <a:latin typeface="Calibri"/>
                <a:cs typeface="Arial MT"/>
              </a:rPr>
              <a:t>une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nouvelle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branche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dirty="0">
                <a:latin typeface="Calibri"/>
                <a:cs typeface="Arial MT"/>
              </a:rPr>
              <a:t>mais</a:t>
            </a:r>
            <a:r>
              <a:rPr sz="1800" spc="-2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ne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déplace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pas</a:t>
            </a:r>
            <a:r>
              <a:rPr sz="180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le</a:t>
            </a:r>
            <a:r>
              <a:rPr sz="1800" spc="5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pointeur</a:t>
            </a:r>
            <a:r>
              <a:rPr sz="1800" spc="10" dirty="0">
                <a:latin typeface="Calibri"/>
                <a:cs typeface="Arial MT"/>
              </a:rPr>
              <a:t> </a:t>
            </a:r>
            <a:r>
              <a:rPr sz="1800" spc="-5" dirty="0">
                <a:latin typeface="Calibri"/>
                <a:cs typeface="Arial MT"/>
              </a:rPr>
              <a:t>HEAD</a:t>
            </a:r>
            <a:endParaRPr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1285" y="2974339"/>
            <a:ext cx="6334760" cy="349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2042D-4582-3E8C-964F-3A66A834D6A0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67E5-5707-2323-85ED-E5A02BDA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4F519-57E3-346F-B799-AE31EA89FA51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1567" y="671512"/>
            <a:ext cx="514770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70C0"/>
                </a:solidFill>
                <a:latin typeface="Calibri"/>
                <a:cs typeface="Arial MT"/>
              </a:rPr>
              <a:t>Comment</a:t>
            </a:r>
            <a:r>
              <a:rPr sz="3600" b="1" spc="-60" dirty="0">
                <a:solidFill>
                  <a:srgbClr val="0070C0"/>
                </a:solidFill>
                <a:latin typeface="Calibri"/>
                <a:cs typeface="Arial MT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Arial MT"/>
              </a:rPr>
              <a:t>installer</a:t>
            </a:r>
            <a:r>
              <a:rPr sz="3600" b="1" spc="-50" dirty="0">
                <a:solidFill>
                  <a:srgbClr val="0070C0"/>
                </a:solidFill>
                <a:latin typeface="Calibri"/>
                <a:cs typeface="Arial MT"/>
              </a:rPr>
              <a:t> </a:t>
            </a:r>
            <a:r>
              <a:rPr sz="3600" b="1" spc="-5" dirty="0">
                <a:solidFill>
                  <a:srgbClr val="0070C0"/>
                </a:solidFill>
                <a:latin typeface="Calibri"/>
                <a:cs typeface="Arial MT"/>
              </a:rPr>
              <a:t>Git</a:t>
            </a:r>
            <a:r>
              <a:rPr sz="3600" b="1" spc="-15" dirty="0">
                <a:solidFill>
                  <a:srgbClr val="0070C0"/>
                </a:solidFill>
                <a:latin typeface="Calibri"/>
                <a:cs typeface="Arial MT"/>
              </a:rPr>
              <a:t> </a:t>
            </a:r>
            <a:r>
              <a:rPr sz="3600" b="1" dirty="0">
                <a:solidFill>
                  <a:srgbClr val="0070C0"/>
                </a:solidFill>
                <a:latin typeface="Calibri"/>
                <a:cs typeface="Arial MT"/>
              </a:rPr>
              <a:t>?</a:t>
            </a:r>
            <a:endParaRPr lang="en-US" sz="3600" b="1">
              <a:solidFill>
                <a:srgbClr val="0070C0"/>
              </a:solidFill>
              <a:latin typeface="Calibri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6511" y="1421129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9DFFCA"/>
                </a:solidFill>
                <a:uFill>
                  <a:solidFill>
                    <a:srgbClr val="9DFFCA"/>
                  </a:solidFill>
                </a:uFill>
                <a:latin typeface="Calibri"/>
                <a:cs typeface="Arial MT"/>
                <a:hlinkClick r:id="rId2"/>
              </a:rPr>
              <a:t>https://git-scm.com/downloads</a:t>
            </a:r>
            <a:endParaRPr lang="en-US" sz="1800">
              <a:latin typeface="Calibri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5680" y="1963420"/>
            <a:ext cx="6197600" cy="4246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7D58E-F565-08FA-D73E-3851D2E87244}"/>
              </a:ext>
            </a:extLst>
          </p:cNvPr>
          <p:cNvSpPr txBox="1"/>
          <p:nvPr/>
        </p:nvSpPr>
        <p:spPr>
          <a:xfrm>
            <a:off x="10397007" y="174401"/>
            <a:ext cx="1384477" cy="257576"/>
          </a:xfrm>
          <a:prstGeom prst="rect">
            <a:avLst/>
          </a:prstGeom>
          <a:solidFill>
            <a:srgbClr val="0B84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F6A1-98DC-5FC2-D659-3FC3BB58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422AA-A117-C6A8-5658-F088C71B9284}"/>
              </a:ext>
            </a:extLst>
          </p:cNvPr>
          <p:cNvSpPr/>
          <p:nvPr/>
        </p:nvSpPr>
        <p:spPr>
          <a:xfrm>
            <a:off x="152400" y="118978"/>
            <a:ext cx="1600200" cy="56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2" ma:contentTypeDescription="Crée un document." ma:contentTypeScope="" ma:versionID="e607b8333ac1218a312dd4ed4e1de895">
  <xsd:schema xmlns:xsd="http://www.w3.org/2001/XMLSchema" xmlns:xs="http://www.w3.org/2001/XMLSchema" xmlns:p="http://schemas.microsoft.com/office/2006/metadata/properties" xmlns:ns2="a0ff54e1-a636-46f6-9b69-8f3822d67a0e" targetNamespace="http://schemas.microsoft.com/office/2006/metadata/properties" ma:root="true" ma:fieldsID="1721362619cd5c39124259572c3a737d" ns2:_="">
    <xsd:import namespace="a0ff54e1-a636-46f6-9b69-8f3822d67a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4C10F8-D21B-4460-8B49-597EB62ABE7B}"/>
</file>

<file path=customXml/itemProps2.xml><?xml version="1.0" encoding="utf-8"?>
<ds:datastoreItem xmlns:ds="http://schemas.openxmlformats.org/officeDocument/2006/customXml" ds:itemID="{59F408E6-0323-471D-A63A-584EB2DE5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73A087-5789-421C-A92B-54C2608534EA}">
  <ds:schemaRefs>
    <ds:schemaRef ds:uri="http://schemas.microsoft.com/office/2006/metadata/properties"/>
    <ds:schemaRef ds:uri="http://schemas.microsoft.com/office/infopath/2007/PartnerControls"/>
    <ds:schemaRef ds:uri="ff169a4e-b77a-438e-80a4-0800f20f8d95"/>
    <ds:schemaRef ds:uri="e7e3fc82-298b-4121-ac6d-4eb14224b4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1174</Words>
  <Application>Microsoft Office PowerPoint</Application>
  <PresentationFormat>Grand écran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Consolas</vt:lpstr>
      <vt:lpstr>Office Theme</vt:lpstr>
      <vt:lpstr>Thème Office</vt:lpstr>
      <vt:lpstr>Présentation PowerPoint</vt:lpstr>
      <vt:lpstr>Qu’est-ce que Git ?</vt:lpstr>
      <vt:lpstr>Qu’est-ce que Git ?</vt:lpstr>
      <vt:lpstr>Qu’est-ce que Git ?</vt:lpstr>
      <vt:lpstr>Enregistrer des modifications dans un dépôt</vt:lpstr>
      <vt:lpstr>Modèle centralisé vs Modèle décentralisé :</vt:lpstr>
      <vt:lpstr>Qu’est ce qu’une Branche d’un dépôt ?</vt:lpstr>
      <vt:lpstr>Qu’est ce qu’une Branche d’un dépôt ?</vt:lpstr>
      <vt:lpstr>Présentation PowerPoint</vt:lpstr>
      <vt:lpstr>Qu’est-ce que GitHub ?</vt:lpstr>
      <vt:lpstr>Commande GIT de base</vt:lpstr>
      <vt:lpstr>Commande GIT de base</vt:lpstr>
      <vt:lpstr>Commande GIT de base</vt:lpstr>
      <vt:lpstr>Commande GIT de base</vt:lpstr>
      <vt:lpstr>Commande GIT de base</vt:lpstr>
      <vt:lpstr>Commande GIT de base</vt:lpstr>
      <vt:lpstr>Présentation PowerPoint</vt:lpstr>
      <vt:lpstr>Commande GIT de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Wils</dc:creator>
  <cp:lastModifiedBy>David Wils</cp:lastModifiedBy>
  <cp:revision>538</cp:revision>
  <dcterms:created xsi:type="dcterms:W3CDTF">2022-08-30T08:08:04Z</dcterms:created>
  <dcterms:modified xsi:type="dcterms:W3CDTF">2022-09-09T15:00:23Z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2022-08-30T00:00:00Z</vt:filetime>
  </property>
  <property fmtid="{D5CDD505-2E9C-101B-9397-08002B2CF9AE}" pid="5" name="ContentTypeId">
    <vt:lpwstr>0x010100BEB604C28311E44494E598F4C876ACB7</vt:lpwstr>
  </property>
  <property fmtid="{D5CDD505-2E9C-101B-9397-08002B2CF9AE}" pid="6" name="MediaServiceImageTags">
    <vt:lpwstr/>
  </property>
</Properties>
</file>