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6" r:id="rId4"/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6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5E8C1-F79A-AF41-8927-2F310E260B4C}" v="165" dt="2022-08-30T11:50:52.607"/>
    <p1510:client id="{4FE10705-0FC1-34AD-548C-0ED807D1DC79}" v="11" dt="2022-08-30T10:32:16.808"/>
    <p1510:client id="{EDCFA250-4E1B-A69F-F966-A5B7691C019B}" v="2041" dt="2022-08-30T10:29:35.60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84904" y="527684"/>
            <a:ext cx="482219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69539"/>
            <a:ext cx="4036059" cy="418845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93060"/>
            <a:ext cx="1521459" cy="236474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8060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8460" y="0"/>
            <a:ext cx="1605279" cy="114046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5519" y="6096000"/>
            <a:ext cx="993140" cy="76199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96219" y="0"/>
            <a:ext cx="764794" cy="120675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686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106420" y="1681479"/>
            <a:ext cx="5831840" cy="4249420"/>
          </a:xfrm>
          <a:custGeom>
            <a:avLst/>
            <a:gdLst/>
            <a:ahLst/>
            <a:cxnLst/>
            <a:rect l="l" t="t" r="r" b="b"/>
            <a:pathLst>
              <a:path w="5831840" h="4249420">
                <a:moveTo>
                  <a:pt x="5831839" y="0"/>
                </a:moveTo>
                <a:lnTo>
                  <a:pt x="0" y="0"/>
                </a:lnTo>
                <a:lnTo>
                  <a:pt x="0" y="4249420"/>
                </a:lnTo>
                <a:lnTo>
                  <a:pt x="5831839" y="4249420"/>
                </a:lnTo>
                <a:lnTo>
                  <a:pt x="5831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106420" y="1681479"/>
            <a:ext cx="5831840" cy="4249420"/>
          </a:xfrm>
          <a:custGeom>
            <a:avLst/>
            <a:gdLst/>
            <a:ahLst/>
            <a:cxnLst/>
            <a:rect l="l" t="t" r="r" b="b"/>
            <a:pathLst>
              <a:path w="5831840" h="4249420">
                <a:moveTo>
                  <a:pt x="0" y="4249420"/>
                </a:moveTo>
                <a:lnTo>
                  <a:pt x="5831839" y="4249420"/>
                </a:lnTo>
                <a:lnTo>
                  <a:pt x="5831839" y="0"/>
                </a:lnTo>
                <a:lnTo>
                  <a:pt x="0" y="0"/>
                </a:lnTo>
                <a:lnTo>
                  <a:pt x="0" y="424942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06420" y="1767839"/>
            <a:ext cx="5831839" cy="40233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D23335CA-BA10-4E8E-A1CA-9D7F19E976E0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36952" y="1844621"/>
            <a:ext cx="2936169" cy="2733675"/>
          </a:xfrm>
          <a:prstGeom prst="rect">
            <a:avLst/>
          </a:prstGeom>
          <a:noFill/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876956D8-1182-4981-9715-B0C3B2E16BF0}"/>
              </a:ext>
            </a:extLst>
          </p:cNvPr>
          <p:cNvGrpSpPr/>
          <p:nvPr userDrawn="1"/>
        </p:nvGrpSpPr>
        <p:grpSpPr>
          <a:xfrm>
            <a:off x="5344527" y="206428"/>
            <a:ext cx="6847473" cy="6438975"/>
            <a:chOff x="5344527" y="122676"/>
            <a:chExt cx="6914003" cy="6551601"/>
          </a:xfrm>
          <a:solidFill>
            <a:srgbClr val="E7E6E6"/>
          </a:solidFill>
          <a:effectLst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6EA9C7-709A-45DE-A16A-C83CB0529923}"/>
                </a:ext>
              </a:extLst>
            </p:cNvPr>
            <p:cNvSpPr/>
            <p:nvPr/>
          </p:nvSpPr>
          <p:spPr>
            <a:xfrm>
              <a:off x="5344527" y="528515"/>
              <a:ext cx="6914003" cy="6145762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AF545F-8334-4D57-9CFD-12048C61DF1B}"/>
                </a:ext>
              </a:extLst>
            </p:cNvPr>
            <p:cNvSpPr/>
            <p:nvPr userDrawn="1"/>
          </p:nvSpPr>
          <p:spPr>
            <a:xfrm>
              <a:off x="6486037" y="122676"/>
              <a:ext cx="5772493" cy="522489"/>
            </a:xfrm>
            <a:custGeom>
              <a:avLst/>
              <a:gdLst>
                <a:gd name="connsiteX0" fmla="*/ 0 w 5281588"/>
                <a:gd name="connsiteY0" fmla="*/ 0 h 497965"/>
                <a:gd name="connsiteX1" fmla="*/ 5281588 w 5281588"/>
                <a:gd name="connsiteY1" fmla="*/ 0 h 497965"/>
                <a:gd name="connsiteX2" fmla="*/ 5281588 w 5281588"/>
                <a:gd name="connsiteY2" fmla="*/ 497965 h 497965"/>
                <a:gd name="connsiteX3" fmla="*/ 0 w 5281588"/>
                <a:gd name="connsiteY3" fmla="*/ 497965 h 497965"/>
                <a:gd name="connsiteX4" fmla="*/ 0 w 5281588"/>
                <a:gd name="connsiteY4" fmla="*/ 0 h 497965"/>
                <a:gd name="connsiteX0" fmla="*/ 490953 w 5772541"/>
                <a:gd name="connsiteY0" fmla="*/ 0 h 528650"/>
                <a:gd name="connsiteX1" fmla="*/ 5772541 w 5772541"/>
                <a:gd name="connsiteY1" fmla="*/ 0 h 528650"/>
                <a:gd name="connsiteX2" fmla="*/ 5772541 w 5772541"/>
                <a:gd name="connsiteY2" fmla="*/ 497965 h 528650"/>
                <a:gd name="connsiteX3" fmla="*/ 0 w 5772541"/>
                <a:gd name="connsiteY3" fmla="*/ 528650 h 528650"/>
                <a:gd name="connsiteX4" fmla="*/ 490953 w 5772541"/>
                <a:gd name="connsiteY4" fmla="*/ 0 h 528650"/>
                <a:gd name="connsiteX0" fmla="*/ 441857 w 5723445"/>
                <a:gd name="connsiteY0" fmla="*/ 0 h 497965"/>
                <a:gd name="connsiteX1" fmla="*/ 5723445 w 5723445"/>
                <a:gd name="connsiteY1" fmla="*/ 0 h 497965"/>
                <a:gd name="connsiteX2" fmla="*/ 5723445 w 5723445"/>
                <a:gd name="connsiteY2" fmla="*/ 497965 h 497965"/>
                <a:gd name="connsiteX3" fmla="*/ 0 w 5723445"/>
                <a:gd name="connsiteY3" fmla="*/ 479554 h 497965"/>
                <a:gd name="connsiteX4" fmla="*/ 441857 w 5723445"/>
                <a:gd name="connsiteY4" fmla="*/ 0 h 497965"/>
                <a:gd name="connsiteX0" fmla="*/ 455871 w 5737459"/>
                <a:gd name="connsiteY0" fmla="*/ 0 h 497965"/>
                <a:gd name="connsiteX1" fmla="*/ 5737459 w 5737459"/>
                <a:gd name="connsiteY1" fmla="*/ 0 h 497965"/>
                <a:gd name="connsiteX2" fmla="*/ 5737459 w 5737459"/>
                <a:gd name="connsiteY2" fmla="*/ 497965 h 497965"/>
                <a:gd name="connsiteX3" fmla="*/ 0 w 5737459"/>
                <a:gd name="connsiteY3" fmla="*/ 493568 h 497965"/>
                <a:gd name="connsiteX4" fmla="*/ 455871 w 5737459"/>
                <a:gd name="connsiteY4" fmla="*/ 0 h 497965"/>
                <a:gd name="connsiteX0" fmla="*/ 490905 w 5772493"/>
                <a:gd name="connsiteY0" fmla="*/ 0 h 504078"/>
                <a:gd name="connsiteX1" fmla="*/ 5772493 w 5772493"/>
                <a:gd name="connsiteY1" fmla="*/ 0 h 504078"/>
                <a:gd name="connsiteX2" fmla="*/ 5772493 w 5772493"/>
                <a:gd name="connsiteY2" fmla="*/ 497965 h 504078"/>
                <a:gd name="connsiteX3" fmla="*/ 0 w 5772493"/>
                <a:gd name="connsiteY3" fmla="*/ 504078 h 504078"/>
                <a:gd name="connsiteX4" fmla="*/ 490905 w 5772493"/>
                <a:gd name="connsiteY4" fmla="*/ 0 h 504078"/>
                <a:gd name="connsiteX0" fmla="*/ 490905 w 5772493"/>
                <a:gd name="connsiteY0" fmla="*/ 0 h 522489"/>
                <a:gd name="connsiteX1" fmla="*/ 5772493 w 5772493"/>
                <a:gd name="connsiteY1" fmla="*/ 0 h 522489"/>
                <a:gd name="connsiteX2" fmla="*/ 5772493 w 5772493"/>
                <a:gd name="connsiteY2" fmla="*/ 522489 h 522489"/>
                <a:gd name="connsiteX3" fmla="*/ 0 w 5772493"/>
                <a:gd name="connsiteY3" fmla="*/ 504078 h 522489"/>
                <a:gd name="connsiteX4" fmla="*/ 490905 w 5772493"/>
                <a:gd name="connsiteY4" fmla="*/ 0 h 5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493" h="522489">
                  <a:moveTo>
                    <a:pt x="490905" y="0"/>
                  </a:moveTo>
                  <a:lnTo>
                    <a:pt x="5772493" y="0"/>
                  </a:lnTo>
                  <a:lnTo>
                    <a:pt x="5772493" y="522489"/>
                  </a:lnTo>
                  <a:lnTo>
                    <a:pt x="0" y="504078"/>
                  </a:lnTo>
                  <a:lnTo>
                    <a:pt x="490905" y="0"/>
                  </a:lnTo>
                  <a:close/>
                </a:path>
              </a:pathLst>
            </a:cu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        </a:t>
              </a:r>
            </a:p>
          </p:txBody>
        </p:sp>
      </p:grpSp>
      <p:sp>
        <p:nvSpPr>
          <p:cNvPr id="7" name="Rectangle 1">
            <a:extLst>
              <a:ext uri="{FF2B5EF4-FFF2-40B4-BE49-F238E27FC236}">
                <a16:creationId xmlns:a16="http://schemas.microsoft.com/office/drawing/2014/main" id="{D1785B3C-6C3B-44C4-962D-F8B1B431BA61}"/>
              </a:ext>
            </a:extLst>
          </p:cNvPr>
          <p:cNvSpPr/>
          <p:nvPr userDrawn="1"/>
        </p:nvSpPr>
        <p:spPr>
          <a:xfrm flipV="1">
            <a:off x="5754133" y="473893"/>
            <a:ext cx="1608750" cy="383540"/>
          </a:xfrm>
          <a:custGeom>
            <a:avLst/>
            <a:gdLst>
              <a:gd name="connsiteX0" fmla="*/ 0 w 2778276"/>
              <a:gd name="connsiteY0" fmla="*/ 0 h 471777"/>
              <a:gd name="connsiteX1" fmla="*/ 2778276 w 2778276"/>
              <a:gd name="connsiteY1" fmla="*/ 0 h 471777"/>
              <a:gd name="connsiteX2" fmla="*/ 2778276 w 2778276"/>
              <a:gd name="connsiteY2" fmla="*/ 471777 h 471777"/>
              <a:gd name="connsiteX3" fmla="*/ 0 w 2778276"/>
              <a:gd name="connsiteY3" fmla="*/ 471777 h 471777"/>
              <a:gd name="connsiteX4" fmla="*/ 0 w 2778276"/>
              <a:gd name="connsiteY4" fmla="*/ 0 h 471777"/>
              <a:gd name="connsiteX0" fmla="*/ 0 w 2778276"/>
              <a:gd name="connsiteY0" fmla="*/ 0 h 499912"/>
              <a:gd name="connsiteX1" fmla="*/ 2778276 w 2778276"/>
              <a:gd name="connsiteY1" fmla="*/ 0 h 499912"/>
              <a:gd name="connsiteX2" fmla="*/ 2778276 w 2778276"/>
              <a:gd name="connsiteY2" fmla="*/ 471777 h 499912"/>
              <a:gd name="connsiteX3" fmla="*/ 576775 w 2778276"/>
              <a:gd name="connsiteY3" fmla="*/ 499912 h 499912"/>
              <a:gd name="connsiteX4" fmla="*/ 0 w 2778276"/>
              <a:gd name="connsiteY4" fmla="*/ 0 h 499912"/>
              <a:gd name="connsiteX0" fmla="*/ 0 w 2792344"/>
              <a:gd name="connsiteY0" fmla="*/ 0 h 514001"/>
              <a:gd name="connsiteX1" fmla="*/ 2778276 w 2792344"/>
              <a:gd name="connsiteY1" fmla="*/ 0 h 514001"/>
              <a:gd name="connsiteX2" fmla="*/ 2792344 w 2792344"/>
              <a:gd name="connsiteY2" fmla="*/ 514001 h 514001"/>
              <a:gd name="connsiteX3" fmla="*/ 576775 w 2792344"/>
              <a:gd name="connsiteY3" fmla="*/ 499912 h 514001"/>
              <a:gd name="connsiteX4" fmla="*/ 0 w 2792344"/>
              <a:gd name="connsiteY4" fmla="*/ 0 h 514001"/>
              <a:gd name="connsiteX0" fmla="*/ 0 w 2792344"/>
              <a:gd name="connsiteY0" fmla="*/ 0 h 514001"/>
              <a:gd name="connsiteX1" fmla="*/ 2778276 w 2792344"/>
              <a:gd name="connsiteY1" fmla="*/ 0 h 514001"/>
              <a:gd name="connsiteX2" fmla="*/ 2792344 w 2792344"/>
              <a:gd name="connsiteY2" fmla="*/ 514001 h 514001"/>
              <a:gd name="connsiteX3" fmla="*/ 607180 w 2792344"/>
              <a:gd name="connsiteY3" fmla="*/ 513997 h 514001"/>
              <a:gd name="connsiteX4" fmla="*/ 0 w 2792344"/>
              <a:gd name="connsiteY4" fmla="*/ 0 h 51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344" h="514001">
                <a:moveTo>
                  <a:pt x="0" y="0"/>
                </a:moveTo>
                <a:lnTo>
                  <a:pt x="2778276" y="0"/>
                </a:lnTo>
                <a:lnTo>
                  <a:pt x="2792344" y="514001"/>
                </a:lnTo>
                <a:lnTo>
                  <a:pt x="607180" y="513997"/>
                </a:lnTo>
                <a:lnTo>
                  <a:pt x="0" y="0"/>
                </a:lnTo>
                <a:close/>
              </a:path>
            </a:pathLst>
          </a:custGeom>
          <a:solidFill>
            <a:srgbClr val="EE740F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32DBF58-80D6-4AD4-8AC0-04C3DC3916D4}"/>
              </a:ext>
            </a:extLst>
          </p:cNvPr>
          <p:cNvGrpSpPr/>
          <p:nvPr userDrawn="1"/>
        </p:nvGrpSpPr>
        <p:grpSpPr>
          <a:xfrm>
            <a:off x="5414376" y="336852"/>
            <a:ext cx="6777624" cy="6188548"/>
            <a:chOff x="5414376" y="320984"/>
            <a:chExt cx="6777624" cy="6188548"/>
          </a:xfrm>
          <a:blipFill>
            <a:blip r:embed="rId4"/>
            <a:stretch>
              <a:fillRect/>
            </a:stretch>
          </a:blip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F4BE96-29E9-45FE-A98C-B3C3E67BA17A}"/>
                </a:ext>
              </a:extLst>
            </p:cNvPr>
            <p:cNvSpPr/>
            <p:nvPr/>
          </p:nvSpPr>
          <p:spPr>
            <a:xfrm>
              <a:off x="5414376" y="763168"/>
              <a:ext cx="6777623" cy="574636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1522337-5292-4677-98CD-5D034CAD0F80}"/>
                </a:ext>
              </a:extLst>
            </p:cNvPr>
            <p:cNvSpPr/>
            <p:nvPr userDrawn="1"/>
          </p:nvSpPr>
          <p:spPr>
            <a:xfrm>
              <a:off x="6822436" y="320984"/>
              <a:ext cx="5369564" cy="448444"/>
            </a:xfrm>
            <a:custGeom>
              <a:avLst/>
              <a:gdLst>
                <a:gd name="connsiteX0" fmla="*/ 0 w 5784111"/>
                <a:gd name="connsiteY0" fmla="*/ 0 h 448444"/>
                <a:gd name="connsiteX1" fmla="*/ 5784111 w 5784111"/>
                <a:gd name="connsiteY1" fmla="*/ 0 h 448444"/>
                <a:gd name="connsiteX2" fmla="*/ 5784111 w 5784111"/>
                <a:gd name="connsiteY2" fmla="*/ 448444 h 448444"/>
                <a:gd name="connsiteX3" fmla="*/ 0 w 5784111"/>
                <a:gd name="connsiteY3" fmla="*/ 448444 h 448444"/>
                <a:gd name="connsiteX4" fmla="*/ 0 w 5784111"/>
                <a:gd name="connsiteY4" fmla="*/ 0 h 448444"/>
                <a:gd name="connsiteX0" fmla="*/ 335989 w 6120100"/>
                <a:gd name="connsiteY0" fmla="*/ 0 h 448444"/>
                <a:gd name="connsiteX1" fmla="*/ 6120100 w 6120100"/>
                <a:gd name="connsiteY1" fmla="*/ 0 h 448444"/>
                <a:gd name="connsiteX2" fmla="*/ 6120100 w 6120100"/>
                <a:gd name="connsiteY2" fmla="*/ 448444 h 448444"/>
                <a:gd name="connsiteX3" fmla="*/ 0 w 6120100"/>
                <a:gd name="connsiteY3" fmla="*/ 448444 h 448444"/>
                <a:gd name="connsiteX4" fmla="*/ 335989 w 6120100"/>
                <a:gd name="connsiteY4" fmla="*/ 0 h 448444"/>
                <a:gd name="connsiteX0" fmla="*/ 370495 w 6154606"/>
                <a:gd name="connsiteY0" fmla="*/ 0 h 448444"/>
                <a:gd name="connsiteX1" fmla="*/ 6154606 w 6154606"/>
                <a:gd name="connsiteY1" fmla="*/ 0 h 448444"/>
                <a:gd name="connsiteX2" fmla="*/ 6154606 w 6154606"/>
                <a:gd name="connsiteY2" fmla="*/ 448444 h 448444"/>
                <a:gd name="connsiteX3" fmla="*/ 0 w 6154606"/>
                <a:gd name="connsiteY3" fmla="*/ 448444 h 448444"/>
                <a:gd name="connsiteX4" fmla="*/ 370495 w 6154606"/>
                <a:gd name="connsiteY4" fmla="*/ 0 h 448444"/>
                <a:gd name="connsiteX0" fmla="*/ 439509 w 6223620"/>
                <a:gd name="connsiteY0" fmla="*/ 0 h 448444"/>
                <a:gd name="connsiteX1" fmla="*/ 6223620 w 6223620"/>
                <a:gd name="connsiteY1" fmla="*/ 0 h 448444"/>
                <a:gd name="connsiteX2" fmla="*/ 6223620 w 6223620"/>
                <a:gd name="connsiteY2" fmla="*/ 448444 h 448444"/>
                <a:gd name="connsiteX3" fmla="*/ 0 w 6223620"/>
                <a:gd name="connsiteY3" fmla="*/ 448444 h 448444"/>
                <a:gd name="connsiteX4" fmla="*/ 439509 w 6223620"/>
                <a:gd name="connsiteY4" fmla="*/ 0 h 44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620" h="448444">
                  <a:moveTo>
                    <a:pt x="439509" y="0"/>
                  </a:moveTo>
                  <a:lnTo>
                    <a:pt x="6223620" y="0"/>
                  </a:lnTo>
                  <a:lnTo>
                    <a:pt x="6223620" y="448444"/>
                  </a:lnTo>
                  <a:lnTo>
                    <a:pt x="0" y="448444"/>
                  </a:lnTo>
                  <a:lnTo>
                    <a:pt x="4395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EE866178-2AB3-46C0-BE65-FB98D9FCAF69}"/>
              </a:ext>
            </a:extLst>
          </p:cNvPr>
          <p:cNvGrpSpPr/>
          <p:nvPr userDrawn="1"/>
        </p:nvGrpSpPr>
        <p:grpSpPr>
          <a:xfrm>
            <a:off x="5414722" y="324094"/>
            <a:ext cx="6777624" cy="6197054"/>
            <a:chOff x="5414376" y="312478"/>
            <a:chExt cx="6777624" cy="6197054"/>
          </a:xfrm>
          <a:gradFill>
            <a:gsLst>
              <a:gs pos="0">
                <a:srgbClr val="0056AC">
                  <a:alpha val="78000"/>
                </a:srgbClr>
              </a:gs>
              <a:gs pos="100000">
                <a:srgbClr val="0B84FF"/>
              </a:gs>
              <a:gs pos="18000">
                <a:srgbClr val="0B84FF">
                  <a:alpha val="84000"/>
                </a:srgbClr>
              </a:gs>
            </a:gsLst>
            <a:lin ang="0" scaled="0"/>
          </a:gra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3770ECC-A4CF-4ABD-98FE-3720D8AB0624}"/>
                </a:ext>
              </a:extLst>
            </p:cNvPr>
            <p:cNvSpPr/>
            <p:nvPr/>
          </p:nvSpPr>
          <p:spPr>
            <a:xfrm>
              <a:off x="5414376" y="763168"/>
              <a:ext cx="6777623" cy="574636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3">
              <a:extLst>
                <a:ext uri="{FF2B5EF4-FFF2-40B4-BE49-F238E27FC236}">
                  <a16:creationId xmlns:a16="http://schemas.microsoft.com/office/drawing/2014/main" id="{CBECCD16-FC33-4CF6-89E5-C76BF6185CC7}"/>
                </a:ext>
              </a:extLst>
            </p:cNvPr>
            <p:cNvSpPr/>
            <p:nvPr userDrawn="1"/>
          </p:nvSpPr>
          <p:spPr>
            <a:xfrm>
              <a:off x="6822436" y="312478"/>
              <a:ext cx="5369564" cy="448444"/>
            </a:xfrm>
            <a:custGeom>
              <a:avLst/>
              <a:gdLst>
                <a:gd name="connsiteX0" fmla="*/ 0 w 5784111"/>
                <a:gd name="connsiteY0" fmla="*/ 0 h 448444"/>
                <a:gd name="connsiteX1" fmla="*/ 5784111 w 5784111"/>
                <a:gd name="connsiteY1" fmla="*/ 0 h 448444"/>
                <a:gd name="connsiteX2" fmla="*/ 5784111 w 5784111"/>
                <a:gd name="connsiteY2" fmla="*/ 448444 h 448444"/>
                <a:gd name="connsiteX3" fmla="*/ 0 w 5784111"/>
                <a:gd name="connsiteY3" fmla="*/ 448444 h 448444"/>
                <a:gd name="connsiteX4" fmla="*/ 0 w 5784111"/>
                <a:gd name="connsiteY4" fmla="*/ 0 h 448444"/>
                <a:gd name="connsiteX0" fmla="*/ 335989 w 6120100"/>
                <a:gd name="connsiteY0" fmla="*/ 0 h 448444"/>
                <a:gd name="connsiteX1" fmla="*/ 6120100 w 6120100"/>
                <a:gd name="connsiteY1" fmla="*/ 0 h 448444"/>
                <a:gd name="connsiteX2" fmla="*/ 6120100 w 6120100"/>
                <a:gd name="connsiteY2" fmla="*/ 448444 h 448444"/>
                <a:gd name="connsiteX3" fmla="*/ 0 w 6120100"/>
                <a:gd name="connsiteY3" fmla="*/ 448444 h 448444"/>
                <a:gd name="connsiteX4" fmla="*/ 335989 w 6120100"/>
                <a:gd name="connsiteY4" fmla="*/ 0 h 448444"/>
                <a:gd name="connsiteX0" fmla="*/ 370495 w 6154606"/>
                <a:gd name="connsiteY0" fmla="*/ 0 h 448444"/>
                <a:gd name="connsiteX1" fmla="*/ 6154606 w 6154606"/>
                <a:gd name="connsiteY1" fmla="*/ 0 h 448444"/>
                <a:gd name="connsiteX2" fmla="*/ 6154606 w 6154606"/>
                <a:gd name="connsiteY2" fmla="*/ 448444 h 448444"/>
                <a:gd name="connsiteX3" fmla="*/ 0 w 6154606"/>
                <a:gd name="connsiteY3" fmla="*/ 448444 h 448444"/>
                <a:gd name="connsiteX4" fmla="*/ 370495 w 6154606"/>
                <a:gd name="connsiteY4" fmla="*/ 0 h 448444"/>
                <a:gd name="connsiteX0" fmla="*/ 439509 w 6223620"/>
                <a:gd name="connsiteY0" fmla="*/ 0 h 448444"/>
                <a:gd name="connsiteX1" fmla="*/ 6223620 w 6223620"/>
                <a:gd name="connsiteY1" fmla="*/ 0 h 448444"/>
                <a:gd name="connsiteX2" fmla="*/ 6223620 w 6223620"/>
                <a:gd name="connsiteY2" fmla="*/ 448444 h 448444"/>
                <a:gd name="connsiteX3" fmla="*/ 0 w 6223620"/>
                <a:gd name="connsiteY3" fmla="*/ 448444 h 448444"/>
                <a:gd name="connsiteX4" fmla="*/ 439509 w 6223620"/>
                <a:gd name="connsiteY4" fmla="*/ 0 h 44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620" h="448444">
                  <a:moveTo>
                    <a:pt x="439509" y="0"/>
                  </a:moveTo>
                  <a:lnTo>
                    <a:pt x="6223620" y="0"/>
                  </a:lnTo>
                  <a:lnTo>
                    <a:pt x="6223620" y="448444"/>
                  </a:lnTo>
                  <a:lnTo>
                    <a:pt x="0" y="448444"/>
                  </a:lnTo>
                  <a:lnTo>
                    <a:pt x="4395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5E2DFFD-937D-4ADB-9992-A122C3EF1C2C}"/>
              </a:ext>
            </a:extLst>
          </p:cNvPr>
          <p:cNvGrpSpPr/>
          <p:nvPr userDrawn="1"/>
        </p:nvGrpSpPr>
        <p:grpSpPr>
          <a:xfrm>
            <a:off x="5001994" y="399516"/>
            <a:ext cx="444186" cy="6361044"/>
            <a:chOff x="5001994" y="399516"/>
            <a:chExt cx="444186" cy="6361044"/>
          </a:xfrm>
        </p:grpSpPr>
        <p:sp>
          <p:nvSpPr>
            <p:cNvPr id="11" name="Rectangle 115">
              <a:extLst>
                <a:ext uri="{FF2B5EF4-FFF2-40B4-BE49-F238E27FC236}">
                  <a16:creationId xmlns:a16="http://schemas.microsoft.com/office/drawing/2014/main" id="{6461F0FD-B715-446E-9E00-E25C7EA7694D}"/>
                </a:ext>
              </a:extLst>
            </p:cNvPr>
            <p:cNvSpPr/>
            <p:nvPr/>
          </p:nvSpPr>
          <p:spPr>
            <a:xfrm>
              <a:off x="5001994" y="399516"/>
              <a:ext cx="370520" cy="6361044"/>
            </a:xfrm>
            <a:custGeom>
              <a:avLst/>
              <a:gdLst>
                <a:gd name="connsiteX0" fmla="*/ 0 w 228600"/>
                <a:gd name="connsiteY0" fmla="*/ 0 h 8782050"/>
                <a:gd name="connsiteX1" fmla="*/ 228600 w 228600"/>
                <a:gd name="connsiteY1" fmla="*/ 0 h 8782050"/>
                <a:gd name="connsiteX2" fmla="*/ 228600 w 228600"/>
                <a:gd name="connsiteY2" fmla="*/ 8782050 h 8782050"/>
                <a:gd name="connsiteX3" fmla="*/ 0 w 228600"/>
                <a:gd name="connsiteY3" fmla="*/ 8782050 h 8782050"/>
                <a:gd name="connsiteX4" fmla="*/ 0 w 228600"/>
                <a:gd name="connsiteY4" fmla="*/ 0 h 8782050"/>
                <a:gd name="connsiteX0" fmla="*/ 0 w 232576"/>
                <a:gd name="connsiteY0" fmla="*/ 0 h 8917222"/>
                <a:gd name="connsiteX1" fmla="*/ 228600 w 232576"/>
                <a:gd name="connsiteY1" fmla="*/ 0 h 8917222"/>
                <a:gd name="connsiteX2" fmla="*/ 232576 w 232576"/>
                <a:gd name="connsiteY2" fmla="*/ 8917222 h 8917222"/>
                <a:gd name="connsiteX3" fmla="*/ 0 w 232576"/>
                <a:gd name="connsiteY3" fmla="*/ 8782050 h 8917222"/>
                <a:gd name="connsiteX4" fmla="*/ 0 w 232576"/>
                <a:gd name="connsiteY4" fmla="*/ 0 h 8917222"/>
                <a:gd name="connsiteX0" fmla="*/ 0 w 228920"/>
                <a:gd name="connsiteY0" fmla="*/ 0 h 8963111"/>
                <a:gd name="connsiteX1" fmla="*/ 228600 w 228920"/>
                <a:gd name="connsiteY1" fmla="*/ 0 h 8963111"/>
                <a:gd name="connsiteX2" fmla="*/ 227948 w 228920"/>
                <a:gd name="connsiteY2" fmla="*/ 8963111 h 8963111"/>
                <a:gd name="connsiteX3" fmla="*/ 0 w 228920"/>
                <a:gd name="connsiteY3" fmla="*/ 8782050 h 8963111"/>
                <a:gd name="connsiteX4" fmla="*/ 0 w 228920"/>
                <a:gd name="connsiteY4" fmla="*/ 0 h 8963111"/>
                <a:gd name="connsiteX0" fmla="*/ 0 w 227948"/>
                <a:gd name="connsiteY0" fmla="*/ 91048 h 9054159"/>
                <a:gd name="connsiteX1" fmla="*/ 226287 w 227948"/>
                <a:gd name="connsiteY1" fmla="*/ 0 h 9054159"/>
                <a:gd name="connsiteX2" fmla="*/ 227948 w 227948"/>
                <a:gd name="connsiteY2" fmla="*/ 9054159 h 9054159"/>
                <a:gd name="connsiteX3" fmla="*/ 0 w 227948"/>
                <a:gd name="connsiteY3" fmla="*/ 8873098 h 9054159"/>
                <a:gd name="connsiteX4" fmla="*/ 0 w 227948"/>
                <a:gd name="connsiteY4" fmla="*/ 91048 h 9054159"/>
                <a:gd name="connsiteX0" fmla="*/ 0 w 227948"/>
                <a:gd name="connsiteY0" fmla="*/ 91048 h 9022763"/>
                <a:gd name="connsiteX1" fmla="*/ 226287 w 227948"/>
                <a:gd name="connsiteY1" fmla="*/ 0 h 9022763"/>
                <a:gd name="connsiteX2" fmla="*/ 227948 w 227948"/>
                <a:gd name="connsiteY2" fmla="*/ 9022763 h 9022763"/>
                <a:gd name="connsiteX3" fmla="*/ 0 w 227948"/>
                <a:gd name="connsiteY3" fmla="*/ 8873098 h 9022763"/>
                <a:gd name="connsiteX4" fmla="*/ 0 w 227948"/>
                <a:gd name="connsiteY4" fmla="*/ 91048 h 9022763"/>
                <a:gd name="connsiteX0" fmla="*/ 0 w 226489"/>
                <a:gd name="connsiteY0" fmla="*/ 91048 h 8996077"/>
                <a:gd name="connsiteX1" fmla="*/ 226287 w 226489"/>
                <a:gd name="connsiteY1" fmla="*/ 0 h 8996077"/>
                <a:gd name="connsiteX2" fmla="*/ 223304 w 226489"/>
                <a:gd name="connsiteY2" fmla="*/ 8996077 h 8996077"/>
                <a:gd name="connsiteX3" fmla="*/ 0 w 226489"/>
                <a:gd name="connsiteY3" fmla="*/ 8873098 h 8996077"/>
                <a:gd name="connsiteX4" fmla="*/ 0 w 226489"/>
                <a:gd name="connsiteY4" fmla="*/ 91048 h 8996077"/>
                <a:gd name="connsiteX0" fmla="*/ 0 w 226490"/>
                <a:gd name="connsiteY0" fmla="*/ 91048 h 8978810"/>
                <a:gd name="connsiteX1" fmla="*/ 226287 w 226490"/>
                <a:gd name="connsiteY1" fmla="*/ 0 h 8978810"/>
                <a:gd name="connsiteX2" fmla="*/ 223305 w 226490"/>
                <a:gd name="connsiteY2" fmla="*/ 8978810 h 8978810"/>
                <a:gd name="connsiteX3" fmla="*/ 0 w 226490"/>
                <a:gd name="connsiteY3" fmla="*/ 8873098 h 8978810"/>
                <a:gd name="connsiteX4" fmla="*/ 0 w 226490"/>
                <a:gd name="connsiteY4" fmla="*/ 91048 h 8978810"/>
                <a:gd name="connsiteX0" fmla="*/ 0 w 226490"/>
                <a:gd name="connsiteY0" fmla="*/ 91048 h 8966252"/>
                <a:gd name="connsiteX1" fmla="*/ 226287 w 226490"/>
                <a:gd name="connsiteY1" fmla="*/ 0 h 8966252"/>
                <a:gd name="connsiteX2" fmla="*/ 223306 w 226490"/>
                <a:gd name="connsiteY2" fmla="*/ 8966252 h 8966252"/>
                <a:gd name="connsiteX3" fmla="*/ 0 w 226490"/>
                <a:gd name="connsiteY3" fmla="*/ 8873098 h 8966252"/>
                <a:gd name="connsiteX4" fmla="*/ 0 w 226490"/>
                <a:gd name="connsiteY4" fmla="*/ 91048 h 8966252"/>
                <a:gd name="connsiteX0" fmla="*/ 0 w 226490"/>
                <a:gd name="connsiteY0" fmla="*/ 91048 h 8953694"/>
                <a:gd name="connsiteX1" fmla="*/ 226287 w 226490"/>
                <a:gd name="connsiteY1" fmla="*/ 0 h 8953694"/>
                <a:gd name="connsiteX2" fmla="*/ 223306 w 226490"/>
                <a:gd name="connsiteY2" fmla="*/ 8953694 h 8953694"/>
                <a:gd name="connsiteX3" fmla="*/ 0 w 226490"/>
                <a:gd name="connsiteY3" fmla="*/ 8873098 h 8953694"/>
                <a:gd name="connsiteX4" fmla="*/ 0 w 226490"/>
                <a:gd name="connsiteY4" fmla="*/ 91048 h 8953694"/>
                <a:gd name="connsiteX0" fmla="*/ 0 w 226428"/>
                <a:gd name="connsiteY0" fmla="*/ 91048 h 8970161"/>
                <a:gd name="connsiteX1" fmla="*/ 226287 w 226428"/>
                <a:gd name="connsiteY1" fmla="*/ 0 h 8970161"/>
                <a:gd name="connsiteX2" fmla="*/ 220513 w 226428"/>
                <a:gd name="connsiteY2" fmla="*/ 8970161 h 8970161"/>
                <a:gd name="connsiteX3" fmla="*/ 0 w 226428"/>
                <a:gd name="connsiteY3" fmla="*/ 8873098 h 8970161"/>
                <a:gd name="connsiteX4" fmla="*/ 0 w 226428"/>
                <a:gd name="connsiteY4" fmla="*/ 91048 h 8970161"/>
                <a:gd name="connsiteX0" fmla="*/ 0 w 226428"/>
                <a:gd name="connsiteY0" fmla="*/ 91048 h 8976749"/>
                <a:gd name="connsiteX1" fmla="*/ 226287 w 226428"/>
                <a:gd name="connsiteY1" fmla="*/ 0 h 8976749"/>
                <a:gd name="connsiteX2" fmla="*/ 220513 w 226428"/>
                <a:gd name="connsiteY2" fmla="*/ 8976749 h 8976749"/>
                <a:gd name="connsiteX3" fmla="*/ 0 w 226428"/>
                <a:gd name="connsiteY3" fmla="*/ 8873098 h 8976749"/>
                <a:gd name="connsiteX4" fmla="*/ 0 w 226428"/>
                <a:gd name="connsiteY4" fmla="*/ 91048 h 8976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28" h="8976749">
                  <a:moveTo>
                    <a:pt x="0" y="91048"/>
                  </a:moveTo>
                  <a:lnTo>
                    <a:pt x="226287" y="0"/>
                  </a:lnTo>
                  <a:cubicBezTo>
                    <a:pt x="227612" y="2972407"/>
                    <a:pt x="219188" y="6004342"/>
                    <a:pt x="220513" y="8976749"/>
                  </a:cubicBezTo>
                  <a:lnTo>
                    <a:pt x="0" y="8873098"/>
                  </a:lnTo>
                  <a:lnTo>
                    <a:pt x="0" y="91048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" name="Rectangle 115">
              <a:extLst>
                <a:ext uri="{FF2B5EF4-FFF2-40B4-BE49-F238E27FC236}">
                  <a16:creationId xmlns:a16="http://schemas.microsoft.com/office/drawing/2014/main" id="{5BA19053-E1EB-47B7-8BBF-7EF29F3F342D}"/>
                </a:ext>
              </a:extLst>
            </p:cNvPr>
            <p:cNvSpPr/>
            <p:nvPr/>
          </p:nvSpPr>
          <p:spPr>
            <a:xfrm>
              <a:off x="5129839" y="445485"/>
              <a:ext cx="316341" cy="6268767"/>
            </a:xfrm>
            <a:custGeom>
              <a:avLst/>
              <a:gdLst>
                <a:gd name="connsiteX0" fmla="*/ 0 w 228600"/>
                <a:gd name="connsiteY0" fmla="*/ 0 h 8782050"/>
                <a:gd name="connsiteX1" fmla="*/ 228600 w 228600"/>
                <a:gd name="connsiteY1" fmla="*/ 0 h 8782050"/>
                <a:gd name="connsiteX2" fmla="*/ 228600 w 228600"/>
                <a:gd name="connsiteY2" fmla="*/ 8782050 h 8782050"/>
                <a:gd name="connsiteX3" fmla="*/ 0 w 228600"/>
                <a:gd name="connsiteY3" fmla="*/ 8782050 h 8782050"/>
                <a:gd name="connsiteX4" fmla="*/ 0 w 228600"/>
                <a:gd name="connsiteY4" fmla="*/ 0 h 8782050"/>
                <a:gd name="connsiteX0" fmla="*/ 0 w 232576"/>
                <a:gd name="connsiteY0" fmla="*/ 0 h 8917222"/>
                <a:gd name="connsiteX1" fmla="*/ 228600 w 232576"/>
                <a:gd name="connsiteY1" fmla="*/ 0 h 8917222"/>
                <a:gd name="connsiteX2" fmla="*/ 232576 w 232576"/>
                <a:gd name="connsiteY2" fmla="*/ 8917222 h 8917222"/>
                <a:gd name="connsiteX3" fmla="*/ 0 w 232576"/>
                <a:gd name="connsiteY3" fmla="*/ 8782050 h 8917222"/>
                <a:gd name="connsiteX4" fmla="*/ 0 w 232576"/>
                <a:gd name="connsiteY4" fmla="*/ 0 h 8917222"/>
                <a:gd name="connsiteX0" fmla="*/ 0 w 232576"/>
                <a:gd name="connsiteY0" fmla="*/ 112473 h 9029695"/>
                <a:gd name="connsiteX1" fmla="*/ 226969 w 232576"/>
                <a:gd name="connsiteY1" fmla="*/ 0 h 9029695"/>
                <a:gd name="connsiteX2" fmla="*/ 232576 w 232576"/>
                <a:gd name="connsiteY2" fmla="*/ 9029695 h 9029695"/>
                <a:gd name="connsiteX3" fmla="*/ 0 w 232576"/>
                <a:gd name="connsiteY3" fmla="*/ 8894523 h 9029695"/>
                <a:gd name="connsiteX4" fmla="*/ 0 w 232576"/>
                <a:gd name="connsiteY4" fmla="*/ 112473 h 902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76" h="9029695">
                  <a:moveTo>
                    <a:pt x="0" y="112473"/>
                  </a:moveTo>
                  <a:lnTo>
                    <a:pt x="226969" y="0"/>
                  </a:lnTo>
                  <a:cubicBezTo>
                    <a:pt x="228294" y="2972407"/>
                    <a:pt x="231251" y="6057288"/>
                    <a:pt x="232576" y="9029695"/>
                  </a:cubicBezTo>
                  <a:lnTo>
                    <a:pt x="0" y="8894523"/>
                  </a:lnTo>
                  <a:lnTo>
                    <a:pt x="0" y="11247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C2048EA-E5AA-46AE-853D-702ED3509C0C}"/>
              </a:ext>
            </a:extLst>
          </p:cNvPr>
          <p:cNvSpPr/>
          <p:nvPr/>
        </p:nvSpPr>
        <p:spPr>
          <a:xfrm>
            <a:off x="12168093" y="0"/>
            <a:ext cx="131482" cy="6911788"/>
          </a:xfrm>
          <a:prstGeom prst="rect">
            <a:avLst/>
          </a:prstGeom>
          <a:solidFill>
            <a:srgbClr val="E7E6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1658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04C3D61-DE27-4199-80F1-0A07031D0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2407869" y="-3175"/>
            <a:ext cx="6856730" cy="6863080"/>
            <a:chOff x="0" y="0"/>
            <a:chExt cx="8352674" cy="8360757"/>
          </a:xfrm>
        </p:grpSpPr>
        <p:sp>
          <p:nvSpPr>
            <p:cNvPr id="8" name="Ovale 9">
              <a:extLst>
                <a:ext uri="{FF2B5EF4-FFF2-40B4-BE49-F238E27FC236}">
                  <a16:creationId xmlns:a16="http://schemas.microsoft.com/office/drawing/2014/main" id="{47935488-BF42-4033-86D3-4AF160A937FB}"/>
                </a:ext>
              </a:extLst>
            </p:cNvPr>
            <p:cNvSpPr/>
            <p:nvPr/>
          </p:nvSpPr>
          <p:spPr>
            <a:xfrm>
              <a:off x="1427018" y="1371600"/>
              <a:ext cx="5935980" cy="5038725"/>
            </a:xfrm>
            <a:prstGeom prst="hexagon">
              <a:avLst/>
            </a:prstGeom>
            <a:noFill/>
            <a:ln w="3175">
              <a:solidFill>
                <a:schemeClr val="tx1">
                  <a:alpha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>
                      <a:alpha val="50000"/>
                    </a:srgb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000" kern="10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llipse 11">
              <a:extLst>
                <a:ext uri="{FF2B5EF4-FFF2-40B4-BE49-F238E27FC236}">
                  <a16:creationId xmlns:a16="http://schemas.microsoft.com/office/drawing/2014/main" id="{35A716C5-7E93-474D-AE5F-F140876EE06D}"/>
                </a:ext>
              </a:extLst>
            </p:cNvPr>
            <p:cNvSpPr/>
            <p:nvPr/>
          </p:nvSpPr>
          <p:spPr>
            <a:xfrm>
              <a:off x="0" y="41564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Ellipse 11">
              <a:extLst>
                <a:ext uri="{FF2B5EF4-FFF2-40B4-BE49-F238E27FC236}">
                  <a16:creationId xmlns:a16="http://schemas.microsoft.com/office/drawing/2014/main" id="{0E7E167E-FE43-4854-AD0F-F0C36F4247F2}"/>
                </a:ext>
              </a:extLst>
            </p:cNvPr>
            <p:cNvSpPr/>
            <p:nvPr/>
          </p:nvSpPr>
          <p:spPr>
            <a:xfrm>
              <a:off x="4876800" y="5694219"/>
              <a:ext cx="2506980" cy="2127885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Ellipse 11">
              <a:extLst>
                <a:ext uri="{FF2B5EF4-FFF2-40B4-BE49-F238E27FC236}">
                  <a16:creationId xmlns:a16="http://schemas.microsoft.com/office/drawing/2014/main" id="{117E0464-BB3C-4384-B0F2-7D75F87D9300}"/>
                </a:ext>
              </a:extLst>
            </p:cNvPr>
            <p:cNvSpPr/>
            <p:nvPr/>
          </p:nvSpPr>
          <p:spPr>
            <a:xfrm rot="10800000">
              <a:off x="5448513" y="6276114"/>
              <a:ext cx="2264423" cy="1921500"/>
            </a:xfrm>
            <a:prstGeom prst="hexagon">
              <a:avLst/>
            </a:prstGeom>
            <a:solidFill>
              <a:srgbClr val="0B84FF">
                <a:alpha val="10000"/>
              </a:srgb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Ellipse 11">
              <a:extLst>
                <a:ext uri="{FF2B5EF4-FFF2-40B4-BE49-F238E27FC236}">
                  <a16:creationId xmlns:a16="http://schemas.microsoft.com/office/drawing/2014/main" id="{D9947E3A-D818-462A-9011-2DB732F76812}"/>
                </a:ext>
              </a:extLst>
            </p:cNvPr>
            <p:cNvSpPr/>
            <p:nvPr/>
          </p:nvSpPr>
          <p:spPr>
            <a:xfrm>
              <a:off x="3976254" y="0"/>
              <a:ext cx="4376420" cy="3713480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Ellipse 11">
              <a:extLst>
                <a:ext uri="{FF2B5EF4-FFF2-40B4-BE49-F238E27FC236}">
                  <a16:creationId xmlns:a16="http://schemas.microsoft.com/office/drawing/2014/main" id="{EF3E1D25-F640-4E86-80F4-1B223E5E0C5D}"/>
                </a:ext>
              </a:extLst>
            </p:cNvPr>
            <p:cNvSpPr/>
            <p:nvPr/>
          </p:nvSpPr>
          <p:spPr>
            <a:xfrm>
              <a:off x="235527" y="4530437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Ovale 11">
              <a:extLst>
                <a:ext uri="{FF2B5EF4-FFF2-40B4-BE49-F238E27FC236}">
                  <a16:creationId xmlns:a16="http://schemas.microsoft.com/office/drawing/2014/main" id="{BC87DC04-C59C-4258-AF24-0637AF9923FB}"/>
                </a:ext>
              </a:extLst>
            </p:cNvPr>
            <p:cNvSpPr/>
            <p:nvPr/>
          </p:nvSpPr>
          <p:spPr>
            <a:xfrm>
              <a:off x="651164" y="5070764"/>
              <a:ext cx="3096260" cy="2626995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15" name="Connecteur droit 12">
            <a:extLst>
              <a:ext uri="{FF2B5EF4-FFF2-40B4-BE49-F238E27FC236}">
                <a16:creationId xmlns:a16="http://schemas.microsoft.com/office/drawing/2014/main" id="{BCF9D96E-A8E6-4052-A7A9-944C92138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D98FA0-8887-4A84-87F2-3F1F46F60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7" name="Rectangle 1">
              <a:extLst>
                <a:ext uri="{FF2B5EF4-FFF2-40B4-BE49-F238E27FC236}">
                  <a16:creationId xmlns:a16="http://schemas.microsoft.com/office/drawing/2014/main" id="{225216C2-C178-4403-96F1-F337C9B78DF6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1999B41-D9E5-453C-9AAF-6CA3FB6DBEAB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9" name="Graphique 218">
            <a:extLst>
              <a:ext uri="{FF2B5EF4-FFF2-40B4-BE49-F238E27FC236}">
                <a16:creationId xmlns:a16="http://schemas.microsoft.com/office/drawing/2014/main" id="{8E597506-F4FD-42D0-B9E2-AC24130153BB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20" name="Zone de texte 2">
            <a:extLst>
              <a:ext uri="{FF2B5EF4-FFF2-40B4-BE49-F238E27FC236}">
                <a16:creationId xmlns:a16="http://schemas.microsoft.com/office/drawing/2014/main" id="{6AC5D1C9-CAE9-4F63-8951-890E93FA81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ja-JP" sz="12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 interne</a:t>
            </a:r>
            <a:endParaRPr kumimoji="0" lang="fr-FR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55DA462C-736B-4143-A47F-DDD0FF073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 11">
            <a:extLst>
              <a:ext uri="{FF2B5EF4-FFF2-40B4-BE49-F238E27FC236}">
                <a16:creationId xmlns:a16="http://schemas.microsoft.com/office/drawing/2014/main" id="{5C106265-8F0C-412E-8F2E-3B371931A6F5}"/>
              </a:ext>
            </a:extLst>
          </p:cNvPr>
          <p:cNvSpPr/>
          <p:nvPr userDrawn="1"/>
        </p:nvSpPr>
        <p:spPr>
          <a:xfrm rot="16200000">
            <a:off x="11645727" y="6364290"/>
            <a:ext cx="483685" cy="410314"/>
          </a:xfrm>
          <a:prstGeom prst="hexagon">
            <a:avLst/>
          </a:prstGeom>
          <a:solidFill>
            <a:srgbClr val="0B84FF"/>
          </a:solidFill>
          <a:ln w="38100">
            <a:solidFill>
              <a:srgbClr val="EE740F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4" name="Espace réservé du numéro de diapositive 5">
            <a:extLst>
              <a:ext uri="{FF2B5EF4-FFF2-40B4-BE49-F238E27FC236}">
                <a16:creationId xmlns:a16="http://schemas.microsoft.com/office/drawing/2014/main" id="{29D5E497-9CE7-4DE1-9557-5298BA84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411" y="6421838"/>
            <a:ext cx="410316" cy="305791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C90C2B5-C987-416F-B52E-6B4CB86134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33657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04C3D61-DE27-4199-80F1-0A07031D0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2407869" y="-3175"/>
            <a:ext cx="6856730" cy="6863080"/>
            <a:chOff x="0" y="0"/>
            <a:chExt cx="8352674" cy="8360757"/>
          </a:xfrm>
        </p:grpSpPr>
        <p:sp>
          <p:nvSpPr>
            <p:cNvPr id="8" name="Ovale 9">
              <a:extLst>
                <a:ext uri="{FF2B5EF4-FFF2-40B4-BE49-F238E27FC236}">
                  <a16:creationId xmlns:a16="http://schemas.microsoft.com/office/drawing/2014/main" id="{47935488-BF42-4033-86D3-4AF160A937FB}"/>
                </a:ext>
              </a:extLst>
            </p:cNvPr>
            <p:cNvSpPr/>
            <p:nvPr/>
          </p:nvSpPr>
          <p:spPr>
            <a:xfrm>
              <a:off x="1427018" y="1371600"/>
              <a:ext cx="5935980" cy="5038725"/>
            </a:xfrm>
            <a:prstGeom prst="hexagon">
              <a:avLst/>
            </a:prstGeom>
            <a:noFill/>
            <a:ln w="3175">
              <a:solidFill>
                <a:schemeClr val="tx1">
                  <a:alpha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>
                      <a:alpha val="50000"/>
                    </a:srgb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000" kern="10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llipse 11">
              <a:extLst>
                <a:ext uri="{FF2B5EF4-FFF2-40B4-BE49-F238E27FC236}">
                  <a16:creationId xmlns:a16="http://schemas.microsoft.com/office/drawing/2014/main" id="{35A716C5-7E93-474D-AE5F-F140876EE06D}"/>
                </a:ext>
              </a:extLst>
            </p:cNvPr>
            <p:cNvSpPr/>
            <p:nvPr/>
          </p:nvSpPr>
          <p:spPr>
            <a:xfrm>
              <a:off x="0" y="41564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Ellipse 11">
              <a:extLst>
                <a:ext uri="{FF2B5EF4-FFF2-40B4-BE49-F238E27FC236}">
                  <a16:creationId xmlns:a16="http://schemas.microsoft.com/office/drawing/2014/main" id="{0E7E167E-FE43-4854-AD0F-F0C36F4247F2}"/>
                </a:ext>
              </a:extLst>
            </p:cNvPr>
            <p:cNvSpPr/>
            <p:nvPr/>
          </p:nvSpPr>
          <p:spPr>
            <a:xfrm>
              <a:off x="4876800" y="5694219"/>
              <a:ext cx="2506980" cy="2127885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Ellipse 11">
              <a:extLst>
                <a:ext uri="{FF2B5EF4-FFF2-40B4-BE49-F238E27FC236}">
                  <a16:creationId xmlns:a16="http://schemas.microsoft.com/office/drawing/2014/main" id="{117E0464-BB3C-4384-B0F2-7D75F87D9300}"/>
                </a:ext>
              </a:extLst>
            </p:cNvPr>
            <p:cNvSpPr/>
            <p:nvPr/>
          </p:nvSpPr>
          <p:spPr>
            <a:xfrm rot="10800000">
              <a:off x="5448513" y="6276114"/>
              <a:ext cx="2264423" cy="1921500"/>
            </a:xfrm>
            <a:prstGeom prst="hexagon">
              <a:avLst/>
            </a:prstGeom>
            <a:solidFill>
              <a:srgbClr val="0B84FF">
                <a:alpha val="10000"/>
              </a:srgb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Ellipse 11">
              <a:extLst>
                <a:ext uri="{FF2B5EF4-FFF2-40B4-BE49-F238E27FC236}">
                  <a16:creationId xmlns:a16="http://schemas.microsoft.com/office/drawing/2014/main" id="{D9947E3A-D818-462A-9011-2DB732F76812}"/>
                </a:ext>
              </a:extLst>
            </p:cNvPr>
            <p:cNvSpPr/>
            <p:nvPr/>
          </p:nvSpPr>
          <p:spPr>
            <a:xfrm>
              <a:off x="3976254" y="0"/>
              <a:ext cx="4376420" cy="3713480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Ellipse 11">
              <a:extLst>
                <a:ext uri="{FF2B5EF4-FFF2-40B4-BE49-F238E27FC236}">
                  <a16:creationId xmlns:a16="http://schemas.microsoft.com/office/drawing/2014/main" id="{EF3E1D25-F640-4E86-80F4-1B223E5E0C5D}"/>
                </a:ext>
              </a:extLst>
            </p:cNvPr>
            <p:cNvSpPr/>
            <p:nvPr/>
          </p:nvSpPr>
          <p:spPr>
            <a:xfrm>
              <a:off x="235527" y="4530437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Ovale 11">
              <a:extLst>
                <a:ext uri="{FF2B5EF4-FFF2-40B4-BE49-F238E27FC236}">
                  <a16:creationId xmlns:a16="http://schemas.microsoft.com/office/drawing/2014/main" id="{BC87DC04-C59C-4258-AF24-0637AF9923FB}"/>
                </a:ext>
              </a:extLst>
            </p:cNvPr>
            <p:cNvSpPr/>
            <p:nvPr/>
          </p:nvSpPr>
          <p:spPr>
            <a:xfrm>
              <a:off x="651164" y="5070764"/>
              <a:ext cx="3096260" cy="2626995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15" name="Connecteur droit 12">
            <a:extLst>
              <a:ext uri="{FF2B5EF4-FFF2-40B4-BE49-F238E27FC236}">
                <a16:creationId xmlns:a16="http://schemas.microsoft.com/office/drawing/2014/main" id="{BCF9D96E-A8E6-4052-A7A9-944C92138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D98FA0-8887-4A84-87F2-3F1F46F60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7" name="Rectangle 1">
              <a:extLst>
                <a:ext uri="{FF2B5EF4-FFF2-40B4-BE49-F238E27FC236}">
                  <a16:creationId xmlns:a16="http://schemas.microsoft.com/office/drawing/2014/main" id="{225216C2-C178-4403-96F1-F337C9B78DF6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1999B41-D9E5-453C-9AAF-6CA3FB6DBEAB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9" name="Graphique 218">
            <a:extLst>
              <a:ext uri="{FF2B5EF4-FFF2-40B4-BE49-F238E27FC236}">
                <a16:creationId xmlns:a16="http://schemas.microsoft.com/office/drawing/2014/main" id="{8E597506-F4FD-42D0-B9E2-AC24130153BB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20" name="Zone de texte 2">
            <a:extLst>
              <a:ext uri="{FF2B5EF4-FFF2-40B4-BE49-F238E27FC236}">
                <a16:creationId xmlns:a16="http://schemas.microsoft.com/office/drawing/2014/main" id="{6AC5D1C9-CAE9-4F63-8951-890E93FA81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ja-JP" sz="12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 interne</a:t>
            </a:r>
            <a:endParaRPr kumimoji="0" lang="fr-FR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55DA462C-736B-4143-A47F-DDD0FF073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re 1">
            <a:extLst>
              <a:ext uri="{FF2B5EF4-FFF2-40B4-BE49-F238E27FC236}">
                <a16:creationId xmlns:a16="http://schemas.microsoft.com/office/drawing/2014/main" id="{F1BE16D4-2D12-466F-A300-10A1C1FF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0B84FF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1CCA5F7-06A8-4C63-8D3A-03F2C1B5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6" name="Ellipse 11">
            <a:extLst>
              <a:ext uri="{FF2B5EF4-FFF2-40B4-BE49-F238E27FC236}">
                <a16:creationId xmlns:a16="http://schemas.microsoft.com/office/drawing/2014/main" id="{4C40669A-A76B-4FA4-995B-583D7BCFA93C}"/>
              </a:ext>
            </a:extLst>
          </p:cNvPr>
          <p:cNvSpPr/>
          <p:nvPr userDrawn="1"/>
        </p:nvSpPr>
        <p:spPr>
          <a:xfrm rot="16200000">
            <a:off x="11645727" y="6364290"/>
            <a:ext cx="483685" cy="410314"/>
          </a:xfrm>
          <a:prstGeom prst="hexagon">
            <a:avLst/>
          </a:prstGeom>
          <a:solidFill>
            <a:srgbClr val="0B84FF"/>
          </a:solidFill>
          <a:ln w="38100">
            <a:solidFill>
              <a:srgbClr val="EE740F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7" name="Espace réservé du numéro de diapositive 5">
            <a:extLst>
              <a:ext uri="{FF2B5EF4-FFF2-40B4-BE49-F238E27FC236}">
                <a16:creationId xmlns:a16="http://schemas.microsoft.com/office/drawing/2014/main" id="{B705FC9E-0D38-4D83-ABEF-B41C418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411" y="6421838"/>
            <a:ext cx="410316" cy="305791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C90C2B5-C987-416F-B52E-6B4CB86134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49957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9539"/>
            <a:ext cx="4036059" cy="418845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3060"/>
            <a:ext cx="1521459" cy="236474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8060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8460" y="0"/>
            <a:ext cx="1605279" cy="114046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5519" y="6096000"/>
            <a:ext cx="993140" cy="76199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6219" y="0"/>
            <a:ext cx="764794" cy="120675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686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2690" y="527684"/>
            <a:ext cx="470661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3549" y="1104900"/>
            <a:ext cx="10264901" cy="4680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60A4E2-7223-40E2-B390-84948F78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D07DDF-A1ED-48EC-96D9-4C56BC31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2CB623-AF60-4F30-A527-0842B5E3A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F9C94-48B4-4D47-83D9-BAE53F811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83664-E3FA-4B30-AAC4-51EC5FF1F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C2B5-C987-416F-B52E-6B4CB8613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50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lienkrier.fr/articles/git-cheat-shee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642" y="2334545"/>
            <a:ext cx="5226677" cy="21801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744495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Qu’est-ce</a:t>
            </a:r>
            <a:r>
              <a:rPr sz="36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que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GitHub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?</a:t>
            </a:r>
            <a:endParaRPr lang="en-US" sz="3600" b="1" spc="-5">
              <a:solidFill>
                <a:srgbClr val="0070C0"/>
              </a:solidFill>
              <a:latin typeface="Calibri"/>
              <a:ea typeface="Calibri Ligh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4210" y="1625853"/>
            <a:ext cx="8719185" cy="479618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9525" algn="just">
              <a:spcBef>
                <a:spcPts val="100"/>
              </a:spcBef>
            </a:pPr>
            <a:r>
              <a:rPr sz="1800" spc="-5" dirty="0">
                <a:latin typeface="Calibri"/>
                <a:cs typeface="Arial MT"/>
              </a:rPr>
              <a:t>GitHub est un </a:t>
            </a:r>
            <a:r>
              <a:rPr sz="1800" dirty="0">
                <a:latin typeface="Calibri"/>
                <a:cs typeface="Arial MT"/>
              </a:rPr>
              <a:t>service </a:t>
            </a:r>
            <a:r>
              <a:rPr sz="1800" spc="-5" dirty="0">
                <a:latin typeface="Calibri"/>
                <a:cs typeface="Arial MT"/>
              </a:rPr>
              <a:t>en ligne qui </a:t>
            </a:r>
            <a:r>
              <a:rPr sz="1800" dirty="0">
                <a:latin typeface="Calibri"/>
                <a:cs typeface="Arial MT"/>
              </a:rPr>
              <a:t>permet </a:t>
            </a:r>
            <a:r>
              <a:rPr sz="1800" spc="-10" dirty="0">
                <a:latin typeface="Calibri"/>
                <a:cs typeface="Arial MT"/>
              </a:rPr>
              <a:t>d’héberger </a:t>
            </a:r>
            <a:r>
              <a:rPr sz="1800" spc="-5" dirty="0">
                <a:latin typeface="Calibri"/>
                <a:cs typeface="Arial MT"/>
              </a:rPr>
              <a:t>des dépôts ou repo Git. C’est le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plus grand hébergeur de dépôts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Git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du </a:t>
            </a:r>
            <a:r>
              <a:rPr sz="1800" dirty="0">
                <a:latin typeface="Calibri"/>
                <a:cs typeface="Arial MT"/>
              </a:rPr>
              <a:t>monde.</a:t>
            </a:r>
            <a:endParaRPr lang="en-US"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Arial MT"/>
            </a:endParaRPr>
          </a:p>
          <a:p>
            <a:pPr marL="12700" marR="5080" algn="just"/>
            <a:r>
              <a:rPr sz="1800" spc="-5" dirty="0">
                <a:latin typeface="Calibri"/>
                <a:cs typeface="Arial MT"/>
              </a:rPr>
              <a:t>Une grande partie des dépôts hébergés </a:t>
            </a:r>
            <a:r>
              <a:rPr sz="1800" dirty="0">
                <a:latin typeface="Calibri"/>
                <a:cs typeface="Arial MT"/>
              </a:rPr>
              <a:t>sont </a:t>
            </a:r>
            <a:r>
              <a:rPr sz="1800" spc="-5" dirty="0">
                <a:latin typeface="Calibri"/>
                <a:cs typeface="Arial MT"/>
              </a:rPr>
              <a:t>publics, ce qui </a:t>
            </a:r>
            <a:r>
              <a:rPr sz="1800" dirty="0">
                <a:latin typeface="Calibri"/>
                <a:cs typeface="Arial MT"/>
              </a:rPr>
              <a:t>signifie </a:t>
            </a:r>
            <a:r>
              <a:rPr sz="1800" spc="-5" dirty="0">
                <a:latin typeface="Calibri"/>
                <a:cs typeface="Arial MT"/>
              </a:rPr>
              <a:t>que n’importe </a:t>
            </a:r>
            <a:r>
              <a:rPr sz="1800" spc="-10" dirty="0">
                <a:latin typeface="Calibri"/>
                <a:cs typeface="Arial MT"/>
              </a:rPr>
              <a:t>qui</a:t>
            </a:r>
            <a:r>
              <a:rPr lang="en-US" spc="-10" dirty="0">
                <a:latin typeface="Calibri"/>
                <a:cs typeface="Arial MT"/>
              </a:rPr>
              <a:t> </a:t>
            </a:r>
            <a:r>
              <a:rPr sz="1800" spc="-5" dirty="0">
                <a:latin typeface="Calibri"/>
                <a:cs typeface="Arial MT"/>
              </a:rPr>
              <a:t> peut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télécharger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le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10" dirty="0">
                <a:latin typeface="Calibri"/>
                <a:cs typeface="Arial MT"/>
              </a:rPr>
              <a:t>code</a:t>
            </a:r>
            <a:r>
              <a:rPr sz="1800" spc="-5" dirty="0">
                <a:latin typeface="Calibri"/>
                <a:cs typeface="Arial MT"/>
              </a:rPr>
              <a:t> de</a:t>
            </a:r>
            <a:r>
              <a:rPr sz="1800" dirty="0">
                <a:latin typeface="Calibri"/>
                <a:cs typeface="Arial MT"/>
              </a:rPr>
              <a:t> ces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dépôts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et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contribuer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à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leur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développement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30" dirty="0">
                <a:latin typeface="Calibri"/>
                <a:cs typeface="Arial MT"/>
              </a:rPr>
              <a:t>en</a:t>
            </a:r>
            <a:r>
              <a:rPr lang="en-US" spc="-30" dirty="0">
                <a:latin typeface="Calibri"/>
                <a:cs typeface="Arial MT"/>
              </a:rPr>
              <a:t> </a:t>
            </a:r>
            <a:r>
              <a:rPr sz="1800" spc="-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proposant de nouvelles </a:t>
            </a:r>
            <a:r>
              <a:rPr sz="1800" dirty="0">
                <a:latin typeface="Calibri"/>
                <a:cs typeface="Arial MT"/>
              </a:rPr>
              <a:t>fonctionnalités.</a:t>
            </a:r>
            <a:endParaRPr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>
              <a:latin typeface="Calibri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latin typeface="Calibri"/>
                <a:cs typeface="Arial MT"/>
              </a:rPr>
              <a:t>Pour</a:t>
            </a:r>
            <a:r>
              <a:rPr sz="1800" spc="-1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récapituler</a:t>
            </a:r>
            <a:r>
              <a:rPr sz="1800" spc="-1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:</a:t>
            </a:r>
            <a:endParaRPr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Arial MT"/>
            </a:endParaRPr>
          </a:p>
          <a:p>
            <a:pPr marL="1214120" indent="-287020">
              <a:lnSpc>
                <a:spcPct val="100000"/>
              </a:lnSpc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Calibri"/>
                <a:cs typeface="Arial MT"/>
              </a:rPr>
              <a:t>Git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est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un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logiciel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gestion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 version</a:t>
            </a:r>
            <a:endParaRPr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dirty="0">
              <a:latin typeface="Calibri"/>
              <a:cs typeface="Arial MT"/>
            </a:endParaRPr>
          </a:p>
          <a:p>
            <a:pPr marL="1214120" marR="5080" indent="-287020"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Calibri"/>
                <a:cs typeface="Arial MT"/>
              </a:rPr>
              <a:t>GitHub</a:t>
            </a:r>
            <a:r>
              <a:rPr sz="1800" spc="6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est</a:t>
            </a:r>
            <a:r>
              <a:rPr sz="1800" spc="6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un</a:t>
            </a:r>
            <a:r>
              <a:rPr sz="1800" spc="6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service</a:t>
            </a:r>
            <a:r>
              <a:rPr sz="1800" spc="6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en</a:t>
            </a:r>
            <a:r>
              <a:rPr sz="1800" spc="4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ligne</a:t>
            </a:r>
            <a:r>
              <a:rPr sz="1800" spc="5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d’hébergement</a:t>
            </a:r>
            <a:r>
              <a:rPr sz="1800" spc="4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</a:t>
            </a:r>
            <a:r>
              <a:rPr sz="1800" spc="4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dépôts</a:t>
            </a:r>
            <a:r>
              <a:rPr sz="1800" spc="6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Git</a:t>
            </a:r>
            <a:r>
              <a:rPr sz="1800" spc="6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qui</a:t>
            </a:r>
            <a:r>
              <a:rPr sz="1800" spc="4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fait</a:t>
            </a:r>
            <a:r>
              <a:rPr sz="1800" spc="6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office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spc="-484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 serveur central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pour</a:t>
            </a:r>
            <a:r>
              <a:rPr sz="1800" dirty="0">
                <a:latin typeface="Calibri"/>
                <a:cs typeface="Arial MT"/>
              </a:rPr>
              <a:t> ces</a:t>
            </a:r>
            <a:r>
              <a:rPr sz="1800" spc="-5" dirty="0">
                <a:latin typeface="Calibri"/>
                <a:cs typeface="Arial MT"/>
              </a:rPr>
              <a:t> dépôts.</a:t>
            </a:r>
            <a:endParaRPr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latin typeface="Calibri"/>
              <a:cs typeface="Arial MT"/>
            </a:endParaRPr>
          </a:p>
          <a:p>
            <a:pPr marL="207645" algn="ctr">
              <a:lnSpc>
                <a:spcPct val="100000"/>
              </a:lnSpc>
              <a:spcBef>
                <a:spcPts val="5"/>
              </a:spcBef>
            </a:pPr>
            <a:r>
              <a:rPr sz="1800" u="heavy" spc="-5" dirty="0">
                <a:uFill>
                  <a:solidFill>
                    <a:srgbClr val="9DFFCA"/>
                  </a:solidFill>
                </a:uFill>
                <a:latin typeface="Calibri"/>
                <a:cs typeface="Arial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sz="1800">
              <a:latin typeface="Calibri"/>
              <a:cs typeface="Arial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738CC-3F9E-8171-F806-8D7B97626270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FF7C-0C38-E2C5-C017-2B4EA2C9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562044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Commande</a:t>
            </a:r>
            <a:r>
              <a:rPr sz="36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GIT</a:t>
            </a:r>
            <a:r>
              <a:rPr sz="3600" b="1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de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base</a:t>
            </a:r>
            <a:endParaRPr lang="en-US" sz="3600" b="1" spc="-5">
              <a:solidFill>
                <a:srgbClr val="0070C0"/>
              </a:solidFill>
              <a:latin typeface="Calibri"/>
              <a:ea typeface="Calibri Ligh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764" y="1349121"/>
            <a:ext cx="9659637" cy="204927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2400" b="1" spc="-4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Arial"/>
              </a:rPr>
              <a:t>config</a:t>
            </a:r>
            <a:r>
              <a:rPr sz="2400" b="1" spc="-3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Arial"/>
              </a:rPr>
              <a:t>: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 marL="469900" marR="5080" lvl="1">
              <a:spcBef>
                <a:spcPts val="2180"/>
              </a:spcBef>
            </a:pP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L’une</a:t>
            </a:r>
            <a:r>
              <a:rPr sz="180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des</a:t>
            </a:r>
            <a:r>
              <a:rPr sz="1800" spc="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commandes</a:t>
            </a:r>
            <a:r>
              <a:rPr sz="1800" spc="-4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git</a:t>
            </a:r>
            <a:r>
              <a:rPr sz="1800" spc="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les</a:t>
            </a:r>
            <a:r>
              <a:rPr sz="1800" spc="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plus</a:t>
            </a:r>
            <a:r>
              <a:rPr sz="180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utilisées</a:t>
            </a:r>
            <a:r>
              <a:rPr sz="1800" spc="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est</a:t>
            </a:r>
            <a:r>
              <a:rPr sz="1800" spc="2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1800" b="1" spc="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Calibri"/>
                <a:cs typeface="Arial"/>
              </a:rPr>
              <a:t>config. </a:t>
            </a:r>
            <a:r>
              <a:rPr sz="1800" dirty="0">
                <a:solidFill>
                  <a:srgbClr val="000000"/>
                </a:solidFill>
                <a:latin typeface="Calibri"/>
                <a:cs typeface="Arial MT"/>
              </a:rPr>
              <a:t>On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l’utilise</a:t>
            </a:r>
            <a:r>
              <a:rPr sz="1800" spc="-1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pour</a:t>
            </a:r>
            <a:r>
              <a:rPr sz="1800" spc="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configurer</a:t>
            </a:r>
            <a:r>
              <a:rPr lang="en-US" spc="-5" dirty="0">
                <a:solidFill>
                  <a:srgbClr val="000000"/>
                </a:solidFill>
                <a:latin typeface="Calibri"/>
                <a:cs typeface="Arial MT"/>
              </a:rPr>
              <a:t> </a:t>
            </a:r>
            <a:r>
              <a:rPr sz="180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lang="en-US" sz="1800" spc="-5" dirty="0">
                <a:solidFill>
                  <a:srgbClr val="000000"/>
                </a:solidFill>
                <a:latin typeface="Calibri"/>
                <a:cs typeface="Arial MT"/>
              </a:rPr>
              <a:t>les préférences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 de l’utilisateur </a:t>
            </a:r>
            <a:r>
              <a:rPr sz="1800" dirty="0">
                <a:solidFill>
                  <a:srgbClr val="000000"/>
                </a:solidFill>
                <a:latin typeface="Calibri"/>
                <a:cs typeface="Arial MT"/>
              </a:rPr>
              <a:t>: son mail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le nom d’utilisateur et le </a:t>
            </a:r>
            <a:r>
              <a:rPr sz="1800" dirty="0">
                <a:solidFill>
                  <a:srgbClr val="000000"/>
                </a:solidFill>
                <a:latin typeface="Calibri"/>
                <a:cs typeface="Arial MT"/>
              </a:rPr>
              <a:t>format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de fichier etc.</a:t>
            </a:r>
            <a:r>
              <a:rPr lang="en-US" spc="-5" dirty="0">
                <a:solidFill>
                  <a:srgbClr val="000000"/>
                </a:solidFill>
                <a:latin typeface="Calibri"/>
                <a:cs typeface="Arial MT"/>
              </a:rPr>
              <a:t> </a:t>
            </a:r>
            <a:r>
              <a:rPr sz="1800" spc="-49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Arial MT"/>
              </a:rPr>
              <a:t>Par </a:t>
            </a:r>
            <a:r>
              <a:rPr lang="en-US" sz="1800" spc="-5" dirty="0">
                <a:solidFill>
                  <a:srgbClr val="000000"/>
                </a:solidFill>
                <a:latin typeface="Calibri"/>
                <a:cs typeface="Arial MT"/>
              </a:rPr>
              <a:t>exemple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, la </a:t>
            </a:r>
            <a:r>
              <a:rPr sz="1800" dirty="0">
                <a:solidFill>
                  <a:srgbClr val="000000"/>
                </a:solidFill>
                <a:latin typeface="Calibri"/>
                <a:cs typeface="Arial MT"/>
              </a:rPr>
              <a:t>commande suivante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peut être utilisée pour définir le </a:t>
            </a:r>
            <a:r>
              <a:rPr sz="1800" dirty="0">
                <a:solidFill>
                  <a:srgbClr val="000000"/>
                </a:solidFill>
                <a:latin typeface="Calibri"/>
                <a:cs typeface="Arial MT"/>
              </a:rPr>
              <a:t>mail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d’un</a:t>
            </a:r>
            <a:r>
              <a:rPr lang="en-US" spc="-5" dirty="0">
                <a:solidFill>
                  <a:srgbClr val="000000"/>
                </a:solidFill>
                <a:latin typeface="Calibri"/>
                <a:cs typeface="Arial MT"/>
              </a:rPr>
              <a:t> </a:t>
            </a:r>
            <a:r>
              <a:rPr sz="180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utilisateur:</a:t>
            </a:r>
          </a:p>
          <a:p>
            <a:pPr marL="927100" marR="5080" lvl="2"/>
            <a:endParaRPr lang="en-US" spc="-5" dirty="0">
              <a:solidFill>
                <a:srgbClr val="00B050"/>
              </a:solidFill>
              <a:highlight>
                <a:srgbClr val="000000"/>
              </a:highlight>
              <a:latin typeface="Consolas"/>
            </a:endParaRPr>
          </a:p>
          <a:p>
            <a:pPr marL="927100" marR="5080" lvl="2"/>
            <a:r>
              <a:rPr lang="en-US" spc="-5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</a:rPr>
              <a:t>$ git config –global </a:t>
            </a:r>
            <a:r>
              <a:rPr lang="en-US" spc="-5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</a:rPr>
              <a:t>user.email</a:t>
            </a:r>
            <a:r>
              <a:rPr lang="en-US" spc="-5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</a:rPr>
              <a:t> sam@google.com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3370" y="3910329"/>
            <a:ext cx="9785305" cy="17722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2400" b="1" spc="-3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Arial"/>
              </a:rPr>
              <a:t>Clone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Arial"/>
              </a:rPr>
              <a:t>: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 marL="469900" lvl="1">
              <a:spcBef>
                <a:spcPts val="2180"/>
              </a:spcBef>
            </a:pP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La</a:t>
            </a:r>
            <a:r>
              <a:rPr spc="28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b="1" spc="-5" dirty="0">
                <a:solidFill>
                  <a:srgbClr val="000000"/>
                </a:solidFill>
                <a:latin typeface="Calibri"/>
                <a:cs typeface="Arial"/>
              </a:rPr>
              <a:t>commande</a:t>
            </a:r>
            <a:r>
              <a:rPr b="1" spc="29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b="1" spc="28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Calibri"/>
                <a:cs typeface="Arial"/>
              </a:rPr>
              <a:t>clone</a:t>
            </a:r>
            <a:r>
              <a:rPr b="1" spc="28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est</a:t>
            </a:r>
            <a:r>
              <a:rPr spc="28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utilisée</a:t>
            </a:r>
            <a:r>
              <a:rPr spc="28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pour</a:t>
            </a:r>
            <a:r>
              <a:rPr spc="28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la</a:t>
            </a:r>
            <a:r>
              <a:rPr spc="29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vérification</a:t>
            </a:r>
            <a:r>
              <a:rPr spc="28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des</a:t>
            </a:r>
            <a:r>
              <a:rPr spc="29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dépôts.</a:t>
            </a:r>
            <a:r>
              <a:rPr spc="26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Si</a:t>
            </a:r>
            <a:r>
              <a:rPr spc="28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15" dirty="0">
                <a:solidFill>
                  <a:srgbClr val="000000"/>
                </a:solidFill>
                <a:latin typeface="Calibri"/>
                <a:cs typeface="Arial MT"/>
              </a:rPr>
              <a:t>le</a:t>
            </a:r>
            <a:r>
              <a:rPr spc="29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 err="1">
                <a:solidFill>
                  <a:srgbClr val="000000"/>
                </a:solidFill>
                <a:latin typeface="Calibri"/>
                <a:cs typeface="Arial MT"/>
              </a:rPr>
              <a:t>dépôt</a:t>
            </a:r>
            <a:r>
              <a:rPr spc="28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lang="en-US" spc="-5" dirty="0">
                <a:solidFill>
                  <a:srgbClr val="000000"/>
                </a:solidFill>
                <a:latin typeface="Calibri"/>
                <a:cs typeface="Arial MT"/>
              </a:rPr>
              <a:t>se </a:t>
            </a:r>
            <a:r>
              <a:rPr lang="en-US" spc="-5" dirty="0" err="1">
                <a:solidFill>
                  <a:srgbClr val="000000"/>
                </a:solidFill>
                <a:latin typeface="Calibri"/>
                <a:cs typeface="Arial MT"/>
              </a:rPr>
              <a:t>trouve</a:t>
            </a:r>
            <a:r>
              <a:rPr spc="-1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sur</a:t>
            </a:r>
            <a:r>
              <a:rPr spc="-1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un serveur </a:t>
            </a:r>
            <a:r>
              <a:rPr dirty="0">
                <a:solidFill>
                  <a:srgbClr val="000000"/>
                </a:solidFill>
                <a:latin typeface="Calibri"/>
                <a:cs typeface="Arial MT"/>
              </a:rPr>
              <a:t>distant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Arial MT"/>
              </a:rPr>
              <a:t>:</a:t>
            </a:r>
          </a:p>
          <a:p>
            <a:pPr marL="927100" lvl="2"/>
            <a:endParaRPr lang="en-US" dirty="0">
              <a:solidFill>
                <a:srgbClr val="00B050"/>
              </a:solidFill>
              <a:highlight>
                <a:srgbClr val="000000"/>
              </a:highlight>
              <a:latin typeface="Consolas"/>
            </a:endParaRPr>
          </a:p>
          <a:p>
            <a:pPr marL="927100" lvl="2"/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</a:rPr>
              <a:t>$ git clone alex@93.188.160.58:/chemin/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</a:rPr>
              <a:t>vers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</a:rPr>
              <a:t>/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</a:rPr>
              <a:t>dépôt</a:t>
            </a:r>
            <a:endParaRPr lang="en-US" dirty="0" err="1">
              <a:solidFill>
                <a:srgbClr val="00B050"/>
              </a:solidFill>
              <a:highlight>
                <a:srgbClr val="000000"/>
              </a:highlight>
              <a:latin typeface="Consolas"/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FD1A8-B333-0C7A-CD62-77C74331ABF8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19C2D-E92B-C1F1-2C71-13A9371C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0070C0"/>
                </a:solidFill>
              </a:rPr>
              <a:t>Commande</a:t>
            </a:r>
            <a:r>
              <a:rPr b="1" spc="-35" dirty="0">
                <a:solidFill>
                  <a:srgbClr val="0070C0"/>
                </a:solidFill>
              </a:rPr>
              <a:t> </a:t>
            </a:r>
            <a:r>
              <a:rPr b="1" spc="-10" dirty="0">
                <a:solidFill>
                  <a:srgbClr val="0070C0"/>
                </a:solidFill>
              </a:rPr>
              <a:t>GIT</a:t>
            </a:r>
            <a:r>
              <a:rPr b="1" spc="5" dirty="0">
                <a:solidFill>
                  <a:srgbClr val="0070C0"/>
                </a:solidFill>
              </a:rPr>
              <a:t> </a:t>
            </a:r>
            <a:r>
              <a:rPr b="1" spc="-5" dirty="0">
                <a:solidFill>
                  <a:srgbClr val="0070C0"/>
                </a:solidFill>
              </a:rPr>
              <a:t>de</a:t>
            </a:r>
            <a:r>
              <a:rPr b="1" spc="-20" dirty="0">
                <a:solidFill>
                  <a:srgbClr val="0070C0"/>
                </a:solidFill>
              </a:rPr>
              <a:t> </a:t>
            </a:r>
            <a:r>
              <a:rPr b="1" spc="-5" dirty="0">
                <a:solidFill>
                  <a:srgbClr val="0070C0"/>
                </a:solidFill>
              </a:rPr>
              <a:t>base</a:t>
            </a:r>
            <a:endParaRPr lang="en-US" b="1" spc="-5" dirty="0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4877" y="1714468"/>
            <a:ext cx="8421370" cy="176715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Arial"/>
              </a:rPr>
              <a:t>Git </a:t>
            </a:r>
            <a:r>
              <a:rPr sz="2400" b="1" spc="-140" dirty="0">
                <a:latin typeface="Calibri"/>
                <a:cs typeface="Arial"/>
              </a:rPr>
              <a:t>a</a:t>
            </a:r>
            <a:r>
              <a:rPr sz="2400" b="1" spc="-155" dirty="0">
                <a:latin typeface="Calibri"/>
                <a:cs typeface="Arial"/>
              </a:rPr>
              <a:t>d</a:t>
            </a:r>
            <a:r>
              <a:rPr sz="2400" b="1" spc="-114" dirty="0">
                <a:latin typeface="Calibri"/>
                <a:cs typeface="Arial"/>
              </a:rPr>
              <a:t>d</a:t>
            </a:r>
            <a:endParaRPr lang="en-US">
              <a:latin typeface="Calibri"/>
              <a:cs typeface="Arial"/>
            </a:endParaRPr>
          </a:p>
          <a:p>
            <a:pPr marL="469900" marR="5080" lvl="1"/>
            <a:r>
              <a:rPr spc="-114" dirty="0">
                <a:latin typeface="Calibri"/>
                <a:cs typeface="Microsoft Sans Serif"/>
              </a:rPr>
              <a:t>La</a:t>
            </a:r>
            <a:r>
              <a:rPr spc="65" dirty="0">
                <a:latin typeface="Calibri"/>
                <a:cs typeface="Microsoft Sans Serif"/>
              </a:rPr>
              <a:t> </a:t>
            </a:r>
            <a:r>
              <a:rPr b="1" spc="-175" dirty="0">
                <a:latin typeface="Calibri"/>
                <a:cs typeface="Arial"/>
              </a:rPr>
              <a:t>commande</a:t>
            </a:r>
            <a:r>
              <a:rPr b="1" spc="-40" dirty="0">
                <a:latin typeface="Calibri"/>
                <a:cs typeface="Arial"/>
              </a:rPr>
              <a:t> </a:t>
            </a:r>
            <a:r>
              <a:rPr b="1" spc="-55" dirty="0">
                <a:latin typeface="Calibri"/>
                <a:cs typeface="Arial"/>
              </a:rPr>
              <a:t>git</a:t>
            </a:r>
            <a:r>
              <a:rPr b="1" spc="-30" dirty="0">
                <a:latin typeface="Calibri"/>
                <a:cs typeface="Arial"/>
              </a:rPr>
              <a:t> </a:t>
            </a:r>
            <a:r>
              <a:rPr b="1" spc="-105" dirty="0">
                <a:latin typeface="Calibri"/>
                <a:cs typeface="Arial"/>
              </a:rPr>
              <a:t>add</a:t>
            </a:r>
            <a:r>
              <a:rPr b="1" spc="-45" dirty="0">
                <a:latin typeface="Calibri"/>
                <a:cs typeface="Arial"/>
              </a:rPr>
              <a:t> </a:t>
            </a:r>
            <a:r>
              <a:rPr spc="-20" dirty="0">
                <a:latin typeface="Calibri"/>
                <a:cs typeface="Microsoft Sans Serif"/>
              </a:rPr>
              <a:t>peut</a:t>
            </a:r>
            <a:r>
              <a:rPr spc="80" dirty="0">
                <a:latin typeface="Calibri"/>
                <a:cs typeface="Microsoft Sans Serif"/>
              </a:rPr>
              <a:t> </a:t>
            </a:r>
            <a:r>
              <a:rPr spc="-35" dirty="0">
                <a:latin typeface="Calibri"/>
                <a:cs typeface="Microsoft Sans Serif"/>
              </a:rPr>
              <a:t>être</a:t>
            </a:r>
            <a:r>
              <a:rPr spc="85" dirty="0">
                <a:latin typeface="Calibri"/>
                <a:cs typeface="Microsoft Sans Serif"/>
              </a:rPr>
              <a:t> </a:t>
            </a:r>
            <a:r>
              <a:rPr spc="-35" dirty="0">
                <a:latin typeface="Calibri"/>
                <a:cs typeface="Microsoft Sans Serif"/>
              </a:rPr>
              <a:t>utilisée</a:t>
            </a:r>
            <a:r>
              <a:rPr spc="70" dirty="0">
                <a:latin typeface="Calibri"/>
                <a:cs typeface="Microsoft Sans Serif"/>
              </a:rPr>
              <a:t> </a:t>
            </a:r>
            <a:r>
              <a:rPr spc="-10" dirty="0">
                <a:latin typeface="Calibri"/>
                <a:cs typeface="Microsoft Sans Serif"/>
              </a:rPr>
              <a:t>pour</a:t>
            </a:r>
            <a:r>
              <a:rPr spc="65" dirty="0">
                <a:latin typeface="Calibri"/>
                <a:cs typeface="Microsoft Sans Serif"/>
              </a:rPr>
              <a:t> </a:t>
            </a:r>
            <a:r>
              <a:rPr spc="-30" dirty="0">
                <a:latin typeface="Calibri"/>
                <a:cs typeface="Microsoft Sans Serif"/>
              </a:rPr>
              <a:t>ajouter</a:t>
            </a:r>
            <a:r>
              <a:rPr spc="80" dirty="0">
                <a:latin typeface="Calibri"/>
                <a:cs typeface="Microsoft Sans Serif"/>
              </a:rPr>
              <a:t> </a:t>
            </a:r>
            <a:r>
              <a:rPr spc="-80" dirty="0">
                <a:latin typeface="Calibri"/>
                <a:cs typeface="Microsoft Sans Serif"/>
              </a:rPr>
              <a:t>des</a:t>
            </a:r>
            <a:r>
              <a:rPr spc="75" dirty="0">
                <a:latin typeface="Calibri"/>
                <a:cs typeface="Microsoft Sans Serif"/>
              </a:rPr>
              <a:t> </a:t>
            </a:r>
            <a:r>
              <a:rPr spc="-45" dirty="0">
                <a:latin typeface="Calibri"/>
                <a:cs typeface="Microsoft Sans Serif"/>
              </a:rPr>
              <a:t>fichiers</a:t>
            </a:r>
            <a:r>
              <a:rPr spc="50" dirty="0">
                <a:latin typeface="Calibri"/>
                <a:cs typeface="Microsoft Sans Serif"/>
              </a:rPr>
              <a:t> </a:t>
            </a:r>
            <a:r>
              <a:rPr spc="-135" dirty="0">
                <a:latin typeface="Calibri"/>
                <a:cs typeface="Microsoft Sans Serif"/>
              </a:rPr>
              <a:t>à</a:t>
            </a:r>
            <a:r>
              <a:rPr spc="75" dirty="0">
                <a:latin typeface="Calibri"/>
                <a:cs typeface="Microsoft Sans Serif"/>
              </a:rPr>
              <a:t> </a:t>
            </a:r>
            <a:r>
              <a:rPr spc="-40" dirty="0">
                <a:latin typeface="Calibri"/>
                <a:cs typeface="Microsoft Sans Serif"/>
              </a:rPr>
              <a:t>l’index.</a:t>
            </a:r>
            <a:r>
              <a:rPr spc="70" dirty="0">
                <a:latin typeface="Calibri"/>
                <a:cs typeface="Microsoft Sans Serif"/>
              </a:rPr>
              <a:t> </a:t>
            </a:r>
            <a:r>
              <a:rPr spc="-114" dirty="0">
                <a:latin typeface="Calibri"/>
                <a:cs typeface="Microsoft Sans Serif"/>
              </a:rPr>
              <a:t>Par</a:t>
            </a:r>
            <a:r>
              <a:rPr lang="en-US" spc="-114" dirty="0">
                <a:latin typeface="Calibri"/>
                <a:cs typeface="Microsoft Sans Serif"/>
              </a:rPr>
              <a:t> </a:t>
            </a:r>
            <a:r>
              <a:rPr spc="-515" dirty="0">
                <a:latin typeface="Calibri"/>
                <a:cs typeface="Microsoft Sans Serif"/>
              </a:rPr>
              <a:t> </a:t>
            </a:r>
            <a:r>
              <a:rPr spc="-80" dirty="0">
                <a:latin typeface="Calibri"/>
                <a:cs typeface="Microsoft Sans Serif"/>
              </a:rPr>
              <a:t>exemple,</a:t>
            </a:r>
            <a:r>
              <a:rPr spc="-75" dirty="0">
                <a:latin typeface="Calibri"/>
                <a:cs typeface="Microsoft Sans Serif"/>
              </a:rPr>
              <a:t> </a:t>
            </a:r>
            <a:r>
              <a:rPr spc="-60" dirty="0">
                <a:latin typeface="Calibri"/>
                <a:cs typeface="Microsoft Sans Serif"/>
              </a:rPr>
              <a:t>la </a:t>
            </a:r>
            <a:r>
              <a:rPr spc="-85" dirty="0">
                <a:latin typeface="Calibri"/>
                <a:cs typeface="Microsoft Sans Serif"/>
              </a:rPr>
              <a:t>commande</a:t>
            </a:r>
            <a:r>
              <a:rPr spc="-80" dirty="0">
                <a:latin typeface="Calibri"/>
                <a:cs typeface="Microsoft Sans Serif"/>
              </a:rPr>
              <a:t> </a:t>
            </a:r>
            <a:r>
              <a:rPr spc="-55" dirty="0">
                <a:latin typeface="Calibri"/>
                <a:cs typeface="Microsoft Sans Serif"/>
              </a:rPr>
              <a:t>suivante </a:t>
            </a:r>
            <a:r>
              <a:rPr spc="-45" dirty="0">
                <a:latin typeface="Calibri"/>
                <a:cs typeface="Microsoft Sans Serif"/>
              </a:rPr>
              <a:t>ajoutera </a:t>
            </a:r>
            <a:r>
              <a:rPr spc="-55" dirty="0">
                <a:latin typeface="Calibri"/>
                <a:cs typeface="Microsoft Sans Serif"/>
              </a:rPr>
              <a:t>un </a:t>
            </a:r>
            <a:r>
              <a:rPr spc="-30" dirty="0">
                <a:latin typeface="Calibri"/>
                <a:cs typeface="Microsoft Sans Serif"/>
              </a:rPr>
              <a:t>fichier </a:t>
            </a:r>
            <a:r>
              <a:rPr spc="-80" dirty="0">
                <a:latin typeface="Calibri"/>
                <a:cs typeface="Microsoft Sans Serif"/>
              </a:rPr>
              <a:t>nommé</a:t>
            </a:r>
            <a:r>
              <a:rPr spc="-75" dirty="0">
                <a:latin typeface="Calibri"/>
                <a:cs typeface="Microsoft Sans Serif"/>
              </a:rPr>
              <a:t> </a:t>
            </a:r>
            <a:r>
              <a:rPr spc="-20" dirty="0">
                <a:latin typeface="Calibri"/>
                <a:cs typeface="Microsoft Sans Serif"/>
              </a:rPr>
              <a:t>temp.txt </a:t>
            </a:r>
            <a:r>
              <a:rPr spc="-80" dirty="0">
                <a:latin typeface="Calibri"/>
                <a:cs typeface="Microsoft Sans Serif"/>
              </a:rPr>
              <a:t>dans </a:t>
            </a:r>
            <a:r>
              <a:rPr spc="-50" dirty="0">
                <a:latin typeface="Calibri"/>
                <a:cs typeface="Microsoft Sans Serif"/>
              </a:rPr>
              <a:t>le</a:t>
            </a:r>
            <a:r>
              <a:rPr lang="en-US" spc="-50" dirty="0">
                <a:latin typeface="Calibri"/>
                <a:cs typeface="Microsoft Sans Serif"/>
              </a:rPr>
              <a:t> </a:t>
            </a:r>
            <a:r>
              <a:rPr spc="-45" dirty="0">
                <a:latin typeface="Calibri"/>
                <a:cs typeface="Microsoft Sans Serif"/>
              </a:rPr>
              <a:t> </a:t>
            </a:r>
            <a:r>
              <a:rPr spc="-20" dirty="0">
                <a:latin typeface="Calibri"/>
                <a:cs typeface="Microsoft Sans Serif"/>
              </a:rPr>
              <a:t>répertoire</a:t>
            </a:r>
            <a:r>
              <a:rPr spc="100" dirty="0">
                <a:latin typeface="Calibri"/>
                <a:cs typeface="Microsoft Sans Serif"/>
              </a:rPr>
              <a:t> </a:t>
            </a:r>
            <a:r>
              <a:rPr spc="-50" dirty="0">
                <a:latin typeface="Calibri"/>
                <a:cs typeface="Microsoft Sans Serif"/>
              </a:rPr>
              <a:t>local</a:t>
            </a:r>
            <a:r>
              <a:rPr spc="45" dirty="0">
                <a:latin typeface="Calibri"/>
                <a:cs typeface="Microsoft Sans Serif"/>
              </a:rPr>
              <a:t> </a:t>
            </a:r>
            <a:r>
              <a:rPr spc="-50" dirty="0">
                <a:latin typeface="Calibri"/>
                <a:cs typeface="Microsoft Sans Serif"/>
              </a:rPr>
              <a:t>de</a:t>
            </a:r>
            <a:r>
              <a:rPr spc="60" dirty="0">
                <a:latin typeface="Calibri"/>
                <a:cs typeface="Microsoft Sans Serif"/>
              </a:rPr>
              <a:t> </a:t>
            </a:r>
            <a:r>
              <a:rPr spc="-45" dirty="0">
                <a:latin typeface="Calibri"/>
                <a:cs typeface="Microsoft Sans Serif"/>
              </a:rPr>
              <a:t>l’index:</a:t>
            </a:r>
          </a:p>
          <a:p>
            <a:pPr marL="469900" marR="5080" lvl="1"/>
            <a:endParaRPr lang="en-US" spc="-45" dirty="0">
              <a:latin typeface="Calibri"/>
              <a:ea typeface="Microsoft Sans Serif"/>
              <a:cs typeface="Microsoft Sans Serif"/>
            </a:endParaRPr>
          </a:p>
          <a:p>
            <a:pPr marL="927100" marR="5080" lvl="2"/>
            <a:r>
              <a:rPr lang="en-US" spc="-45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ea typeface="Microsoft Sans Serif"/>
                <a:cs typeface="Microsoft Sans Serif"/>
              </a:rPr>
              <a:t>$ git add temp.txt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7835" y="4083460"/>
            <a:ext cx="7456805" cy="202876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5" dirty="0">
                <a:latin typeface="Calibri"/>
                <a:cs typeface="Arial MT"/>
              </a:rPr>
              <a:t>Pour ajouter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tout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les fichiers</a:t>
            </a:r>
            <a:r>
              <a:rPr sz="1800" spc="-1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à </a:t>
            </a:r>
            <a:r>
              <a:rPr sz="1800" spc="-5" dirty="0">
                <a:latin typeface="Calibri"/>
                <a:cs typeface="Arial MT"/>
              </a:rPr>
              <a:t>l’index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nous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 err="1">
                <a:latin typeface="Calibri"/>
                <a:cs typeface="Arial MT"/>
              </a:rPr>
              <a:t>pouvons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 err="1">
                <a:latin typeface="Calibri"/>
                <a:cs typeface="Arial MT"/>
              </a:rPr>
              <a:t>utiliser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spc="-5" dirty="0" err="1">
                <a:latin typeface="Calibri"/>
                <a:cs typeface="Arial MT"/>
              </a:rPr>
              <a:t>l’option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b="1" spc="-5" dirty="0">
                <a:latin typeface="Calibri"/>
                <a:cs typeface="Arial"/>
              </a:rPr>
              <a:t>–</a:t>
            </a:r>
            <a:r>
              <a:rPr lang="en-US" b="1" spc="-5" dirty="0">
                <a:latin typeface="Calibri"/>
                <a:cs typeface="Arial"/>
              </a:rPr>
              <a:t>A</a:t>
            </a:r>
            <a:r>
              <a:rPr sz="1800" b="1" dirty="0">
                <a:latin typeface="Calibri"/>
                <a:cs typeface="Arial"/>
              </a:rPr>
              <a:t> :</a:t>
            </a:r>
          </a:p>
          <a:p>
            <a:pPr marL="12700">
              <a:spcBef>
                <a:spcPts val="100"/>
              </a:spcBef>
            </a:pPr>
            <a:endParaRPr lang="en-US" b="1" dirty="0">
              <a:latin typeface="Calibri"/>
              <a:cs typeface="Arial"/>
            </a:endParaRPr>
          </a:p>
          <a:p>
            <a:pPr marL="469900" lvl="1">
              <a:spcBef>
                <a:spcPts val="100"/>
              </a:spcBef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Arial"/>
              </a:rPr>
              <a:t>$ git add –A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469900" lvl="1">
              <a:spcBef>
                <a:spcPts val="100"/>
              </a:spcBef>
            </a:pPr>
            <a:endParaRPr lang="en-US" dirty="0">
              <a:latin typeface="Calibri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dirty="0">
                <a:latin typeface="Calibri"/>
                <a:cs typeface="Arial"/>
              </a:rPr>
              <a:t>Ou le point</a:t>
            </a:r>
            <a:endParaRPr lang="en-US" dirty="0">
              <a:highlight>
                <a:srgbClr val="000000"/>
              </a:highlight>
              <a:latin typeface="Calibri"/>
              <a:cs typeface="Arial"/>
            </a:endParaRPr>
          </a:p>
          <a:p>
            <a:pPr marL="469900" lvl="1">
              <a:spcBef>
                <a:spcPts val="100"/>
              </a:spcBef>
            </a:pPr>
            <a:endParaRPr lang="en-US"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469900" lvl="1">
              <a:spcBef>
                <a:spcPts val="100"/>
              </a:spcBef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Arial"/>
              </a:rPr>
              <a:t>$ git add .      (at the root of your project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Arial"/>
              </a:rPr>
              <a:t>forlder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Arial"/>
              </a:rPr>
              <a:t>)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8BAB1-D388-F522-1AD7-FC91E2713C7D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82FB3-F711-2347-4E50-1125C247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0070C0"/>
                </a:solidFill>
              </a:rPr>
              <a:t>Commande</a:t>
            </a:r>
            <a:r>
              <a:rPr b="1" spc="-35" dirty="0">
                <a:solidFill>
                  <a:srgbClr val="0070C0"/>
                </a:solidFill>
              </a:rPr>
              <a:t> </a:t>
            </a:r>
            <a:r>
              <a:rPr b="1" spc="-10" dirty="0">
                <a:solidFill>
                  <a:srgbClr val="0070C0"/>
                </a:solidFill>
              </a:rPr>
              <a:t>GIT</a:t>
            </a:r>
            <a:r>
              <a:rPr b="1" spc="5" dirty="0">
                <a:solidFill>
                  <a:srgbClr val="0070C0"/>
                </a:solidFill>
              </a:rPr>
              <a:t> </a:t>
            </a:r>
            <a:r>
              <a:rPr b="1" spc="-5" dirty="0">
                <a:solidFill>
                  <a:srgbClr val="0070C0"/>
                </a:solidFill>
              </a:rPr>
              <a:t>de</a:t>
            </a:r>
            <a:r>
              <a:rPr b="1" spc="-20" dirty="0">
                <a:solidFill>
                  <a:srgbClr val="0070C0"/>
                </a:solidFill>
              </a:rPr>
              <a:t> </a:t>
            </a:r>
            <a:r>
              <a:rPr b="1" spc="-5" dirty="0">
                <a:solidFill>
                  <a:srgbClr val="0070C0"/>
                </a:solidFill>
              </a:rPr>
              <a:t>base</a:t>
            </a:r>
            <a:endParaRPr lang="en-US" b="1" spc="-5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7088" y="1821792"/>
            <a:ext cx="7928609" cy="176715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000000"/>
                </a:solidFill>
                <a:latin typeface="Calibri"/>
                <a:cs typeface="Arial"/>
              </a:rPr>
              <a:t>Git </a:t>
            </a:r>
            <a:r>
              <a:rPr sz="2400" b="1" spc="-280" dirty="0">
                <a:solidFill>
                  <a:srgbClr val="000000"/>
                </a:solidFill>
                <a:latin typeface="Calibri"/>
                <a:cs typeface="Arial"/>
              </a:rPr>
              <a:t>c</a:t>
            </a:r>
            <a:r>
              <a:rPr sz="2400" b="1" spc="-165" dirty="0">
                <a:solidFill>
                  <a:srgbClr val="000000"/>
                </a:solidFill>
                <a:latin typeface="Calibri"/>
                <a:cs typeface="Arial"/>
              </a:rPr>
              <a:t>o</a:t>
            </a:r>
            <a:r>
              <a:rPr sz="2400" b="1" spc="-280" dirty="0">
                <a:solidFill>
                  <a:srgbClr val="000000"/>
                </a:solidFill>
                <a:latin typeface="Calibri"/>
                <a:cs typeface="Arial"/>
              </a:rPr>
              <a:t>m</a:t>
            </a:r>
            <a:r>
              <a:rPr sz="2400" b="1" spc="-300" dirty="0">
                <a:solidFill>
                  <a:srgbClr val="000000"/>
                </a:solidFill>
                <a:latin typeface="Calibri"/>
                <a:cs typeface="Arial"/>
              </a:rPr>
              <a:t>m</a:t>
            </a:r>
            <a:r>
              <a:rPr sz="2400" b="1" spc="-114" dirty="0">
                <a:solidFill>
                  <a:srgbClr val="000000"/>
                </a:solidFill>
                <a:latin typeface="Calibri"/>
                <a:cs typeface="Arial"/>
              </a:rPr>
              <a:t>i</a:t>
            </a:r>
            <a:r>
              <a:rPr sz="2400" b="1" spc="-25" dirty="0">
                <a:solidFill>
                  <a:srgbClr val="000000"/>
                </a:solidFill>
                <a:latin typeface="Calibri"/>
                <a:cs typeface="Arial"/>
              </a:rPr>
              <a:t>t </a:t>
            </a:r>
            <a:r>
              <a:rPr sz="2400" b="1" spc="-250" dirty="0">
                <a:solidFill>
                  <a:srgbClr val="000000"/>
                </a:solidFill>
                <a:latin typeface="Calibri"/>
                <a:cs typeface="Arial"/>
              </a:rPr>
              <a:t>: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469900" lvl="1">
              <a:lnSpc>
                <a:spcPct val="100000"/>
              </a:lnSpc>
            </a:pPr>
            <a:r>
              <a:rPr sz="1800" spc="-100" dirty="0">
                <a:solidFill>
                  <a:srgbClr val="000000"/>
                </a:solidFill>
                <a:latin typeface="Calibri"/>
                <a:cs typeface="Microsoft Sans Serif"/>
              </a:rPr>
              <a:t>La</a:t>
            </a:r>
            <a:r>
              <a:rPr sz="1800" spc="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b="1" spc="-160" dirty="0">
                <a:solidFill>
                  <a:srgbClr val="000000"/>
                </a:solidFill>
                <a:latin typeface="Calibri"/>
                <a:cs typeface="Arial"/>
              </a:rPr>
              <a:t>commande</a:t>
            </a:r>
            <a:r>
              <a:rPr sz="1800" b="1" spc="-4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55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1800" b="1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145" dirty="0">
                <a:solidFill>
                  <a:srgbClr val="000000"/>
                </a:solidFill>
                <a:latin typeface="Calibri"/>
                <a:cs typeface="Arial"/>
              </a:rPr>
              <a:t>commit</a:t>
            </a:r>
            <a:r>
              <a:rPr sz="1800" b="1" spc="-1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Calibri"/>
                <a:cs typeface="Microsoft Sans Serif"/>
              </a:rPr>
              <a:t>permet</a:t>
            </a:r>
            <a:r>
              <a:rPr sz="1800" spc="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5" dirty="0">
                <a:solidFill>
                  <a:srgbClr val="000000"/>
                </a:solidFill>
                <a:latin typeface="Calibri"/>
                <a:cs typeface="Microsoft Sans Serif"/>
              </a:rPr>
              <a:t>de</a:t>
            </a:r>
            <a:r>
              <a:rPr sz="1800" spc="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b="1" spc="-105" dirty="0">
                <a:solidFill>
                  <a:srgbClr val="000000"/>
                </a:solidFill>
                <a:latin typeface="Calibri"/>
                <a:cs typeface="Arial"/>
              </a:rPr>
              <a:t>valider</a:t>
            </a:r>
            <a:r>
              <a:rPr sz="1800" b="1" spc="-4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120" dirty="0">
                <a:solidFill>
                  <a:srgbClr val="000000"/>
                </a:solidFill>
                <a:latin typeface="Calibri"/>
                <a:cs typeface="Arial"/>
              </a:rPr>
              <a:t>les</a:t>
            </a:r>
            <a:r>
              <a:rPr sz="1800" b="1" spc="-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130" dirty="0">
                <a:solidFill>
                  <a:srgbClr val="000000"/>
                </a:solidFill>
                <a:latin typeface="Calibri"/>
                <a:cs typeface="Arial"/>
              </a:rPr>
              <a:t>modifications</a:t>
            </a:r>
            <a:r>
              <a:rPr sz="1800" b="1" spc="-2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110" dirty="0">
                <a:solidFill>
                  <a:srgbClr val="000000"/>
                </a:solidFill>
                <a:latin typeface="Calibri"/>
                <a:cs typeface="Arial"/>
              </a:rPr>
              <a:t>apportées</a:t>
            </a:r>
            <a:r>
              <a:rPr sz="1800" b="1" spc="-3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spc="-85" dirty="0">
                <a:solidFill>
                  <a:srgbClr val="000000"/>
                </a:solidFill>
                <a:latin typeface="Calibri"/>
                <a:cs typeface="Microsoft Sans Serif"/>
              </a:rPr>
              <a:t>au</a:t>
            </a:r>
            <a:r>
              <a:rPr sz="1800" spc="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120" dirty="0">
                <a:solidFill>
                  <a:srgbClr val="000000"/>
                </a:solidFill>
                <a:latin typeface="Calibri"/>
                <a:cs typeface="Microsoft Sans Serif"/>
              </a:rPr>
              <a:t>HEAD.</a:t>
            </a:r>
            <a:endParaRPr sz="180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>
              <a:lnSpc>
                <a:spcPct val="100000"/>
              </a:lnSpc>
            </a:pPr>
            <a:r>
              <a:rPr sz="1800" spc="-45" dirty="0">
                <a:solidFill>
                  <a:srgbClr val="000000"/>
                </a:solidFill>
                <a:latin typeface="Calibri"/>
                <a:cs typeface="Microsoft Sans Serif"/>
              </a:rPr>
              <a:t>Notez</a:t>
            </a:r>
            <a:r>
              <a:rPr sz="1800" spc="5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5" dirty="0">
                <a:solidFill>
                  <a:srgbClr val="000000"/>
                </a:solidFill>
                <a:latin typeface="Calibri"/>
                <a:cs typeface="Microsoft Sans Serif"/>
              </a:rPr>
              <a:t>que</a:t>
            </a:r>
            <a:r>
              <a:rPr sz="1800" spc="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25" dirty="0">
                <a:solidFill>
                  <a:srgbClr val="000000"/>
                </a:solidFill>
                <a:latin typeface="Calibri"/>
                <a:cs typeface="Microsoft Sans Serif"/>
              </a:rPr>
              <a:t>tout</a:t>
            </a:r>
            <a:r>
              <a:rPr sz="1800" spc="3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0" dirty="0">
                <a:solidFill>
                  <a:srgbClr val="000000"/>
                </a:solidFill>
                <a:latin typeface="Calibri"/>
                <a:cs typeface="Microsoft Sans Serif"/>
              </a:rPr>
              <a:t>commit</a:t>
            </a:r>
            <a:r>
              <a:rPr sz="1800" spc="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5" dirty="0">
                <a:solidFill>
                  <a:srgbClr val="000000"/>
                </a:solidFill>
                <a:latin typeface="Calibri"/>
                <a:cs typeface="Microsoft Sans Serif"/>
              </a:rPr>
              <a:t>ne</a:t>
            </a:r>
            <a:r>
              <a:rPr sz="1800" spc="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114" dirty="0">
                <a:solidFill>
                  <a:srgbClr val="000000"/>
                </a:solidFill>
                <a:latin typeface="Calibri"/>
                <a:cs typeface="Microsoft Sans Serif"/>
              </a:rPr>
              <a:t>se</a:t>
            </a:r>
            <a:r>
              <a:rPr sz="1800" spc="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5" dirty="0">
                <a:solidFill>
                  <a:srgbClr val="000000"/>
                </a:solidFill>
                <a:latin typeface="Calibri"/>
                <a:cs typeface="Microsoft Sans Serif"/>
              </a:rPr>
              <a:t>fera</a:t>
            </a:r>
            <a:r>
              <a:rPr sz="1800" spc="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5" dirty="0">
                <a:solidFill>
                  <a:srgbClr val="000000"/>
                </a:solidFill>
                <a:latin typeface="Calibri"/>
                <a:cs typeface="Microsoft Sans Serif"/>
              </a:rPr>
              <a:t>pas</a:t>
            </a:r>
            <a:r>
              <a:rPr sz="1800" spc="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dans</a:t>
            </a:r>
            <a:r>
              <a:rPr sz="1800" spc="3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0" dirty="0">
                <a:solidFill>
                  <a:srgbClr val="000000"/>
                </a:solidFill>
                <a:latin typeface="Calibri"/>
                <a:cs typeface="Microsoft Sans Serif"/>
              </a:rPr>
              <a:t>le</a:t>
            </a:r>
            <a:r>
              <a:rPr sz="1800" spc="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Microsoft Sans Serif"/>
              </a:rPr>
              <a:t>dépôt</a:t>
            </a:r>
            <a:r>
              <a:rPr sz="1800" spc="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libri"/>
                <a:cs typeface="Microsoft Sans Serif"/>
              </a:rPr>
              <a:t>distant.</a:t>
            </a:r>
          </a:p>
          <a:p>
            <a:pPr marL="469900" lvl="1"/>
            <a:endParaRPr lang="en-US" spc="-25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927100" lvl="2"/>
            <a:r>
              <a:rPr lang="en-US" spc="-25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Microsoft Sans Serif"/>
              </a:rPr>
              <a:t>$ git commit –m "Description du commit"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7088" y="4199549"/>
            <a:ext cx="7916599" cy="177997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285" dirty="0">
                <a:solidFill>
                  <a:srgbClr val="000000"/>
                </a:solidFill>
                <a:latin typeface="Calibri"/>
                <a:cs typeface="Arial"/>
              </a:rPr>
              <a:t>s</a:t>
            </a:r>
            <a:r>
              <a:rPr sz="2400" b="1" spc="-75" dirty="0">
                <a:solidFill>
                  <a:srgbClr val="000000"/>
                </a:solidFill>
                <a:latin typeface="Calibri"/>
                <a:cs typeface="Arial"/>
              </a:rPr>
              <a:t>t</a:t>
            </a:r>
            <a:r>
              <a:rPr sz="2400" b="1" spc="-130" dirty="0">
                <a:solidFill>
                  <a:srgbClr val="000000"/>
                </a:solidFill>
                <a:latin typeface="Calibri"/>
                <a:cs typeface="Arial"/>
              </a:rPr>
              <a:t>a</a:t>
            </a:r>
            <a:r>
              <a:rPr sz="2400" b="1" spc="-45" dirty="0">
                <a:solidFill>
                  <a:srgbClr val="000000"/>
                </a:solidFill>
                <a:latin typeface="Calibri"/>
                <a:cs typeface="Arial"/>
              </a:rPr>
              <a:t>t</a:t>
            </a:r>
            <a:r>
              <a:rPr sz="2400" b="1" spc="-215" dirty="0">
                <a:solidFill>
                  <a:srgbClr val="000000"/>
                </a:solidFill>
                <a:latin typeface="Calibri"/>
                <a:cs typeface="Arial"/>
              </a:rPr>
              <a:t>u</a:t>
            </a:r>
            <a:r>
              <a:rPr sz="2400" b="1" spc="-285" dirty="0">
                <a:solidFill>
                  <a:srgbClr val="000000"/>
                </a:solidFill>
                <a:latin typeface="Calibri"/>
                <a:cs typeface="Arial"/>
              </a:rPr>
              <a:t>s</a:t>
            </a:r>
            <a:r>
              <a:rPr sz="2400" b="1" spc="-3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250" dirty="0">
                <a:solidFill>
                  <a:srgbClr val="000000"/>
                </a:solidFill>
                <a:latin typeface="Calibri"/>
                <a:cs typeface="Arial"/>
              </a:rPr>
              <a:t>: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469900" lvl="1"/>
            <a:r>
              <a:rPr sz="1800" spc="-100" dirty="0">
                <a:solidFill>
                  <a:srgbClr val="000000"/>
                </a:solidFill>
                <a:latin typeface="Calibri"/>
                <a:cs typeface="Microsoft Sans Serif"/>
              </a:rPr>
              <a:t>La</a:t>
            </a:r>
            <a:r>
              <a:rPr sz="1800" spc="38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b="1" spc="-165" dirty="0">
                <a:solidFill>
                  <a:srgbClr val="000000"/>
                </a:solidFill>
                <a:latin typeface="Calibri"/>
                <a:cs typeface="Arial"/>
              </a:rPr>
              <a:t>commande</a:t>
            </a:r>
            <a:r>
              <a:rPr sz="1800" b="1" spc="38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70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1800" b="1" spc="36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135" dirty="0">
                <a:solidFill>
                  <a:srgbClr val="000000"/>
                </a:solidFill>
                <a:latin typeface="Calibri"/>
                <a:cs typeface="Arial"/>
              </a:rPr>
              <a:t>status</a:t>
            </a:r>
            <a:r>
              <a:rPr sz="1800" b="1" spc="35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spc="-55" dirty="0">
                <a:solidFill>
                  <a:srgbClr val="000000"/>
                </a:solidFill>
                <a:latin typeface="Calibri"/>
                <a:cs typeface="Microsoft Sans Serif"/>
              </a:rPr>
              <a:t>affiche</a:t>
            </a:r>
            <a:r>
              <a:rPr sz="1800" spc="409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5" dirty="0">
                <a:solidFill>
                  <a:srgbClr val="000000"/>
                </a:solidFill>
                <a:latin typeface="Calibri"/>
                <a:cs typeface="Microsoft Sans Serif"/>
              </a:rPr>
              <a:t>la</a:t>
            </a:r>
            <a:r>
              <a:rPr sz="1800" spc="40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Microsoft Sans Serif"/>
              </a:rPr>
              <a:t>liste</a:t>
            </a:r>
            <a:r>
              <a:rPr sz="1800" spc="409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des</a:t>
            </a:r>
            <a:r>
              <a:rPr sz="1800" spc="40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5" dirty="0">
                <a:solidFill>
                  <a:srgbClr val="000000"/>
                </a:solidFill>
                <a:latin typeface="Calibri"/>
                <a:cs typeface="Microsoft Sans Serif"/>
              </a:rPr>
              <a:t>fichiers</a:t>
            </a:r>
            <a:r>
              <a:rPr sz="1800" spc="40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35" dirty="0">
                <a:solidFill>
                  <a:srgbClr val="000000"/>
                </a:solidFill>
                <a:latin typeface="Calibri"/>
                <a:cs typeface="Microsoft Sans Serif"/>
              </a:rPr>
              <a:t>modifiés</a:t>
            </a:r>
            <a:r>
              <a:rPr sz="1800" spc="40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0" dirty="0" err="1">
                <a:solidFill>
                  <a:srgbClr val="000000"/>
                </a:solidFill>
                <a:latin typeface="Calibri"/>
                <a:cs typeface="Microsoft Sans Serif"/>
              </a:rPr>
              <a:t>ainsi</a:t>
            </a:r>
            <a:r>
              <a:rPr sz="1800" spc="39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5" dirty="0">
                <a:solidFill>
                  <a:srgbClr val="000000"/>
                </a:solidFill>
                <a:latin typeface="Calibri"/>
                <a:cs typeface="Microsoft Sans Serif"/>
              </a:rPr>
              <a:t>que</a:t>
            </a:r>
            <a:r>
              <a:rPr sz="1800" spc="39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lang="en-US" spc="-65" dirty="0">
                <a:solidFill>
                  <a:srgbClr val="000000"/>
                </a:solidFill>
                <a:latin typeface="Calibri"/>
                <a:cs typeface="Microsoft Sans Serif"/>
              </a:rPr>
              <a:t>les </a:t>
            </a:r>
            <a:r>
              <a:rPr lang="en-US" spc="-40" dirty="0" err="1">
                <a:solidFill>
                  <a:srgbClr val="000000"/>
                </a:solidFill>
                <a:latin typeface="Calibri"/>
                <a:cs typeface="Microsoft Sans Serif"/>
              </a:rPr>
              <a:t>fichiers</a:t>
            </a:r>
            <a:r>
              <a:rPr lang="en-US" spc="-40" dirty="0">
                <a:solidFill>
                  <a:srgbClr val="000000"/>
                </a:solidFill>
                <a:latin typeface="Calibri"/>
                <a:cs typeface="Microsoft Sans Serif"/>
              </a:rPr>
              <a:t> </a:t>
            </a:r>
            <a:r>
              <a:rPr sz="1800" spc="-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lang="en-US" spc="-5" dirty="0">
                <a:solidFill>
                  <a:srgbClr val="000000"/>
                </a:solidFill>
                <a:latin typeface="Calibri"/>
                <a:cs typeface="Microsoft Sans Serif"/>
              </a:rPr>
              <a:t>qui </a:t>
            </a:r>
            <a:r>
              <a:rPr lang="en-US" spc="-15" dirty="0" err="1">
                <a:solidFill>
                  <a:srgbClr val="000000"/>
                </a:solidFill>
                <a:latin typeface="Calibri"/>
                <a:cs typeface="Microsoft Sans Serif"/>
              </a:rPr>
              <a:t>doivent</a:t>
            </a:r>
            <a:r>
              <a:rPr sz="1800" spc="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encore</a:t>
            </a:r>
            <a:r>
              <a:rPr sz="1800" spc="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5" dirty="0" err="1">
                <a:solidFill>
                  <a:srgbClr val="000000"/>
                </a:solidFill>
                <a:latin typeface="Calibri"/>
                <a:cs typeface="Microsoft Sans Serif"/>
              </a:rPr>
              <a:t>être</a:t>
            </a:r>
            <a:r>
              <a:rPr sz="1800" spc="5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5" dirty="0" err="1">
                <a:solidFill>
                  <a:srgbClr val="000000"/>
                </a:solidFill>
                <a:latin typeface="Calibri"/>
                <a:cs typeface="Microsoft Sans Serif"/>
              </a:rPr>
              <a:t>ajoutés</a:t>
            </a:r>
            <a:r>
              <a:rPr sz="1800" spc="5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5" dirty="0" err="1">
                <a:solidFill>
                  <a:srgbClr val="000000"/>
                </a:solidFill>
                <a:latin typeface="Calibri"/>
                <a:cs typeface="Microsoft Sans Serif"/>
              </a:rPr>
              <a:t>ou</a:t>
            </a:r>
            <a:r>
              <a:rPr sz="1800" spc="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5" dirty="0">
                <a:solidFill>
                  <a:srgbClr val="000000"/>
                </a:solidFill>
                <a:latin typeface="Calibri"/>
                <a:cs typeface="Microsoft Sans Serif"/>
              </a:rPr>
              <a:t>validés.</a:t>
            </a:r>
            <a:endParaRPr sz="180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/>
            <a:endParaRPr lang="en-US" spc="-55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927100" lvl="2"/>
            <a:r>
              <a:rPr lang="en-US" spc="-55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Microsoft Sans Serif"/>
              </a:rPr>
              <a:t>$ git status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1F21F-E508-4C84-A37F-5237301363C6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34E55-690F-6CE2-8314-11E81DB9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744495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Commande</a:t>
            </a:r>
            <a:r>
              <a:rPr sz="36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GIT</a:t>
            </a:r>
            <a:r>
              <a:rPr sz="3600" b="1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de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base</a:t>
            </a:r>
            <a:endParaRPr lang="en-US" sz="3600" b="1" spc="-5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9031" y="2176833"/>
            <a:ext cx="8139430" cy="344966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000000"/>
                </a:solidFill>
                <a:latin typeface="Calibri"/>
                <a:cs typeface="Arial"/>
              </a:rPr>
              <a:t>Git </a:t>
            </a:r>
            <a:r>
              <a:rPr sz="2400" b="1" spc="-295" dirty="0">
                <a:solidFill>
                  <a:srgbClr val="000000"/>
                </a:solidFill>
                <a:latin typeface="Calibri"/>
                <a:cs typeface="Arial"/>
              </a:rPr>
              <a:t>B</a:t>
            </a:r>
            <a:r>
              <a:rPr sz="2400" b="1" spc="-100" dirty="0">
                <a:solidFill>
                  <a:srgbClr val="000000"/>
                </a:solidFill>
                <a:latin typeface="Calibri"/>
                <a:cs typeface="Arial"/>
              </a:rPr>
              <a:t>r</a:t>
            </a:r>
            <a:r>
              <a:rPr sz="2400" b="1" spc="-180" dirty="0">
                <a:solidFill>
                  <a:srgbClr val="000000"/>
                </a:solidFill>
                <a:latin typeface="Calibri"/>
                <a:cs typeface="Arial"/>
              </a:rPr>
              <a:t>a</a:t>
            </a:r>
            <a:r>
              <a:rPr sz="2400" b="1" spc="-210" dirty="0">
                <a:solidFill>
                  <a:srgbClr val="000000"/>
                </a:solidFill>
                <a:latin typeface="Calibri"/>
                <a:cs typeface="Arial"/>
              </a:rPr>
              <a:t>n</a:t>
            </a:r>
            <a:r>
              <a:rPr sz="2400" b="1" spc="-320" dirty="0">
                <a:solidFill>
                  <a:srgbClr val="000000"/>
                </a:solidFill>
                <a:latin typeface="Calibri"/>
                <a:cs typeface="Arial"/>
              </a:rPr>
              <a:t>c</a:t>
            </a:r>
            <a:r>
              <a:rPr sz="2400" b="1" spc="-210" dirty="0">
                <a:solidFill>
                  <a:srgbClr val="000000"/>
                </a:solidFill>
                <a:latin typeface="Calibri"/>
                <a:cs typeface="Arial"/>
              </a:rPr>
              <a:t>h</a:t>
            </a:r>
            <a:r>
              <a:rPr sz="2400" b="1" spc="-135" dirty="0">
                <a:solidFill>
                  <a:srgbClr val="000000"/>
                </a:solidFill>
                <a:latin typeface="Calibri"/>
                <a:cs typeface="Arial"/>
              </a:rPr>
              <a:t>e</a:t>
            </a:r>
            <a:r>
              <a:rPr sz="2400" b="1" spc="-5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250" dirty="0">
                <a:solidFill>
                  <a:srgbClr val="000000"/>
                </a:solidFill>
                <a:latin typeface="Calibri"/>
                <a:cs typeface="Arial"/>
              </a:rPr>
              <a:t>:</a:t>
            </a:r>
            <a:endParaRPr lang="en-US" sz="2400">
              <a:solidFill>
                <a:srgbClr val="000000"/>
              </a:solidFill>
              <a:latin typeface="Calibri"/>
              <a:cs typeface="Arial"/>
            </a:endParaRPr>
          </a:p>
          <a:p>
            <a:pPr marL="469900" lvl="1">
              <a:lnSpc>
                <a:spcPct val="100000"/>
              </a:lnSpc>
              <a:spcBef>
                <a:spcPts val="2200"/>
              </a:spcBef>
            </a:pPr>
            <a:r>
              <a:rPr sz="1800" spc="-100" dirty="0">
                <a:solidFill>
                  <a:srgbClr val="000000"/>
                </a:solidFill>
                <a:latin typeface="Calibri"/>
                <a:cs typeface="Microsoft Sans Serif"/>
              </a:rPr>
              <a:t>La</a:t>
            </a:r>
            <a:r>
              <a:rPr sz="1800" spc="5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b="1" spc="-160" dirty="0">
                <a:solidFill>
                  <a:srgbClr val="000000"/>
                </a:solidFill>
                <a:latin typeface="Calibri"/>
                <a:cs typeface="Arial"/>
              </a:rPr>
              <a:t>commande</a:t>
            </a:r>
            <a:r>
              <a:rPr sz="1800" b="1" spc="-4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55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1800" b="1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140" dirty="0">
                <a:solidFill>
                  <a:srgbClr val="000000"/>
                </a:solidFill>
                <a:latin typeface="Calibri"/>
                <a:cs typeface="Arial"/>
              </a:rPr>
              <a:t>branch</a:t>
            </a:r>
            <a:r>
              <a:rPr sz="1800" b="1" spc="-3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Microsoft Sans Serif"/>
              </a:rPr>
              <a:t>peut</a:t>
            </a:r>
            <a:r>
              <a:rPr sz="1800" spc="5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libri"/>
                <a:cs typeface="Microsoft Sans Serif"/>
              </a:rPr>
              <a:t>être</a:t>
            </a:r>
            <a:r>
              <a:rPr sz="1800" spc="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libri"/>
                <a:cs typeface="Microsoft Sans Serif"/>
              </a:rPr>
              <a:t>utilisée</a:t>
            </a:r>
            <a:r>
              <a:rPr sz="1800" spc="5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Microsoft Sans Serif"/>
              </a:rPr>
              <a:t>pour</a:t>
            </a:r>
            <a:r>
              <a:rPr sz="1800" spc="3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Microsoft Sans Serif"/>
              </a:rPr>
              <a:t>répertorier,</a:t>
            </a:r>
            <a:r>
              <a:rPr sz="1800" spc="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créer</a:t>
            </a:r>
            <a:r>
              <a:rPr sz="1800" spc="7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Calibri"/>
                <a:cs typeface="Microsoft Sans Serif"/>
              </a:rPr>
              <a:t>ou</a:t>
            </a:r>
            <a:r>
              <a:rPr sz="1800" spc="5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Calibri"/>
                <a:cs typeface="Microsoft Sans Serif"/>
              </a:rPr>
              <a:t>supprimer</a:t>
            </a:r>
            <a:r>
              <a:rPr sz="1800" spc="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des</a:t>
            </a:r>
            <a:endParaRPr sz="180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>
              <a:lnSpc>
                <a:spcPct val="100000"/>
              </a:lnSpc>
            </a:pP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branches.</a:t>
            </a:r>
            <a:endParaRPr sz="180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sz="1900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>
              <a:lnSpc>
                <a:spcPct val="100000"/>
              </a:lnSpc>
            </a:pPr>
            <a:r>
              <a:rPr sz="1800" spc="-55" dirty="0">
                <a:solidFill>
                  <a:srgbClr val="000000"/>
                </a:solidFill>
                <a:latin typeface="Calibri"/>
                <a:cs typeface="Microsoft Sans Serif"/>
              </a:rPr>
              <a:t>Pour</a:t>
            </a:r>
            <a:r>
              <a:rPr sz="1800" spc="4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Microsoft Sans Serif"/>
              </a:rPr>
              <a:t>répertorier</a:t>
            </a:r>
            <a:r>
              <a:rPr sz="1800" spc="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Microsoft Sans Serif"/>
              </a:rPr>
              <a:t>toutes</a:t>
            </a:r>
            <a:r>
              <a:rPr sz="1800" spc="5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les</a:t>
            </a:r>
            <a:r>
              <a:rPr sz="1800" spc="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5" dirty="0">
                <a:solidFill>
                  <a:srgbClr val="000000"/>
                </a:solidFill>
                <a:latin typeface="Calibri"/>
                <a:cs typeface="Microsoft Sans Serif"/>
              </a:rPr>
              <a:t>branches</a:t>
            </a:r>
            <a:r>
              <a:rPr sz="1800" spc="5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5" dirty="0">
                <a:solidFill>
                  <a:srgbClr val="000000"/>
                </a:solidFill>
                <a:latin typeface="Calibri"/>
                <a:cs typeface="Microsoft Sans Serif"/>
              </a:rPr>
              <a:t>présentes</a:t>
            </a:r>
            <a:r>
              <a:rPr sz="1800" spc="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5" dirty="0">
                <a:solidFill>
                  <a:srgbClr val="000000"/>
                </a:solidFill>
                <a:latin typeface="Calibri"/>
                <a:cs typeface="Microsoft Sans Serif"/>
              </a:rPr>
              <a:t>dans</a:t>
            </a:r>
            <a:r>
              <a:rPr sz="1800" spc="5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5" dirty="0">
                <a:solidFill>
                  <a:srgbClr val="000000"/>
                </a:solidFill>
                <a:latin typeface="Calibri"/>
                <a:cs typeface="Microsoft Sans Serif"/>
              </a:rPr>
              <a:t>le</a:t>
            </a:r>
            <a:r>
              <a:rPr sz="1800" spc="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Microsoft Sans Serif"/>
              </a:rPr>
              <a:t>dépôt</a:t>
            </a:r>
            <a:r>
              <a:rPr sz="1800" spc="3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90" dirty="0">
                <a:solidFill>
                  <a:srgbClr val="000000"/>
                </a:solidFill>
                <a:latin typeface="Calibri"/>
                <a:cs typeface="Microsoft Sans Serif"/>
              </a:rPr>
              <a:t>:</a:t>
            </a:r>
          </a:p>
          <a:p>
            <a:pPr marL="469900" lvl="1"/>
            <a:endParaRPr lang="en-US" spc="-90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927100" lvl="2"/>
            <a:r>
              <a:rPr lang="en-US" spc="-90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Microsoft Sans Serif"/>
              </a:rPr>
              <a:t>$ git branch</a:t>
            </a:r>
            <a:endParaRPr lang="en-US" spc="-90" dirty="0">
              <a:ea typeface="+mn-lt"/>
              <a:cs typeface="+mn-lt"/>
            </a:endParaRPr>
          </a:p>
          <a:p>
            <a:pPr marL="469900" lvl="1"/>
            <a:endParaRPr lang="en-US" spc="-90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/>
            <a:r>
              <a:rPr lang="en-US" spc="-90" dirty="0">
                <a:solidFill>
                  <a:srgbClr val="000000"/>
                </a:solidFill>
                <a:latin typeface="Calibri"/>
                <a:cs typeface="Microsoft Sans Serif"/>
              </a:rPr>
              <a:t>Pour </a:t>
            </a:r>
            <a:r>
              <a:rPr lang="en-US" spc="-90" dirty="0" err="1">
                <a:solidFill>
                  <a:srgbClr val="000000"/>
                </a:solidFill>
                <a:latin typeface="Calibri"/>
                <a:cs typeface="Microsoft Sans Serif"/>
              </a:rPr>
              <a:t>supprimer</a:t>
            </a:r>
            <a:r>
              <a:rPr lang="en-US" spc="-9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lang="en-US" spc="-90" dirty="0" err="1">
                <a:solidFill>
                  <a:srgbClr val="000000"/>
                </a:solidFill>
                <a:latin typeface="Calibri"/>
                <a:cs typeface="Microsoft Sans Serif"/>
              </a:rPr>
              <a:t>une</a:t>
            </a:r>
            <a:r>
              <a:rPr lang="en-US" spc="-9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lang="en-US" spc="-90" dirty="0" err="1">
                <a:solidFill>
                  <a:srgbClr val="000000"/>
                </a:solidFill>
                <a:latin typeface="Calibri"/>
                <a:cs typeface="Microsoft Sans Serif"/>
              </a:rPr>
              <a:t>branche</a:t>
            </a:r>
            <a:r>
              <a:rPr lang="en-US" spc="-90" dirty="0">
                <a:solidFill>
                  <a:srgbClr val="000000"/>
                </a:solidFill>
                <a:latin typeface="Calibri"/>
                <a:cs typeface="Microsoft Sans Serif"/>
              </a:rPr>
              <a:t> :</a:t>
            </a:r>
          </a:p>
          <a:p>
            <a:pPr marL="469900" lvl="1"/>
            <a:endParaRPr lang="en-US" spc="-90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927100" lvl="2"/>
            <a:r>
              <a:rPr lang="en-US" spc="-90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Microsoft Sans Serif"/>
              </a:rPr>
              <a:t>$ git branch -d &lt;nom-</a:t>
            </a:r>
            <a:r>
              <a:rPr lang="en-US" spc="-90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Microsoft Sans Serif"/>
              </a:rPr>
              <a:t>branche</a:t>
            </a:r>
            <a:r>
              <a:rPr lang="en-US" spc="-90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Microsoft Sans Serif"/>
              </a:rPr>
              <a:t>&gt;</a:t>
            </a:r>
            <a:endParaRPr lang="en-US" spc="-9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32922-4432-3F6D-54E3-90FF2A26CC47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6CF8B-62AE-80CB-2E7D-F08D96E5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744495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Commande</a:t>
            </a:r>
            <a:r>
              <a:rPr sz="36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GIT</a:t>
            </a:r>
            <a:r>
              <a:rPr sz="3600" b="1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de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base</a:t>
            </a:r>
            <a:endParaRPr lang="en-US" sz="3600" b="1" spc="-5">
              <a:solidFill>
                <a:srgbClr val="0070C0"/>
              </a:solidFill>
              <a:latin typeface="Calibri"/>
              <a:ea typeface="Calibri Ligh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7060" y="1490147"/>
            <a:ext cx="8797290" cy="371127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285" dirty="0">
                <a:solidFill>
                  <a:srgbClr val="000000"/>
                </a:solidFill>
                <a:latin typeface="Calibri"/>
                <a:cs typeface="Arial"/>
              </a:rPr>
              <a:t>c</a:t>
            </a:r>
            <a:r>
              <a:rPr sz="2400" b="1" spc="-170" dirty="0">
                <a:solidFill>
                  <a:srgbClr val="000000"/>
                </a:solidFill>
                <a:latin typeface="Calibri"/>
                <a:cs typeface="Arial"/>
              </a:rPr>
              <a:t>h</a:t>
            </a:r>
            <a:r>
              <a:rPr sz="2400" b="1" spc="-175" dirty="0">
                <a:solidFill>
                  <a:srgbClr val="000000"/>
                </a:solidFill>
                <a:latin typeface="Calibri"/>
                <a:cs typeface="Arial"/>
              </a:rPr>
              <a:t>e</a:t>
            </a:r>
            <a:r>
              <a:rPr sz="2400" b="1" spc="-300" dirty="0">
                <a:solidFill>
                  <a:srgbClr val="000000"/>
                </a:solidFill>
                <a:latin typeface="Calibri"/>
                <a:cs typeface="Arial"/>
              </a:rPr>
              <a:t>c</a:t>
            </a:r>
            <a:r>
              <a:rPr sz="2400" b="1" spc="-200" dirty="0">
                <a:solidFill>
                  <a:srgbClr val="000000"/>
                </a:solidFill>
                <a:latin typeface="Calibri"/>
                <a:cs typeface="Arial"/>
              </a:rPr>
              <a:t>k</a:t>
            </a:r>
            <a:r>
              <a:rPr sz="2400" b="1" spc="-175" dirty="0">
                <a:solidFill>
                  <a:srgbClr val="000000"/>
                </a:solidFill>
                <a:latin typeface="Calibri"/>
                <a:cs typeface="Arial"/>
              </a:rPr>
              <a:t>o</a:t>
            </a:r>
            <a:r>
              <a:rPr sz="2400" b="1" spc="-215" dirty="0">
                <a:solidFill>
                  <a:srgbClr val="000000"/>
                </a:solidFill>
                <a:latin typeface="Calibri"/>
                <a:cs typeface="Arial"/>
              </a:rPr>
              <a:t>u</a:t>
            </a:r>
            <a:r>
              <a:rPr sz="2400" b="1" spc="-25" dirty="0">
                <a:solidFill>
                  <a:srgbClr val="000000"/>
                </a:solidFill>
                <a:latin typeface="Calibri"/>
                <a:cs typeface="Arial"/>
              </a:rPr>
              <a:t>t</a:t>
            </a:r>
            <a:r>
              <a:rPr sz="2400" b="1" spc="-4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250" dirty="0">
                <a:solidFill>
                  <a:srgbClr val="000000"/>
                </a:solidFill>
                <a:latin typeface="Calibri"/>
                <a:cs typeface="Arial"/>
              </a:rPr>
              <a:t>: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 marL="469900" lvl="1">
              <a:lnSpc>
                <a:spcPct val="100000"/>
              </a:lnSpc>
              <a:spcBef>
                <a:spcPts val="2205"/>
              </a:spcBef>
            </a:pPr>
            <a:r>
              <a:rPr sz="1800" spc="-105" dirty="0">
                <a:solidFill>
                  <a:srgbClr val="000000"/>
                </a:solidFill>
                <a:latin typeface="Calibri"/>
                <a:cs typeface="Microsoft Sans Serif"/>
              </a:rPr>
              <a:t>La</a:t>
            </a:r>
            <a:r>
              <a:rPr sz="1800" spc="24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b="1" spc="-165" dirty="0">
                <a:solidFill>
                  <a:srgbClr val="000000"/>
                </a:solidFill>
                <a:latin typeface="Calibri"/>
                <a:cs typeface="Arial"/>
              </a:rPr>
              <a:t>commande</a:t>
            </a:r>
            <a:r>
              <a:rPr sz="1800" b="1" spc="254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70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1800" b="1" spc="22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155" dirty="0">
                <a:solidFill>
                  <a:srgbClr val="000000"/>
                </a:solidFill>
                <a:latin typeface="Calibri"/>
                <a:cs typeface="Arial"/>
              </a:rPr>
              <a:t>checkout</a:t>
            </a:r>
            <a:r>
              <a:rPr sz="1800" b="1" spc="24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Microsoft Sans Serif"/>
              </a:rPr>
              <a:t>peut</a:t>
            </a:r>
            <a:r>
              <a:rPr sz="1800" spc="27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libri"/>
                <a:cs typeface="Microsoft Sans Serif"/>
              </a:rPr>
              <a:t>être</a:t>
            </a:r>
            <a:r>
              <a:rPr sz="1800" spc="25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Calibri"/>
                <a:cs typeface="Microsoft Sans Serif"/>
              </a:rPr>
              <a:t>utilisée</a:t>
            </a:r>
            <a:r>
              <a:rPr sz="1800" spc="27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Microsoft Sans Serif"/>
              </a:rPr>
              <a:t>pour</a:t>
            </a:r>
            <a:r>
              <a:rPr sz="1800" spc="254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créer</a:t>
            </a:r>
            <a:r>
              <a:rPr sz="1800" spc="2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des</a:t>
            </a:r>
            <a:r>
              <a:rPr sz="1800" spc="2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branches</a:t>
            </a:r>
            <a:r>
              <a:rPr sz="1800" spc="2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libri"/>
                <a:cs typeface="Microsoft Sans Serif"/>
              </a:rPr>
              <a:t>ou</a:t>
            </a:r>
            <a:r>
              <a:rPr sz="1800" spc="254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Microsoft Sans Serif"/>
              </a:rPr>
              <a:t>pour</a:t>
            </a:r>
            <a:r>
              <a:rPr sz="1800" spc="27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basculer</a:t>
            </a:r>
            <a:endParaRPr sz="180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>
              <a:lnSpc>
                <a:spcPct val="100000"/>
              </a:lnSpc>
            </a:pPr>
            <a:r>
              <a:rPr sz="1800" spc="-30" dirty="0">
                <a:solidFill>
                  <a:srgbClr val="000000"/>
                </a:solidFill>
                <a:latin typeface="Calibri"/>
                <a:cs typeface="Microsoft Sans Serif"/>
              </a:rPr>
              <a:t>entre</a:t>
            </a:r>
            <a:r>
              <a:rPr sz="1800" spc="1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elles.</a:t>
            </a:r>
            <a:endParaRPr sz="180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>
              <a:lnSpc>
                <a:spcPct val="100000"/>
              </a:lnSpc>
            </a:pPr>
            <a:r>
              <a:rPr sz="1800" spc="-100" dirty="0">
                <a:solidFill>
                  <a:srgbClr val="000000"/>
                </a:solidFill>
                <a:latin typeface="Calibri"/>
                <a:cs typeface="Microsoft Sans Serif"/>
              </a:rPr>
              <a:t>Par</a:t>
            </a:r>
            <a:r>
              <a:rPr sz="1800" spc="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exemple</a:t>
            </a:r>
            <a:r>
              <a:rPr sz="1800" spc="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Calibri"/>
                <a:cs typeface="Microsoft Sans Serif"/>
              </a:rPr>
              <a:t>nous</a:t>
            </a:r>
            <a:r>
              <a:rPr sz="1800" spc="3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0" dirty="0">
                <a:solidFill>
                  <a:srgbClr val="000000"/>
                </a:solidFill>
                <a:latin typeface="Calibri"/>
                <a:cs typeface="Microsoft Sans Serif"/>
              </a:rPr>
              <a:t>allons</a:t>
            </a:r>
            <a:r>
              <a:rPr sz="1800" spc="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créer</a:t>
            </a:r>
            <a:r>
              <a:rPr sz="1800" spc="9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5" dirty="0">
                <a:solidFill>
                  <a:srgbClr val="000000"/>
                </a:solidFill>
                <a:latin typeface="Calibri"/>
                <a:cs typeface="Microsoft Sans Serif"/>
              </a:rPr>
              <a:t>une</a:t>
            </a:r>
            <a:r>
              <a:rPr sz="1800" spc="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branche</a:t>
            </a:r>
            <a:r>
              <a:rPr sz="1800" spc="4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Calibri"/>
                <a:cs typeface="Microsoft Sans Serif"/>
              </a:rPr>
              <a:t>est</a:t>
            </a:r>
            <a:r>
              <a:rPr sz="1800" spc="8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basculer</a:t>
            </a:r>
            <a:r>
              <a:rPr sz="1800" spc="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Calibri"/>
                <a:cs typeface="Microsoft Sans Serif"/>
              </a:rPr>
              <a:t>sur</a:t>
            </a:r>
            <a:r>
              <a:rPr sz="1800" spc="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35" dirty="0">
                <a:solidFill>
                  <a:srgbClr val="000000"/>
                </a:solidFill>
                <a:latin typeface="Calibri"/>
                <a:cs typeface="Microsoft Sans Serif"/>
              </a:rPr>
              <a:t>cette</a:t>
            </a:r>
            <a:r>
              <a:rPr sz="1800" spc="8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branche</a:t>
            </a:r>
            <a:r>
              <a:rPr sz="1800" spc="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90" dirty="0">
                <a:solidFill>
                  <a:srgbClr val="000000"/>
                </a:solidFill>
                <a:latin typeface="Calibri"/>
                <a:cs typeface="Microsoft Sans Serif"/>
              </a:rPr>
              <a:t>:</a:t>
            </a:r>
          </a:p>
          <a:p>
            <a:pPr marL="469900" lvl="1"/>
            <a:endParaRPr lang="en-US" spc="-90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927100" lvl="2"/>
            <a:r>
              <a:rPr lang="en-US" spc="-90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$ git checkout -b &lt;nom-</a:t>
            </a:r>
            <a:r>
              <a:rPr lang="en-US" spc="-90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branche</a:t>
            </a:r>
            <a:r>
              <a:rPr lang="en-US" spc="-90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&gt;</a:t>
            </a:r>
          </a:p>
          <a:p>
            <a:pPr marL="927100" lvl="2"/>
            <a:endParaRPr lang="en-US" spc="-90" dirty="0">
              <a:solidFill>
                <a:srgbClr val="00B050"/>
              </a:solidFill>
              <a:highlight>
                <a:srgbClr val="000000"/>
              </a:highlight>
              <a:latin typeface="Consolas"/>
              <a:cs typeface="Calibri"/>
            </a:endParaRPr>
          </a:p>
          <a:p>
            <a:pPr marL="469900" lvl="1"/>
            <a:endParaRPr lang="en-US" spc="-90" dirty="0">
              <a:latin typeface="Calibri"/>
              <a:cs typeface="Calibri"/>
            </a:endParaRPr>
          </a:p>
          <a:p>
            <a:pPr marL="469900" lvl="1"/>
            <a:r>
              <a:rPr lang="en-US" spc="-90" dirty="0">
                <a:latin typeface="Calibri"/>
                <a:cs typeface="Calibri"/>
              </a:rPr>
              <a:t>Pour passer </a:t>
            </a:r>
            <a:r>
              <a:rPr lang="en-US" spc="-90" dirty="0" err="1">
                <a:latin typeface="Calibri"/>
                <a:cs typeface="Calibri"/>
              </a:rPr>
              <a:t>simplement</a:t>
            </a:r>
            <a:r>
              <a:rPr lang="en-US" spc="-90" dirty="0">
                <a:latin typeface="Calibri"/>
                <a:cs typeface="Calibri"/>
              </a:rPr>
              <a:t> </a:t>
            </a:r>
            <a:r>
              <a:rPr lang="en-US" spc="-90" dirty="0" err="1">
                <a:latin typeface="Calibri"/>
                <a:cs typeface="Calibri"/>
              </a:rPr>
              <a:t>d'une</a:t>
            </a:r>
            <a:r>
              <a:rPr lang="en-US" spc="-90" dirty="0">
                <a:latin typeface="Calibri"/>
                <a:cs typeface="Calibri"/>
              </a:rPr>
              <a:t> </a:t>
            </a:r>
            <a:r>
              <a:rPr lang="en-US" spc="-90" dirty="0" err="1">
                <a:latin typeface="Calibri"/>
                <a:cs typeface="Calibri"/>
              </a:rPr>
              <a:t>branche</a:t>
            </a:r>
            <a:r>
              <a:rPr lang="en-US" spc="-90" dirty="0">
                <a:latin typeface="Calibri"/>
                <a:cs typeface="Calibri"/>
              </a:rPr>
              <a:t> à </a:t>
            </a:r>
            <a:r>
              <a:rPr lang="en-US" spc="-90" dirty="0" err="1">
                <a:latin typeface="Calibri"/>
                <a:cs typeface="Calibri"/>
              </a:rPr>
              <a:t>une</a:t>
            </a:r>
            <a:r>
              <a:rPr lang="en-US" spc="-90" dirty="0">
                <a:latin typeface="Calibri"/>
                <a:cs typeface="Calibri"/>
              </a:rPr>
              <a:t> </a:t>
            </a:r>
            <a:r>
              <a:rPr lang="en-US" spc="-90" dirty="0" err="1">
                <a:latin typeface="Calibri"/>
                <a:cs typeface="Calibri"/>
              </a:rPr>
              <a:t>autre</a:t>
            </a:r>
            <a:r>
              <a:rPr lang="en-US" spc="-90" dirty="0">
                <a:latin typeface="Calibri"/>
                <a:cs typeface="Calibri"/>
              </a:rPr>
              <a:t>, </a:t>
            </a:r>
            <a:r>
              <a:rPr lang="en-US" spc="-90" dirty="0" err="1">
                <a:latin typeface="Calibri"/>
                <a:cs typeface="Calibri"/>
              </a:rPr>
              <a:t>utilisez</a:t>
            </a:r>
            <a:r>
              <a:rPr lang="en-US" spc="-90" dirty="0">
                <a:latin typeface="Calibri"/>
                <a:cs typeface="Calibri"/>
              </a:rPr>
              <a:t> :</a:t>
            </a:r>
            <a:endParaRPr lang="en-US"/>
          </a:p>
          <a:p>
            <a:pPr marL="469900" lvl="1"/>
            <a:endParaRPr lang="en-US" spc="-90" dirty="0">
              <a:solidFill>
                <a:srgbClr val="00B050"/>
              </a:solidFill>
              <a:highlight>
                <a:srgbClr val="000000"/>
              </a:highlight>
              <a:latin typeface="Consolas"/>
              <a:cs typeface="Calibri"/>
            </a:endParaRPr>
          </a:p>
          <a:p>
            <a:pPr marL="927100" lvl="2"/>
            <a:r>
              <a:rPr lang="en-US" spc="-90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$ git checkout &lt;nom-</a:t>
            </a:r>
            <a:r>
              <a:rPr lang="en-US" spc="-90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branche</a:t>
            </a:r>
            <a:r>
              <a:rPr lang="en-US" spc="-90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151A9-D5FE-B69B-269B-BF0720C0E8B4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51E4-6465-C14E-73D8-35BE8294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0070C0"/>
                </a:solidFill>
              </a:rPr>
              <a:t>Commande</a:t>
            </a:r>
            <a:r>
              <a:rPr b="1" spc="-35" dirty="0">
                <a:solidFill>
                  <a:srgbClr val="0070C0"/>
                </a:solidFill>
              </a:rPr>
              <a:t> </a:t>
            </a:r>
            <a:r>
              <a:rPr b="1" spc="-10" dirty="0">
                <a:solidFill>
                  <a:srgbClr val="0070C0"/>
                </a:solidFill>
              </a:rPr>
              <a:t>GIT</a:t>
            </a:r>
            <a:r>
              <a:rPr b="1" spc="5" dirty="0">
                <a:solidFill>
                  <a:srgbClr val="0070C0"/>
                </a:solidFill>
              </a:rPr>
              <a:t> </a:t>
            </a:r>
            <a:r>
              <a:rPr b="1" spc="-5" dirty="0">
                <a:solidFill>
                  <a:srgbClr val="0070C0"/>
                </a:solidFill>
              </a:rPr>
              <a:t>de</a:t>
            </a:r>
            <a:r>
              <a:rPr b="1" spc="-20" dirty="0">
                <a:solidFill>
                  <a:srgbClr val="0070C0"/>
                </a:solidFill>
              </a:rPr>
              <a:t> </a:t>
            </a:r>
            <a:r>
              <a:rPr b="1" spc="-5" dirty="0">
                <a:solidFill>
                  <a:srgbClr val="0070C0"/>
                </a:solidFill>
              </a:rPr>
              <a:t>base</a:t>
            </a:r>
            <a:endParaRPr lang="en-US" b="1" spc="-5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7060" y="1576006"/>
            <a:ext cx="8796655" cy="36086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265" dirty="0">
                <a:solidFill>
                  <a:srgbClr val="000000"/>
                </a:solidFill>
                <a:latin typeface="Calibri"/>
                <a:cs typeface="Arial"/>
              </a:rPr>
              <a:t>P</a:t>
            </a:r>
            <a:r>
              <a:rPr sz="2400" b="1" spc="-195" dirty="0">
                <a:solidFill>
                  <a:srgbClr val="000000"/>
                </a:solidFill>
                <a:latin typeface="Calibri"/>
                <a:cs typeface="Arial"/>
              </a:rPr>
              <a:t>u</a:t>
            </a:r>
            <a:r>
              <a:rPr sz="2400" b="1" spc="-85" dirty="0">
                <a:solidFill>
                  <a:srgbClr val="000000"/>
                </a:solidFill>
                <a:latin typeface="Calibri"/>
                <a:cs typeface="Arial"/>
              </a:rPr>
              <a:t>l</a:t>
            </a:r>
            <a:r>
              <a:rPr sz="2400" b="1" spc="-90" dirty="0">
                <a:solidFill>
                  <a:srgbClr val="000000"/>
                </a:solidFill>
                <a:latin typeface="Calibri"/>
                <a:cs typeface="Arial"/>
              </a:rPr>
              <a:t>l</a:t>
            </a:r>
            <a:r>
              <a:rPr sz="2400" b="1" spc="-5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250" dirty="0">
                <a:solidFill>
                  <a:srgbClr val="000000"/>
                </a:solidFill>
                <a:latin typeface="Calibri"/>
                <a:cs typeface="Arial"/>
              </a:rPr>
              <a:t>: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 marL="469900" lvl="1">
              <a:lnSpc>
                <a:spcPct val="100000"/>
              </a:lnSpc>
              <a:spcBef>
                <a:spcPts val="2205"/>
              </a:spcBef>
            </a:pPr>
            <a:r>
              <a:rPr sz="1800" spc="-55" dirty="0">
                <a:solidFill>
                  <a:srgbClr val="000000"/>
                </a:solidFill>
                <a:latin typeface="Calibri"/>
                <a:cs typeface="Microsoft Sans Serif"/>
              </a:rPr>
              <a:t>Pour</a:t>
            </a:r>
            <a:r>
              <a:rPr sz="1800" spc="1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0" dirty="0">
                <a:solidFill>
                  <a:srgbClr val="000000"/>
                </a:solidFill>
                <a:latin typeface="Calibri"/>
                <a:cs typeface="Microsoft Sans Serif"/>
              </a:rPr>
              <a:t>fusionner</a:t>
            </a:r>
            <a:r>
              <a:rPr sz="1800" spc="19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libri"/>
                <a:cs typeface="Microsoft Sans Serif"/>
              </a:rPr>
              <a:t>toutes</a:t>
            </a:r>
            <a:r>
              <a:rPr sz="1800" spc="17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5" dirty="0">
                <a:solidFill>
                  <a:srgbClr val="000000"/>
                </a:solidFill>
                <a:latin typeface="Calibri"/>
                <a:cs typeface="Microsoft Sans Serif"/>
              </a:rPr>
              <a:t>les</a:t>
            </a:r>
            <a:r>
              <a:rPr sz="1800" spc="1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Calibri"/>
                <a:cs typeface="Microsoft Sans Serif"/>
              </a:rPr>
              <a:t>modifications</a:t>
            </a:r>
            <a:r>
              <a:rPr sz="1800" spc="17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5" dirty="0">
                <a:solidFill>
                  <a:srgbClr val="000000"/>
                </a:solidFill>
                <a:latin typeface="Calibri"/>
                <a:cs typeface="Microsoft Sans Serif"/>
              </a:rPr>
              <a:t>présentes</a:t>
            </a:r>
            <a:r>
              <a:rPr sz="1800" spc="18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Calibri"/>
                <a:cs typeface="Microsoft Sans Serif"/>
              </a:rPr>
              <a:t>sur</a:t>
            </a:r>
            <a:r>
              <a:rPr sz="1800" spc="19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0" dirty="0">
                <a:solidFill>
                  <a:srgbClr val="000000"/>
                </a:solidFill>
                <a:latin typeface="Calibri"/>
                <a:cs typeface="Microsoft Sans Serif"/>
              </a:rPr>
              <a:t>le</a:t>
            </a:r>
            <a:r>
              <a:rPr sz="1800" spc="1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Microsoft Sans Serif"/>
              </a:rPr>
              <a:t>dépôt</a:t>
            </a:r>
            <a:r>
              <a:rPr sz="1800" spc="18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Microsoft Sans Serif"/>
              </a:rPr>
              <a:t>distant</a:t>
            </a:r>
            <a:r>
              <a:rPr sz="1800" spc="19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dans</a:t>
            </a:r>
            <a:r>
              <a:rPr sz="1800" spc="18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Calibri"/>
                <a:cs typeface="Microsoft Sans Serif"/>
              </a:rPr>
              <a:t>le</a:t>
            </a:r>
            <a:r>
              <a:rPr sz="1800" spc="19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Microsoft Sans Serif"/>
              </a:rPr>
              <a:t>répertoire</a:t>
            </a:r>
            <a:endParaRPr sz="180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>
              <a:lnSpc>
                <a:spcPct val="100000"/>
              </a:lnSpc>
            </a:pPr>
            <a:r>
              <a:rPr sz="1800" spc="-45" dirty="0">
                <a:solidFill>
                  <a:srgbClr val="000000"/>
                </a:solidFill>
                <a:latin typeface="Calibri"/>
                <a:cs typeface="Microsoft Sans Serif"/>
              </a:rPr>
              <a:t>de</a:t>
            </a:r>
            <a:r>
              <a:rPr sz="1800" spc="5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libri"/>
                <a:cs typeface="Microsoft Sans Serif"/>
              </a:rPr>
              <a:t>travail</a:t>
            </a:r>
            <a:r>
              <a:rPr sz="1800" spc="9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Calibri"/>
                <a:cs typeface="Microsoft Sans Serif"/>
              </a:rPr>
              <a:t>local,</a:t>
            </a:r>
            <a:r>
              <a:rPr sz="1800" spc="5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5" dirty="0">
                <a:solidFill>
                  <a:srgbClr val="000000"/>
                </a:solidFill>
                <a:latin typeface="Calibri"/>
                <a:cs typeface="Microsoft Sans Serif"/>
              </a:rPr>
              <a:t>la</a:t>
            </a:r>
            <a:r>
              <a:rPr sz="1800" spc="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5" dirty="0">
                <a:solidFill>
                  <a:srgbClr val="000000"/>
                </a:solidFill>
                <a:latin typeface="Calibri"/>
                <a:cs typeface="Microsoft Sans Serif"/>
              </a:rPr>
              <a:t>commande</a:t>
            </a:r>
            <a:r>
              <a:rPr sz="1800" spc="4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5" dirty="0">
                <a:solidFill>
                  <a:srgbClr val="000000"/>
                </a:solidFill>
                <a:latin typeface="Calibri"/>
                <a:cs typeface="Microsoft Sans Serif"/>
              </a:rPr>
              <a:t>pull</a:t>
            </a:r>
            <a:r>
              <a:rPr sz="1800" spc="3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Calibri"/>
                <a:cs typeface="Microsoft Sans Serif"/>
              </a:rPr>
              <a:t>est</a:t>
            </a:r>
            <a:r>
              <a:rPr sz="1800" spc="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35" dirty="0">
                <a:solidFill>
                  <a:srgbClr val="000000"/>
                </a:solidFill>
                <a:latin typeface="Calibri"/>
                <a:cs typeface="Microsoft Sans Serif"/>
              </a:rPr>
              <a:t>utilisée.</a:t>
            </a:r>
            <a:endParaRPr sz="180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>
              <a:lnSpc>
                <a:spcPct val="100000"/>
              </a:lnSpc>
            </a:pPr>
            <a:endParaRPr spc="-35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927100" lvl="2"/>
            <a:r>
              <a:rPr lang="en-US" spc="-35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Microsoft Sans Serif"/>
              </a:rPr>
              <a:t>$ git pull</a:t>
            </a:r>
            <a:endParaRPr spc="-35">
              <a:solidFill>
                <a:srgbClr val="00B050"/>
              </a:solidFill>
              <a:highlight>
                <a:srgbClr val="000000"/>
              </a:highlight>
              <a:latin typeface="Consolas"/>
              <a:cs typeface="Microsoft Sans Serif"/>
            </a:endParaRPr>
          </a:p>
          <a:p>
            <a:pPr>
              <a:spcBef>
                <a:spcPts val="30"/>
              </a:spcBef>
            </a:pPr>
            <a:endParaRPr lang="en-US" sz="2300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65" dirty="0">
                <a:solidFill>
                  <a:srgbClr val="000000"/>
                </a:solidFill>
                <a:latin typeface="Calibri"/>
                <a:cs typeface="Arial"/>
              </a:rPr>
              <a:t>Git </a:t>
            </a:r>
            <a:r>
              <a:rPr sz="2400" b="1" spc="-280" dirty="0">
                <a:solidFill>
                  <a:srgbClr val="000000"/>
                </a:solidFill>
                <a:latin typeface="Calibri"/>
                <a:cs typeface="Arial"/>
              </a:rPr>
              <a:t>m</a:t>
            </a:r>
            <a:r>
              <a:rPr sz="2400" b="1" spc="-110" dirty="0">
                <a:solidFill>
                  <a:srgbClr val="000000"/>
                </a:solidFill>
                <a:latin typeface="Calibri"/>
                <a:cs typeface="Arial"/>
              </a:rPr>
              <a:t>er</a:t>
            </a:r>
            <a:r>
              <a:rPr sz="2400" b="1" spc="-185" dirty="0">
                <a:solidFill>
                  <a:srgbClr val="000000"/>
                </a:solidFill>
                <a:latin typeface="Calibri"/>
                <a:cs typeface="Arial"/>
              </a:rPr>
              <a:t>g</a:t>
            </a:r>
            <a:r>
              <a:rPr sz="2400" b="1" spc="-135" dirty="0">
                <a:solidFill>
                  <a:srgbClr val="000000"/>
                </a:solidFill>
                <a:latin typeface="Calibri"/>
                <a:cs typeface="Arial"/>
              </a:rPr>
              <a:t>e</a:t>
            </a:r>
            <a:r>
              <a:rPr sz="2400" b="1" spc="-3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250" dirty="0">
                <a:solidFill>
                  <a:srgbClr val="000000"/>
                </a:solidFill>
                <a:latin typeface="Calibri"/>
                <a:cs typeface="Arial"/>
              </a:rPr>
              <a:t>:</a:t>
            </a:r>
            <a:endParaRPr>
              <a:solidFill>
                <a:srgbClr val="000000"/>
              </a:solidFill>
              <a:latin typeface="Calibri"/>
              <a:cs typeface="Arial"/>
            </a:endParaRPr>
          </a:p>
          <a:p>
            <a:pPr marL="469900" lvl="1">
              <a:lnSpc>
                <a:spcPct val="100000"/>
              </a:lnSpc>
              <a:spcBef>
                <a:spcPts val="2200"/>
              </a:spcBef>
            </a:pPr>
            <a:r>
              <a:rPr sz="1800" spc="-105" dirty="0">
                <a:solidFill>
                  <a:srgbClr val="000000"/>
                </a:solidFill>
                <a:latin typeface="Calibri"/>
                <a:cs typeface="Microsoft Sans Serif"/>
              </a:rPr>
              <a:t>La</a:t>
            </a:r>
            <a:r>
              <a:rPr sz="1800" spc="5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b="1" spc="-160" dirty="0">
                <a:solidFill>
                  <a:srgbClr val="000000"/>
                </a:solidFill>
                <a:latin typeface="Calibri"/>
                <a:cs typeface="Arial"/>
              </a:rPr>
              <a:t>commande</a:t>
            </a:r>
            <a:r>
              <a:rPr sz="1800" b="1" spc="-3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55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1800" b="1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114" dirty="0">
                <a:solidFill>
                  <a:srgbClr val="000000"/>
                </a:solidFill>
                <a:latin typeface="Calibri"/>
                <a:cs typeface="Arial"/>
              </a:rPr>
              <a:t>merge</a:t>
            </a:r>
            <a:r>
              <a:rPr sz="1800" b="1" spc="-2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Calibri"/>
                <a:cs typeface="Microsoft Sans Serif"/>
              </a:rPr>
              <a:t>est</a:t>
            </a:r>
            <a:r>
              <a:rPr sz="1800" spc="8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Calibri"/>
                <a:cs typeface="Microsoft Sans Serif"/>
              </a:rPr>
              <a:t>utilisée</a:t>
            </a:r>
            <a:r>
              <a:rPr sz="1800" spc="4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Microsoft Sans Serif"/>
              </a:rPr>
              <a:t>pour</a:t>
            </a:r>
            <a:r>
              <a:rPr sz="1800" spc="5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35" dirty="0">
                <a:solidFill>
                  <a:srgbClr val="000000"/>
                </a:solidFill>
                <a:latin typeface="Calibri"/>
                <a:cs typeface="Microsoft Sans Serif"/>
              </a:rPr>
              <a:t>fusionner</a:t>
            </a:r>
            <a:r>
              <a:rPr sz="1800" spc="2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5" dirty="0">
                <a:solidFill>
                  <a:srgbClr val="000000"/>
                </a:solidFill>
                <a:latin typeface="Calibri"/>
                <a:cs typeface="Microsoft Sans Serif"/>
              </a:rPr>
              <a:t>une</a:t>
            </a:r>
            <a:r>
              <a:rPr sz="1800" spc="4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branche</a:t>
            </a:r>
            <a:r>
              <a:rPr sz="1800" spc="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dans</a:t>
            </a:r>
            <a:r>
              <a:rPr sz="1800" spc="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Calibri"/>
                <a:cs typeface="Microsoft Sans Serif"/>
              </a:rPr>
              <a:t>la</a:t>
            </a:r>
            <a:r>
              <a:rPr sz="1800" spc="8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 err="1">
                <a:solidFill>
                  <a:srgbClr val="000000"/>
                </a:solidFill>
                <a:latin typeface="Calibri"/>
                <a:cs typeface="Microsoft Sans Serif"/>
              </a:rPr>
              <a:t>branche</a:t>
            </a:r>
            <a:r>
              <a:rPr sz="1800" spc="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5" dirty="0">
                <a:solidFill>
                  <a:srgbClr val="000000"/>
                </a:solidFill>
                <a:latin typeface="Calibri"/>
                <a:cs typeface="Microsoft Sans Serif"/>
              </a:rPr>
              <a:t>active</a:t>
            </a:r>
            <a:r>
              <a:rPr lang="en-US" spc="-55" dirty="0">
                <a:solidFill>
                  <a:srgbClr val="000000"/>
                </a:solidFill>
                <a:latin typeface="Calibri"/>
                <a:cs typeface="Microsoft Sans Serif"/>
              </a:rPr>
              <a:t>.</a:t>
            </a:r>
            <a:endParaRPr sz="1800" spc="-55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/>
            <a:endParaRPr lang="en-US" spc="-55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927100" lvl="2"/>
            <a:r>
              <a:rPr lang="en-US" spc="-55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$ git merge &lt;nom-</a:t>
            </a:r>
            <a:r>
              <a:rPr lang="en-US" spc="-55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branche</a:t>
            </a:r>
            <a:r>
              <a:rPr lang="en-US" spc="-55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&gt;</a:t>
            </a:r>
            <a:endParaRPr lang="en-US" dirty="0">
              <a:latin typeface="Consolas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812D9-E4EF-ED4D-014E-959FFBB339AD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D5F17-761E-6E52-FB91-2773A854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0356" y="527684"/>
            <a:ext cx="4891746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70C0"/>
                </a:solidFill>
                <a:latin typeface="Arial MT"/>
                <a:cs typeface="Arial MT"/>
              </a:rPr>
              <a:t>Commande</a:t>
            </a:r>
            <a:r>
              <a:rPr sz="3200" b="1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b="1" spc="-10" dirty="0">
                <a:solidFill>
                  <a:srgbClr val="0070C0"/>
                </a:solidFill>
                <a:latin typeface="Arial MT"/>
                <a:cs typeface="Arial MT"/>
              </a:rPr>
              <a:t>GIT</a:t>
            </a:r>
            <a:r>
              <a:rPr sz="3200" b="1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b="1" spc="-5" dirty="0">
                <a:solidFill>
                  <a:srgbClr val="0070C0"/>
                </a:solidFill>
                <a:latin typeface="Arial MT"/>
                <a:cs typeface="Arial MT"/>
              </a:rPr>
              <a:t>de</a:t>
            </a:r>
            <a:r>
              <a:rPr sz="3200" b="1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b="1" spc="-5" dirty="0">
                <a:solidFill>
                  <a:srgbClr val="0070C0"/>
                </a:solidFill>
                <a:latin typeface="Arial MT"/>
                <a:cs typeface="Arial MT"/>
              </a:rPr>
              <a:t>base</a:t>
            </a:r>
            <a:endParaRPr lang="en-US" sz="3200" b="1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8271" y="1255154"/>
            <a:ext cx="1437005" cy="3911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Arial"/>
              </a:rPr>
              <a:t>Git </a:t>
            </a:r>
            <a:r>
              <a:rPr sz="2400" b="1" spc="-280" dirty="0">
                <a:latin typeface="Calibri"/>
                <a:cs typeface="Arial"/>
              </a:rPr>
              <a:t>m</a:t>
            </a:r>
            <a:r>
              <a:rPr sz="2400" b="1" spc="-110" dirty="0">
                <a:latin typeface="Calibri"/>
                <a:cs typeface="Arial"/>
              </a:rPr>
              <a:t>er</a:t>
            </a:r>
            <a:r>
              <a:rPr sz="2400" b="1" spc="-185" dirty="0">
                <a:latin typeface="Calibri"/>
                <a:cs typeface="Arial"/>
              </a:rPr>
              <a:t>g</a:t>
            </a:r>
            <a:r>
              <a:rPr sz="2400" b="1" spc="-135" dirty="0">
                <a:latin typeface="Calibri"/>
                <a:cs typeface="Arial"/>
              </a:rPr>
              <a:t>e</a:t>
            </a:r>
            <a:r>
              <a:rPr sz="2400" b="1" spc="-30" dirty="0">
                <a:latin typeface="Calibri"/>
                <a:cs typeface="Arial"/>
              </a:rPr>
              <a:t> </a:t>
            </a:r>
            <a:r>
              <a:rPr sz="2400" b="1" spc="-250" dirty="0">
                <a:latin typeface="Calibri"/>
                <a:cs typeface="Arial"/>
              </a:rPr>
              <a:t>:</a:t>
            </a:r>
            <a:endParaRPr lang="en-US" sz="2400">
              <a:latin typeface="Calibri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2807" y="1979446"/>
            <a:ext cx="4607559" cy="467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FB86D-6DB0-6736-E658-D73DAB25737A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D2391-CB3B-3C0A-7167-695F32B3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8250438-A98B-8576-4095-F271291F9E2E}"/>
              </a:ext>
            </a:extLst>
          </p:cNvPr>
          <p:cNvSpPr txBox="1"/>
          <p:nvPr/>
        </p:nvSpPr>
        <p:spPr>
          <a:xfrm>
            <a:off x="1412651" y="1451555"/>
            <a:ext cx="9372064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Git Diff :</a:t>
            </a:r>
          </a:p>
          <a:p>
            <a:pPr lvl="1"/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commande</a:t>
            </a:r>
            <a:r>
              <a:rPr lang="en-US" dirty="0">
                <a:cs typeface="Calibri"/>
              </a:rPr>
              <a:t> git diff </a:t>
            </a:r>
            <a:r>
              <a:rPr lang="en-US" dirty="0" err="1">
                <a:cs typeface="Calibri"/>
              </a:rPr>
              <a:t>permet</a:t>
            </a:r>
            <a:r>
              <a:rPr lang="en-US" dirty="0">
                <a:cs typeface="Calibri"/>
              </a:rPr>
              <a:t> de lister les </a:t>
            </a:r>
            <a:r>
              <a:rPr lang="en-US" dirty="0" err="1">
                <a:cs typeface="Calibri"/>
              </a:rPr>
              <a:t>conflits</a:t>
            </a:r>
            <a:r>
              <a:rPr lang="en-US" dirty="0">
                <a:cs typeface="Calibri"/>
              </a:rPr>
              <a:t>. Pour </a:t>
            </a:r>
            <a:r>
              <a:rPr lang="en-US" dirty="0" err="1">
                <a:cs typeface="Calibri"/>
              </a:rPr>
              <a:t>visualiser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conflits</a:t>
            </a:r>
            <a:r>
              <a:rPr lang="en-US" dirty="0">
                <a:cs typeface="Calibri"/>
              </a:rPr>
              <a:t> d'un </a:t>
            </a:r>
            <a:r>
              <a:rPr lang="en-US" dirty="0" err="1">
                <a:cs typeface="Calibri"/>
              </a:rPr>
              <a:t>fichier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utilisez</a:t>
            </a:r>
            <a:r>
              <a:rPr lang="en-US" dirty="0">
                <a:cs typeface="Calibri"/>
              </a:rPr>
              <a:t> :</a:t>
            </a:r>
          </a:p>
          <a:p>
            <a:pPr lvl="2"/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$ git diff --base &lt;nom-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fichier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&gt;</a:t>
            </a:r>
            <a:endParaRPr lang="en-US" dirty="0">
              <a:latin typeface="Consolas"/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commande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suivante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utilisée</a:t>
            </a:r>
            <a:r>
              <a:rPr lang="en-US" dirty="0">
                <a:cs typeface="Calibri"/>
              </a:rPr>
              <a:t> pour </a:t>
            </a:r>
            <a:r>
              <a:rPr lang="en-US" dirty="0" err="1">
                <a:cs typeface="Calibri"/>
              </a:rPr>
              <a:t>afficher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conflits</a:t>
            </a:r>
            <a:r>
              <a:rPr lang="en-US" dirty="0">
                <a:cs typeface="Calibri"/>
              </a:rPr>
              <a:t> entre les branches à </a:t>
            </a:r>
            <a:r>
              <a:rPr lang="en-US" dirty="0" err="1">
                <a:cs typeface="Calibri"/>
              </a:rPr>
              <a:t>fusionner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avant</a:t>
            </a:r>
            <a:r>
              <a:rPr lang="en-US" dirty="0">
                <a:cs typeface="Calibri"/>
              </a:rPr>
              <a:t> de les </a:t>
            </a:r>
            <a:r>
              <a:rPr lang="en-US" dirty="0" err="1">
                <a:cs typeface="Calibri"/>
              </a:rPr>
              <a:t>fusionner</a:t>
            </a:r>
            <a:r>
              <a:rPr lang="en-US" dirty="0">
                <a:cs typeface="Calibri"/>
              </a:rPr>
              <a:t> :</a:t>
            </a:r>
          </a:p>
          <a:p>
            <a:pPr lvl="2"/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$ git diff &lt;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branche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-source&gt; 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ea typeface="+mn-lt"/>
                <a:cs typeface="+mn-lt"/>
              </a:rPr>
              <a:t>&lt;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  <a:ea typeface="+mn-lt"/>
                <a:cs typeface="+mn-lt"/>
              </a:rPr>
              <a:t>branche-cible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ea typeface="+mn-lt"/>
                <a:cs typeface="+mn-lt"/>
              </a:rPr>
              <a:t>&gt;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Pour </a:t>
            </a:r>
            <a:r>
              <a:rPr lang="en-US" dirty="0" err="1">
                <a:cs typeface="Calibri"/>
              </a:rPr>
              <a:t>simplement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énumérer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tous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conflits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actuels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utilisez</a:t>
            </a:r>
            <a:r>
              <a:rPr lang="en-US" dirty="0">
                <a:cs typeface="Calibri"/>
              </a:rPr>
              <a:t> :</a:t>
            </a:r>
          </a:p>
          <a:p>
            <a:pPr lvl="2"/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$ git diff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sz="2400" b="1" dirty="0">
                <a:cs typeface="Calibri"/>
              </a:rPr>
              <a:t>Git rm :</a:t>
            </a:r>
          </a:p>
          <a:p>
            <a:pPr lvl="1"/>
            <a:r>
              <a:rPr lang="en-US" dirty="0">
                <a:cs typeface="Calibri"/>
              </a:rPr>
              <a:t>Git rm </a:t>
            </a:r>
            <a:r>
              <a:rPr lang="en-US" dirty="0" err="1">
                <a:cs typeface="Calibri"/>
              </a:rPr>
              <a:t>peut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être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utilisé</a:t>
            </a:r>
            <a:r>
              <a:rPr lang="en-US" dirty="0">
                <a:cs typeface="Calibri"/>
              </a:rPr>
              <a:t> pour </a:t>
            </a:r>
            <a:r>
              <a:rPr lang="en-US" dirty="0" err="1">
                <a:cs typeface="Calibri"/>
              </a:rPr>
              <a:t>supprimer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fichiers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l'index</a:t>
            </a:r>
            <a:r>
              <a:rPr lang="en-US" dirty="0">
                <a:cs typeface="Calibri"/>
              </a:rPr>
              <a:t> et du </a:t>
            </a:r>
            <a:r>
              <a:rPr lang="en-US" dirty="0" err="1">
                <a:cs typeface="Calibri"/>
              </a:rPr>
              <a:t>répertoire</a:t>
            </a:r>
            <a:r>
              <a:rPr lang="en-US" dirty="0">
                <a:cs typeface="Calibri"/>
              </a:rPr>
              <a:t> de travail :</a:t>
            </a:r>
          </a:p>
          <a:p>
            <a:pPr lvl="2"/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$ git rm 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ea typeface="+mn-lt"/>
                <a:cs typeface="+mn-lt"/>
              </a:rPr>
              <a:t>&lt;nom-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  <a:ea typeface="+mn-lt"/>
                <a:cs typeface="+mn-lt"/>
              </a:rPr>
              <a:t>fichier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ea typeface="+mn-lt"/>
                <a:cs typeface="+mn-lt"/>
              </a:rPr>
              <a:t>&gt;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443988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Commande</a:t>
            </a:r>
            <a:r>
              <a:rPr sz="36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GIT</a:t>
            </a:r>
            <a:r>
              <a:rPr sz="3600" b="1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de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base</a:t>
            </a:r>
            <a:endParaRPr lang="en-US" sz="3600" b="1" spc="-5">
              <a:solidFill>
                <a:srgbClr val="0070C0"/>
              </a:solidFill>
              <a:latin typeface="Calibri"/>
              <a:ea typeface="Calibri Light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8158" y="6033676"/>
            <a:ext cx="4957686" cy="29110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u="sng" spc="-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Calibri"/>
                <a:cs typeface="Arial MT"/>
                <a:hlinkClick r:id="rId2"/>
              </a:rPr>
              <a:t>https://www.julienkrier.fr/articles/git-cheat-sheet</a:t>
            </a:r>
            <a:endParaRPr lang="en-US">
              <a:latin typeface="Calibri"/>
              <a:cs typeface="Arial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DAF62-0985-F9A8-C6BA-1E5E53D5D489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C3A2-674E-3882-9C04-2E54CC7B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7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7127" y="733763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Qu’est-ce</a:t>
            </a:r>
            <a:r>
              <a:rPr sz="3600" b="1" spc="-25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que</a:t>
            </a:r>
            <a:r>
              <a:rPr sz="3600" b="1" spc="-20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Git</a:t>
            </a:r>
            <a:r>
              <a:rPr sz="3600" b="1" spc="-25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?</a:t>
            </a:r>
            <a:endParaRPr lang="en-US" sz="3600" b="1">
              <a:solidFill>
                <a:srgbClr val="0070C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7197" y="2131798"/>
            <a:ext cx="8310245" cy="389080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spc="-5" dirty="0">
                <a:latin typeface="Calibri"/>
                <a:ea typeface="Calibri"/>
                <a:cs typeface="Arial MT"/>
              </a:rPr>
              <a:t>Git est un logiciel de </a:t>
            </a:r>
            <a:r>
              <a:rPr dirty="0">
                <a:latin typeface="Calibri"/>
                <a:ea typeface="Calibri"/>
                <a:cs typeface="Arial MT"/>
              </a:rPr>
              <a:t>versioning </a:t>
            </a:r>
            <a:r>
              <a:rPr spc="-5" dirty="0">
                <a:latin typeface="Calibri"/>
                <a:ea typeface="Calibri"/>
                <a:cs typeface="Arial MT"/>
              </a:rPr>
              <a:t>créé en 2005 par Linus </a:t>
            </a:r>
            <a:r>
              <a:rPr dirty="0">
                <a:latin typeface="Calibri"/>
                <a:ea typeface="Calibri"/>
                <a:cs typeface="Arial MT"/>
              </a:rPr>
              <a:t>Torvalds, </a:t>
            </a:r>
            <a:r>
              <a:rPr spc="-5" dirty="0">
                <a:latin typeface="Calibri"/>
                <a:ea typeface="Calibri"/>
                <a:cs typeface="Arial MT"/>
              </a:rPr>
              <a:t>le </a:t>
            </a:r>
            <a:r>
              <a:rPr dirty="0">
                <a:latin typeface="Calibri"/>
                <a:ea typeface="Calibri"/>
                <a:cs typeface="Arial MT"/>
              </a:rPr>
              <a:t>créateur </a:t>
            </a:r>
            <a:r>
              <a:rPr spc="-10" dirty="0">
                <a:latin typeface="Calibri"/>
                <a:ea typeface="Calibri"/>
                <a:cs typeface="Arial MT"/>
              </a:rPr>
              <a:t>de</a:t>
            </a:r>
            <a:r>
              <a:rPr lang="en-US" spc="-10" dirty="0">
                <a:latin typeface="Calibri"/>
                <a:ea typeface="Calibri"/>
                <a:cs typeface="Arial MT"/>
              </a:rPr>
              <a:t> </a:t>
            </a:r>
            <a:r>
              <a:rPr spc="-5" dirty="0">
                <a:latin typeface="Calibri"/>
                <a:ea typeface="Calibri"/>
                <a:cs typeface="Arial MT"/>
              </a:rPr>
              <a:t> Linux.</a:t>
            </a:r>
            <a:endParaRPr lang="en-US" dirty="0">
              <a:latin typeface="Calibri"/>
              <a:ea typeface="Calibri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endParaRPr dirty="0">
              <a:latin typeface="Calibri"/>
              <a:ea typeface="Calibri"/>
              <a:cs typeface="Arial MT"/>
            </a:endParaRPr>
          </a:p>
          <a:p>
            <a:pPr marL="12700" marR="10160" algn="ctr">
              <a:spcBef>
                <a:spcPts val="5"/>
              </a:spcBef>
            </a:pPr>
            <a:r>
              <a:rPr spc="-5" dirty="0">
                <a:latin typeface="Calibri"/>
                <a:ea typeface="Calibri"/>
                <a:cs typeface="Arial MT"/>
              </a:rPr>
              <a:t>Un logiciel de </a:t>
            </a:r>
            <a:r>
              <a:rPr dirty="0">
                <a:latin typeface="Calibri"/>
                <a:ea typeface="Calibri"/>
                <a:cs typeface="Arial MT"/>
              </a:rPr>
              <a:t>versioning, </a:t>
            </a:r>
            <a:r>
              <a:rPr spc="-5" dirty="0" err="1">
                <a:latin typeface="Calibri"/>
                <a:ea typeface="Calibri"/>
                <a:cs typeface="Arial MT"/>
              </a:rPr>
              <a:t>ou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spc="-5" dirty="0" err="1">
                <a:latin typeface="Calibri"/>
                <a:ea typeface="Calibri"/>
                <a:cs typeface="Arial MT"/>
              </a:rPr>
              <a:t>logiciel</a:t>
            </a:r>
            <a:r>
              <a:rPr spc="-5" dirty="0">
                <a:latin typeface="Calibri"/>
                <a:ea typeface="Calibri"/>
                <a:cs typeface="Arial MT"/>
              </a:rPr>
              <a:t> de gestion de </a:t>
            </a:r>
            <a:r>
              <a:rPr lang="en-US" spc="-5" dirty="0">
                <a:latin typeface="Calibri"/>
                <a:ea typeface="Calibri"/>
                <a:cs typeface="Arial MT"/>
              </a:rPr>
              <a:t>versions </a:t>
            </a:r>
            <a:r>
              <a:rPr spc="-5" dirty="0" err="1">
                <a:latin typeface="Calibri"/>
                <a:ea typeface="Calibri"/>
                <a:cs typeface="Arial MT"/>
              </a:rPr>
              <a:t>est</a:t>
            </a:r>
            <a:r>
              <a:rPr spc="-5" dirty="0">
                <a:latin typeface="Calibri"/>
                <a:ea typeface="Calibri"/>
                <a:cs typeface="Arial MT"/>
              </a:rPr>
              <a:t> un </a:t>
            </a:r>
            <a:r>
              <a:rPr dirty="0" err="1">
                <a:latin typeface="Calibri"/>
                <a:ea typeface="Calibri"/>
                <a:cs typeface="Arial MT"/>
              </a:rPr>
              <a:t>logiciel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10" dirty="0">
                <a:latin typeface="Calibri"/>
                <a:ea typeface="Calibri"/>
                <a:cs typeface="Arial MT"/>
              </a:rPr>
              <a:t>qui</a:t>
            </a:r>
            <a:r>
              <a:rPr lang="en-US" spc="-10" dirty="0">
                <a:latin typeface="Calibri"/>
                <a:ea typeface="Calibri"/>
                <a:cs typeface="Arial MT"/>
              </a:rPr>
              <a:t> 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dirty="0">
                <a:latin typeface="Calibri"/>
                <a:ea typeface="Calibri"/>
                <a:cs typeface="Arial MT"/>
              </a:rPr>
              <a:t>permet</a:t>
            </a:r>
            <a:r>
              <a:rPr spc="-2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de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conserver un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 err="1">
                <a:latin typeface="Calibri"/>
                <a:ea typeface="Calibri"/>
                <a:cs typeface="Arial MT"/>
              </a:rPr>
              <a:t>historique</a:t>
            </a:r>
            <a:r>
              <a:rPr spc="-5" dirty="0">
                <a:latin typeface="Calibri"/>
                <a:ea typeface="Calibri"/>
                <a:cs typeface="Arial MT"/>
              </a:rPr>
              <a:t> des</a:t>
            </a:r>
            <a:r>
              <a:rPr dirty="0">
                <a:latin typeface="Calibri"/>
                <a:ea typeface="Calibri"/>
                <a:cs typeface="Arial MT"/>
              </a:rPr>
              <a:t> modifications</a:t>
            </a:r>
            <a:r>
              <a:rPr lang="en-US" dirty="0">
                <a:latin typeface="Calibri"/>
                <a:ea typeface="Calibri"/>
                <a:cs typeface="Arial MT"/>
              </a:rPr>
              <a:t>.</a:t>
            </a:r>
            <a:endParaRPr dirty="0">
              <a:latin typeface="Calibri"/>
              <a:ea typeface="Calibri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ea typeface="Calibri"/>
              <a:cs typeface="Arial MT"/>
            </a:endParaRPr>
          </a:p>
          <a:p>
            <a:pPr marL="12700" marR="7620" algn="ctr"/>
            <a:r>
              <a:rPr lang="en-US" dirty="0">
                <a:latin typeface="Calibri"/>
                <a:ea typeface="Calibri"/>
                <a:cs typeface="Arial MT"/>
              </a:rPr>
              <a:t>Il </a:t>
            </a:r>
            <a:r>
              <a:rPr lang="en-US" dirty="0" err="1">
                <a:latin typeface="Calibri"/>
                <a:ea typeface="Calibri"/>
                <a:cs typeface="Arial MT"/>
              </a:rPr>
              <a:t>permet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lang="en-US" dirty="0">
                <a:latin typeface="Calibri"/>
                <a:ea typeface="Calibri"/>
                <a:cs typeface="Arial MT"/>
              </a:rPr>
              <a:t>de </a:t>
            </a:r>
            <a:r>
              <a:rPr lang="en-US" spc="-5" dirty="0" err="1">
                <a:latin typeface="Calibri"/>
                <a:ea typeface="Calibri"/>
                <a:cs typeface="Arial MT"/>
              </a:rPr>
              <a:t>rapidement</a:t>
            </a:r>
            <a:r>
              <a:rPr spc="-5" dirty="0">
                <a:latin typeface="Calibri"/>
                <a:ea typeface="Calibri"/>
                <a:cs typeface="Arial MT"/>
              </a:rPr>
              <a:t> identifier les </a:t>
            </a:r>
            <a:r>
              <a:rPr spc="-5" dirty="0" err="1">
                <a:latin typeface="Calibri"/>
                <a:ea typeface="Calibri"/>
                <a:cs typeface="Arial MT"/>
              </a:rPr>
              <a:t>changements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lang="en-US" spc="-5" dirty="0" err="1">
                <a:latin typeface="Calibri"/>
                <a:ea typeface="Calibri"/>
                <a:cs typeface="Arial MT"/>
              </a:rPr>
              <a:t>effectués</a:t>
            </a:r>
            <a:r>
              <a:rPr spc="-5" dirty="0">
                <a:latin typeface="Calibri"/>
                <a:ea typeface="Calibri"/>
                <a:cs typeface="Arial MT"/>
              </a:rPr>
              <a:t> et de </a:t>
            </a:r>
            <a:r>
              <a:rPr spc="-5" dirty="0" err="1">
                <a:latin typeface="Calibri"/>
                <a:ea typeface="Calibri"/>
                <a:cs typeface="Arial MT"/>
              </a:rPr>
              <a:t>revenir</a:t>
            </a:r>
            <a:r>
              <a:rPr spc="-5" dirty="0">
                <a:latin typeface="Calibri"/>
                <a:ea typeface="Calibri"/>
                <a:cs typeface="Arial MT"/>
              </a:rPr>
              <a:t> à </a:t>
            </a:r>
            <a:r>
              <a:rPr spc="-10" dirty="0" err="1">
                <a:latin typeface="Calibri"/>
                <a:ea typeface="Calibri"/>
                <a:cs typeface="Arial MT"/>
              </a:rPr>
              <a:t>une</a:t>
            </a:r>
            <a:r>
              <a:rPr lang="en-US" spc="-10" dirty="0">
                <a:latin typeface="Calibri"/>
                <a:ea typeface="Calibri"/>
                <a:cs typeface="Arial MT"/>
              </a:rPr>
              <a:t> 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spc="-5" dirty="0" err="1">
                <a:latin typeface="Calibri"/>
                <a:ea typeface="Calibri"/>
                <a:cs typeface="Arial MT"/>
              </a:rPr>
              <a:t>ancienne</a:t>
            </a:r>
            <a:r>
              <a:rPr spc="-5" dirty="0">
                <a:latin typeface="Calibri"/>
                <a:ea typeface="Calibri"/>
                <a:cs typeface="Arial MT"/>
              </a:rPr>
              <a:t> version en </a:t>
            </a:r>
            <a:r>
              <a:rPr dirty="0">
                <a:latin typeface="Calibri"/>
                <a:ea typeface="Calibri"/>
                <a:cs typeface="Arial MT"/>
              </a:rPr>
              <a:t>cas</a:t>
            </a:r>
            <a:r>
              <a:rPr spc="-5" dirty="0">
                <a:latin typeface="Calibri"/>
                <a:ea typeface="Calibri"/>
                <a:cs typeface="Arial MT"/>
              </a:rPr>
              <a:t> de </a:t>
            </a:r>
            <a:r>
              <a:rPr dirty="0">
                <a:latin typeface="Calibri"/>
                <a:ea typeface="Calibri"/>
                <a:cs typeface="Arial MT"/>
              </a:rPr>
              <a:t>problème.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ea typeface="Calibri"/>
              <a:cs typeface="Arial MT"/>
            </a:endParaRPr>
          </a:p>
          <a:p>
            <a:pPr marL="12700" marR="5080" algn="ctr"/>
            <a:r>
              <a:rPr spc="-5" dirty="0">
                <a:latin typeface="Calibri"/>
                <a:ea typeface="Calibri"/>
                <a:cs typeface="Arial MT"/>
              </a:rPr>
              <a:t>Les </a:t>
            </a:r>
            <a:r>
              <a:rPr spc="-5" dirty="0" err="1">
                <a:latin typeface="Calibri"/>
                <a:ea typeface="Calibri"/>
                <a:cs typeface="Arial MT"/>
              </a:rPr>
              <a:t>logiciels</a:t>
            </a:r>
            <a:r>
              <a:rPr spc="-5" dirty="0">
                <a:latin typeface="Calibri"/>
                <a:ea typeface="Calibri"/>
                <a:cs typeface="Arial MT"/>
              </a:rPr>
              <a:t> de gestion de </a:t>
            </a:r>
            <a:r>
              <a:rPr lang="en-US" spc="-5" dirty="0">
                <a:latin typeface="Calibri"/>
                <a:ea typeface="Calibri"/>
                <a:cs typeface="Arial MT"/>
              </a:rPr>
              <a:t>versions </a:t>
            </a:r>
            <a:r>
              <a:rPr dirty="0" err="1">
                <a:latin typeface="Calibri"/>
                <a:ea typeface="Calibri"/>
                <a:cs typeface="Arial MT"/>
              </a:rPr>
              <a:t>sont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dirty="0" err="1">
                <a:latin typeface="Calibri"/>
                <a:ea typeface="Calibri"/>
                <a:cs typeface="Arial MT"/>
              </a:rPr>
              <a:t>quasiment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 err="1">
                <a:latin typeface="Calibri"/>
                <a:ea typeface="Calibri"/>
                <a:cs typeface="Arial MT"/>
              </a:rPr>
              <a:t>incontournables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spc="-5" dirty="0" err="1">
                <a:latin typeface="Calibri"/>
                <a:ea typeface="Calibri"/>
                <a:cs typeface="Arial MT"/>
              </a:rPr>
              <a:t>aujourd’hui</a:t>
            </a:r>
            <a:r>
              <a:rPr lang="en-US" spc="-5" dirty="0">
                <a:latin typeface="Calibri"/>
                <a:ea typeface="Calibri"/>
                <a:cs typeface="Arial MT"/>
              </a:rPr>
              <a:t> 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car </a:t>
            </a:r>
            <a:r>
              <a:rPr spc="-5" dirty="0" err="1">
                <a:latin typeface="Calibri"/>
                <a:ea typeface="Calibri"/>
                <a:cs typeface="Arial MT"/>
              </a:rPr>
              <a:t>ils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dirty="0">
                <a:latin typeface="Calibri"/>
                <a:ea typeface="Calibri"/>
                <a:cs typeface="Arial MT"/>
              </a:rPr>
              <a:t>facilitent </a:t>
            </a:r>
            <a:r>
              <a:rPr spc="-5" dirty="0">
                <a:latin typeface="Calibri"/>
                <a:ea typeface="Calibri"/>
                <a:cs typeface="Arial MT"/>
              </a:rPr>
              <a:t>grandement la gestion de </a:t>
            </a:r>
            <a:r>
              <a:rPr spc="-5" dirty="0" err="1">
                <a:latin typeface="Calibri"/>
                <a:ea typeface="Calibri"/>
                <a:cs typeface="Arial MT"/>
              </a:rPr>
              <a:t>projets</a:t>
            </a:r>
            <a:r>
              <a:rPr spc="-5" dirty="0">
                <a:latin typeface="Calibri"/>
                <a:ea typeface="Calibri"/>
                <a:cs typeface="Arial MT"/>
              </a:rPr>
              <a:t> et </a:t>
            </a:r>
            <a:r>
              <a:rPr spc="-5" dirty="0" err="1">
                <a:latin typeface="Calibri"/>
                <a:ea typeface="Calibri"/>
                <a:cs typeface="Arial MT"/>
              </a:rPr>
              <a:t>ils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dirty="0" err="1">
                <a:latin typeface="Calibri"/>
                <a:ea typeface="Calibri"/>
                <a:cs typeface="Arial MT"/>
              </a:rPr>
              <a:t>permettent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de </a:t>
            </a:r>
            <a:r>
              <a:rPr dirty="0" err="1">
                <a:latin typeface="Calibri"/>
                <a:ea typeface="Calibri"/>
                <a:cs typeface="Arial MT"/>
              </a:rPr>
              <a:t>travailler</a:t>
            </a:r>
            <a:r>
              <a:rPr lang="en-US" dirty="0">
                <a:latin typeface="Calibri"/>
                <a:ea typeface="Calibri"/>
                <a:cs typeface="Arial MT"/>
              </a:rPr>
              <a:t> 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en équipe de </a:t>
            </a:r>
            <a:r>
              <a:rPr dirty="0">
                <a:latin typeface="Calibri"/>
                <a:ea typeface="Calibri"/>
                <a:cs typeface="Arial MT"/>
              </a:rPr>
              <a:t>manière</a:t>
            </a:r>
            <a:r>
              <a:rPr spc="-2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beaucoup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plus </a:t>
            </a:r>
            <a:r>
              <a:rPr dirty="0">
                <a:latin typeface="Calibri"/>
                <a:ea typeface="Calibri"/>
                <a:cs typeface="Arial MT"/>
              </a:rPr>
              <a:t>efficace.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ea typeface="Calibri"/>
              <a:cs typeface="Arial MT"/>
            </a:endParaRPr>
          </a:p>
          <a:p>
            <a:pPr marL="12700" algn="ctr">
              <a:lnSpc>
                <a:spcPct val="100000"/>
              </a:lnSpc>
            </a:pPr>
            <a:r>
              <a:rPr dirty="0">
                <a:latin typeface="Calibri"/>
                <a:ea typeface="Calibri"/>
                <a:cs typeface="Arial MT"/>
              </a:rPr>
              <a:t>Parmi</a:t>
            </a:r>
            <a:r>
              <a:rPr spc="285" dirty="0">
                <a:latin typeface="Calibri"/>
                <a:ea typeface="Calibri"/>
                <a:cs typeface="Arial MT"/>
              </a:rPr>
              <a:t> </a:t>
            </a:r>
            <a:r>
              <a:rPr dirty="0">
                <a:latin typeface="Calibri"/>
                <a:ea typeface="Calibri"/>
                <a:cs typeface="Arial MT"/>
              </a:rPr>
              <a:t>les</a:t>
            </a:r>
            <a:r>
              <a:rPr spc="26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logiciels</a:t>
            </a:r>
            <a:r>
              <a:rPr spc="28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de</a:t>
            </a:r>
            <a:r>
              <a:rPr spc="26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gestion</a:t>
            </a:r>
            <a:r>
              <a:rPr spc="28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de</a:t>
            </a:r>
            <a:r>
              <a:rPr spc="28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versions,</a:t>
            </a:r>
            <a:r>
              <a:rPr spc="285" dirty="0">
                <a:latin typeface="Calibri"/>
                <a:ea typeface="Calibri"/>
                <a:cs typeface="Arial MT"/>
              </a:rPr>
              <a:t> </a:t>
            </a:r>
            <a:r>
              <a:rPr dirty="0">
                <a:latin typeface="Calibri"/>
                <a:ea typeface="Calibri"/>
                <a:cs typeface="Arial MT"/>
              </a:rPr>
              <a:t>Git</a:t>
            </a:r>
            <a:r>
              <a:rPr spc="260" dirty="0">
                <a:latin typeface="Calibri"/>
                <a:ea typeface="Calibri"/>
                <a:cs typeface="Arial MT"/>
              </a:rPr>
              <a:t> </a:t>
            </a:r>
            <a:r>
              <a:rPr spc="-10" dirty="0">
                <a:latin typeface="Calibri"/>
                <a:ea typeface="Calibri"/>
                <a:cs typeface="Arial MT"/>
              </a:rPr>
              <a:t>est</a:t>
            </a:r>
            <a:r>
              <a:rPr spc="28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le</a:t>
            </a:r>
            <a:r>
              <a:rPr spc="28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leader</a:t>
            </a:r>
            <a:r>
              <a:rPr spc="28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incontesté</a:t>
            </a:r>
            <a:r>
              <a:rPr spc="260" dirty="0">
                <a:latin typeface="Calibri"/>
                <a:ea typeface="Calibri"/>
                <a:cs typeface="Arial MT"/>
              </a:rPr>
              <a:t> </a:t>
            </a:r>
            <a:r>
              <a:rPr spc="-15" dirty="0">
                <a:latin typeface="Calibri"/>
                <a:ea typeface="Calibri"/>
                <a:cs typeface="Arial MT"/>
              </a:rPr>
              <a:t>et</a:t>
            </a:r>
            <a:r>
              <a:rPr spc="28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il</a:t>
            </a:r>
            <a:r>
              <a:rPr spc="28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est</a:t>
            </a:r>
            <a:endParaRPr dirty="0">
              <a:latin typeface="Calibri"/>
              <a:ea typeface="Calibri"/>
              <a:cs typeface="Arial MT"/>
            </a:endParaRPr>
          </a:p>
          <a:p>
            <a:pPr marL="12700" algn="ctr">
              <a:lnSpc>
                <a:spcPct val="100000"/>
              </a:lnSpc>
            </a:pPr>
            <a:r>
              <a:rPr spc="-5" dirty="0">
                <a:latin typeface="Calibri"/>
                <a:ea typeface="Calibri"/>
                <a:cs typeface="Arial MT"/>
              </a:rPr>
              <a:t>donc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indispensable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pour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dirty="0">
                <a:latin typeface="Calibri"/>
                <a:ea typeface="Calibri"/>
                <a:cs typeface="Arial MT"/>
              </a:rPr>
              <a:t>tout</a:t>
            </a:r>
            <a:r>
              <a:rPr spc="1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développeur</a:t>
            </a:r>
            <a:r>
              <a:rPr spc="1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de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savoir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utiliser</a:t>
            </a:r>
            <a:r>
              <a:rPr spc="1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Git.</a:t>
            </a:r>
            <a:endParaRPr dirty="0">
              <a:latin typeface="Calibri"/>
              <a:ea typeface="Calibri"/>
              <a:cs typeface="Arial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468CC-E1AF-E795-B7B0-EE4539BB1A40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0F66E-673C-8F46-5220-717674D1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744495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Qu’est-ce</a:t>
            </a:r>
            <a:r>
              <a:rPr sz="3600" b="1" spc="-25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que</a:t>
            </a:r>
            <a:r>
              <a:rPr sz="3600" b="1" spc="-20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Git</a:t>
            </a:r>
            <a:r>
              <a:rPr sz="3600" b="1" spc="-25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?</a:t>
            </a:r>
            <a:endParaRPr lang="en-US" sz="3600" b="1">
              <a:solidFill>
                <a:srgbClr val="0070C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9271" y="2611802"/>
            <a:ext cx="8290559" cy="222881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ea typeface="Calibri"/>
                <a:cs typeface="Arial MT"/>
              </a:rPr>
              <a:t>Git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est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un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logiciel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de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gestion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de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lang="en-US" spc="-5" dirty="0">
                <a:latin typeface="Calibri"/>
                <a:ea typeface="Calibri"/>
                <a:cs typeface="Arial MT"/>
              </a:rPr>
              <a:t>versions</a:t>
            </a:r>
            <a:r>
              <a:rPr spc="-5" dirty="0">
                <a:latin typeface="Calibri"/>
                <a:ea typeface="Calibri"/>
                <a:cs typeface="Arial MT"/>
              </a:rPr>
              <a:t>.</a:t>
            </a:r>
            <a:endParaRPr lang="en-US" dirty="0">
              <a:latin typeface="Calibri"/>
              <a:ea typeface="Calibri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endParaRPr dirty="0">
              <a:latin typeface="Calibri"/>
              <a:ea typeface="Calibri"/>
              <a:cs typeface="Arial MT"/>
            </a:endParaRPr>
          </a:p>
          <a:p>
            <a:pPr marL="12700" marR="5080" algn="ctr"/>
            <a:r>
              <a:rPr spc="-5" dirty="0">
                <a:latin typeface="Calibri"/>
                <a:ea typeface="Calibri"/>
                <a:cs typeface="Arial MT"/>
              </a:rPr>
              <a:t>Git va nous </a:t>
            </a:r>
            <a:r>
              <a:rPr dirty="0">
                <a:latin typeface="Calibri"/>
                <a:ea typeface="Calibri"/>
                <a:cs typeface="Arial MT"/>
              </a:rPr>
              <a:t>permettre </a:t>
            </a:r>
            <a:r>
              <a:rPr spc="-5" dirty="0">
                <a:latin typeface="Calibri"/>
                <a:ea typeface="Calibri"/>
                <a:cs typeface="Arial MT"/>
              </a:rPr>
              <a:t>d’enregistrer les </a:t>
            </a:r>
            <a:r>
              <a:rPr dirty="0">
                <a:latin typeface="Calibri"/>
                <a:ea typeface="Calibri"/>
                <a:cs typeface="Arial MT"/>
              </a:rPr>
              <a:t>différentes modifications </a:t>
            </a:r>
            <a:r>
              <a:rPr spc="-5" dirty="0">
                <a:latin typeface="Calibri"/>
                <a:ea typeface="Calibri"/>
                <a:cs typeface="Arial MT"/>
              </a:rPr>
              <a:t>effectuées sur un</a:t>
            </a:r>
            <a:r>
              <a:rPr lang="en-US" spc="-5" dirty="0">
                <a:latin typeface="Calibri"/>
                <a:ea typeface="Calibri"/>
                <a:cs typeface="Arial MT"/>
              </a:rPr>
              <a:t> </a:t>
            </a:r>
            <a:r>
              <a:rPr spc="-49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projet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et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de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pouvoir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retourner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à une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version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précédente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du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projet.</a:t>
            </a:r>
            <a:endParaRPr dirty="0">
              <a:latin typeface="Calibri"/>
              <a:ea typeface="Calibri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ea typeface="Calibri"/>
              <a:cs typeface="Arial MT"/>
            </a:endParaRPr>
          </a:p>
          <a:p>
            <a:pPr marL="12700" marR="5080" algn="ctr"/>
            <a:r>
              <a:rPr lang="en-US" spc="-5" dirty="0">
                <a:latin typeface="Calibri"/>
                <a:ea typeface="Calibri"/>
                <a:cs typeface="Arial MT"/>
              </a:rPr>
              <a:t>La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spc="-5" dirty="0" err="1">
                <a:latin typeface="Calibri"/>
                <a:ea typeface="Calibri"/>
                <a:cs typeface="Arial MT"/>
              </a:rPr>
              <a:t>copie</a:t>
            </a:r>
            <a:r>
              <a:rPr spc="-5" dirty="0">
                <a:latin typeface="Calibri"/>
                <a:ea typeface="Calibri"/>
                <a:cs typeface="Arial MT"/>
              </a:rPr>
              <a:t> de </a:t>
            </a:r>
            <a:r>
              <a:rPr spc="-5" dirty="0" err="1">
                <a:latin typeface="Calibri"/>
                <a:ea typeface="Calibri"/>
                <a:cs typeface="Arial MT"/>
              </a:rPr>
              <a:t>l’intégralité</a:t>
            </a:r>
            <a:r>
              <a:rPr spc="-5" dirty="0">
                <a:latin typeface="Calibri"/>
                <a:ea typeface="Calibri"/>
                <a:cs typeface="Arial MT"/>
              </a:rPr>
              <a:t> des </a:t>
            </a:r>
            <a:r>
              <a:rPr dirty="0" err="1">
                <a:latin typeface="Calibri"/>
                <a:ea typeface="Calibri"/>
                <a:cs typeface="Arial MT"/>
              </a:rPr>
              <a:t>fichiers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d’un projet et de leur version située sur le</a:t>
            </a:r>
            <a:r>
              <a:rPr lang="en-US" spc="-5" dirty="0">
                <a:latin typeface="Calibri"/>
                <a:ea typeface="Calibri"/>
                <a:cs typeface="Arial MT"/>
              </a:rPr>
              <a:t> 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 err="1">
                <a:latin typeface="Calibri"/>
                <a:ea typeface="Calibri"/>
                <a:cs typeface="Arial MT"/>
              </a:rPr>
              <a:t>serveur</a:t>
            </a:r>
            <a:r>
              <a:rPr spc="-5" dirty="0">
                <a:latin typeface="Calibri"/>
                <a:ea typeface="Calibri"/>
                <a:cs typeface="Arial MT"/>
              </a:rPr>
              <a:t> central </a:t>
            </a:r>
            <a:r>
              <a:rPr spc="-5" dirty="0" err="1">
                <a:latin typeface="Calibri"/>
                <a:ea typeface="Calibri"/>
                <a:cs typeface="Arial MT"/>
              </a:rPr>
              <a:t>est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dirty="0" err="1">
                <a:latin typeface="Calibri"/>
                <a:ea typeface="Calibri"/>
                <a:cs typeface="Arial MT"/>
              </a:rPr>
              <a:t>appelé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un </a:t>
            </a:r>
            <a:r>
              <a:rPr spc="-5" dirty="0" err="1">
                <a:latin typeface="Calibri"/>
                <a:ea typeface="Calibri"/>
                <a:cs typeface="Arial MT"/>
              </a:rPr>
              <a:t>dépôt</a:t>
            </a:r>
            <a:r>
              <a:rPr spc="-5" dirty="0">
                <a:latin typeface="Calibri"/>
                <a:ea typeface="Calibri"/>
                <a:cs typeface="Arial MT"/>
              </a:rPr>
              <a:t>. </a:t>
            </a:r>
            <a:r>
              <a:rPr dirty="0">
                <a:latin typeface="Calibri"/>
                <a:ea typeface="Calibri"/>
                <a:cs typeface="Arial MT"/>
              </a:rPr>
              <a:t>Git </a:t>
            </a:r>
            <a:r>
              <a:rPr spc="-5" dirty="0" err="1">
                <a:latin typeface="Calibri"/>
                <a:ea typeface="Calibri"/>
                <a:cs typeface="Arial MT"/>
              </a:rPr>
              <a:t>appelle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dirty="0" err="1">
                <a:latin typeface="Calibri"/>
                <a:ea typeface="Calibri"/>
                <a:cs typeface="Arial MT"/>
              </a:rPr>
              <a:t>également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dirty="0" err="1">
                <a:latin typeface="Calibri"/>
                <a:ea typeface="Calibri"/>
                <a:cs typeface="Arial MT"/>
              </a:rPr>
              <a:t>cela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lang="en-US" dirty="0">
                <a:latin typeface="Calibri"/>
                <a:ea typeface="Calibri"/>
                <a:cs typeface="Arial MT"/>
              </a:rPr>
              <a:t>"</a:t>
            </a:r>
            <a:r>
              <a:rPr spc="-5" dirty="0">
                <a:latin typeface="Calibri"/>
                <a:ea typeface="Calibri"/>
                <a:cs typeface="Arial MT"/>
              </a:rPr>
              <a:t>repository</a:t>
            </a:r>
            <a:r>
              <a:rPr lang="en-US" spc="-5" dirty="0">
                <a:latin typeface="Calibri"/>
                <a:ea typeface="Calibri"/>
                <a:cs typeface="Arial MT"/>
              </a:rPr>
              <a:t>"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dirty="0" err="1">
                <a:latin typeface="Calibri"/>
                <a:ea typeface="Calibri"/>
                <a:cs typeface="Arial MT"/>
              </a:rPr>
              <a:t>ou</a:t>
            </a:r>
            <a:r>
              <a:rPr lang="en-US" dirty="0">
                <a:latin typeface="Calibri"/>
                <a:ea typeface="Calibri"/>
                <a:cs typeface="Arial MT"/>
              </a:rPr>
              <a:t> 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lang="en-US" spc="5" dirty="0">
                <a:latin typeface="Calibri"/>
                <a:ea typeface="Calibri"/>
                <a:cs typeface="Arial MT"/>
              </a:rPr>
              <a:t>"</a:t>
            </a:r>
            <a:r>
              <a:rPr dirty="0">
                <a:latin typeface="Calibri"/>
                <a:ea typeface="Calibri"/>
                <a:cs typeface="Arial MT"/>
              </a:rPr>
              <a:t>repo</a:t>
            </a:r>
            <a:r>
              <a:rPr lang="en-US" dirty="0">
                <a:latin typeface="Calibri"/>
                <a:ea typeface="Calibri"/>
                <a:cs typeface="Arial MT"/>
              </a:rPr>
              <a:t>"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spc="-5" dirty="0" err="1">
                <a:latin typeface="Calibri"/>
                <a:ea typeface="Calibri"/>
                <a:cs typeface="Arial MT"/>
              </a:rPr>
              <a:t>en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spc="-5" dirty="0" err="1">
                <a:latin typeface="Calibri"/>
                <a:ea typeface="Calibri"/>
                <a:cs typeface="Arial MT"/>
              </a:rPr>
              <a:t>abrégé</a:t>
            </a:r>
            <a:r>
              <a:rPr spc="-5" dirty="0">
                <a:latin typeface="Calibri"/>
                <a:ea typeface="Calibri"/>
                <a:cs typeface="Arial MT"/>
              </a:rPr>
              <a:t>.</a:t>
            </a:r>
            <a:endParaRPr dirty="0">
              <a:latin typeface="Calibri"/>
              <a:ea typeface="Calibri"/>
              <a:cs typeface="Arial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F771A-00F0-5139-DEF8-BD6FE31D16AD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6CE43-3337-FF29-AC74-0CF439AC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744495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Qu’est-ce</a:t>
            </a:r>
            <a:r>
              <a:rPr sz="36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que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Git</a:t>
            </a:r>
            <a:r>
              <a:rPr sz="36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?</a:t>
            </a:r>
            <a:endParaRPr lang="en-US" sz="3600" b="1">
              <a:solidFill>
                <a:srgbClr val="0070C0"/>
              </a:solidFill>
              <a:latin typeface="Calibri"/>
              <a:ea typeface="Calibri Light"/>
              <a:cs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84B896B-1949-C69C-669B-A5C0DED5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94" y="1507834"/>
            <a:ext cx="6521002" cy="4754585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6D682A-C06E-7217-5B02-624BC89400E2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8EC4C-82A1-92C5-CD63-5C25130B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744496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Enregistrer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des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modifications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dans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un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dépôt</a:t>
            </a:r>
            <a:endParaRPr lang="en-US" sz="3600" b="1">
              <a:solidFill>
                <a:srgbClr val="0070C0"/>
              </a:solidFill>
              <a:latin typeface="Calibri"/>
              <a:ea typeface="Calibri Ligh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810" y="1547240"/>
            <a:ext cx="6071235" cy="447558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Arial MT"/>
              </a:rPr>
              <a:t>Quatre</a:t>
            </a:r>
            <a:r>
              <a:rPr sz="1800" spc="-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états</a:t>
            </a:r>
            <a:r>
              <a:rPr sz="1800" spc="-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d’un</a:t>
            </a:r>
            <a:r>
              <a:rPr sz="1800" spc="-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projet</a:t>
            </a:r>
            <a:r>
              <a:rPr sz="1800" spc="-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Git:</a:t>
            </a:r>
            <a:endParaRPr lang="en-US"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Calibri"/>
              <a:cs typeface="Arial MT"/>
            </a:endParaRPr>
          </a:p>
          <a:p>
            <a:pPr marL="1320800" indent="-342900">
              <a:lnSpc>
                <a:spcPct val="100000"/>
              </a:lnSpc>
              <a:buChar char="●"/>
              <a:tabLst>
                <a:tab pos="1320165" algn="l"/>
                <a:tab pos="1320800" algn="l"/>
              </a:tabLst>
            </a:pPr>
            <a:r>
              <a:rPr sz="1800" b="1" spc="-5" dirty="0">
                <a:latin typeface="Calibri"/>
                <a:cs typeface="Arial MT"/>
              </a:rPr>
              <a:t>Non</a:t>
            </a:r>
            <a:r>
              <a:rPr sz="1800" b="1" spc="-10" dirty="0">
                <a:latin typeface="Calibri"/>
                <a:cs typeface="Arial MT"/>
              </a:rPr>
              <a:t> </a:t>
            </a:r>
            <a:r>
              <a:rPr sz="1800" b="1" spc="-5" dirty="0">
                <a:latin typeface="Calibri"/>
                <a:cs typeface="Arial MT"/>
              </a:rPr>
              <a:t>suivi</a:t>
            </a:r>
            <a:r>
              <a:rPr sz="1800" spc="-5" dirty="0">
                <a:latin typeface="Calibri"/>
                <a:cs typeface="Arial MT"/>
              </a:rPr>
              <a:t>: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fichier</a:t>
            </a:r>
            <a:r>
              <a:rPr sz="1800" spc="-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n’étant (n’appartenant)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pas</a:t>
            </a:r>
            <a:endParaRPr sz="1800">
              <a:latin typeface="Calibri"/>
              <a:cs typeface="Arial MT"/>
            </a:endParaRPr>
          </a:p>
          <a:p>
            <a:pPr marL="13208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Arial MT"/>
              </a:rPr>
              <a:t>ou</a:t>
            </a:r>
            <a:r>
              <a:rPr sz="1800" spc="-1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plus géré</a:t>
            </a:r>
            <a:r>
              <a:rPr sz="1800" spc="-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par </a:t>
            </a:r>
            <a:r>
              <a:rPr sz="1800" dirty="0">
                <a:latin typeface="Calibri"/>
                <a:cs typeface="Arial MT"/>
              </a:rPr>
              <a:t>Git;</a:t>
            </a:r>
            <a:endParaRPr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Calibri"/>
              <a:cs typeface="Arial MT"/>
            </a:endParaRPr>
          </a:p>
          <a:p>
            <a:pPr marL="1320800" marR="5080" indent="-342900">
              <a:buChar char="●"/>
              <a:tabLst>
                <a:tab pos="1320165" algn="l"/>
                <a:tab pos="1320800" algn="l"/>
              </a:tabLst>
            </a:pPr>
            <a:r>
              <a:rPr sz="1800" b="1" dirty="0">
                <a:latin typeface="Calibri"/>
                <a:cs typeface="Arial MT"/>
              </a:rPr>
              <a:t>Non modifié</a:t>
            </a:r>
            <a:r>
              <a:rPr sz="1800" dirty="0">
                <a:latin typeface="Calibri"/>
                <a:cs typeface="Arial MT"/>
              </a:rPr>
              <a:t>: fichier </a:t>
            </a:r>
            <a:r>
              <a:rPr sz="1800" spc="-5" dirty="0">
                <a:latin typeface="Calibri"/>
                <a:cs typeface="Arial MT"/>
              </a:rPr>
              <a:t>sauvegardé </a:t>
            </a:r>
            <a:r>
              <a:rPr sz="1800" dirty="0">
                <a:latin typeface="Calibri"/>
                <a:cs typeface="Arial MT"/>
              </a:rPr>
              <a:t>de manière</a:t>
            </a:r>
            <a:r>
              <a:rPr lang="en-US" dirty="0">
                <a:latin typeface="Calibri"/>
                <a:cs typeface="Arial MT"/>
              </a:rPr>
              <a:t> 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sûre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dans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sa</a:t>
            </a:r>
            <a:r>
              <a:rPr sz="1800" spc="1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version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courante</a:t>
            </a:r>
            <a:r>
              <a:rPr sz="1800" spc="1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dans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la</a:t>
            </a:r>
            <a:r>
              <a:rPr sz="1800" spc="1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base de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spc="-484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données</a:t>
            </a:r>
            <a:r>
              <a:rPr sz="1800" spc="-1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du dépôt;</a:t>
            </a:r>
            <a:endParaRPr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 MT"/>
              <a:buChar char="●"/>
            </a:pPr>
            <a:endParaRPr sz="1850" dirty="0">
              <a:latin typeface="Calibri"/>
              <a:cs typeface="Arial MT"/>
            </a:endParaRPr>
          </a:p>
          <a:p>
            <a:pPr marL="1320800" marR="331470" indent="-342900">
              <a:buChar char="●"/>
              <a:tabLst>
                <a:tab pos="1320165" algn="l"/>
                <a:tab pos="1320800" algn="l"/>
              </a:tabLst>
            </a:pPr>
            <a:r>
              <a:rPr sz="1800" b="1" dirty="0">
                <a:latin typeface="Calibri"/>
                <a:cs typeface="Arial MT"/>
              </a:rPr>
              <a:t>Modifié</a:t>
            </a:r>
            <a:r>
              <a:rPr sz="1800" dirty="0">
                <a:latin typeface="Calibri"/>
                <a:cs typeface="Arial MT"/>
              </a:rPr>
              <a:t>: fichier </a:t>
            </a:r>
            <a:r>
              <a:rPr sz="1800" spc="-10" dirty="0">
                <a:latin typeface="Calibri"/>
                <a:cs typeface="Arial MT"/>
              </a:rPr>
              <a:t>ayant </a:t>
            </a:r>
            <a:r>
              <a:rPr sz="1800" spc="-5" dirty="0">
                <a:latin typeface="Calibri"/>
                <a:cs typeface="Arial MT"/>
              </a:rPr>
              <a:t>subi des </a:t>
            </a:r>
            <a:r>
              <a:rPr sz="1800" dirty="0">
                <a:latin typeface="Calibri"/>
                <a:cs typeface="Arial MT"/>
              </a:rPr>
              <a:t>modifications</a:t>
            </a:r>
            <a:r>
              <a:rPr lang="en-US" dirty="0">
                <a:latin typeface="Calibri"/>
                <a:cs typeface="Arial MT"/>
              </a:rPr>
              <a:t> </a:t>
            </a:r>
            <a:r>
              <a:rPr sz="1800" spc="-49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depuis</a:t>
            </a:r>
            <a:r>
              <a:rPr sz="1800" spc="-1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la dernière </a:t>
            </a:r>
            <a:r>
              <a:rPr sz="1800" dirty="0">
                <a:latin typeface="Calibri"/>
                <a:cs typeface="Arial MT"/>
              </a:rPr>
              <a:t>fois</a:t>
            </a:r>
            <a:r>
              <a:rPr sz="1800" spc="-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qu’il</a:t>
            </a:r>
            <a:r>
              <a:rPr sz="1800" spc="-1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a</a:t>
            </a:r>
            <a:r>
              <a:rPr sz="1800" spc="-5" dirty="0">
                <a:latin typeface="Calibri"/>
                <a:cs typeface="Arial MT"/>
              </a:rPr>
              <a:t> été soumis;</a:t>
            </a:r>
            <a:endParaRPr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●"/>
            </a:pPr>
            <a:endParaRPr sz="1850" dirty="0">
              <a:latin typeface="Calibri"/>
              <a:cs typeface="Arial MT"/>
            </a:endParaRPr>
          </a:p>
          <a:p>
            <a:pPr marL="1320800" marR="146050" indent="-342900">
              <a:spcBef>
                <a:spcPts val="5"/>
              </a:spcBef>
              <a:buChar char="●"/>
              <a:tabLst>
                <a:tab pos="1320165" algn="l"/>
                <a:tab pos="1320800" algn="l"/>
                <a:tab pos="2513965" algn="l"/>
              </a:tabLst>
            </a:pPr>
            <a:r>
              <a:rPr sz="1800" b="1" dirty="0">
                <a:latin typeface="Calibri"/>
                <a:cs typeface="Arial MT"/>
              </a:rPr>
              <a:t>Indexé</a:t>
            </a:r>
            <a:r>
              <a:rPr sz="1800" dirty="0">
                <a:latin typeface="Calibri"/>
                <a:cs typeface="Arial MT"/>
              </a:rPr>
              <a:t>: </a:t>
            </a:r>
            <a:r>
              <a:rPr sz="1800" spc="-5" dirty="0">
                <a:latin typeface="Calibri"/>
                <a:cs typeface="Arial MT"/>
              </a:rPr>
              <a:t>idem pour </a:t>
            </a:r>
            <a:r>
              <a:rPr sz="1800" dirty="0">
                <a:latin typeface="Calibri"/>
                <a:cs typeface="Arial MT"/>
              </a:rPr>
              <a:t>modifié, </a:t>
            </a:r>
            <a:r>
              <a:rPr sz="1800" spc="-5" dirty="0">
                <a:latin typeface="Calibri"/>
                <a:cs typeface="Arial MT"/>
              </a:rPr>
              <a:t>sauf qu’il sera pris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spc="-49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instantané dans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sa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version courante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 la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prochaine	</a:t>
            </a:r>
            <a:r>
              <a:rPr sz="1800" dirty="0">
                <a:latin typeface="Calibri"/>
                <a:cs typeface="Arial MT"/>
              </a:rPr>
              <a:t>soumission</a:t>
            </a:r>
            <a:r>
              <a:rPr sz="1800" spc="-3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(commit).</a:t>
            </a:r>
            <a:endParaRPr sz="1800">
              <a:latin typeface="Calibri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3423" y="1998658"/>
            <a:ext cx="5522174" cy="35661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D5657-9E0F-D73D-DEB4-ACE2BFECDC2F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D5656-B81E-6028-FDBA-1DCA3AF2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744495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Modèle</a:t>
            </a:r>
            <a:r>
              <a:rPr sz="3600" b="1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centralisé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10" dirty="0">
                <a:solidFill>
                  <a:srgbClr val="0070C0"/>
                </a:solidFill>
                <a:latin typeface="Calibri"/>
                <a:cs typeface="Calibri"/>
              </a:rPr>
              <a:t>vs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Modèle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décentralisé</a:t>
            </a:r>
            <a:r>
              <a:rPr sz="36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:</a:t>
            </a:r>
            <a:endParaRPr lang="en-US" sz="3600" b="1">
              <a:solidFill>
                <a:srgbClr val="0070C0"/>
              </a:solidFill>
              <a:latin typeface="Calibri"/>
              <a:ea typeface="Calibri Ligh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9989" y="1595373"/>
            <a:ext cx="8719820" cy="42062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Arial MT"/>
              </a:rPr>
              <a:t>Les logiciels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gestion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version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sont construits </a:t>
            </a:r>
            <a:r>
              <a:rPr sz="1800" spc="-5" dirty="0">
                <a:latin typeface="Calibri"/>
                <a:cs typeface="Arial MT"/>
              </a:rPr>
              <a:t>sur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deux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modèles</a:t>
            </a:r>
            <a:r>
              <a:rPr sz="1800" spc="-2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:</a:t>
            </a:r>
            <a:endParaRPr lang="en-US"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Calibri"/>
              <a:cs typeface="Arial MT"/>
            </a:endParaRPr>
          </a:p>
          <a:p>
            <a:pPr marL="1214120" indent="-287655">
              <a:lnSpc>
                <a:spcPct val="100000"/>
              </a:lnSpc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Calibri"/>
                <a:cs typeface="Arial MT"/>
              </a:rPr>
              <a:t>le</a:t>
            </a:r>
            <a:r>
              <a:rPr sz="1800" spc="-2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modèle</a:t>
            </a:r>
            <a:r>
              <a:rPr sz="1800" spc="-3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centralisé</a:t>
            </a:r>
            <a:endParaRPr sz="1800">
              <a:latin typeface="Calibri"/>
              <a:cs typeface="Arial MT"/>
            </a:endParaRPr>
          </a:p>
          <a:p>
            <a:pPr marL="1214120" indent="-287655">
              <a:lnSpc>
                <a:spcPct val="100000"/>
              </a:lnSpc>
              <a:spcBef>
                <a:spcPts val="5"/>
              </a:spcBef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Calibri"/>
                <a:cs typeface="Arial MT"/>
              </a:rPr>
              <a:t>le</a:t>
            </a:r>
            <a:r>
              <a:rPr sz="1800" spc="1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modèle</a:t>
            </a:r>
            <a:r>
              <a:rPr sz="1800" spc="-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décentralisé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encore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appelé modèle</a:t>
            </a:r>
            <a:r>
              <a:rPr sz="1800" spc="-1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distribué.</a:t>
            </a:r>
            <a:endParaRPr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Calibri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Arial MT"/>
              </a:rPr>
              <a:t>Le</a:t>
            </a:r>
            <a:r>
              <a:rPr sz="1800" spc="-1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modèle</a:t>
            </a:r>
            <a:r>
              <a:rPr sz="1800" spc="-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centralisé</a:t>
            </a:r>
            <a:r>
              <a:rPr sz="1800" spc="-1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:</a:t>
            </a:r>
            <a:endParaRPr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Arial MT"/>
            </a:endParaRPr>
          </a:p>
          <a:p>
            <a:pPr marL="469900" marR="5080" algn="just"/>
            <a:r>
              <a:rPr sz="1800" spc="-5" dirty="0">
                <a:latin typeface="Calibri"/>
                <a:cs typeface="Arial MT"/>
              </a:rPr>
              <a:t>la source du code du projet est hébergé sur un serveur </a:t>
            </a:r>
            <a:r>
              <a:rPr sz="1800" dirty="0">
                <a:latin typeface="Calibri"/>
                <a:cs typeface="Arial MT"/>
              </a:rPr>
              <a:t>distant </a:t>
            </a:r>
            <a:r>
              <a:rPr sz="1800" spc="-5" dirty="0">
                <a:latin typeface="Calibri"/>
                <a:cs typeface="Arial MT"/>
              </a:rPr>
              <a:t>central et les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dirty="0">
                <a:latin typeface="Calibri"/>
                <a:cs typeface="Arial MT"/>
              </a:rPr>
              <a:t> différents </a:t>
            </a:r>
            <a:r>
              <a:rPr sz="1800" spc="-5" dirty="0">
                <a:latin typeface="Calibri"/>
                <a:cs typeface="Arial MT"/>
              </a:rPr>
              <a:t>utilisateurs doivent se connecter </a:t>
            </a:r>
            <a:r>
              <a:rPr sz="1800" dirty="0">
                <a:latin typeface="Calibri"/>
                <a:cs typeface="Arial MT"/>
              </a:rPr>
              <a:t>à </a:t>
            </a:r>
            <a:r>
              <a:rPr sz="1800" spc="-5" dirty="0">
                <a:latin typeface="Calibri"/>
                <a:cs typeface="Arial MT"/>
              </a:rPr>
              <a:t>ce serveur pour travailler </a:t>
            </a:r>
            <a:r>
              <a:rPr sz="1800" spc="5" dirty="0">
                <a:latin typeface="Calibri"/>
                <a:cs typeface="Arial MT"/>
              </a:rPr>
              <a:t>sur </a:t>
            </a:r>
            <a:r>
              <a:rPr sz="1800" spc="-5" dirty="0">
                <a:latin typeface="Calibri"/>
                <a:cs typeface="Arial MT"/>
              </a:rPr>
              <a:t>ce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code.</a:t>
            </a:r>
            <a:endParaRPr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Arial MT"/>
              </a:rPr>
              <a:t>Le</a:t>
            </a:r>
            <a:r>
              <a:rPr sz="1800" spc="-1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modèle</a:t>
            </a:r>
            <a:r>
              <a:rPr sz="1800" spc="-3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distribué</a:t>
            </a:r>
            <a:r>
              <a:rPr sz="1800" spc="-1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:</a:t>
            </a:r>
            <a:endParaRPr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Arial MT"/>
            </a:endParaRPr>
          </a:p>
          <a:p>
            <a:pPr marL="469900" marR="5080" algn="just"/>
            <a:r>
              <a:rPr sz="1800" spc="-5" dirty="0">
                <a:latin typeface="Calibri"/>
                <a:cs typeface="Arial MT"/>
              </a:rPr>
              <a:t>le code source du projet est toujours hébergé sur un serveur </a:t>
            </a:r>
            <a:r>
              <a:rPr sz="1800" dirty="0">
                <a:latin typeface="Calibri"/>
                <a:cs typeface="Arial MT"/>
              </a:rPr>
              <a:t>distant mais </a:t>
            </a:r>
            <a:r>
              <a:rPr sz="1800" spc="-5" dirty="0">
                <a:latin typeface="Calibri"/>
                <a:cs typeface="Arial MT"/>
              </a:rPr>
              <a:t>chaque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spc="-49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utilisateur est </a:t>
            </a:r>
            <a:r>
              <a:rPr sz="1800" dirty="0">
                <a:latin typeface="Calibri"/>
                <a:cs typeface="Arial MT"/>
              </a:rPr>
              <a:t>invité à télécharger </a:t>
            </a:r>
            <a:r>
              <a:rPr sz="1800" spc="-5" dirty="0">
                <a:latin typeface="Calibri"/>
                <a:cs typeface="Arial MT"/>
              </a:rPr>
              <a:t>et </a:t>
            </a:r>
            <a:r>
              <a:rPr sz="1800" dirty="0">
                <a:latin typeface="Calibri"/>
                <a:cs typeface="Arial MT"/>
              </a:rPr>
              <a:t>à </a:t>
            </a:r>
            <a:r>
              <a:rPr sz="1800" spc="-5" dirty="0">
                <a:latin typeface="Calibri"/>
                <a:cs typeface="Arial MT"/>
              </a:rPr>
              <a:t>héberger l’intégralité du code </a:t>
            </a:r>
            <a:r>
              <a:rPr sz="1800" dirty="0">
                <a:latin typeface="Calibri"/>
                <a:cs typeface="Arial MT"/>
              </a:rPr>
              <a:t>source </a:t>
            </a:r>
            <a:r>
              <a:rPr sz="1800" spc="-5" dirty="0">
                <a:latin typeface="Calibri"/>
                <a:cs typeface="Arial MT"/>
              </a:rPr>
              <a:t>du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projet sur sa propre </a:t>
            </a:r>
            <a:r>
              <a:rPr sz="1800" dirty="0">
                <a:latin typeface="Calibri"/>
                <a:cs typeface="Arial MT"/>
              </a:rPr>
              <a:t>machine.</a:t>
            </a:r>
            <a:endParaRPr sz="1800">
              <a:latin typeface="Calibri"/>
              <a:cs typeface="Arial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B2A62-6E78-778F-9184-2A9121F1EFCD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989F7-537C-EA2A-A91D-ED60BE1F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594242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Qu’est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ce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qu’une</a:t>
            </a:r>
            <a:r>
              <a:rPr sz="36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Branche</a:t>
            </a:r>
            <a:r>
              <a:rPr sz="36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d’un</a:t>
            </a:r>
            <a:r>
              <a:rPr sz="36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dépôt</a:t>
            </a:r>
            <a:r>
              <a:rPr sz="36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?</a:t>
            </a:r>
            <a:endParaRPr lang="en-US" sz="3600" b="1">
              <a:solidFill>
                <a:srgbClr val="0070C0"/>
              </a:solidFill>
              <a:latin typeface="Calibri"/>
              <a:ea typeface="Calibri Ligh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7046" y="1347723"/>
            <a:ext cx="9235440" cy="13976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Arial MT"/>
              </a:rPr>
              <a:t>Créer</a:t>
            </a:r>
            <a:r>
              <a:rPr sz="1800" spc="1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une</a:t>
            </a:r>
            <a:r>
              <a:rPr sz="1800" spc="1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branche,</a:t>
            </a:r>
            <a:r>
              <a:rPr sz="1800" spc="18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c’est</a:t>
            </a:r>
            <a:r>
              <a:rPr sz="1800" spc="1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créer</a:t>
            </a:r>
            <a:r>
              <a:rPr sz="1800" spc="18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une</a:t>
            </a:r>
            <a:r>
              <a:rPr sz="1800" spc="19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“copie”</a:t>
            </a:r>
            <a:r>
              <a:rPr sz="1800" spc="18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</a:t>
            </a:r>
            <a:r>
              <a:rPr sz="1800" spc="18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votre</a:t>
            </a:r>
            <a:r>
              <a:rPr sz="1800" spc="1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projet</a:t>
            </a:r>
            <a:r>
              <a:rPr sz="1800" spc="1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à</a:t>
            </a:r>
            <a:r>
              <a:rPr sz="1800" spc="18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partir</a:t>
            </a:r>
            <a:r>
              <a:rPr sz="1800" spc="19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d’un</a:t>
            </a:r>
            <a:r>
              <a:rPr sz="1800" spc="18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point</a:t>
            </a:r>
            <a:r>
              <a:rPr sz="1800" spc="1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donné</a:t>
            </a:r>
            <a:r>
              <a:rPr sz="1800" spc="185" dirty="0">
                <a:latin typeface="Calibri"/>
                <a:cs typeface="Arial MT"/>
              </a:rPr>
              <a:t> </a:t>
            </a:r>
            <a:r>
              <a:rPr sz="1800" spc="-10" dirty="0">
                <a:latin typeface="Calibri"/>
                <a:cs typeface="Arial MT"/>
              </a:rPr>
              <a:t>pour</a:t>
            </a:r>
            <a:endParaRPr lang="en-US" sz="1800">
              <a:latin typeface="Calibri"/>
              <a:cs typeface="Arial MT"/>
            </a:endParaRPr>
          </a:p>
          <a:p>
            <a:pPr marL="12700" algn="ctr">
              <a:lnSpc>
                <a:spcPct val="100000"/>
              </a:lnSpc>
            </a:pPr>
            <a:r>
              <a:rPr sz="1800" spc="-5" dirty="0">
                <a:latin typeface="Calibri"/>
                <a:cs typeface="Arial MT"/>
              </a:rPr>
              <a:t>développer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et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tester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nouvelles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fonctionnalités</a:t>
            </a:r>
            <a:r>
              <a:rPr sz="1800" spc="-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sans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impacter</a:t>
            </a:r>
            <a:r>
              <a:rPr sz="1800" spc="-1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projet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base.</a:t>
            </a:r>
            <a:endParaRPr sz="1800">
              <a:latin typeface="Calibri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Arial MT"/>
            </a:endParaRPr>
          </a:p>
          <a:p>
            <a:pPr marL="12700" algn="ctr">
              <a:lnSpc>
                <a:spcPct val="100000"/>
              </a:lnSpc>
            </a:pPr>
            <a:r>
              <a:rPr sz="1800" spc="-5" dirty="0">
                <a:latin typeface="Calibri"/>
                <a:cs typeface="Arial MT"/>
              </a:rPr>
              <a:t>La</a:t>
            </a:r>
            <a:r>
              <a:rPr sz="1800" spc="8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branche</a:t>
            </a:r>
            <a:r>
              <a:rPr sz="1800" spc="7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par</a:t>
            </a:r>
            <a:r>
              <a:rPr sz="1800" spc="9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défaut</a:t>
            </a:r>
            <a:r>
              <a:rPr sz="1800" spc="85" dirty="0">
                <a:latin typeface="Calibri"/>
                <a:cs typeface="Arial MT"/>
              </a:rPr>
              <a:t> </a:t>
            </a:r>
            <a:r>
              <a:rPr sz="1800" spc="-10" dirty="0">
                <a:latin typeface="Calibri"/>
                <a:cs typeface="Arial MT"/>
              </a:rPr>
              <a:t>dans</a:t>
            </a:r>
            <a:r>
              <a:rPr sz="1800" spc="8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Git</a:t>
            </a:r>
            <a:r>
              <a:rPr sz="1800" spc="9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quand</a:t>
            </a:r>
            <a:r>
              <a:rPr sz="1800" spc="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vous</a:t>
            </a:r>
            <a:r>
              <a:rPr sz="1800" spc="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créez</a:t>
            </a:r>
            <a:r>
              <a:rPr sz="1800" spc="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un</a:t>
            </a:r>
            <a:r>
              <a:rPr sz="1800" spc="8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dépôt</a:t>
            </a:r>
            <a:r>
              <a:rPr sz="1800" spc="8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s’appelle</a:t>
            </a:r>
            <a:r>
              <a:rPr sz="1800" spc="8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master</a:t>
            </a:r>
            <a:r>
              <a:rPr sz="1800" spc="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et</a:t>
            </a:r>
            <a:r>
              <a:rPr sz="1800" spc="9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elle</a:t>
            </a:r>
            <a:r>
              <a:rPr sz="1800" spc="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pointe</a:t>
            </a:r>
            <a:endParaRPr sz="1800">
              <a:latin typeface="Calibri"/>
              <a:cs typeface="Arial MT"/>
            </a:endParaRPr>
          </a:p>
          <a:p>
            <a:pPr marL="12700" algn="ctr">
              <a:lnSpc>
                <a:spcPct val="100000"/>
              </a:lnSpc>
            </a:pPr>
            <a:r>
              <a:rPr sz="1800" dirty="0">
                <a:latin typeface="Calibri"/>
                <a:cs typeface="Arial MT"/>
              </a:rPr>
              <a:t>vers</a:t>
            </a:r>
            <a:r>
              <a:rPr sz="1800" spc="-1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le dernier des </a:t>
            </a:r>
            <a:r>
              <a:rPr sz="1800" spc="5" dirty="0">
                <a:latin typeface="Calibri"/>
                <a:cs typeface="Arial MT"/>
              </a:rPr>
              <a:t>commits</a:t>
            </a:r>
            <a:r>
              <a:rPr sz="1800" spc="-5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réaliser.</a:t>
            </a:r>
            <a:endParaRPr sz="1800">
              <a:latin typeface="Calibri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8665" y="2926652"/>
            <a:ext cx="4363720" cy="374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FAD1F0-B533-EDB9-3E88-EE89EF10BD40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1C527-1BFE-16DA-4C9A-3E75A542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637171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Qu’est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ce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qu’une</a:t>
            </a:r>
            <a:r>
              <a:rPr sz="36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Branche</a:t>
            </a:r>
            <a:r>
              <a:rPr sz="36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d’un</a:t>
            </a:r>
            <a:r>
              <a:rPr sz="36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dépôt</a:t>
            </a:r>
            <a:r>
              <a:rPr sz="36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?</a:t>
            </a:r>
            <a:endParaRPr lang="en-US" sz="3600" b="1">
              <a:solidFill>
                <a:srgbClr val="0070C0"/>
              </a:solidFill>
              <a:latin typeface="Calibri"/>
              <a:ea typeface="Calibri Ligh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7046" y="1347723"/>
            <a:ext cx="9240520" cy="13976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Arial MT"/>
              </a:rPr>
              <a:t>Pour</a:t>
            </a:r>
            <a:r>
              <a:rPr sz="1800" spc="42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déterminer</a:t>
            </a:r>
            <a:r>
              <a:rPr sz="1800" spc="43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quel</a:t>
            </a:r>
            <a:r>
              <a:rPr sz="1800" spc="43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pointeur</a:t>
            </a:r>
            <a:r>
              <a:rPr sz="1800" spc="4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vous</a:t>
            </a:r>
            <a:r>
              <a:rPr sz="1800" spc="4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utilisez,</a:t>
            </a:r>
            <a:r>
              <a:rPr sz="1800" spc="43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c’est-à-dire</a:t>
            </a:r>
            <a:r>
              <a:rPr sz="1800" spc="4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sur</a:t>
            </a:r>
            <a:r>
              <a:rPr sz="1800" spc="4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quelle</a:t>
            </a:r>
            <a:r>
              <a:rPr sz="1800" spc="43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branche</a:t>
            </a:r>
            <a:r>
              <a:rPr sz="1800" spc="4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vous</a:t>
            </a:r>
            <a:r>
              <a:rPr sz="1800" spc="4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vous</a:t>
            </a:r>
            <a:endParaRPr lang="en-US" sz="1800">
              <a:latin typeface="Calibri"/>
              <a:cs typeface="Arial MT"/>
            </a:endParaRPr>
          </a:p>
          <a:p>
            <a:pPr marL="12700" algn="ctr">
              <a:lnSpc>
                <a:spcPct val="100000"/>
              </a:lnSpc>
            </a:pPr>
            <a:r>
              <a:rPr sz="1800" spc="-5" dirty="0">
                <a:latin typeface="Calibri"/>
                <a:cs typeface="Arial MT"/>
              </a:rPr>
              <a:t>trouvez,</a:t>
            </a:r>
            <a:r>
              <a:rPr sz="1800" spc="2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Git utilise</a:t>
            </a:r>
            <a:r>
              <a:rPr sz="1800" spc="-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un </a:t>
            </a:r>
            <a:r>
              <a:rPr sz="1800" spc="-5" dirty="0">
                <a:latin typeface="Calibri"/>
                <a:cs typeface="Arial MT"/>
              </a:rPr>
              <a:t>autre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pointeur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spécial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appelé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HEAD.</a:t>
            </a:r>
            <a:endParaRPr sz="1800">
              <a:latin typeface="Calibri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Arial MT"/>
            </a:endParaRPr>
          </a:p>
          <a:p>
            <a:pPr marL="12700" algn="ctr">
              <a:lnSpc>
                <a:spcPct val="100000"/>
              </a:lnSpc>
            </a:pPr>
            <a:r>
              <a:rPr sz="1800" spc="-5" dirty="0">
                <a:latin typeface="Calibri"/>
                <a:cs typeface="Arial MT"/>
              </a:rPr>
              <a:t>HEAD</a:t>
            </a:r>
            <a:r>
              <a:rPr sz="1800" spc="1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pointe</a:t>
            </a:r>
            <a:r>
              <a:rPr sz="1800" spc="1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sur</a:t>
            </a:r>
            <a:r>
              <a:rPr sz="1800" spc="1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la</a:t>
            </a:r>
            <a:r>
              <a:rPr sz="1800" spc="13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branche</a:t>
            </a:r>
            <a:r>
              <a:rPr sz="1800" spc="12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Master</a:t>
            </a:r>
            <a:r>
              <a:rPr sz="1800" spc="1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par</a:t>
            </a:r>
            <a:r>
              <a:rPr sz="1800" spc="1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défaut.</a:t>
            </a:r>
            <a:r>
              <a:rPr sz="1800" spc="125" dirty="0">
                <a:latin typeface="Calibri"/>
                <a:cs typeface="Arial MT"/>
              </a:rPr>
              <a:t> </a:t>
            </a:r>
            <a:r>
              <a:rPr sz="1800" spc="-15" dirty="0">
                <a:latin typeface="Calibri"/>
                <a:cs typeface="Arial MT"/>
              </a:rPr>
              <a:t>La</a:t>
            </a:r>
            <a:r>
              <a:rPr sz="1800" spc="12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commande</a:t>
            </a:r>
            <a:r>
              <a:rPr sz="1800" spc="1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git</a:t>
            </a:r>
            <a:r>
              <a:rPr sz="1800" spc="10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branch</a:t>
            </a:r>
            <a:r>
              <a:rPr sz="1800" spc="10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permet</a:t>
            </a:r>
            <a:r>
              <a:rPr sz="1800" spc="13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</a:t>
            </a:r>
            <a:r>
              <a:rPr sz="1800" spc="1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créer</a:t>
            </a:r>
            <a:endParaRPr sz="1800">
              <a:latin typeface="Calibri"/>
              <a:cs typeface="Arial MT"/>
            </a:endParaRPr>
          </a:p>
          <a:p>
            <a:pPr marL="12700" algn="ctr">
              <a:lnSpc>
                <a:spcPct val="100000"/>
              </a:lnSpc>
            </a:pPr>
            <a:r>
              <a:rPr sz="1800" spc="-5" dirty="0">
                <a:latin typeface="Calibri"/>
                <a:cs typeface="Arial MT"/>
              </a:rPr>
              <a:t>une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nouvelle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branche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mais</a:t>
            </a:r>
            <a:r>
              <a:rPr sz="1800" spc="-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ne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déplace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pas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pointeur</a:t>
            </a:r>
            <a:r>
              <a:rPr sz="1800" spc="1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HEAD</a:t>
            </a:r>
            <a:endParaRPr sz="1800">
              <a:latin typeface="Calibri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1285" y="2974339"/>
            <a:ext cx="6334760" cy="3495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E2042D-4582-3E8C-964F-3A66A834D6A0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B67E5-5707-2323-85ED-E5A02BDA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1567" y="671512"/>
            <a:ext cx="514770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70C0"/>
                </a:solidFill>
                <a:latin typeface="Calibri"/>
                <a:cs typeface="Arial MT"/>
              </a:rPr>
              <a:t>Comment</a:t>
            </a:r>
            <a:r>
              <a:rPr sz="3600" b="1" spc="-60" dirty="0">
                <a:solidFill>
                  <a:srgbClr val="0070C0"/>
                </a:solidFill>
                <a:latin typeface="Calibri"/>
                <a:cs typeface="Arial MT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Arial MT"/>
              </a:rPr>
              <a:t>installer</a:t>
            </a:r>
            <a:r>
              <a:rPr sz="3600" b="1" spc="-50" dirty="0">
                <a:solidFill>
                  <a:srgbClr val="0070C0"/>
                </a:solidFill>
                <a:latin typeface="Calibri"/>
                <a:cs typeface="Arial MT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Arial MT"/>
              </a:rPr>
              <a:t>Git</a:t>
            </a:r>
            <a:r>
              <a:rPr sz="3600" b="1" spc="-15" dirty="0">
                <a:solidFill>
                  <a:srgbClr val="0070C0"/>
                </a:solidFill>
                <a:latin typeface="Calibri"/>
                <a:cs typeface="Arial MT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Arial MT"/>
              </a:rPr>
              <a:t>?</a:t>
            </a:r>
            <a:endParaRPr lang="en-US" sz="3600" b="1">
              <a:solidFill>
                <a:srgbClr val="0070C0"/>
              </a:solidFill>
              <a:latin typeface="Calibri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6511" y="1421129"/>
            <a:ext cx="3099435" cy="2997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9DFFCA"/>
                </a:solidFill>
                <a:uFill>
                  <a:solidFill>
                    <a:srgbClr val="9DFFCA"/>
                  </a:solidFill>
                </a:uFill>
                <a:latin typeface="Calibri"/>
                <a:cs typeface="Arial MT"/>
                <a:hlinkClick r:id="rId2"/>
              </a:rPr>
              <a:t>https://git-scm.com/downloads</a:t>
            </a:r>
            <a:endParaRPr lang="en-US" sz="1800">
              <a:latin typeface="Calibri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5680" y="1963420"/>
            <a:ext cx="6197600" cy="4246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E7D58E-F565-08FA-D73E-3851D2E87244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BF6A1-98DC-5FC2-D659-3FC3BB58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604C28311E44494E598F4C876ACB7" ma:contentTypeVersion="2" ma:contentTypeDescription="Crée un document." ma:contentTypeScope="" ma:versionID="e607b8333ac1218a312dd4ed4e1de895">
  <xsd:schema xmlns:xsd="http://www.w3.org/2001/XMLSchema" xmlns:xs="http://www.w3.org/2001/XMLSchema" xmlns:p="http://schemas.microsoft.com/office/2006/metadata/properties" xmlns:ns2="a0ff54e1-a636-46f6-9b69-8f3822d67a0e" targetNamespace="http://schemas.microsoft.com/office/2006/metadata/properties" ma:root="true" ma:fieldsID="1721362619cd5c39124259572c3a737d" ns2:_="">
    <xsd:import namespace="a0ff54e1-a636-46f6-9b69-8f3822d67a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ff54e1-a636-46f6-9b69-8f3822d67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F408E6-0323-471D-A63A-584EB2DE51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66830B-BDF3-4FF4-9BF6-ED04D26C849F}"/>
</file>

<file path=customXml/itemProps3.xml><?xml version="1.0" encoding="utf-8"?>
<ds:datastoreItem xmlns:ds="http://schemas.openxmlformats.org/officeDocument/2006/customXml" ds:itemID="{E273A087-5789-421C-A92B-54C2608534EA}">
  <ds:schemaRefs>
    <ds:schemaRef ds:uri="http://schemas.microsoft.com/office/2006/metadata/properties"/>
    <ds:schemaRef ds:uri="http://schemas.microsoft.com/office/infopath/2007/PartnerControls"/>
    <ds:schemaRef ds:uri="ff169a4e-b77a-438e-80a4-0800f20f8d95"/>
    <ds:schemaRef ds:uri="e7e3fc82-298b-4121-ac6d-4eb14224b4c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1174</Words>
  <Application>Microsoft Office PowerPoint</Application>
  <PresentationFormat>Grand écran</PresentationFormat>
  <Paragraphs>173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Arial MT</vt:lpstr>
      <vt:lpstr>Calibri</vt:lpstr>
      <vt:lpstr>Calibri Light</vt:lpstr>
      <vt:lpstr>Consolas</vt:lpstr>
      <vt:lpstr>Office Theme</vt:lpstr>
      <vt:lpstr>Thème Office</vt:lpstr>
      <vt:lpstr>Présentation PowerPoint</vt:lpstr>
      <vt:lpstr>Qu’est-ce que Git ?</vt:lpstr>
      <vt:lpstr>Qu’est-ce que Git ?</vt:lpstr>
      <vt:lpstr>Qu’est-ce que Git ?</vt:lpstr>
      <vt:lpstr>Enregistrer des modifications dans un dépôt</vt:lpstr>
      <vt:lpstr>Modèle centralisé vs Modèle décentralisé :</vt:lpstr>
      <vt:lpstr>Qu’est ce qu’une Branche d’un dépôt ?</vt:lpstr>
      <vt:lpstr>Qu’est ce qu’une Branche d’un dépôt ?</vt:lpstr>
      <vt:lpstr>Présentation PowerPoint</vt:lpstr>
      <vt:lpstr>Qu’est-ce que GitHub ?</vt:lpstr>
      <vt:lpstr>Commande GIT de base</vt:lpstr>
      <vt:lpstr>Commande GIT de base</vt:lpstr>
      <vt:lpstr>Commande GIT de base</vt:lpstr>
      <vt:lpstr>Commande GIT de base</vt:lpstr>
      <vt:lpstr>Commande GIT de base</vt:lpstr>
      <vt:lpstr>Commande GIT de base</vt:lpstr>
      <vt:lpstr>Présentation PowerPoint</vt:lpstr>
      <vt:lpstr>Commande GIT de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Wils</dc:creator>
  <cp:lastModifiedBy>David Wils</cp:lastModifiedBy>
  <cp:revision>536</cp:revision>
  <dcterms:created xsi:type="dcterms:W3CDTF">2022-08-30T08:08:04Z</dcterms:created>
  <dcterms:modified xsi:type="dcterms:W3CDTF">2022-09-08T14:41:04Z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2021-12-17T00:00:00Z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2022-08-30T00:00:00Z</vt:filetime>
  </property>
  <property fmtid="{D5CDD505-2E9C-101B-9397-08002B2CF9AE}" pid="5" name="ContentTypeId">
    <vt:lpwstr>0x010100BEB604C28311E44494E598F4C876ACB7</vt:lpwstr>
  </property>
  <property fmtid="{D5CDD505-2E9C-101B-9397-08002B2CF9AE}" pid="6" name="MediaServiceImageTags">
    <vt:lpwstr/>
  </property>
</Properties>
</file>