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handoutMasterIdLst>
    <p:handoutMasterId r:id="rId41"/>
  </p:handoutMasterIdLst>
  <p:sldIdLst>
    <p:sldId id="395" r:id="rId5"/>
    <p:sldId id="398" r:id="rId6"/>
    <p:sldId id="397" r:id="rId7"/>
    <p:sldId id="399" r:id="rId8"/>
    <p:sldId id="422" r:id="rId9"/>
    <p:sldId id="423" r:id="rId10"/>
    <p:sldId id="400" r:id="rId11"/>
    <p:sldId id="425" r:id="rId12"/>
    <p:sldId id="401" r:id="rId13"/>
    <p:sldId id="403" r:id="rId14"/>
    <p:sldId id="402" r:id="rId15"/>
    <p:sldId id="424" r:id="rId16"/>
    <p:sldId id="426" r:id="rId17"/>
    <p:sldId id="427" r:id="rId18"/>
    <p:sldId id="404" r:id="rId19"/>
    <p:sldId id="405" r:id="rId20"/>
    <p:sldId id="406" r:id="rId21"/>
    <p:sldId id="407" r:id="rId22"/>
    <p:sldId id="408" r:id="rId23"/>
    <p:sldId id="409" r:id="rId24"/>
    <p:sldId id="410" r:id="rId25"/>
    <p:sldId id="411" r:id="rId26"/>
    <p:sldId id="412" r:id="rId27"/>
    <p:sldId id="413" r:id="rId28"/>
    <p:sldId id="415" r:id="rId29"/>
    <p:sldId id="414" r:id="rId30"/>
    <p:sldId id="428" r:id="rId31"/>
    <p:sldId id="416" r:id="rId32"/>
    <p:sldId id="429" r:id="rId33"/>
    <p:sldId id="430" r:id="rId34"/>
    <p:sldId id="417" r:id="rId35"/>
    <p:sldId id="418" r:id="rId36"/>
    <p:sldId id="432" r:id="rId37"/>
    <p:sldId id="431" r:id="rId38"/>
    <p:sldId id="433" r:id="rId3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5DFF"/>
    <a:srgbClr val="4078F2"/>
    <a:srgbClr val="CC8B23"/>
    <a:srgbClr val="50A14F"/>
    <a:srgbClr val="62AA67"/>
    <a:srgbClr val="9BA8B7"/>
    <a:srgbClr val="383A42"/>
    <a:srgbClr val="E45649"/>
    <a:srgbClr val="986801"/>
    <a:srgbClr val="A87E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552" y="91"/>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2641A86-FBF4-4831-9FF4-7B487F3492D7}" type="datetime1">
              <a:rPr lang="fr-FR" smtClean="0"/>
              <a:t>08/09/2022</a:t>
            </a:fld>
            <a:endParaRPr lang="en-US"/>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713F8BB-B1B5-4D35-A08C-A275931309FC}" type="datetime1">
              <a:rPr lang="fr-FR" smtClean="0"/>
              <a:t>08/09/2022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ge de Garde">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D23335CA-BA10-4E8E-A1CA-9D7F19E976E0}"/>
              </a:ext>
            </a:extLst>
          </p:cNvPr>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36952" y="1844621"/>
            <a:ext cx="2936169" cy="2733675"/>
          </a:xfrm>
          <a:prstGeom prst="rect">
            <a:avLst/>
          </a:prstGeom>
          <a:noFill/>
        </p:spPr>
      </p:pic>
      <p:grpSp>
        <p:nvGrpSpPr>
          <p:cNvPr id="6" name="Groupe 5">
            <a:extLst>
              <a:ext uri="{FF2B5EF4-FFF2-40B4-BE49-F238E27FC236}">
                <a16:creationId xmlns:a16="http://schemas.microsoft.com/office/drawing/2014/main" id="{876956D8-1182-4981-9715-B0C3B2E16BF0}"/>
              </a:ext>
            </a:extLst>
          </p:cNvPr>
          <p:cNvGrpSpPr/>
          <p:nvPr userDrawn="1"/>
        </p:nvGrpSpPr>
        <p:grpSpPr>
          <a:xfrm>
            <a:off x="5344527" y="206428"/>
            <a:ext cx="6847473" cy="6438975"/>
            <a:chOff x="5344527" y="122676"/>
            <a:chExt cx="6914003" cy="6551601"/>
          </a:xfrm>
          <a:solidFill>
            <a:srgbClr val="E7E6E6"/>
          </a:solidFill>
          <a:effectLst/>
        </p:grpSpPr>
        <p:sp>
          <p:nvSpPr>
            <p:cNvPr id="9" name="Rectangle 8">
              <a:extLst>
                <a:ext uri="{FF2B5EF4-FFF2-40B4-BE49-F238E27FC236}">
                  <a16:creationId xmlns:a16="http://schemas.microsoft.com/office/drawing/2014/main" id="{D26EA9C7-709A-45DE-A16A-C83CB0529923}"/>
                </a:ext>
              </a:extLst>
            </p:cNvPr>
            <p:cNvSpPr/>
            <p:nvPr/>
          </p:nvSpPr>
          <p:spPr>
            <a:xfrm>
              <a:off x="5344527" y="528515"/>
              <a:ext cx="6914003" cy="6145762"/>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3CAF545F-8334-4D57-9CFD-12048C61DF1B}"/>
                </a:ext>
              </a:extLst>
            </p:cNvPr>
            <p:cNvSpPr/>
            <p:nvPr userDrawn="1"/>
          </p:nvSpPr>
          <p:spPr>
            <a:xfrm>
              <a:off x="6486037" y="122676"/>
              <a:ext cx="5772493" cy="522489"/>
            </a:xfrm>
            <a:custGeom>
              <a:avLst/>
              <a:gdLst>
                <a:gd name="connsiteX0" fmla="*/ 0 w 5281588"/>
                <a:gd name="connsiteY0" fmla="*/ 0 h 497965"/>
                <a:gd name="connsiteX1" fmla="*/ 5281588 w 5281588"/>
                <a:gd name="connsiteY1" fmla="*/ 0 h 497965"/>
                <a:gd name="connsiteX2" fmla="*/ 5281588 w 5281588"/>
                <a:gd name="connsiteY2" fmla="*/ 497965 h 497965"/>
                <a:gd name="connsiteX3" fmla="*/ 0 w 5281588"/>
                <a:gd name="connsiteY3" fmla="*/ 497965 h 497965"/>
                <a:gd name="connsiteX4" fmla="*/ 0 w 5281588"/>
                <a:gd name="connsiteY4" fmla="*/ 0 h 497965"/>
                <a:gd name="connsiteX0" fmla="*/ 490953 w 5772541"/>
                <a:gd name="connsiteY0" fmla="*/ 0 h 528650"/>
                <a:gd name="connsiteX1" fmla="*/ 5772541 w 5772541"/>
                <a:gd name="connsiteY1" fmla="*/ 0 h 528650"/>
                <a:gd name="connsiteX2" fmla="*/ 5772541 w 5772541"/>
                <a:gd name="connsiteY2" fmla="*/ 497965 h 528650"/>
                <a:gd name="connsiteX3" fmla="*/ 0 w 5772541"/>
                <a:gd name="connsiteY3" fmla="*/ 528650 h 528650"/>
                <a:gd name="connsiteX4" fmla="*/ 490953 w 5772541"/>
                <a:gd name="connsiteY4" fmla="*/ 0 h 528650"/>
                <a:gd name="connsiteX0" fmla="*/ 441857 w 5723445"/>
                <a:gd name="connsiteY0" fmla="*/ 0 h 497965"/>
                <a:gd name="connsiteX1" fmla="*/ 5723445 w 5723445"/>
                <a:gd name="connsiteY1" fmla="*/ 0 h 497965"/>
                <a:gd name="connsiteX2" fmla="*/ 5723445 w 5723445"/>
                <a:gd name="connsiteY2" fmla="*/ 497965 h 497965"/>
                <a:gd name="connsiteX3" fmla="*/ 0 w 5723445"/>
                <a:gd name="connsiteY3" fmla="*/ 479554 h 497965"/>
                <a:gd name="connsiteX4" fmla="*/ 441857 w 5723445"/>
                <a:gd name="connsiteY4" fmla="*/ 0 h 497965"/>
                <a:gd name="connsiteX0" fmla="*/ 455871 w 5737459"/>
                <a:gd name="connsiteY0" fmla="*/ 0 h 497965"/>
                <a:gd name="connsiteX1" fmla="*/ 5737459 w 5737459"/>
                <a:gd name="connsiteY1" fmla="*/ 0 h 497965"/>
                <a:gd name="connsiteX2" fmla="*/ 5737459 w 5737459"/>
                <a:gd name="connsiteY2" fmla="*/ 497965 h 497965"/>
                <a:gd name="connsiteX3" fmla="*/ 0 w 5737459"/>
                <a:gd name="connsiteY3" fmla="*/ 493568 h 497965"/>
                <a:gd name="connsiteX4" fmla="*/ 455871 w 5737459"/>
                <a:gd name="connsiteY4" fmla="*/ 0 h 497965"/>
                <a:gd name="connsiteX0" fmla="*/ 490905 w 5772493"/>
                <a:gd name="connsiteY0" fmla="*/ 0 h 504078"/>
                <a:gd name="connsiteX1" fmla="*/ 5772493 w 5772493"/>
                <a:gd name="connsiteY1" fmla="*/ 0 h 504078"/>
                <a:gd name="connsiteX2" fmla="*/ 5772493 w 5772493"/>
                <a:gd name="connsiteY2" fmla="*/ 497965 h 504078"/>
                <a:gd name="connsiteX3" fmla="*/ 0 w 5772493"/>
                <a:gd name="connsiteY3" fmla="*/ 504078 h 504078"/>
                <a:gd name="connsiteX4" fmla="*/ 490905 w 5772493"/>
                <a:gd name="connsiteY4" fmla="*/ 0 h 504078"/>
                <a:gd name="connsiteX0" fmla="*/ 490905 w 5772493"/>
                <a:gd name="connsiteY0" fmla="*/ 0 h 522489"/>
                <a:gd name="connsiteX1" fmla="*/ 5772493 w 5772493"/>
                <a:gd name="connsiteY1" fmla="*/ 0 h 522489"/>
                <a:gd name="connsiteX2" fmla="*/ 5772493 w 5772493"/>
                <a:gd name="connsiteY2" fmla="*/ 522489 h 522489"/>
                <a:gd name="connsiteX3" fmla="*/ 0 w 5772493"/>
                <a:gd name="connsiteY3" fmla="*/ 504078 h 522489"/>
                <a:gd name="connsiteX4" fmla="*/ 490905 w 5772493"/>
                <a:gd name="connsiteY4" fmla="*/ 0 h 522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2493" h="522489">
                  <a:moveTo>
                    <a:pt x="490905" y="0"/>
                  </a:moveTo>
                  <a:lnTo>
                    <a:pt x="5772493" y="0"/>
                  </a:lnTo>
                  <a:lnTo>
                    <a:pt x="5772493" y="522489"/>
                  </a:lnTo>
                  <a:lnTo>
                    <a:pt x="0" y="504078"/>
                  </a:lnTo>
                  <a:lnTo>
                    <a:pt x="490905" y="0"/>
                  </a:lnTo>
                  <a:close/>
                </a:path>
              </a:pathLst>
            </a:cu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        </a:t>
              </a:r>
            </a:p>
          </p:txBody>
        </p:sp>
      </p:grpSp>
      <p:sp>
        <p:nvSpPr>
          <p:cNvPr id="7" name="Rectangle 1">
            <a:extLst>
              <a:ext uri="{FF2B5EF4-FFF2-40B4-BE49-F238E27FC236}">
                <a16:creationId xmlns:a16="http://schemas.microsoft.com/office/drawing/2014/main" id="{D1785B3C-6C3B-44C4-962D-F8B1B431BA61}"/>
              </a:ext>
            </a:extLst>
          </p:cNvPr>
          <p:cNvSpPr/>
          <p:nvPr userDrawn="1"/>
        </p:nvSpPr>
        <p:spPr>
          <a:xfrm flipV="1">
            <a:off x="5754133" y="473893"/>
            <a:ext cx="1608750" cy="383540"/>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 name="connsiteX0" fmla="*/ 0 w 2792344"/>
              <a:gd name="connsiteY0" fmla="*/ 0 h 514001"/>
              <a:gd name="connsiteX1" fmla="*/ 2778276 w 2792344"/>
              <a:gd name="connsiteY1" fmla="*/ 0 h 514001"/>
              <a:gd name="connsiteX2" fmla="*/ 2792344 w 2792344"/>
              <a:gd name="connsiteY2" fmla="*/ 514001 h 514001"/>
              <a:gd name="connsiteX3" fmla="*/ 607180 w 2792344"/>
              <a:gd name="connsiteY3" fmla="*/ 513997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607180" y="513997"/>
                </a:lnTo>
                <a:lnTo>
                  <a:pt x="0" y="0"/>
                </a:lnTo>
                <a:close/>
              </a:path>
            </a:pathLst>
          </a:custGeom>
          <a:solidFill>
            <a:srgbClr val="EE740F"/>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nvGrpSpPr>
          <p:cNvPr id="55" name="Groupe 54">
            <a:extLst>
              <a:ext uri="{FF2B5EF4-FFF2-40B4-BE49-F238E27FC236}">
                <a16:creationId xmlns:a16="http://schemas.microsoft.com/office/drawing/2014/main" id="{432DBF58-80D6-4AD4-8AC0-04C3DC3916D4}"/>
              </a:ext>
            </a:extLst>
          </p:cNvPr>
          <p:cNvGrpSpPr/>
          <p:nvPr userDrawn="1"/>
        </p:nvGrpSpPr>
        <p:grpSpPr>
          <a:xfrm>
            <a:off x="5414376" y="336852"/>
            <a:ext cx="6777624" cy="6188548"/>
            <a:chOff x="5414376" y="320984"/>
            <a:chExt cx="6777624" cy="6188548"/>
          </a:xfrm>
          <a:blipFill>
            <a:blip r:embed="rId4"/>
            <a:stretch>
              <a:fillRect/>
            </a:stretch>
          </a:blipFill>
        </p:grpSpPr>
        <p:sp>
          <p:nvSpPr>
            <p:cNvPr id="35" name="Rectangle 34">
              <a:extLst>
                <a:ext uri="{FF2B5EF4-FFF2-40B4-BE49-F238E27FC236}">
                  <a16:creationId xmlns:a16="http://schemas.microsoft.com/office/drawing/2014/main" id="{CFF4BE96-29E9-45FE-A98C-B3C3E67BA17A}"/>
                </a:ext>
              </a:extLst>
            </p:cNvPr>
            <p:cNvSpPr/>
            <p:nvPr/>
          </p:nvSpPr>
          <p:spPr>
            <a:xfrm>
              <a:off x="5414376" y="763168"/>
              <a:ext cx="6777623" cy="574636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Rectangle 53">
              <a:extLst>
                <a:ext uri="{FF2B5EF4-FFF2-40B4-BE49-F238E27FC236}">
                  <a16:creationId xmlns:a16="http://schemas.microsoft.com/office/drawing/2014/main" id="{01522337-5292-4677-98CD-5D034CAD0F80}"/>
                </a:ext>
              </a:extLst>
            </p:cNvPr>
            <p:cNvSpPr/>
            <p:nvPr userDrawn="1"/>
          </p:nvSpPr>
          <p:spPr>
            <a:xfrm>
              <a:off x="6822436" y="320984"/>
              <a:ext cx="5369564" cy="448444"/>
            </a:xfrm>
            <a:custGeom>
              <a:avLst/>
              <a:gdLst>
                <a:gd name="connsiteX0" fmla="*/ 0 w 5784111"/>
                <a:gd name="connsiteY0" fmla="*/ 0 h 448444"/>
                <a:gd name="connsiteX1" fmla="*/ 5784111 w 5784111"/>
                <a:gd name="connsiteY1" fmla="*/ 0 h 448444"/>
                <a:gd name="connsiteX2" fmla="*/ 5784111 w 5784111"/>
                <a:gd name="connsiteY2" fmla="*/ 448444 h 448444"/>
                <a:gd name="connsiteX3" fmla="*/ 0 w 5784111"/>
                <a:gd name="connsiteY3" fmla="*/ 448444 h 448444"/>
                <a:gd name="connsiteX4" fmla="*/ 0 w 5784111"/>
                <a:gd name="connsiteY4" fmla="*/ 0 h 448444"/>
                <a:gd name="connsiteX0" fmla="*/ 335989 w 6120100"/>
                <a:gd name="connsiteY0" fmla="*/ 0 h 448444"/>
                <a:gd name="connsiteX1" fmla="*/ 6120100 w 6120100"/>
                <a:gd name="connsiteY1" fmla="*/ 0 h 448444"/>
                <a:gd name="connsiteX2" fmla="*/ 6120100 w 6120100"/>
                <a:gd name="connsiteY2" fmla="*/ 448444 h 448444"/>
                <a:gd name="connsiteX3" fmla="*/ 0 w 6120100"/>
                <a:gd name="connsiteY3" fmla="*/ 448444 h 448444"/>
                <a:gd name="connsiteX4" fmla="*/ 335989 w 6120100"/>
                <a:gd name="connsiteY4" fmla="*/ 0 h 448444"/>
                <a:gd name="connsiteX0" fmla="*/ 370495 w 6154606"/>
                <a:gd name="connsiteY0" fmla="*/ 0 h 448444"/>
                <a:gd name="connsiteX1" fmla="*/ 6154606 w 6154606"/>
                <a:gd name="connsiteY1" fmla="*/ 0 h 448444"/>
                <a:gd name="connsiteX2" fmla="*/ 6154606 w 6154606"/>
                <a:gd name="connsiteY2" fmla="*/ 448444 h 448444"/>
                <a:gd name="connsiteX3" fmla="*/ 0 w 6154606"/>
                <a:gd name="connsiteY3" fmla="*/ 448444 h 448444"/>
                <a:gd name="connsiteX4" fmla="*/ 370495 w 6154606"/>
                <a:gd name="connsiteY4" fmla="*/ 0 h 448444"/>
                <a:gd name="connsiteX0" fmla="*/ 439509 w 6223620"/>
                <a:gd name="connsiteY0" fmla="*/ 0 h 448444"/>
                <a:gd name="connsiteX1" fmla="*/ 6223620 w 6223620"/>
                <a:gd name="connsiteY1" fmla="*/ 0 h 448444"/>
                <a:gd name="connsiteX2" fmla="*/ 6223620 w 6223620"/>
                <a:gd name="connsiteY2" fmla="*/ 448444 h 448444"/>
                <a:gd name="connsiteX3" fmla="*/ 0 w 6223620"/>
                <a:gd name="connsiteY3" fmla="*/ 448444 h 448444"/>
                <a:gd name="connsiteX4" fmla="*/ 439509 w 6223620"/>
                <a:gd name="connsiteY4" fmla="*/ 0 h 44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620" h="448444">
                  <a:moveTo>
                    <a:pt x="439509" y="0"/>
                  </a:moveTo>
                  <a:lnTo>
                    <a:pt x="6223620" y="0"/>
                  </a:lnTo>
                  <a:lnTo>
                    <a:pt x="6223620" y="448444"/>
                  </a:lnTo>
                  <a:lnTo>
                    <a:pt x="0" y="448444"/>
                  </a:lnTo>
                  <a:lnTo>
                    <a:pt x="43950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6" name="Groupe 55">
            <a:extLst>
              <a:ext uri="{FF2B5EF4-FFF2-40B4-BE49-F238E27FC236}">
                <a16:creationId xmlns:a16="http://schemas.microsoft.com/office/drawing/2014/main" id="{EE866178-2AB3-46C0-BE65-FB98D9FCAF69}"/>
              </a:ext>
            </a:extLst>
          </p:cNvPr>
          <p:cNvGrpSpPr/>
          <p:nvPr userDrawn="1"/>
        </p:nvGrpSpPr>
        <p:grpSpPr>
          <a:xfrm>
            <a:off x="5414722" y="324094"/>
            <a:ext cx="6777624" cy="6197054"/>
            <a:chOff x="5414376" y="312478"/>
            <a:chExt cx="6777624" cy="6197054"/>
          </a:xfrm>
          <a:gradFill>
            <a:gsLst>
              <a:gs pos="0">
                <a:srgbClr val="0056AC">
                  <a:alpha val="78000"/>
                </a:srgbClr>
              </a:gs>
              <a:gs pos="100000">
                <a:srgbClr val="0B84FF"/>
              </a:gs>
              <a:gs pos="18000">
                <a:srgbClr val="0B84FF">
                  <a:alpha val="84000"/>
                </a:srgbClr>
              </a:gs>
            </a:gsLst>
            <a:lin ang="0" scaled="0"/>
          </a:gradFill>
        </p:grpSpPr>
        <p:sp>
          <p:nvSpPr>
            <p:cNvPr id="57" name="Rectangle 56">
              <a:extLst>
                <a:ext uri="{FF2B5EF4-FFF2-40B4-BE49-F238E27FC236}">
                  <a16:creationId xmlns:a16="http://schemas.microsoft.com/office/drawing/2014/main" id="{13770ECC-A4CF-4ABD-98FE-3720D8AB0624}"/>
                </a:ext>
              </a:extLst>
            </p:cNvPr>
            <p:cNvSpPr/>
            <p:nvPr/>
          </p:nvSpPr>
          <p:spPr>
            <a:xfrm>
              <a:off x="5414376" y="763168"/>
              <a:ext cx="6777623" cy="574636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Rectangle 53">
              <a:extLst>
                <a:ext uri="{FF2B5EF4-FFF2-40B4-BE49-F238E27FC236}">
                  <a16:creationId xmlns:a16="http://schemas.microsoft.com/office/drawing/2014/main" id="{CBECCD16-FC33-4CF6-89E5-C76BF6185CC7}"/>
                </a:ext>
              </a:extLst>
            </p:cNvPr>
            <p:cNvSpPr/>
            <p:nvPr userDrawn="1"/>
          </p:nvSpPr>
          <p:spPr>
            <a:xfrm>
              <a:off x="6822436" y="312478"/>
              <a:ext cx="5369564" cy="448444"/>
            </a:xfrm>
            <a:custGeom>
              <a:avLst/>
              <a:gdLst>
                <a:gd name="connsiteX0" fmla="*/ 0 w 5784111"/>
                <a:gd name="connsiteY0" fmla="*/ 0 h 448444"/>
                <a:gd name="connsiteX1" fmla="*/ 5784111 w 5784111"/>
                <a:gd name="connsiteY1" fmla="*/ 0 h 448444"/>
                <a:gd name="connsiteX2" fmla="*/ 5784111 w 5784111"/>
                <a:gd name="connsiteY2" fmla="*/ 448444 h 448444"/>
                <a:gd name="connsiteX3" fmla="*/ 0 w 5784111"/>
                <a:gd name="connsiteY3" fmla="*/ 448444 h 448444"/>
                <a:gd name="connsiteX4" fmla="*/ 0 w 5784111"/>
                <a:gd name="connsiteY4" fmla="*/ 0 h 448444"/>
                <a:gd name="connsiteX0" fmla="*/ 335989 w 6120100"/>
                <a:gd name="connsiteY0" fmla="*/ 0 h 448444"/>
                <a:gd name="connsiteX1" fmla="*/ 6120100 w 6120100"/>
                <a:gd name="connsiteY1" fmla="*/ 0 h 448444"/>
                <a:gd name="connsiteX2" fmla="*/ 6120100 w 6120100"/>
                <a:gd name="connsiteY2" fmla="*/ 448444 h 448444"/>
                <a:gd name="connsiteX3" fmla="*/ 0 w 6120100"/>
                <a:gd name="connsiteY3" fmla="*/ 448444 h 448444"/>
                <a:gd name="connsiteX4" fmla="*/ 335989 w 6120100"/>
                <a:gd name="connsiteY4" fmla="*/ 0 h 448444"/>
                <a:gd name="connsiteX0" fmla="*/ 370495 w 6154606"/>
                <a:gd name="connsiteY0" fmla="*/ 0 h 448444"/>
                <a:gd name="connsiteX1" fmla="*/ 6154606 w 6154606"/>
                <a:gd name="connsiteY1" fmla="*/ 0 h 448444"/>
                <a:gd name="connsiteX2" fmla="*/ 6154606 w 6154606"/>
                <a:gd name="connsiteY2" fmla="*/ 448444 h 448444"/>
                <a:gd name="connsiteX3" fmla="*/ 0 w 6154606"/>
                <a:gd name="connsiteY3" fmla="*/ 448444 h 448444"/>
                <a:gd name="connsiteX4" fmla="*/ 370495 w 6154606"/>
                <a:gd name="connsiteY4" fmla="*/ 0 h 448444"/>
                <a:gd name="connsiteX0" fmla="*/ 439509 w 6223620"/>
                <a:gd name="connsiteY0" fmla="*/ 0 h 448444"/>
                <a:gd name="connsiteX1" fmla="*/ 6223620 w 6223620"/>
                <a:gd name="connsiteY1" fmla="*/ 0 h 448444"/>
                <a:gd name="connsiteX2" fmla="*/ 6223620 w 6223620"/>
                <a:gd name="connsiteY2" fmla="*/ 448444 h 448444"/>
                <a:gd name="connsiteX3" fmla="*/ 0 w 6223620"/>
                <a:gd name="connsiteY3" fmla="*/ 448444 h 448444"/>
                <a:gd name="connsiteX4" fmla="*/ 439509 w 6223620"/>
                <a:gd name="connsiteY4" fmla="*/ 0 h 44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620" h="448444">
                  <a:moveTo>
                    <a:pt x="439509" y="0"/>
                  </a:moveTo>
                  <a:lnTo>
                    <a:pt x="6223620" y="0"/>
                  </a:lnTo>
                  <a:lnTo>
                    <a:pt x="6223620" y="448444"/>
                  </a:lnTo>
                  <a:lnTo>
                    <a:pt x="0" y="448444"/>
                  </a:lnTo>
                  <a:lnTo>
                    <a:pt x="43950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8" name="Groupe 37">
            <a:extLst>
              <a:ext uri="{FF2B5EF4-FFF2-40B4-BE49-F238E27FC236}">
                <a16:creationId xmlns:a16="http://schemas.microsoft.com/office/drawing/2014/main" id="{65E2DFFD-937D-4ADB-9992-A122C3EF1C2C}"/>
              </a:ext>
            </a:extLst>
          </p:cNvPr>
          <p:cNvGrpSpPr/>
          <p:nvPr userDrawn="1"/>
        </p:nvGrpSpPr>
        <p:grpSpPr>
          <a:xfrm>
            <a:off x="5001994" y="399516"/>
            <a:ext cx="444186" cy="6361044"/>
            <a:chOff x="5001994" y="399516"/>
            <a:chExt cx="444186" cy="6361044"/>
          </a:xfrm>
        </p:grpSpPr>
        <p:sp>
          <p:nvSpPr>
            <p:cNvPr id="11" name="Rectangle 115">
              <a:extLst>
                <a:ext uri="{FF2B5EF4-FFF2-40B4-BE49-F238E27FC236}">
                  <a16:creationId xmlns:a16="http://schemas.microsoft.com/office/drawing/2014/main" id="{6461F0FD-B715-446E-9E00-E25C7EA7694D}"/>
                </a:ext>
              </a:extLst>
            </p:cNvPr>
            <p:cNvSpPr/>
            <p:nvPr/>
          </p:nvSpPr>
          <p:spPr>
            <a:xfrm>
              <a:off x="5001994" y="399516"/>
              <a:ext cx="370520" cy="6361044"/>
            </a:xfrm>
            <a:custGeom>
              <a:avLst/>
              <a:gdLst>
                <a:gd name="connsiteX0" fmla="*/ 0 w 228600"/>
                <a:gd name="connsiteY0" fmla="*/ 0 h 8782050"/>
                <a:gd name="connsiteX1" fmla="*/ 228600 w 228600"/>
                <a:gd name="connsiteY1" fmla="*/ 0 h 8782050"/>
                <a:gd name="connsiteX2" fmla="*/ 228600 w 228600"/>
                <a:gd name="connsiteY2" fmla="*/ 8782050 h 8782050"/>
                <a:gd name="connsiteX3" fmla="*/ 0 w 228600"/>
                <a:gd name="connsiteY3" fmla="*/ 8782050 h 8782050"/>
                <a:gd name="connsiteX4" fmla="*/ 0 w 228600"/>
                <a:gd name="connsiteY4" fmla="*/ 0 h 8782050"/>
                <a:gd name="connsiteX0" fmla="*/ 0 w 232576"/>
                <a:gd name="connsiteY0" fmla="*/ 0 h 8917222"/>
                <a:gd name="connsiteX1" fmla="*/ 228600 w 232576"/>
                <a:gd name="connsiteY1" fmla="*/ 0 h 8917222"/>
                <a:gd name="connsiteX2" fmla="*/ 232576 w 232576"/>
                <a:gd name="connsiteY2" fmla="*/ 8917222 h 8917222"/>
                <a:gd name="connsiteX3" fmla="*/ 0 w 232576"/>
                <a:gd name="connsiteY3" fmla="*/ 8782050 h 8917222"/>
                <a:gd name="connsiteX4" fmla="*/ 0 w 232576"/>
                <a:gd name="connsiteY4" fmla="*/ 0 h 8917222"/>
                <a:gd name="connsiteX0" fmla="*/ 0 w 228920"/>
                <a:gd name="connsiteY0" fmla="*/ 0 h 8963111"/>
                <a:gd name="connsiteX1" fmla="*/ 228600 w 228920"/>
                <a:gd name="connsiteY1" fmla="*/ 0 h 8963111"/>
                <a:gd name="connsiteX2" fmla="*/ 227948 w 228920"/>
                <a:gd name="connsiteY2" fmla="*/ 8963111 h 8963111"/>
                <a:gd name="connsiteX3" fmla="*/ 0 w 228920"/>
                <a:gd name="connsiteY3" fmla="*/ 8782050 h 8963111"/>
                <a:gd name="connsiteX4" fmla="*/ 0 w 228920"/>
                <a:gd name="connsiteY4" fmla="*/ 0 h 8963111"/>
                <a:gd name="connsiteX0" fmla="*/ 0 w 227948"/>
                <a:gd name="connsiteY0" fmla="*/ 91048 h 9054159"/>
                <a:gd name="connsiteX1" fmla="*/ 226287 w 227948"/>
                <a:gd name="connsiteY1" fmla="*/ 0 h 9054159"/>
                <a:gd name="connsiteX2" fmla="*/ 227948 w 227948"/>
                <a:gd name="connsiteY2" fmla="*/ 9054159 h 9054159"/>
                <a:gd name="connsiteX3" fmla="*/ 0 w 227948"/>
                <a:gd name="connsiteY3" fmla="*/ 8873098 h 9054159"/>
                <a:gd name="connsiteX4" fmla="*/ 0 w 227948"/>
                <a:gd name="connsiteY4" fmla="*/ 91048 h 9054159"/>
                <a:gd name="connsiteX0" fmla="*/ 0 w 227948"/>
                <a:gd name="connsiteY0" fmla="*/ 91048 h 9022763"/>
                <a:gd name="connsiteX1" fmla="*/ 226287 w 227948"/>
                <a:gd name="connsiteY1" fmla="*/ 0 h 9022763"/>
                <a:gd name="connsiteX2" fmla="*/ 227948 w 227948"/>
                <a:gd name="connsiteY2" fmla="*/ 9022763 h 9022763"/>
                <a:gd name="connsiteX3" fmla="*/ 0 w 227948"/>
                <a:gd name="connsiteY3" fmla="*/ 8873098 h 9022763"/>
                <a:gd name="connsiteX4" fmla="*/ 0 w 227948"/>
                <a:gd name="connsiteY4" fmla="*/ 91048 h 9022763"/>
                <a:gd name="connsiteX0" fmla="*/ 0 w 226489"/>
                <a:gd name="connsiteY0" fmla="*/ 91048 h 8996077"/>
                <a:gd name="connsiteX1" fmla="*/ 226287 w 226489"/>
                <a:gd name="connsiteY1" fmla="*/ 0 h 8996077"/>
                <a:gd name="connsiteX2" fmla="*/ 223304 w 226489"/>
                <a:gd name="connsiteY2" fmla="*/ 8996077 h 8996077"/>
                <a:gd name="connsiteX3" fmla="*/ 0 w 226489"/>
                <a:gd name="connsiteY3" fmla="*/ 8873098 h 8996077"/>
                <a:gd name="connsiteX4" fmla="*/ 0 w 226489"/>
                <a:gd name="connsiteY4" fmla="*/ 91048 h 8996077"/>
                <a:gd name="connsiteX0" fmla="*/ 0 w 226490"/>
                <a:gd name="connsiteY0" fmla="*/ 91048 h 8978810"/>
                <a:gd name="connsiteX1" fmla="*/ 226287 w 226490"/>
                <a:gd name="connsiteY1" fmla="*/ 0 h 8978810"/>
                <a:gd name="connsiteX2" fmla="*/ 223305 w 226490"/>
                <a:gd name="connsiteY2" fmla="*/ 8978810 h 8978810"/>
                <a:gd name="connsiteX3" fmla="*/ 0 w 226490"/>
                <a:gd name="connsiteY3" fmla="*/ 8873098 h 8978810"/>
                <a:gd name="connsiteX4" fmla="*/ 0 w 226490"/>
                <a:gd name="connsiteY4" fmla="*/ 91048 h 8978810"/>
                <a:gd name="connsiteX0" fmla="*/ 0 w 226490"/>
                <a:gd name="connsiteY0" fmla="*/ 91048 h 8966252"/>
                <a:gd name="connsiteX1" fmla="*/ 226287 w 226490"/>
                <a:gd name="connsiteY1" fmla="*/ 0 h 8966252"/>
                <a:gd name="connsiteX2" fmla="*/ 223306 w 226490"/>
                <a:gd name="connsiteY2" fmla="*/ 8966252 h 8966252"/>
                <a:gd name="connsiteX3" fmla="*/ 0 w 226490"/>
                <a:gd name="connsiteY3" fmla="*/ 8873098 h 8966252"/>
                <a:gd name="connsiteX4" fmla="*/ 0 w 226490"/>
                <a:gd name="connsiteY4" fmla="*/ 91048 h 8966252"/>
                <a:gd name="connsiteX0" fmla="*/ 0 w 226490"/>
                <a:gd name="connsiteY0" fmla="*/ 91048 h 8953694"/>
                <a:gd name="connsiteX1" fmla="*/ 226287 w 226490"/>
                <a:gd name="connsiteY1" fmla="*/ 0 h 8953694"/>
                <a:gd name="connsiteX2" fmla="*/ 223306 w 226490"/>
                <a:gd name="connsiteY2" fmla="*/ 8953694 h 8953694"/>
                <a:gd name="connsiteX3" fmla="*/ 0 w 226490"/>
                <a:gd name="connsiteY3" fmla="*/ 8873098 h 8953694"/>
                <a:gd name="connsiteX4" fmla="*/ 0 w 226490"/>
                <a:gd name="connsiteY4" fmla="*/ 91048 h 8953694"/>
                <a:gd name="connsiteX0" fmla="*/ 0 w 226428"/>
                <a:gd name="connsiteY0" fmla="*/ 91048 h 8970161"/>
                <a:gd name="connsiteX1" fmla="*/ 226287 w 226428"/>
                <a:gd name="connsiteY1" fmla="*/ 0 h 8970161"/>
                <a:gd name="connsiteX2" fmla="*/ 220513 w 226428"/>
                <a:gd name="connsiteY2" fmla="*/ 8970161 h 8970161"/>
                <a:gd name="connsiteX3" fmla="*/ 0 w 226428"/>
                <a:gd name="connsiteY3" fmla="*/ 8873098 h 8970161"/>
                <a:gd name="connsiteX4" fmla="*/ 0 w 226428"/>
                <a:gd name="connsiteY4" fmla="*/ 91048 h 8970161"/>
                <a:gd name="connsiteX0" fmla="*/ 0 w 226428"/>
                <a:gd name="connsiteY0" fmla="*/ 91048 h 8976749"/>
                <a:gd name="connsiteX1" fmla="*/ 226287 w 226428"/>
                <a:gd name="connsiteY1" fmla="*/ 0 h 8976749"/>
                <a:gd name="connsiteX2" fmla="*/ 220513 w 226428"/>
                <a:gd name="connsiteY2" fmla="*/ 8976749 h 8976749"/>
                <a:gd name="connsiteX3" fmla="*/ 0 w 226428"/>
                <a:gd name="connsiteY3" fmla="*/ 8873098 h 8976749"/>
                <a:gd name="connsiteX4" fmla="*/ 0 w 226428"/>
                <a:gd name="connsiteY4" fmla="*/ 91048 h 8976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428" h="8976749">
                  <a:moveTo>
                    <a:pt x="0" y="91048"/>
                  </a:moveTo>
                  <a:lnTo>
                    <a:pt x="226287" y="0"/>
                  </a:lnTo>
                  <a:cubicBezTo>
                    <a:pt x="227612" y="2972407"/>
                    <a:pt x="219188" y="6004342"/>
                    <a:pt x="220513" y="8976749"/>
                  </a:cubicBezTo>
                  <a:lnTo>
                    <a:pt x="0" y="8873098"/>
                  </a:lnTo>
                  <a:lnTo>
                    <a:pt x="0" y="91048"/>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2" name="Rectangle 115">
              <a:extLst>
                <a:ext uri="{FF2B5EF4-FFF2-40B4-BE49-F238E27FC236}">
                  <a16:creationId xmlns:a16="http://schemas.microsoft.com/office/drawing/2014/main" id="{5BA19053-E1EB-47B7-8BBF-7EF29F3F342D}"/>
                </a:ext>
              </a:extLst>
            </p:cNvPr>
            <p:cNvSpPr/>
            <p:nvPr/>
          </p:nvSpPr>
          <p:spPr>
            <a:xfrm>
              <a:off x="5129839" y="445485"/>
              <a:ext cx="316341" cy="6268767"/>
            </a:xfrm>
            <a:custGeom>
              <a:avLst/>
              <a:gdLst>
                <a:gd name="connsiteX0" fmla="*/ 0 w 228600"/>
                <a:gd name="connsiteY0" fmla="*/ 0 h 8782050"/>
                <a:gd name="connsiteX1" fmla="*/ 228600 w 228600"/>
                <a:gd name="connsiteY1" fmla="*/ 0 h 8782050"/>
                <a:gd name="connsiteX2" fmla="*/ 228600 w 228600"/>
                <a:gd name="connsiteY2" fmla="*/ 8782050 h 8782050"/>
                <a:gd name="connsiteX3" fmla="*/ 0 w 228600"/>
                <a:gd name="connsiteY3" fmla="*/ 8782050 h 8782050"/>
                <a:gd name="connsiteX4" fmla="*/ 0 w 228600"/>
                <a:gd name="connsiteY4" fmla="*/ 0 h 8782050"/>
                <a:gd name="connsiteX0" fmla="*/ 0 w 232576"/>
                <a:gd name="connsiteY0" fmla="*/ 0 h 8917222"/>
                <a:gd name="connsiteX1" fmla="*/ 228600 w 232576"/>
                <a:gd name="connsiteY1" fmla="*/ 0 h 8917222"/>
                <a:gd name="connsiteX2" fmla="*/ 232576 w 232576"/>
                <a:gd name="connsiteY2" fmla="*/ 8917222 h 8917222"/>
                <a:gd name="connsiteX3" fmla="*/ 0 w 232576"/>
                <a:gd name="connsiteY3" fmla="*/ 8782050 h 8917222"/>
                <a:gd name="connsiteX4" fmla="*/ 0 w 232576"/>
                <a:gd name="connsiteY4" fmla="*/ 0 h 8917222"/>
                <a:gd name="connsiteX0" fmla="*/ 0 w 232576"/>
                <a:gd name="connsiteY0" fmla="*/ 112473 h 9029695"/>
                <a:gd name="connsiteX1" fmla="*/ 226969 w 232576"/>
                <a:gd name="connsiteY1" fmla="*/ 0 h 9029695"/>
                <a:gd name="connsiteX2" fmla="*/ 232576 w 232576"/>
                <a:gd name="connsiteY2" fmla="*/ 9029695 h 9029695"/>
                <a:gd name="connsiteX3" fmla="*/ 0 w 232576"/>
                <a:gd name="connsiteY3" fmla="*/ 8894523 h 9029695"/>
                <a:gd name="connsiteX4" fmla="*/ 0 w 232576"/>
                <a:gd name="connsiteY4" fmla="*/ 112473 h 9029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76" h="9029695">
                  <a:moveTo>
                    <a:pt x="0" y="112473"/>
                  </a:moveTo>
                  <a:lnTo>
                    <a:pt x="226969" y="0"/>
                  </a:lnTo>
                  <a:cubicBezTo>
                    <a:pt x="228294" y="2972407"/>
                    <a:pt x="231251" y="6057288"/>
                    <a:pt x="232576" y="9029695"/>
                  </a:cubicBezTo>
                  <a:lnTo>
                    <a:pt x="0" y="8894523"/>
                  </a:lnTo>
                  <a:lnTo>
                    <a:pt x="0" y="112473"/>
                  </a:lnTo>
                  <a:close/>
                </a:path>
              </a:pathLst>
            </a:cu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sp>
        <p:nvSpPr>
          <p:cNvPr id="33" name="Rectangle 32">
            <a:extLst>
              <a:ext uri="{FF2B5EF4-FFF2-40B4-BE49-F238E27FC236}">
                <a16:creationId xmlns:a16="http://schemas.microsoft.com/office/drawing/2014/main" id="{CC2048EA-E5AA-46AE-853D-702ED3509C0C}"/>
              </a:ext>
            </a:extLst>
          </p:cNvPr>
          <p:cNvSpPr/>
          <p:nvPr/>
        </p:nvSpPr>
        <p:spPr>
          <a:xfrm>
            <a:off x="12168093" y="0"/>
            <a:ext cx="131482" cy="6911788"/>
          </a:xfrm>
          <a:prstGeom prst="rect">
            <a:avLst/>
          </a:prstGeom>
          <a:solidFill>
            <a:srgbClr val="E7E6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621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ge vierge">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504C3D61-DE27-4199-80F1-0A07031D08DF}"/>
              </a:ext>
              <a:ext uri="{C183D7F6-B498-43B3-948B-1728B52AA6E4}">
                <adec:decorative xmlns:adec="http://schemas.microsoft.com/office/drawing/2017/decorative" val="1"/>
              </a:ext>
            </a:extLst>
          </p:cNvPr>
          <p:cNvGrpSpPr/>
          <p:nvPr userDrawn="1"/>
        </p:nvGrpSpPr>
        <p:grpSpPr>
          <a:xfrm rot="5400000">
            <a:off x="2407869" y="-3175"/>
            <a:ext cx="6856730" cy="6863080"/>
            <a:chOff x="0" y="0"/>
            <a:chExt cx="8352674" cy="8360757"/>
          </a:xfrm>
        </p:grpSpPr>
        <p:sp>
          <p:nvSpPr>
            <p:cNvPr id="8" name="Ovale 9">
              <a:extLst>
                <a:ext uri="{FF2B5EF4-FFF2-40B4-BE49-F238E27FC236}">
                  <a16:creationId xmlns:a16="http://schemas.microsoft.com/office/drawing/2014/main" id="{47935488-BF42-4033-86D3-4AF160A937FB}"/>
                </a:ext>
              </a:extLst>
            </p:cNvPr>
            <p:cNvSpPr/>
            <p:nvPr/>
          </p:nvSpPr>
          <p:spPr>
            <a:xfrm>
              <a:off x="1427018" y="1371600"/>
              <a:ext cx="5935980" cy="5038725"/>
            </a:xfrm>
            <a:prstGeom prst="hexagon">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lnSpc>
                  <a:spcPct val="120000"/>
                </a:lnSpc>
                <a:spcBef>
                  <a:spcPts val="200"/>
                </a:spcBef>
              </a:pPr>
              <a:r>
                <a:rPr lang="fr-FR" sz="1000" kern="1000">
                  <a:solidFill>
                    <a:srgbClr val="595959">
                      <a:alpha val="50000"/>
                    </a:srgbClr>
                  </a:solidFill>
                  <a:effectLst/>
                  <a:ea typeface="Calibri" panose="020F0502020204030204" pitchFamily="34" charset="0"/>
                  <a:cs typeface="Times New Roman" panose="02020603050405020304" pitchFamily="18" charset="0"/>
                </a:rPr>
                <a:t> </a:t>
              </a:r>
              <a:endParaRPr lang="fr-FR" sz="1000" kern="1000">
                <a:solidFill>
                  <a:srgbClr val="595959"/>
                </a:solidFill>
                <a:effectLst/>
                <a:ea typeface="Calibri" panose="020F0502020204030204" pitchFamily="34" charset="0"/>
                <a:cs typeface="Times New Roman" panose="02020603050405020304" pitchFamily="18" charset="0"/>
              </a:endParaRPr>
            </a:p>
          </p:txBody>
        </p:sp>
        <p:sp>
          <p:nvSpPr>
            <p:cNvPr id="9" name="Ellipse 11">
              <a:extLst>
                <a:ext uri="{FF2B5EF4-FFF2-40B4-BE49-F238E27FC236}">
                  <a16:creationId xmlns:a16="http://schemas.microsoft.com/office/drawing/2014/main" id="{35A716C5-7E93-474D-AE5F-F140876EE06D}"/>
                </a:ext>
              </a:extLst>
            </p:cNvPr>
            <p:cNvSpPr/>
            <p:nvPr/>
          </p:nvSpPr>
          <p:spPr>
            <a:xfrm>
              <a:off x="0" y="41564"/>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0" name="Ellipse 11">
              <a:extLst>
                <a:ext uri="{FF2B5EF4-FFF2-40B4-BE49-F238E27FC236}">
                  <a16:creationId xmlns:a16="http://schemas.microsoft.com/office/drawing/2014/main" id="{0E7E167E-FE43-4854-AD0F-F0C36F4247F2}"/>
                </a:ext>
              </a:extLst>
            </p:cNvPr>
            <p:cNvSpPr/>
            <p:nvPr/>
          </p:nvSpPr>
          <p:spPr>
            <a:xfrm>
              <a:off x="4876800" y="5694219"/>
              <a:ext cx="2506980" cy="2127885"/>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1" name="Ellipse 11">
              <a:extLst>
                <a:ext uri="{FF2B5EF4-FFF2-40B4-BE49-F238E27FC236}">
                  <a16:creationId xmlns:a16="http://schemas.microsoft.com/office/drawing/2014/main" id="{117E0464-BB3C-4384-B0F2-7D75F87D9300}"/>
                </a:ext>
              </a:extLst>
            </p:cNvPr>
            <p:cNvSpPr/>
            <p:nvPr/>
          </p:nvSpPr>
          <p:spPr>
            <a:xfrm rot="10800000">
              <a:off x="5448513" y="6276114"/>
              <a:ext cx="2264423" cy="1921500"/>
            </a:xfrm>
            <a:prstGeom prst="hexagon">
              <a:avLst/>
            </a:prstGeom>
            <a:solidFill>
              <a:srgbClr val="0B84FF">
                <a:alpha val="10000"/>
              </a:srgb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2" name="Ellipse 11">
              <a:extLst>
                <a:ext uri="{FF2B5EF4-FFF2-40B4-BE49-F238E27FC236}">
                  <a16:creationId xmlns:a16="http://schemas.microsoft.com/office/drawing/2014/main" id="{D9947E3A-D818-462A-9011-2DB732F76812}"/>
                </a:ext>
              </a:extLst>
            </p:cNvPr>
            <p:cNvSpPr/>
            <p:nvPr/>
          </p:nvSpPr>
          <p:spPr>
            <a:xfrm>
              <a:off x="3976254" y="0"/>
              <a:ext cx="4376420" cy="3713480"/>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3" name="Ellipse 11">
              <a:extLst>
                <a:ext uri="{FF2B5EF4-FFF2-40B4-BE49-F238E27FC236}">
                  <a16:creationId xmlns:a16="http://schemas.microsoft.com/office/drawing/2014/main" id="{EF3E1D25-F640-4E86-80F4-1B223E5E0C5D}"/>
                </a:ext>
              </a:extLst>
            </p:cNvPr>
            <p:cNvSpPr/>
            <p:nvPr/>
          </p:nvSpPr>
          <p:spPr>
            <a:xfrm>
              <a:off x="235527" y="4530437"/>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4" name="Ovale 11">
              <a:extLst>
                <a:ext uri="{FF2B5EF4-FFF2-40B4-BE49-F238E27FC236}">
                  <a16:creationId xmlns:a16="http://schemas.microsoft.com/office/drawing/2014/main" id="{BC87DC04-C59C-4258-AF24-0637AF9923FB}"/>
                </a:ext>
              </a:extLst>
            </p:cNvPr>
            <p:cNvSpPr/>
            <p:nvPr/>
          </p:nvSpPr>
          <p:spPr>
            <a:xfrm>
              <a:off x="651164" y="5070764"/>
              <a:ext cx="3096260" cy="2626995"/>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grpSp>
      <p:cxnSp>
        <p:nvCxnSpPr>
          <p:cNvPr id="15" name="Connecteur droit 12">
            <a:extLst>
              <a:ext uri="{FF2B5EF4-FFF2-40B4-BE49-F238E27FC236}">
                <a16:creationId xmlns:a16="http://schemas.microsoft.com/office/drawing/2014/main" id="{BCF9D96E-A8E6-4052-A7A9-944C921383B5}"/>
              </a:ext>
              <a:ext uri="{C183D7F6-B498-43B3-948B-1728B52AA6E4}">
                <adec:decorative xmlns:adec="http://schemas.microsoft.com/office/drawing/2017/decorative" val="1"/>
              </a:ext>
            </a:extLst>
          </p:cNvPr>
          <p:cNvCxnSpPr>
            <a:cxnSpLocks/>
          </p:cNvCxnSpPr>
          <p:nvPr userDrawn="1"/>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6" name="Groupe 15">
            <a:extLst>
              <a:ext uri="{FF2B5EF4-FFF2-40B4-BE49-F238E27FC236}">
                <a16:creationId xmlns:a16="http://schemas.microsoft.com/office/drawing/2014/main" id="{8FD98FA0-8887-4A84-87F2-3F1F46F60C7E}"/>
              </a:ext>
              <a:ext uri="{C183D7F6-B498-43B3-948B-1728B52AA6E4}">
                <adec:decorative xmlns:adec="http://schemas.microsoft.com/office/drawing/2017/decorative" val="1"/>
              </a:ext>
            </a:extLst>
          </p:cNvPr>
          <p:cNvGrpSpPr/>
          <p:nvPr userDrawn="1"/>
        </p:nvGrpSpPr>
        <p:grpSpPr>
          <a:xfrm>
            <a:off x="9233656" y="-30668"/>
            <a:ext cx="2958344" cy="565210"/>
            <a:chOff x="1216702" y="-785818"/>
            <a:chExt cx="6391124" cy="1384729"/>
          </a:xfrm>
        </p:grpSpPr>
        <p:sp>
          <p:nvSpPr>
            <p:cNvPr id="17" name="Rectangle 1">
              <a:extLst>
                <a:ext uri="{FF2B5EF4-FFF2-40B4-BE49-F238E27FC236}">
                  <a16:creationId xmlns:a16="http://schemas.microsoft.com/office/drawing/2014/main" id="{225216C2-C178-4403-96F1-F337C9B78DF6}"/>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8" name="Rectangle 2">
              <a:extLst>
                <a:ext uri="{FF2B5EF4-FFF2-40B4-BE49-F238E27FC236}">
                  <a16:creationId xmlns:a16="http://schemas.microsoft.com/office/drawing/2014/main" id="{A1999B41-D9E5-453C-9AAF-6CA3FB6DBEAB}"/>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595959"/>
                  </a:solidFill>
                  <a:effectLst/>
                  <a:ea typeface="Calibri" panose="020F0502020204030204" pitchFamily="34" charset="0"/>
                  <a:cs typeface="Times New Roman" panose="02020603050405020304" pitchFamily="18" charset="0"/>
                </a:rPr>
                <a:t> </a:t>
              </a:r>
            </a:p>
          </p:txBody>
        </p:sp>
      </p:grpSp>
      <p:pic>
        <p:nvPicPr>
          <p:cNvPr id="19" name="Graphique 218">
            <a:extLst>
              <a:ext uri="{FF2B5EF4-FFF2-40B4-BE49-F238E27FC236}">
                <a16:creationId xmlns:a16="http://schemas.microsoft.com/office/drawing/2014/main" id="{8E597506-F4FD-42D0-B9E2-AC24130153BB}"/>
              </a:ext>
            </a:extLst>
          </p:cNvPr>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20" name="Zone de texte 2">
            <a:extLst>
              <a:ext uri="{FF2B5EF4-FFF2-40B4-BE49-F238E27FC236}">
                <a16:creationId xmlns:a16="http://schemas.microsoft.com/office/drawing/2014/main" id="{6AC5D1C9-CAE9-4F63-8951-890E93FA81AB}"/>
              </a:ext>
            </a:extLst>
          </p:cNvPr>
          <p:cNvSpPr txBox="1">
            <a:spLocks noChangeArrowheads="1"/>
          </p:cNvSpPr>
          <p:nvPr userDrawn="1"/>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ja-JP" sz="1200" b="0" i="1"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Document interne</a:t>
            </a:r>
            <a:endParaRPr kumimoji="0" lang="fr-FR" altLang="ja-JP" sz="1800" b="0" i="0" u="none" strike="noStrike" cap="none" normalizeH="0" baseline="0">
              <a:ln>
                <a:noFill/>
              </a:ln>
              <a:solidFill>
                <a:schemeClr val="tx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55DA462C-736B-4143-A47F-DDD0FF073200}"/>
              </a:ext>
              <a:ext uri="{C183D7F6-B498-43B3-948B-1728B52AA6E4}">
                <adec:decorative xmlns:adec="http://schemas.microsoft.com/office/drawing/2017/decorative" val="1"/>
              </a:ext>
            </a:extLst>
          </p:cNvPr>
          <p:cNvCxnSpPr>
            <a:cxnSpLocks/>
          </p:cNvCxnSpPr>
          <p:nvPr userDrawn="1"/>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Ellipse 11">
            <a:extLst>
              <a:ext uri="{FF2B5EF4-FFF2-40B4-BE49-F238E27FC236}">
                <a16:creationId xmlns:a16="http://schemas.microsoft.com/office/drawing/2014/main" id="{5C106265-8F0C-412E-8F2E-3B371931A6F5}"/>
              </a:ext>
            </a:extLst>
          </p:cNvPr>
          <p:cNvSpPr/>
          <p:nvPr userDrawn="1"/>
        </p:nvSpPr>
        <p:spPr>
          <a:xfrm rot="16200000">
            <a:off x="11645727" y="6364290"/>
            <a:ext cx="483685" cy="410314"/>
          </a:xfrm>
          <a:prstGeom prst="hexagon">
            <a:avLst/>
          </a:prstGeom>
          <a:solidFill>
            <a:srgbClr val="0B84FF"/>
          </a:solidFill>
          <a:ln w="38100">
            <a:solidFill>
              <a:srgbClr val="EE740F"/>
            </a:solidFill>
            <a:prstDash val="solid"/>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24" name="Espace réservé du numéro de diapositive 5">
            <a:extLst>
              <a:ext uri="{FF2B5EF4-FFF2-40B4-BE49-F238E27FC236}">
                <a16:creationId xmlns:a16="http://schemas.microsoft.com/office/drawing/2014/main" id="{29D5E497-9CE7-4DE1-9557-5298BA843D6C}"/>
              </a:ext>
            </a:extLst>
          </p:cNvPr>
          <p:cNvSpPr>
            <a:spLocks noGrp="1"/>
          </p:cNvSpPr>
          <p:nvPr>
            <p:ph type="sldNum" sz="quarter" idx="12"/>
          </p:nvPr>
        </p:nvSpPr>
        <p:spPr>
          <a:xfrm>
            <a:off x="11682411" y="6421838"/>
            <a:ext cx="410316" cy="305791"/>
          </a:xfrm>
        </p:spPr>
        <p:txBody>
          <a:bodyPr/>
          <a:lstStyle>
            <a:lvl1pPr algn="ctr">
              <a:defRPr sz="1000">
                <a:solidFill>
                  <a:schemeClr val="bg1"/>
                </a:solidFill>
              </a:defRPr>
            </a:lvl1pPr>
          </a:lstStyle>
          <a:p>
            <a:fld id="{BC90C2B5-C987-416F-B52E-6B4CB8613489}" type="slidenum">
              <a:rPr lang="fr-FR" smtClean="0"/>
              <a:pPr/>
              <a:t>‹N°›</a:t>
            </a:fld>
            <a:endParaRPr lang="fr-FR"/>
          </a:p>
        </p:txBody>
      </p:sp>
    </p:spTree>
    <p:extLst>
      <p:ext uri="{BB962C8B-B14F-4D97-AF65-F5344CB8AC3E}">
        <p14:creationId xmlns:p14="http://schemas.microsoft.com/office/powerpoint/2010/main" val="195933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amp; Contenu">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504C3D61-DE27-4199-80F1-0A07031D08DF}"/>
              </a:ext>
              <a:ext uri="{C183D7F6-B498-43B3-948B-1728B52AA6E4}">
                <adec:decorative xmlns:adec="http://schemas.microsoft.com/office/drawing/2017/decorative" val="1"/>
              </a:ext>
            </a:extLst>
          </p:cNvPr>
          <p:cNvGrpSpPr/>
          <p:nvPr userDrawn="1"/>
        </p:nvGrpSpPr>
        <p:grpSpPr>
          <a:xfrm rot="5400000">
            <a:off x="2407869" y="-3175"/>
            <a:ext cx="6856730" cy="6863080"/>
            <a:chOff x="0" y="0"/>
            <a:chExt cx="8352674" cy="8360757"/>
          </a:xfrm>
        </p:grpSpPr>
        <p:sp>
          <p:nvSpPr>
            <p:cNvPr id="8" name="Ovale 9">
              <a:extLst>
                <a:ext uri="{FF2B5EF4-FFF2-40B4-BE49-F238E27FC236}">
                  <a16:creationId xmlns:a16="http://schemas.microsoft.com/office/drawing/2014/main" id="{47935488-BF42-4033-86D3-4AF160A937FB}"/>
                </a:ext>
              </a:extLst>
            </p:cNvPr>
            <p:cNvSpPr/>
            <p:nvPr/>
          </p:nvSpPr>
          <p:spPr>
            <a:xfrm>
              <a:off x="1427018" y="1371600"/>
              <a:ext cx="5935980" cy="5038725"/>
            </a:xfrm>
            <a:prstGeom prst="hexagon">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lnSpc>
                  <a:spcPct val="120000"/>
                </a:lnSpc>
                <a:spcBef>
                  <a:spcPts val="200"/>
                </a:spcBef>
              </a:pPr>
              <a:r>
                <a:rPr lang="fr-FR" sz="1000" kern="1000">
                  <a:solidFill>
                    <a:srgbClr val="595959">
                      <a:alpha val="50000"/>
                    </a:srgbClr>
                  </a:solidFill>
                  <a:effectLst/>
                  <a:ea typeface="Calibri" panose="020F0502020204030204" pitchFamily="34" charset="0"/>
                  <a:cs typeface="Times New Roman" panose="02020603050405020304" pitchFamily="18" charset="0"/>
                </a:rPr>
                <a:t> </a:t>
              </a:r>
              <a:endParaRPr lang="fr-FR" sz="1000" kern="1000">
                <a:solidFill>
                  <a:srgbClr val="595959"/>
                </a:solidFill>
                <a:effectLst/>
                <a:ea typeface="Calibri" panose="020F0502020204030204" pitchFamily="34" charset="0"/>
                <a:cs typeface="Times New Roman" panose="02020603050405020304" pitchFamily="18" charset="0"/>
              </a:endParaRPr>
            </a:p>
          </p:txBody>
        </p:sp>
        <p:sp>
          <p:nvSpPr>
            <p:cNvPr id="9" name="Ellipse 11">
              <a:extLst>
                <a:ext uri="{FF2B5EF4-FFF2-40B4-BE49-F238E27FC236}">
                  <a16:creationId xmlns:a16="http://schemas.microsoft.com/office/drawing/2014/main" id="{35A716C5-7E93-474D-AE5F-F140876EE06D}"/>
                </a:ext>
              </a:extLst>
            </p:cNvPr>
            <p:cNvSpPr/>
            <p:nvPr/>
          </p:nvSpPr>
          <p:spPr>
            <a:xfrm>
              <a:off x="0" y="41564"/>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0" name="Ellipse 11">
              <a:extLst>
                <a:ext uri="{FF2B5EF4-FFF2-40B4-BE49-F238E27FC236}">
                  <a16:creationId xmlns:a16="http://schemas.microsoft.com/office/drawing/2014/main" id="{0E7E167E-FE43-4854-AD0F-F0C36F4247F2}"/>
                </a:ext>
              </a:extLst>
            </p:cNvPr>
            <p:cNvSpPr/>
            <p:nvPr/>
          </p:nvSpPr>
          <p:spPr>
            <a:xfrm>
              <a:off x="4876800" y="5694219"/>
              <a:ext cx="2506980" cy="2127885"/>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1" name="Ellipse 11">
              <a:extLst>
                <a:ext uri="{FF2B5EF4-FFF2-40B4-BE49-F238E27FC236}">
                  <a16:creationId xmlns:a16="http://schemas.microsoft.com/office/drawing/2014/main" id="{117E0464-BB3C-4384-B0F2-7D75F87D9300}"/>
                </a:ext>
              </a:extLst>
            </p:cNvPr>
            <p:cNvSpPr/>
            <p:nvPr/>
          </p:nvSpPr>
          <p:spPr>
            <a:xfrm rot="10800000">
              <a:off x="5448513" y="6276114"/>
              <a:ext cx="2264423" cy="1921500"/>
            </a:xfrm>
            <a:prstGeom prst="hexagon">
              <a:avLst/>
            </a:prstGeom>
            <a:solidFill>
              <a:srgbClr val="0B84FF">
                <a:alpha val="10000"/>
              </a:srgb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2" name="Ellipse 11">
              <a:extLst>
                <a:ext uri="{FF2B5EF4-FFF2-40B4-BE49-F238E27FC236}">
                  <a16:creationId xmlns:a16="http://schemas.microsoft.com/office/drawing/2014/main" id="{D9947E3A-D818-462A-9011-2DB732F76812}"/>
                </a:ext>
              </a:extLst>
            </p:cNvPr>
            <p:cNvSpPr/>
            <p:nvPr/>
          </p:nvSpPr>
          <p:spPr>
            <a:xfrm>
              <a:off x="3976254" y="0"/>
              <a:ext cx="4376420" cy="3713480"/>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3" name="Ellipse 11">
              <a:extLst>
                <a:ext uri="{FF2B5EF4-FFF2-40B4-BE49-F238E27FC236}">
                  <a16:creationId xmlns:a16="http://schemas.microsoft.com/office/drawing/2014/main" id="{EF3E1D25-F640-4E86-80F4-1B223E5E0C5D}"/>
                </a:ext>
              </a:extLst>
            </p:cNvPr>
            <p:cNvSpPr/>
            <p:nvPr/>
          </p:nvSpPr>
          <p:spPr>
            <a:xfrm>
              <a:off x="235527" y="4530437"/>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4" name="Ovale 11">
              <a:extLst>
                <a:ext uri="{FF2B5EF4-FFF2-40B4-BE49-F238E27FC236}">
                  <a16:creationId xmlns:a16="http://schemas.microsoft.com/office/drawing/2014/main" id="{BC87DC04-C59C-4258-AF24-0637AF9923FB}"/>
                </a:ext>
              </a:extLst>
            </p:cNvPr>
            <p:cNvSpPr/>
            <p:nvPr/>
          </p:nvSpPr>
          <p:spPr>
            <a:xfrm>
              <a:off x="651164" y="5070764"/>
              <a:ext cx="3096260" cy="2626995"/>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grpSp>
      <p:cxnSp>
        <p:nvCxnSpPr>
          <p:cNvPr id="15" name="Connecteur droit 12">
            <a:extLst>
              <a:ext uri="{FF2B5EF4-FFF2-40B4-BE49-F238E27FC236}">
                <a16:creationId xmlns:a16="http://schemas.microsoft.com/office/drawing/2014/main" id="{BCF9D96E-A8E6-4052-A7A9-944C921383B5}"/>
              </a:ext>
              <a:ext uri="{C183D7F6-B498-43B3-948B-1728B52AA6E4}">
                <adec:decorative xmlns:adec="http://schemas.microsoft.com/office/drawing/2017/decorative" val="1"/>
              </a:ext>
            </a:extLst>
          </p:cNvPr>
          <p:cNvCxnSpPr>
            <a:cxnSpLocks/>
          </p:cNvCxnSpPr>
          <p:nvPr userDrawn="1"/>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6" name="Groupe 15">
            <a:extLst>
              <a:ext uri="{FF2B5EF4-FFF2-40B4-BE49-F238E27FC236}">
                <a16:creationId xmlns:a16="http://schemas.microsoft.com/office/drawing/2014/main" id="{8FD98FA0-8887-4A84-87F2-3F1F46F60C7E}"/>
              </a:ext>
              <a:ext uri="{C183D7F6-B498-43B3-948B-1728B52AA6E4}">
                <adec:decorative xmlns:adec="http://schemas.microsoft.com/office/drawing/2017/decorative" val="1"/>
              </a:ext>
            </a:extLst>
          </p:cNvPr>
          <p:cNvGrpSpPr/>
          <p:nvPr userDrawn="1"/>
        </p:nvGrpSpPr>
        <p:grpSpPr>
          <a:xfrm>
            <a:off x="9233656" y="-30668"/>
            <a:ext cx="2958344" cy="565210"/>
            <a:chOff x="1216702" y="-785818"/>
            <a:chExt cx="6391124" cy="1384729"/>
          </a:xfrm>
        </p:grpSpPr>
        <p:sp>
          <p:nvSpPr>
            <p:cNvPr id="17" name="Rectangle 1">
              <a:extLst>
                <a:ext uri="{FF2B5EF4-FFF2-40B4-BE49-F238E27FC236}">
                  <a16:creationId xmlns:a16="http://schemas.microsoft.com/office/drawing/2014/main" id="{225216C2-C178-4403-96F1-F337C9B78DF6}"/>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8" name="Rectangle 2">
              <a:extLst>
                <a:ext uri="{FF2B5EF4-FFF2-40B4-BE49-F238E27FC236}">
                  <a16:creationId xmlns:a16="http://schemas.microsoft.com/office/drawing/2014/main" id="{A1999B41-D9E5-453C-9AAF-6CA3FB6DBEAB}"/>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595959"/>
                  </a:solidFill>
                  <a:effectLst/>
                  <a:ea typeface="Calibri" panose="020F0502020204030204" pitchFamily="34" charset="0"/>
                  <a:cs typeface="Times New Roman" panose="02020603050405020304" pitchFamily="18" charset="0"/>
                </a:rPr>
                <a:t> </a:t>
              </a:r>
            </a:p>
          </p:txBody>
        </p:sp>
      </p:grpSp>
      <p:pic>
        <p:nvPicPr>
          <p:cNvPr id="19" name="Graphique 218">
            <a:extLst>
              <a:ext uri="{FF2B5EF4-FFF2-40B4-BE49-F238E27FC236}">
                <a16:creationId xmlns:a16="http://schemas.microsoft.com/office/drawing/2014/main" id="{8E597506-F4FD-42D0-B9E2-AC24130153BB}"/>
              </a:ext>
            </a:extLst>
          </p:cNvPr>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20" name="Zone de texte 2">
            <a:extLst>
              <a:ext uri="{FF2B5EF4-FFF2-40B4-BE49-F238E27FC236}">
                <a16:creationId xmlns:a16="http://schemas.microsoft.com/office/drawing/2014/main" id="{6AC5D1C9-CAE9-4F63-8951-890E93FA81AB}"/>
              </a:ext>
            </a:extLst>
          </p:cNvPr>
          <p:cNvSpPr txBox="1">
            <a:spLocks noChangeArrowheads="1"/>
          </p:cNvSpPr>
          <p:nvPr userDrawn="1"/>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ja-JP" sz="1200" b="0" i="1"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Document interne</a:t>
            </a:r>
            <a:endParaRPr kumimoji="0" lang="fr-FR" altLang="ja-JP" sz="1800" b="0" i="0" u="none" strike="noStrike" cap="none" normalizeH="0" baseline="0">
              <a:ln>
                <a:noFill/>
              </a:ln>
              <a:solidFill>
                <a:schemeClr val="tx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55DA462C-736B-4143-A47F-DDD0FF073200}"/>
              </a:ext>
              <a:ext uri="{C183D7F6-B498-43B3-948B-1728B52AA6E4}">
                <adec:decorative xmlns:adec="http://schemas.microsoft.com/office/drawing/2017/decorative" val="1"/>
              </a:ext>
            </a:extLst>
          </p:cNvPr>
          <p:cNvCxnSpPr>
            <a:cxnSpLocks/>
          </p:cNvCxnSpPr>
          <p:nvPr userDrawn="1"/>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Titre 1">
            <a:extLst>
              <a:ext uri="{FF2B5EF4-FFF2-40B4-BE49-F238E27FC236}">
                <a16:creationId xmlns:a16="http://schemas.microsoft.com/office/drawing/2014/main" id="{F1BE16D4-2D12-466F-A300-10A1C1FF537B}"/>
              </a:ext>
            </a:extLst>
          </p:cNvPr>
          <p:cNvSpPr>
            <a:spLocks noGrp="1"/>
          </p:cNvSpPr>
          <p:nvPr>
            <p:ph type="title"/>
          </p:nvPr>
        </p:nvSpPr>
        <p:spPr>
          <a:xfrm>
            <a:off x="838200" y="365125"/>
            <a:ext cx="10515600" cy="1325563"/>
          </a:xfrm>
        </p:spPr>
        <p:txBody>
          <a:bodyPr/>
          <a:lstStyle>
            <a:lvl1pPr>
              <a:defRPr>
                <a:solidFill>
                  <a:srgbClr val="0B84FF"/>
                </a:solidFill>
                <a:latin typeface="+mn-lt"/>
              </a:defRPr>
            </a:lvl1pPr>
          </a:lstStyle>
          <a:p>
            <a:r>
              <a:rPr lang="fr-FR"/>
              <a:t>Modifiez le style du titre</a:t>
            </a:r>
          </a:p>
        </p:txBody>
      </p:sp>
      <p:sp>
        <p:nvSpPr>
          <p:cNvPr id="23" name="Espace réservé du contenu 2">
            <a:extLst>
              <a:ext uri="{FF2B5EF4-FFF2-40B4-BE49-F238E27FC236}">
                <a16:creationId xmlns:a16="http://schemas.microsoft.com/office/drawing/2014/main" id="{91CCA5F7-06A8-4C63-8D3A-03F2C1B539D5}"/>
              </a:ext>
            </a:extLst>
          </p:cNvPr>
          <p:cNvSpPr>
            <a:spLocks noGrp="1"/>
          </p:cNvSpPr>
          <p:nvPr>
            <p:ph idx="1"/>
          </p:nvPr>
        </p:nvSpPr>
        <p:spPr>
          <a:xfrm>
            <a:off x="838200" y="1825625"/>
            <a:ext cx="10515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llipse 11">
            <a:extLst>
              <a:ext uri="{FF2B5EF4-FFF2-40B4-BE49-F238E27FC236}">
                <a16:creationId xmlns:a16="http://schemas.microsoft.com/office/drawing/2014/main" id="{4C40669A-A76B-4FA4-995B-583D7BCFA93C}"/>
              </a:ext>
            </a:extLst>
          </p:cNvPr>
          <p:cNvSpPr/>
          <p:nvPr userDrawn="1"/>
        </p:nvSpPr>
        <p:spPr>
          <a:xfrm rot="16200000">
            <a:off x="11645727" y="6364290"/>
            <a:ext cx="483685" cy="410314"/>
          </a:xfrm>
          <a:prstGeom prst="hexagon">
            <a:avLst/>
          </a:prstGeom>
          <a:solidFill>
            <a:srgbClr val="0B84FF"/>
          </a:solidFill>
          <a:ln w="38100">
            <a:solidFill>
              <a:srgbClr val="EE740F"/>
            </a:solidFill>
            <a:prstDash val="solid"/>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27" name="Espace réservé du numéro de diapositive 5">
            <a:extLst>
              <a:ext uri="{FF2B5EF4-FFF2-40B4-BE49-F238E27FC236}">
                <a16:creationId xmlns:a16="http://schemas.microsoft.com/office/drawing/2014/main" id="{B705FC9E-0D38-4D83-ABEF-B41C41863587}"/>
              </a:ext>
            </a:extLst>
          </p:cNvPr>
          <p:cNvSpPr>
            <a:spLocks noGrp="1"/>
          </p:cNvSpPr>
          <p:nvPr>
            <p:ph type="sldNum" sz="quarter" idx="12"/>
          </p:nvPr>
        </p:nvSpPr>
        <p:spPr>
          <a:xfrm>
            <a:off x="11682411" y="6421838"/>
            <a:ext cx="410316" cy="305791"/>
          </a:xfrm>
        </p:spPr>
        <p:txBody>
          <a:bodyPr/>
          <a:lstStyle>
            <a:lvl1pPr algn="ctr">
              <a:defRPr sz="1000">
                <a:solidFill>
                  <a:schemeClr val="bg1"/>
                </a:solidFill>
              </a:defRPr>
            </a:lvl1pPr>
          </a:lstStyle>
          <a:p>
            <a:fld id="{BC90C2B5-C987-416F-B52E-6B4CB8613489}" type="slidenum">
              <a:rPr lang="fr-FR" smtClean="0"/>
              <a:pPr/>
              <a:t>‹N°›</a:t>
            </a:fld>
            <a:endParaRPr lang="fr-FR"/>
          </a:p>
        </p:txBody>
      </p:sp>
    </p:spTree>
    <p:extLst>
      <p:ext uri="{BB962C8B-B14F-4D97-AF65-F5344CB8AC3E}">
        <p14:creationId xmlns:p14="http://schemas.microsoft.com/office/powerpoint/2010/main" val="20034995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160A4E2-7223-40E2-B390-84948F786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3D07DDF-A1ED-48EC-96D9-4C56BC31C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92CB623-AF60-4F30-A527-0842B5E3A4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97DF9C94-48B4-4D47-83D9-BAE53F811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0183664-E3FA-4B30-AAC4-51EC5FF1F9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0C2B5-C987-416F-B52E-6B4CB8613489}" type="slidenum">
              <a:rPr lang="fr-FR" smtClean="0"/>
              <a:t>‹N°›</a:t>
            </a:fld>
            <a:endParaRPr lang="fr-FR"/>
          </a:p>
        </p:txBody>
      </p:sp>
    </p:spTree>
    <p:extLst>
      <p:ext uri="{BB962C8B-B14F-4D97-AF65-F5344CB8AC3E}">
        <p14:creationId xmlns:p14="http://schemas.microsoft.com/office/powerpoint/2010/main" val="2378502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google.com/"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 de texte 113">
            <a:extLst>
              <a:ext uri="{FF2B5EF4-FFF2-40B4-BE49-F238E27FC236}">
                <a16:creationId xmlns:a16="http://schemas.microsoft.com/office/drawing/2014/main" id="{38ABCA23-F494-41D2-97F4-DB0651D7BAB4}"/>
              </a:ext>
            </a:extLst>
          </p:cNvPr>
          <p:cNvSpPr txBox="1"/>
          <p:nvPr/>
        </p:nvSpPr>
        <p:spPr>
          <a:xfrm>
            <a:off x="6294847" y="2248966"/>
            <a:ext cx="4543768" cy="123651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nSpc>
                <a:spcPct val="120000"/>
              </a:lnSpc>
              <a:spcBef>
                <a:spcPts val="200"/>
              </a:spcBef>
            </a:pPr>
            <a:r>
              <a:rPr lang="fr-FR" sz="7200" kern="1000" dirty="0">
                <a:solidFill>
                  <a:schemeClr val="bg2"/>
                </a:solidFill>
                <a:effectLst/>
                <a:ea typeface="Calibri" panose="020F0502020204030204" pitchFamily="34" charset="0"/>
                <a:cs typeface="Times New Roman"/>
              </a:rPr>
              <a:t>Javascript</a:t>
            </a:r>
            <a:endParaRPr lang="fr-FR" sz="7200" kern="1000" dirty="0">
              <a:solidFill>
                <a:schemeClr val="bg2"/>
              </a:solidFill>
              <a:effectLst/>
              <a:ea typeface="Calibri" panose="020F0502020204030204" pitchFamily="34" charset="0"/>
              <a:cs typeface="Times New Roman" panose="02020603050405020304" pitchFamily="18" charset="0"/>
            </a:endParaRPr>
          </a:p>
        </p:txBody>
      </p:sp>
      <p:pic>
        <p:nvPicPr>
          <p:cNvPr id="15" name="Image 14">
            <a:extLst>
              <a:ext uri="{FF2B5EF4-FFF2-40B4-BE49-F238E27FC236}">
                <a16:creationId xmlns:a16="http://schemas.microsoft.com/office/drawing/2014/main" id="{D927394B-4776-415E-B47E-10AB98F10C62}"/>
              </a:ext>
            </a:extLst>
          </p:cNvPr>
          <p:cNvPicPr/>
          <p:nvPr/>
        </p:nvPicPr>
        <p:blipFill>
          <a:blip r:embed="rId2">
            <a:extLst>
              <a:ext uri="{96DAC541-7B7A-43D3-8B79-37D633B846F1}">
                <asvg:svgBlip xmlns:asvg="http://schemas.microsoft.com/office/drawing/2016/SVG/main" r:embed="rId3"/>
              </a:ext>
            </a:extLst>
          </a:blip>
          <a:srcRect/>
          <a:stretch>
            <a:fillRect/>
          </a:stretch>
        </p:blipFill>
        <p:spPr bwMode="auto">
          <a:xfrm>
            <a:off x="1036952" y="1844621"/>
            <a:ext cx="2936169" cy="2733675"/>
          </a:xfrm>
          <a:prstGeom prst="rect">
            <a:avLst/>
          </a:prstGeom>
          <a:noFill/>
        </p:spPr>
      </p:pic>
      <p:sp>
        <p:nvSpPr>
          <p:cNvPr id="23" name="Zone de texte 111">
            <a:extLst>
              <a:ext uri="{FF2B5EF4-FFF2-40B4-BE49-F238E27FC236}">
                <a16:creationId xmlns:a16="http://schemas.microsoft.com/office/drawing/2014/main" id="{5E5CF5C7-3C47-4CBC-9A1E-0E0F00FF3487}"/>
              </a:ext>
            </a:extLst>
          </p:cNvPr>
          <p:cNvSpPr txBox="1"/>
          <p:nvPr/>
        </p:nvSpPr>
        <p:spPr>
          <a:xfrm>
            <a:off x="6434986" y="441881"/>
            <a:ext cx="5539105" cy="27699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spAutoFit/>
          </a:bodyPr>
          <a:lstStyle/>
          <a:p>
            <a:endParaRPr lang="fr-FR">
              <a:cs typeface="Calibri"/>
            </a:endParaRPr>
          </a:p>
        </p:txBody>
      </p:sp>
    </p:spTree>
    <p:extLst>
      <p:ext uri="{BB962C8B-B14F-4D97-AF65-F5344CB8AC3E}">
        <p14:creationId xmlns:p14="http://schemas.microsoft.com/office/powerpoint/2010/main" val="114384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6</a:t>
            </a:r>
          </a:p>
        </p:txBody>
      </p:sp>
      <p:sp>
        <p:nvSpPr>
          <p:cNvPr id="3" name="TextBox 2">
            <a:extLst>
              <a:ext uri="{FF2B5EF4-FFF2-40B4-BE49-F238E27FC236}">
                <a16:creationId xmlns:a16="http://schemas.microsoft.com/office/drawing/2014/main" id="{300F317F-220A-C48E-5C15-8F401C4C2259}"/>
              </a:ext>
            </a:extLst>
          </p:cNvPr>
          <p:cNvSpPr txBox="1"/>
          <p:nvPr/>
        </p:nvSpPr>
        <p:spPr>
          <a:xfrm>
            <a:off x="4813174" y="853786"/>
            <a:ext cx="256564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chaines de caractères</a:t>
            </a:r>
            <a:endParaRPr lang="fr-FR" dirty="0">
              <a:solidFill>
                <a:srgbClr val="383A42"/>
              </a:solidFill>
              <a:latin typeface="Consolas"/>
              <a:ea typeface="Times New Roman"/>
              <a:cs typeface="Times New Roman"/>
            </a:endParaRPr>
          </a:p>
        </p:txBody>
      </p:sp>
      <p:sp>
        <p:nvSpPr>
          <p:cNvPr id="2" name="ZoneTexte 1">
            <a:extLst>
              <a:ext uri="{FF2B5EF4-FFF2-40B4-BE49-F238E27FC236}">
                <a16:creationId xmlns:a16="http://schemas.microsoft.com/office/drawing/2014/main" id="{59FC57B7-7A9E-BF3C-2C7A-E533B6CC3094}"/>
              </a:ext>
            </a:extLst>
          </p:cNvPr>
          <p:cNvSpPr txBox="1"/>
          <p:nvPr/>
        </p:nvSpPr>
        <p:spPr>
          <a:xfrm>
            <a:off x="1292535" y="1452869"/>
            <a:ext cx="6715172" cy="369332"/>
          </a:xfrm>
          <a:prstGeom prst="rect">
            <a:avLst/>
          </a:prstGeom>
          <a:noFill/>
        </p:spPr>
        <p:txBody>
          <a:bodyPr wrap="square" rtlCol="0">
            <a:spAutoFit/>
          </a:bodyPr>
          <a:lstStyle/>
          <a:p>
            <a:r>
              <a:rPr lang="fr-FR" b="1" dirty="0">
                <a:solidFill>
                  <a:srgbClr val="0070C0"/>
                </a:solidFill>
              </a:rPr>
              <a:t>Concaténation</a:t>
            </a:r>
            <a:endParaRPr lang="fr-FR" dirty="0">
              <a:solidFill>
                <a:srgbClr val="0070C0"/>
              </a:solidFill>
            </a:endParaRPr>
          </a:p>
        </p:txBody>
      </p:sp>
      <p:sp>
        <p:nvSpPr>
          <p:cNvPr id="5" name="ZoneTexte 4">
            <a:extLst>
              <a:ext uri="{FF2B5EF4-FFF2-40B4-BE49-F238E27FC236}">
                <a16:creationId xmlns:a16="http://schemas.microsoft.com/office/drawing/2014/main" id="{5A1A1AFA-2981-D4C2-BE3C-C247BF149DBA}"/>
              </a:ext>
            </a:extLst>
          </p:cNvPr>
          <p:cNvSpPr txBox="1"/>
          <p:nvPr/>
        </p:nvSpPr>
        <p:spPr>
          <a:xfrm>
            <a:off x="1292535" y="1904367"/>
            <a:ext cx="7143800" cy="1477328"/>
          </a:xfrm>
          <a:prstGeom prst="rect">
            <a:avLst/>
          </a:prstGeom>
          <a:noFill/>
        </p:spPr>
        <p:txBody>
          <a:bodyPr wrap="square" rtlCol="0">
            <a:spAutoFit/>
          </a:bodyPr>
          <a:lstStyle/>
          <a:p>
            <a:r>
              <a:rPr lang="fr-FR" dirty="0">
                <a:solidFill>
                  <a:srgbClr val="383A42"/>
                </a:solidFill>
                <a:latin typeface="Consolas"/>
                <a:ea typeface="Times New Roman"/>
                <a:cs typeface="Times New Roman"/>
              </a:rPr>
              <a:t>//affichage classique</a:t>
            </a:r>
            <a:endParaRPr lang="fr-FR" dirty="0">
              <a:ea typeface="Times New Roman"/>
              <a:cs typeface="Times New Roman"/>
            </a:endParaRPr>
          </a:p>
          <a:p>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"Ma note en JS est : "</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moyenne); </a:t>
            </a:r>
          </a:p>
          <a:p>
            <a:r>
              <a:rPr lang="fr-FR" dirty="0">
                <a:solidFill>
                  <a:srgbClr val="383A42"/>
                </a:solidFill>
                <a:latin typeface="Consolas"/>
                <a:ea typeface="Times New Roman"/>
                <a:cs typeface="Times New Roman"/>
              </a:rPr>
              <a:t>// JS moderne ES6</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`Ma note en JS est : </a:t>
            </a:r>
            <a:r>
              <a:rPr lang="fr-FR" dirty="0">
                <a:solidFill>
                  <a:srgbClr val="CA1243"/>
                </a:solidFill>
                <a:latin typeface="Consolas"/>
                <a:ea typeface="Times New Roman"/>
                <a:cs typeface="Times New Roman"/>
              </a:rPr>
              <a:t>${</a:t>
            </a:r>
            <a:r>
              <a:rPr lang="fr-FR" dirty="0">
                <a:solidFill>
                  <a:srgbClr val="383A42"/>
                </a:solidFill>
                <a:latin typeface="Consolas"/>
                <a:ea typeface="Times New Roman"/>
                <a:cs typeface="Times New Roman"/>
              </a:rPr>
              <a:t>moyenne</a:t>
            </a:r>
            <a:r>
              <a:rPr lang="fr-FR" dirty="0">
                <a:solidFill>
                  <a:srgbClr val="CA1243"/>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 </a:t>
            </a:r>
          </a:p>
          <a:p>
            <a:endParaRPr lang="fr-FR" dirty="0"/>
          </a:p>
        </p:txBody>
      </p:sp>
      <p:sp>
        <p:nvSpPr>
          <p:cNvPr id="6" name="ZoneTexte 5">
            <a:extLst>
              <a:ext uri="{FF2B5EF4-FFF2-40B4-BE49-F238E27FC236}">
                <a16:creationId xmlns:a16="http://schemas.microsoft.com/office/drawing/2014/main" id="{0A98CE55-7E54-FFF5-FB17-C0BDB03385DF}"/>
              </a:ext>
            </a:extLst>
          </p:cNvPr>
          <p:cNvSpPr txBox="1"/>
          <p:nvPr/>
        </p:nvSpPr>
        <p:spPr>
          <a:xfrm>
            <a:off x="1292535" y="3134344"/>
            <a:ext cx="6715172" cy="369332"/>
          </a:xfrm>
          <a:prstGeom prst="rect">
            <a:avLst/>
          </a:prstGeom>
          <a:noFill/>
        </p:spPr>
        <p:txBody>
          <a:bodyPr wrap="square" rtlCol="0">
            <a:spAutoFit/>
          </a:bodyPr>
          <a:lstStyle/>
          <a:p>
            <a:r>
              <a:rPr lang="fr-FR" b="1" dirty="0">
                <a:solidFill>
                  <a:srgbClr val="0070C0"/>
                </a:solidFill>
              </a:rPr>
              <a:t>La longueur</a:t>
            </a:r>
            <a:endParaRPr lang="fr-FR" dirty="0">
              <a:solidFill>
                <a:srgbClr val="0070C0"/>
              </a:solidFill>
            </a:endParaRPr>
          </a:p>
        </p:txBody>
      </p:sp>
      <p:sp>
        <p:nvSpPr>
          <p:cNvPr id="7" name="ZoneTexte 6">
            <a:extLst>
              <a:ext uri="{FF2B5EF4-FFF2-40B4-BE49-F238E27FC236}">
                <a16:creationId xmlns:a16="http://schemas.microsoft.com/office/drawing/2014/main" id="{5267D392-EDA9-3240-861F-9F6D98B04284}"/>
              </a:ext>
            </a:extLst>
          </p:cNvPr>
          <p:cNvSpPr txBox="1"/>
          <p:nvPr/>
        </p:nvSpPr>
        <p:spPr>
          <a:xfrm>
            <a:off x="1292535" y="3657117"/>
            <a:ext cx="8535046" cy="651460"/>
          </a:xfrm>
          <a:prstGeom prst="rect">
            <a:avLst/>
          </a:prstGeom>
          <a:noFill/>
        </p:spPr>
        <p:txBody>
          <a:bodyPr wrap="square" rtlCol="0">
            <a:spAutoFit/>
          </a:bodyPr>
          <a:lstStyle/>
          <a:p>
            <a:pPr>
              <a:lnSpc>
                <a:spcPts val="1100"/>
              </a:lnSpc>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`Mon prénom est composé de </a:t>
            </a:r>
            <a:r>
              <a:rPr lang="fr-FR" dirty="0">
                <a:solidFill>
                  <a:srgbClr val="CA1243"/>
                </a:solidFill>
                <a:latin typeface="Consolas"/>
                <a:ea typeface="Times New Roman"/>
                <a:cs typeface="Times New Roman"/>
              </a:rPr>
              <a:t>${</a:t>
            </a:r>
            <a:r>
              <a:rPr lang="fr-FR" dirty="0" err="1">
                <a:latin typeface="Consolas"/>
                <a:ea typeface="Times New Roman"/>
                <a:cs typeface="Times New Roman"/>
              </a:rPr>
              <a:t>pre</a:t>
            </a:r>
            <a:r>
              <a:rPr lang="fr-FR" dirty="0" err="1">
                <a:solidFill>
                  <a:srgbClr val="383A42"/>
                </a:solidFill>
                <a:latin typeface="Consolas"/>
                <a:ea typeface="Times New Roman"/>
                <a:cs typeface="Times New Roman"/>
              </a:rPr>
              <a:t>nom</a:t>
            </a:r>
            <a:r>
              <a:rPr lang="fr-FR" dirty="0" err="1">
                <a:solidFill>
                  <a:srgbClr val="50A14F"/>
                </a:solidFill>
                <a:latin typeface="Consolas"/>
                <a:ea typeface="Times New Roman"/>
                <a:cs typeface="Times New Roman"/>
              </a:rPr>
              <a:t>.</a:t>
            </a:r>
            <a:r>
              <a:rPr lang="fr-FR" dirty="0" err="1">
                <a:solidFill>
                  <a:srgbClr val="E45649"/>
                </a:solidFill>
                <a:latin typeface="Consolas"/>
                <a:ea typeface="Times New Roman"/>
                <a:cs typeface="Times New Roman"/>
              </a:rPr>
              <a:t>length</a:t>
            </a:r>
            <a:r>
              <a:rPr lang="fr-FR" dirty="0">
                <a:solidFill>
                  <a:srgbClr val="CA1243"/>
                </a:solidFill>
                <a:latin typeface="Consolas"/>
                <a:ea typeface="Times New Roman"/>
                <a:cs typeface="Times New Roman"/>
              </a:rPr>
              <a:t>}</a:t>
            </a:r>
            <a:r>
              <a:rPr lang="fr-FR" dirty="0">
                <a:solidFill>
                  <a:srgbClr val="50A14F"/>
                </a:solidFill>
                <a:latin typeface="Consolas"/>
                <a:ea typeface="Times New Roman"/>
                <a:cs typeface="Times New Roman"/>
              </a:rPr>
              <a:t> caractères`</a:t>
            </a:r>
            <a:r>
              <a:rPr lang="fr-FR" dirty="0">
                <a:solidFill>
                  <a:srgbClr val="383A42"/>
                </a:solidFill>
                <a:latin typeface="Consolas"/>
                <a:ea typeface="Times New Roman"/>
                <a:cs typeface="Times New Roman"/>
              </a:rPr>
              <a:t>);</a:t>
            </a:r>
            <a:endParaRPr lang="fr-FR" dirty="0">
              <a:ea typeface="Times New Roman"/>
              <a:cs typeface="Times New Roman"/>
            </a:endParaRPr>
          </a:p>
          <a:p>
            <a:endParaRPr lang="fr-FR" dirty="0"/>
          </a:p>
        </p:txBody>
      </p:sp>
      <p:sp>
        <p:nvSpPr>
          <p:cNvPr id="8" name="ZoneTexte 7">
            <a:extLst>
              <a:ext uri="{FF2B5EF4-FFF2-40B4-BE49-F238E27FC236}">
                <a16:creationId xmlns:a16="http://schemas.microsoft.com/office/drawing/2014/main" id="{AFA4D54E-3B83-E21A-936C-D8F35814151D}"/>
              </a:ext>
            </a:extLst>
          </p:cNvPr>
          <p:cNvSpPr txBox="1"/>
          <p:nvPr/>
        </p:nvSpPr>
        <p:spPr>
          <a:xfrm>
            <a:off x="1292535" y="4024637"/>
            <a:ext cx="6715172" cy="369332"/>
          </a:xfrm>
          <a:prstGeom prst="rect">
            <a:avLst/>
          </a:prstGeom>
          <a:noFill/>
        </p:spPr>
        <p:txBody>
          <a:bodyPr wrap="square" rtlCol="0">
            <a:spAutoFit/>
          </a:bodyPr>
          <a:lstStyle/>
          <a:p>
            <a:r>
              <a:rPr lang="fr-FR" b="1" dirty="0">
                <a:solidFill>
                  <a:srgbClr val="0070C0"/>
                </a:solidFill>
              </a:rPr>
              <a:t>Fonctions de chaines de caractères</a:t>
            </a:r>
            <a:endParaRPr lang="fr-FR" dirty="0">
              <a:solidFill>
                <a:srgbClr val="0070C0"/>
              </a:solidFill>
            </a:endParaRPr>
          </a:p>
        </p:txBody>
      </p:sp>
      <p:sp>
        <p:nvSpPr>
          <p:cNvPr id="9" name="ZoneTexte 8">
            <a:extLst>
              <a:ext uri="{FF2B5EF4-FFF2-40B4-BE49-F238E27FC236}">
                <a16:creationId xmlns:a16="http://schemas.microsoft.com/office/drawing/2014/main" id="{F79D1887-7FAF-FDC4-9F65-4B7575FD3EB4}"/>
              </a:ext>
            </a:extLst>
          </p:cNvPr>
          <p:cNvSpPr txBox="1"/>
          <p:nvPr/>
        </p:nvSpPr>
        <p:spPr>
          <a:xfrm>
            <a:off x="1292535" y="4453265"/>
            <a:ext cx="8715436" cy="1754326"/>
          </a:xfrm>
          <a:prstGeom prst="rect">
            <a:avLst/>
          </a:prstGeom>
          <a:noFill/>
        </p:spPr>
        <p:txBody>
          <a:bodyPr wrap="square" rtlCol="0">
            <a:spAutoFit/>
          </a:bodyPr>
          <a:lstStyle/>
          <a:p>
            <a:r>
              <a:rPr lang="fr-FR" dirty="0">
                <a:solidFill>
                  <a:srgbClr val="383A42"/>
                </a:solidFill>
                <a:latin typeface="Consolas"/>
                <a:ea typeface="Times New Roman"/>
                <a:cs typeface="Times New Roman"/>
              </a:rPr>
              <a:t>// nom en maj</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`Mon prénom  en maj : </a:t>
            </a:r>
            <a:r>
              <a:rPr lang="fr-FR" dirty="0">
                <a:solidFill>
                  <a:srgbClr val="CA1243"/>
                </a:solidFill>
                <a:latin typeface="Consolas"/>
                <a:ea typeface="Times New Roman"/>
                <a:cs typeface="Times New Roman"/>
              </a:rPr>
              <a:t>${</a:t>
            </a:r>
            <a:r>
              <a:rPr lang="fr-FR" dirty="0" err="1">
                <a:latin typeface="Consolas"/>
                <a:ea typeface="Times New Roman"/>
                <a:cs typeface="Times New Roman"/>
              </a:rPr>
              <a:t>pre</a:t>
            </a:r>
            <a:r>
              <a:rPr lang="fr-FR" dirty="0" err="1">
                <a:solidFill>
                  <a:srgbClr val="383A42"/>
                </a:solidFill>
                <a:latin typeface="Consolas"/>
                <a:ea typeface="Times New Roman"/>
                <a:cs typeface="Times New Roman"/>
              </a:rPr>
              <a:t>nom</a:t>
            </a:r>
            <a:r>
              <a:rPr lang="fr-FR" dirty="0" err="1">
                <a:solidFill>
                  <a:srgbClr val="50A14F"/>
                </a:solidFill>
                <a:latin typeface="Consolas"/>
                <a:ea typeface="Times New Roman"/>
                <a:cs typeface="Times New Roman"/>
              </a:rPr>
              <a:t>.</a:t>
            </a:r>
            <a:r>
              <a:rPr lang="fr-FR" dirty="0" err="1">
                <a:solidFill>
                  <a:srgbClr val="4078F2"/>
                </a:solidFill>
                <a:latin typeface="Consolas"/>
                <a:ea typeface="Times New Roman"/>
                <a:cs typeface="Times New Roman"/>
              </a:rPr>
              <a:t>toUpperCase</a:t>
            </a:r>
            <a:r>
              <a:rPr lang="fr-FR" dirty="0">
                <a:solidFill>
                  <a:srgbClr val="383A42"/>
                </a:solidFill>
                <a:latin typeface="Consolas"/>
                <a:ea typeface="Times New Roman"/>
                <a:cs typeface="Times New Roman"/>
              </a:rPr>
              <a:t>()</a:t>
            </a:r>
            <a:r>
              <a:rPr lang="fr-FR" dirty="0">
                <a:solidFill>
                  <a:srgbClr val="CA1243"/>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	</a:t>
            </a:r>
          </a:p>
          <a:p>
            <a:r>
              <a:rPr lang="fr-FR" dirty="0">
                <a:solidFill>
                  <a:srgbClr val="383A42"/>
                </a:solidFill>
                <a:latin typeface="Consolas"/>
                <a:ea typeface="Times New Roman"/>
                <a:cs typeface="Times New Roman"/>
              </a:rPr>
              <a:t>// nom en min</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`Mon prénom  en min : </a:t>
            </a:r>
            <a:r>
              <a:rPr lang="fr-FR" dirty="0">
                <a:solidFill>
                  <a:srgbClr val="CA1243"/>
                </a:solidFill>
                <a:latin typeface="Consolas"/>
                <a:ea typeface="Times New Roman"/>
                <a:cs typeface="Times New Roman"/>
              </a:rPr>
              <a:t>${</a:t>
            </a:r>
            <a:r>
              <a:rPr lang="fr-FR" dirty="0" err="1">
                <a:latin typeface="Consolas"/>
                <a:ea typeface="Times New Roman"/>
                <a:cs typeface="Times New Roman"/>
              </a:rPr>
              <a:t>pre</a:t>
            </a:r>
            <a:r>
              <a:rPr lang="fr-FR" dirty="0" err="1">
                <a:solidFill>
                  <a:srgbClr val="383A42"/>
                </a:solidFill>
                <a:latin typeface="Consolas"/>
                <a:ea typeface="Times New Roman"/>
                <a:cs typeface="Times New Roman"/>
              </a:rPr>
              <a:t>nom</a:t>
            </a:r>
            <a:r>
              <a:rPr lang="fr-FR" dirty="0" err="1">
                <a:solidFill>
                  <a:srgbClr val="50A14F"/>
                </a:solidFill>
                <a:latin typeface="Consolas"/>
                <a:ea typeface="Times New Roman"/>
                <a:cs typeface="Times New Roman"/>
              </a:rPr>
              <a:t>.</a:t>
            </a:r>
            <a:r>
              <a:rPr lang="fr-FR" dirty="0" err="1">
                <a:solidFill>
                  <a:srgbClr val="4078F2"/>
                </a:solidFill>
                <a:latin typeface="Consolas"/>
                <a:ea typeface="Times New Roman"/>
                <a:cs typeface="Times New Roman"/>
              </a:rPr>
              <a:t>toLowerCase</a:t>
            </a:r>
            <a:r>
              <a:rPr lang="fr-FR" dirty="0">
                <a:solidFill>
                  <a:srgbClr val="383A42"/>
                </a:solidFill>
                <a:latin typeface="Consolas"/>
                <a:ea typeface="Times New Roman"/>
                <a:cs typeface="Times New Roman"/>
              </a:rPr>
              <a:t>()</a:t>
            </a:r>
            <a:r>
              <a:rPr lang="fr-FR" dirty="0">
                <a:solidFill>
                  <a:srgbClr val="CA1243"/>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a:t>
            </a:r>
          </a:p>
          <a:p>
            <a:r>
              <a:rPr lang="fr-FR" i="1" dirty="0">
                <a:solidFill>
                  <a:srgbClr val="A0A1A7"/>
                </a:solidFill>
                <a:latin typeface="Consolas"/>
                <a:ea typeface="Times New Roman"/>
                <a:cs typeface="Times New Roman"/>
              </a:rPr>
              <a:t>// extrait une sous chaine, les index de 0 à 4 ==&gt; 5 </a:t>
            </a:r>
            <a:r>
              <a:rPr lang="fr-FR" i="1" dirty="0" err="1">
                <a:solidFill>
                  <a:srgbClr val="A0A1A7"/>
                </a:solidFill>
                <a:latin typeface="Consolas"/>
                <a:ea typeface="Times New Roman"/>
                <a:cs typeface="Times New Roman"/>
              </a:rPr>
              <a:t>caract</a:t>
            </a:r>
            <a:r>
              <a:rPr lang="fr-FR" dirty="0">
                <a:solidFill>
                  <a:srgbClr val="383A42"/>
                </a:solidFill>
                <a:latin typeface="Consolas"/>
                <a:ea typeface="Times New Roman"/>
                <a:cs typeface="Times New Roman"/>
              </a:rPr>
              <a:t>	</a:t>
            </a: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`Sous chaine : </a:t>
            </a:r>
            <a:r>
              <a:rPr lang="fr-FR" dirty="0">
                <a:solidFill>
                  <a:srgbClr val="CA1243"/>
                </a:solidFill>
                <a:latin typeface="Consolas"/>
                <a:ea typeface="Times New Roman"/>
                <a:cs typeface="Times New Roman"/>
              </a:rPr>
              <a:t>${</a:t>
            </a:r>
            <a:r>
              <a:rPr lang="fr-FR" dirty="0" err="1">
                <a:latin typeface="Consolas"/>
                <a:ea typeface="Times New Roman"/>
                <a:cs typeface="Times New Roman"/>
              </a:rPr>
              <a:t>pre</a:t>
            </a:r>
            <a:r>
              <a:rPr lang="fr-FR" dirty="0" err="1">
                <a:solidFill>
                  <a:srgbClr val="383A42"/>
                </a:solidFill>
                <a:latin typeface="Consolas"/>
                <a:ea typeface="Times New Roman"/>
                <a:cs typeface="Times New Roman"/>
              </a:rPr>
              <a:t>nom</a:t>
            </a:r>
            <a:r>
              <a:rPr lang="fr-FR" dirty="0" err="1">
                <a:solidFill>
                  <a:srgbClr val="50A14F"/>
                </a:solidFill>
                <a:latin typeface="Consolas"/>
                <a:ea typeface="Times New Roman"/>
                <a:cs typeface="Times New Roman"/>
              </a:rPr>
              <a:t>.</a:t>
            </a:r>
            <a:r>
              <a:rPr lang="fr-FR" dirty="0" err="1">
                <a:solidFill>
                  <a:srgbClr val="4078F2"/>
                </a:solidFill>
                <a:latin typeface="Consolas"/>
                <a:ea typeface="Times New Roman"/>
                <a:cs typeface="Times New Roman"/>
              </a:rPr>
              <a:t>substring</a:t>
            </a:r>
            <a:r>
              <a:rPr lang="fr-FR" dirty="0">
                <a:solidFill>
                  <a:srgbClr val="383A42"/>
                </a:solidFill>
                <a:latin typeface="Consolas"/>
                <a:ea typeface="Times New Roman"/>
                <a:cs typeface="Times New Roman"/>
              </a:rPr>
              <a:t>(</a:t>
            </a:r>
            <a:r>
              <a:rPr lang="fr-FR" dirty="0">
                <a:solidFill>
                  <a:srgbClr val="986801"/>
                </a:solidFill>
                <a:latin typeface="Consolas"/>
                <a:ea typeface="Times New Roman"/>
                <a:cs typeface="Times New Roman"/>
              </a:rPr>
              <a:t>0</a:t>
            </a:r>
            <a:r>
              <a:rPr lang="fr-FR" dirty="0">
                <a:solidFill>
                  <a:srgbClr val="383A42"/>
                </a:solidFill>
                <a:latin typeface="Consolas"/>
                <a:ea typeface="Times New Roman"/>
                <a:cs typeface="Times New Roman"/>
              </a:rPr>
              <a:t>,</a:t>
            </a:r>
            <a:r>
              <a:rPr lang="fr-FR" dirty="0">
                <a:solidFill>
                  <a:srgbClr val="986801"/>
                </a:solidFill>
                <a:latin typeface="Consolas"/>
                <a:ea typeface="Times New Roman"/>
                <a:cs typeface="Times New Roman"/>
              </a:rPr>
              <a:t>4</a:t>
            </a:r>
            <a:r>
              <a:rPr lang="fr-FR" dirty="0">
                <a:solidFill>
                  <a:srgbClr val="383A42"/>
                </a:solidFill>
                <a:latin typeface="Consolas"/>
                <a:ea typeface="Times New Roman"/>
                <a:cs typeface="Times New Roman"/>
              </a:rPr>
              <a:t>)</a:t>
            </a:r>
            <a:r>
              <a:rPr lang="fr-FR" dirty="0">
                <a:solidFill>
                  <a:srgbClr val="CA1243"/>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 </a:t>
            </a:r>
          </a:p>
        </p:txBody>
      </p:sp>
    </p:spTree>
    <p:extLst>
      <p:ext uri="{BB962C8B-B14F-4D97-AF65-F5344CB8AC3E}">
        <p14:creationId xmlns:p14="http://schemas.microsoft.com/office/powerpoint/2010/main" val="326908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7</a:t>
            </a:r>
          </a:p>
        </p:txBody>
      </p:sp>
      <p:sp>
        <p:nvSpPr>
          <p:cNvPr id="3" name="TextBox 2">
            <a:extLst>
              <a:ext uri="{FF2B5EF4-FFF2-40B4-BE49-F238E27FC236}">
                <a16:creationId xmlns:a16="http://schemas.microsoft.com/office/drawing/2014/main" id="{300F317F-220A-C48E-5C15-8F401C4C2259}"/>
              </a:ext>
            </a:extLst>
          </p:cNvPr>
          <p:cNvSpPr txBox="1"/>
          <p:nvPr/>
        </p:nvSpPr>
        <p:spPr>
          <a:xfrm>
            <a:off x="4813174" y="853786"/>
            <a:ext cx="256564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chaines de caractères</a:t>
            </a:r>
            <a:endParaRPr lang="fr-FR" dirty="0">
              <a:solidFill>
                <a:srgbClr val="383A42"/>
              </a:solidFill>
              <a:latin typeface="Consolas"/>
              <a:ea typeface="Times New Roman"/>
              <a:cs typeface="Times New Roman"/>
            </a:endParaRPr>
          </a:p>
        </p:txBody>
      </p:sp>
      <p:sp>
        <p:nvSpPr>
          <p:cNvPr id="10" name="ZoneTexte 9">
            <a:extLst>
              <a:ext uri="{FF2B5EF4-FFF2-40B4-BE49-F238E27FC236}">
                <a16:creationId xmlns:a16="http://schemas.microsoft.com/office/drawing/2014/main" id="{5146F810-50F4-4465-D359-E6F2C2386B49}"/>
              </a:ext>
            </a:extLst>
          </p:cNvPr>
          <p:cNvSpPr txBox="1"/>
          <p:nvPr/>
        </p:nvSpPr>
        <p:spPr>
          <a:xfrm>
            <a:off x="2028415" y="1783537"/>
            <a:ext cx="8858312" cy="3447098"/>
          </a:xfrm>
          <a:prstGeom prst="rect">
            <a:avLst/>
          </a:prstGeom>
          <a:noFill/>
        </p:spPr>
        <p:txBody>
          <a:bodyPr wrap="square" rtlCol="0">
            <a:spAutoFit/>
          </a:bodyPr>
          <a:lstStyle/>
          <a:p>
            <a:r>
              <a:rPr lang="fr-FR" i="1" dirty="0">
                <a:solidFill>
                  <a:srgbClr val="A0A1A7"/>
                </a:solidFill>
                <a:latin typeface="Consolas"/>
                <a:ea typeface="Times New Roman"/>
                <a:cs typeface="Times New Roman"/>
              </a:rPr>
              <a:t>// prend les 4 caractères et les transforme en maj</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`Sous chaine : </a:t>
            </a:r>
            <a:r>
              <a:rPr lang="fr-FR" dirty="0">
                <a:solidFill>
                  <a:srgbClr val="CA1243"/>
                </a:solidFill>
                <a:latin typeface="Consolas"/>
                <a:ea typeface="Times New Roman"/>
                <a:cs typeface="Times New Roman"/>
              </a:rPr>
              <a:t>${</a:t>
            </a:r>
            <a:r>
              <a:rPr lang="fr-FR" dirty="0" err="1">
                <a:solidFill>
                  <a:srgbClr val="383A42"/>
                </a:solidFill>
                <a:latin typeface="Consolas"/>
                <a:ea typeface="Times New Roman"/>
                <a:cs typeface="Times New Roman"/>
              </a:rPr>
              <a:t>nom</a:t>
            </a:r>
            <a:r>
              <a:rPr lang="fr-FR" dirty="0" err="1">
                <a:solidFill>
                  <a:srgbClr val="50A14F"/>
                </a:solidFill>
                <a:latin typeface="Consolas"/>
                <a:ea typeface="Times New Roman"/>
                <a:cs typeface="Times New Roman"/>
              </a:rPr>
              <a:t>.</a:t>
            </a:r>
            <a:r>
              <a:rPr lang="fr-FR" dirty="0" err="1">
                <a:solidFill>
                  <a:srgbClr val="4078F2"/>
                </a:solidFill>
                <a:latin typeface="Consolas"/>
                <a:ea typeface="Times New Roman"/>
                <a:cs typeface="Times New Roman"/>
              </a:rPr>
              <a:t>substring</a:t>
            </a:r>
            <a:r>
              <a:rPr lang="fr-FR" dirty="0">
                <a:solidFill>
                  <a:srgbClr val="383A42"/>
                </a:solidFill>
                <a:latin typeface="Consolas"/>
                <a:ea typeface="Times New Roman"/>
                <a:cs typeface="Times New Roman"/>
              </a:rPr>
              <a:t>(</a:t>
            </a:r>
            <a:r>
              <a:rPr lang="fr-FR" dirty="0">
                <a:solidFill>
                  <a:srgbClr val="986801"/>
                </a:solidFill>
                <a:latin typeface="Consolas"/>
                <a:ea typeface="Times New Roman"/>
                <a:cs typeface="Times New Roman"/>
              </a:rPr>
              <a:t>0</a:t>
            </a:r>
            <a:r>
              <a:rPr lang="fr-FR" dirty="0">
                <a:solidFill>
                  <a:srgbClr val="383A42"/>
                </a:solidFill>
                <a:latin typeface="Consolas"/>
                <a:ea typeface="Times New Roman"/>
                <a:cs typeface="Times New Roman"/>
              </a:rPr>
              <a:t>,</a:t>
            </a:r>
            <a:r>
              <a:rPr lang="fr-FR" dirty="0">
                <a:solidFill>
                  <a:srgbClr val="986801"/>
                </a:solidFill>
                <a:latin typeface="Consolas"/>
                <a:ea typeface="Times New Roman"/>
                <a:cs typeface="Times New Roman"/>
              </a:rPr>
              <a:t>4</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4078F2"/>
                </a:solidFill>
                <a:latin typeface="Consolas"/>
                <a:ea typeface="Times New Roman"/>
                <a:cs typeface="Times New Roman"/>
              </a:rPr>
              <a:t>toUpperCase</a:t>
            </a:r>
            <a:r>
              <a:rPr lang="fr-FR" dirty="0">
                <a:solidFill>
                  <a:srgbClr val="383A42"/>
                </a:solidFill>
                <a:latin typeface="Consolas"/>
                <a:ea typeface="Times New Roman"/>
                <a:cs typeface="Times New Roman"/>
              </a:rPr>
              <a:t>()</a:t>
            </a:r>
            <a:r>
              <a:rPr lang="fr-FR" dirty="0">
                <a:solidFill>
                  <a:srgbClr val="CA1243"/>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 </a:t>
            </a:r>
          </a:p>
          <a:p>
            <a:pPr>
              <a:spcAft>
                <a:spcPts val="0"/>
              </a:spcAft>
            </a:pPr>
            <a:r>
              <a:rPr lang="fr-FR" sz="2000" dirty="0">
                <a:ea typeface="Times New Roman"/>
                <a:cs typeface="Times New Roman"/>
                <a:sym typeface="Wingdings"/>
              </a:rPr>
              <a:t></a:t>
            </a:r>
            <a:r>
              <a:rPr lang="fr-FR" sz="2000" dirty="0">
                <a:ea typeface="Times New Roman"/>
                <a:cs typeface="Times New Roman"/>
              </a:rPr>
              <a:t> chainage de fonctions : appliquer une fonction à la suite de l’autre</a:t>
            </a:r>
            <a:endParaRPr lang="fr-FR" dirty="0">
              <a:ea typeface="Times New Roman"/>
              <a:cs typeface="Times New Roman"/>
            </a:endParaRPr>
          </a:p>
          <a:p>
            <a:pPr>
              <a:spcAft>
                <a:spcPts val="0"/>
              </a:spcAft>
            </a:pPr>
            <a:endParaRPr lang="fr-FR" dirty="0">
              <a:solidFill>
                <a:srgbClr val="383A42"/>
              </a:solidFill>
              <a:latin typeface="Consolas"/>
              <a:ea typeface="Times New Roman"/>
              <a:cs typeface="Times New Roman"/>
            </a:endParaRPr>
          </a:p>
          <a:p>
            <a:r>
              <a:rPr lang="fr-FR" i="1" dirty="0">
                <a:solidFill>
                  <a:srgbClr val="A0A1A7"/>
                </a:solidFill>
                <a:latin typeface="Consolas"/>
                <a:ea typeface="Times New Roman"/>
                <a:cs typeface="Times New Roman"/>
              </a:rPr>
              <a:t>// découpe la chaine en caractères</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err="1">
                <a:solidFill>
                  <a:srgbClr val="383A42"/>
                </a:solidFill>
                <a:latin typeface="Consolas"/>
                <a:ea typeface="Times New Roman"/>
                <a:cs typeface="Times New Roman"/>
              </a:rPr>
              <a:t>nom.</a:t>
            </a:r>
            <a:r>
              <a:rPr lang="fr-FR" dirty="0" err="1">
                <a:solidFill>
                  <a:srgbClr val="4078F2"/>
                </a:solidFill>
                <a:latin typeface="Consolas"/>
                <a:ea typeface="Times New Roman"/>
                <a:cs typeface="Times New Roman"/>
              </a:rPr>
              <a:t>split</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 </a:t>
            </a:r>
          </a:p>
          <a:p>
            <a:pPr>
              <a:spcAft>
                <a:spcPts val="0"/>
              </a:spcAft>
            </a:pPr>
            <a:endParaRPr lang="fr-FR" dirty="0">
              <a:solidFill>
                <a:srgbClr val="A626A4"/>
              </a:solidFill>
              <a:latin typeface="Consolas"/>
              <a:ea typeface="Times New Roman"/>
              <a:cs typeface="Times New Roman"/>
            </a:endParaRPr>
          </a:p>
          <a:p>
            <a:pPr>
              <a:spcAft>
                <a:spcPts val="0"/>
              </a:spcAft>
            </a:pPr>
            <a:r>
              <a:rPr lang="fr-FR" dirty="0" err="1">
                <a:solidFill>
                  <a:srgbClr val="A626A4"/>
                </a:solidFill>
                <a:latin typeface="Consolas"/>
                <a:ea typeface="Times New Roman"/>
                <a:cs typeface="Times New Roman"/>
              </a:rPr>
              <a:t>const</a:t>
            </a:r>
            <a:r>
              <a:rPr lang="fr-FR" dirty="0">
                <a:solidFill>
                  <a:srgbClr val="383A42"/>
                </a:solidFill>
                <a:latin typeface="Consolas"/>
                <a:ea typeface="Times New Roman"/>
                <a:cs typeface="Times New Roman"/>
              </a:rPr>
              <a:t> </a:t>
            </a:r>
            <a:r>
              <a:rPr lang="fr-FR" dirty="0" err="1">
                <a:solidFill>
                  <a:srgbClr val="986801"/>
                </a:solidFill>
                <a:latin typeface="Consolas"/>
                <a:ea typeface="Times New Roman"/>
                <a:cs typeface="Times New Roman"/>
              </a:rPr>
              <a:t>nomComplet</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"Julien La Garde"</a:t>
            </a:r>
            <a:r>
              <a:rPr lang="fr-FR" dirty="0">
                <a:solidFill>
                  <a:srgbClr val="383A42"/>
                </a:solidFill>
                <a:latin typeface="Consolas"/>
                <a:ea typeface="Times New Roman"/>
                <a:cs typeface="Times New Roman"/>
              </a:rPr>
              <a:t>;</a:t>
            </a:r>
            <a:endParaRPr lang="fr-FR" dirty="0">
              <a:ea typeface="Times New Roman"/>
              <a:cs typeface="Times New Roman"/>
            </a:endParaRPr>
          </a:p>
          <a:p>
            <a:r>
              <a:rPr lang="fr-FR" i="1" dirty="0">
                <a:solidFill>
                  <a:srgbClr val="A0A1A7"/>
                </a:solidFill>
                <a:latin typeface="Consolas"/>
                <a:ea typeface="Times New Roman"/>
                <a:cs typeface="Times New Roman"/>
              </a:rPr>
              <a:t>// découpe la chaine selon un séparateur (dans ce cas, c'est l'espace) </a:t>
            </a:r>
            <a:r>
              <a:rPr lang="fr-FR" i="1" dirty="0">
                <a:solidFill>
                  <a:srgbClr val="A0A1A7"/>
                </a:solidFill>
                <a:latin typeface="Consolas"/>
                <a:ea typeface="Times New Roman"/>
                <a:cs typeface="Times New Roman"/>
                <a:sym typeface="Wingdings"/>
              </a:rPr>
              <a:t></a:t>
            </a:r>
            <a:r>
              <a:rPr lang="fr-FR" i="1" dirty="0">
                <a:solidFill>
                  <a:srgbClr val="A0A1A7"/>
                </a:solidFill>
                <a:latin typeface="Consolas"/>
                <a:ea typeface="Times New Roman"/>
                <a:cs typeface="Times New Roman"/>
              </a:rPr>
              <a:t> 3 mots</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err="1">
                <a:solidFill>
                  <a:srgbClr val="986801"/>
                </a:solidFill>
                <a:latin typeface="Consolas"/>
                <a:ea typeface="Times New Roman"/>
                <a:cs typeface="Times New Roman"/>
              </a:rPr>
              <a:t>nomComplet</a:t>
            </a:r>
            <a:r>
              <a:rPr lang="fr-FR" dirty="0" err="1">
                <a:solidFill>
                  <a:srgbClr val="383A42"/>
                </a:solidFill>
                <a:latin typeface="Consolas"/>
                <a:ea typeface="Times New Roman"/>
                <a:cs typeface="Times New Roman"/>
              </a:rPr>
              <a:t>.</a:t>
            </a:r>
            <a:r>
              <a:rPr lang="fr-FR" dirty="0" err="1">
                <a:solidFill>
                  <a:srgbClr val="4078F2"/>
                </a:solidFill>
                <a:latin typeface="Consolas"/>
                <a:ea typeface="Times New Roman"/>
                <a:cs typeface="Times New Roman"/>
              </a:rPr>
              <a:t>split</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 '</a:t>
            </a:r>
            <a:r>
              <a:rPr lang="fr-FR" dirty="0">
                <a:solidFill>
                  <a:srgbClr val="383A42"/>
                </a:solidFill>
                <a:latin typeface="Consolas"/>
                <a:ea typeface="Times New Roman"/>
                <a:cs typeface="Times New Roman"/>
              </a:rPr>
              <a:t>)); </a:t>
            </a:r>
          </a:p>
          <a:p>
            <a:endParaRPr lang="fr-FR" dirty="0"/>
          </a:p>
        </p:txBody>
      </p:sp>
    </p:spTree>
    <p:extLst>
      <p:ext uri="{BB962C8B-B14F-4D97-AF65-F5344CB8AC3E}">
        <p14:creationId xmlns:p14="http://schemas.microsoft.com/office/powerpoint/2010/main" val="1382306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7</a:t>
            </a:r>
          </a:p>
        </p:txBody>
      </p:sp>
      <p:sp>
        <p:nvSpPr>
          <p:cNvPr id="3" name="TextBox 2">
            <a:extLst>
              <a:ext uri="{FF2B5EF4-FFF2-40B4-BE49-F238E27FC236}">
                <a16:creationId xmlns:a16="http://schemas.microsoft.com/office/drawing/2014/main" id="{300F317F-220A-C48E-5C15-8F401C4C2259}"/>
              </a:ext>
            </a:extLst>
          </p:cNvPr>
          <p:cNvSpPr txBox="1"/>
          <p:nvPr/>
        </p:nvSpPr>
        <p:spPr>
          <a:xfrm>
            <a:off x="4537230" y="835417"/>
            <a:ext cx="3117539"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opérateurs arithmétiques</a:t>
            </a:r>
            <a:endParaRPr lang="fr-FR" dirty="0">
              <a:solidFill>
                <a:srgbClr val="383A42"/>
              </a:solidFill>
              <a:latin typeface="Consolas"/>
              <a:ea typeface="Times New Roman"/>
              <a:cs typeface="Times New Roman"/>
            </a:endParaRPr>
          </a:p>
        </p:txBody>
      </p:sp>
      <p:sp>
        <p:nvSpPr>
          <p:cNvPr id="4" name="ZoneTexte 3">
            <a:extLst>
              <a:ext uri="{FF2B5EF4-FFF2-40B4-BE49-F238E27FC236}">
                <a16:creationId xmlns:a16="http://schemas.microsoft.com/office/drawing/2014/main" id="{1D365113-7705-54B8-CB8D-A848B863D06E}"/>
              </a:ext>
            </a:extLst>
          </p:cNvPr>
          <p:cNvSpPr txBox="1"/>
          <p:nvPr/>
        </p:nvSpPr>
        <p:spPr>
          <a:xfrm>
            <a:off x="1539266" y="1494810"/>
            <a:ext cx="4479794" cy="4247317"/>
          </a:xfrm>
          <a:prstGeom prst="rect">
            <a:avLst/>
          </a:prstGeom>
          <a:noFill/>
        </p:spPr>
        <p:txBody>
          <a:bodyPr wrap="square">
            <a:spAutoFit/>
          </a:bodyPr>
          <a:lstStyle/>
          <a:p>
            <a:r>
              <a:rPr lang="fr-FR" b="0" dirty="0">
                <a:solidFill>
                  <a:srgbClr val="D15DFF"/>
                </a:solidFill>
                <a:effectLst/>
                <a:latin typeface="Consolas" panose="020B0609020204030204" pitchFamily="49" charset="0"/>
              </a:rPr>
              <a:t>var</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chemeClr val="accent1"/>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10</a:t>
            </a:r>
            <a:r>
              <a:rPr lang="fr-FR" dirty="0">
                <a:latin typeface="Consolas" panose="020B0609020204030204" pitchFamily="49" charset="0"/>
              </a:rPr>
              <a:t>,</a:t>
            </a:r>
            <a:r>
              <a:rPr lang="fr-FR" b="0" dirty="0">
                <a:solidFill>
                  <a:srgbClr val="CC8B23"/>
                </a:solidFill>
                <a:effectLst/>
                <a:latin typeface="Consolas" panose="020B0609020204030204" pitchFamily="49" charset="0"/>
              </a:rPr>
              <a:t>nb2</a:t>
            </a:r>
            <a:r>
              <a:rPr lang="fr-FR" b="0" dirty="0">
                <a:solidFill>
                  <a:srgbClr val="FFFFFF"/>
                </a:solidFill>
                <a:effectLst/>
                <a:latin typeface="Consolas" panose="020B0609020204030204" pitchFamily="49" charset="0"/>
              </a:rPr>
              <a:t> </a:t>
            </a:r>
            <a:r>
              <a:rPr lang="fr-FR" b="0" dirty="0">
                <a:solidFill>
                  <a:schemeClr val="accent1"/>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986801"/>
                </a:solidFill>
                <a:effectLst/>
                <a:latin typeface="Consolas" panose="020B0609020204030204" pitchFamily="49" charset="0"/>
              </a:rPr>
              <a:t>5</a:t>
            </a:r>
            <a:r>
              <a:rPr lang="fr-FR" dirty="0">
                <a:latin typeface="Consolas" panose="020B0609020204030204" pitchFamily="49" charset="0"/>
              </a:rPr>
              <a:t>,</a:t>
            </a:r>
            <a:r>
              <a:rPr lang="fr-FR" b="0" dirty="0">
                <a:solidFill>
                  <a:srgbClr val="CC8B23"/>
                </a:solidFill>
                <a:effectLst/>
                <a:latin typeface="Consolas" panose="020B0609020204030204" pitchFamily="49" charset="0"/>
              </a:rPr>
              <a:t>resultat</a:t>
            </a:r>
            <a:r>
              <a:rPr lang="fr-FR" b="0" dirty="0">
                <a:solidFill>
                  <a:schemeClr val="accent1"/>
                </a:solidFill>
                <a:effectLst/>
                <a:latin typeface="Consolas" panose="020B0609020204030204" pitchFamily="49" charset="0"/>
              </a:rPr>
              <a:t>;</a:t>
            </a:r>
          </a:p>
          <a:p>
            <a:br>
              <a:rPr lang="fr-FR" b="0" dirty="0">
                <a:solidFill>
                  <a:srgbClr val="FFFFFF"/>
                </a:solidFill>
                <a:effectLst/>
                <a:latin typeface="Consolas" panose="020B0609020204030204" pitchFamily="49" charset="0"/>
              </a:rPr>
            </a:br>
            <a:r>
              <a:rPr lang="fr-FR" b="0" dirty="0">
                <a:solidFill>
                  <a:srgbClr val="7285B7"/>
                </a:solidFill>
                <a:effectLst/>
                <a:latin typeface="Consolas" panose="020B0609020204030204" pitchFamily="49" charset="0"/>
              </a:rPr>
              <a:t>// L'addition</a:t>
            </a:r>
            <a:endParaRPr lang="fr-FR" b="0" dirty="0">
              <a:solidFill>
                <a:srgbClr val="FFFFFF"/>
              </a:solidFill>
              <a:effectLst/>
              <a:latin typeface="Consolas" panose="020B0609020204030204" pitchFamily="49" charset="0"/>
            </a:endParaRPr>
          </a:p>
          <a:p>
            <a:r>
              <a:rPr lang="fr-FR" b="0" dirty="0" err="1">
                <a:solidFill>
                  <a:srgbClr val="CC8B23"/>
                </a:solidFill>
                <a:effectLst/>
                <a:latin typeface="Consolas" panose="020B0609020204030204" pitchFamily="49" charset="0"/>
              </a:rPr>
              <a:t>resultat</a:t>
            </a:r>
            <a:r>
              <a:rPr lang="fr-FR" b="0" dirty="0">
                <a:solidFill>
                  <a:srgbClr val="FFFFFF"/>
                </a:solidFill>
                <a:effectLst/>
                <a:latin typeface="Consolas" panose="020B0609020204030204" pitchFamily="49" charset="0"/>
              </a:rPr>
              <a:t> </a:t>
            </a:r>
            <a:r>
              <a:rPr lang="fr-FR" b="0" dirty="0">
                <a:solidFill>
                  <a:schemeClr val="accent1"/>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chemeClr val="accent1"/>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nb2</a:t>
            </a:r>
            <a:r>
              <a:rPr lang="fr-FR" b="0" dirty="0">
                <a:solidFill>
                  <a:srgbClr val="FFFFFF"/>
                </a:solidFill>
                <a:effectLst/>
                <a:latin typeface="Consolas" panose="020B0609020204030204" pitchFamily="49" charset="0"/>
              </a:rPr>
              <a:t>;</a:t>
            </a:r>
          </a:p>
          <a:p>
            <a:r>
              <a:rPr lang="fr-FR" b="0" dirty="0">
                <a:solidFill>
                  <a:srgbClr val="CC8B23"/>
                </a:solidFill>
                <a:effectLst/>
                <a:latin typeface="Consolas" panose="020B0609020204030204" pitchFamily="49" charset="0"/>
              </a:rPr>
              <a:t>console</a:t>
            </a:r>
            <a:r>
              <a:rPr lang="fr-FR" b="0" dirty="0">
                <a:solidFill>
                  <a:schemeClr val="accent1"/>
                </a:solidFill>
                <a:effectLst/>
                <a:latin typeface="Consolas" panose="020B0609020204030204" pitchFamily="49" charset="0"/>
              </a:rPr>
              <a:t>.log(</a:t>
            </a:r>
            <a:r>
              <a:rPr lang="fr-FR" b="0" dirty="0" err="1">
                <a:solidFill>
                  <a:srgbClr val="CC8B23"/>
                </a:solidFill>
                <a:effectLst/>
                <a:latin typeface="Consolas" panose="020B0609020204030204" pitchFamily="49" charset="0"/>
              </a:rPr>
              <a:t>resultat</a:t>
            </a:r>
            <a:r>
              <a:rPr lang="fr-FR" b="0" dirty="0">
                <a:solidFill>
                  <a:schemeClr val="accent1"/>
                </a:solidFill>
                <a:effectLst/>
                <a:latin typeface="Consolas" panose="020B0609020204030204" pitchFamily="49" charset="0"/>
              </a:rPr>
              <a:t>);</a:t>
            </a:r>
          </a:p>
          <a:p>
            <a:br>
              <a:rPr lang="fr-FR" b="0" dirty="0">
                <a:solidFill>
                  <a:srgbClr val="FFFFFF"/>
                </a:solidFill>
                <a:effectLst/>
                <a:latin typeface="Consolas" panose="020B0609020204030204" pitchFamily="49" charset="0"/>
              </a:rPr>
            </a:br>
            <a:r>
              <a:rPr lang="fr-FR" b="0" dirty="0">
                <a:solidFill>
                  <a:srgbClr val="7285B7"/>
                </a:solidFill>
                <a:effectLst/>
                <a:latin typeface="Consolas" panose="020B0609020204030204" pitchFamily="49" charset="0"/>
              </a:rPr>
              <a:t>// La soustraction</a:t>
            </a:r>
            <a:endParaRPr lang="fr-FR" b="0" dirty="0">
              <a:solidFill>
                <a:srgbClr val="FFFFFF"/>
              </a:solidFill>
              <a:effectLst/>
              <a:latin typeface="Consolas" panose="020B0609020204030204" pitchFamily="49" charset="0"/>
            </a:endParaRPr>
          </a:p>
          <a:p>
            <a:r>
              <a:rPr lang="fr-FR" b="0" dirty="0" err="1">
                <a:solidFill>
                  <a:srgbClr val="CC8B23"/>
                </a:solidFill>
                <a:effectLst/>
                <a:latin typeface="Consolas" panose="020B0609020204030204" pitchFamily="49" charset="0"/>
              </a:rPr>
              <a:t>resultat</a:t>
            </a:r>
            <a:r>
              <a:rPr lang="fr-FR" b="0" dirty="0">
                <a:solidFill>
                  <a:srgbClr val="FFFFFF"/>
                </a:solidFill>
                <a:effectLst/>
                <a:latin typeface="Consolas" panose="020B0609020204030204" pitchFamily="49" charset="0"/>
              </a:rPr>
              <a:t> </a:t>
            </a:r>
            <a:r>
              <a:rPr lang="fr-FR" b="0" dirty="0">
                <a:solidFill>
                  <a:schemeClr val="accent1"/>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chemeClr val="accent1"/>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nb2</a:t>
            </a:r>
            <a:r>
              <a:rPr lang="fr-FR" b="0" dirty="0">
                <a:solidFill>
                  <a:schemeClr val="accent1"/>
                </a:solidFill>
                <a:effectLst/>
                <a:latin typeface="Consolas" panose="020B0609020204030204" pitchFamily="49" charset="0"/>
              </a:rPr>
              <a:t>;</a:t>
            </a:r>
          </a:p>
          <a:p>
            <a:r>
              <a:rPr lang="fr-FR" b="0" dirty="0">
                <a:solidFill>
                  <a:srgbClr val="CC8B23"/>
                </a:solidFill>
                <a:effectLst/>
                <a:latin typeface="Consolas" panose="020B0609020204030204" pitchFamily="49" charset="0"/>
              </a:rPr>
              <a:t>console</a:t>
            </a:r>
            <a:r>
              <a:rPr lang="fr-FR" b="0" dirty="0">
                <a:solidFill>
                  <a:schemeClr val="accent1"/>
                </a:solidFill>
                <a:effectLst/>
                <a:latin typeface="Consolas" panose="020B0609020204030204" pitchFamily="49" charset="0"/>
              </a:rPr>
              <a:t>.log(</a:t>
            </a:r>
            <a:r>
              <a:rPr lang="fr-FR" b="0" dirty="0" err="1">
                <a:solidFill>
                  <a:srgbClr val="CC8B23"/>
                </a:solidFill>
                <a:effectLst/>
                <a:latin typeface="Consolas" panose="020B0609020204030204" pitchFamily="49" charset="0"/>
              </a:rPr>
              <a:t>resultat</a:t>
            </a:r>
            <a:r>
              <a:rPr lang="fr-FR" b="0" dirty="0">
                <a:solidFill>
                  <a:schemeClr val="accent1"/>
                </a:solidFill>
                <a:effectLst/>
                <a:latin typeface="Consolas" panose="020B0609020204030204" pitchFamily="49" charset="0"/>
              </a:rPr>
              <a:t>);</a:t>
            </a:r>
          </a:p>
          <a:p>
            <a:br>
              <a:rPr lang="fr-FR" b="0" dirty="0">
                <a:solidFill>
                  <a:srgbClr val="FFFFFF"/>
                </a:solidFill>
                <a:effectLst/>
                <a:latin typeface="Consolas" panose="020B0609020204030204" pitchFamily="49" charset="0"/>
              </a:rPr>
            </a:br>
            <a:r>
              <a:rPr lang="fr-FR" b="0" dirty="0">
                <a:solidFill>
                  <a:srgbClr val="7285B7"/>
                </a:solidFill>
                <a:effectLst/>
                <a:latin typeface="Consolas" panose="020B0609020204030204" pitchFamily="49" charset="0"/>
              </a:rPr>
              <a:t>// La multiplication</a:t>
            </a:r>
            <a:endParaRPr lang="fr-FR" b="0" dirty="0">
              <a:solidFill>
                <a:srgbClr val="FFFFFF"/>
              </a:solidFill>
              <a:effectLst/>
              <a:latin typeface="Consolas" panose="020B0609020204030204" pitchFamily="49" charset="0"/>
            </a:endParaRPr>
          </a:p>
          <a:p>
            <a:r>
              <a:rPr lang="fr-FR" b="0" dirty="0" err="1">
                <a:solidFill>
                  <a:srgbClr val="CC8B23"/>
                </a:solidFill>
                <a:effectLst/>
                <a:latin typeface="Consolas" panose="020B0609020204030204" pitchFamily="49" charset="0"/>
              </a:rPr>
              <a:t>resultat</a:t>
            </a:r>
            <a:r>
              <a:rPr lang="fr-FR" b="0" dirty="0">
                <a:solidFill>
                  <a:srgbClr val="FFFFFF"/>
                </a:solidFill>
                <a:effectLst/>
                <a:latin typeface="Consolas" panose="020B0609020204030204" pitchFamily="49" charset="0"/>
              </a:rPr>
              <a:t> </a:t>
            </a:r>
            <a:r>
              <a:rPr lang="fr-FR" b="0" dirty="0">
                <a:solidFill>
                  <a:schemeClr val="accent1"/>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chemeClr val="accent1"/>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nb2</a:t>
            </a:r>
            <a:r>
              <a:rPr lang="fr-FR" b="0" dirty="0">
                <a:solidFill>
                  <a:schemeClr val="accent1"/>
                </a:solidFill>
                <a:effectLst/>
                <a:latin typeface="Consolas" panose="020B0609020204030204" pitchFamily="49" charset="0"/>
              </a:rPr>
              <a:t>;</a:t>
            </a:r>
          </a:p>
          <a:p>
            <a:r>
              <a:rPr lang="fr-FR" b="0" dirty="0">
                <a:solidFill>
                  <a:srgbClr val="CC8B23"/>
                </a:solidFill>
                <a:effectLst/>
                <a:latin typeface="Consolas" panose="020B0609020204030204" pitchFamily="49" charset="0"/>
              </a:rPr>
              <a:t>console</a:t>
            </a:r>
            <a:r>
              <a:rPr lang="fr-FR" b="0" dirty="0">
                <a:solidFill>
                  <a:schemeClr val="accent1"/>
                </a:solidFill>
                <a:effectLst/>
                <a:latin typeface="Consolas" panose="020B0609020204030204" pitchFamily="49" charset="0"/>
              </a:rPr>
              <a:t>.log(</a:t>
            </a:r>
            <a:r>
              <a:rPr lang="fr-FR" b="0" dirty="0" err="1">
                <a:solidFill>
                  <a:srgbClr val="CC8B23"/>
                </a:solidFill>
                <a:effectLst/>
                <a:latin typeface="Consolas" panose="020B0609020204030204" pitchFamily="49" charset="0"/>
              </a:rPr>
              <a:t>resultat</a:t>
            </a:r>
            <a:r>
              <a:rPr lang="fr-FR" b="0" dirty="0">
                <a:solidFill>
                  <a:schemeClr val="accent1"/>
                </a:solidFill>
                <a:effectLst/>
                <a:latin typeface="Consolas" panose="020B0609020204030204" pitchFamily="49" charset="0"/>
              </a:rPr>
              <a:t>);</a:t>
            </a:r>
          </a:p>
          <a:p>
            <a:br>
              <a:rPr lang="fr-FR" b="0" dirty="0">
                <a:solidFill>
                  <a:srgbClr val="FFFFFF"/>
                </a:solidFill>
                <a:effectLst/>
                <a:latin typeface="Consolas" panose="020B0609020204030204" pitchFamily="49" charset="0"/>
              </a:rPr>
            </a:br>
            <a:endParaRPr lang="fr-FR" b="0" dirty="0">
              <a:solidFill>
                <a:schemeClr val="accent1"/>
              </a:solidFill>
              <a:effectLst/>
              <a:latin typeface="Consolas" panose="020B0609020204030204" pitchFamily="49" charset="0"/>
            </a:endParaRPr>
          </a:p>
        </p:txBody>
      </p:sp>
      <p:sp>
        <p:nvSpPr>
          <p:cNvPr id="6" name="ZoneTexte 5">
            <a:extLst>
              <a:ext uri="{FF2B5EF4-FFF2-40B4-BE49-F238E27FC236}">
                <a16:creationId xmlns:a16="http://schemas.microsoft.com/office/drawing/2014/main" id="{2EB4D52A-6F1A-51A8-7A06-3A577FA2F3F1}"/>
              </a:ext>
            </a:extLst>
          </p:cNvPr>
          <p:cNvSpPr txBox="1"/>
          <p:nvPr/>
        </p:nvSpPr>
        <p:spPr>
          <a:xfrm>
            <a:off x="6019060" y="1974039"/>
            <a:ext cx="4912312" cy="3970318"/>
          </a:xfrm>
          <a:prstGeom prst="rect">
            <a:avLst/>
          </a:prstGeom>
          <a:noFill/>
        </p:spPr>
        <p:txBody>
          <a:bodyPr wrap="square">
            <a:spAutoFit/>
          </a:bodyPr>
          <a:lstStyle/>
          <a:p>
            <a:r>
              <a:rPr lang="fr-FR" b="0" dirty="0">
                <a:solidFill>
                  <a:srgbClr val="7285B7"/>
                </a:solidFill>
                <a:effectLst/>
                <a:latin typeface="Consolas" panose="020B0609020204030204" pitchFamily="49" charset="0"/>
              </a:rPr>
              <a:t>// La division</a:t>
            </a:r>
            <a:endParaRPr lang="fr-FR" b="0" dirty="0">
              <a:solidFill>
                <a:srgbClr val="FFFFFF"/>
              </a:solidFill>
              <a:effectLst/>
              <a:latin typeface="Consolas" panose="020B0609020204030204" pitchFamily="49" charset="0"/>
            </a:endParaRPr>
          </a:p>
          <a:p>
            <a:r>
              <a:rPr lang="fr-FR" b="0" dirty="0" err="1">
                <a:solidFill>
                  <a:srgbClr val="CC8B23"/>
                </a:solidFill>
                <a:effectLst/>
                <a:latin typeface="Consolas" panose="020B0609020204030204" pitchFamily="49" charset="0"/>
              </a:rPr>
              <a:t>resultat</a:t>
            </a:r>
            <a:r>
              <a:rPr lang="fr-FR" b="0" dirty="0">
                <a:solidFill>
                  <a:srgbClr val="FFFFFF"/>
                </a:solidFill>
                <a:effectLst/>
                <a:latin typeface="Consolas" panose="020B0609020204030204" pitchFamily="49" charset="0"/>
              </a:rPr>
              <a:t> </a:t>
            </a:r>
            <a:r>
              <a:rPr lang="fr-FR" b="0" dirty="0">
                <a:solidFill>
                  <a:schemeClr val="accent1"/>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chemeClr val="accent1"/>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nb2</a:t>
            </a:r>
            <a:r>
              <a:rPr lang="fr-FR" b="0" dirty="0">
                <a:solidFill>
                  <a:schemeClr val="accent1"/>
                </a:solidFill>
                <a:effectLst/>
                <a:latin typeface="Consolas" panose="020B0609020204030204" pitchFamily="49" charset="0"/>
              </a:rPr>
              <a:t>;</a:t>
            </a:r>
          </a:p>
          <a:p>
            <a:r>
              <a:rPr lang="fr-FR" b="0" dirty="0">
                <a:solidFill>
                  <a:srgbClr val="CC8B23"/>
                </a:solidFill>
                <a:effectLst/>
                <a:latin typeface="Consolas" panose="020B0609020204030204" pitchFamily="49" charset="0"/>
              </a:rPr>
              <a:t>console</a:t>
            </a:r>
            <a:r>
              <a:rPr lang="fr-FR" b="0" dirty="0">
                <a:solidFill>
                  <a:schemeClr val="accent1"/>
                </a:solidFill>
                <a:effectLst/>
                <a:latin typeface="Consolas" panose="020B0609020204030204" pitchFamily="49" charset="0"/>
              </a:rPr>
              <a:t>.log(</a:t>
            </a:r>
            <a:r>
              <a:rPr lang="fr-FR" b="0" dirty="0" err="1">
                <a:solidFill>
                  <a:srgbClr val="CC8B23"/>
                </a:solidFill>
                <a:effectLst/>
                <a:latin typeface="Consolas" panose="020B0609020204030204" pitchFamily="49" charset="0"/>
              </a:rPr>
              <a:t>resultat</a:t>
            </a:r>
            <a:r>
              <a:rPr lang="fr-FR" b="0" dirty="0">
                <a:solidFill>
                  <a:schemeClr val="accent1"/>
                </a:solidFill>
                <a:effectLst/>
                <a:latin typeface="Consolas" panose="020B0609020204030204" pitchFamily="49" charset="0"/>
              </a:rPr>
              <a:t>);</a:t>
            </a:r>
          </a:p>
          <a:p>
            <a:br>
              <a:rPr lang="fr-FR" b="0" dirty="0">
                <a:solidFill>
                  <a:srgbClr val="FFFFFF"/>
                </a:solidFill>
                <a:effectLst/>
                <a:latin typeface="Consolas" panose="020B0609020204030204" pitchFamily="49" charset="0"/>
              </a:rPr>
            </a:br>
            <a:r>
              <a:rPr lang="fr-FR" b="0" dirty="0">
                <a:solidFill>
                  <a:srgbClr val="7285B7"/>
                </a:solidFill>
                <a:effectLst/>
                <a:latin typeface="Consolas" panose="020B0609020204030204" pitchFamily="49" charset="0"/>
              </a:rPr>
              <a:t>// Le modulo --&gt; reste de la division</a:t>
            </a:r>
            <a:endParaRPr lang="fr-FR" b="0" dirty="0">
              <a:solidFill>
                <a:srgbClr val="FFFFFF"/>
              </a:solidFill>
              <a:effectLst/>
              <a:latin typeface="Consolas" panose="020B0609020204030204" pitchFamily="49" charset="0"/>
            </a:endParaRPr>
          </a:p>
          <a:p>
            <a:r>
              <a:rPr lang="fr-FR" b="0" dirty="0" err="1">
                <a:solidFill>
                  <a:srgbClr val="CC8B23"/>
                </a:solidFill>
                <a:effectLst/>
                <a:latin typeface="Consolas" panose="020B0609020204030204" pitchFamily="49" charset="0"/>
              </a:rPr>
              <a:t>resultat</a:t>
            </a:r>
            <a:r>
              <a:rPr lang="fr-FR" b="0" dirty="0">
                <a:solidFill>
                  <a:srgbClr val="FFFFFF"/>
                </a:solidFill>
                <a:effectLst/>
                <a:latin typeface="Consolas" panose="020B0609020204030204" pitchFamily="49" charset="0"/>
              </a:rPr>
              <a:t> </a:t>
            </a:r>
            <a:r>
              <a:rPr lang="fr-FR" b="0" dirty="0">
                <a:solidFill>
                  <a:schemeClr val="accent1"/>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chemeClr val="accent1"/>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nb2</a:t>
            </a:r>
            <a:r>
              <a:rPr lang="fr-FR" b="0" dirty="0">
                <a:solidFill>
                  <a:schemeClr val="accent1"/>
                </a:solidFill>
                <a:effectLst/>
                <a:latin typeface="Consolas" panose="020B0609020204030204" pitchFamily="49" charset="0"/>
              </a:rPr>
              <a:t>;</a:t>
            </a:r>
          </a:p>
          <a:p>
            <a:r>
              <a:rPr lang="fr-FR" b="0" dirty="0">
                <a:solidFill>
                  <a:srgbClr val="CC8B23"/>
                </a:solidFill>
                <a:effectLst/>
                <a:latin typeface="Consolas" panose="020B0609020204030204" pitchFamily="49" charset="0"/>
              </a:rPr>
              <a:t>console</a:t>
            </a:r>
            <a:r>
              <a:rPr lang="fr-FR" b="0" dirty="0">
                <a:solidFill>
                  <a:schemeClr val="accent1"/>
                </a:solidFill>
                <a:effectLst/>
                <a:latin typeface="Consolas" panose="020B0609020204030204" pitchFamily="49" charset="0"/>
              </a:rPr>
              <a:t>.log(</a:t>
            </a:r>
            <a:r>
              <a:rPr lang="fr-FR" b="0" dirty="0" err="1">
                <a:solidFill>
                  <a:srgbClr val="CC8B23"/>
                </a:solidFill>
                <a:effectLst/>
                <a:latin typeface="Consolas" panose="020B0609020204030204" pitchFamily="49" charset="0"/>
              </a:rPr>
              <a:t>resultat</a:t>
            </a:r>
            <a:r>
              <a:rPr lang="fr-FR" b="0" dirty="0">
                <a:solidFill>
                  <a:schemeClr val="accent1"/>
                </a:solidFill>
                <a:effectLst/>
                <a:latin typeface="Consolas" panose="020B0609020204030204" pitchFamily="49" charset="0"/>
              </a:rPr>
              <a:t>);</a:t>
            </a:r>
          </a:p>
          <a:p>
            <a:endParaRPr lang="fr-FR" dirty="0">
              <a:solidFill>
                <a:schemeClr val="accent1"/>
              </a:solidFill>
              <a:latin typeface="Consolas" panose="020B0609020204030204" pitchFamily="49" charset="0"/>
            </a:endParaRPr>
          </a:p>
          <a:p>
            <a:r>
              <a:rPr lang="fr-FR" b="0" dirty="0">
                <a:solidFill>
                  <a:srgbClr val="7285B7"/>
                </a:solidFill>
                <a:effectLst/>
                <a:latin typeface="Consolas" panose="020B0609020204030204" pitchFamily="49" charset="0"/>
              </a:rPr>
              <a:t>// Les écritures simplifiées</a:t>
            </a:r>
            <a:endParaRPr lang="fr-FR" b="0" dirty="0">
              <a:solidFill>
                <a:srgbClr val="FFFFFF"/>
              </a:solidFill>
              <a:effectLst/>
              <a:latin typeface="Consolas" panose="020B0609020204030204" pitchFamily="49" charset="0"/>
            </a:endParaRPr>
          </a:p>
          <a:p>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rgbClr val="4078F2"/>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rgbClr val="4078F2"/>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5</a:t>
            </a:r>
            <a:r>
              <a:rPr lang="fr-FR" b="0" dirty="0">
                <a:solidFill>
                  <a:srgbClr val="4078F2"/>
                </a:solidFill>
                <a:effectLst/>
                <a:latin typeface="Consolas" panose="020B0609020204030204" pitchFamily="49" charset="0"/>
              </a:rPr>
              <a:t>;</a:t>
            </a:r>
          </a:p>
          <a:p>
            <a:r>
              <a:rPr lang="fr-FR" b="0" dirty="0">
                <a:solidFill>
                  <a:srgbClr val="7285B7"/>
                </a:solidFill>
                <a:effectLst/>
                <a:latin typeface="Consolas" panose="020B0609020204030204" pitchFamily="49" charset="0"/>
              </a:rPr>
              <a:t>// peut s'écrire plus simplement comme ci-dessous</a:t>
            </a:r>
            <a:endParaRPr lang="fr-FR" b="0" dirty="0">
              <a:solidFill>
                <a:srgbClr val="FFFFFF"/>
              </a:solidFill>
              <a:effectLst/>
              <a:latin typeface="Consolas" panose="020B0609020204030204" pitchFamily="49" charset="0"/>
            </a:endParaRPr>
          </a:p>
          <a:p>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rgbClr val="4078F2"/>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5</a:t>
            </a:r>
            <a:r>
              <a:rPr lang="fr-FR" b="0" dirty="0">
                <a:solidFill>
                  <a:srgbClr val="4078F2"/>
                </a:solidFill>
                <a:effectLst/>
                <a:latin typeface="Consolas" panose="020B0609020204030204" pitchFamily="49" charset="0"/>
              </a:rPr>
              <a:t>;</a:t>
            </a:r>
          </a:p>
          <a:p>
            <a:endParaRPr lang="fr-FR" dirty="0"/>
          </a:p>
        </p:txBody>
      </p:sp>
    </p:spTree>
    <p:extLst>
      <p:ext uri="{BB962C8B-B14F-4D97-AF65-F5344CB8AC3E}">
        <p14:creationId xmlns:p14="http://schemas.microsoft.com/office/powerpoint/2010/main" val="82160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7</a:t>
            </a:r>
          </a:p>
        </p:txBody>
      </p:sp>
      <p:sp>
        <p:nvSpPr>
          <p:cNvPr id="3" name="TextBox 2">
            <a:extLst>
              <a:ext uri="{FF2B5EF4-FFF2-40B4-BE49-F238E27FC236}">
                <a16:creationId xmlns:a16="http://schemas.microsoft.com/office/drawing/2014/main" id="{300F317F-220A-C48E-5C15-8F401C4C2259}"/>
              </a:ext>
            </a:extLst>
          </p:cNvPr>
          <p:cNvSpPr txBox="1"/>
          <p:nvPr/>
        </p:nvSpPr>
        <p:spPr>
          <a:xfrm>
            <a:off x="4242784" y="804092"/>
            <a:ext cx="3552552"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Incrémentation et décrémentation</a:t>
            </a:r>
            <a:endParaRPr lang="fr-FR" dirty="0">
              <a:solidFill>
                <a:srgbClr val="383A42"/>
              </a:solidFill>
              <a:latin typeface="Consolas"/>
              <a:ea typeface="Times New Roman"/>
              <a:cs typeface="Times New Roman"/>
            </a:endParaRPr>
          </a:p>
        </p:txBody>
      </p:sp>
      <p:sp>
        <p:nvSpPr>
          <p:cNvPr id="5" name="ZoneTexte 4">
            <a:extLst>
              <a:ext uri="{FF2B5EF4-FFF2-40B4-BE49-F238E27FC236}">
                <a16:creationId xmlns:a16="http://schemas.microsoft.com/office/drawing/2014/main" id="{157BC2FF-AC27-5981-90F5-71D86F729A67}"/>
              </a:ext>
            </a:extLst>
          </p:cNvPr>
          <p:cNvSpPr txBox="1"/>
          <p:nvPr/>
        </p:nvSpPr>
        <p:spPr>
          <a:xfrm>
            <a:off x="3082954" y="1853048"/>
            <a:ext cx="6165908" cy="3139321"/>
          </a:xfrm>
          <a:prstGeom prst="rect">
            <a:avLst/>
          </a:prstGeom>
          <a:noFill/>
        </p:spPr>
        <p:txBody>
          <a:bodyPr wrap="square">
            <a:spAutoFit/>
          </a:bodyPr>
          <a:lstStyle/>
          <a:p>
            <a:r>
              <a:rPr lang="fr-FR" b="0" dirty="0">
                <a:solidFill>
                  <a:srgbClr val="7285B7"/>
                </a:solidFill>
                <a:effectLst/>
                <a:latin typeface="Consolas" panose="020B0609020204030204" pitchFamily="49" charset="0"/>
              </a:rPr>
              <a:t>// Incrémentation</a:t>
            </a:r>
            <a:endParaRPr lang="fr-FR" b="0" dirty="0">
              <a:solidFill>
                <a:srgbClr val="FFFFFF"/>
              </a:solidFill>
              <a:effectLst/>
              <a:latin typeface="Consolas" panose="020B0609020204030204" pitchFamily="49" charset="0"/>
            </a:endParaRPr>
          </a:p>
          <a:p>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rgbClr val="4078F2"/>
                </a:solidFill>
                <a:effectLst/>
                <a:latin typeface="Consolas" panose="020B0609020204030204" pitchFamily="49" charset="0"/>
              </a:rPr>
              <a:t>= </a:t>
            </a:r>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rgbClr val="4078F2"/>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986801"/>
                </a:solidFill>
                <a:effectLst/>
                <a:latin typeface="Consolas" panose="020B0609020204030204" pitchFamily="49" charset="0"/>
              </a:rPr>
              <a:t>1</a:t>
            </a:r>
            <a:r>
              <a:rPr lang="fr-FR" b="0" dirty="0">
                <a:effectLst/>
                <a:latin typeface="Consolas" panose="020B0609020204030204" pitchFamily="49" charset="0"/>
              </a:rPr>
              <a:t>;</a:t>
            </a:r>
          </a:p>
          <a:p>
            <a:r>
              <a:rPr lang="fr-FR" b="0" dirty="0">
                <a:solidFill>
                  <a:srgbClr val="7285B7"/>
                </a:solidFill>
                <a:effectLst/>
                <a:latin typeface="Consolas" panose="020B0609020204030204" pitchFamily="49" charset="0"/>
              </a:rPr>
              <a:t>// peut se simplifier en</a:t>
            </a:r>
            <a:endParaRPr lang="fr-FR" b="0" dirty="0">
              <a:solidFill>
                <a:srgbClr val="FFFFFF"/>
              </a:solidFill>
              <a:effectLst/>
              <a:latin typeface="Consolas" panose="020B0609020204030204" pitchFamily="49" charset="0"/>
            </a:endParaRPr>
          </a:p>
          <a:p>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rgbClr val="4078F2"/>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1</a:t>
            </a:r>
            <a:r>
              <a:rPr lang="fr-FR" b="0" dirty="0">
                <a:effectLst/>
                <a:latin typeface="Consolas" panose="020B0609020204030204" pitchFamily="49" charset="0"/>
              </a:rPr>
              <a:t>;</a:t>
            </a:r>
          </a:p>
          <a:p>
            <a:r>
              <a:rPr lang="fr-FR" b="0" dirty="0">
                <a:solidFill>
                  <a:srgbClr val="7285B7"/>
                </a:solidFill>
                <a:effectLst/>
                <a:latin typeface="Consolas" panose="020B0609020204030204" pitchFamily="49" charset="0"/>
              </a:rPr>
              <a:t>// mais encore mieux</a:t>
            </a:r>
            <a:endParaRPr lang="fr-FR" b="0" dirty="0">
              <a:solidFill>
                <a:srgbClr val="FFFFFF"/>
              </a:solidFill>
              <a:effectLst/>
              <a:latin typeface="Consolas" panose="020B0609020204030204" pitchFamily="49" charset="0"/>
            </a:endParaRPr>
          </a:p>
          <a:p>
            <a:r>
              <a:rPr lang="fr-FR" b="0" dirty="0">
                <a:solidFill>
                  <a:srgbClr val="CC8B23"/>
                </a:solidFill>
                <a:effectLst/>
                <a:latin typeface="Consolas" panose="020B0609020204030204" pitchFamily="49" charset="0"/>
              </a:rPr>
              <a:t>nb1</a:t>
            </a:r>
            <a:r>
              <a:rPr lang="fr-FR" b="0" dirty="0">
                <a:solidFill>
                  <a:srgbClr val="4078F2"/>
                </a:solidFill>
                <a:effectLst/>
                <a:latin typeface="Consolas" panose="020B0609020204030204" pitchFamily="49" charset="0"/>
              </a:rPr>
              <a:t>++</a:t>
            </a:r>
            <a:r>
              <a:rPr lang="fr-FR" b="0" dirty="0">
                <a:effectLst/>
                <a:latin typeface="Consolas" panose="020B0609020204030204" pitchFamily="49" charset="0"/>
              </a:rPr>
              <a:t>;</a:t>
            </a:r>
          </a:p>
          <a:p>
            <a:br>
              <a:rPr lang="fr-FR" b="0" dirty="0">
                <a:solidFill>
                  <a:srgbClr val="FFFFFF"/>
                </a:solidFill>
                <a:effectLst/>
                <a:latin typeface="Consolas" panose="020B0609020204030204" pitchFamily="49" charset="0"/>
              </a:rPr>
            </a:br>
            <a:r>
              <a:rPr lang="fr-FR" b="0" dirty="0">
                <a:solidFill>
                  <a:srgbClr val="7285B7"/>
                </a:solidFill>
                <a:effectLst/>
                <a:latin typeface="Consolas" panose="020B0609020204030204" pitchFamily="49" charset="0"/>
              </a:rPr>
              <a:t>// Décrémentation</a:t>
            </a:r>
            <a:endParaRPr lang="fr-FR" b="0" dirty="0">
              <a:solidFill>
                <a:srgbClr val="FFFFFF"/>
              </a:solidFill>
              <a:effectLst/>
              <a:latin typeface="Consolas" panose="020B0609020204030204" pitchFamily="49" charset="0"/>
            </a:endParaRPr>
          </a:p>
          <a:p>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rgbClr val="4078F2"/>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rgbClr val="4078F2"/>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986801"/>
                </a:solidFill>
                <a:effectLst/>
                <a:latin typeface="Consolas" panose="020B0609020204030204" pitchFamily="49" charset="0"/>
              </a:rPr>
              <a:t>1</a:t>
            </a:r>
            <a:r>
              <a:rPr lang="fr-FR" b="0" dirty="0">
                <a:effectLst/>
                <a:latin typeface="Consolas" panose="020B0609020204030204" pitchFamily="49" charset="0"/>
              </a:rPr>
              <a:t>;</a:t>
            </a:r>
          </a:p>
          <a:p>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rgbClr val="4078F2"/>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986801"/>
                </a:solidFill>
                <a:effectLst/>
                <a:latin typeface="Consolas" panose="020B0609020204030204" pitchFamily="49" charset="0"/>
              </a:rPr>
              <a:t>1</a:t>
            </a:r>
            <a:r>
              <a:rPr lang="fr-FR" b="0" dirty="0">
                <a:effectLst/>
                <a:latin typeface="Consolas" panose="020B0609020204030204" pitchFamily="49" charset="0"/>
              </a:rPr>
              <a:t>;</a:t>
            </a:r>
          </a:p>
          <a:p>
            <a:r>
              <a:rPr lang="fr-FR" b="0" dirty="0">
                <a:solidFill>
                  <a:srgbClr val="CC8B23"/>
                </a:solidFill>
                <a:effectLst/>
                <a:latin typeface="Consolas" panose="020B0609020204030204" pitchFamily="49" charset="0"/>
              </a:rPr>
              <a:t>nb1</a:t>
            </a:r>
            <a:r>
              <a:rPr lang="fr-FR" b="0" dirty="0">
                <a:solidFill>
                  <a:srgbClr val="4078F2"/>
                </a:solidFill>
                <a:effectLst/>
                <a:latin typeface="Consolas" panose="020B0609020204030204" pitchFamily="49" charset="0"/>
              </a:rPr>
              <a:t>--</a:t>
            </a:r>
            <a:r>
              <a:rPr lang="fr-FR" b="0" dirty="0">
                <a:effectLst/>
                <a:latin typeface="Consolas" panose="020B0609020204030204" pitchFamily="49" charset="0"/>
              </a:rPr>
              <a:t>;</a:t>
            </a:r>
          </a:p>
        </p:txBody>
      </p:sp>
    </p:spTree>
    <p:extLst>
      <p:ext uri="{BB962C8B-B14F-4D97-AF65-F5344CB8AC3E}">
        <p14:creationId xmlns:p14="http://schemas.microsoft.com/office/powerpoint/2010/main" val="959245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7</a:t>
            </a:r>
          </a:p>
        </p:txBody>
      </p:sp>
      <p:sp>
        <p:nvSpPr>
          <p:cNvPr id="3" name="TextBox 2">
            <a:extLst>
              <a:ext uri="{FF2B5EF4-FFF2-40B4-BE49-F238E27FC236}">
                <a16:creationId xmlns:a16="http://schemas.microsoft.com/office/drawing/2014/main" id="{300F317F-220A-C48E-5C15-8F401C4C2259}"/>
              </a:ext>
            </a:extLst>
          </p:cNvPr>
          <p:cNvSpPr txBox="1"/>
          <p:nvPr/>
        </p:nvSpPr>
        <p:spPr>
          <a:xfrm>
            <a:off x="4242784" y="804092"/>
            <a:ext cx="3552552"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opérateurs de comparaison</a:t>
            </a:r>
            <a:endParaRPr lang="fr-FR" dirty="0">
              <a:solidFill>
                <a:srgbClr val="383A42"/>
              </a:solidFill>
              <a:latin typeface="Consolas"/>
              <a:ea typeface="Times New Roman"/>
              <a:cs typeface="Times New Roman"/>
            </a:endParaRPr>
          </a:p>
        </p:txBody>
      </p:sp>
      <p:sp>
        <p:nvSpPr>
          <p:cNvPr id="4" name="ZoneTexte 3">
            <a:extLst>
              <a:ext uri="{FF2B5EF4-FFF2-40B4-BE49-F238E27FC236}">
                <a16:creationId xmlns:a16="http://schemas.microsoft.com/office/drawing/2014/main" id="{2CBBAA29-C45A-F5FD-81B0-27DF88C6AEA6}"/>
              </a:ext>
            </a:extLst>
          </p:cNvPr>
          <p:cNvSpPr txBox="1"/>
          <p:nvPr/>
        </p:nvSpPr>
        <p:spPr>
          <a:xfrm>
            <a:off x="872459" y="1386242"/>
            <a:ext cx="10897294" cy="3139321"/>
          </a:xfrm>
          <a:prstGeom prst="rect">
            <a:avLst/>
          </a:prstGeom>
          <a:noFill/>
        </p:spPr>
        <p:txBody>
          <a:bodyPr wrap="square">
            <a:spAutoFit/>
          </a:bodyPr>
          <a:lstStyle/>
          <a:p>
            <a:r>
              <a:rPr lang="fr-FR" b="0" dirty="0">
                <a:solidFill>
                  <a:srgbClr val="D15DFF"/>
                </a:solidFill>
                <a:effectLst/>
                <a:latin typeface="Consolas" panose="020B0609020204030204" pitchFamily="49" charset="0"/>
              </a:rPr>
              <a:t>==</a:t>
            </a:r>
            <a:r>
              <a:rPr lang="fr-FR" b="0" dirty="0">
                <a:solidFill>
                  <a:srgbClr val="7285B7"/>
                </a:solidFill>
                <a:effectLst/>
                <a:latin typeface="Consolas" panose="020B0609020204030204" pitchFamily="49" charset="0"/>
              </a:rPr>
              <a:t> </a:t>
            </a:r>
            <a:r>
              <a:rPr lang="fr-FR" b="0" dirty="0">
                <a:effectLst/>
                <a:latin typeface="Consolas" panose="020B0609020204030204" pitchFamily="49" charset="0"/>
              </a:rPr>
              <a:t>signifie</a:t>
            </a:r>
            <a:r>
              <a:rPr lang="fr-FR" b="0" dirty="0">
                <a:solidFill>
                  <a:srgbClr val="7285B7"/>
                </a:solidFill>
                <a:effectLst/>
                <a:latin typeface="Consolas" panose="020B0609020204030204" pitchFamily="49" charset="0"/>
              </a:rPr>
              <a:t> </a:t>
            </a:r>
            <a:r>
              <a:rPr lang="fr-FR" b="0" dirty="0">
                <a:solidFill>
                  <a:srgbClr val="D15DFF"/>
                </a:solidFill>
                <a:effectLst/>
                <a:latin typeface="Consolas" panose="020B0609020204030204" pitchFamily="49" charset="0"/>
              </a:rPr>
              <a:t>égal à</a:t>
            </a:r>
            <a:endParaRPr lang="fr-FR" b="0" dirty="0">
              <a:solidFill>
                <a:srgbClr val="0070C0"/>
              </a:solidFill>
              <a:effectLst/>
              <a:latin typeface="Consolas" panose="020B0609020204030204" pitchFamily="49" charset="0"/>
            </a:endParaRPr>
          </a:p>
          <a:p>
            <a:r>
              <a:rPr lang="fr-FR" b="0" dirty="0">
                <a:solidFill>
                  <a:schemeClr val="bg1">
                    <a:lumMod val="50000"/>
                  </a:schemeClr>
                </a:solidFill>
                <a:effectLst/>
                <a:latin typeface="Consolas" panose="020B0609020204030204" pitchFamily="49" charset="0"/>
              </a:rPr>
              <a:t>Il permet de vérifier que la valeur de deux variables sont identiques</a:t>
            </a:r>
          </a:p>
          <a:p>
            <a:r>
              <a:rPr lang="fr-FR" b="0" dirty="0">
                <a:solidFill>
                  <a:schemeClr val="bg1">
                    <a:lumMod val="50000"/>
                  </a:schemeClr>
                </a:solidFill>
                <a:effectLst/>
                <a:latin typeface="Consolas" panose="020B0609020204030204" pitchFamily="49" charset="0"/>
              </a:rPr>
              <a:t>  </a:t>
            </a:r>
          </a:p>
          <a:p>
            <a:r>
              <a:rPr lang="fr-FR" b="0" dirty="0">
                <a:solidFill>
                  <a:srgbClr val="D15DFF"/>
                </a:solidFill>
                <a:effectLst/>
                <a:latin typeface="Consolas" panose="020B0609020204030204" pitchFamily="49" charset="0"/>
              </a:rPr>
              <a:t>===</a:t>
            </a:r>
            <a:r>
              <a:rPr lang="fr-FR" b="0" dirty="0">
                <a:solidFill>
                  <a:schemeClr val="bg1">
                    <a:lumMod val="50000"/>
                  </a:schemeClr>
                </a:solidFill>
                <a:effectLst/>
                <a:latin typeface="Consolas" panose="020B0609020204030204" pitchFamily="49" charset="0"/>
              </a:rPr>
              <a:t> </a:t>
            </a:r>
            <a:r>
              <a:rPr lang="fr-FR" b="0" dirty="0">
                <a:solidFill>
                  <a:srgbClr val="383A42"/>
                </a:solidFill>
                <a:effectLst/>
                <a:latin typeface="Consolas" panose="020B0609020204030204" pitchFamily="49" charset="0"/>
              </a:rPr>
              <a:t>signifie</a:t>
            </a:r>
            <a:r>
              <a:rPr lang="fr-FR" b="0" dirty="0">
                <a:solidFill>
                  <a:schemeClr val="bg1">
                    <a:lumMod val="50000"/>
                  </a:schemeClr>
                </a:solidFill>
                <a:effectLst/>
                <a:latin typeface="Consolas" panose="020B0609020204030204" pitchFamily="49" charset="0"/>
              </a:rPr>
              <a:t> </a:t>
            </a:r>
            <a:r>
              <a:rPr lang="fr-FR" b="0" dirty="0">
                <a:solidFill>
                  <a:srgbClr val="D15DFF"/>
                </a:solidFill>
                <a:effectLst/>
                <a:latin typeface="Consolas" panose="020B0609020204030204" pitchFamily="49" charset="0"/>
              </a:rPr>
              <a:t>strictement égal à</a:t>
            </a:r>
          </a:p>
          <a:p>
            <a:r>
              <a:rPr lang="fr-FR" b="0" dirty="0">
                <a:solidFill>
                  <a:schemeClr val="bg1">
                    <a:lumMod val="50000"/>
                  </a:schemeClr>
                </a:solidFill>
                <a:effectLst/>
                <a:latin typeface="Consolas" panose="020B0609020204030204" pitchFamily="49" charset="0"/>
              </a:rPr>
              <a:t>Il va comparer la valeur </a:t>
            </a:r>
            <a:r>
              <a:rPr lang="fr-FR" b="0" dirty="0">
                <a:solidFill>
                  <a:srgbClr val="E45649"/>
                </a:solidFill>
                <a:effectLst/>
                <a:latin typeface="Consolas" panose="020B0609020204030204" pitchFamily="49" charset="0"/>
              </a:rPr>
              <a:t>ET</a:t>
            </a:r>
            <a:r>
              <a:rPr lang="fr-FR" b="0" dirty="0">
                <a:solidFill>
                  <a:schemeClr val="bg1">
                    <a:lumMod val="50000"/>
                  </a:schemeClr>
                </a:solidFill>
                <a:effectLst/>
                <a:latin typeface="Consolas" panose="020B0609020204030204" pitchFamily="49" charset="0"/>
              </a:rPr>
              <a:t> le type de deux variables</a:t>
            </a:r>
          </a:p>
          <a:p>
            <a:r>
              <a:rPr lang="fr-FR" b="0" dirty="0">
                <a:solidFill>
                  <a:schemeClr val="bg1">
                    <a:lumMod val="50000"/>
                  </a:schemeClr>
                </a:solidFill>
                <a:effectLst/>
                <a:latin typeface="Consolas" panose="020B0609020204030204" pitchFamily="49" charset="0"/>
              </a:rPr>
              <a:t>  </a:t>
            </a:r>
            <a:endParaRPr lang="fr-FR" dirty="0">
              <a:solidFill>
                <a:schemeClr val="bg1">
                  <a:lumMod val="50000"/>
                </a:schemeClr>
              </a:solidFill>
              <a:latin typeface="Consolas" panose="020B0609020204030204" pitchFamily="49" charset="0"/>
            </a:endParaRPr>
          </a:p>
          <a:p>
            <a:r>
              <a:rPr lang="fr-FR" b="0" dirty="0">
                <a:solidFill>
                  <a:srgbClr val="D15DFF"/>
                </a:solidFill>
                <a:effectLst/>
                <a:latin typeface="Consolas" panose="020B0609020204030204" pitchFamily="49" charset="0"/>
              </a:rPr>
              <a:t>!=</a:t>
            </a:r>
            <a:r>
              <a:rPr lang="fr-FR" b="0" dirty="0">
                <a:solidFill>
                  <a:schemeClr val="bg1">
                    <a:lumMod val="50000"/>
                  </a:schemeClr>
                </a:solidFill>
                <a:effectLst/>
                <a:latin typeface="Consolas" panose="020B0609020204030204" pitchFamily="49" charset="0"/>
              </a:rPr>
              <a:t> </a:t>
            </a:r>
            <a:r>
              <a:rPr lang="fr-FR" b="0" dirty="0">
                <a:effectLst/>
                <a:latin typeface="Consolas" panose="020B0609020204030204" pitchFamily="49" charset="0"/>
              </a:rPr>
              <a:t>signifie</a:t>
            </a:r>
            <a:r>
              <a:rPr lang="fr-FR" b="0" dirty="0">
                <a:solidFill>
                  <a:schemeClr val="bg1">
                    <a:lumMod val="50000"/>
                  </a:schemeClr>
                </a:solidFill>
                <a:effectLst/>
                <a:latin typeface="Consolas" panose="020B0609020204030204" pitchFamily="49" charset="0"/>
              </a:rPr>
              <a:t> </a:t>
            </a:r>
            <a:r>
              <a:rPr lang="fr-FR" b="0" dirty="0">
                <a:solidFill>
                  <a:srgbClr val="D15DFF"/>
                </a:solidFill>
                <a:effectLst/>
                <a:latin typeface="Consolas" panose="020B0609020204030204" pitchFamily="49" charset="0"/>
              </a:rPr>
              <a:t>différent de</a:t>
            </a:r>
          </a:p>
          <a:p>
            <a:r>
              <a:rPr lang="fr-FR" b="0" dirty="0">
                <a:solidFill>
                  <a:schemeClr val="bg1">
                    <a:lumMod val="50000"/>
                  </a:schemeClr>
                </a:solidFill>
                <a:effectLst/>
                <a:latin typeface="Consolas" panose="020B0609020204030204" pitchFamily="49" charset="0"/>
              </a:rPr>
              <a:t>Il permet de vérifier que la valeur de deux variables sont différentes</a:t>
            </a:r>
          </a:p>
          <a:p>
            <a:r>
              <a:rPr lang="fr-FR" b="0" dirty="0">
                <a:solidFill>
                  <a:schemeClr val="bg1">
                    <a:lumMod val="50000"/>
                  </a:schemeClr>
                </a:solidFill>
                <a:effectLst/>
                <a:latin typeface="Consolas" panose="020B0609020204030204" pitchFamily="49" charset="0"/>
              </a:rPr>
              <a:t>  </a:t>
            </a:r>
            <a:endParaRPr lang="fr-FR" dirty="0">
              <a:solidFill>
                <a:schemeClr val="bg1">
                  <a:lumMod val="50000"/>
                </a:schemeClr>
              </a:solidFill>
              <a:latin typeface="Consolas" panose="020B0609020204030204" pitchFamily="49" charset="0"/>
            </a:endParaRPr>
          </a:p>
          <a:p>
            <a:r>
              <a:rPr lang="fr-FR" b="0" dirty="0">
                <a:solidFill>
                  <a:srgbClr val="D15DFF"/>
                </a:solidFill>
                <a:effectLst/>
                <a:latin typeface="Consolas" panose="020B0609020204030204" pitchFamily="49" charset="0"/>
              </a:rPr>
              <a:t>!==</a:t>
            </a:r>
            <a:r>
              <a:rPr lang="fr-FR" b="0" dirty="0">
                <a:solidFill>
                  <a:schemeClr val="bg1">
                    <a:lumMod val="50000"/>
                  </a:schemeClr>
                </a:solidFill>
                <a:effectLst/>
                <a:latin typeface="Consolas" panose="020B0609020204030204" pitchFamily="49" charset="0"/>
              </a:rPr>
              <a:t> </a:t>
            </a:r>
            <a:r>
              <a:rPr lang="fr-FR" b="0" dirty="0">
                <a:effectLst/>
                <a:latin typeface="Consolas" panose="020B0609020204030204" pitchFamily="49" charset="0"/>
              </a:rPr>
              <a:t>signifie</a:t>
            </a:r>
            <a:r>
              <a:rPr lang="fr-FR" b="0" dirty="0">
                <a:solidFill>
                  <a:schemeClr val="bg1">
                    <a:lumMod val="50000"/>
                  </a:schemeClr>
                </a:solidFill>
                <a:effectLst/>
                <a:latin typeface="Consolas" panose="020B0609020204030204" pitchFamily="49" charset="0"/>
              </a:rPr>
              <a:t> </a:t>
            </a:r>
            <a:r>
              <a:rPr lang="fr-FR" b="0" dirty="0">
                <a:solidFill>
                  <a:srgbClr val="D15DFF"/>
                </a:solidFill>
                <a:effectLst/>
                <a:latin typeface="Consolas" panose="020B0609020204030204" pitchFamily="49" charset="0"/>
              </a:rPr>
              <a:t>strictement différent de</a:t>
            </a:r>
          </a:p>
          <a:p>
            <a:r>
              <a:rPr lang="fr-FR" b="0" dirty="0">
                <a:solidFill>
                  <a:schemeClr val="bg1">
                    <a:lumMod val="50000"/>
                  </a:schemeClr>
                </a:solidFill>
                <a:effectLst/>
                <a:latin typeface="Consolas" panose="020B0609020204030204" pitchFamily="49" charset="0"/>
              </a:rPr>
              <a:t>Il va vérifier si la valeur </a:t>
            </a:r>
            <a:r>
              <a:rPr lang="fr-FR" b="0" dirty="0">
                <a:solidFill>
                  <a:srgbClr val="FF0000"/>
                </a:solidFill>
                <a:effectLst/>
                <a:latin typeface="Consolas" panose="020B0609020204030204" pitchFamily="49" charset="0"/>
              </a:rPr>
              <a:t>OU</a:t>
            </a:r>
            <a:r>
              <a:rPr lang="fr-FR" b="0" dirty="0">
                <a:solidFill>
                  <a:schemeClr val="bg1">
                    <a:lumMod val="50000"/>
                  </a:schemeClr>
                </a:solidFill>
                <a:effectLst/>
                <a:latin typeface="Consolas" panose="020B0609020204030204" pitchFamily="49" charset="0"/>
              </a:rPr>
              <a:t> le type sont différents</a:t>
            </a:r>
          </a:p>
        </p:txBody>
      </p:sp>
      <p:sp>
        <p:nvSpPr>
          <p:cNvPr id="7" name="ZoneTexte 6">
            <a:extLst>
              <a:ext uri="{FF2B5EF4-FFF2-40B4-BE49-F238E27FC236}">
                <a16:creationId xmlns:a16="http://schemas.microsoft.com/office/drawing/2014/main" id="{D1052438-3BE7-0CEC-A019-3C73BF46402D}"/>
              </a:ext>
            </a:extLst>
          </p:cNvPr>
          <p:cNvSpPr txBox="1"/>
          <p:nvPr/>
        </p:nvSpPr>
        <p:spPr>
          <a:xfrm>
            <a:off x="1048625" y="4681057"/>
            <a:ext cx="2676088" cy="1754326"/>
          </a:xfrm>
          <a:prstGeom prst="rect">
            <a:avLst/>
          </a:prstGeom>
          <a:noFill/>
        </p:spPr>
        <p:txBody>
          <a:bodyPr wrap="square" rtlCol="0">
            <a:spAutoFit/>
          </a:bodyPr>
          <a:lstStyle/>
          <a:p>
            <a:r>
              <a:rPr lang="fr-FR" b="0" dirty="0">
                <a:effectLst/>
                <a:latin typeface="Consolas" panose="020B0609020204030204" pitchFamily="49" charset="0"/>
              </a:rPr>
              <a:t>Exemples</a:t>
            </a:r>
            <a:endParaRPr lang="fr-FR" dirty="0">
              <a:latin typeface="Consolas" panose="020B0609020204030204" pitchFamily="49" charset="0"/>
            </a:endParaRPr>
          </a:p>
          <a:p>
            <a:endParaRPr lang="fr-FR" b="0" dirty="0">
              <a:solidFill>
                <a:schemeClr val="bg1">
                  <a:lumMod val="50000"/>
                </a:schemeClr>
              </a:solidFill>
              <a:effectLst/>
              <a:latin typeface="Consolas" panose="020B0609020204030204" pitchFamily="49" charset="0"/>
            </a:endParaRPr>
          </a:p>
          <a:p>
            <a:r>
              <a:rPr lang="fr-FR" b="0" dirty="0">
                <a:solidFill>
                  <a:schemeClr val="bg1">
                    <a:lumMod val="50000"/>
                  </a:schemeClr>
                </a:solidFill>
                <a:effectLst/>
                <a:latin typeface="Consolas" panose="020B0609020204030204" pitchFamily="49" charset="0"/>
              </a:rPr>
              <a:t>  1 == 1 --&gt; vrai</a:t>
            </a:r>
          </a:p>
          <a:p>
            <a:r>
              <a:rPr lang="fr-FR" b="0" dirty="0">
                <a:solidFill>
                  <a:schemeClr val="bg1">
                    <a:lumMod val="50000"/>
                  </a:schemeClr>
                </a:solidFill>
                <a:effectLst/>
                <a:latin typeface="Consolas" panose="020B0609020204030204" pitchFamily="49" charset="0"/>
              </a:rPr>
              <a:t>  "1" == 1 --&gt; vrai</a:t>
            </a:r>
          </a:p>
          <a:p>
            <a:r>
              <a:rPr lang="fr-FR" b="0" dirty="0">
                <a:solidFill>
                  <a:schemeClr val="bg1">
                    <a:lumMod val="50000"/>
                  </a:schemeClr>
                </a:solidFill>
                <a:effectLst/>
                <a:latin typeface="Consolas" panose="020B0609020204030204" pitchFamily="49" charset="0"/>
              </a:rPr>
              <a:t>  1 != 2 --&gt; vrai</a:t>
            </a:r>
          </a:p>
          <a:p>
            <a:r>
              <a:rPr lang="fr-FR" b="0" dirty="0">
                <a:solidFill>
                  <a:schemeClr val="bg1">
                    <a:lumMod val="50000"/>
                  </a:schemeClr>
                </a:solidFill>
                <a:effectLst/>
                <a:latin typeface="Consolas" panose="020B0609020204030204" pitchFamily="49" charset="0"/>
              </a:rPr>
              <a:t>  1 != "1" --&gt; faux</a:t>
            </a:r>
          </a:p>
        </p:txBody>
      </p:sp>
      <p:sp>
        <p:nvSpPr>
          <p:cNvPr id="8" name="ZoneTexte 7">
            <a:extLst>
              <a:ext uri="{FF2B5EF4-FFF2-40B4-BE49-F238E27FC236}">
                <a16:creationId xmlns:a16="http://schemas.microsoft.com/office/drawing/2014/main" id="{B6DB3512-F84B-940E-07A1-216F8C436A80}"/>
              </a:ext>
            </a:extLst>
          </p:cNvPr>
          <p:cNvSpPr txBox="1"/>
          <p:nvPr/>
        </p:nvSpPr>
        <p:spPr>
          <a:xfrm>
            <a:off x="5511566" y="5217952"/>
            <a:ext cx="3483803" cy="1477328"/>
          </a:xfrm>
          <a:prstGeom prst="rect">
            <a:avLst/>
          </a:prstGeom>
          <a:noFill/>
        </p:spPr>
        <p:txBody>
          <a:bodyPr wrap="square" rtlCol="0">
            <a:spAutoFit/>
          </a:bodyPr>
          <a:lstStyle/>
          <a:p>
            <a:r>
              <a:rPr lang="fr-FR" b="0" dirty="0">
                <a:solidFill>
                  <a:schemeClr val="bg1">
                    <a:lumMod val="50000"/>
                  </a:schemeClr>
                </a:solidFill>
                <a:effectLst/>
                <a:latin typeface="Consolas" panose="020B0609020204030204" pitchFamily="49" charset="0"/>
              </a:rPr>
              <a:t>3 === 3 --&gt; vrai</a:t>
            </a:r>
          </a:p>
          <a:p>
            <a:r>
              <a:rPr lang="fr-FR" b="0" dirty="0">
                <a:solidFill>
                  <a:schemeClr val="bg1">
                    <a:lumMod val="50000"/>
                  </a:schemeClr>
                </a:solidFill>
                <a:effectLst/>
                <a:latin typeface="Consolas" panose="020B0609020204030204" pitchFamily="49" charset="0"/>
              </a:rPr>
              <a:t>3 === "3" --&gt; faux</a:t>
            </a:r>
          </a:p>
          <a:p>
            <a:r>
              <a:rPr lang="fr-FR" b="0" dirty="0">
                <a:solidFill>
                  <a:schemeClr val="bg1">
                    <a:lumMod val="50000"/>
                  </a:schemeClr>
                </a:solidFill>
                <a:effectLst/>
                <a:latin typeface="Consolas" panose="020B0609020204030204" pitchFamily="49" charset="0"/>
              </a:rPr>
              <a:t>3 !== "3" --&gt; vrai</a:t>
            </a:r>
          </a:p>
          <a:p>
            <a:r>
              <a:rPr lang="fr-FR" b="0" dirty="0">
                <a:solidFill>
                  <a:schemeClr val="bg1">
                    <a:lumMod val="50000"/>
                  </a:schemeClr>
                </a:solidFill>
                <a:effectLst/>
                <a:latin typeface="Consolas" panose="020B0609020204030204" pitchFamily="49" charset="0"/>
              </a:rPr>
              <a:t>4 !== 3 --&gt; vrai</a:t>
            </a:r>
          </a:p>
          <a:p>
            <a:endParaRPr lang="fr-FR" dirty="0"/>
          </a:p>
        </p:txBody>
      </p:sp>
    </p:spTree>
    <p:extLst>
      <p:ext uri="{BB962C8B-B14F-4D97-AF65-F5344CB8AC3E}">
        <p14:creationId xmlns:p14="http://schemas.microsoft.com/office/powerpoint/2010/main" val="2967468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8</a:t>
            </a:r>
          </a:p>
        </p:txBody>
      </p:sp>
      <p:sp>
        <p:nvSpPr>
          <p:cNvPr id="3" name="TextBox 2">
            <a:extLst>
              <a:ext uri="{FF2B5EF4-FFF2-40B4-BE49-F238E27FC236}">
                <a16:creationId xmlns:a16="http://schemas.microsoft.com/office/drawing/2014/main" id="{300F317F-220A-C48E-5C15-8F401C4C2259}"/>
              </a:ext>
            </a:extLst>
          </p:cNvPr>
          <p:cNvSpPr txBox="1"/>
          <p:nvPr/>
        </p:nvSpPr>
        <p:spPr>
          <a:xfrm>
            <a:off x="5413158" y="835417"/>
            <a:ext cx="1365684"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tableaux</a:t>
            </a:r>
            <a:endParaRPr lang="fr-FR" dirty="0">
              <a:solidFill>
                <a:srgbClr val="383A42"/>
              </a:solidFill>
              <a:latin typeface="Consolas"/>
              <a:ea typeface="Times New Roman"/>
              <a:cs typeface="Times New Roman"/>
            </a:endParaRPr>
          </a:p>
        </p:txBody>
      </p:sp>
      <p:sp>
        <p:nvSpPr>
          <p:cNvPr id="2" name="ZoneTexte 1">
            <a:extLst>
              <a:ext uri="{FF2B5EF4-FFF2-40B4-BE49-F238E27FC236}">
                <a16:creationId xmlns:a16="http://schemas.microsoft.com/office/drawing/2014/main" id="{8E41B3FB-51EA-65DC-D3B4-3D1A6C233102}"/>
              </a:ext>
            </a:extLst>
          </p:cNvPr>
          <p:cNvSpPr txBox="1"/>
          <p:nvPr/>
        </p:nvSpPr>
        <p:spPr>
          <a:xfrm>
            <a:off x="953339" y="1426654"/>
            <a:ext cx="10493405" cy="4478149"/>
          </a:xfrm>
          <a:prstGeom prst="rect">
            <a:avLst/>
          </a:prstGeom>
          <a:noFill/>
        </p:spPr>
        <p:txBody>
          <a:bodyPr wrap="square" rtlCol="0">
            <a:spAutoFit/>
          </a:bodyPr>
          <a:lstStyle/>
          <a:p>
            <a:pPr>
              <a:spcAft>
                <a:spcPts val="0"/>
              </a:spcAft>
            </a:pPr>
            <a:r>
              <a:rPr lang="fr-FR" i="1" dirty="0">
                <a:solidFill>
                  <a:srgbClr val="A0A1A7"/>
                </a:solidFill>
                <a:latin typeface="Consolas"/>
                <a:ea typeface="Times New Roman"/>
                <a:cs typeface="Times New Roman"/>
              </a:rPr>
              <a:t>// </a:t>
            </a:r>
            <a:r>
              <a:rPr lang="fr-FR" i="1" dirty="0" err="1">
                <a:solidFill>
                  <a:srgbClr val="A0A1A7"/>
                </a:solidFill>
                <a:latin typeface="Consolas"/>
                <a:ea typeface="Times New Roman"/>
                <a:cs typeface="Times New Roman"/>
              </a:rPr>
              <a:t>declaration</a:t>
            </a:r>
            <a:r>
              <a:rPr lang="fr-FR" i="1" dirty="0">
                <a:solidFill>
                  <a:srgbClr val="A0A1A7"/>
                </a:solidFill>
                <a:latin typeface="Consolas"/>
                <a:ea typeface="Times New Roman"/>
                <a:cs typeface="Times New Roman"/>
              </a:rPr>
              <a:t> de tableaux</a:t>
            </a:r>
            <a:endParaRPr lang="fr-FR" dirty="0">
              <a:ea typeface="Times New Roman"/>
              <a:cs typeface="Times New Roman"/>
            </a:endParaRPr>
          </a:p>
          <a:p>
            <a:pPr>
              <a:spcAft>
                <a:spcPts val="0"/>
              </a:spcAft>
            </a:pPr>
            <a:r>
              <a:rPr lang="fr-FR" dirty="0" err="1">
                <a:solidFill>
                  <a:srgbClr val="A626A4"/>
                </a:solidFill>
                <a:latin typeface="Consolas"/>
                <a:ea typeface="Times New Roman"/>
                <a:cs typeface="Times New Roman"/>
              </a:rPr>
              <a:t>const</a:t>
            </a:r>
            <a:r>
              <a:rPr lang="fr-FR" dirty="0">
                <a:solidFill>
                  <a:srgbClr val="383A42"/>
                </a:solidFill>
                <a:latin typeface="Consolas"/>
                <a:ea typeface="Times New Roman"/>
                <a:cs typeface="Times New Roman"/>
              </a:rPr>
              <a:t> </a:t>
            </a:r>
            <a:r>
              <a:rPr lang="fr-FR" dirty="0" err="1">
                <a:solidFill>
                  <a:srgbClr val="986801"/>
                </a:solidFill>
                <a:latin typeface="Consolas"/>
                <a:ea typeface="Times New Roman"/>
                <a:cs typeface="Times New Roman"/>
              </a:rPr>
              <a:t>numbers</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new</a:t>
            </a:r>
            <a:r>
              <a:rPr lang="fr-FR" dirty="0">
                <a:solidFill>
                  <a:srgbClr val="383A42"/>
                </a:solidFill>
                <a:latin typeface="Consolas"/>
                <a:ea typeface="Times New Roman"/>
                <a:cs typeface="Times New Roman"/>
              </a:rPr>
              <a:t> </a:t>
            </a:r>
            <a:r>
              <a:rPr lang="fr-FR" dirty="0" err="1">
                <a:solidFill>
                  <a:srgbClr val="C18401"/>
                </a:solidFill>
                <a:latin typeface="Consolas"/>
                <a:ea typeface="Times New Roman"/>
                <a:cs typeface="Times New Roman"/>
              </a:rPr>
              <a:t>Array</a:t>
            </a:r>
            <a:r>
              <a:rPr lang="fr-FR" dirty="0">
                <a:solidFill>
                  <a:srgbClr val="383A42"/>
                </a:solidFill>
                <a:latin typeface="Consolas"/>
                <a:ea typeface="Times New Roman"/>
                <a:cs typeface="Times New Roman"/>
              </a:rPr>
              <a:t>(</a:t>
            </a:r>
            <a:r>
              <a:rPr lang="fr-FR" dirty="0">
                <a:solidFill>
                  <a:srgbClr val="986801"/>
                </a:solidFill>
                <a:latin typeface="Consolas"/>
                <a:ea typeface="Times New Roman"/>
                <a:cs typeface="Times New Roman"/>
              </a:rPr>
              <a:t>1</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2</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3</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4</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5</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6</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7</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8</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9</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10</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err="1">
                <a:solidFill>
                  <a:srgbClr val="A626A4"/>
                </a:solidFill>
                <a:latin typeface="Consolas"/>
                <a:ea typeface="Times New Roman"/>
                <a:cs typeface="Times New Roman"/>
              </a:rPr>
              <a:t>const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fruits</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"mangue"</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"pastèque"</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"poire"</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"orange"</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"ananas"</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i="1" dirty="0">
                <a:solidFill>
                  <a:srgbClr val="A0A1A7"/>
                </a:solidFill>
                <a:latin typeface="Consolas"/>
                <a:ea typeface="Times New Roman"/>
                <a:cs typeface="Times New Roman"/>
              </a:rPr>
              <a:t>// </a:t>
            </a:r>
            <a:r>
              <a:rPr lang="fr-FR" i="1" dirty="0" err="1">
                <a:solidFill>
                  <a:srgbClr val="A0A1A7"/>
                </a:solidFill>
                <a:latin typeface="Consolas"/>
                <a:ea typeface="Times New Roman"/>
                <a:cs typeface="Times New Roman"/>
              </a:rPr>
              <a:t>acces</a:t>
            </a:r>
            <a:r>
              <a:rPr lang="fr-FR" i="1" dirty="0">
                <a:solidFill>
                  <a:srgbClr val="A0A1A7"/>
                </a:solidFill>
                <a:latin typeface="Consolas"/>
                <a:ea typeface="Times New Roman"/>
                <a:cs typeface="Times New Roman"/>
              </a:rPr>
              <a:t> a un </a:t>
            </a:r>
            <a:r>
              <a:rPr lang="fr-FR" i="1" dirty="0" err="1">
                <a:solidFill>
                  <a:srgbClr val="A0A1A7"/>
                </a:solidFill>
                <a:latin typeface="Consolas"/>
                <a:ea typeface="Times New Roman"/>
                <a:cs typeface="Times New Roman"/>
              </a:rPr>
              <a:t>element</a:t>
            </a:r>
            <a:r>
              <a:rPr lang="fr-FR" i="1" dirty="0">
                <a:solidFill>
                  <a:srgbClr val="A0A1A7"/>
                </a:solidFill>
                <a:latin typeface="Consolas"/>
                <a:ea typeface="Times New Roman"/>
                <a:cs typeface="Times New Roman"/>
              </a:rPr>
              <a:t> du tableau</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(fruits[</a:t>
            </a:r>
            <a:r>
              <a:rPr lang="fr-FR" dirty="0">
                <a:solidFill>
                  <a:srgbClr val="986801"/>
                </a:solidFill>
                <a:latin typeface="Consolas"/>
                <a:ea typeface="Times New Roman"/>
                <a:cs typeface="Times New Roman"/>
              </a:rPr>
              <a:t>0</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a:t>
            </a:r>
            <a:r>
              <a:rPr lang="fr-FR" i="1" dirty="0" err="1">
                <a:solidFill>
                  <a:srgbClr val="A0A1A7"/>
                </a:solidFill>
                <a:latin typeface="Consolas"/>
                <a:ea typeface="Times New Roman"/>
                <a:cs typeface="Times New Roman"/>
              </a:rPr>
              <a:t>acces</a:t>
            </a:r>
            <a:r>
              <a:rPr lang="fr-FR" i="1" dirty="0">
                <a:solidFill>
                  <a:srgbClr val="A0A1A7"/>
                </a:solidFill>
                <a:latin typeface="Consolas"/>
                <a:ea typeface="Times New Roman"/>
                <a:cs typeface="Times New Roman"/>
              </a:rPr>
              <a:t> au 1ere </a:t>
            </a:r>
            <a:r>
              <a:rPr lang="fr-FR" i="1" dirty="0" err="1">
                <a:solidFill>
                  <a:srgbClr val="A0A1A7"/>
                </a:solidFill>
                <a:latin typeface="Consolas"/>
                <a:ea typeface="Times New Roman"/>
                <a:cs typeface="Times New Roman"/>
              </a:rPr>
              <a:t>element</a:t>
            </a:r>
            <a:r>
              <a:rPr lang="fr-FR" i="1" dirty="0">
                <a:solidFill>
                  <a:srgbClr val="A0A1A7"/>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(fruits[</a:t>
            </a:r>
            <a:r>
              <a:rPr lang="fr-FR" dirty="0">
                <a:solidFill>
                  <a:srgbClr val="986801"/>
                </a:solidFill>
                <a:latin typeface="Consolas"/>
                <a:ea typeface="Times New Roman"/>
                <a:cs typeface="Times New Roman"/>
              </a:rPr>
              <a:t>7</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a:t>
            </a:r>
            <a:r>
              <a:rPr lang="fr-FR" i="1" dirty="0" err="1">
                <a:solidFill>
                  <a:srgbClr val="A0A1A7"/>
                </a:solidFill>
                <a:latin typeface="Consolas"/>
                <a:ea typeface="Times New Roman"/>
                <a:cs typeface="Times New Roman"/>
              </a:rPr>
              <a:t>acces</a:t>
            </a:r>
            <a:r>
              <a:rPr lang="fr-FR" i="1" dirty="0">
                <a:solidFill>
                  <a:srgbClr val="A0A1A7"/>
                </a:solidFill>
                <a:latin typeface="Consolas"/>
                <a:ea typeface="Times New Roman"/>
                <a:cs typeface="Times New Roman"/>
              </a:rPr>
              <a:t> au 8eme </a:t>
            </a:r>
            <a:r>
              <a:rPr lang="fr-FR" i="1" dirty="0" err="1">
                <a:solidFill>
                  <a:srgbClr val="A0A1A7"/>
                </a:solidFill>
                <a:latin typeface="Consolas"/>
                <a:ea typeface="Times New Roman"/>
                <a:cs typeface="Times New Roman"/>
              </a:rPr>
              <a:t>element</a:t>
            </a:r>
            <a:r>
              <a:rPr lang="fr-FR" i="1" dirty="0">
                <a:solidFill>
                  <a:srgbClr val="A0A1A7"/>
                </a:solidFill>
                <a:latin typeface="Consolas"/>
                <a:ea typeface="Times New Roman"/>
                <a:cs typeface="Times New Roman"/>
              </a:rPr>
              <a:t> </a:t>
            </a: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fruits.</a:t>
            </a:r>
            <a:r>
              <a:rPr lang="fr-FR" dirty="0" err="1">
                <a:solidFill>
                  <a:srgbClr val="4078F2"/>
                </a:solidFill>
                <a:latin typeface="Consolas"/>
                <a:ea typeface="Times New Roman"/>
                <a:cs typeface="Times New Roman"/>
              </a:rPr>
              <a:t>unshift</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"fraise"</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ajout au </a:t>
            </a:r>
            <a:r>
              <a:rPr lang="fr-FR" i="1" dirty="0" err="1">
                <a:solidFill>
                  <a:srgbClr val="A0A1A7"/>
                </a:solidFill>
                <a:latin typeface="Consolas"/>
                <a:ea typeface="Times New Roman"/>
                <a:cs typeface="Times New Roman"/>
              </a:rPr>
              <a:t>debut</a:t>
            </a:r>
            <a:r>
              <a:rPr lang="fr-FR" i="1" dirty="0">
                <a:solidFill>
                  <a:srgbClr val="A0A1A7"/>
                </a:solidFill>
                <a:latin typeface="Consolas"/>
                <a:ea typeface="Times New Roman"/>
                <a:cs typeface="Times New Roman"/>
              </a:rPr>
              <a:t> du tableau</a:t>
            </a: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fruits.</a:t>
            </a:r>
            <a:r>
              <a:rPr lang="fr-FR" dirty="0" err="1">
                <a:solidFill>
                  <a:srgbClr val="4078F2"/>
                </a:solidFill>
                <a:latin typeface="Consolas"/>
                <a:ea typeface="Times New Roman"/>
                <a:cs typeface="Times New Roman"/>
              </a:rPr>
              <a:t>push</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"banane"</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ajout en fin de tableau</a:t>
            </a: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fruits.</a:t>
            </a:r>
            <a:r>
              <a:rPr lang="fr-FR" dirty="0" err="1">
                <a:solidFill>
                  <a:srgbClr val="4078F2"/>
                </a:solidFill>
                <a:latin typeface="Consolas"/>
                <a:ea typeface="Times New Roman"/>
                <a:cs typeface="Times New Roman"/>
              </a:rPr>
              <a:t>shift</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supprimer le 1er </a:t>
            </a:r>
            <a:r>
              <a:rPr lang="fr-FR" i="1" dirty="0" err="1">
                <a:solidFill>
                  <a:srgbClr val="A0A1A7"/>
                </a:solidFill>
                <a:latin typeface="Consolas"/>
                <a:ea typeface="Times New Roman"/>
                <a:cs typeface="Times New Roman"/>
              </a:rPr>
              <a:t>element</a:t>
            </a: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fruits.</a:t>
            </a:r>
            <a:r>
              <a:rPr lang="fr-FR" dirty="0" err="1">
                <a:solidFill>
                  <a:srgbClr val="4078F2"/>
                </a:solidFill>
                <a:latin typeface="Consolas"/>
                <a:ea typeface="Times New Roman"/>
                <a:cs typeface="Times New Roman"/>
              </a:rPr>
              <a:t>pop</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supprimer le dernier </a:t>
            </a:r>
            <a:r>
              <a:rPr lang="fr-FR" i="1" dirty="0" err="1">
                <a:solidFill>
                  <a:srgbClr val="A0A1A7"/>
                </a:solidFill>
                <a:latin typeface="Consolas"/>
                <a:ea typeface="Times New Roman"/>
                <a:cs typeface="Times New Roman"/>
              </a:rPr>
              <a:t>element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err="1">
                <a:solidFill>
                  <a:srgbClr val="383A42"/>
                </a:solidFill>
                <a:latin typeface="Consolas"/>
                <a:ea typeface="Times New Roman"/>
                <a:cs typeface="Times New Roman"/>
              </a:rPr>
              <a:t>fruits.</a:t>
            </a:r>
            <a:r>
              <a:rPr lang="fr-FR" dirty="0" err="1">
                <a:solidFill>
                  <a:srgbClr val="4078F2"/>
                </a:solidFill>
                <a:latin typeface="Consolas"/>
                <a:ea typeface="Times New Roman"/>
                <a:cs typeface="Times New Roman"/>
              </a:rPr>
              <a:t>indexOf</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"orange"</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retourne la position de l’</a:t>
            </a:r>
            <a:r>
              <a:rPr lang="fr-FR" i="1" dirty="0" err="1">
                <a:solidFill>
                  <a:srgbClr val="A0A1A7"/>
                </a:solidFill>
                <a:latin typeface="Consolas"/>
                <a:ea typeface="Times New Roman"/>
                <a:cs typeface="Times New Roman"/>
              </a:rPr>
              <a:t>element</a:t>
            </a:r>
            <a:r>
              <a:rPr lang="fr-FR" i="1" dirty="0">
                <a:solidFill>
                  <a:srgbClr val="A0A1A7"/>
                </a:solidFill>
                <a:latin typeface="Consolas"/>
                <a:ea typeface="Times New Roman"/>
                <a:cs typeface="Times New Roman"/>
              </a:rPr>
              <a:t> orange</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err="1">
                <a:solidFill>
                  <a:srgbClr val="C18401"/>
                </a:solidFill>
                <a:latin typeface="Consolas"/>
                <a:ea typeface="Times New Roman"/>
                <a:cs typeface="Times New Roman"/>
              </a:rPr>
              <a:t>Array</a:t>
            </a:r>
            <a:r>
              <a:rPr lang="fr-FR" dirty="0" err="1">
                <a:solidFill>
                  <a:srgbClr val="383A42"/>
                </a:solidFill>
                <a:latin typeface="Consolas"/>
                <a:ea typeface="Times New Roman"/>
                <a:cs typeface="Times New Roman"/>
              </a:rPr>
              <a:t>.</a:t>
            </a:r>
            <a:r>
              <a:rPr lang="fr-FR" dirty="0" err="1">
                <a:solidFill>
                  <a:srgbClr val="4078F2"/>
                </a:solidFill>
                <a:latin typeface="Consolas"/>
                <a:ea typeface="Times New Roman"/>
                <a:cs typeface="Times New Roman"/>
              </a:rPr>
              <a:t>isArray</a:t>
            </a:r>
            <a:r>
              <a:rPr lang="fr-FR" dirty="0">
                <a:solidFill>
                  <a:srgbClr val="383A42"/>
                </a:solidFill>
                <a:latin typeface="Consolas"/>
                <a:ea typeface="Times New Roman"/>
                <a:cs typeface="Times New Roman"/>
              </a:rPr>
              <a:t>(fruits));  </a:t>
            </a:r>
            <a:r>
              <a:rPr lang="fr-FR" i="1" dirty="0">
                <a:solidFill>
                  <a:srgbClr val="A0A1A7"/>
                </a:solidFill>
                <a:latin typeface="Consolas"/>
                <a:ea typeface="Times New Roman"/>
                <a:cs typeface="Times New Roman"/>
              </a:rPr>
              <a:t>// </a:t>
            </a:r>
            <a:r>
              <a:rPr lang="fr-FR" i="1" dirty="0" err="1">
                <a:solidFill>
                  <a:srgbClr val="A0A1A7"/>
                </a:solidFill>
                <a:latin typeface="Consolas"/>
                <a:ea typeface="Times New Roman"/>
                <a:cs typeface="Times New Roman"/>
              </a:rPr>
              <a:t>true</a:t>
            </a:r>
            <a:endParaRPr lang="fr-FR" dirty="0">
              <a:ea typeface="Times New Roman"/>
              <a:cs typeface="Times New Roman"/>
            </a:endParaRPr>
          </a:p>
          <a:p>
            <a:pPr>
              <a:spcAft>
                <a:spcPts val="0"/>
              </a:spcAft>
            </a:pPr>
            <a:r>
              <a:rPr lang="fr-FR" sz="1100"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sz="2000" dirty="0">
                <a:ea typeface="Times New Roman"/>
                <a:cs typeface="Times New Roman"/>
              </a:rPr>
              <a:t>liste complète des fonctions de tableaux</a:t>
            </a:r>
            <a:endParaRPr lang="fr-FR" dirty="0">
              <a:ea typeface="Times New Roman"/>
              <a:cs typeface="Times New Roman"/>
            </a:endParaRPr>
          </a:p>
          <a:p>
            <a:r>
              <a:rPr lang="fr-FR" sz="2000" dirty="0">
                <a:solidFill>
                  <a:srgbClr val="548DD4"/>
                </a:solidFill>
                <a:ea typeface="Times New Roman"/>
                <a:cs typeface="Times New Roman"/>
              </a:rPr>
              <a:t>https://www.w3schools.com/jsref/jsref_obj_array.asp</a:t>
            </a:r>
            <a:endParaRPr lang="fr-FR" dirty="0"/>
          </a:p>
        </p:txBody>
      </p:sp>
    </p:spTree>
    <p:extLst>
      <p:ext uri="{BB962C8B-B14F-4D97-AF65-F5344CB8AC3E}">
        <p14:creationId xmlns:p14="http://schemas.microsoft.com/office/powerpoint/2010/main" val="2122238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9</a:t>
            </a:r>
          </a:p>
        </p:txBody>
      </p:sp>
      <p:sp>
        <p:nvSpPr>
          <p:cNvPr id="3" name="TextBox 2">
            <a:extLst>
              <a:ext uri="{FF2B5EF4-FFF2-40B4-BE49-F238E27FC236}">
                <a16:creationId xmlns:a16="http://schemas.microsoft.com/office/drawing/2014/main" id="{300F317F-220A-C48E-5C15-8F401C4C2259}"/>
              </a:ext>
            </a:extLst>
          </p:cNvPr>
          <p:cNvSpPr txBox="1"/>
          <p:nvPr/>
        </p:nvSpPr>
        <p:spPr>
          <a:xfrm>
            <a:off x="5621882" y="784679"/>
            <a:ext cx="1156318"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objets</a:t>
            </a:r>
            <a:endParaRPr lang="fr-FR" dirty="0">
              <a:solidFill>
                <a:srgbClr val="383A42"/>
              </a:solidFill>
              <a:latin typeface="Consolas"/>
              <a:ea typeface="Times New Roman"/>
              <a:cs typeface="Times New Roman"/>
            </a:endParaRPr>
          </a:p>
        </p:txBody>
      </p:sp>
      <p:sp>
        <p:nvSpPr>
          <p:cNvPr id="4" name="ZoneTexte 3">
            <a:extLst>
              <a:ext uri="{FF2B5EF4-FFF2-40B4-BE49-F238E27FC236}">
                <a16:creationId xmlns:a16="http://schemas.microsoft.com/office/drawing/2014/main" id="{AB2125FC-9EDD-BFBD-56D6-BD895A5854BA}"/>
              </a:ext>
            </a:extLst>
          </p:cNvPr>
          <p:cNvSpPr txBox="1"/>
          <p:nvPr/>
        </p:nvSpPr>
        <p:spPr>
          <a:xfrm>
            <a:off x="2860334" y="1482002"/>
            <a:ext cx="6373322" cy="4801314"/>
          </a:xfrm>
          <a:prstGeom prst="rect">
            <a:avLst/>
          </a:prstGeom>
          <a:noFill/>
        </p:spPr>
        <p:txBody>
          <a:bodyPr wrap="square" rtlCol="0">
            <a:spAutoFit/>
          </a:bodyPr>
          <a:lstStyle/>
          <a:p>
            <a:pPr>
              <a:spcAft>
                <a:spcPts val="0"/>
              </a:spcAft>
            </a:pPr>
            <a:r>
              <a:rPr lang="fr-FR" dirty="0" err="1">
                <a:solidFill>
                  <a:srgbClr val="A626A4"/>
                </a:solidFill>
                <a:latin typeface="Consolas"/>
                <a:ea typeface="Times New Roman"/>
                <a:cs typeface="Times New Roman"/>
              </a:rPr>
              <a:t>const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personne</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err="1">
                <a:solidFill>
                  <a:srgbClr val="E45649"/>
                </a:solidFill>
                <a:latin typeface="Consolas"/>
                <a:ea typeface="Times New Roman"/>
                <a:cs typeface="Times New Roman"/>
              </a:rPr>
              <a:t>prenom</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"Julien"</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E45649"/>
                </a:solidFill>
                <a:latin typeface="Consolas"/>
                <a:ea typeface="Times New Roman"/>
                <a:cs typeface="Times New Roman"/>
              </a:rPr>
              <a:t>nom</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"La garde"</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err="1">
                <a:solidFill>
                  <a:srgbClr val="E45649"/>
                </a:solidFill>
                <a:latin typeface="Consolas"/>
                <a:ea typeface="Times New Roman"/>
                <a:cs typeface="Times New Roman"/>
              </a:rPr>
              <a:t>age</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30</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E45649"/>
                </a:solidFill>
                <a:latin typeface="Consolas"/>
                <a:ea typeface="Times New Roman"/>
                <a:cs typeface="Times New Roman"/>
              </a:rPr>
              <a:t>passions</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"foot"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"natation"</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"jeux </a:t>
            </a:r>
            <a:r>
              <a:rPr lang="fr-FR" dirty="0" err="1">
                <a:solidFill>
                  <a:srgbClr val="50A14F"/>
                </a:solidFill>
                <a:latin typeface="Consolas"/>
                <a:ea typeface="Times New Roman"/>
                <a:cs typeface="Times New Roman"/>
              </a:rPr>
              <a:t>videos</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E45649"/>
                </a:solidFill>
                <a:latin typeface="Consolas"/>
                <a:ea typeface="Times New Roman"/>
                <a:cs typeface="Times New Roman"/>
              </a:rPr>
              <a:t>adresse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E45649"/>
                </a:solidFill>
                <a:latin typeface="Consolas"/>
                <a:ea typeface="Times New Roman"/>
                <a:cs typeface="Times New Roman"/>
              </a:rPr>
              <a:t>rue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"rue Nationale"</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E45649"/>
                </a:solidFill>
                <a:latin typeface="Consolas"/>
                <a:ea typeface="Times New Roman"/>
                <a:cs typeface="Times New Roman"/>
              </a:rPr>
              <a:t>ville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"Lille"</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E45649"/>
                </a:solidFill>
                <a:latin typeface="Consolas"/>
                <a:ea typeface="Times New Roman"/>
                <a:cs typeface="Times New Roman"/>
              </a:rPr>
              <a:t>pays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"France"</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p>
          <a:p>
            <a:pPr>
              <a:spcAft>
                <a:spcPts val="0"/>
              </a:spcAft>
            </a:pPr>
            <a:endParaRPr lang="fr-FR" dirty="0">
              <a:solidFill>
                <a:srgbClr val="383A42"/>
              </a:solidFill>
              <a:latin typeface="Consolas"/>
              <a:ea typeface="Times New Roman"/>
              <a:cs typeface="Times New Roman"/>
            </a:endParaRPr>
          </a:p>
          <a:p>
            <a:pPr>
              <a:spcAft>
                <a:spcPts val="0"/>
              </a:spcAft>
            </a:pPr>
            <a:r>
              <a:rPr lang="fr-FR" i="1" dirty="0">
                <a:solidFill>
                  <a:srgbClr val="A0A1A7"/>
                </a:solidFill>
                <a:latin typeface="Consolas"/>
                <a:ea typeface="Times New Roman"/>
                <a:cs typeface="Times New Roman"/>
              </a:rPr>
              <a:t>//  afficher un objet</a:t>
            </a:r>
            <a:endParaRPr lang="fr-FR" dirty="0">
              <a:solidFill>
                <a:srgbClr val="383A42"/>
              </a:solidFill>
              <a:latin typeface="Consolas"/>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(personne); </a:t>
            </a:r>
            <a:endParaRPr lang="fr-FR" dirty="0">
              <a:ea typeface="Times New Roman"/>
              <a:cs typeface="Times New Roman"/>
            </a:endParaRPr>
          </a:p>
          <a:p>
            <a:pPr>
              <a:spcAft>
                <a:spcPts val="0"/>
              </a:spcAft>
            </a:pPr>
            <a:r>
              <a:rPr lang="fr-FR" i="1" dirty="0">
                <a:solidFill>
                  <a:srgbClr val="A0A1A7"/>
                </a:solidFill>
                <a:latin typeface="Consolas"/>
                <a:ea typeface="Times New Roman"/>
                <a:cs typeface="Times New Roman"/>
              </a:rPr>
              <a:t>// </a:t>
            </a:r>
            <a:r>
              <a:rPr lang="fr-FR" i="1" dirty="0" err="1">
                <a:solidFill>
                  <a:srgbClr val="A0A1A7"/>
                </a:solidFill>
                <a:latin typeface="Consolas"/>
                <a:ea typeface="Times New Roman"/>
                <a:cs typeface="Times New Roman"/>
              </a:rPr>
              <a:t>acces</a:t>
            </a:r>
            <a:r>
              <a:rPr lang="fr-FR" i="1" dirty="0">
                <a:solidFill>
                  <a:srgbClr val="A0A1A7"/>
                </a:solidFill>
                <a:latin typeface="Consolas"/>
                <a:ea typeface="Times New Roman"/>
                <a:cs typeface="Times New Roman"/>
              </a:rPr>
              <a:t> aux attributs de l'objet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err="1">
                <a:solidFill>
                  <a:srgbClr val="383A42"/>
                </a:solidFill>
                <a:latin typeface="Consolas"/>
                <a:ea typeface="Times New Roman"/>
                <a:cs typeface="Times New Roman"/>
              </a:rPr>
              <a:t>personne.</a:t>
            </a:r>
            <a:r>
              <a:rPr lang="fr-FR" dirty="0" err="1">
                <a:solidFill>
                  <a:srgbClr val="E45649"/>
                </a:solidFill>
                <a:latin typeface="Consolas"/>
                <a:ea typeface="Times New Roman"/>
                <a:cs typeface="Times New Roman"/>
              </a:rPr>
              <a:t>prenom</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a:t>
            </a:r>
            <a:r>
              <a:rPr lang="fr-FR" i="1" dirty="0" err="1">
                <a:solidFill>
                  <a:srgbClr val="A0A1A7"/>
                </a:solidFill>
                <a:latin typeface="Consolas"/>
                <a:ea typeface="Times New Roman"/>
                <a:cs typeface="Times New Roman"/>
              </a:rPr>
              <a:t>acces</a:t>
            </a:r>
            <a:r>
              <a:rPr lang="fr-FR" i="1" dirty="0">
                <a:solidFill>
                  <a:srgbClr val="A0A1A7"/>
                </a:solidFill>
                <a:latin typeface="Consolas"/>
                <a:ea typeface="Times New Roman"/>
                <a:cs typeface="Times New Roman"/>
              </a:rPr>
              <a:t> au </a:t>
            </a:r>
            <a:r>
              <a:rPr lang="fr-FR" i="1" dirty="0" err="1">
                <a:solidFill>
                  <a:srgbClr val="A0A1A7"/>
                </a:solidFill>
                <a:latin typeface="Consolas"/>
                <a:ea typeface="Times New Roman"/>
                <a:cs typeface="Times New Roman"/>
              </a:rPr>
              <a:t>prenom</a:t>
            </a:r>
            <a:endParaRPr lang="fr-FR" dirty="0">
              <a:ea typeface="Times New Roman"/>
              <a:cs typeface="Times New Roman"/>
            </a:endParaRPr>
          </a:p>
          <a:p>
            <a:pPr>
              <a:spcAft>
                <a:spcPts val="0"/>
              </a:spcAft>
            </a:pPr>
            <a:endParaRPr lang="fr-FR" dirty="0">
              <a:ea typeface="Times New Roman"/>
              <a:cs typeface="Times New Roman"/>
            </a:endParaRPr>
          </a:p>
        </p:txBody>
      </p:sp>
    </p:spTree>
    <p:extLst>
      <p:ext uri="{BB962C8B-B14F-4D97-AF65-F5344CB8AC3E}">
        <p14:creationId xmlns:p14="http://schemas.microsoft.com/office/powerpoint/2010/main" val="1852189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10</a:t>
            </a:r>
          </a:p>
        </p:txBody>
      </p:sp>
      <p:sp>
        <p:nvSpPr>
          <p:cNvPr id="3" name="TextBox 2">
            <a:extLst>
              <a:ext uri="{FF2B5EF4-FFF2-40B4-BE49-F238E27FC236}">
                <a16:creationId xmlns:a16="http://schemas.microsoft.com/office/drawing/2014/main" id="{300F317F-220A-C48E-5C15-8F401C4C2259}"/>
              </a:ext>
            </a:extLst>
          </p:cNvPr>
          <p:cNvSpPr txBox="1"/>
          <p:nvPr/>
        </p:nvSpPr>
        <p:spPr>
          <a:xfrm>
            <a:off x="5621882" y="784679"/>
            <a:ext cx="1156318"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objets</a:t>
            </a:r>
            <a:endParaRPr lang="fr-FR" dirty="0">
              <a:solidFill>
                <a:srgbClr val="383A42"/>
              </a:solidFill>
              <a:latin typeface="Consolas"/>
              <a:ea typeface="Times New Roman"/>
              <a:cs typeface="Times New Roman"/>
            </a:endParaRPr>
          </a:p>
        </p:txBody>
      </p:sp>
      <p:sp>
        <p:nvSpPr>
          <p:cNvPr id="2" name="ZoneTexte 1">
            <a:extLst>
              <a:ext uri="{FF2B5EF4-FFF2-40B4-BE49-F238E27FC236}">
                <a16:creationId xmlns:a16="http://schemas.microsoft.com/office/drawing/2014/main" id="{C6D84D25-3D38-4AD6-38CD-5D43EC26A230}"/>
              </a:ext>
            </a:extLst>
          </p:cNvPr>
          <p:cNvSpPr txBox="1"/>
          <p:nvPr/>
        </p:nvSpPr>
        <p:spPr>
          <a:xfrm>
            <a:off x="1913761" y="1660426"/>
            <a:ext cx="8572560" cy="3693319"/>
          </a:xfrm>
          <a:prstGeom prst="rect">
            <a:avLst/>
          </a:prstGeom>
          <a:noFill/>
        </p:spPr>
        <p:txBody>
          <a:bodyPr wrap="square" rtlCol="0">
            <a:spAutoFit/>
          </a:bodyPr>
          <a:lstStyle/>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err="1">
                <a:solidFill>
                  <a:srgbClr val="383A42"/>
                </a:solidFill>
                <a:latin typeface="Consolas"/>
                <a:ea typeface="Times New Roman"/>
                <a:cs typeface="Times New Roman"/>
              </a:rPr>
              <a:t>personne.</a:t>
            </a:r>
            <a:r>
              <a:rPr lang="fr-FR" dirty="0" err="1">
                <a:solidFill>
                  <a:srgbClr val="E45649"/>
                </a:solidFill>
                <a:latin typeface="Consolas"/>
                <a:ea typeface="Times New Roman"/>
                <a:cs typeface="Times New Roman"/>
              </a:rPr>
              <a:t>passions</a:t>
            </a:r>
            <a:r>
              <a:rPr lang="fr-FR" dirty="0">
                <a:solidFill>
                  <a:srgbClr val="383A42"/>
                </a:solidFill>
                <a:latin typeface="Consolas"/>
                <a:ea typeface="Times New Roman"/>
                <a:cs typeface="Times New Roman"/>
              </a:rPr>
              <a:t>[</a:t>
            </a:r>
            <a:r>
              <a:rPr lang="fr-FR" dirty="0">
                <a:solidFill>
                  <a:srgbClr val="986801"/>
                </a:solidFill>
                <a:latin typeface="Consolas"/>
                <a:ea typeface="Times New Roman"/>
                <a:cs typeface="Times New Roman"/>
              </a:rPr>
              <a:t>0</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a:t>
            </a:r>
            <a:r>
              <a:rPr lang="fr-FR" i="1" dirty="0" err="1">
                <a:solidFill>
                  <a:srgbClr val="A0A1A7"/>
                </a:solidFill>
                <a:latin typeface="Consolas"/>
                <a:ea typeface="Times New Roman"/>
                <a:cs typeface="Times New Roman"/>
              </a:rPr>
              <a:t>acces</a:t>
            </a:r>
            <a:r>
              <a:rPr lang="fr-FR" i="1" dirty="0">
                <a:solidFill>
                  <a:srgbClr val="A0A1A7"/>
                </a:solidFill>
                <a:latin typeface="Consolas"/>
                <a:ea typeface="Times New Roman"/>
                <a:cs typeface="Times New Roman"/>
              </a:rPr>
              <a:t> au 1er </a:t>
            </a:r>
            <a:r>
              <a:rPr lang="fr-FR" i="1" dirty="0" err="1">
                <a:solidFill>
                  <a:srgbClr val="A0A1A7"/>
                </a:solidFill>
                <a:latin typeface="Consolas"/>
                <a:ea typeface="Times New Roman"/>
                <a:cs typeface="Times New Roman"/>
              </a:rPr>
              <a:t>element</a:t>
            </a:r>
            <a:r>
              <a:rPr lang="fr-FR" i="1" dirty="0">
                <a:solidFill>
                  <a:srgbClr val="A0A1A7"/>
                </a:solidFill>
                <a:latin typeface="Consolas"/>
                <a:ea typeface="Times New Roman"/>
                <a:cs typeface="Times New Roman"/>
              </a:rPr>
              <a:t> des passions</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err="1">
                <a:solidFill>
                  <a:srgbClr val="383A42"/>
                </a:solidFill>
                <a:latin typeface="Consolas"/>
                <a:ea typeface="Times New Roman"/>
                <a:cs typeface="Times New Roman"/>
              </a:rPr>
              <a:t>personne.</a:t>
            </a:r>
            <a:r>
              <a:rPr lang="fr-FR" dirty="0" err="1">
                <a:solidFill>
                  <a:srgbClr val="E45649"/>
                </a:solidFill>
                <a:latin typeface="Consolas"/>
                <a:ea typeface="Times New Roman"/>
                <a:cs typeface="Times New Roman"/>
              </a:rPr>
              <a:t>adresse</a:t>
            </a:r>
            <a:r>
              <a:rPr lang="fr-FR" dirty="0" err="1">
                <a:solidFill>
                  <a:srgbClr val="383A42"/>
                </a:solidFill>
                <a:latin typeface="Consolas"/>
                <a:ea typeface="Times New Roman"/>
                <a:cs typeface="Times New Roman"/>
              </a:rPr>
              <a:t>.</a:t>
            </a:r>
            <a:r>
              <a:rPr lang="fr-FR" dirty="0" err="1">
                <a:solidFill>
                  <a:srgbClr val="E45649"/>
                </a:solidFill>
                <a:latin typeface="Consolas"/>
                <a:ea typeface="Times New Roman"/>
                <a:cs typeface="Times New Roman"/>
              </a:rPr>
              <a:t>rue</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a:t>
            </a:r>
            <a:r>
              <a:rPr lang="fr-FR" i="1" dirty="0" err="1">
                <a:solidFill>
                  <a:srgbClr val="A0A1A7"/>
                </a:solidFill>
                <a:latin typeface="Consolas"/>
                <a:ea typeface="Times New Roman"/>
                <a:cs typeface="Times New Roman"/>
              </a:rPr>
              <a:t>acces</a:t>
            </a:r>
            <a:r>
              <a:rPr lang="fr-FR" i="1" dirty="0">
                <a:solidFill>
                  <a:srgbClr val="A0A1A7"/>
                </a:solidFill>
                <a:latin typeface="Consolas"/>
                <a:ea typeface="Times New Roman"/>
                <a:cs typeface="Times New Roman"/>
              </a:rPr>
              <a:t> a la rue (qui est lui </a:t>
            </a:r>
            <a:r>
              <a:rPr lang="fr-FR" i="1" dirty="0" err="1">
                <a:solidFill>
                  <a:srgbClr val="A0A1A7"/>
                </a:solidFill>
                <a:latin typeface="Consolas"/>
                <a:ea typeface="Times New Roman"/>
                <a:cs typeface="Times New Roman"/>
              </a:rPr>
              <a:t>meme</a:t>
            </a:r>
            <a:r>
              <a:rPr lang="fr-FR" i="1" dirty="0">
                <a:solidFill>
                  <a:srgbClr val="A0A1A7"/>
                </a:solidFill>
                <a:latin typeface="Consolas"/>
                <a:ea typeface="Times New Roman"/>
                <a:cs typeface="Times New Roman"/>
              </a:rPr>
              <a:t> un attribut de l'objet adresse')</a:t>
            </a:r>
          </a:p>
          <a:p>
            <a:pPr>
              <a:spcAft>
                <a:spcPts val="0"/>
              </a:spcAft>
            </a:pP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personne.</a:t>
            </a:r>
            <a:r>
              <a:rPr lang="fr-FR" dirty="0" err="1">
                <a:solidFill>
                  <a:srgbClr val="E45649"/>
                </a:solidFill>
                <a:latin typeface="Consolas"/>
                <a:ea typeface="Times New Roman"/>
                <a:cs typeface="Times New Roman"/>
              </a:rPr>
              <a:t>prenom</a:t>
            </a:r>
            <a:r>
              <a:rPr lang="fr-FR" dirty="0">
                <a:solidFill>
                  <a:srgbClr val="0184BC"/>
                </a:solidFill>
                <a:latin typeface="Consolas"/>
                <a:ea typeface="Times New Roman"/>
                <a:cs typeface="Times New Roman"/>
              </a:rPr>
              <a:t>=</a:t>
            </a:r>
            <a:r>
              <a:rPr lang="fr-FR" dirty="0">
                <a:solidFill>
                  <a:srgbClr val="50A14F"/>
                </a:solidFill>
                <a:latin typeface="Consolas"/>
                <a:ea typeface="Times New Roman"/>
                <a:cs typeface="Times New Roman"/>
              </a:rPr>
              <a:t>"Julie"</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modifie la valeur d'un attribut</a:t>
            </a:r>
            <a:endParaRPr lang="fr-FR" dirty="0">
              <a:ea typeface="Times New Roman"/>
              <a:cs typeface="Times New Roman"/>
            </a:endParaRPr>
          </a:p>
          <a:p>
            <a:pPr>
              <a:spcAft>
                <a:spcPts val="0"/>
              </a:spcAft>
            </a:pPr>
            <a:endParaRPr lang="fr-FR" dirty="0">
              <a:solidFill>
                <a:srgbClr val="383A42"/>
              </a:solidFill>
              <a:latin typeface="Consolas"/>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err="1">
                <a:solidFill>
                  <a:srgbClr val="383A42"/>
                </a:solidFill>
                <a:latin typeface="Consolas"/>
                <a:ea typeface="Times New Roman"/>
                <a:cs typeface="Times New Roman"/>
              </a:rPr>
              <a:t>personne.</a:t>
            </a:r>
            <a:r>
              <a:rPr lang="fr-FR" dirty="0" err="1">
                <a:solidFill>
                  <a:srgbClr val="E45649"/>
                </a:solidFill>
                <a:latin typeface="Consolas"/>
                <a:ea typeface="Times New Roman"/>
                <a:cs typeface="Times New Roman"/>
              </a:rPr>
              <a:t>prenom</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afficher la nouvelle valeur</a:t>
            </a:r>
          </a:p>
          <a:p>
            <a:pPr>
              <a:spcAft>
                <a:spcPts val="0"/>
              </a:spcAft>
            </a:pP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personne.</a:t>
            </a:r>
            <a:r>
              <a:rPr lang="fr-FR" dirty="0" err="1">
                <a:solidFill>
                  <a:srgbClr val="E45649"/>
                </a:solidFill>
                <a:latin typeface="Consolas"/>
                <a:ea typeface="Times New Roman"/>
                <a:cs typeface="Times New Roman"/>
              </a:rPr>
              <a:t>email</a:t>
            </a:r>
            <a:r>
              <a:rPr lang="fr-FR" dirty="0">
                <a:solidFill>
                  <a:srgbClr val="0184BC"/>
                </a:solidFill>
                <a:latin typeface="Consolas"/>
                <a:ea typeface="Times New Roman"/>
                <a:cs typeface="Times New Roman"/>
              </a:rPr>
              <a:t>=</a:t>
            </a:r>
            <a:r>
              <a:rPr lang="fr-FR" dirty="0">
                <a:solidFill>
                  <a:srgbClr val="50A14F"/>
                </a:solidFill>
                <a:latin typeface="Consolas"/>
                <a:ea typeface="Times New Roman"/>
                <a:cs typeface="Times New Roman"/>
              </a:rPr>
              <a:t>"julie@example.com"</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ajout d'un nouvel attribut</a:t>
            </a:r>
          </a:p>
          <a:p>
            <a:pPr>
              <a:spcAft>
                <a:spcPts val="0"/>
              </a:spcAft>
            </a:pPr>
            <a:r>
              <a:rPr lang="fr-FR" i="1" dirty="0">
                <a:solidFill>
                  <a:srgbClr val="A0A1A7"/>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(personne); </a:t>
            </a:r>
            <a:r>
              <a:rPr lang="fr-FR" i="1" dirty="0">
                <a:solidFill>
                  <a:srgbClr val="A0A1A7"/>
                </a:solidFill>
                <a:latin typeface="Consolas"/>
                <a:ea typeface="Times New Roman"/>
                <a:cs typeface="Times New Roman"/>
              </a:rPr>
              <a:t>// affiche le nouvel attribut</a:t>
            </a:r>
            <a:endParaRPr lang="fr-FR" dirty="0">
              <a:ea typeface="Times New Roman"/>
              <a:cs typeface="Times New Roman"/>
            </a:endParaRPr>
          </a:p>
          <a:p>
            <a:endParaRPr lang="fr-FR" dirty="0"/>
          </a:p>
        </p:txBody>
      </p:sp>
    </p:spTree>
    <p:extLst>
      <p:ext uri="{BB962C8B-B14F-4D97-AF65-F5344CB8AC3E}">
        <p14:creationId xmlns:p14="http://schemas.microsoft.com/office/powerpoint/2010/main" val="2187226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11</a:t>
            </a:r>
          </a:p>
        </p:txBody>
      </p:sp>
      <p:sp>
        <p:nvSpPr>
          <p:cNvPr id="3" name="TextBox 2">
            <a:extLst>
              <a:ext uri="{FF2B5EF4-FFF2-40B4-BE49-F238E27FC236}">
                <a16:creationId xmlns:a16="http://schemas.microsoft.com/office/drawing/2014/main" id="{300F317F-220A-C48E-5C15-8F401C4C2259}"/>
              </a:ext>
            </a:extLst>
          </p:cNvPr>
          <p:cNvSpPr txBox="1"/>
          <p:nvPr/>
        </p:nvSpPr>
        <p:spPr>
          <a:xfrm>
            <a:off x="5621882" y="784679"/>
            <a:ext cx="1156318"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objets</a:t>
            </a:r>
            <a:endParaRPr lang="fr-FR" dirty="0">
              <a:solidFill>
                <a:srgbClr val="383A42"/>
              </a:solidFill>
              <a:latin typeface="Consolas"/>
              <a:ea typeface="Times New Roman"/>
              <a:cs typeface="Times New Roman"/>
            </a:endParaRPr>
          </a:p>
        </p:txBody>
      </p:sp>
      <p:sp>
        <p:nvSpPr>
          <p:cNvPr id="4" name="ZoneTexte 3">
            <a:extLst>
              <a:ext uri="{FF2B5EF4-FFF2-40B4-BE49-F238E27FC236}">
                <a16:creationId xmlns:a16="http://schemas.microsoft.com/office/drawing/2014/main" id="{546C906A-77C6-283C-BF2F-5BE12572D7A4}"/>
              </a:ext>
            </a:extLst>
          </p:cNvPr>
          <p:cNvSpPr txBox="1"/>
          <p:nvPr/>
        </p:nvSpPr>
        <p:spPr>
          <a:xfrm>
            <a:off x="887735" y="1225689"/>
            <a:ext cx="4929222" cy="5632311"/>
          </a:xfrm>
          <a:prstGeom prst="rect">
            <a:avLst/>
          </a:prstGeom>
          <a:noFill/>
        </p:spPr>
        <p:txBody>
          <a:bodyPr wrap="square" rtlCol="0">
            <a:spAutoFit/>
          </a:bodyPr>
          <a:lstStyle/>
          <a:p>
            <a:pPr>
              <a:spcAft>
                <a:spcPts val="0"/>
              </a:spcAft>
            </a:pPr>
            <a:r>
              <a:rPr lang="fr-FR" sz="2000" dirty="0" err="1">
                <a:solidFill>
                  <a:srgbClr val="A626A4"/>
                </a:solidFill>
                <a:latin typeface="Consolas"/>
                <a:ea typeface="Times New Roman"/>
                <a:cs typeface="Times New Roman"/>
              </a:rPr>
              <a:t>const</a:t>
            </a:r>
            <a:r>
              <a:rPr lang="fr-FR" sz="2000" dirty="0">
                <a:solidFill>
                  <a:srgbClr val="383A42"/>
                </a:solidFill>
                <a:latin typeface="Consolas"/>
                <a:ea typeface="Times New Roman"/>
                <a:cs typeface="Times New Roman"/>
              </a:rPr>
              <a:t> </a:t>
            </a:r>
            <a:r>
              <a:rPr lang="fr-FR" sz="2000" dirty="0" err="1">
                <a:solidFill>
                  <a:srgbClr val="986801"/>
                </a:solidFill>
                <a:latin typeface="Consolas"/>
                <a:ea typeface="Times New Roman"/>
                <a:cs typeface="Times New Roman"/>
              </a:rPr>
              <a:t>todos</a:t>
            </a:r>
            <a:r>
              <a:rPr lang="fr-FR" sz="2000" dirty="0">
                <a:solidFill>
                  <a:srgbClr val="383A42"/>
                </a:solidFill>
                <a:latin typeface="Consolas"/>
                <a:ea typeface="Times New Roman"/>
                <a:cs typeface="Times New Roman"/>
              </a:rPr>
              <a:t> </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r>
              <a:rPr lang="fr-FR" sz="2000" dirty="0">
                <a:solidFill>
                  <a:srgbClr val="E45649"/>
                </a:solidFill>
                <a:latin typeface="Consolas"/>
                <a:ea typeface="Times New Roman"/>
                <a:cs typeface="Times New Roman"/>
              </a:rPr>
              <a:t>id</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r>
              <a:rPr lang="fr-FR" sz="2000" dirty="0">
                <a:solidFill>
                  <a:srgbClr val="986801"/>
                </a:solidFill>
                <a:latin typeface="Consolas"/>
                <a:ea typeface="Times New Roman"/>
                <a:cs typeface="Times New Roman"/>
              </a:rPr>
              <a:t>1</a:t>
            </a:r>
            <a:r>
              <a:rPr lang="fr-FR" sz="2000" dirty="0">
                <a:solidFill>
                  <a:srgbClr val="383A42"/>
                </a:solidFill>
                <a:latin typeface="Consolas"/>
                <a:ea typeface="Times New Roman"/>
                <a:cs typeface="Times New Roman"/>
              </a:rPr>
              <a:t>,</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r>
              <a:rPr lang="fr-FR" sz="2000" dirty="0" err="1">
                <a:solidFill>
                  <a:srgbClr val="E45649"/>
                </a:solidFill>
                <a:latin typeface="Consolas"/>
                <a:ea typeface="Times New Roman"/>
                <a:cs typeface="Times New Roman"/>
              </a:rPr>
              <a:t>text</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r>
              <a:rPr lang="fr-FR" sz="2000" dirty="0">
                <a:solidFill>
                  <a:srgbClr val="50A14F"/>
                </a:solidFill>
                <a:latin typeface="Consolas"/>
                <a:ea typeface="Times New Roman"/>
                <a:cs typeface="Times New Roman"/>
              </a:rPr>
              <a:t>"Faire les courses"</a:t>
            </a:r>
            <a:r>
              <a:rPr lang="fr-FR" sz="2000" dirty="0">
                <a:solidFill>
                  <a:srgbClr val="383A42"/>
                </a:solidFill>
                <a:latin typeface="Consolas"/>
                <a:ea typeface="Times New Roman"/>
                <a:cs typeface="Times New Roman"/>
              </a:rPr>
              <a:t>,</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r>
              <a:rPr lang="fr-FR" sz="2000" dirty="0" err="1">
                <a:solidFill>
                  <a:srgbClr val="E45649"/>
                </a:solidFill>
                <a:latin typeface="Consolas"/>
                <a:ea typeface="Times New Roman"/>
                <a:cs typeface="Times New Roman"/>
              </a:rPr>
              <a:t>isCompleted</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r>
              <a:rPr lang="fr-FR" sz="2000" dirty="0" err="1">
                <a:solidFill>
                  <a:srgbClr val="986801"/>
                </a:solidFill>
                <a:latin typeface="Consolas"/>
                <a:ea typeface="Times New Roman"/>
                <a:cs typeface="Times New Roman"/>
              </a:rPr>
              <a:t>true</a:t>
            </a:r>
            <a:r>
              <a:rPr lang="fr-FR" sz="2000" dirty="0">
                <a:solidFill>
                  <a:srgbClr val="383A42"/>
                </a:solidFill>
                <a:latin typeface="Consolas"/>
                <a:ea typeface="Times New Roman"/>
                <a:cs typeface="Times New Roman"/>
              </a:rPr>
              <a:t>,</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r>
              <a:rPr lang="fr-FR" sz="2000" dirty="0">
                <a:solidFill>
                  <a:srgbClr val="E45649"/>
                </a:solidFill>
                <a:latin typeface="Consolas"/>
                <a:ea typeface="Times New Roman"/>
                <a:cs typeface="Times New Roman"/>
              </a:rPr>
              <a:t>id</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r>
              <a:rPr lang="fr-FR" sz="2000" dirty="0">
                <a:solidFill>
                  <a:srgbClr val="986801"/>
                </a:solidFill>
                <a:latin typeface="Consolas"/>
                <a:ea typeface="Times New Roman"/>
                <a:cs typeface="Times New Roman"/>
              </a:rPr>
              <a:t>2</a:t>
            </a:r>
            <a:r>
              <a:rPr lang="fr-FR" sz="2000" dirty="0">
                <a:solidFill>
                  <a:srgbClr val="383A42"/>
                </a:solidFill>
                <a:latin typeface="Consolas"/>
                <a:ea typeface="Times New Roman"/>
                <a:cs typeface="Times New Roman"/>
              </a:rPr>
              <a:t>,</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r>
              <a:rPr lang="fr-FR" sz="2000" dirty="0" err="1">
                <a:solidFill>
                  <a:srgbClr val="E45649"/>
                </a:solidFill>
                <a:latin typeface="Consolas"/>
                <a:ea typeface="Times New Roman"/>
                <a:cs typeface="Times New Roman"/>
              </a:rPr>
              <a:t>text</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r>
              <a:rPr lang="fr-FR" sz="2000" dirty="0">
                <a:solidFill>
                  <a:srgbClr val="50A14F"/>
                </a:solidFill>
                <a:latin typeface="Consolas"/>
                <a:ea typeface="Times New Roman"/>
                <a:cs typeface="Times New Roman"/>
              </a:rPr>
              <a:t>"Balade au vieux Lille"</a:t>
            </a:r>
            <a:r>
              <a:rPr lang="fr-FR" sz="2000" dirty="0">
                <a:solidFill>
                  <a:srgbClr val="383A42"/>
                </a:solidFill>
                <a:latin typeface="Consolas"/>
                <a:ea typeface="Times New Roman"/>
                <a:cs typeface="Times New Roman"/>
              </a:rPr>
              <a:t>,</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r>
              <a:rPr lang="fr-FR" sz="2000" dirty="0" err="1">
                <a:solidFill>
                  <a:srgbClr val="E45649"/>
                </a:solidFill>
                <a:latin typeface="Consolas"/>
                <a:ea typeface="Times New Roman"/>
                <a:cs typeface="Times New Roman"/>
              </a:rPr>
              <a:t>isCompleted</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r>
              <a:rPr lang="fr-FR" sz="2000" dirty="0" err="1">
                <a:solidFill>
                  <a:srgbClr val="986801"/>
                </a:solidFill>
                <a:latin typeface="Consolas"/>
                <a:ea typeface="Times New Roman"/>
                <a:cs typeface="Times New Roman"/>
              </a:rPr>
              <a:t>true</a:t>
            </a:r>
            <a:r>
              <a:rPr lang="fr-FR" sz="2000" dirty="0">
                <a:solidFill>
                  <a:srgbClr val="383A42"/>
                </a:solidFill>
                <a:latin typeface="Consolas"/>
                <a:ea typeface="Times New Roman"/>
                <a:cs typeface="Times New Roman"/>
              </a:rPr>
              <a:t>,</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r>
              <a:rPr lang="fr-FR" sz="2000" dirty="0">
                <a:solidFill>
                  <a:srgbClr val="E45649"/>
                </a:solidFill>
                <a:latin typeface="Consolas"/>
                <a:ea typeface="Times New Roman"/>
                <a:cs typeface="Times New Roman"/>
              </a:rPr>
              <a:t>id</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r>
              <a:rPr lang="fr-FR" sz="2000" dirty="0">
                <a:solidFill>
                  <a:srgbClr val="986801"/>
                </a:solidFill>
                <a:latin typeface="Consolas"/>
                <a:ea typeface="Times New Roman"/>
                <a:cs typeface="Times New Roman"/>
              </a:rPr>
              <a:t>3</a:t>
            </a:r>
            <a:r>
              <a:rPr lang="fr-FR" sz="2000" dirty="0">
                <a:solidFill>
                  <a:srgbClr val="383A42"/>
                </a:solidFill>
                <a:latin typeface="Consolas"/>
                <a:ea typeface="Times New Roman"/>
                <a:cs typeface="Times New Roman"/>
              </a:rPr>
              <a:t>,</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r>
              <a:rPr lang="fr-FR" sz="2000" dirty="0" err="1">
                <a:solidFill>
                  <a:srgbClr val="E45649"/>
                </a:solidFill>
                <a:latin typeface="Consolas"/>
                <a:ea typeface="Times New Roman"/>
                <a:cs typeface="Times New Roman"/>
              </a:rPr>
              <a:t>text</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r>
              <a:rPr lang="fr-FR" sz="2000" dirty="0">
                <a:solidFill>
                  <a:srgbClr val="50A14F"/>
                </a:solidFill>
                <a:latin typeface="Consolas"/>
                <a:ea typeface="Times New Roman"/>
                <a:cs typeface="Times New Roman"/>
              </a:rPr>
              <a:t>"Préparer le diner"</a:t>
            </a:r>
            <a:r>
              <a:rPr lang="fr-FR" sz="2000" dirty="0">
                <a:solidFill>
                  <a:srgbClr val="383A42"/>
                </a:solidFill>
                <a:latin typeface="Consolas"/>
                <a:ea typeface="Times New Roman"/>
                <a:cs typeface="Times New Roman"/>
              </a:rPr>
              <a:t>,</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r>
              <a:rPr lang="fr-FR" sz="2000" dirty="0" err="1">
                <a:solidFill>
                  <a:srgbClr val="E45649"/>
                </a:solidFill>
                <a:latin typeface="Consolas"/>
                <a:ea typeface="Times New Roman"/>
                <a:cs typeface="Times New Roman"/>
              </a:rPr>
              <a:t>isCompleted</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r>
              <a:rPr lang="fr-FR" sz="2000" dirty="0">
                <a:solidFill>
                  <a:srgbClr val="986801"/>
                </a:solidFill>
                <a:latin typeface="Consolas"/>
                <a:ea typeface="Times New Roman"/>
                <a:cs typeface="Times New Roman"/>
              </a:rPr>
              <a:t>false</a:t>
            </a:r>
            <a:r>
              <a:rPr lang="fr-FR" sz="2000" dirty="0">
                <a:solidFill>
                  <a:srgbClr val="383A42"/>
                </a:solidFill>
                <a:latin typeface="Consolas"/>
                <a:ea typeface="Times New Roman"/>
                <a:cs typeface="Times New Roman"/>
              </a:rPr>
              <a:t>,</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endParaRPr lang="fr-FR" sz="2000" dirty="0">
              <a:ea typeface="Times New Roman"/>
              <a:cs typeface="Times New Roman"/>
            </a:endParaRPr>
          </a:p>
          <a:p>
            <a:endParaRPr lang="fr-FR" sz="2000" dirty="0"/>
          </a:p>
        </p:txBody>
      </p:sp>
      <p:sp>
        <p:nvSpPr>
          <p:cNvPr id="5" name="ZoneTexte 4">
            <a:extLst>
              <a:ext uri="{FF2B5EF4-FFF2-40B4-BE49-F238E27FC236}">
                <a16:creationId xmlns:a16="http://schemas.microsoft.com/office/drawing/2014/main" id="{7D242070-7DA5-9447-BE2F-075012DFDD81}"/>
              </a:ext>
            </a:extLst>
          </p:cNvPr>
          <p:cNvSpPr txBox="1"/>
          <p:nvPr/>
        </p:nvSpPr>
        <p:spPr>
          <a:xfrm>
            <a:off x="6713717" y="1620524"/>
            <a:ext cx="4071934" cy="4801314"/>
          </a:xfrm>
          <a:prstGeom prst="rect">
            <a:avLst/>
          </a:prstGeom>
          <a:noFill/>
        </p:spPr>
        <p:txBody>
          <a:bodyPr wrap="square" rtlCol="0">
            <a:spAutoFit/>
          </a:bodyPr>
          <a:lstStyle/>
          <a:p>
            <a:pPr>
              <a:spcAft>
                <a:spcPts val="0"/>
              </a:spcAft>
            </a:pP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E45649"/>
                </a:solidFill>
                <a:latin typeface="Consolas"/>
                <a:ea typeface="Times New Roman"/>
                <a:cs typeface="Times New Roman"/>
              </a:rPr>
              <a:t>id</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4</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err="1">
                <a:solidFill>
                  <a:srgbClr val="E45649"/>
                </a:solidFill>
                <a:latin typeface="Consolas"/>
                <a:ea typeface="Times New Roman"/>
                <a:cs typeface="Times New Roman"/>
              </a:rPr>
              <a:t>text</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"Regarder la TV"</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err="1">
                <a:solidFill>
                  <a:srgbClr val="E45649"/>
                </a:solidFill>
                <a:latin typeface="Consolas"/>
                <a:ea typeface="Times New Roman"/>
                <a:cs typeface="Times New Roman"/>
              </a:rPr>
              <a:t>isCompleted</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false</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p>
          <a:p>
            <a:pPr>
              <a:spcAft>
                <a:spcPts val="0"/>
              </a:spcAft>
            </a:pPr>
            <a:endParaRPr lang="fr-FR" dirty="0">
              <a:solidFill>
                <a:srgbClr val="383A42"/>
              </a:solidFill>
              <a:latin typeface="Consolas"/>
              <a:ea typeface="Times New Roman"/>
              <a:cs typeface="Times New Roman"/>
            </a:endParaRPr>
          </a:p>
          <a:p>
            <a:pPr>
              <a:spcAft>
                <a:spcPts val="0"/>
              </a:spcAft>
            </a:pPr>
            <a:endParaRPr lang="fr-FR" dirty="0">
              <a:solidFill>
                <a:srgbClr val="383A42"/>
              </a:solidFill>
              <a:latin typeface="Consolas"/>
              <a:ea typeface="Times New Roman"/>
              <a:cs typeface="Times New Roman"/>
            </a:endParaRPr>
          </a:p>
          <a:p>
            <a:r>
              <a:rPr lang="fr-FR" i="1" dirty="0">
                <a:solidFill>
                  <a:srgbClr val="A0A1A7"/>
                </a:solidFill>
                <a:latin typeface="Consolas"/>
                <a:ea typeface="Times New Roman"/>
                <a:cs typeface="Times New Roman"/>
              </a:rPr>
              <a:t>// afficher un tableau d'objets</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err="1">
                <a:solidFill>
                  <a:srgbClr val="383A42"/>
                </a:solidFill>
                <a:latin typeface="Consolas"/>
                <a:ea typeface="Times New Roman"/>
                <a:cs typeface="Times New Roman"/>
              </a:rPr>
              <a:t>todos</a:t>
            </a:r>
            <a:r>
              <a:rPr lang="fr-FR" dirty="0">
                <a:solidFill>
                  <a:srgbClr val="383A42"/>
                </a:solidFill>
                <a:latin typeface="Consolas"/>
                <a:ea typeface="Times New Roman"/>
                <a:cs typeface="Times New Roman"/>
              </a:rPr>
              <a:t>); </a:t>
            </a:r>
          </a:p>
          <a:p>
            <a:pPr>
              <a:spcAft>
                <a:spcPts val="0"/>
              </a:spcAft>
            </a:pPr>
            <a:endParaRPr lang="fr-FR" dirty="0">
              <a:solidFill>
                <a:srgbClr val="383A42"/>
              </a:solidFill>
              <a:latin typeface="Consolas"/>
              <a:ea typeface="Times New Roman"/>
              <a:cs typeface="Times New Roman"/>
            </a:endParaRPr>
          </a:p>
          <a:p>
            <a:pPr>
              <a:spcAft>
                <a:spcPts val="0"/>
              </a:spcAft>
            </a:pPr>
            <a:endParaRPr lang="fr-FR" dirty="0">
              <a:solidFill>
                <a:srgbClr val="383A42"/>
              </a:solidFill>
              <a:latin typeface="Consolas"/>
              <a:ea typeface="Times New Roman"/>
              <a:cs typeface="Times New Roman"/>
            </a:endParaRPr>
          </a:p>
          <a:p>
            <a:r>
              <a:rPr lang="fr-FR" i="1" dirty="0">
                <a:solidFill>
                  <a:srgbClr val="A0A1A7"/>
                </a:solidFill>
                <a:latin typeface="Consolas"/>
                <a:ea typeface="Times New Roman"/>
                <a:cs typeface="Times New Roman"/>
              </a:rPr>
              <a:t>// afficher l'attribut </a:t>
            </a:r>
            <a:r>
              <a:rPr lang="fr-FR" i="1" dirty="0" err="1">
                <a:solidFill>
                  <a:srgbClr val="A0A1A7"/>
                </a:solidFill>
                <a:latin typeface="Consolas"/>
                <a:ea typeface="Times New Roman"/>
                <a:cs typeface="Times New Roman"/>
              </a:rPr>
              <a:t>text</a:t>
            </a:r>
            <a:r>
              <a:rPr lang="fr-FR" i="1" dirty="0">
                <a:solidFill>
                  <a:srgbClr val="A0A1A7"/>
                </a:solidFill>
                <a:latin typeface="Consolas"/>
                <a:ea typeface="Times New Roman"/>
                <a:cs typeface="Times New Roman"/>
              </a:rPr>
              <a:t> du 1er objet du tableau</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err="1">
                <a:solidFill>
                  <a:srgbClr val="383A42"/>
                </a:solidFill>
                <a:latin typeface="Consolas"/>
                <a:ea typeface="Times New Roman"/>
                <a:cs typeface="Times New Roman"/>
              </a:rPr>
              <a:t>todos</a:t>
            </a:r>
            <a:r>
              <a:rPr lang="fr-FR" dirty="0">
                <a:solidFill>
                  <a:srgbClr val="383A42"/>
                </a:solidFill>
                <a:latin typeface="Consolas"/>
                <a:ea typeface="Times New Roman"/>
                <a:cs typeface="Times New Roman"/>
              </a:rPr>
              <a:t>[</a:t>
            </a:r>
            <a:r>
              <a:rPr lang="fr-FR" dirty="0">
                <a:solidFill>
                  <a:srgbClr val="986801"/>
                </a:solidFill>
                <a:latin typeface="Consolas"/>
                <a:ea typeface="Times New Roman"/>
                <a:cs typeface="Times New Roman"/>
              </a:rPr>
              <a:t>0</a:t>
            </a:r>
            <a:r>
              <a:rPr lang="fr-FR" dirty="0">
                <a:solidFill>
                  <a:srgbClr val="383A42"/>
                </a:solidFill>
                <a:latin typeface="Consolas"/>
                <a:ea typeface="Times New Roman"/>
                <a:cs typeface="Times New Roman"/>
              </a:rPr>
              <a:t>].</a:t>
            </a:r>
            <a:r>
              <a:rPr lang="fr-FR" dirty="0" err="1">
                <a:solidFill>
                  <a:srgbClr val="E45649"/>
                </a:solidFill>
                <a:latin typeface="Consolas"/>
                <a:ea typeface="Times New Roman"/>
                <a:cs typeface="Times New Roman"/>
              </a:rPr>
              <a:t>text</a:t>
            </a:r>
            <a:r>
              <a:rPr lang="fr-FR" dirty="0">
                <a:solidFill>
                  <a:srgbClr val="383A42"/>
                </a:solidFill>
                <a:latin typeface="Consolas"/>
                <a:ea typeface="Times New Roman"/>
                <a:cs typeface="Times New Roman"/>
              </a:rPr>
              <a:t>); </a:t>
            </a:r>
          </a:p>
          <a:p>
            <a:pPr>
              <a:spcAft>
                <a:spcPts val="0"/>
              </a:spcAft>
            </a:pPr>
            <a:endParaRPr lang="fr-FR" dirty="0">
              <a:ea typeface="Times New Roman"/>
              <a:cs typeface="Times New Roman"/>
            </a:endParaRPr>
          </a:p>
          <a:p>
            <a:endParaRPr lang="fr-FR" dirty="0"/>
          </a:p>
        </p:txBody>
      </p:sp>
    </p:spTree>
    <p:extLst>
      <p:ext uri="{BB962C8B-B14F-4D97-AF65-F5344CB8AC3E}">
        <p14:creationId xmlns:p14="http://schemas.microsoft.com/office/powerpoint/2010/main" val="3432696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12</a:t>
            </a:r>
          </a:p>
        </p:txBody>
      </p:sp>
      <p:sp>
        <p:nvSpPr>
          <p:cNvPr id="3" name="TextBox 2">
            <a:extLst>
              <a:ext uri="{FF2B5EF4-FFF2-40B4-BE49-F238E27FC236}">
                <a16:creationId xmlns:a16="http://schemas.microsoft.com/office/drawing/2014/main" id="{300F317F-220A-C48E-5C15-8F401C4C2259}"/>
              </a:ext>
            </a:extLst>
          </p:cNvPr>
          <p:cNvSpPr txBox="1"/>
          <p:nvPr/>
        </p:nvSpPr>
        <p:spPr>
          <a:xfrm>
            <a:off x="4505232" y="833850"/>
            <a:ext cx="2623450"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structures de contrôle</a:t>
            </a:r>
            <a:endParaRPr lang="fr-FR" dirty="0">
              <a:solidFill>
                <a:srgbClr val="383A42"/>
              </a:solidFill>
              <a:latin typeface="Consolas"/>
              <a:ea typeface="Times New Roman"/>
              <a:cs typeface="Times New Roman"/>
            </a:endParaRPr>
          </a:p>
        </p:txBody>
      </p:sp>
      <p:sp>
        <p:nvSpPr>
          <p:cNvPr id="2" name="ZoneTexte 1">
            <a:extLst>
              <a:ext uri="{FF2B5EF4-FFF2-40B4-BE49-F238E27FC236}">
                <a16:creationId xmlns:a16="http://schemas.microsoft.com/office/drawing/2014/main" id="{C01229CF-D9B6-7F28-FDEA-067691B96858}"/>
              </a:ext>
            </a:extLst>
          </p:cNvPr>
          <p:cNvSpPr txBox="1"/>
          <p:nvPr/>
        </p:nvSpPr>
        <p:spPr>
          <a:xfrm>
            <a:off x="1560817" y="1589746"/>
            <a:ext cx="1204163" cy="461665"/>
          </a:xfrm>
          <a:prstGeom prst="rect">
            <a:avLst/>
          </a:prstGeom>
          <a:noFill/>
        </p:spPr>
        <p:txBody>
          <a:bodyPr wrap="square" rtlCol="0">
            <a:spAutoFit/>
          </a:bodyPr>
          <a:lstStyle/>
          <a:p>
            <a:r>
              <a:rPr lang="fr-FR" sz="2400" b="1" dirty="0">
                <a:solidFill>
                  <a:srgbClr val="0070C0"/>
                </a:solidFill>
              </a:rPr>
              <a:t>If / </a:t>
            </a:r>
            <a:r>
              <a:rPr lang="fr-FR" sz="2400" b="1" dirty="0" err="1">
                <a:solidFill>
                  <a:srgbClr val="0070C0"/>
                </a:solidFill>
              </a:rPr>
              <a:t>else</a:t>
            </a:r>
            <a:endParaRPr lang="fr-FR" sz="2400" dirty="0"/>
          </a:p>
        </p:txBody>
      </p:sp>
      <p:sp>
        <p:nvSpPr>
          <p:cNvPr id="6" name="ZoneTexte 5">
            <a:extLst>
              <a:ext uri="{FF2B5EF4-FFF2-40B4-BE49-F238E27FC236}">
                <a16:creationId xmlns:a16="http://schemas.microsoft.com/office/drawing/2014/main" id="{DC7C5CC8-9709-A7E4-5C9A-B75C2F3AB05A}"/>
              </a:ext>
            </a:extLst>
          </p:cNvPr>
          <p:cNvSpPr txBox="1"/>
          <p:nvPr/>
        </p:nvSpPr>
        <p:spPr>
          <a:xfrm>
            <a:off x="1454284" y="2143744"/>
            <a:ext cx="2857520" cy="3724096"/>
          </a:xfrm>
          <a:prstGeom prst="rect">
            <a:avLst/>
          </a:prstGeom>
          <a:noFill/>
        </p:spPr>
        <p:txBody>
          <a:bodyPr wrap="square" rtlCol="0">
            <a:spAutoFit/>
          </a:bodyPr>
          <a:lstStyle/>
          <a:p>
            <a:pPr>
              <a:spcAft>
                <a:spcPts val="0"/>
              </a:spcAft>
            </a:pPr>
            <a:r>
              <a:rPr lang="fr-FR" sz="2000" b="1" dirty="0">
                <a:ea typeface="Times New Roman"/>
                <a:cs typeface="Times New Roman"/>
              </a:rPr>
              <a:t>Syntaxe générale :</a:t>
            </a:r>
            <a:endParaRPr lang="fr-FR" dirty="0">
              <a:ea typeface="Times New Roman"/>
              <a:cs typeface="Times New Roman"/>
            </a:endParaRPr>
          </a:p>
          <a:p>
            <a:pPr>
              <a:spcAft>
                <a:spcPts val="0"/>
              </a:spcAft>
            </a:pPr>
            <a:r>
              <a:rPr lang="fr-FR" dirty="0">
                <a:solidFill>
                  <a:srgbClr val="0000CD"/>
                </a:solidFill>
                <a:latin typeface="Consolas"/>
                <a:ea typeface="Times New Roman"/>
                <a:cs typeface="Times New Roman"/>
              </a:rPr>
              <a:t>if</a:t>
            </a:r>
            <a:r>
              <a:rPr lang="fr-FR" dirty="0">
                <a:solidFill>
                  <a:srgbClr val="000000"/>
                </a:solidFill>
                <a:latin typeface="Consolas"/>
                <a:ea typeface="Times New Roman"/>
                <a:cs typeface="Times New Roman"/>
              </a:rPr>
              <a:t> (</a:t>
            </a:r>
            <a:r>
              <a:rPr lang="fr-FR" i="1" dirty="0">
                <a:solidFill>
                  <a:srgbClr val="000000"/>
                </a:solidFill>
                <a:latin typeface="Consolas"/>
                <a:ea typeface="Times New Roman"/>
                <a:cs typeface="Times New Roman"/>
              </a:rPr>
              <a:t>condition1</a:t>
            </a:r>
            <a:r>
              <a:rPr lang="fr-FR" dirty="0">
                <a:solidFill>
                  <a:srgbClr val="000000"/>
                </a:solidFill>
                <a:latin typeface="Consolas"/>
                <a:ea typeface="Times New Roman"/>
                <a:cs typeface="Times New Roman"/>
              </a:rPr>
              <a:t>) {</a:t>
            </a:r>
            <a:br>
              <a:rPr lang="fr-FR" dirty="0">
                <a:solidFill>
                  <a:srgbClr val="000000"/>
                </a:solidFill>
                <a:latin typeface="Consolas"/>
                <a:ea typeface="Times New Roman"/>
                <a:cs typeface="Times New Roman"/>
              </a:rPr>
            </a:br>
            <a:r>
              <a:rPr lang="fr-FR" dirty="0">
                <a:solidFill>
                  <a:srgbClr val="008000"/>
                </a:solidFill>
                <a:latin typeface="Consolas"/>
                <a:ea typeface="Times New Roman"/>
                <a:cs typeface="Times New Roman"/>
              </a:rPr>
              <a:t>  //</a:t>
            </a:r>
            <a:r>
              <a:rPr lang="fr-FR" i="1" dirty="0">
                <a:solidFill>
                  <a:srgbClr val="008000"/>
                </a:solidFill>
                <a:latin typeface="Consolas"/>
                <a:ea typeface="Times New Roman"/>
                <a:cs typeface="Times New Roman"/>
              </a:rPr>
              <a:t>  traitement si condition 1 est vraie</a:t>
            </a:r>
            <a:br>
              <a:rPr lang="fr-FR" i="1" dirty="0">
                <a:solidFill>
                  <a:srgbClr val="008000"/>
                </a:solidFill>
                <a:latin typeface="Consolas"/>
                <a:ea typeface="Times New Roman"/>
                <a:cs typeface="Times New Roman"/>
              </a:rPr>
            </a:br>
            <a:r>
              <a:rPr lang="fr-FR" dirty="0">
                <a:solidFill>
                  <a:srgbClr val="000000"/>
                </a:solidFill>
                <a:latin typeface="Consolas"/>
                <a:ea typeface="Times New Roman"/>
                <a:cs typeface="Times New Roman"/>
              </a:rPr>
              <a:t>} </a:t>
            </a:r>
            <a:r>
              <a:rPr lang="fr-FR" dirty="0" err="1">
                <a:solidFill>
                  <a:srgbClr val="0000CD"/>
                </a:solidFill>
                <a:latin typeface="Consolas"/>
                <a:ea typeface="Times New Roman"/>
                <a:cs typeface="Times New Roman"/>
              </a:rPr>
              <a:t>else</a:t>
            </a:r>
            <a:r>
              <a:rPr lang="fr-FR" dirty="0">
                <a:solidFill>
                  <a:srgbClr val="000000"/>
                </a:solidFill>
                <a:latin typeface="Consolas"/>
                <a:ea typeface="Times New Roman"/>
                <a:cs typeface="Times New Roman"/>
              </a:rPr>
              <a:t> </a:t>
            </a:r>
            <a:r>
              <a:rPr lang="fr-FR" dirty="0">
                <a:solidFill>
                  <a:srgbClr val="0000CD"/>
                </a:solidFill>
                <a:latin typeface="Consolas"/>
                <a:ea typeface="Times New Roman"/>
                <a:cs typeface="Times New Roman"/>
              </a:rPr>
              <a:t>if</a:t>
            </a:r>
            <a:r>
              <a:rPr lang="fr-FR" dirty="0">
                <a:solidFill>
                  <a:srgbClr val="000000"/>
                </a:solidFill>
                <a:latin typeface="Consolas"/>
                <a:ea typeface="Times New Roman"/>
                <a:cs typeface="Times New Roman"/>
              </a:rPr>
              <a:t> (</a:t>
            </a:r>
            <a:r>
              <a:rPr lang="fr-FR" i="1" dirty="0">
                <a:solidFill>
                  <a:srgbClr val="000000"/>
                </a:solidFill>
                <a:latin typeface="Consolas"/>
                <a:ea typeface="Times New Roman"/>
                <a:cs typeface="Times New Roman"/>
              </a:rPr>
              <a:t>condition2</a:t>
            </a:r>
            <a:r>
              <a:rPr lang="fr-FR" dirty="0">
                <a:solidFill>
                  <a:srgbClr val="000000"/>
                </a:solidFill>
                <a:latin typeface="Consolas"/>
                <a:ea typeface="Times New Roman"/>
                <a:cs typeface="Times New Roman"/>
              </a:rPr>
              <a:t>) {</a:t>
            </a:r>
            <a:br>
              <a:rPr lang="fr-FR" dirty="0">
                <a:solidFill>
                  <a:srgbClr val="000000"/>
                </a:solidFill>
                <a:latin typeface="Consolas"/>
                <a:ea typeface="Times New Roman"/>
                <a:cs typeface="Times New Roman"/>
              </a:rPr>
            </a:br>
            <a:r>
              <a:rPr lang="fr-FR" dirty="0">
                <a:solidFill>
                  <a:srgbClr val="008000"/>
                </a:solidFill>
                <a:latin typeface="Consolas"/>
                <a:ea typeface="Times New Roman"/>
                <a:cs typeface="Times New Roman"/>
              </a:rPr>
              <a:t>  //</a:t>
            </a:r>
            <a:r>
              <a:rPr lang="fr-FR" i="1" dirty="0">
                <a:solidFill>
                  <a:srgbClr val="008000"/>
                </a:solidFill>
                <a:latin typeface="Consolas"/>
                <a:ea typeface="Times New Roman"/>
                <a:cs typeface="Times New Roman"/>
              </a:rPr>
              <a:t>  traitement si condition 2 est vraie</a:t>
            </a:r>
            <a:br>
              <a:rPr lang="fr-FR" i="1" dirty="0">
                <a:solidFill>
                  <a:srgbClr val="008000"/>
                </a:solidFill>
                <a:latin typeface="Consolas"/>
                <a:ea typeface="Times New Roman"/>
                <a:cs typeface="Times New Roman"/>
              </a:rPr>
            </a:br>
            <a:r>
              <a:rPr lang="fr-FR" dirty="0">
                <a:solidFill>
                  <a:srgbClr val="000000"/>
                </a:solidFill>
                <a:latin typeface="Consolas"/>
                <a:ea typeface="Times New Roman"/>
                <a:cs typeface="Times New Roman"/>
              </a:rPr>
              <a:t>} </a:t>
            </a:r>
            <a:r>
              <a:rPr lang="fr-FR" dirty="0" err="1">
                <a:solidFill>
                  <a:srgbClr val="0000CD"/>
                </a:solidFill>
                <a:latin typeface="Consolas"/>
                <a:ea typeface="Times New Roman"/>
                <a:cs typeface="Times New Roman"/>
              </a:rPr>
              <a:t>else</a:t>
            </a:r>
            <a:r>
              <a:rPr lang="fr-FR" dirty="0">
                <a:solidFill>
                  <a:srgbClr val="000000"/>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000000"/>
                </a:solidFill>
                <a:latin typeface="Consolas"/>
                <a:ea typeface="Times New Roman"/>
                <a:cs typeface="Times New Roman"/>
              </a:rPr>
              <a:t>  </a:t>
            </a:r>
            <a:r>
              <a:rPr lang="fr-FR" dirty="0">
                <a:solidFill>
                  <a:srgbClr val="008000"/>
                </a:solidFill>
                <a:latin typeface="Consolas"/>
                <a:ea typeface="Times New Roman"/>
                <a:cs typeface="Times New Roman"/>
              </a:rPr>
              <a:t>//</a:t>
            </a:r>
            <a:r>
              <a:rPr lang="fr-FR" i="1" dirty="0">
                <a:solidFill>
                  <a:srgbClr val="008000"/>
                </a:solidFill>
                <a:latin typeface="Consolas"/>
                <a:ea typeface="Times New Roman"/>
                <a:cs typeface="Times New Roman"/>
              </a:rPr>
              <a:t>  le reste des cas </a:t>
            </a:r>
            <a:br>
              <a:rPr lang="fr-FR" dirty="0">
                <a:solidFill>
                  <a:srgbClr val="000000"/>
                </a:solidFill>
                <a:latin typeface="Consolas"/>
                <a:ea typeface="Times New Roman"/>
                <a:cs typeface="Times New Roman"/>
              </a:rPr>
            </a:br>
            <a:r>
              <a:rPr lang="fr-FR" dirty="0">
                <a:solidFill>
                  <a:srgbClr val="000000"/>
                </a:solidFill>
                <a:latin typeface="Consolas"/>
                <a:ea typeface="Times New Roman"/>
                <a:cs typeface="Times New Roman"/>
              </a:rPr>
              <a:t>}</a:t>
            </a:r>
            <a:endParaRPr lang="fr-FR" dirty="0">
              <a:ea typeface="Times New Roman"/>
              <a:cs typeface="Times New Roman"/>
            </a:endParaRPr>
          </a:p>
          <a:p>
            <a:endParaRPr lang="fr-FR" dirty="0"/>
          </a:p>
        </p:txBody>
      </p:sp>
      <p:sp>
        <p:nvSpPr>
          <p:cNvPr id="7" name="ZoneTexte 6">
            <a:extLst>
              <a:ext uri="{FF2B5EF4-FFF2-40B4-BE49-F238E27FC236}">
                <a16:creationId xmlns:a16="http://schemas.microsoft.com/office/drawing/2014/main" id="{6E47BD5D-CFE9-F168-637E-CCD9CD906547}"/>
              </a:ext>
            </a:extLst>
          </p:cNvPr>
          <p:cNvSpPr txBox="1"/>
          <p:nvPr/>
        </p:nvSpPr>
        <p:spPr>
          <a:xfrm>
            <a:off x="6096000" y="1589746"/>
            <a:ext cx="4857784" cy="4832092"/>
          </a:xfrm>
          <a:prstGeom prst="rect">
            <a:avLst/>
          </a:prstGeom>
          <a:noFill/>
        </p:spPr>
        <p:txBody>
          <a:bodyPr wrap="square" rtlCol="0">
            <a:spAutoFit/>
          </a:bodyPr>
          <a:lstStyle/>
          <a:p>
            <a:pPr>
              <a:spcAft>
                <a:spcPts val="0"/>
              </a:spcAft>
            </a:pPr>
            <a:r>
              <a:rPr lang="fr-FR" dirty="0" err="1">
                <a:solidFill>
                  <a:srgbClr val="A626A4"/>
                </a:solidFill>
                <a:latin typeface="Consolas"/>
                <a:ea typeface="Times New Roman"/>
                <a:cs typeface="Times New Roman"/>
              </a:rPr>
              <a:t>const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x</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14</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err="1">
                <a:solidFill>
                  <a:srgbClr val="A626A4"/>
                </a:solidFill>
                <a:latin typeface="Consolas"/>
                <a:ea typeface="Times New Roman"/>
                <a:cs typeface="Times New Roman"/>
              </a:rPr>
              <a:t>const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y</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10</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A626A4"/>
                </a:solidFill>
                <a:latin typeface="Consolas"/>
                <a:ea typeface="Times New Roman"/>
                <a:cs typeface="Times New Roman"/>
              </a:rPr>
              <a:t>if</a:t>
            </a:r>
            <a:r>
              <a:rPr lang="fr-FR" dirty="0">
                <a:solidFill>
                  <a:srgbClr val="383A42"/>
                </a:solidFill>
                <a:latin typeface="Consolas"/>
                <a:ea typeface="Times New Roman"/>
                <a:cs typeface="Times New Roman"/>
              </a:rPr>
              <a:t> (x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y)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"les deux nombres sont égaux"</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err="1">
                <a:solidFill>
                  <a:srgbClr val="A626A4"/>
                </a:solidFill>
                <a:latin typeface="Consolas"/>
                <a:ea typeface="Times New Roman"/>
                <a:cs typeface="Times New Roman"/>
              </a:rPr>
              <a:t>else</a:t>
            </a: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if</a:t>
            </a:r>
            <a:r>
              <a:rPr lang="fr-FR" dirty="0">
                <a:solidFill>
                  <a:srgbClr val="383A42"/>
                </a:solidFill>
                <a:latin typeface="Consolas"/>
                <a:ea typeface="Times New Roman"/>
                <a:cs typeface="Times New Roman"/>
              </a:rPr>
              <a:t> (x </a:t>
            </a:r>
            <a:r>
              <a:rPr lang="fr-FR" dirty="0">
                <a:solidFill>
                  <a:srgbClr val="0184BC"/>
                </a:solidFill>
                <a:latin typeface="Consolas"/>
                <a:ea typeface="Times New Roman"/>
                <a:cs typeface="Times New Roman"/>
              </a:rPr>
              <a:t>&gt;</a:t>
            </a:r>
            <a:r>
              <a:rPr lang="fr-FR" dirty="0">
                <a:solidFill>
                  <a:srgbClr val="383A42"/>
                </a:solidFill>
                <a:latin typeface="Consolas"/>
                <a:ea typeface="Times New Roman"/>
                <a:cs typeface="Times New Roman"/>
              </a:rPr>
              <a:t> y)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"x est supérieur à y"</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err="1">
                <a:solidFill>
                  <a:srgbClr val="A626A4"/>
                </a:solidFill>
                <a:latin typeface="Consolas"/>
                <a:ea typeface="Times New Roman"/>
                <a:cs typeface="Times New Roman"/>
              </a:rPr>
              <a:t>else</a:t>
            </a: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"x est inférieur à y"</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sz="2000" dirty="0">
                <a:ea typeface="Times New Roman"/>
                <a:cs typeface="Times New Roman"/>
              </a:rPr>
              <a:t> </a:t>
            </a:r>
            <a:endParaRPr lang="fr-FR" dirty="0">
              <a:ea typeface="Times New Roman"/>
              <a:cs typeface="Times New Roman"/>
            </a:endParaRPr>
          </a:p>
          <a:p>
            <a:pPr>
              <a:spcAft>
                <a:spcPts val="0"/>
              </a:spcAft>
            </a:pPr>
            <a:r>
              <a:rPr lang="fr-FR" dirty="0">
                <a:solidFill>
                  <a:srgbClr val="A626A4"/>
                </a:solidFill>
                <a:latin typeface="Consolas"/>
                <a:ea typeface="Times New Roman"/>
                <a:cs typeface="Times New Roman"/>
              </a:rPr>
              <a:t>if</a:t>
            </a:r>
            <a:r>
              <a:rPr lang="fr-FR" dirty="0">
                <a:solidFill>
                  <a:srgbClr val="383A42"/>
                </a:solidFill>
                <a:latin typeface="Consolas"/>
                <a:ea typeface="Times New Roman"/>
                <a:cs typeface="Times New Roman"/>
              </a:rPr>
              <a:t> (x </a:t>
            </a:r>
            <a:r>
              <a:rPr lang="fr-FR" dirty="0">
                <a:solidFill>
                  <a:srgbClr val="0184BC"/>
                </a:solidFill>
                <a:latin typeface="Consolas"/>
                <a:ea typeface="Times New Roman"/>
                <a:cs typeface="Times New Roman"/>
              </a:rPr>
              <a:t>&gt;</a:t>
            </a:r>
            <a:r>
              <a:rPr lang="fr-FR" dirty="0">
                <a:solidFill>
                  <a:srgbClr val="383A42"/>
                </a:solidFill>
                <a:latin typeface="Consolas"/>
                <a:ea typeface="Times New Roman"/>
                <a:cs typeface="Times New Roman"/>
              </a:rPr>
              <a:t> y </a:t>
            </a:r>
            <a:r>
              <a:rPr lang="fr-FR" dirty="0">
                <a:solidFill>
                  <a:srgbClr val="0184BC"/>
                </a:solidFill>
                <a:latin typeface="Consolas"/>
                <a:ea typeface="Times New Roman"/>
                <a:cs typeface="Times New Roman"/>
              </a:rPr>
              <a:t>&amp;&amp;</a:t>
            </a:r>
            <a:r>
              <a:rPr lang="fr-FR" dirty="0">
                <a:solidFill>
                  <a:srgbClr val="383A42"/>
                </a:solidFill>
                <a:latin typeface="Consolas"/>
                <a:ea typeface="Times New Roman"/>
                <a:cs typeface="Times New Roman"/>
              </a:rPr>
              <a:t> x </a:t>
            </a:r>
            <a:r>
              <a:rPr lang="fr-FR" dirty="0">
                <a:solidFill>
                  <a:srgbClr val="0184BC"/>
                </a:solidFill>
                <a:latin typeface="Consolas"/>
                <a:ea typeface="Times New Roman"/>
                <a:cs typeface="Times New Roman"/>
              </a:rPr>
              <a:t>&lt;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20</a:t>
            </a: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"nombre autorisé"</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endParaRPr lang="fr-FR" dirty="0">
              <a:ea typeface="Times New Roman"/>
              <a:cs typeface="Times New Roman"/>
            </a:endParaRPr>
          </a:p>
          <a:p>
            <a:endParaRPr lang="fr-FR" dirty="0"/>
          </a:p>
        </p:txBody>
      </p:sp>
    </p:spTree>
    <p:extLst>
      <p:ext uri="{BB962C8B-B14F-4D97-AF65-F5344CB8AC3E}">
        <p14:creationId xmlns:p14="http://schemas.microsoft.com/office/powerpoint/2010/main" val="332935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a:t>
            </a:r>
          </a:p>
        </p:txBody>
      </p:sp>
      <p:sp>
        <p:nvSpPr>
          <p:cNvPr id="2" name="TextBox 1">
            <a:extLst>
              <a:ext uri="{FF2B5EF4-FFF2-40B4-BE49-F238E27FC236}">
                <a16:creationId xmlns:a16="http://schemas.microsoft.com/office/drawing/2014/main" id="{7DA37949-1194-B285-7F98-09560FF37E73}"/>
              </a:ext>
            </a:extLst>
          </p:cNvPr>
          <p:cNvSpPr txBox="1"/>
          <p:nvPr/>
        </p:nvSpPr>
        <p:spPr>
          <a:xfrm>
            <a:off x="953339" y="2076331"/>
            <a:ext cx="4498019" cy="35650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200"/>
              </a:spcBef>
              <a:spcAft>
                <a:spcPts val="200"/>
              </a:spcAft>
            </a:pPr>
            <a:endParaRPr lang="en-US" dirty="0">
              <a:ea typeface="+mn-lt"/>
              <a:cs typeface="+mn-lt"/>
            </a:endParaRPr>
          </a:p>
          <a:p>
            <a:pPr marL="285750" indent="-285750">
              <a:spcBef>
                <a:spcPts val="1200"/>
              </a:spcBef>
              <a:spcAft>
                <a:spcPts val="200"/>
              </a:spcAft>
              <a:buFont typeface="Arial"/>
              <a:buChar char="•"/>
            </a:pPr>
            <a:r>
              <a:rPr lang="fr-FR" dirty="0">
                <a:ea typeface="+mn-lt"/>
                <a:cs typeface="+mn-lt"/>
              </a:rPr>
              <a:t>Présentation du JavaScript</a:t>
            </a:r>
          </a:p>
          <a:p>
            <a:pPr marL="285750" indent="-285750">
              <a:spcBef>
                <a:spcPts val="1200"/>
              </a:spcBef>
              <a:spcAft>
                <a:spcPts val="200"/>
              </a:spcAft>
              <a:buFont typeface="Arial"/>
              <a:buChar char="•"/>
            </a:pPr>
            <a:r>
              <a:rPr lang="fr-FR" dirty="0">
                <a:ea typeface="+mn-lt"/>
                <a:cs typeface="+mn-lt"/>
              </a:rPr>
              <a:t>Intégration du JS dans le HTML</a:t>
            </a:r>
          </a:p>
          <a:p>
            <a:pPr marL="285750" indent="-285750">
              <a:spcBef>
                <a:spcPts val="1200"/>
              </a:spcBef>
              <a:spcAft>
                <a:spcPts val="200"/>
              </a:spcAft>
              <a:buFont typeface="Arial"/>
              <a:buChar char="•"/>
            </a:pPr>
            <a:r>
              <a:rPr lang="fr-FR" dirty="0">
                <a:ea typeface="+mn-lt"/>
                <a:cs typeface="+mn-lt"/>
              </a:rPr>
              <a:t>Déclaration de  constantes et de variables</a:t>
            </a:r>
          </a:p>
          <a:p>
            <a:pPr marL="285750" indent="-285750">
              <a:spcBef>
                <a:spcPts val="1200"/>
              </a:spcBef>
              <a:spcAft>
                <a:spcPts val="200"/>
              </a:spcAft>
              <a:buFont typeface="Arial"/>
              <a:buChar char="•"/>
            </a:pPr>
            <a:r>
              <a:rPr lang="fr-FR" dirty="0">
                <a:ea typeface="+mn-lt"/>
                <a:cs typeface="+mn-lt"/>
              </a:rPr>
              <a:t>Les types de donnée</a:t>
            </a:r>
          </a:p>
          <a:p>
            <a:pPr marL="285750" indent="-285750">
              <a:spcBef>
                <a:spcPts val="1200"/>
              </a:spcBef>
              <a:spcAft>
                <a:spcPts val="200"/>
              </a:spcAft>
              <a:buFont typeface="Arial"/>
              <a:buChar char="•"/>
            </a:pPr>
            <a:r>
              <a:rPr lang="fr-FR" dirty="0">
                <a:ea typeface="+mn-lt"/>
                <a:cs typeface="+mn-lt"/>
              </a:rPr>
              <a:t>Les chaines de caractères</a:t>
            </a:r>
          </a:p>
          <a:p>
            <a:pPr marL="285750" indent="-285750">
              <a:spcBef>
                <a:spcPts val="1200"/>
              </a:spcBef>
              <a:spcAft>
                <a:spcPts val="200"/>
              </a:spcAft>
              <a:buFont typeface="Arial"/>
              <a:buChar char="•"/>
            </a:pPr>
            <a:r>
              <a:rPr lang="fr-FR" dirty="0">
                <a:ea typeface="+mn-lt"/>
                <a:cs typeface="+mn-lt"/>
              </a:rPr>
              <a:t>Les tableaux</a:t>
            </a:r>
          </a:p>
          <a:p>
            <a:pPr marL="285750" indent="-285750">
              <a:spcBef>
                <a:spcPts val="1200"/>
              </a:spcBef>
              <a:spcAft>
                <a:spcPts val="200"/>
              </a:spcAft>
              <a:buFont typeface="Arial"/>
              <a:buChar char="•"/>
            </a:pPr>
            <a:r>
              <a:rPr lang="fr-FR" dirty="0">
                <a:ea typeface="+mn-lt"/>
                <a:cs typeface="+mn-lt"/>
              </a:rPr>
              <a:t>Les objets (tableaux associatifs)</a:t>
            </a:r>
            <a:endParaRPr lang="en-US" dirty="0">
              <a:ea typeface="+mn-lt"/>
              <a:cs typeface="+mn-lt"/>
            </a:endParaRPr>
          </a:p>
        </p:txBody>
      </p:sp>
      <p:sp>
        <p:nvSpPr>
          <p:cNvPr id="3" name="TextBox 2">
            <a:extLst>
              <a:ext uri="{FF2B5EF4-FFF2-40B4-BE49-F238E27FC236}">
                <a16:creationId xmlns:a16="http://schemas.microsoft.com/office/drawing/2014/main" id="{300F317F-220A-C48E-5C15-8F401C4C2259}"/>
              </a:ext>
            </a:extLst>
          </p:cNvPr>
          <p:cNvSpPr txBox="1"/>
          <p:nvPr/>
        </p:nvSpPr>
        <p:spPr>
          <a:xfrm>
            <a:off x="4797023" y="1020358"/>
            <a:ext cx="197449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Cours de JavaScript</a:t>
            </a:r>
          </a:p>
          <a:p>
            <a:endParaRPr lang="fr-FR" dirty="0">
              <a:cs typeface="Calibri"/>
            </a:endParaRPr>
          </a:p>
          <a:p>
            <a:pPr algn="ctr"/>
            <a:r>
              <a:rPr lang="fr-FR" u="sng" dirty="0">
                <a:cs typeface="Calibri"/>
              </a:rPr>
              <a:t>Sommaire</a:t>
            </a:r>
            <a:endParaRPr lang="en-US" u="sng" dirty="0"/>
          </a:p>
        </p:txBody>
      </p:sp>
      <p:sp>
        <p:nvSpPr>
          <p:cNvPr id="4" name="TextBox 1">
            <a:extLst>
              <a:ext uri="{FF2B5EF4-FFF2-40B4-BE49-F238E27FC236}">
                <a16:creationId xmlns:a16="http://schemas.microsoft.com/office/drawing/2014/main" id="{50CD43DD-37D9-E0DC-A75D-F3B901ECE003}"/>
              </a:ext>
            </a:extLst>
          </p:cNvPr>
          <p:cNvSpPr txBox="1"/>
          <p:nvPr/>
        </p:nvSpPr>
        <p:spPr>
          <a:xfrm>
            <a:off x="6469677" y="2076331"/>
            <a:ext cx="4498019" cy="26520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200"/>
              </a:spcBef>
              <a:spcAft>
                <a:spcPts val="200"/>
              </a:spcAft>
            </a:pPr>
            <a:endParaRPr lang="en-US" dirty="0">
              <a:ea typeface="+mn-lt"/>
              <a:cs typeface="+mn-lt"/>
            </a:endParaRPr>
          </a:p>
          <a:p>
            <a:pPr marL="285750" indent="-285750">
              <a:spcBef>
                <a:spcPts val="1200"/>
              </a:spcBef>
              <a:spcAft>
                <a:spcPts val="200"/>
              </a:spcAft>
              <a:buFont typeface="Arial"/>
              <a:buChar char="•"/>
            </a:pPr>
            <a:r>
              <a:rPr lang="fr-FR" dirty="0">
                <a:ea typeface="+mn-lt"/>
                <a:cs typeface="+mn-lt"/>
              </a:rPr>
              <a:t>Les structures de contrôle</a:t>
            </a:r>
            <a:endParaRPr lang="en-US" dirty="0">
              <a:ea typeface="+mn-lt"/>
              <a:cs typeface="+mn-lt"/>
            </a:endParaRPr>
          </a:p>
          <a:p>
            <a:pPr marL="285750" indent="-285750">
              <a:spcBef>
                <a:spcPts val="1200"/>
              </a:spcBef>
              <a:spcAft>
                <a:spcPts val="200"/>
              </a:spcAft>
              <a:buFont typeface="Arial"/>
              <a:buChar char="•"/>
            </a:pPr>
            <a:r>
              <a:rPr lang="fr-FR" dirty="0">
                <a:ea typeface="+mn-lt"/>
                <a:cs typeface="+mn-lt"/>
              </a:rPr>
              <a:t>Les boucles</a:t>
            </a:r>
          </a:p>
          <a:p>
            <a:pPr marL="285750" indent="-285750">
              <a:spcBef>
                <a:spcPts val="1200"/>
              </a:spcBef>
              <a:spcAft>
                <a:spcPts val="200"/>
              </a:spcAft>
              <a:buFont typeface="Arial"/>
              <a:buChar char="•"/>
            </a:pPr>
            <a:r>
              <a:rPr lang="fr-FR" dirty="0">
                <a:ea typeface="+mn-lt"/>
                <a:cs typeface="+mn-lt"/>
              </a:rPr>
              <a:t>Les fonctions</a:t>
            </a:r>
          </a:p>
          <a:p>
            <a:pPr marL="285750" indent="-285750">
              <a:spcBef>
                <a:spcPts val="1200"/>
              </a:spcBef>
              <a:spcAft>
                <a:spcPts val="200"/>
              </a:spcAft>
              <a:buFont typeface="Arial"/>
              <a:buChar char="•"/>
            </a:pPr>
            <a:r>
              <a:rPr lang="fr-FR" dirty="0">
                <a:ea typeface="+mn-lt"/>
                <a:cs typeface="+mn-lt"/>
              </a:rPr>
              <a:t>Le DOM</a:t>
            </a:r>
          </a:p>
          <a:p>
            <a:pPr marL="285750" indent="-285750">
              <a:spcBef>
                <a:spcPts val="1200"/>
              </a:spcBef>
              <a:spcAft>
                <a:spcPts val="200"/>
              </a:spcAft>
              <a:buFont typeface="Arial"/>
              <a:buChar char="•"/>
            </a:pPr>
            <a:r>
              <a:rPr lang="fr-FR" dirty="0">
                <a:ea typeface="+mn-lt"/>
                <a:cs typeface="+mn-lt"/>
              </a:rPr>
              <a:t>Les évènements</a:t>
            </a:r>
            <a:endParaRPr lang="en-US" dirty="0">
              <a:ea typeface="+mn-lt"/>
              <a:cs typeface="+mn-lt"/>
            </a:endParaRPr>
          </a:p>
        </p:txBody>
      </p:sp>
    </p:spTree>
    <p:extLst>
      <p:ext uri="{BB962C8B-B14F-4D97-AF65-F5344CB8AC3E}">
        <p14:creationId xmlns:p14="http://schemas.microsoft.com/office/powerpoint/2010/main" val="3842309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13</a:t>
            </a:r>
          </a:p>
        </p:txBody>
      </p:sp>
      <p:sp>
        <p:nvSpPr>
          <p:cNvPr id="3" name="TextBox 2">
            <a:extLst>
              <a:ext uri="{FF2B5EF4-FFF2-40B4-BE49-F238E27FC236}">
                <a16:creationId xmlns:a16="http://schemas.microsoft.com/office/drawing/2014/main" id="{300F317F-220A-C48E-5C15-8F401C4C2259}"/>
              </a:ext>
            </a:extLst>
          </p:cNvPr>
          <p:cNvSpPr txBox="1"/>
          <p:nvPr/>
        </p:nvSpPr>
        <p:spPr>
          <a:xfrm>
            <a:off x="4505232" y="833850"/>
            <a:ext cx="2623450"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structures de contrôle</a:t>
            </a:r>
            <a:endParaRPr lang="fr-FR" dirty="0">
              <a:solidFill>
                <a:srgbClr val="383A42"/>
              </a:solidFill>
              <a:latin typeface="Consolas"/>
              <a:ea typeface="Times New Roman"/>
              <a:cs typeface="Times New Roman"/>
            </a:endParaRPr>
          </a:p>
        </p:txBody>
      </p:sp>
      <p:sp>
        <p:nvSpPr>
          <p:cNvPr id="4" name="ZoneTexte 3">
            <a:extLst>
              <a:ext uri="{FF2B5EF4-FFF2-40B4-BE49-F238E27FC236}">
                <a16:creationId xmlns:a16="http://schemas.microsoft.com/office/drawing/2014/main" id="{E261560B-4F83-2BF3-4EA2-5EBC12E2962F}"/>
              </a:ext>
            </a:extLst>
          </p:cNvPr>
          <p:cNvSpPr txBox="1"/>
          <p:nvPr/>
        </p:nvSpPr>
        <p:spPr>
          <a:xfrm>
            <a:off x="896841" y="1356464"/>
            <a:ext cx="2059650" cy="369332"/>
          </a:xfrm>
          <a:prstGeom prst="rect">
            <a:avLst/>
          </a:prstGeom>
          <a:noFill/>
        </p:spPr>
        <p:txBody>
          <a:bodyPr wrap="square" rtlCol="0">
            <a:spAutoFit/>
          </a:bodyPr>
          <a:lstStyle/>
          <a:p>
            <a:r>
              <a:rPr lang="fr-FR" b="1" dirty="0">
                <a:solidFill>
                  <a:srgbClr val="0070C0"/>
                </a:solidFill>
              </a:rPr>
              <a:t>L’opérateur ternaire</a:t>
            </a:r>
            <a:endParaRPr lang="fr-FR" dirty="0"/>
          </a:p>
        </p:txBody>
      </p:sp>
      <p:sp>
        <p:nvSpPr>
          <p:cNvPr id="5" name="ZoneTexte 4">
            <a:extLst>
              <a:ext uri="{FF2B5EF4-FFF2-40B4-BE49-F238E27FC236}">
                <a16:creationId xmlns:a16="http://schemas.microsoft.com/office/drawing/2014/main" id="{968329DD-F4E9-2022-E013-F776E39C9646}"/>
              </a:ext>
            </a:extLst>
          </p:cNvPr>
          <p:cNvSpPr txBox="1"/>
          <p:nvPr/>
        </p:nvSpPr>
        <p:spPr>
          <a:xfrm>
            <a:off x="896841" y="1794387"/>
            <a:ext cx="8929718" cy="923330"/>
          </a:xfrm>
          <a:prstGeom prst="rect">
            <a:avLst/>
          </a:prstGeom>
          <a:noFill/>
        </p:spPr>
        <p:txBody>
          <a:bodyPr wrap="square" rtlCol="0">
            <a:spAutoFit/>
          </a:bodyPr>
          <a:lstStyle/>
          <a:p>
            <a:pPr>
              <a:spcAft>
                <a:spcPts val="0"/>
              </a:spcAft>
            </a:pPr>
            <a:r>
              <a:rPr lang="fr-FR" dirty="0" err="1">
                <a:solidFill>
                  <a:srgbClr val="A626A4"/>
                </a:solidFill>
                <a:latin typeface="Consolas"/>
                <a:ea typeface="Times New Roman"/>
                <a:cs typeface="Times New Roman"/>
              </a:rPr>
              <a:t>const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message</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x </a:t>
            </a:r>
            <a:r>
              <a:rPr lang="fr-FR" dirty="0">
                <a:solidFill>
                  <a:srgbClr val="0184BC"/>
                </a:solidFill>
                <a:latin typeface="Consolas"/>
                <a:ea typeface="Times New Roman"/>
                <a:cs typeface="Times New Roman"/>
              </a:rPr>
              <a:t>&gt;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10</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"commande permise"</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"commande non permise"</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(message);</a:t>
            </a:r>
            <a:endParaRPr lang="fr-FR" dirty="0">
              <a:ea typeface="Times New Roman"/>
              <a:cs typeface="Times New Roman"/>
            </a:endParaRPr>
          </a:p>
          <a:p>
            <a:endParaRPr lang="fr-FR" dirty="0"/>
          </a:p>
        </p:txBody>
      </p:sp>
      <p:sp>
        <p:nvSpPr>
          <p:cNvPr id="8" name="ZoneTexte 7">
            <a:extLst>
              <a:ext uri="{FF2B5EF4-FFF2-40B4-BE49-F238E27FC236}">
                <a16:creationId xmlns:a16="http://schemas.microsoft.com/office/drawing/2014/main" id="{ACDDB8E9-EE34-C2B2-23D6-D453AA84009B}"/>
              </a:ext>
            </a:extLst>
          </p:cNvPr>
          <p:cNvSpPr txBox="1"/>
          <p:nvPr/>
        </p:nvSpPr>
        <p:spPr>
          <a:xfrm>
            <a:off x="896841" y="2445201"/>
            <a:ext cx="931959" cy="400110"/>
          </a:xfrm>
          <a:prstGeom prst="rect">
            <a:avLst/>
          </a:prstGeom>
          <a:noFill/>
        </p:spPr>
        <p:txBody>
          <a:bodyPr wrap="square" rtlCol="0">
            <a:spAutoFit/>
          </a:bodyPr>
          <a:lstStyle/>
          <a:p>
            <a:r>
              <a:rPr lang="fr-FR" sz="2000" b="1" dirty="0">
                <a:solidFill>
                  <a:srgbClr val="0070C0"/>
                </a:solidFill>
              </a:rPr>
              <a:t>Switch</a:t>
            </a:r>
            <a:endParaRPr lang="fr-FR" sz="2000" dirty="0"/>
          </a:p>
        </p:txBody>
      </p:sp>
      <p:sp>
        <p:nvSpPr>
          <p:cNvPr id="9" name="ZoneTexte 8">
            <a:extLst>
              <a:ext uri="{FF2B5EF4-FFF2-40B4-BE49-F238E27FC236}">
                <a16:creationId xmlns:a16="http://schemas.microsoft.com/office/drawing/2014/main" id="{0BE9C253-DF97-80CC-78B8-A36F37FBF04D}"/>
              </a:ext>
            </a:extLst>
          </p:cNvPr>
          <p:cNvSpPr txBox="1"/>
          <p:nvPr/>
        </p:nvSpPr>
        <p:spPr>
          <a:xfrm>
            <a:off x="896841" y="2845311"/>
            <a:ext cx="3571900" cy="3447098"/>
          </a:xfrm>
          <a:prstGeom prst="rect">
            <a:avLst/>
          </a:prstGeom>
          <a:noFill/>
        </p:spPr>
        <p:txBody>
          <a:bodyPr wrap="square" rtlCol="0">
            <a:spAutoFit/>
          </a:bodyPr>
          <a:lstStyle/>
          <a:p>
            <a:pPr>
              <a:spcAft>
                <a:spcPts val="0"/>
              </a:spcAft>
            </a:pPr>
            <a:r>
              <a:rPr lang="fr-FR" sz="2000" b="1" dirty="0">
                <a:ea typeface="Times New Roman"/>
                <a:cs typeface="Times New Roman"/>
              </a:rPr>
              <a:t>Syntaxe </a:t>
            </a:r>
            <a:endParaRPr lang="fr-FR" dirty="0">
              <a:ea typeface="Times New Roman"/>
              <a:cs typeface="Times New Roman"/>
            </a:endParaRPr>
          </a:p>
          <a:p>
            <a:pPr>
              <a:spcAft>
                <a:spcPts val="0"/>
              </a:spcAft>
            </a:pPr>
            <a:r>
              <a:rPr lang="fr-FR" dirty="0">
                <a:solidFill>
                  <a:srgbClr val="0000CD"/>
                </a:solidFill>
                <a:latin typeface="Consolas"/>
                <a:ea typeface="Times New Roman"/>
                <a:cs typeface="Times New Roman"/>
              </a:rPr>
              <a:t>switch</a:t>
            </a:r>
            <a:r>
              <a:rPr lang="fr-FR" dirty="0">
                <a:solidFill>
                  <a:srgbClr val="000000"/>
                </a:solidFill>
                <a:latin typeface="Consolas"/>
                <a:ea typeface="Times New Roman"/>
                <a:cs typeface="Times New Roman"/>
              </a:rPr>
              <a:t>(</a:t>
            </a:r>
            <a:r>
              <a:rPr lang="fr-FR" i="1" dirty="0">
                <a:solidFill>
                  <a:srgbClr val="000000"/>
                </a:solidFill>
                <a:latin typeface="Consolas"/>
                <a:ea typeface="Times New Roman"/>
                <a:cs typeface="Times New Roman"/>
              </a:rPr>
              <a:t>expression</a:t>
            </a:r>
            <a:r>
              <a:rPr lang="fr-FR" dirty="0">
                <a:solidFill>
                  <a:srgbClr val="000000"/>
                </a:solidFill>
                <a:latin typeface="Consolas"/>
                <a:ea typeface="Times New Roman"/>
                <a:cs typeface="Times New Roman"/>
              </a:rPr>
              <a:t>) {</a:t>
            </a:r>
            <a:br>
              <a:rPr lang="fr-FR" dirty="0">
                <a:solidFill>
                  <a:srgbClr val="000000"/>
                </a:solidFill>
                <a:latin typeface="Consolas"/>
                <a:ea typeface="Times New Roman"/>
                <a:cs typeface="Times New Roman"/>
              </a:rPr>
            </a:br>
            <a:r>
              <a:rPr lang="fr-FR" dirty="0">
                <a:solidFill>
                  <a:srgbClr val="000000"/>
                </a:solidFill>
                <a:latin typeface="Consolas"/>
                <a:ea typeface="Times New Roman"/>
                <a:cs typeface="Times New Roman"/>
              </a:rPr>
              <a:t>  </a:t>
            </a:r>
            <a:r>
              <a:rPr lang="fr-FR" dirty="0">
                <a:solidFill>
                  <a:srgbClr val="0000CD"/>
                </a:solidFill>
                <a:latin typeface="Consolas"/>
                <a:ea typeface="Times New Roman"/>
                <a:cs typeface="Times New Roman"/>
              </a:rPr>
              <a:t>case</a:t>
            </a:r>
            <a:r>
              <a:rPr lang="fr-FR" dirty="0">
                <a:solidFill>
                  <a:srgbClr val="000000"/>
                </a:solidFill>
                <a:latin typeface="Consolas"/>
                <a:ea typeface="Times New Roman"/>
                <a:cs typeface="Times New Roman"/>
              </a:rPr>
              <a:t> </a:t>
            </a:r>
            <a:r>
              <a:rPr lang="fr-FR" i="1" dirty="0">
                <a:solidFill>
                  <a:srgbClr val="000000"/>
                </a:solidFill>
                <a:latin typeface="Consolas"/>
                <a:ea typeface="Times New Roman"/>
                <a:cs typeface="Times New Roman"/>
              </a:rPr>
              <a:t>x</a:t>
            </a:r>
            <a:r>
              <a:rPr lang="fr-FR" dirty="0">
                <a:solidFill>
                  <a:srgbClr val="000000"/>
                </a:solidFill>
                <a:latin typeface="Consolas"/>
                <a:ea typeface="Times New Roman"/>
                <a:cs typeface="Times New Roman"/>
              </a:rPr>
              <a:t>:</a:t>
            </a:r>
            <a:br>
              <a:rPr lang="fr-FR" dirty="0">
                <a:solidFill>
                  <a:srgbClr val="000000"/>
                </a:solidFill>
                <a:latin typeface="Consolas"/>
                <a:ea typeface="Times New Roman"/>
                <a:cs typeface="Times New Roman"/>
              </a:rPr>
            </a:br>
            <a:r>
              <a:rPr lang="fr-FR" i="1" dirty="0">
                <a:solidFill>
                  <a:srgbClr val="000000"/>
                </a:solidFill>
                <a:latin typeface="Consolas"/>
                <a:ea typeface="Times New Roman"/>
                <a:cs typeface="Times New Roman"/>
              </a:rPr>
              <a:t>    </a:t>
            </a:r>
            <a:r>
              <a:rPr lang="fr-FR" i="1" dirty="0">
                <a:solidFill>
                  <a:srgbClr val="008000"/>
                </a:solidFill>
                <a:latin typeface="Consolas"/>
                <a:ea typeface="Times New Roman"/>
                <a:cs typeface="Times New Roman"/>
              </a:rPr>
              <a:t>// traitement</a:t>
            </a:r>
            <a:br>
              <a:rPr lang="fr-FR" i="1" dirty="0">
                <a:solidFill>
                  <a:srgbClr val="008000"/>
                </a:solidFill>
                <a:latin typeface="Consolas"/>
                <a:ea typeface="Times New Roman"/>
                <a:cs typeface="Times New Roman"/>
              </a:rPr>
            </a:br>
            <a:r>
              <a:rPr lang="fr-FR" dirty="0">
                <a:solidFill>
                  <a:srgbClr val="000000"/>
                </a:solidFill>
                <a:latin typeface="Consolas"/>
                <a:ea typeface="Times New Roman"/>
                <a:cs typeface="Times New Roman"/>
              </a:rPr>
              <a:t>    </a:t>
            </a:r>
            <a:r>
              <a:rPr lang="fr-FR" dirty="0">
                <a:solidFill>
                  <a:srgbClr val="0000CD"/>
                </a:solidFill>
                <a:latin typeface="Consolas"/>
                <a:ea typeface="Times New Roman"/>
                <a:cs typeface="Times New Roman"/>
              </a:rPr>
              <a:t>break</a:t>
            </a:r>
            <a:r>
              <a:rPr lang="fr-FR" dirty="0">
                <a:solidFill>
                  <a:srgbClr val="000000"/>
                </a:solidFill>
                <a:latin typeface="Consolas"/>
                <a:ea typeface="Times New Roman"/>
                <a:cs typeface="Times New Roman"/>
              </a:rPr>
              <a:t>;</a:t>
            </a:r>
            <a:br>
              <a:rPr lang="fr-FR" dirty="0">
                <a:solidFill>
                  <a:srgbClr val="000000"/>
                </a:solidFill>
                <a:latin typeface="Consolas"/>
                <a:ea typeface="Times New Roman"/>
                <a:cs typeface="Times New Roman"/>
              </a:rPr>
            </a:br>
            <a:r>
              <a:rPr lang="fr-FR" dirty="0">
                <a:solidFill>
                  <a:srgbClr val="000000"/>
                </a:solidFill>
                <a:latin typeface="Consolas"/>
                <a:ea typeface="Times New Roman"/>
                <a:cs typeface="Times New Roman"/>
              </a:rPr>
              <a:t>  </a:t>
            </a:r>
            <a:r>
              <a:rPr lang="fr-FR" dirty="0">
                <a:solidFill>
                  <a:srgbClr val="0000CD"/>
                </a:solidFill>
                <a:latin typeface="Consolas"/>
                <a:ea typeface="Times New Roman"/>
                <a:cs typeface="Times New Roman"/>
              </a:rPr>
              <a:t>case</a:t>
            </a:r>
            <a:r>
              <a:rPr lang="fr-FR" dirty="0">
                <a:solidFill>
                  <a:srgbClr val="000000"/>
                </a:solidFill>
                <a:latin typeface="Consolas"/>
                <a:ea typeface="Times New Roman"/>
                <a:cs typeface="Times New Roman"/>
              </a:rPr>
              <a:t> </a:t>
            </a:r>
            <a:r>
              <a:rPr lang="fr-FR" i="1" dirty="0">
                <a:solidFill>
                  <a:srgbClr val="000000"/>
                </a:solidFill>
                <a:latin typeface="Consolas"/>
                <a:ea typeface="Times New Roman"/>
                <a:cs typeface="Times New Roman"/>
              </a:rPr>
              <a:t>y</a:t>
            </a:r>
            <a:r>
              <a:rPr lang="fr-FR" dirty="0">
                <a:solidFill>
                  <a:srgbClr val="000000"/>
                </a:solidFill>
                <a:latin typeface="Consolas"/>
                <a:ea typeface="Times New Roman"/>
                <a:cs typeface="Times New Roman"/>
              </a:rPr>
              <a:t>:</a:t>
            </a:r>
            <a:br>
              <a:rPr lang="fr-FR" dirty="0">
                <a:solidFill>
                  <a:srgbClr val="000000"/>
                </a:solidFill>
                <a:latin typeface="Consolas"/>
                <a:ea typeface="Times New Roman"/>
                <a:cs typeface="Times New Roman"/>
              </a:rPr>
            </a:br>
            <a:r>
              <a:rPr lang="fr-FR" i="1" dirty="0">
                <a:solidFill>
                  <a:srgbClr val="000000"/>
                </a:solidFill>
                <a:latin typeface="Consolas"/>
                <a:ea typeface="Times New Roman"/>
                <a:cs typeface="Times New Roman"/>
              </a:rPr>
              <a:t>    </a:t>
            </a:r>
            <a:r>
              <a:rPr lang="fr-FR" i="1" dirty="0">
                <a:solidFill>
                  <a:srgbClr val="008000"/>
                </a:solidFill>
                <a:latin typeface="Consolas"/>
                <a:ea typeface="Times New Roman"/>
                <a:cs typeface="Times New Roman"/>
              </a:rPr>
              <a:t>// traitement</a:t>
            </a:r>
            <a:endParaRPr lang="fr-FR" dirty="0">
              <a:ea typeface="Times New Roman"/>
              <a:cs typeface="Times New Roman"/>
            </a:endParaRPr>
          </a:p>
          <a:p>
            <a:pPr>
              <a:spcAft>
                <a:spcPts val="0"/>
              </a:spcAft>
            </a:pPr>
            <a:r>
              <a:rPr lang="fr-FR" dirty="0">
                <a:solidFill>
                  <a:srgbClr val="000000"/>
                </a:solidFill>
                <a:latin typeface="Consolas"/>
                <a:ea typeface="Times New Roman"/>
                <a:cs typeface="Times New Roman"/>
              </a:rPr>
              <a:t>    </a:t>
            </a:r>
            <a:r>
              <a:rPr lang="fr-FR" dirty="0">
                <a:solidFill>
                  <a:srgbClr val="0000CD"/>
                </a:solidFill>
                <a:latin typeface="Consolas"/>
                <a:ea typeface="Times New Roman"/>
                <a:cs typeface="Times New Roman"/>
              </a:rPr>
              <a:t>break</a:t>
            </a:r>
            <a:r>
              <a:rPr lang="fr-FR" dirty="0">
                <a:solidFill>
                  <a:srgbClr val="000000"/>
                </a:solidFill>
                <a:latin typeface="Consolas"/>
                <a:ea typeface="Times New Roman"/>
                <a:cs typeface="Times New Roman"/>
              </a:rPr>
              <a:t>;</a:t>
            </a:r>
            <a:br>
              <a:rPr lang="fr-FR" dirty="0">
                <a:solidFill>
                  <a:srgbClr val="000000"/>
                </a:solidFill>
                <a:latin typeface="Consolas"/>
                <a:ea typeface="Times New Roman"/>
                <a:cs typeface="Times New Roman"/>
              </a:rPr>
            </a:br>
            <a:r>
              <a:rPr lang="fr-FR" dirty="0">
                <a:solidFill>
                  <a:srgbClr val="000000"/>
                </a:solidFill>
                <a:latin typeface="Consolas"/>
                <a:ea typeface="Times New Roman"/>
                <a:cs typeface="Times New Roman"/>
              </a:rPr>
              <a:t>  </a:t>
            </a:r>
            <a:r>
              <a:rPr lang="fr-FR" dirty="0">
                <a:solidFill>
                  <a:srgbClr val="0000CD"/>
                </a:solidFill>
                <a:latin typeface="Consolas"/>
                <a:ea typeface="Times New Roman"/>
                <a:cs typeface="Times New Roman"/>
              </a:rPr>
              <a:t>default</a:t>
            </a:r>
            <a:r>
              <a:rPr lang="fr-FR" dirty="0">
                <a:solidFill>
                  <a:srgbClr val="000000"/>
                </a:solidFill>
                <a:latin typeface="Consolas"/>
                <a:ea typeface="Times New Roman"/>
                <a:cs typeface="Times New Roman"/>
              </a:rPr>
              <a:t>:</a:t>
            </a:r>
            <a:br>
              <a:rPr lang="fr-FR" dirty="0">
                <a:solidFill>
                  <a:srgbClr val="000000"/>
                </a:solidFill>
                <a:latin typeface="Consolas"/>
                <a:ea typeface="Times New Roman"/>
                <a:cs typeface="Times New Roman"/>
              </a:rPr>
            </a:br>
            <a:r>
              <a:rPr lang="fr-FR" dirty="0">
                <a:solidFill>
                  <a:srgbClr val="000000"/>
                </a:solidFill>
                <a:latin typeface="Consolas"/>
                <a:ea typeface="Times New Roman"/>
                <a:cs typeface="Times New Roman"/>
              </a:rPr>
              <a:t>    </a:t>
            </a:r>
            <a:r>
              <a:rPr lang="fr-FR" dirty="0">
                <a:solidFill>
                  <a:srgbClr val="008000"/>
                </a:solidFill>
                <a:latin typeface="Consolas"/>
                <a:ea typeface="Times New Roman"/>
                <a:cs typeface="Times New Roman"/>
              </a:rPr>
              <a:t>// </a:t>
            </a:r>
            <a:r>
              <a:rPr lang="fr-FR" i="1" dirty="0">
                <a:solidFill>
                  <a:srgbClr val="008000"/>
                </a:solidFill>
                <a:latin typeface="Consolas"/>
                <a:ea typeface="Times New Roman"/>
                <a:cs typeface="Times New Roman"/>
              </a:rPr>
              <a:t>traitement</a:t>
            </a:r>
            <a:br>
              <a:rPr lang="fr-FR" dirty="0">
                <a:solidFill>
                  <a:srgbClr val="008000"/>
                </a:solidFill>
                <a:latin typeface="Consolas"/>
                <a:ea typeface="Times New Roman"/>
                <a:cs typeface="Times New Roman"/>
              </a:rPr>
            </a:br>
            <a:r>
              <a:rPr lang="fr-FR" dirty="0">
                <a:solidFill>
                  <a:srgbClr val="000000"/>
                </a:solidFill>
                <a:latin typeface="Consolas"/>
                <a:ea typeface="Times New Roman"/>
                <a:cs typeface="Times New Roman"/>
              </a:rPr>
              <a:t>}</a:t>
            </a:r>
            <a:endParaRPr lang="fr-FR" dirty="0">
              <a:ea typeface="Times New Roman"/>
              <a:cs typeface="Times New Roman"/>
            </a:endParaRPr>
          </a:p>
          <a:p>
            <a:endParaRPr lang="fr-FR" dirty="0"/>
          </a:p>
        </p:txBody>
      </p:sp>
    </p:spTree>
    <p:extLst>
      <p:ext uri="{BB962C8B-B14F-4D97-AF65-F5344CB8AC3E}">
        <p14:creationId xmlns:p14="http://schemas.microsoft.com/office/powerpoint/2010/main" val="2999948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14</a:t>
            </a:r>
          </a:p>
        </p:txBody>
      </p:sp>
      <p:sp>
        <p:nvSpPr>
          <p:cNvPr id="3" name="TextBox 2">
            <a:extLst>
              <a:ext uri="{FF2B5EF4-FFF2-40B4-BE49-F238E27FC236}">
                <a16:creationId xmlns:a16="http://schemas.microsoft.com/office/drawing/2014/main" id="{300F317F-220A-C48E-5C15-8F401C4C2259}"/>
              </a:ext>
            </a:extLst>
          </p:cNvPr>
          <p:cNvSpPr txBox="1"/>
          <p:nvPr/>
        </p:nvSpPr>
        <p:spPr>
          <a:xfrm>
            <a:off x="4505232" y="833850"/>
            <a:ext cx="2623450"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structures de contrôle</a:t>
            </a:r>
            <a:endParaRPr lang="fr-FR" dirty="0">
              <a:solidFill>
                <a:srgbClr val="383A42"/>
              </a:solidFill>
              <a:latin typeface="Consolas"/>
              <a:ea typeface="Times New Roman"/>
              <a:cs typeface="Times New Roman"/>
            </a:endParaRPr>
          </a:p>
        </p:txBody>
      </p:sp>
      <p:sp>
        <p:nvSpPr>
          <p:cNvPr id="2" name="ZoneTexte 1">
            <a:extLst>
              <a:ext uri="{FF2B5EF4-FFF2-40B4-BE49-F238E27FC236}">
                <a16:creationId xmlns:a16="http://schemas.microsoft.com/office/drawing/2014/main" id="{8BF23DB1-9AA6-0D6A-07F4-4D856BAE2E8F}"/>
              </a:ext>
            </a:extLst>
          </p:cNvPr>
          <p:cNvSpPr txBox="1"/>
          <p:nvPr/>
        </p:nvSpPr>
        <p:spPr>
          <a:xfrm>
            <a:off x="1477121" y="2009069"/>
            <a:ext cx="3786214" cy="3693319"/>
          </a:xfrm>
          <a:prstGeom prst="rect">
            <a:avLst/>
          </a:prstGeom>
          <a:noFill/>
        </p:spPr>
        <p:txBody>
          <a:bodyPr wrap="square" rtlCol="0">
            <a:spAutoFit/>
          </a:bodyPr>
          <a:lstStyle/>
          <a:p>
            <a:pPr>
              <a:spcAft>
                <a:spcPts val="0"/>
              </a:spcAft>
            </a:pPr>
            <a:r>
              <a:rPr lang="fr-FR" dirty="0" err="1">
                <a:solidFill>
                  <a:srgbClr val="A626A4"/>
                </a:solidFill>
                <a:latin typeface="Consolas"/>
                <a:ea typeface="Times New Roman"/>
                <a:cs typeface="Times New Roman"/>
              </a:rPr>
              <a:t>const</a:t>
            </a:r>
            <a:r>
              <a:rPr lang="fr-FR" dirty="0">
                <a:solidFill>
                  <a:srgbClr val="383A42"/>
                </a:solidFill>
                <a:latin typeface="Consolas"/>
                <a:ea typeface="Times New Roman"/>
                <a:cs typeface="Times New Roman"/>
              </a:rPr>
              <a:t> </a:t>
            </a:r>
            <a:r>
              <a:rPr lang="fr-FR" dirty="0" err="1">
                <a:solidFill>
                  <a:srgbClr val="986801"/>
                </a:solidFill>
                <a:latin typeface="Consolas"/>
                <a:ea typeface="Times New Roman"/>
                <a:cs typeface="Times New Roman"/>
              </a:rPr>
              <a:t>age</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10</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A626A4"/>
                </a:solidFill>
                <a:latin typeface="Consolas"/>
                <a:ea typeface="Times New Roman"/>
                <a:cs typeface="Times New Roman"/>
              </a:rPr>
              <a:t>switch</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age</a:t>
            </a: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case</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18</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"majeur"</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break</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case</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60</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"retraité"</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break</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default</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"autres"</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endParaRPr lang="fr-FR" dirty="0">
              <a:ea typeface="Times New Roman"/>
              <a:cs typeface="Times New Roman"/>
            </a:endParaRPr>
          </a:p>
          <a:p>
            <a:endParaRPr lang="fr-FR" dirty="0"/>
          </a:p>
        </p:txBody>
      </p:sp>
      <p:sp>
        <p:nvSpPr>
          <p:cNvPr id="6" name="ZoneTexte 5">
            <a:extLst>
              <a:ext uri="{FF2B5EF4-FFF2-40B4-BE49-F238E27FC236}">
                <a16:creationId xmlns:a16="http://schemas.microsoft.com/office/drawing/2014/main" id="{09B36F52-3477-50FC-A9C0-AA5FF3A4E0B9}"/>
              </a:ext>
            </a:extLst>
          </p:cNvPr>
          <p:cNvSpPr txBox="1"/>
          <p:nvPr/>
        </p:nvSpPr>
        <p:spPr>
          <a:xfrm>
            <a:off x="5990761" y="1733862"/>
            <a:ext cx="4286280" cy="3693319"/>
          </a:xfrm>
          <a:prstGeom prst="rect">
            <a:avLst/>
          </a:prstGeom>
          <a:noFill/>
        </p:spPr>
        <p:txBody>
          <a:bodyPr wrap="square" rtlCol="0">
            <a:spAutoFit/>
          </a:bodyPr>
          <a:lstStyle/>
          <a:p>
            <a:pPr>
              <a:spcAft>
                <a:spcPts val="0"/>
              </a:spcAft>
            </a:pPr>
            <a:r>
              <a:rPr lang="fr-FR" dirty="0">
                <a:solidFill>
                  <a:srgbClr val="A626A4"/>
                </a:solidFill>
                <a:latin typeface="Consolas"/>
                <a:ea typeface="Times New Roman"/>
                <a:cs typeface="Times New Roman"/>
              </a:rPr>
              <a:t>switch</a:t>
            </a:r>
            <a:r>
              <a:rPr lang="fr-FR" dirty="0">
                <a:solidFill>
                  <a:srgbClr val="383A42"/>
                </a:solidFill>
                <a:latin typeface="Consolas"/>
                <a:ea typeface="Times New Roman"/>
                <a:cs typeface="Times New Roman"/>
              </a:rPr>
              <a:t> (</a:t>
            </a:r>
            <a:r>
              <a:rPr lang="fr-FR" dirty="0" err="1">
                <a:solidFill>
                  <a:srgbClr val="986801"/>
                </a:solidFill>
                <a:latin typeface="Consolas"/>
                <a:ea typeface="Times New Roman"/>
                <a:cs typeface="Times New Roman"/>
              </a:rPr>
              <a:t>true</a:t>
            </a: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case</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age</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&gt;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0</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&amp;&amp;</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age</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&lt;=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12</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"enfant"</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break</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case</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age</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&gt;=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13</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&amp;&amp;</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age</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&lt;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18</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"adolescent"</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break</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case</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age</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&gt;=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18</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"majeur"</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break</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default</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"erreur"</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endParaRPr lang="fr-FR" dirty="0">
              <a:ea typeface="Times New Roman"/>
              <a:cs typeface="Times New Roman"/>
            </a:endParaRPr>
          </a:p>
        </p:txBody>
      </p:sp>
    </p:spTree>
    <p:extLst>
      <p:ext uri="{BB962C8B-B14F-4D97-AF65-F5344CB8AC3E}">
        <p14:creationId xmlns:p14="http://schemas.microsoft.com/office/powerpoint/2010/main" val="1095692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15</a:t>
            </a:r>
          </a:p>
        </p:txBody>
      </p:sp>
      <p:sp>
        <p:nvSpPr>
          <p:cNvPr id="3" name="TextBox 2">
            <a:extLst>
              <a:ext uri="{FF2B5EF4-FFF2-40B4-BE49-F238E27FC236}">
                <a16:creationId xmlns:a16="http://schemas.microsoft.com/office/drawing/2014/main" id="{300F317F-220A-C48E-5C15-8F401C4C2259}"/>
              </a:ext>
            </a:extLst>
          </p:cNvPr>
          <p:cNvSpPr txBox="1"/>
          <p:nvPr/>
        </p:nvSpPr>
        <p:spPr>
          <a:xfrm>
            <a:off x="5349256" y="742363"/>
            <a:ext cx="1283009"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boucles</a:t>
            </a:r>
            <a:endParaRPr lang="fr-FR" dirty="0">
              <a:solidFill>
                <a:srgbClr val="383A42"/>
              </a:solidFill>
              <a:latin typeface="Consolas"/>
              <a:ea typeface="Times New Roman"/>
              <a:cs typeface="Times New Roman"/>
            </a:endParaRPr>
          </a:p>
        </p:txBody>
      </p:sp>
      <p:sp>
        <p:nvSpPr>
          <p:cNvPr id="4" name="ZoneTexte 3">
            <a:extLst>
              <a:ext uri="{FF2B5EF4-FFF2-40B4-BE49-F238E27FC236}">
                <a16:creationId xmlns:a16="http://schemas.microsoft.com/office/drawing/2014/main" id="{3FE475CA-37F3-DA0B-4571-62C3ED096D84}"/>
              </a:ext>
            </a:extLst>
          </p:cNvPr>
          <p:cNvSpPr txBox="1"/>
          <p:nvPr/>
        </p:nvSpPr>
        <p:spPr>
          <a:xfrm>
            <a:off x="3286077" y="1496420"/>
            <a:ext cx="5619845" cy="5078313"/>
          </a:xfrm>
          <a:prstGeom prst="rect">
            <a:avLst/>
          </a:prstGeom>
          <a:noFill/>
        </p:spPr>
        <p:txBody>
          <a:bodyPr wrap="square" rtlCol="0">
            <a:spAutoFit/>
          </a:bodyPr>
          <a:lstStyle/>
          <a:p>
            <a:pPr>
              <a:spcAft>
                <a:spcPts val="0"/>
              </a:spcAft>
            </a:pPr>
            <a:r>
              <a:rPr lang="fr-FR" dirty="0">
                <a:solidFill>
                  <a:srgbClr val="A626A4"/>
                </a:solidFill>
                <a:latin typeface="Consolas"/>
                <a:ea typeface="Times New Roman"/>
                <a:cs typeface="Times New Roman"/>
              </a:rPr>
              <a:t>for</a:t>
            </a: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let</a:t>
            </a:r>
            <a:r>
              <a:rPr lang="fr-FR" dirty="0">
                <a:solidFill>
                  <a:srgbClr val="383A42"/>
                </a:solidFill>
                <a:latin typeface="Consolas"/>
                <a:ea typeface="Times New Roman"/>
                <a:cs typeface="Times New Roman"/>
              </a:rPr>
              <a:t> i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0</a:t>
            </a:r>
            <a:r>
              <a:rPr lang="fr-FR" dirty="0">
                <a:solidFill>
                  <a:srgbClr val="383A42"/>
                </a:solidFill>
                <a:latin typeface="Consolas"/>
                <a:ea typeface="Times New Roman"/>
                <a:cs typeface="Times New Roman"/>
              </a:rPr>
              <a:t>; i </a:t>
            </a:r>
            <a:r>
              <a:rPr lang="fr-FR" dirty="0">
                <a:solidFill>
                  <a:srgbClr val="0184BC"/>
                </a:solidFill>
                <a:latin typeface="Consolas"/>
                <a:ea typeface="Times New Roman"/>
                <a:cs typeface="Times New Roman"/>
              </a:rPr>
              <a:t>&lt;</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todos.</a:t>
            </a:r>
            <a:r>
              <a:rPr lang="fr-FR" dirty="0" err="1">
                <a:solidFill>
                  <a:srgbClr val="E45649"/>
                </a:solidFill>
                <a:latin typeface="Consolas"/>
                <a:ea typeface="Times New Roman"/>
                <a:cs typeface="Times New Roman"/>
              </a:rPr>
              <a:t>length</a:t>
            </a:r>
            <a:r>
              <a:rPr lang="fr-FR" dirty="0">
                <a:solidFill>
                  <a:srgbClr val="383A42"/>
                </a:solidFill>
                <a:latin typeface="Consolas"/>
                <a:ea typeface="Times New Roman"/>
                <a:cs typeface="Times New Roman"/>
              </a:rPr>
              <a:t>; i</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document.</a:t>
            </a:r>
            <a:r>
              <a:rPr lang="fr-FR" dirty="0" err="1">
                <a:solidFill>
                  <a:srgbClr val="4078F2"/>
                </a:solidFill>
                <a:latin typeface="Consolas"/>
                <a:ea typeface="Times New Roman"/>
                <a:cs typeface="Times New Roman"/>
              </a:rPr>
              <a:t>write</a:t>
            </a:r>
            <a:r>
              <a:rPr lang="fr-FR" dirty="0">
                <a:solidFill>
                  <a:srgbClr val="383A42"/>
                </a:solidFill>
                <a:latin typeface="Consolas"/>
                <a:ea typeface="Times New Roman"/>
                <a:cs typeface="Times New Roman"/>
              </a:rPr>
              <a:t>(</a:t>
            </a:r>
            <a:r>
              <a:rPr lang="fr-FR" dirty="0" err="1">
                <a:solidFill>
                  <a:srgbClr val="383A42"/>
                </a:solidFill>
                <a:latin typeface="Consolas"/>
                <a:ea typeface="Times New Roman"/>
                <a:cs typeface="Times New Roman"/>
              </a:rPr>
              <a:t>todos</a:t>
            </a:r>
            <a:r>
              <a:rPr lang="fr-FR" dirty="0">
                <a:solidFill>
                  <a:srgbClr val="383A42"/>
                </a:solidFill>
                <a:latin typeface="Consolas"/>
                <a:ea typeface="Times New Roman"/>
                <a:cs typeface="Times New Roman"/>
              </a:rPr>
              <a:t>[i].</a:t>
            </a:r>
            <a:r>
              <a:rPr lang="fr-FR" dirty="0" err="1">
                <a:solidFill>
                  <a:srgbClr val="E45649"/>
                </a:solidFill>
                <a:latin typeface="Consolas"/>
                <a:ea typeface="Times New Roman"/>
                <a:cs typeface="Times New Roman"/>
              </a:rPr>
              <a:t>text</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"&lt;</a:t>
            </a:r>
            <a:r>
              <a:rPr lang="fr-FR" dirty="0" err="1">
                <a:solidFill>
                  <a:srgbClr val="50A14F"/>
                </a:solidFill>
                <a:latin typeface="Consolas"/>
                <a:ea typeface="Times New Roman"/>
                <a:cs typeface="Times New Roman"/>
              </a:rPr>
              <a:t>br</a:t>
            </a:r>
            <a:r>
              <a:rPr lang="fr-FR" dirty="0">
                <a:solidFill>
                  <a:srgbClr val="50A14F"/>
                </a:solidFill>
                <a:latin typeface="Consolas"/>
                <a:ea typeface="Times New Roman"/>
                <a:cs typeface="Times New Roman"/>
              </a:rPr>
              <a:t>&gt;"</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A626A4"/>
                </a:solidFill>
                <a:latin typeface="Consolas"/>
                <a:ea typeface="Times New Roman"/>
                <a:cs typeface="Times New Roman"/>
              </a:rPr>
              <a:t>let</a:t>
            </a:r>
            <a:r>
              <a:rPr lang="fr-FR" dirty="0">
                <a:solidFill>
                  <a:srgbClr val="383A42"/>
                </a:solidFill>
                <a:latin typeface="Consolas"/>
                <a:ea typeface="Times New Roman"/>
                <a:cs typeface="Times New Roman"/>
              </a:rPr>
              <a:t> i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0</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err="1">
                <a:solidFill>
                  <a:srgbClr val="A626A4"/>
                </a:solidFill>
                <a:latin typeface="Consolas"/>
                <a:ea typeface="Times New Roman"/>
                <a:cs typeface="Times New Roman"/>
              </a:rPr>
              <a:t>while</a:t>
            </a:r>
            <a:r>
              <a:rPr lang="fr-FR" dirty="0">
                <a:solidFill>
                  <a:srgbClr val="383A42"/>
                </a:solidFill>
                <a:latin typeface="Consolas"/>
                <a:ea typeface="Times New Roman"/>
                <a:cs typeface="Times New Roman"/>
              </a:rPr>
              <a:t> (i &lt; </a:t>
            </a:r>
            <a:r>
              <a:rPr lang="fr-FR" dirty="0" err="1">
                <a:solidFill>
                  <a:srgbClr val="383A42"/>
                </a:solidFill>
                <a:latin typeface="Consolas"/>
                <a:ea typeface="Times New Roman"/>
                <a:cs typeface="Times New Roman"/>
              </a:rPr>
              <a:t>todos.</a:t>
            </a:r>
            <a:r>
              <a:rPr lang="fr-FR" dirty="0" err="1">
                <a:solidFill>
                  <a:srgbClr val="E45649"/>
                </a:solidFill>
                <a:latin typeface="Consolas"/>
                <a:ea typeface="Times New Roman"/>
                <a:cs typeface="Times New Roman"/>
              </a:rPr>
              <a:t>length</a:t>
            </a: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document.</a:t>
            </a:r>
            <a:r>
              <a:rPr lang="fr-FR" dirty="0" err="1">
                <a:solidFill>
                  <a:srgbClr val="4078F2"/>
                </a:solidFill>
                <a:latin typeface="Consolas"/>
                <a:ea typeface="Times New Roman"/>
                <a:cs typeface="Times New Roman"/>
              </a:rPr>
              <a:t>write</a:t>
            </a:r>
            <a:r>
              <a:rPr lang="fr-FR" dirty="0">
                <a:solidFill>
                  <a:srgbClr val="383A42"/>
                </a:solidFill>
                <a:latin typeface="Consolas"/>
                <a:ea typeface="Times New Roman"/>
                <a:cs typeface="Times New Roman"/>
              </a:rPr>
              <a:t>(</a:t>
            </a:r>
            <a:r>
              <a:rPr lang="fr-FR" dirty="0" err="1">
                <a:solidFill>
                  <a:srgbClr val="383A42"/>
                </a:solidFill>
                <a:latin typeface="Consolas"/>
                <a:ea typeface="Times New Roman"/>
                <a:cs typeface="Times New Roman"/>
              </a:rPr>
              <a:t>todos</a:t>
            </a:r>
            <a:r>
              <a:rPr lang="fr-FR" dirty="0">
                <a:solidFill>
                  <a:srgbClr val="383A42"/>
                </a:solidFill>
                <a:latin typeface="Consolas"/>
                <a:ea typeface="Times New Roman"/>
                <a:cs typeface="Times New Roman"/>
              </a:rPr>
              <a:t>[i].</a:t>
            </a:r>
            <a:r>
              <a:rPr lang="fr-FR" dirty="0" err="1">
                <a:solidFill>
                  <a:srgbClr val="E45649"/>
                </a:solidFill>
                <a:latin typeface="Consolas"/>
                <a:ea typeface="Times New Roman"/>
                <a:cs typeface="Times New Roman"/>
              </a:rPr>
              <a:t>text</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"&lt;</a:t>
            </a:r>
            <a:r>
              <a:rPr lang="fr-FR" dirty="0" err="1">
                <a:solidFill>
                  <a:srgbClr val="50A14F"/>
                </a:solidFill>
                <a:latin typeface="Consolas"/>
                <a:ea typeface="Times New Roman"/>
                <a:cs typeface="Times New Roman"/>
              </a:rPr>
              <a:t>br</a:t>
            </a:r>
            <a:r>
              <a:rPr lang="fr-FR" dirty="0">
                <a:solidFill>
                  <a:srgbClr val="50A14F"/>
                </a:solidFill>
                <a:latin typeface="Consolas"/>
                <a:ea typeface="Times New Roman"/>
                <a:cs typeface="Times New Roman"/>
              </a:rPr>
              <a:t>&gt;"</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i</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p>
          <a:p>
            <a:pPr>
              <a:spcAft>
                <a:spcPts val="0"/>
              </a:spcAft>
            </a:pPr>
            <a:endParaRPr lang="fr-FR" dirty="0">
              <a:solidFill>
                <a:srgbClr val="383A42"/>
              </a:solidFill>
              <a:latin typeface="Consolas"/>
              <a:ea typeface="Times New Roman"/>
              <a:cs typeface="Times New Roman"/>
            </a:endParaRPr>
          </a:p>
          <a:p>
            <a:pPr>
              <a:spcAft>
                <a:spcPts val="0"/>
              </a:spcAft>
            </a:pPr>
            <a:r>
              <a:rPr lang="fr-FR" dirty="0">
                <a:ea typeface="Times New Roman"/>
                <a:cs typeface="Times New Roman"/>
              </a:rPr>
              <a:t> </a:t>
            </a:r>
            <a:r>
              <a:rPr lang="fr-FR" dirty="0" err="1">
                <a:solidFill>
                  <a:srgbClr val="383A42"/>
                </a:solidFill>
                <a:latin typeface="Consolas"/>
                <a:ea typeface="Times New Roman"/>
                <a:cs typeface="Times New Roman"/>
              </a:rPr>
              <a:t>todos.</a:t>
            </a:r>
            <a:r>
              <a:rPr lang="fr-FR" dirty="0" err="1">
                <a:solidFill>
                  <a:srgbClr val="4078F2"/>
                </a:solidFill>
                <a:latin typeface="Consolas"/>
                <a:ea typeface="Times New Roman"/>
                <a:cs typeface="Times New Roman"/>
              </a:rPr>
              <a:t>forEach</a:t>
            </a:r>
            <a:r>
              <a:rPr lang="fr-FR" dirty="0">
                <a:solidFill>
                  <a:srgbClr val="383A42"/>
                </a:solidFill>
                <a:latin typeface="Consolas"/>
                <a:ea typeface="Times New Roman"/>
                <a:cs typeface="Times New Roman"/>
              </a:rPr>
              <a:t>(</a:t>
            </a:r>
            <a:r>
              <a:rPr lang="fr-FR" dirty="0" err="1">
                <a:solidFill>
                  <a:srgbClr val="A626A4"/>
                </a:solidFill>
                <a:latin typeface="Consolas"/>
                <a:ea typeface="Times New Roman"/>
                <a:cs typeface="Times New Roman"/>
              </a:rPr>
              <a:t>function</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todo</a:t>
            </a: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document.</a:t>
            </a:r>
            <a:r>
              <a:rPr lang="fr-FR" dirty="0" err="1">
                <a:solidFill>
                  <a:srgbClr val="4078F2"/>
                </a:solidFill>
                <a:latin typeface="Consolas"/>
                <a:ea typeface="Times New Roman"/>
                <a:cs typeface="Times New Roman"/>
              </a:rPr>
              <a:t>write</a:t>
            </a:r>
            <a:r>
              <a:rPr lang="fr-FR" dirty="0">
                <a:solidFill>
                  <a:srgbClr val="383A42"/>
                </a:solidFill>
                <a:latin typeface="Consolas"/>
                <a:ea typeface="Times New Roman"/>
                <a:cs typeface="Times New Roman"/>
              </a:rPr>
              <a:t>(</a:t>
            </a:r>
            <a:r>
              <a:rPr lang="fr-FR" dirty="0" err="1">
                <a:solidFill>
                  <a:srgbClr val="383A42"/>
                </a:solidFill>
                <a:latin typeface="Consolas"/>
                <a:ea typeface="Times New Roman"/>
                <a:cs typeface="Times New Roman"/>
              </a:rPr>
              <a:t>todo.</a:t>
            </a:r>
            <a:r>
              <a:rPr lang="fr-FR" dirty="0" err="1">
                <a:solidFill>
                  <a:srgbClr val="E45649"/>
                </a:solidFill>
                <a:latin typeface="Consolas"/>
                <a:ea typeface="Times New Roman"/>
                <a:cs typeface="Times New Roman"/>
              </a:rPr>
              <a:t>text</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"&lt;</a:t>
            </a:r>
            <a:r>
              <a:rPr lang="fr-FR" dirty="0" err="1">
                <a:solidFill>
                  <a:srgbClr val="50A14F"/>
                </a:solidFill>
                <a:latin typeface="Consolas"/>
                <a:ea typeface="Times New Roman"/>
                <a:cs typeface="Times New Roman"/>
              </a:rPr>
              <a:t>br</a:t>
            </a:r>
            <a:r>
              <a:rPr lang="fr-FR" dirty="0">
                <a:solidFill>
                  <a:srgbClr val="50A14F"/>
                </a:solidFill>
                <a:latin typeface="Consolas"/>
                <a:ea typeface="Times New Roman"/>
                <a:cs typeface="Times New Roman"/>
              </a:rPr>
              <a:t>&gt;"</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err="1">
                <a:solidFill>
                  <a:srgbClr val="A626A4"/>
                </a:solidFill>
                <a:latin typeface="Consolas"/>
                <a:ea typeface="Times New Roman"/>
                <a:cs typeface="Times New Roman"/>
              </a:rPr>
              <a:t>const</a:t>
            </a:r>
            <a:r>
              <a:rPr lang="fr-FR" dirty="0">
                <a:solidFill>
                  <a:srgbClr val="383A42"/>
                </a:solidFill>
                <a:latin typeface="Consolas"/>
                <a:ea typeface="Times New Roman"/>
                <a:cs typeface="Times New Roman"/>
              </a:rPr>
              <a:t> </a:t>
            </a:r>
            <a:r>
              <a:rPr lang="fr-FR" dirty="0" err="1">
                <a:solidFill>
                  <a:srgbClr val="986801"/>
                </a:solidFill>
                <a:latin typeface="Consolas"/>
                <a:ea typeface="Times New Roman"/>
                <a:cs typeface="Times New Roman"/>
              </a:rPr>
              <a:t>listeTodo</a:t>
            </a:r>
            <a:r>
              <a:rPr lang="fr-FR" dirty="0">
                <a:solidFill>
                  <a:srgbClr val="0184BC"/>
                </a:solidFill>
                <a:latin typeface="Consolas"/>
                <a:ea typeface="Times New Roman"/>
                <a:cs typeface="Times New Roman"/>
              </a:rPr>
              <a:t>=</a:t>
            </a:r>
            <a:r>
              <a:rPr lang="fr-FR" dirty="0" err="1">
                <a:solidFill>
                  <a:srgbClr val="383A42"/>
                </a:solidFill>
                <a:latin typeface="Consolas"/>
                <a:ea typeface="Times New Roman"/>
                <a:cs typeface="Times New Roman"/>
              </a:rPr>
              <a:t>todos.</a:t>
            </a:r>
            <a:r>
              <a:rPr lang="fr-FR" dirty="0" err="1">
                <a:solidFill>
                  <a:srgbClr val="4078F2"/>
                </a:solidFill>
                <a:latin typeface="Consolas"/>
                <a:ea typeface="Times New Roman"/>
                <a:cs typeface="Times New Roman"/>
              </a:rPr>
              <a:t>map</a:t>
            </a:r>
            <a:r>
              <a:rPr lang="fr-FR" dirty="0">
                <a:solidFill>
                  <a:srgbClr val="383A42"/>
                </a:solidFill>
                <a:latin typeface="Consolas"/>
                <a:ea typeface="Times New Roman"/>
                <a:cs typeface="Times New Roman"/>
              </a:rPr>
              <a:t>(</a:t>
            </a:r>
            <a:r>
              <a:rPr lang="fr-FR" dirty="0" err="1">
                <a:solidFill>
                  <a:srgbClr val="A626A4"/>
                </a:solidFill>
                <a:latin typeface="Consolas"/>
                <a:ea typeface="Times New Roman"/>
                <a:cs typeface="Times New Roman"/>
              </a:rPr>
              <a:t>function</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todo</a:t>
            </a: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A626A4"/>
                </a:solidFill>
                <a:latin typeface="Consolas"/>
                <a:ea typeface="Times New Roman"/>
                <a:cs typeface="Times New Roman"/>
              </a:rPr>
              <a:t>return</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todo.</a:t>
            </a:r>
            <a:r>
              <a:rPr lang="fr-FR" dirty="0" err="1">
                <a:solidFill>
                  <a:srgbClr val="E45649"/>
                </a:solidFill>
                <a:latin typeface="Consolas"/>
                <a:ea typeface="Times New Roman"/>
                <a:cs typeface="Times New Roman"/>
              </a:rPr>
              <a:t>text</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endParaRPr lang="fr-FR" dirty="0">
              <a:ea typeface="Times New Roman"/>
              <a:cs typeface="Times New Roman"/>
            </a:endParaRPr>
          </a:p>
          <a:p>
            <a:endParaRPr lang="fr-FR" dirty="0"/>
          </a:p>
        </p:txBody>
      </p:sp>
    </p:spTree>
    <p:extLst>
      <p:ext uri="{BB962C8B-B14F-4D97-AF65-F5344CB8AC3E}">
        <p14:creationId xmlns:p14="http://schemas.microsoft.com/office/powerpoint/2010/main" val="3492526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16</a:t>
            </a:r>
          </a:p>
        </p:txBody>
      </p:sp>
      <p:sp>
        <p:nvSpPr>
          <p:cNvPr id="3" name="TextBox 2">
            <a:extLst>
              <a:ext uri="{FF2B5EF4-FFF2-40B4-BE49-F238E27FC236}">
                <a16:creationId xmlns:a16="http://schemas.microsoft.com/office/drawing/2014/main" id="{300F317F-220A-C48E-5C15-8F401C4C2259}"/>
              </a:ext>
            </a:extLst>
          </p:cNvPr>
          <p:cNvSpPr txBox="1"/>
          <p:nvPr/>
        </p:nvSpPr>
        <p:spPr>
          <a:xfrm>
            <a:off x="5349256" y="742363"/>
            <a:ext cx="1468794"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fonctions</a:t>
            </a:r>
            <a:endParaRPr lang="fr-FR" dirty="0">
              <a:solidFill>
                <a:srgbClr val="383A42"/>
              </a:solidFill>
              <a:latin typeface="Consolas"/>
              <a:ea typeface="Times New Roman"/>
              <a:cs typeface="Times New Roman"/>
            </a:endParaRPr>
          </a:p>
        </p:txBody>
      </p:sp>
      <p:sp>
        <p:nvSpPr>
          <p:cNvPr id="2" name="ZoneTexte 1">
            <a:extLst>
              <a:ext uri="{FF2B5EF4-FFF2-40B4-BE49-F238E27FC236}">
                <a16:creationId xmlns:a16="http://schemas.microsoft.com/office/drawing/2014/main" id="{0DC199CB-854B-FA47-6CC1-F3DC90D9EAD9}"/>
              </a:ext>
            </a:extLst>
          </p:cNvPr>
          <p:cNvSpPr txBox="1"/>
          <p:nvPr/>
        </p:nvSpPr>
        <p:spPr>
          <a:xfrm>
            <a:off x="754035" y="1160369"/>
            <a:ext cx="6135037" cy="5355312"/>
          </a:xfrm>
          <a:prstGeom prst="rect">
            <a:avLst/>
          </a:prstGeom>
          <a:noFill/>
        </p:spPr>
        <p:txBody>
          <a:bodyPr wrap="square" rtlCol="0">
            <a:spAutoFit/>
          </a:bodyPr>
          <a:lstStyle/>
          <a:p>
            <a:pPr>
              <a:spcAft>
                <a:spcPts val="0"/>
              </a:spcAft>
            </a:pPr>
            <a:r>
              <a:rPr lang="fr-FR" i="1" dirty="0">
                <a:solidFill>
                  <a:srgbClr val="A0A1A7"/>
                </a:solidFill>
                <a:latin typeface="Consolas"/>
                <a:ea typeface="Times New Roman"/>
                <a:cs typeface="Times New Roman"/>
              </a:rPr>
              <a:t>// </a:t>
            </a:r>
            <a:r>
              <a:rPr lang="fr-FR" i="1" dirty="0" err="1">
                <a:solidFill>
                  <a:srgbClr val="A0A1A7"/>
                </a:solidFill>
                <a:latin typeface="Consolas"/>
                <a:ea typeface="Times New Roman"/>
                <a:cs typeface="Times New Roman"/>
              </a:rPr>
              <a:t>implementation</a:t>
            </a:r>
            <a:r>
              <a:rPr lang="fr-FR" i="1" dirty="0">
                <a:solidFill>
                  <a:srgbClr val="A0A1A7"/>
                </a:solidFill>
                <a:latin typeface="Consolas"/>
                <a:ea typeface="Times New Roman"/>
                <a:cs typeface="Times New Roman"/>
              </a:rPr>
              <a:t> d'une fonction</a:t>
            </a:r>
            <a:endParaRPr lang="fr-FR" dirty="0">
              <a:ea typeface="Times New Roman"/>
              <a:cs typeface="Times New Roman"/>
            </a:endParaRPr>
          </a:p>
          <a:p>
            <a:pPr>
              <a:spcAft>
                <a:spcPts val="0"/>
              </a:spcAft>
            </a:pPr>
            <a:r>
              <a:rPr lang="fr-FR" i="1" dirty="0">
                <a:solidFill>
                  <a:srgbClr val="A0A1A7"/>
                </a:solidFill>
                <a:latin typeface="Consolas"/>
                <a:ea typeface="Times New Roman"/>
                <a:cs typeface="Times New Roman"/>
              </a:rPr>
              <a:t>// fonction avec param et retour de valeur</a:t>
            </a:r>
            <a:endParaRPr lang="fr-FR" dirty="0">
              <a:ea typeface="Times New Roman"/>
              <a:cs typeface="Times New Roman"/>
            </a:endParaRPr>
          </a:p>
          <a:p>
            <a:pPr>
              <a:spcAft>
                <a:spcPts val="0"/>
              </a:spcAft>
            </a:pPr>
            <a:r>
              <a:rPr lang="fr-FR" dirty="0" err="1">
                <a:solidFill>
                  <a:srgbClr val="A626A4"/>
                </a:solidFill>
                <a:latin typeface="Consolas"/>
                <a:ea typeface="Times New Roman"/>
                <a:cs typeface="Times New Roman"/>
              </a:rPr>
              <a:t>function</a:t>
            </a:r>
            <a:r>
              <a:rPr lang="fr-FR" dirty="0">
                <a:solidFill>
                  <a:srgbClr val="383A42"/>
                </a:solidFill>
                <a:latin typeface="Consolas"/>
                <a:ea typeface="Times New Roman"/>
                <a:cs typeface="Times New Roman"/>
              </a:rPr>
              <a:t> </a:t>
            </a:r>
            <a:r>
              <a:rPr lang="fr-FR" dirty="0">
                <a:solidFill>
                  <a:srgbClr val="4078F2"/>
                </a:solidFill>
                <a:latin typeface="Consolas"/>
                <a:ea typeface="Times New Roman"/>
                <a:cs typeface="Times New Roman"/>
              </a:rPr>
              <a:t>somme</a:t>
            </a:r>
            <a:r>
              <a:rPr lang="fr-FR" dirty="0">
                <a:solidFill>
                  <a:srgbClr val="383A42"/>
                </a:solidFill>
                <a:latin typeface="Consolas"/>
                <a:ea typeface="Times New Roman"/>
                <a:cs typeface="Times New Roman"/>
              </a:rPr>
              <a:t>(a, b)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return</a:t>
            </a:r>
            <a:r>
              <a:rPr lang="fr-FR" dirty="0">
                <a:solidFill>
                  <a:srgbClr val="383A42"/>
                </a:solidFill>
                <a:latin typeface="Consolas"/>
                <a:ea typeface="Times New Roman"/>
                <a:cs typeface="Times New Roman"/>
              </a:rPr>
              <a:t> a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b;</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p>
          <a:p>
            <a:pPr>
              <a:spcAft>
                <a:spcPts val="0"/>
              </a:spcAft>
            </a:pPr>
            <a:endParaRPr lang="fr-FR" dirty="0">
              <a:solidFill>
                <a:srgbClr val="383A42"/>
              </a:solidFill>
              <a:latin typeface="Consolas"/>
              <a:ea typeface="Times New Roman"/>
              <a:cs typeface="Times New Roman"/>
            </a:endParaRPr>
          </a:p>
          <a:p>
            <a:pPr>
              <a:spcAft>
                <a:spcPts val="0"/>
              </a:spcAft>
            </a:pPr>
            <a:r>
              <a:rPr lang="fr-FR" i="1" dirty="0">
                <a:solidFill>
                  <a:srgbClr val="A0A1A7"/>
                </a:solidFill>
                <a:latin typeface="Consolas"/>
                <a:ea typeface="Times New Roman"/>
                <a:cs typeface="Times New Roman"/>
              </a:rPr>
              <a:t>// fonction sans param et sans retour de valeur</a:t>
            </a:r>
            <a:endParaRPr lang="fr-FR" dirty="0">
              <a:ea typeface="Times New Roman"/>
              <a:cs typeface="Times New Roman"/>
            </a:endParaRPr>
          </a:p>
          <a:p>
            <a:pPr>
              <a:spcAft>
                <a:spcPts val="0"/>
              </a:spcAft>
            </a:pPr>
            <a:r>
              <a:rPr lang="fr-FR" dirty="0" err="1">
                <a:solidFill>
                  <a:srgbClr val="A626A4"/>
                </a:solidFill>
                <a:latin typeface="Consolas"/>
                <a:ea typeface="Times New Roman"/>
                <a:cs typeface="Times New Roman"/>
              </a:rPr>
              <a:t>function</a:t>
            </a:r>
            <a:r>
              <a:rPr lang="fr-FR" dirty="0">
                <a:solidFill>
                  <a:srgbClr val="383A42"/>
                </a:solidFill>
                <a:latin typeface="Consolas"/>
                <a:ea typeface="Times New Roman"/>
                <a:cs typeface="Times New Roman"/>
              </a:rPr>
              <a:t> </a:t>
            </a:r>
            <a:r>
              <a:rPr lang="fr-FR" dirty="0" err="1">
                <a:solidFill>
                  <a:srgbClr val="4078F2"/>
                </a:solidFill>
                <a:latin typeface="Consolas"/>
                <a:ea typeface="Times New Roman"/>
                <a:cs typeface="Times New Roman"/>
              </a:rPr>
              <a:t>affichageDate</a:t>
            </a: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err="1">
                <a:solidFill>
                  <a:srgbClr val="A626A4"/>
                </a:solidFill>
                <a:latin typeface="Consolas"/>
                <a:ea typeface="Times New Roman"/>
                <a:cs typeface="Times New Roman"/>
              </a:rPr>
              <a:t>const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date</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new</a:t>
            </a:r>
            <a:r>
              <a:rPr lang="fr-FR" dirty="0">
                <a:solidFill>
                  <a:srgbClr val="383A42"/>
                </a:solidFill>
                <a:latin typeface="Consolas"/>
                <a:ea typeface="Times New Roman"/>
                <a:cs typeface="Times New Roman"/>
              </a:rPr>
              <a:t> </a:t>
            </a:r>
            <a:r>
              <a:rPr lang="fr-FR" dirty="0">
                <a:solidFill>
                  <a:srgbClr val="C18401"/>
                </a:solidFill>
                <a:latin typeface="Consolas"/>
                <a:ea typeface="Times New Roman"/>
                <a:cs typeface="Times New Roman"/>
              </a:rPr>
              <a:t>Date</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document.</a:t>
            </a:r>
            <a:r>
              <a:rPr lang="fr-FR" dirty="0" err="1">
                <a:solidFill>
                  <a:srgbClr val="4078F2"/>
                </a:solidFill>
                <a:latin typeface="Consolas"/>
                <a:ea typeface="Times New Roman"/>
                <a:cs typeface="Times New Roman"/>
              </a:rPr>
              <a:t>write</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`aujourd'hui il est le </a:t>
            </a:r>
          </a:p>
          <a:p>
            <a:pPr>
              <a:spcAft>
                <a:spcPts val="0"/>
              </a:spcAft>
            </a:pPr>
            <a:r>
              <a:rPr lang="fr-FR" dirty="0">
                <a:solidFill>
                  <a:srgbClr val="50A14F"/>
                </a:solidFill>
                <a:latin typeface="Consolas"/>
                <a:ea typeface="Times New Roman"/>
                <a:cs typeface="Times New Roman"/>
              </a:rPr>
              <a:t>     </a:t>
            </a:r>
            <a:r>
              <a:rPr lang="fr-FR" dirty="0">
                <a:solidFill>
                  <a:srgbClr val="CA1243"/>
                </a:solidFill>
                <a:latin typeface="Consolas"/>
                <a:ea typeface="Times New Roman"/>
                <a:cs typeface="Times New Roman"/>
              </a:rPr>
              <a:t>${</a:t>
            </a:r>
            <a:r>
              <a:rPr lang="fr-FR" dirty="0" err="1">
                <a:solidFill>
                  <a:srgbClr val="383A42"/>
                </a:solidFill>
                <a:latin typeface="Consolas"/>
                <a:ea typeface="Times New Roman"/>
                <a:cs typeface="Times New Roman"/>
              </a:rPr>
              <a:t>date</a:t>
            </a:r>
            <a:r>
              <a:rPr lang="fr-FR" dirty="0" err="1">
                <a:solidFill>
                  <a:srgbClr val="50A14F"/>
                </a:solidFill>
                <a:latin typeface="Consolas"/>
                <a:ea typeface="Times New Roman"/>
                <a:cs typeface="Times New Roman"/>
              </a:rPr>
              <a:t>.</a:t>
            </a:r>
            <a:r>
              <a:rPr lang="fr-FR" dirty="0" err="1">
                <a:solidFill>
                  <a:srgbClr val="4078F2"/>
                </a:solidFill>
                <a:latin typeface="Consolas"/>
                <a:ea typeface="Times New Roman"/>
                <a:cs typeface="Times New Roman"/>
              </a:rPr>
              <a:t>getDate</a:t>
            </a:r>
            <a:r>
              <a:rPr lang="fr-FR" dirty="0">
                <a:solidFill>
                  <a:srgbClr val="383A42"/>
                </a:solidFill>
                <a:latin typeface="Consolas"/>
                <a:ea typeface="Times New Roman"/>
                <a:cs typeface="Times New Roman"/>
              </a:rPr>
              <a:t>()</a:t>
            </a:r>
            <a:r>
              <a:rPr lang="fr-FR" dirty="0">
                <a:solidFill>
                  <a:srgbClr val="CA1243"/>
                </a:solidFill>
                <a:latin typeface="Consolas"/>
                <a:ea typeface="Times New Roman"/>
                <a:cs typeface="Times New Roman"/>
              </a:rPr>
              <a:t>}</a:t>
            </a:r>
            <a:r>
              <a:rPr lang="fr-FR" dirty="0">
                <a:solidFill>
                  <a:srgbClr val="50A14F"/>
                </a:solidFill>
                <a:latin typeface="Consolas"/>
                <a:ea typeface="Times New Roman"/>
                <a:cs typeface="Times New Roman"/>
              </a:rPr>
              <a:t>/</a:t>
            </a:r>
          </a:p>
          <a:p>
            <a:pPr>
              <a:spcAft>
                <a:spcPts val="0"/>
              </a:spcAft>
            </a:pPr>
            <a:r>
              <a:rPr lang="fr-FR" dirty="0">
                <a:solidFill>
                  <a:srgbClr val="50A14F"/>
                </a:solidFill>
                <a:latin typeface="Consolas"/>
                <a:ea typeface="Times New Roman"/>
                <a:cs typeface="Times New Roman"/>
              </a:rPr>
              <a:t>     </a:t>
            </a:r>
            <a:r>
              <a:rPr lang="fr-FR" dirty="0">
                <a:solidFill>
                  <a:srgbClr val="CA1243"/>
                </a:solidFill>
                <a:latin typeface="Consolas"/>
                <a:ea typeface="Times New Roman"/>
                <a:cs typeface="Times New Roman"/>
              </a:rPr>
              <a:t>${</a:t>
            </a:r>
            <a:r>
              <a:rPr lang="fr-FR" dirty="0" err="1">
                <a:solidFill>
                  <a:srgbClr val="383A42"/>
                </a:solidFill>
                <a:latin typeface="Consolas"/>
                <a:ea typeface="Times New Roman"/>
                <a:cs typeface="Times New Roman"/>
              </a:rPr>
              <a:t>date</a:t>
            </a:r>
            <a:r>
              <a:rPr lang="fr-FR" dirty="0" err="1">
                <a:solidFill>
                  <a:srgbClr val="50A14F"/>
                </a:solidFill>
                <a:latin typeface="Consolas"/>
                <a:ea typeface="Times New Roman"/>
                <a:cs typeface="Times New Roman"/>
              </a:rPr>
              <a:t>.</a:t>
            </a:r>
            <a:r>
              <a:rPr lang="fr-FR" dirty="0" err="1">
                <a:solidFill>
                  <a:srgbClr val="4078F2"/>
                </a:solidFill>
                <a:latin typeface="Consolas"/>
                <a:ea typeface="Times New Roman"/>
                <a:cs typeface="Times New Roman"/>
              </a:rPr>
              <a:t>getMonth</a:t>
            </a:r>
            <a:r>
              <a:rPr lang="fr-FR" dirty="0">
                <a:solidFill>
                  <a:srgbClr val="383A42"/>
                </a:solidFill>
                <a:latin typeface="Consolas"/>
                <a:ea typeface="Times New Roman"/>
                <a:cs typeface="Times New Roman"/>
              </a:rPr>
              <a:t>()</a:t>
            </a:r>
            <a:r>
              <a:rPr lang="fr-FR" dirty="0">
                <a:solidFill>
                  <a:srgbClr val="CA1243"/>
                </a:solidFill>
                <a:latin typeface="Consolas"/>
                <a:ea typeface="Times New Roman"/>
                <a:cs typeface="Times New Roman"/>
              </a:rPr>
              <a:t>}</a:t>
            </a:r>
            <a:r>
              <a:rPr lang="fr-FR" dirty="0">
                <a:solidFill>
                  <a:srgbClr val="50A14F"/>
                </a:solidFill>
                <a:latin typeface="Consolas"/>
                <a:ea typeface="Times New Roman"/>
                <a:cs typeface="Times New Roman"/>
              </a:rPr>
              <a:t>/</a:t>
            </a:r>
          </a:p>
          <a:p>
            <a:pPr>
              <a:spcAft>
                <a:spcPts val="0"/>
              </a:spcAft>
            </a:pPr>
            <a:r>
              <a:rPr lang="fr-FR" dirty="0">
                <a:solidFill>
                  <a:srgbClr val="50A14F"/>
                </a:solidFill>
                <a:latin typeface="Consolas"/>
                <a:ea typeface="Times New Roman"/>
                <a:cs typeface="Times New Roman"/>
              </a:rPr>
              <a:t>     </a:t>
            </a:r>
            <a:r>
              <a:rPr lang="fr-FR" dirty="0">
                <a:solidFill>
                  <a:srgbClr val="CA1243"/>
                </a:solidFill>
                <a:latin typeface="Consolas"/>
                <a:ea typeface="Times New Roman"/>
                <a:cs typeface="Times New Roman"/>
              </a:rPr>
              <a:t>${</a:t>
            </a:r>
            <a:r>
              <a:rPr lang="fr-FR" dirty="0" err="1">
                <a:solidFill>
                  <a:srgbClr val="383A42"/>
                </a:solidFill>
                <a:latin typeface="Consolas"/>
                <a:ea typeface="Times New Roman"/>
                <a:cs typeface="Times New Roman"/>
              </a:rPr>
              <a:t>date</a:t>
            </a:r>
            <a:r>
              <a:rPr lang="fr-FR" dirty="0" err="1">
                <a:solidFill>
                  <a:srgbClr val="50A14F"/>
                </a:solidFill>
                <a:latin typeface="Consolas"/>
                <a:ea typeface="Times New Roman"/>
                <a:cs typeface="Times New Roman"/>
              </a:rPr>
              <a:t>.</a:t>
            </a:r>
            <a:r>
              <a:rPr lang="fr-FR" dirty="0" err="1">
                <a:solidFill>
                  <a:srgbClr val="4078F2"/>
                </a:solidFill>
                <a:latin typeface="Consolas"/>
                <a:ea typeface="Times New Roman"/>
                <a:cs typeface="Times New Roman"/>
              </a:rPr>
              <a:t>getFullYear</a:t>
            </a:r>
            <a:r>
              <a:rPr lang="fr-FR" dirty="0">
                <a:solidFill>
                  <a:srgbClr val="383A42"/>
                </a:solidFill>
                <a:latin typeface="Consolas"/>
                <a:ea typeface="Times New Roman"/>
                <a:cs typeface="Times New Roman"/>
              </a:rPr>
              <a:t>()</a:t>
            </a:r>
            <a:r>
              <a:rPr lang="fr-FR" dirty="0">
                <a:solidFill>
                  <a:srgbClr val="CA1243"/>
                </a:solidFill>
                <a:latin typeface="Consolas"/>
                <a:ea typeface="Times New Roman"/>
                <a:cs typeface="Times New Roman"/>
              </a:rPr>
              <a:t>}</a:t>
            </a:r>
            <a:r>
              <a:rPr lang="fr-FR" dirty="0">
                <a:solidFill>
                  <a:srgbClr val="50A14F"/>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x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5</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y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10</a:t>
            </a:r>
            <a:r>
              <a:rPr lang="fr-FR" dirty="0">
                <a:solidFill>
                  <a:srgbClr val="383A42"/>
                </a:solidFill>
                <a:latin typeface="Consolas"/>
                <a:ea typeface="Times New Roman"/>
                <a:cs typeface="Times New Roman"/>
              </a:rPr>
              <a:t>;</a:t>
            </a:r>
            <a:endParaRPr lang="fr-FR" dirty="0">
              <a:ea typeface="Times New Roman"/>
              <a:cs typeface="Times New Roman"/>
            </a:endParaRPr>
          </a:p>
        </p:txBody>
      </p:sp>
      <p:sp>
        <p:nvSpPr>
          <p:cNvPr id="4" name="ZoneTexte 3">
            <a:extLst>
              <a:ext uri="{FF2B5EF4-FFF2-40B4-BE49-F238E27FC236}">
                <a16:creationId xmlns:a16="http://schemas.microsoft.com/office/drawing/2014/main" id="{435C169C-C8B7-1D75-4091-7F633B132D6A}"/>
              </a:ext>
            </a:extLst>
          </p:cNvPr>
          <p:cNvSpPr txBox="1"/>
          <p:nvPr/>
        </p:nvSpPr>
        <p:spPr>
          <a:xfrm>
            <a:off x="7299995" y="1198762"/>
            <a:ext cx="4046755" cy="2308324"/>
          </a:xfrm>
          <a:prstGeom prst="rect">
            <a:avLst/>
          </a:prstGeom>
          <a:noFill/>
        </p:spPr>
        <p:txBody>
          <a:bodyPr wrap="square" rtlCol="0">
            <a:spAutoFit/>
          </a:bodyPr>
          <a:lstStyle/>
          <a:p>
            <a:pPr>
              <a:spcAft>
                <a:spcPts val="0"/>
              </a:spcAft>
            </a:pPr>
            <a:r>
              <a:rPr lang="fr-FR" i="1" dirty="0">
                <a:solidFill>
                  <a:srgbClr val="A0A1A7"/>
                </a:solidFill>
                <a:latin typeface="Consolas"/>
                <a:ea typeface="Times New Roman"/>
                <a:cs typeface="Times New Roman"/>
              </a:rPr>
              <a:t>// appel des fonctions</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total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4078F2"/>
                </a:solidFill>
                <a:latin typeface="Consolas"/>
                <a:ea typeface="Times New Roman"/>
                <a:cs typeface="Times New Roman"/>
              </a:rPr>
              <a:t>somme</a:t>
            </a:r>
            <a:r>
              <a:rPr lang="fr-FR" dirty="0">
                <a:solidFill>
                  <a:srgbClr val="383A42"/>
                </a:solidFill>
                <a:latin typeface="Consolas"/>
                <a:ea typeface="Times New Roman"/>
                <a:cs typeface="Times New Roman"/>
              </a:rPr>
              <a:t>(x, y);</a:t>
            </a: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document.</a:t>
            </a:r>
            <a:r>
              <a:rPr lang="fr-FR" dirty="0" err="1">
                <a:solidFill>
                  <a:srgbClr val="4078F2"/>
                </a:solidFill>
                <a:latin typeface="Consolas"/>
                <a:ea typeface="Times New Roman"/>
                <a:cs typeface="Times New Roman"/>
              </a:rPr>
              <a:t>write</a:t>
            </a:r>
            <a:r>
              <a:rPr lang="fr-FR" dirty="0">
                <a:solidFill>
                  <a:srgbClr val="383A42"/>
                </a:solidFill>
                <a:latin typeface="Consolas"/>
                <a:ea typeface="Times New Roman"/>
                <a:cs typeface="Times New Roman"/>
              </a:rPr>
              <a:t>(total);</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document.</a:t>
            </a:r>
            <a:r>
              <a:rPr lang="fr-FR" dirty="0" err="1">
                <a:solidFill>
                  <a:srgbClr val="4078F2"/>
                </a:solidFill>
                <a:latin typeface="Consolas"/>
                <a:ea typeface="Times New Roman"/>
                <a:cs typeface="Times New Roman"/>
              </a:rPr>
              <a:t>write</a:t>
            </a:r>
            <a:r>
              <a:rPr lang="fr-FR" dirty="0">
                <a:solidFill>
                  <a:srgbClr val="383A42"/>
                </a:solidFill>
                <a:latin typeface="Consolas"/>
                <a:ea typeface="Times New Roman"/>
                <a:cs typeface="Times New Roman"/>
              </a:rPr>
              <a:t>(</a:t>
            </a:r>
            <a:r>
              <a:rPr lang="fr-FR" dirty="0">
                <a:solidFill>
                  <a:srgbClr val="4078F2"/>
                </a:solidFill>
                <a:latin typeface="Consolas"/>
                <a:ea typeface="Times New Roman"/>
                <a:cs typeface="Times New Roman"/>
              </a:rPr>
              <a:t>somme</a:t>
            </a:r>
            <a:r>
              <a:rPr lang="fr-FR" dirty="0">
                <a:solidFill>
                  <a:srgbClr val="383A42"/>
                </a:solidFill>
                <a:latin typeface="Consolas"/>
                <a:ea typeface="Times New Roman"/>
                <a:cs typeface="Times New Roman"/>
              </a:rPr>
              <a:t>(x, y));</a:t>
            </a: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document.</a:t>
            </a:r>
            <a:r>
              <a:rPr lang="fr-FR" dirty="0" err="1">
                <a:solidFill>
                  <a:srgbClr val="4078F2"/>
                </a:solidFill>
                <a:latin typeface="Consolas"/>
                <a:ea typeface="Times New Roman"/>
                <a:cs typeface="Times New Roman"/>
              </a:rPr>
              <a:t>write</a:t>
            </a:r>
            <a:r>
              <a:rPr lang="fr-FR" dirty="0">
                <a:solidFill>
                  <a:srgbClr val="383A42"/>
                </a:solidFill>
                <a:latin typeface="Consolas"/>
                <a:ea typeface="Times New Roman"/>
                <a:cs typeface="Times New Roman"/>
              </a:rPr>
              <a:t>(</a:t>
            </a:r>
            <a:r>
              <a:rPr lang="fr-FR" dirty="0">
                <a:solidFill>
                  <a:srgbClr val="4078F2"/>
                </a:solidFill>
                <a:latin typeface="Consolas"/>
                <a:ea typeface="Times New Roman"/>
                <a:cs typeface="Times New Roman"/>
              </a:rPr>
              <a:t>somme</a:t>
            </a:r>
            <a:r>
              <a:rPr lang="fr-FR" dirty="0">
                <a:solidFill>
                  <a:srgbClr val="383A42"/>
                </a:solidFill>
                <a:latin typeface="Consolas"/>
                <a:ea typeface="Times New Roman"/>
                <a:cs typeface="Times New Roman"/>
              </a:rPr>
              <a:t>(</a:t>
            </a:r>
            <a:r>
              <a:rPr lang="fr-FR" dirty="0">
                <a:solidFill>
                  <a:srgbClr val="986801"/>
                </a:solidFill>
                <a:latin typeface="Consolas"/>
                <a:ea typeface="Times New Roman"/>
                <a:cs typeface="Times New Roman"/>
              </a:rPr>
              <a:t>12</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20</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err="1">
                <a:solidFill>
                  <a:srgbClr val="4078F2"/>
                </a:solidFill>
                <a:latin typeface="Consolas"/>
                <a:ea typeface="Times New Roman"/>
                <a:cs typeface="Times New Roman"/>
              </a:rPr>
              <a:t>affichageDate</a:t>
            </a:r>
            <a:r>
              <a:rPr lang="fr-FR" dirty="0">
                <a:solidFill>
                  <a:srgbClr val="383A42"/>
                </a:solidFill>
                <a:latin typeface="Consolas"/>
                <a:ea typeface="Times New Roman"/>
                <a:cs typeface="Times New Roman"/>
              </a:rPr>
              <a:t>();</a:t>
            </a:r>
            <a:endParaRPr lang="fr-FR" dirty="0">
              <a:ea typeface="Times New Roman"/>
              <a:cs typeface="Times New Roman"/>
            </a:endParaRPr>
          </a:p>
        </p:txBody>
      </p:sp>
    </p:spTree>
    <p:extLst>
      <p:ext uri="{BB962C8B-B14F-4D97-AF65-F5344CB8AC3E}">
        <p14:creationId xmlns:p14="http://schemas.microsoft.com/office/powerpoint/2010/main" val="614147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17</a:t>
            </a:r>
          </a:p>
        </p:txBody>
      </p:sp>
      <p:sp>
        <p:nvSpPr>
          <p:cNvPr id="3" name="TextBox 2">
            <a:extLst>
              <a:ext uri="{FF2B5EF4-FFF2-40B4-BE49-F238E27FC236}">
                <a16:creationId xmlns:a16="http://schemas.microsoft.com/office/drawing/2014/main" id="{300F317F-220A-C48E-5C15-8F401C4C2259}"/>
              </a:ext>
            </a:extLst>
          </p:cNvPr>
          <p:cNvSpPr txBox="1"/>
          <p:nvPr/>
        </p:nvSpPr>
        <p:spPr>
          <a:xfrm>
            <a:off x="5349256" y="742363"/>
            <a:ext cx="1468794"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fonctions</a:t>
            </a:r>
            <a:endParaRPr lang="fr-FR" dirty="0">
              <a:solidFill>
                <a:srgbClr val="383A42"/>
              </a:solidFill>
              <a:latin typeface="Consolas"/>
              <a:ea typeface="Times New Roman"/>
              <a:cs typeface="Times New Roman"/>
            </a:endParaRPr>
          </a:p>
        </p:txBody>
      </p:sp>
      <p:sp>
        <p:nvSpPr>
          <p:cNvPr id="5" name="ZoneTexte 4">
            <a:extLst>
              <a:ext uri="{FF2B5EF4-FFF2-40B4-BE49-F238E27FC236}">
                <a16:creationId xmlns:a16="http://schemas.microsoft.com/office/drawing/2014/main" id="{9CEC140F-1D89-F211-ABB0-AE22B2222CAE}"/>
              </a:ext>
            </a:extLst>
          </p:cNvPr>
          <p:cNvSpPr txBox="1"/>
          <p:nvPr/>
        </p:nvSpPr>
        <p:spPr>
          <a:xfrm>
            <a:off x="5095507" y="1134202"/>
            <a:ext cx="1976292" cy="369332"/>
          </a:xfrm>
          <a:prstGeom prst="rect">
            <a:avLst/>
          </a:prstGeom>
          <a:noFill/>
        </p:spPr>
        <p:txBody>
          <a:bodyPr wrap="square" rtlCol="0">
            <a:spAutoFit/>
          </a:bodyPr>
          <a:lstStyle/>
          <a:p>
            <a:r>
              <a:rPr lang="fr-FR" b="1" dirty="0">
                <a:solidFill>
                  <a:srgbClr val="0070C0"/>
                </a:solidFill>
              </a:rPr>
              <a:t>Fonctions fléchées</a:t>
            </a:r>
          </a:p>
        </p:txBody>
      </p:sp>
      <p:sp>
        <p:nvSpPr>
          <p:cNvPr id="6" name="ZoneTexte 5">
            <a:extLst>
              <a:ext uri="{FF2B5EF4-FFF2-40B4-BE49-F238E27FC236}">
                <a16:creationId xmlns:a16="http://schemas.microsoft.com/office/drawing/2014/main" id="{B4301C51-2A47-659F-D402-910465B43966}"/>
              </a:ext>
            </a:extLst>
          </p:cNvPr>
          <p:cNvSpPr txBox="1"/>
          <p:nvPr/>
        </p:nvSpPr>
        <p:spPr>
          <a:xfrm>
            <a:off x="751249" y="1832767"/>
            <a:ext cx="3571900" cy="1643527"/>
          </a:xfrm>
          <a:prstGeom prst="rect">
            <a:avLst/>
          </a:prstGeom>
          <a:noFill/>
        </p:spPr>
        <p:txBody>
          <a:bodyPr wrap="square" rtlCol="0">
            <a:spAutoFit/>
          </a:bodyPr>
          <a:lstStyle/>
          <a:p>
            <a:pPr>
              <a:lnSpc>
                <a:spcPct val="115000"/>
              </a:lnSpc>
              <a:spcAft>
                <a:spcPts val="0"/>
              </a:spcAft>
            </a:pPr>
            <a:r>
              <a:rPr lang="fr-FR" b="1" dirty="0">
                <a:ea typeface="Times New Roman"/>
                <a:cs typeface="Times New Roman"/>
              </a:rPr>
              <a:t>Syntaxe</a:t>
            </a:r>
            <a:endParaRPr lang="fr-FR" sz="1600" dirty="0">
              <a:ea typeface="Times New Roman"/>
              <a:cs typeface="Times New Roman"/>
            </a:endParaRPr>
          </a:p>
          <a:p>
            <a:pPr>
              <a:lnSpc>
                <a:spcPct val="115000"/>
              </a:lnSpc>
              <a:spcAft>
                <a:spcPts val="0"/>
              </a:spcAft>
            </a:pPr>
            <a:r>
              <a:rPr lang="fr-FR" dirty="0">
                <a:ea typeface="Times New Roman"/>
                <a:cs typeface="Times New Roman"/>
              </a:rPr>
              <a:t>(param 1, param 2, … param n) =&gt; {</a:t>
            </a:r>
            <a:endParaRPr lang="fr-FR" sz="1600" dirty="0">
              <a:ea typeface="Times New Roman"/>
              <a:cs typeface="Times New Roman"/>
            </a:endParaRPr>
          </a:p>
          <a:p>
            <a:pPr>
              <a:lnSpc>
                <a:spcPct val="115000"/>
              </a:lnSpc>
              <a:spcAft>
                <a:spcPts val="0"/>
              </a:spcAft>
            </a:pPr>
            <a:r>
              <a:rPr lang="fr-FR" dirty="0">
                <a:ea typeface="Times New Roman"/>
                <a:cs typeface="Times New Roman"/>
              </a:rPr>
              <a:t>  // instructions</a:t>
            </a:r>
            <a:endParaRPr lang="fr-FR" sz="1600" dirty="0">
              <a:ea typeface="Times New Roman"/>
              <a:cs typeface="Times New Roman"/>
            </a:endParaRPr>
          </a:p>
          <a:p>
            <a:pPr>
              <a:lnSpc>
                <a:spcPct val="115000"/>
              </a:lnSpc>
              <a:spcAft>
                <a:spcPts val="0"/>
              </a:spcAft>
            </a:pPr>
            <a:r>
              <a:rPr lang="fr-FR" dirty="0">
                <a:ea typeface="Times New Roman"/>
                <a:cs typeface="Times New Roman"/>
              </a:rPr>
              <a:t>}</a:t>
            </a:r>
            <a:endParaRPr lang="fr-FR" sz="1600" dirty="0">
              <a:ea typeface="Times New Roman"/>
              <a:cs typeface="Times New Roman"/>
            </a:endParaRPr>
          </a:p>
          <a:p>
            <a:endParaRPr lang="fr-FR" dirty="0"/>
          </a:p>
        </p:txBody>
      </p:sp>
      <p:sp>
        <p:nvSpPr>
          <p:cNvPr id="7" name="ZoneTexte 6">
            <a:extLst>
              <a:ext uri="{FF2B5EF4-FFF2-40B4-BE49-F238E27FC236}">
                <a16:creationId xmlns:a16="http://schemas.microsoft.com/office/drawing/2014/main" id="{A4112448-C53A-15EF-B9A9-9147239FA25C}"/>
              </a:ext>
            </a:extLst>
          </p:cNvPr>
          <p:cNvSpPr txBox="1"/>
          <p:nvPr/>
        </p:nvSpPr>
        <p:spPr>
          <a:xfrm>
            <a:off x="4519359" y="1785473"/>
            <a:ext cx="7423073" cy="1643527"/>
          </a:xfrm>
          <a:prstGeom prst="rect">
            <a:avLst/>
          </a:prstGeom>
          <a:noFill/>
        </p:spPr>
        <p:txBody>
          <a:bodyPr wrap="square" rtlCol="0">
            <a:spAutoFit/>
          </a:bodyPr>
          <a:lstStyle/>
          <a:p>
            <a:pPr>
              <a:lnSpc>
                <a:spcPct val="115000"/>
              </a:lnSpc>
              <a:spcAft>
                <a:spcPts val="0"/>
              </a:spcAft>
            </a:pPr>
            <a:r>
              <a:rPr lang="fr-FR" b="1" dirty="0">
                <a:ea typeface="Times New Roman"/>
                <a:cs typeface="Times New Roman"/>
              </a:rPr>
              <a:t> Exemple : </a:t>
            </a:r>
            <a:endParaRPr lang="fr-FR" sz="1600" dirty="0">
              <a:ea typeface="Times New Roman"/>
              <a:cs typeface="Times New Roman"/>
            </a:endParaRPr>
          </a:p>
          <a:p>
            <a:pPr>
              <a:lnSpc>
                <a:spcPct val="115000"/>
              </a:lnSpc>
              <a:spcAft>
                <a:spcPts val="0"/>
              </a:spcAft>
            </a:pPr>
            <a:r>
              <a:rPr lang="fr-FR" dirty="0" err="1">
                <a:solidFill>
                  <a:srgbClr val="A626A4"/>
                </a:solidFill>
                <a:latin typeface="Consolas"/>
                <a:ea typeface="Times New Roman"/>
                <a:cs typeface="Times New Roman"/>
              </a:rPr>
              <a:t>const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voitures</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Ferrari’</a:t>
            </a:r>
            <a:r>
              <a:rPr lang="fr-FR" dirty="0" err="1">
                <a:solidFill>
                  <a:srgbClr val="383A42"/>
                </a:solidFill>
                <a:latin typeface="Consolas"/>
                <a:ea typeface="Times New Roman"/>
                <a:cs typeface="Times New Roman"/>
              </a:rPr>
              <a:t>,</a:t>
            </a:r>
            <a:r>
              <a:rPr lang="fr-FR" dirty="0" err="1">
                <a:solidFill>
                  <a:srgbClr val="50A14F"/>
                </a:solidFill>
                <a:latin typeface="Consolas"/>
                <a:ea typeface="Times New Roman"/>
                <a:cs typeface="Times New Roman"/>
              </a:rPr>
              <a:t>'Mercedes'</a:t>
            </a:r>
            <a:r>
              <a:rPr lang="fr-FR" dirty="0" err="1">
                <a:solidFill>
                  <a:srgbClr val="383A42"/>
                </a:solidFill>
                <a:latin typeface="Consolas"/>
                <a:ea typeface="Times New Roman"/>
                <a:cs typeface="Times New Roman"/>
              </a:rPr>
              <a:t>,</a:t>
            </a:r>
            <a:r>
              <a:rPr lang="fr-FR" dirty="0" err="1">
                <a:solidFill>
                  <a:srgbClr val="50A14F"/>
                </a:solidFill>
                <a:latin typeface="Consolas"/>
                <a:ea typeface="Times New Roman"/>
                <a:cs typeface="Times New Roman"/>
              </a:rPr>
              <a:t>'BMW'</a:t>
            </a:r>
            <a:r>
              <a:rPr lang="fr-FR" dirty="0" err="1">
                <a:solidFill>
                  <a:srgbClr val="383A42"/>
                </a:solidFill>
                <a:latin typeface="Consolas"/>
                <a:ea typeface="Times New Roman"/>
                <a:cs typeface="Times New Roman"/>
              </a:rPr>
              <a:t>,</a:t>
            </a:r>
            <a:r>
              <a:rPr lang="fr-FR" dirty="0" err="1">
                <a:solidFill>
                  <a:srgbClr val="50A14F"/>
                </a:solidFill>
                <a:latin typeface="Consolas"/>
                <a:ea typeface="Times New Roman"/>
                <a:cs typeface="Times New Roman"/>
              </a:rPr>
              <a:t>'Maserati</a:t>
            </a:r>
            <a:r>
              <a:rPr lang="fr-FR" dirty="0">
                <a:solidFill>
                  <a:srgbClr val="383A42"/>
                </a:solidFill>
                <a:latin typeface="Consolas"/>
                <a:ea typeface="Times New Roman"/>
                <a:cs typeface="Times New Roman"/>
              </a:rPr>
              <a:t>];</a:t>
            </a:r>
            <a:endParaRPr lang="fr-FR" sz="1600"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err="1">
                <a:solidFill>
                  <a:srgbClr val="383A42"/>
                </a:solidFill>
                <a:latin typeface="Consolas"/>
                <a:ea typeface="Times New Roman"/>
                <a:cs typeface="Times New Roman"/>
              </a:rPr>
              <a:t>voitures.</a:t>
            </a:r>
            <a:r>
              <a:rPr lang="fr-FR" dirty="0" err="1">
                <a:solidFill>
                  <a:srgbClr val="4078F2"/>
                </a:solidFill>
                <a:latin typeface="Consolas"/>
                <a:ea typeface="Times New Roman"/>
                <a:cs typeface="Times New Roman"/>
              </a:rPr>
              <a:t>map</a:t>
            </a:r>
            <a:r>
              <a:rPr lang="fr-FR" dirty="0">
                <a:solidFill>
                  <a:srgbClr val="383A42"/>
                </a:solidFill>
                <a:latin typeface="Consolas"/>
                <a:ea typeface="Times New Roman"/>
                <a:cs typeface="Times New Roman"/>
              </a:rPr>
              <a:t>((voiture) </a:t>
            </a:r>
            <a:r>
              <a:rPr lang="fr-FR" dirty="0">
                <a:solidFill>
                  <a:srgbClr val="A626A4"/>
                </a:solidFill>
                <a:latin typeface="Consolas"/>
                <a:ea typeface="Times New Roman"/>
                <a:cs typeface="Times New Roman"/>
              </a:rPr>
              <a:t>=&gt;</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voiture.</a:t>
            </a:r>
            <a:r>
              <a:rPr lang="fr-FR" dirty="0" err="1">
                <a:solidFill>
                  <a:srgbClr val="E45649"/>
                </a:solidFill>
                <a:latin typeface="Consolas"/>
                <a:ea typeface="Times New Roman"/>
                <a:cs typeface="Times New Roman"/>
              </a:rPr>
              <a:t>length</a:t>
            </a:r>
            <a:r>
              <a:rPr lang="fr-FR" dirty="0">
                <a:solidFill>
                  <a:srgbClr val="383A42"/>
                </a:solidFill>
                <a:latin typeface="Consolas"/>
                <a:ea typeface="Times New Roman"/>
                <a:cs typeface="Times New Roman"/>
              </a:rPr>
              <a:t>));</a:t>
            </a:r>
            <a:endParaRPr lang="fr-FR" sz="1600" dirty="0">
              <a:ea typeface="Times New Roman"/>
              <a:cs typeface="Times New Roman"/>
            </a:endParaRPr>
          </a:p>
          <a:p>
            <a:pPr>
              <a:lnSpc>
                <a:spcPct val="115000"/>
              </a:lnSpc>
              <a:spcAft>
                <a:spcPts val="0"/>
              </a:spcAft>
            </a:pPr>
            <a:r>
              <a:rPr lang="fr-FR" i="1" dirty="0">
                <a:solidFill>
                  <a:srgbClr val="A0A1A7"/>
                </a:solidFill>
                <a:latin typeface="Consolas"/>
                <a:ea typeface="Times New Roman"/>
                <a:cs typeface="Times New Roman"/>
              </a:rPr>
              <a:t>// </a:t>
            </a:r>
            <a:r>
              <a:rPr lang="fr-FR" i="1" dirty="0" err="1">
                <a:solidFill>
                  <a:srgbClr val="A0A1A7"/>
                </a:solidFill>
                <a:latin typeface="Consolas"/>
                <a:ea typeface="Times New Roman"/>
                <a:cs typeface="Times New Roman"/>
              </a:rPr>
              <a:t>Array</a:t>
            </a:r>
            <a:r>
              <a:rPr lang="fr-FR" i="1" dirty="0">
                <a:solidFill>
                  <a:srgbClr val="A0A1A7"/>
                </a:solidFill>
                <a:latin typeface="Consolas"/>
                <a:ea typeface="Times New Roman"/>
                <a:cs typeface="Times New Roman"/>
              </a:rPr>
              <a:t>(4) [ 7, 8, 3, 8 ]</a:t>
            </a:r>
            <a:endParaRPr lang="fr-FR" sz="1600" dirty="0">
              <a:ea typeface="Times New Roman"/>
              <a:cs typeface="Times New Roman"/>
            </a:endParaRPr>
          </a:p>
          <a:p>
            <a:endParaRPr lang="fr-FR" dirty="0"/>
          </a:p>
        </p:txBody>
      </p:sp>
      <p:sp>
        <p:nvSpPr>
          <p:cNvPr id="8" name="ZoneTexte 7">
            <a:extLst>
              <a:ext uri="{FF2B5EF4-FFF2-40B4-BE49-F238E27FC236}">
                <a16:creationId xmlns:a16="http://schemas.microsoft.com/office/drawing/2014/main" id="{626D05F0-6A3C-AD42-04AD-34099F558BD1}"/>
              </a:ext>
            </a:extLst>
          </p:cNvPr>
          <p:cNvSpPr txBox="1"/>
          <p:nvPr/>
        </p:nvSpPr>
        <p:spPr>
          <a:xfrm>
            <a:off x="1280971" y="3719619"/>
            <a:ext cx="5500726" cy="2431435"/>
          </a:xfrm>
          <a:prstGeom prst="rect">
            <a:avLst/>
          </a:prstGeom>
          <a:noFill/>
        </p:spPr>
        <p:txBody>
          <a:bodyPr wrap="square" rtlCol="0">
            <a:spAutoFit/>
          </a:bodyPr>
          <a:lstStyle/>
          <a:p>
            <a:pPr>
              <a:spcAft>
                <a:spcPts val="0"/>
              </a:spcAft>
            </a:pPr>
            <a:r>
              <a:rPr lang="fr-FR" sz="2000" b="1" dirty="0">
                <a:solidFill>
                  <a:srgbClr val="383A42"/>
                </a:solidFill>
                <a:latin typeface="Consolas"/>
                <a:ea typeface="Times New Roman"/>
                <a:cs typeface="Times New Roman"/>
              </a:rPr>
              <a:t>Fonction classique vs fonction fléchée</a:t>
            </a:r>
            <a:endParaRPr lang="fr-FR" i="1" dirty="0">
              <a:solidFill>
                <a:srgbClr val="A0A1A7"/>
              </a:solidFill>
              <a:latin typeface="Consolas"/>
              <a:ea typeface="Times New Roman"/>
              <a:cs typeface="Times New Roman"/>
            </a:endParaRPr>
          </a:p>
          <a:p>
            <a:pPr>
              <a:spcAft>
                <a:spcPts val="0"/>
              </a:spcAft>
            </a:pPr>
            <a:r>
              <a:rPr lang="fr-FR" i="1" dirty="0">
                <a:solidFill>
                  <a:srgbClr val="A0A1A7"/>
                </a:solidFill>
                <a:latin typeface="Consolas"/>
                <a:ea typeface="Times New Roman"/>
                <a:cs typeface="Times New Roman"/>
              </a:rPr>
              <a:t>/* fonction classique :</a:t>
            </a:r>
            <a:endParaRPr lang="fr-FR" dirty="0">
              <a:ea typeface="Times New Roman"/>
              <a:cs typeface="Times New Roman"/>
            </a:endParaRPr>
          </a:p>
          <a:p>
            <a:pPr>
              <a:spcAft>
                <a:spcPts val="0"/>
              </a:spcAft>
            </a:pPr>
            <a:r>
              <a:rPr lang="fr-FR" dirty="0">
                <a:solidFill>
                  <a:srgbClr val="A626A4"/>
                </a:solidFill>
                <a:latin typeface="Consolas"/>
                <a:ea typeface="Times New Roman"/>
                <a:cs typeface="Times New Roman"/>
              </a:rPr>
              <a:t>let</a:t>
            </a:r>
            <a:r>
              <a:rPr lang="fr-FR" dirty="0">
                <a:solidFill>
                  <a:srgbClr val="383A42"/>
                </a:solidFill>
                <a:latin typeface="Consolas"/>
                <a:ea typeface="Times New Roman"/>
                <a:cs typeface="Times New Roman"/>
              </a:rPr>
              <a:t> </a:t>
            </a:r>
            <a:r>
              <a:rPr lang="fr-FR" dirty="0">
                <a:solidFill>
                  <a:srgbClr val="4078F2"/>
                </a:solidFill>
                <a:latin typeface="Consolas"/>
                <a:ea typeface="Times New Roman"/>
                <a:cs typeface="Times New Roman"/>
              </a:rPr>
              <a:t>somme</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err="1">
                <a:solidFill>
                  <a:srgbClr val="A626A4"/>
                </a:solidFill>
                <a:latin typeface="Consolas"/>
                <a:ea typeface="Times New Roman"/>
                <a:cs typeface="Times New Roman"/>
              </a:rPr>
              <a:t>function</a:t>
            </a:r>
            <a:r>
              <a:rPr lang="fr-FR" dirty="0">
                <a:solidFill>
                  <a:srgbClr val="383A42"/>
                </a:solidFill>
                <a:latin typeface="Consolas"/>
                <a:ea typeface="Times New Roman"/>
                <a:cs typeface="Times New Roman"/>
              </a:rPr>
              <a:t> (a, b) {</a:t>
            </a:r>
            <a:endParaRPr lang="fr-FR" sz="2400"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return</a:t>
            </a:r>
            <a:r>
              <a:rPr lang="fr-FR" dirty="0">
                <a:solidFill>
                  <a:srgbClr val="383A42"/>
                </a:solidFill>
                <a:latin typeface="Consolas"/>
                <a:ea typeface="Times New Roman"/>
                <a:cs typeface="Times New Roman"/>
              </a:rPr>
              <a:t> a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b;</a:t>
            </a:r>
            <a:endParaRPr lang="fr-FR" sz="2400"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endParaRPr lang="fr-FR" sz="2400" dirty="0">
              <a:ea typeface="Times New Roman"/>
              <a:cs typeface="Times New Roman"/>
            </a:endParaRPr>
          </a:p>
          <a:p>
            <a:pPr>
              <a:spcAft>
                <a:spcPts val="0"/>
              </a:spcAft>
            </a:pPr>
            <a:r>
              <a:rPr lang="fr-FR" sz="2400" i="1" dirty="0">
                <a:solidFill>
                  <a:srgbClr val="A0A1A7"/>
                </a:solidFill>
                <a:latin typeface="Consolas"/>
                <a:ea typeface="Times New Roman"/>
                <a:cs typeface="Times New Roman"/>
              </a:rPr>
              <a:t>*/</a:t>
            </a:r>
            <a:endParaRPr lang="fr-FR" sz="2400" dirty="0">
              <a:ea typeface="Times New Roman"/>
              <a:cs typeface="Times New Roman"/>
            </a:endParaRPr>
          </a:p>
          <a:p>
            <a:pPr>
              <a:spcAft>
                <a:spcPts val="0"/>
              </a:spcAft>
            </a:pP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p>
        </p:txBody>
      </p:sp>
      <p:sp>
        <p:nvSpPr>
          <p:cNvPr id="9" name="ZoneTexte 8">
            <a:extLst>
              <a:ext uri="{FF2B5EF4-FFF2-40B4-BE49-F238E27FC236}">
                <a16:creationId xmlns:a16="http://schemas.microsoft.com/office/drawing/2014/main" id="{24CB426D-9B81-EB2C-5257-16CCF68FEDE0}"/>
              </a:ext>
            </a:extLst>
          </p:cNvPr>
          <p:cNvSpPr txBox="1"/>
          <p:nvPr/>
        </p:nvSpPr>
        <p:spPr>
          <a:xfrm>
            <a:off x="5454130" y="3787273"/>
            <a:ext cx="5072098" cy="1754326"/>
          </a:xfrm>
          <a:prstGeom prst="rect">
            <a:avLst/>
          </a:prstGeom>
          <a:noFill/>
        </p:spPr>
        <p:txBody>
          <a:bodyPr wrap="square" rtlCol="0">
            <a:spAutoFit/>
          </a:bodyPr>
          <a:lstStyle/>
          <a:p>
            <a:pPr>
              <a:spcAft>
                <a:spcPts val="0"/>
              </a:spcAft>
            </a:pPr>
            <a:endParaRPr lang="fr-FR" dirty="0">
              <a:ea typeface="Times New Roman"/>
              <a:cs typeface="Times New Roman"/>
            </a:endParaRPr>
          </a:p>
          <a:p>
            <a:pPr>
              <a:spcAft>
                <a:spcPts val="0"/>
              </a:spcAft>
            </a:pPr>
            <a:r>
              <a:rPr lang="fr-FR" i="1" dirty="0">
                <a:solidFill>
                  <a:srgbClr val="A0A1A7"/>
                </a:solidFill>
                <a:latin typeface="Consolas"/>
                <a:ea typeface="Times New Roman"/>
                <a:cs typeface="Times New Roman"/>
              </a:rPr>
              <a:t>//Equivalent en fonction fléchée : ES6</a:t>
            </a:r>
            <a:endParaRPr lang="fr-FR" dirty="0">
              <a:ea typeface="Times New Roman"/>
              <a:cs typeface="Times New Roman"/>
            </a:endParaRPr>
          </a:p>
          <a:p>
            <a:pPr>
              <a:spcAft>
                <a:spcPts val="0"/>
              </a:spcAft>
            </a:pPr>
            <a:r>
              <a:rPr lang="fr-FR" dirty="0">
                <a:solidFill>
                  <a:srgbClr val="A626A4"/>
                </a:solidFill>
                <a:latin typeface="Consolas"/>
                <a:ea typeface="Times New Roman"/>
                <a:cs typeface="Times New Roman"/>
              </a:rPr>
              <a:t>let</a:t>
            </a:r>
            <a:r>
              <a:rPr lang="fr-FR" dirty="0">
                <a:solidFill>
                  <a:srgbClr val="383A42"/>
                </a:solidFill>
                <a:latin typeface="Consolas"/>
                <a:ea typeface="Times New Roman"/>
                <a:cs typeface="Times New Roman"/>
              </a:rPr>
              <a:t> </a:t>
            </a:r>
            <a:r>
              <a:rPr lang="fr-FR" dirty="0">
                <a:solidFill>
                  <a:srgbClr val="4078F2"/>
                </a:solidFill>
                <a:latin typeface="Consolas"/>
                <a:ea typeface="Times New Roman"/>
                <a:cs typeface="Times New Roman"/>
              </a:rPr>
              <a:t>somme</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 b) </a:t>
            </a:r>
            <a:r>
              <a:rPr lang="fr-FR" dirty="0">
                <a:solidFill>
                  <a:srgbClr val="A626A4"/>
                </a:solidFill>
                <a:latin typeface="Consolas"/>
                <a:ea typeface="Times New Roman"/>
                <a:cs typeface="Times New Roman"/>
              </a:rPr>
              <a:t>=&gt;</a:t>
            </a:r>
            <a:r>
              <a:rPr lang="fr-FR" dirty="0">
                <a:solidFill>
                  <a:srgbClr val="383A42"/>
                </a:solidFill>
                <a:latin typeface="Consolas"/>
                <a:ea typeface="Times New Roman"/>
                <a:cs typeface="Times New Roman"/>
              </a:rPr>
              <a:t> a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b;</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4078F2"/>
                </a:solidFill>
                <a:latin typeface="Consolas"/>
                <a:ea typeface="Times New Roman"/>
                <a:cs typeface="Times New Roman"/>
              </a:rPr>
              <a:t>somme</a:t>
            </a:r>
            <a:r>
              <a:rPr lang="fr-FR" dirty="0">
                <a:solidFill>
                  <a:srgbClr val="383A42"/>
                </a:solidFill>
                <a:latin typeface="Consolas"/>
                <a:ea typeface="Times New Roman"/>
                <a:cs typeface="Times New Roman"/>
              </a:rPr>
              <a:t>(</a:t>
            </a:r>
            <a:r>
              <a:rPr lang="fr-FR" dirty="0">
                <a:solidFill>
                  <a:srgbClr val="986801"/>
                </a:solidFill>
                <a:latin typeface="Consolas"/>
                <a:ea typeface="Times New Roman"/>
                <a:cs typeface="Times New Roman"/>
              </a:rPr>
              <a:t>1</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2</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ea typeface="Times New Roman"/>
              <a:cs typeface="Times New Roman"/>
            </a:endParaRPr>
          </a:p>
          <a:p>
            <a:endParaRPr lang="fr-FR" dirty="0"/>
          </a:p>
        </p:txBody>
      </p:sp>
      <p:cxnSp>
        <p:nvCxnSpPr>
          <p:cNvPr id="10" name="Connecteur droit 9">
            <a:extLst>
              <a:ext uri="{FF2B5EF4-FFF2-40B4-BE49-F238E27FC236}">
                <a16:creationId xmlns:a16="http://schemas.microsoft.com/office/drawing/2014/main" id="{2B8D8B73-B035-D918-335B-8FFBA462F62C}"/>
              </a:ext>
            </a:extLst>
          </p:cNvPr>
          <p:cNvCxnSpPr/>
          <p:nvPr/>
        </p:nvCxnSpPr>
        <p:spPr>
          <a:xfrm rot="5400000">
            <a:off x="4645064" y="4771275"/>
            <a:ext cx="121524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75479093-D56C-9F02-E1D9-54AC848C761E}"/>
              </a:ext>
            </a:extLst>
          </p:cNvPr>
          <p:cNvCxnSpPr/>
          <p:nvPr/>
        </p:nvCxnSpPr>
        <p:spPr>
          <a:xfrm rot="5400000">
            <a:off x="3745800" y="2530364"/>
            <a:ext cx="1215240" cy="7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508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19</a:t>
            </a:r>
          </a:p>
        </p:txBody>
      </p:sp>
      <p:sp>
        <p:nvSpPr>
          <p:cNvPr id="3" name="TextBox 2">
            <a:extLst>
              <a:ext uri="{FF2B5EF4-FFF2-40B4-BE49-F238E27FC236}">
                <a16:creationId xmlns:a16="http://schemas.microsoft.com/office/drawing/2014/main" id="{300F317F-220A-C48E-5C15-8F401C4C2259}"/>
              </a:ext>
            </a:extLst>
          </p:cNvPr>
          <p:cNvSpPr txBox="1"/>
          <p:nvPr/>
        </p:nvSpPr>
        <p:spPr>
          <a:xfrm>
            <a:off x="5602269" y="656343"/>
            <a:ext cx="96276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 DOM</a:t>
            </a:r>
            <a:endParaRPr lang="fr-FR" dirty="0">
              <a:solidFill>
                <a:srgbClr val="383A42"/>
              </a:solidFill>
              <a:latin typeface="Consolas"/>
              <a:ea typeface="Times New Roman"/>
              <a:cs typeface="Times New Roman"/>
            </a:endParaRPr>
          </a:p>
        </p:txBody>
      </p:sp>
      <p:sp>
        <p:nvSpPr>
          <p:cNvPr id="2" name="ZoneTexte 1">
            <a:extLst>
              <a:ext uri="{FF2B5EF4-FFF2-40B4-BE49-F238E27FC236}">
                <a16:creationId xmlns:a16="http://schemas.microsoft.com/office/drawing/2014/main" id="{B0946C0F-E6D7-A1FB-2329-9B81DD6B251D}"/>
              </a:ext>
            </a:extLst>
          </p:cNvPr>
          <p:cNvSpPr txBox="1"/>
          <p:nvPr/>
        </p:nvSpPr>
        <p:spPr>
          <a:xfrm>
            <a:off x="4808083" y="1048182"/>
            <a:ext cx="2575834" cy="461665"/>
          </a:xfrm>
          <a:prstGeom prst="rect">
            <a:avLst/>
          </a:prstGeom>
          <a:noFill/>
        </p:spPr>
        <p:txBody>
          <a:bodyPr wrap="square" rtlCol="0">
            <a:spAutoFit/>
          </a:bodyPr>
          <a:lstStyle/>
          <a:p>
            <a:r>
              <a:rPr lang="fr-FR" sz="2400" b="1" dirty="0">
                <a:solidFill>
                  <a:srgbClr val="0070C0"/>
                </a:solidFill>
              </a:rPr>
              <a:t>Définition du DOM</a:t>
            </a:r>
          </a:p>
        </p:txBody>
      </p:sp>
      <p:sp>
        <p:nvSpPr>
          <p:cNvPr id="9" name="ZoneTexte 8">
            <a:extLst>
              <a:ext uri="{FF2B5EF4-FFF2-40B4-BE49-F238E27FC236}">
                <a16:creationId xmlns:a16="http://schemas.microsoft.com/office/drawing/2014/main" id="{2A83ABFE-2F70-7A33-CC08-427AF155AE77}"/>
              </a:ext>
            </a:extLst>
          </p:cNvPr>
          <p:cNvSpPr txBox="1"/>
          <p:nvPr/>
        </p:nvSpPr>
        <p:spPr>
          <a:xfrm>
            <a:off x="2189431" y="2054060"/>
            <a:ext cx="7818540" cy="3693319"/>
          </a:xfrm>
          <a:prstGeom prst="rect">
            <a:avLst/>
          </a:prstGeom>
          <a:noFill/>
        </p:spPr>
        <p:txBody>
          <a:bodyPr wrap="square">
            <a:spAutoFit/>
          </a:bodyPr>
          <a:lstStyle/>
          <a:p>
            <a:r>
              <a:rPr lang="fr-FR" dirty="0"/>
              <a:t>Le </a:t>
            </a:r>
            <a:r>
              <a:rPr lang="fr-FR" dirty="0">
                <a:solidFill>
                  <a:srgbClr val="FF0000"/>
                </a:solidFill>
              </a:rPr>
              <a:t>D</a:t>
            </a:r>
            <a:r>
              <a:rPr lang="fr-FR" dirty="0"/>
              <a:t>ocument </a:t>
            </a:r>
            <a:r>
              <a:rPr lang="fr-FR" dirty="0">
                <a:solidFill>
                  <a:srgbClr val="FF0000"/>
                </a:solidFill>
              </a:rPr>
              <a:t>O</a:t>
            </a:r>
            <a:r>
              <a:rPr lang="fr-FR" dirty="0"/>
              <a:t>bjet </a:t>
            </a:r>
            <a:r>
              <a:rPr lang="fr-FR" dirty="0">
                <a:solidFill>
                  <a:srgbClr val="FF0000"/>
                </a:solidFill>
              </a:rPr>
              <a:t>M</a:t>
            </a:r>
            <a:r>
              <a:rPr lang="fr-FR" dirty="0"/>
              <a:t>odel fournit une représentation du document sous forme d'un arbre et définit la façon dont la structure peut être manipulée par votre programme (le JS dans notre cas)</a:t>
            </a:r>
          </a:p>
          <a:p>
            <a:endParaRPr lang="fr-FR" dirty="0"/>
          </a:p>
          <a:p>
            <a:r>
              <a:rPr lang="fr-FR" dirty="0"/>
              <a:t>  On peut dire qu'il s'agit d'une sorte de "passerelle" entre le HTML et le JS</a:t>
            </a:r>
          </a:p>
          <a:p>
            <a:endParaRPr lang="fr-FR" dirty="0"/>
          </a:p>
          <a:p>
            <a:r>
              <a:rPr lang="fr-FR" dirty="0"/>
              <a:t>  Grace au DOM nous allons être en mesure de venir accéder et/ou modifier notre HTML depuis le JS</a:t>
            </a:r>
          </a:p>
          <a:p>
            <a:endParaRPr lang="fr-FR" dirty="0"/>
          </a:p>
          <a:p>
            <a:r>
              <a:rPr lang="fr-FR" dirty="0"/>
              <a:t>  Chaque page chargée dans notre navigateur dispose d'un objet "document" utilisable en </a:t>
            </a:r>
            <a:r>
              <a:rPr lang="fr-FR" dirty="0" err="1"/>
              <a:t>Js</a:t>
            </a:r>
            <a:r>
              <a:rPr lang="fr-FR" dirty="0"/>
              <a:t>,</a:t>
            </a:r>
          </a:p>
          <a:p>
            <a:endParaRPr lang="fr-FR" dirty="0"/>
          </a:p>
          <a:p>
            <a:r>
              <a:rPr lang="fr-FR" dirty="0"/>
              <a:t>  Cet objet "document" est notre point d'entrée vers notre contenu HTML</a:t>
            </a:r>
          </a:p>
        </p:txBody>
      </p:sp>
    </p:spTree>
    <p:extLst>
      <p:ext uri="{BB962C8B-B14F-4D97-AF65-F5344CB8AC3E}">
        <p14:creationId xmlns:p14="http://schemas.microsoft.com/office/powerpoint/2010/main" val="495197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18</a:t>
            </a:r>
          </a:p>
        </p:txBody>
      </p:sp>
      <p:sp>
        <p:nvSpPr>
          <p:cNvPr id="3" name="TextBox 2">
            <a:extLst>
              <a:ext uri="{FF2B5EF4-FFF2-40B4-BE49-F238E27FC236}">
                <a16:creationId xmlns:a16="http://schemas.microsoft.com/office/drawing/2014/main" id="{300F317F-220A-C48E-5C15-8F401C4C2259}"/>
              </a:ext>
            </a:extLst>
          </p:cNvPr>
          <p:cNvSpPr txBox="1"/>
          <p:nvPr/>
        </p:nvSpPr>
        <p:spPr>
          <a:xfrm>
            <a:off x="5602269" y="656343"/>
            <a:ext cx="96276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 DOM</a:t>
            </a:r>
            <a:endParaRPr lang="fr-FR" dirty="0">
              <a:solidFill>
                <a:srgbClr val="383A42"/>
              </a:solidFill>
              <a:latin typeface="Consolas"/>
              <a:ea typeface="Times New Roman"/>
              <a:cs typeface="Times New Roman"/>
            </a:endParaRPr>
          </a:p>
        </p:txBody>
      </p:sp>
      <p:sp>
        <p:nvSpPr>
          <p:cNvPr id="2" name="ZoneTexte 1">
            <a:extLst>
              <a:ext uri="{FF2B5EF4-FFF2-40B4-BE49-F238E27FC236}">
                <a16:creationId xmlns:a16="http://schemas.microsoft.com/office/drawing/2014/main" id="{B0946C0F-E6D7-A1FB-2329-9B81DD6B251D}"/>
              </a:ext>
            </a:extLst>
          </p:cNvPr>
          <p:cNvSpPr txBox="1"/>
          <p:nvPr/>
        </p:nvSpPr>
        <p:spPr>
          <a:xfrm>
            <a:off x="3833355" y="1048799"/>
            <a:ext cx="4500594" cy="461665"/>
          </a:xfrm>
          <a:prstGeom prst="rect">
            <a:avLst/>
          </a:prstGeom>
          <a:noFill/>
        </p:spPr>
        <p:txBody>
          <a:bodyPr wrap="square" rtlCol="0">
            <a:spAutoFit/>
          </a:bodyPr>
          <a:lstStyle/>
          <a:p>
            <a:r>
              <a:rPr lang="fr-FR" sz="2400" b="1" dirty="0">
                <a:solidFill>
                  <a:srgbClr val="0070C0"/>
                </a:solidFill>
              </a:rPr>
              <a:t>Récupérer des éléments du DOM</a:t>
            </a:r>
          </a:p>
        </p:txBody>
      </p:sp>
      <p:sp>
        <p:nvSpPr>
          <p:cNvPr id="4" name="ZoneTexte 3">
            <a:extLst>
              <a:ext uri="{FF2B5EF4-FFF2-40B4-BE49-F238E27FC236}">
                <a16:creationId xmlns:a16="http://schemas.microsoft.com/office/drawing/2014/main" id="{DA9E80CA-4F30-09F7-566E-314D9465B7B5}"/>
              </a:ext>
            </a:extLst>
          </p:cNvPr>
          <p:cNvSpPr txBox="1"/>
          <p:nvPr/>
        </p:nvSpPr>
        <p:spPr>
          <a:xfrm>
            <a:off x="608865" y="1643424"/>
            <a:ext cx="11583135" cy="4555093"/>
          </a:xfrm>
          <a:prstGeom prst="rect">
            <a:avLst/>
          </a:prstGeom>
          <a:noFill/>
        </p:spPr>
        <p:txBody>
          <a:bodyPr wrap="square" rtlCol="0">
            <a:spAutoFit/>
          </a:bodyPr>
          <a:lstStyle/>
          <a:p>
            <a:r>
              <a:rPr lang="fr-FR" sz="1700" i="1" dirty="0">
                <a:solidFill>
                  <a:srgbClr val="A0A1A7"/>
                </a:solidFill>
                <a:latin typeface="Consolas"/>
                <a:ea typeface="Times New Roman"/>
                <a:cs typeface="Times New Roman"/>
              </a:rPr>
              <a:t>// récupérer l’élément qui a </a:t>
            </a:r>
            <a:r>
              <a:rPr lang="fr-FR" sz="1700" i="1" dirty="0" err="1">
                <a:solidFill>
                  <a:srgbClr val="A0A1A7"/>
                </a:solidFill>
                <a:latin typeface="Consolas"/>
                <a:ea typeface="Times New Roman"/>
                <a:cs typeface="Times New Roman"/>
              </a:rPr>
              <a:t>l'id</a:t>
            </a:r>
            <a:r>
              <a:rPr lang="fr-FR" sz="1700" i="1" dirty="0">
                <a:solidFill>
                  <a:srgbClr val="A0A1A7"/>
                </a:solidFill>
                <a:latin typeface="Consolas"/>
                <a:ea typeface="Times New Roman"/>
                <a:cs typeface="Times New Roman"/>
              </a:rPr>
              <a:t> </a:t>
            </a:r>
            <a:r>
              <a:rPr lang="fr-FR" sz="1700" i="1" dirty="0" err="1">
                <a:solidFill>
                  <a:srgbClr val="A0A1A7"/>
                </a:solidFill>
                <a:latin typeface="Consolas"/>
                <a:ea typeface="Times New Roman"/>
                <a:cs typeface="Times New Roman"/>
              </a:rPr>
              <a:t>my</a:t>
            </a:r>
            <a:r>
              <a:rPr lang="fr-FR" sz="1700" i="1" dirty="0">
                <a:solidFill>
                  <a:srgbClr val="A0A1A7"/>
                </a:solidFill>
                <a:latin typeface="Consolas"/>
                <a:ea typeface="Times New Roman"/>
                <a:cs typeface="Times New Roman"/>
              </a:rPr>
              <a:t>-id</a:t>
            </a:r>
            <a:endParaRPr lang="fr-FR" sz="1700" dirty="0">
              <a:ea typeface="Times New Roman"/>
              <a:cs typeface="Times New Roman"/>
            </a:endParaRPr>
          </a:p>
          <a:p>
            <a:pPr>
              <a:spcAft>
                <a:spcPts val="0"/>
              </a:spcAft>
            </a:pPr>
            <a:r>
              <a:rPr lang="fr-FR" sz="1700" dirty="0" err="1">
                <a:solidFill>
                  <a:srgbClr val="A626A4"/>
                </a:solidFill>
                <a:latin typeface="Consolas"/>
                <a:ea typeface="Times New Roman"/>
                <a:cs typeface="Times New Roman"/>
              </a:rPr>
              <a:t>const</a:t>
            </a:r>
            <a:r>
              <a:rPr lang="fr-FR" sz="1700" dirty="0">
                <a:solidFill>
                  <a:srgbClr val="383A42"/>
                </a:solidFill>
                <a:latin typeface="Consolas"/>
                <a:ea typeface="Times New Roman"/>
                <a:cs typeface="Times New Roman"/>
              </a:rPr>
              <a:t> </a:t>
            </a:r>
            <a:r>
              <a:rPr lang="fr-FR" sz="1700" dirty="0" err="1">
                <a:solidFill>
                  <a:srgbClr val="986801"/>
                </a:solidFill>
                <a:latin typeface="Consolas"/>
                <a:ea typeface="Times New Roman"/>
                <a:cs typeface="Times New Roman"/>
              </a:rPr>
              <a:t>myId</a:t>
            </a:r>
            <a:r>
              <a:rPr lang="fr-FR" sz="1700" dirty="0">
                <a:solidFill>
                  <a:srgbClr val="986801"/>
                </a:solidFill>
                <a:latin typeface="Consolas"/>
                <a:ea typeface="Times New Roman"/>
                <a:cs typeface="Times New Roman"/>
              </a:rPr>
              <a:t> </a:t>
            </a:r>
            <a:r>
              <a:rPr lang="fr-FR" sz="1700" dirty="0">
                <a:solidFill>
                  <a:srgbClr val="0184BC"/>
                </a:solidFill>
                <a:latin typeface="Consolas"/>
                <a:ea typeface="Times New Roman"/>
                <a:cs typeface="Times New Roman"/>
              </a:rPr>
              <a:t>=</a:t>
            </a:r>
            <a:r>
              <a:rPr lang="fr-FR" sz="1700" dirty="0">
                <a:solidFill>
                  <a:srgbClr val="383A42"/>
                </a:solidFill>
                <a:latin typeface="Consolas"/>
                <a:ea typeface="Times New Roman"/>
                <a:cs typeface="Times New Roman"/>
              </a:rPr>
              <a:t> </a:t>
            </a:r>
            <a:r>
              <a:rPr lang="fr-FR" sz="1700" dirty="0" err="1">
                <a:solidFill>
                  <a:srgbClr val="383A42"/>
                </a:solidFill>
                <a:latin typeface="Consolas"/>
                <a:ea typeface="Times New Roman"/>
                <a:cs typeface="Times New Roman"/>
              </a:rPr>
              <a:t>document.</a:t>
            </a:r>
            <a:r>
              <a:rPr lang="fr-FR" sz="1700" dirty="0" err="1">
                <a:solidFill>
                  <a:srgbClr val="4078F2"/>
                </a:solidFill>
                <a:latin typeface="Consolas"/>
                <a:ea typeface="Times New Roman"/>
                <a:cs typeface="Times New Roman"/>
              </a:rPr>
              <a:t>getElementById</a:t>
            </a:r>
            <a:r>
              <a:rPr lang="fr-FR" sz="1700" dirty="0">
                <a:solidFill>
                  <a:srgbClr val="383A42"/>
                </a:solidFill>
                <a:latin typeface="Consolas"/>
                <a:ea typeface="Times New Roman"/>
                <a:cs typeface="Times New Roman"/>
              </a:rPr>
              <a:t>(</a:t>
            </a:r>
            <a:r>
              <a:rPr lang="fr-FR" sz="1700" dirty="0">
                <a:solidFill>
                  <a:srgbClr val="50A14F"/>
                </a:solidFill>
                <a:latin typeface="Consolas"/>
                <a:ea typeface="Times New Roman"/>
                <a:cs typeface="Times New Roman"/>
              </a:rPr>
              <a:t>"</a:t>
            </a:r>
            <a:r>
              <a:rPr lang="fr-FR" sz="1700" dirty="0" err="1">
                <a:solidFill>
                  <a:srgbClr val="50A14F"/>
                </a:solidFill>
                <a:latin typeface="Consolas"/>
                <a:ea typeface="Times New Roman"/>
                <a:cs typeface="Times New Roman"/>
              </a:rPr>
              <a:t>my</a:t>
            </a:r>
            <a:r>
              <a:rPr lang="fr-FR" sz="1700" dirty="0">
                <a:solidFill>
                  <a:srgbClr val="50A14F"/>
                </a:solidFill>
                <a:latin typeface="Consolas"/>
                <a:ea typeface="Times New Roman"/>
                <a:cs typeface="Times New Roman"/>
              </a:rPr>
              <a:t>-id"</a:t>
            </a:r>
            <a:r>
              <a:rPr lang="fr-FR" sz="1700" dirty="0">
                <a:solidFill>
                  <a:srgbClr val="383A42"/>
                </a:solidFill>
                <a:latin typeface="Consolas"/>
                <a:ea typeface="Times New Roman"/>
                <a:cs typeface="Times New Roman"/>
              </a:rPr>
              <a:t>); </a:t>
            </a:r>
          </a:p>
          <a:p>
            <a:pPr>
              <a:spcAft>
                <a:spcPts val="0"/>
              </a:spcAft>
            </a:pPr>
            <a:r>
              <a:rPr lang="fr-FR" sz="1700" dirty="0">
                <a:solidFill>
                  <a:srgbClr val="383A42"/>
                </a:solidFill>
                <a:latin typeface="Consolas"/>
                <a:ea typeface="Times New Roman"/>
                <a:cs typeface="Times New Roman"/>
              </a:rPr>
              <a:t>console.</a:t>
            </a:r>
            <a:r>
              <a:rPr lang="fr-FR" sz="1700" dirty="0">
                <a:solidFill>
                  <a:srgbClr val="4078F2"/>
                </a:solidFill>
                <a:latin typeface="Consolas"/>
                <a:ea typeface="Times New Roman"/>
                <a:cs typeface="Times New Roman"/>
              </a:rPr>
              <a:t>log</a:t>
            </a:r>
            <a:r>
              <a:rPr lang="fr-FR" sz="1700" dirty="0">
                <a:solidFill>
                  <a:srgbClr val="383A42"/>
                </a:solidFill>
                <a:latin typeface="Consolas"/>
                <a:ea typeface="Times New Roman"/>
                <a:cs typeface="Times New Roman"/>
              </a:rPr>
              <a:t>(</a:t>
            </a:r>
            <a:r>
              <a:rPr lang="fr-FR" sz="1700" dirty="0" err="1">
                <a:solidFill>
                  <a:srgbClr val="986801"/>
                </a:solidFill>
                <a:latin typeface="Consolas"/>
                <a:ea typeface="Times New Roman"/>
                <a:cs typeface="Times New Roman"/>
              </a:rPr>
              <a:t>myId</a:t>
            </a:r>
            <a:r>
              <a:rPr lang="fr-FR" sz="1700" dirty="0">
                <a:solidFill>
                  <a:srgbClr val="383A42"/>
                </a:solidFill>
                <a:latin typeface="Consolas"/>
                <a:ea typeface="Times New Roman"/>
                <a:cs typeface="Times New Roman"/>
              </a:rPr>
              <a:t>);</a:t>
            </a:r>
            <a:endParaRPr lang="fr-FR" sz="1700" dirty="0">
              <a:ea typeface="Times New Roman"/>
              <a:cs typeface="Times New Roman"/>
            </a:endParaRPr>
          </a:p>
          <a:p>
            <a:endParaRPr lang="fr-FR" sz="1700" i="1" dirty="0">
              <a:solidFill>
                <a:srgbClr val="A0A1A7"/>
              </a:solidFill>
              <a:latin typeface="Consolas"/>
              <a:ea typeface="Times New Roman"/>
              <a:cs typeface="Times New Roman"/>
            </a:endParaRPr>
          </a:p>
          <a:p>
            <a:r>
              <a:rPr lang="fr-FR" sz="1700" i="1" dirty="0">
                <a:solidFill>
                  <a:srgbClr val="A0A1A7"/>
                </a:solidFill>
                <a:latin typeface="Consolas"/>
                <a:ea typeface="Times New Roman"/>
                <a:cs typeface="Times New Roman"/>
              </a:rPr>
              <a:t>// récupérer une collection d’éléments qui ont la classe </a:t>
            </a:r>
            <a:r>
              <a:rPr lang="fr-FR" sz="1700" b="0" dirty="0">
                <a:solidFill>
                  <a:srgbClr val="7285B7"/>
                </a:solidFill>
                <a:effectLst/>
                <a:latin typeface="Consolas" panose="020B0609020204030204" pitchFamily="49" charset="0"/>
              </a:rPr>
              <a:t> </a:t>
            </a:r>
            <a:r>
              <a:rPr lang="fr-FR" sz="1700" b="0" dirty="0" err="1">
                <a:solidFill>
                  <a:srgbClr val="9BA8B7"/>
                </a:solidFill>
                <a:effectLst/>
                <a:latin typeface="Consolas" panose="020B0609020204030204" pitchFamily="49" charset="0"/>
              </a:rPr>
              <a:t>my</a:t>
            </a:r>
            <a:r>
              <a:rPr lang="fr-FR" sz="1700" b="0" dirty="0">
                <a:solidFill>
                  <a:srgbClr val="9BA8B7"/>
                </a:solidFill>
                <a:effectLst/>
                <a:latin typeface="Consolas" panose="020B0609020204030204" pitchFamily="49" charset="0"/>
              </a:rPr>
              <a:t>-class</a:t>
            </a:r>
            <a:endParaRPr lang="fr-FR" sz="1700" dirty="0">
              <a:ea typeface="Times New Roman"/>
              <a:cs typeface="Times New Roman"/>
            </a:endParaRPr>
          </a:p>
          <a:p>
            <a:pPr>
              <a:spcAft>
                <a:spcPts val="0"/>
              </a:spcAft>
            </a:pPr>
            <a:r>
              <a:rPr lang="fr-FR" sz="1700" dirty="0" err="1">
                <a:solidFill>
                  <a:srgbClr val="A626A4"/>
                </a:solidFill>
                <a:latin typeface="Consolas"/>
                <a:ea typeface="Times New Roman"/>
                <a:cs typeface="Times New Roman"/>
              </a:rPr>
              <a:t>const</a:t>
            </a:r>
            <a:r>
              <a:rPr lang="fr-FR" sz="1700" dirty="0">
                <a:solidFill>
                  <a:srgbClr val="383A42"/>
                </a:solidFill>
                <a:latin typeface="Consolas"/>
                <a:ea typeface="Times New Roman"/>
                <a:cs typeface="Times New Roman"/>
              </a:rPr>
              <a:t> </a:t>
            </a:r>
            <a:r>
              <a:rPr lang="fr-FR" sz="1700" dirty="0" err="1">
                <a:solidFill>
                  <a:srgbClr val="986801"/>
                </a:solidFill>
                <a:latin typeface="Consolas"/>
                <a:ea typeface="Times New Roman"/>
                <a:cs typeface="Times New Roman"/>
              </a:rPr>
              <a:t>myClass</a:t>
            </a:r>
            <a:r>
              <a:rPr lang="fr-FR" sz="1700" dirty="0">
                <a:solidFill>
                  <a:srgbClr val="383A42"/>
                </a:solidFill>
                <a:latin typeface="Consolas"/>
                <a:ea typeface="Times New Roman"/>
                <a:cs typeface="Times New Roman"/>
              </a:rPr>
              <a:t> </a:t>
            </a:r>
            <a:r>
              <a:rPr lang="fr-FR" sz="1700" dirty="0">
                <a:solidFill>
                  <a:srgbClr val="0184BC"/>
                </a:solidFill>
                <a:latin typeface="Consolas"/>
                <a:ea typeface="Times New Roman"/>
                <a:cs typeface="Times New Roman"/>
              </a:rPr>
              <a:t>=</a:t>
            </a:r>
            <a:r>
              <a:rPr lang="fr-FR" sz="1700" dirty="0">
                <a:solidFill>
                  <a:srgbClr val="383A42"/>
                </a:solidFill>
                <a:latin typeface="Consolas"/>
                <a:ea typeface="Times New Roman"/>
                <a:cs typeface="Times New Roman"/>
              </a:rPr>
              <a:t> </a:t>
            </a:r>
            <a:r>
              <a:rPr lang="fr-FR" sz="1700" dirty="0" err="1">
                <a:solidFill>
                  <a:srgbClr val="383A42"/>
                </a:solidFill>
                <a:latin typeface="Consolas"/>
                <a:ea typeface="Times New Roman"/>
                <a:cs typeface="Times New Roman"/>
              </a:rPr>
              <a:t>document.</a:t>
            </a:r>
            <a:r>
              <a:rPr lang="fr-FR" sz="1700" dirty="0" err="1">
                <a:solidFill>
                  <a:srgbClr val="4078F2"/>
                </a:solidFill>
                <a:latin typeface="Consolas"/>
                <a:ea typeface="Times New Roman"/>
                <a:cs typeface="Times New Roman"/>
              </a:rPr>
              <a:t>getElementsByClassName</a:t>
            </a:r>
            <a:r>
              <a:rPr lang="fr-FR" sz="1700" dirty="0">
                <a:solidFill>
                  <a:srgbClr val="383A42"/>
                </a:solidFill>
                <a:latin typeface="Consolas"/>
                <a:ea typeface="Times New Roman"/>
                <a:cs typeface="Times New Roman"/>
              </a:rPr>
              <a:t>(</a:t>
            </a:r>
            <a:r>
              <a:rPr lang="fr-FR" sz="1700" dirty="0">
                <a:solidFill>
                  <a:srgbClr val="50A14F"/>
                </a:solidFill>
                <a:latin typeface="Consolas"/>
                <a:ea typeface="Times New Roman"/>
                <a:cs typeface="Times New Roman"/>
              </a:rPr>
              <a:t>"</a:t>
            </a:r>
            <a:r>
              <a:rPr lang="fr-FR" sz="1700" dirty="0" err="1">
                <a:solidFill>
                  <a:srgbClr val="50A14F"/>
                </a:solidFill>
                <a:latin typeface="Consolas"/>
                <a:ea typeface="Times New Roman"/>
                <a:cs typeface="Times New Roman"/>
              </a:rPr>
              <a:t>my</a:t>
            </a:r>
            <a:r>
              <a:rPr lang="fr-FR" sz="1700" dirty="0">
                <a:solidFill>
                  <a:srgbClr val="50A14F"/>
                </a:solidFill>
                <a:latin typeface="Consolas"/>
                <a:ea typeface="Times New Roman"/>
                <a:cs typeface="Times New Roman"/>
              </a:rPr>
              <a:t>-class"</a:t>
            </a:r>
            <a:r>
              <a:rPr lang="fr-FR" sz="1700" dirty="0">
                <a:solidFill>
                  <a:srgbClr val="383A42"/>
                </a:solidFill>
                <a:latin typeface="Consolas"/>
                <a:ea typeface="Times New Roman"/>
                <a:cs typeface="Times New Roman"/>
              </a:rPr>
              <a:t>); </a:t>
            </a:r>
          </a:p>
          <a:p>
            <a:pPr>
              <a:spcAft>
                <a:spcPts val="0"/>
              </a:spcAft>
            </a:pPr>
            <a:r>
              <a:rPr lang="fr-FR" sz="1700" dirty="0">
                <a:solidFill>
                  <a:srgbClr val="383A42"/>
                </a:solidFill>
                <a:latin typeface="Consolas"/>
                <a:ea typeface="Times New Roman"/>
                <a:cs typeface="Times New Roman"/>
              </a:rPr>
              <a:t>console.</a:t>
            </a:r>
            <a:r>
              <a:rPr lang="fr-FR" sz="1700" dirty="0">
                <a:solidFill>
                  <a:srgbClr val="4078F2"/>
                </a:solidFill>
                <a:latin typeface="Consolas"/>
                <a:ea typeface="Times New Roman"/>
                <a:cs typeface="Times New Roman"/>
              </a:rPr>
              <a:t>log</a:t>
            </a:r>
            <a:r>
              <a:rPr lang="fr-FR" sz="1700" dirty="0">
                <a:solidFill>
                  <a:srgbClr val="383A42"/>
                </a:solidFill>
                <a:latin typeface="Consolas"/>
                <a:ea typeface="Times New Roman"/>
                <a:cs typeface="Times New Roman"/>
              </a:rPr>
              <a:t>(</a:t>
            </a:r>
            <a:r>
              <a:rPr lang="fr-FR" sz="1700" dirty="0" err="1">
                <a:solidFill>
                  <a:srgbClr val="986801"/>
                </a:solidFill>
                <a:latin typeface="Consolas"/>
                <a:ea typeface="Times New Roman"/>
                <a:cs typeface="Times New Roman"/>
              </a:rPr>
              <a:t>myClass</a:t>
            </a:r>
            <a:r>
              <a:rPr lang="fr-FR" sz="1700" dirty="0">
                <a:solidFill>
                  <a:srgbClr val="383A42"/>
                </a:solidFill>
                <a:latin typeface="Consolas"/>
                <a:ea typeface="Times New Roman"/>
                <a:cs typeface="Times New Roman"/>
              </a:rPr>
              <a:t>);</a:t>
            </a:r>
            <a:endParaRPr lang="fr-FR" sz="1700" dirty="0">
              <a:ea typeface="Times New Roman"/>
              <a:cs typeface="Times New Roman"/>
            </a:endParaRPr>
          </a:p>
          <a:p>
            <a:endParaRPr lang="fr-FR" sz="1700" i="1" dirty="0">
              <a:solidFill>
                <a:srgbClr val="A0A1A7"/>
              </a:solidFill>
              <a:latin typeface="Consolas"/>
              <a:ea typeface="Times New Roman"/>
              <a:cs typeface="Times New Roman"/>
            </a:endParaRPr>
          </a:p>
          <a:p>
            <a:r>
              <a:rPr lang="fr-FR" sz="1700" i="1" dirty="0">
                <a:solidFill>
                  <a:srgbClr val="A0A1A7"/>
                </a:solidFill>
                <a:latin typeface="Consolas"/>
                <a:ea typeface="Times New Roman"/>
                <a:cs typeface="Times New Roman"/>
              </a:rPr>
              <a:t>// récupérer une collection d’éléments qui ont la balise </a:t>
            </a:r>
            <a:r>
              <a:rPr lang="fr-FR" sz="1700" i="1" dirty="0" err="1">
                <a:solidFill>
                  <a:srgbClr val="A0A1A7"/>
                </a:solidFill>
                <a:latin typeface="Consolas"/>
                <a:ea typeface="Times New Roman"/>
                <a:cs typeface="Times New Roman"/>
              </a:rPr>
              <a:t>ul</a:t>
            </a:r>
            <a:endParaRPr lang="fr-FR" sz="1700" dirty="0">
              <a:ea typeface="Times New Roman"/>
              <a:cs typeface="Times New Roman"/>
            </a:endParaRPr>
          </a:p>
          <a:p>
            <a:pPr>
              <a:spcAft>
                <a:spcPts val="0"/>
              </a:spcAft>
            </a:pPr>
            <a:r>
              <a:rPr lang="fr-FR" sz="1700" dirty="0" err="1">
                <a:solidFill>
                  <a:srgbClr val="A626A4"/>
                </a:solidFill>
                <a:latin typeface="Consolas"/>
                <a:ea typeface="Times New Roman"/>
                <a:cs typeface="Times New Roman"/>
              </a:rPr>
              <a:t>const</a:t>
            </a:r>
            <a:r>
              <a:rPr lang="fr-FR" sz="1700" dirty="0">
                <a:solidFill>
                  <a:srgbClr val="383A42"/>
                </a:solidFill>
                <a:latin typeface="Consolas"/>
                <a:ea typeface="Times New Roman"/>
                <a:cs typeface="Times New Roman"/>
              </a:rPr>
              <a:t> </a:t>
            </a:r>
            <a:r>
              <a:rPr lang="fr-FR" sz="1700" dirty="0" err="1">
                <a:solidFill>
                  <a:srgbClr val="986801"/>
                </a:solidFill>
                <a:latin typeface="Consolas"/>
                <a:ea typeface="Times New Roman"/>
                <a:cs typeface="Times New Roman"/>
              </a:rPr>
              <a:t>ul</a:t>
            </a:r>
            <a:r>
              <a:rPr lang="fr-FR" sz="1700" dirty="0">
                <a:solidFill>
                  <a:srgbClr val="383A42"/>
                </a:solidFill>
                <a:latin typeface="Consolas"/>
                <a:ea typeface="Times New Roman"/>
                <a:cs typeface="Times New Roman"/>
              </a:rPr>
              <a:t> </a:t>
            </a:r>
            <a:r>
              <a:rPr lang="fr-FR" sz="1700" dirty="0">
                <a:solidFill>
                  <a:srgbClr val="0184BC"/>
                </a:solidFill>
                <a:latin typeface="Consolas"/>
                <a:ea typeface="Times New Roman"/>
                <a:cs typeface="Times New Roman"/>
              </a:rPr>
              <a:t>=</a:t>
            </a:r>
            <a:r>
              <a:rPr lang="fr-FR" sz="1700" dirty="0">
                <a:solidFill>
                  <a:srgbClr val="383A42"/>
                </a:solidFill>
                <a:latin typeface="Consolas"/>
                <a:ea typeface="Times New Roman"/>
                <a:cs typeface="Times New Roman"/>
              </a:rPr>
              <a:t> </a:t>
            </a:r>
            <a:r>
              <a:rPr lang="fr-FR" sz="1700" dirty="0" err="1">
                <a:solidFill>
                  <a:srgbClr val="383A42"/>
                </a:solidFill>
                <a:latin typeface="Consolas"/>
                <a:ea typeface="Times New Roman"/>
                <a:cs typeface="Times New Roman"/>
              </a:rPr>
              <a:t>document.</a:t>
            </a:r>
            <a:r>
              <a:rPr lang="fr-FR" sz="1700" dirty="0" err="1">
                <a:solidFill>
                  <a:srgbClr val="4078F2"/>
                </a:solidFill>
                <a:latin typeface="Consolas"/>
                <a:ea typeface="Times New Roman"/>
                <a:cs typeface="Times New Roman"/>
              </a:rPr>
              <a:t>getElementsByTagName</a:t>
            </a:r>
            <a:r>
              <a:rPr lang="fr-FR" sz="1700" dirty="0">
                <a:solidFill>
                  <a:srgbClr val="383A42"/>
                </a:solidFill>
                <a:latin typeface="Consolas"/>
                <a:ea typeface="Times New Roman"/>
                <a:cs typeface="Times New Roman"/>
              </a:rPr>
              <a:t>(</a:t>
            </a:r>
            <a:r>
              <a:rPr lang="fr-FR" sz="1700" dirty="0">
                <a:solidFill>
                  <a:srgbClr val="50A14F"/>
                </a:solidFill>
                <a:latin typeface="Consolas"/>
                <a:ea typeface="Times New Roman"/>
                <a:cs typeface="Times New Roman"/>
              </a:rPr>
              <a:t>"</a:t>
            </a:r>
            <a:r>
              <a:rPr lang="fr-FR" sz="1700" dirty="0" err="1">
                <a:solidFill>
                  <a:srgbClr val="50A14F"/>
                </a:solidFill>
                <a:latin typeface="Consolas"/>
                <a:ea typeface="Times New Roman"/>
                <a:cs typeface="Times New Roman"/>
              </a:rPr>
              <a:t>ul</a:t>
            </a:r>
            <a:r>
              <a:rPr lang="fr-FR" sz="1700" dirty="0">
                <a:solidFill>
                  <a:srgbClr val="50A14F"/>
                </a:solidFill>
                <a:latin typeface="Consolas"/>
                <a:ea typeface="Times New Roman"/>
                <a:cs typeface="Times New Roman"/>
              </a:rPr>
              <a:t>"</a:t>
            </a:r>
            <a:r>
              <a:rPr lang="fr-FR" sz="1700" dirty="0">
                <a:solidFill>
                  <a:srgbClr val="383A42"/>
                </a:solidFill>
                <a:latin typeface="Consolas"/>
                <a:ea typeface="Times New Roman"/>
                <a:cs typeface="Times New Roman"/>
              </a:rPr>
              <a:t>); </a:t>
            </a:r>
          </a:p>
          <a:p>
            <a:pPr>
              <a:spcAft>
                <a:spcPts val="0"/>
              </a:spcAft>
            </a:pPr>
            <a:endParaRPr lang="fr-FR" sz="1700" dirty="0">
              <a:solidFill>
                <a:srgbClr val="383A42"/>
              </a:solidFill>
              <a:latin typeface="Consolas"/>
              <a:ea typeface="Times New Roman"/>
              <a:cs typeface="Times New Roman"/>
            </a:endParaRPr>
          </a:p>
          <a:p>
            <a:pPr>
              <a:spcAft>
                <a:spcPts val="0"/>
              </a:spcAft>
            </a:pPr>
            <a:r>
              <a:rPr lang="fr-FR" sz="1700" i="1" dirty="0">
                <a:solidFill>
                  <a:srgbClr val="A0A1A7"/>
                </a:solidFill>
                <a:latin typeface="Consolas"/>
                <a:ea typeface="Times New Roman"/>
                <a:cs typeface="Times New Roman"/>
              </a:rPr>
              <a:t>// récupérer le 1ere élément qui répond au sélecteur CSS spécifié en paramètre</a:t>
            </a:r>
            <a:endParaRPr lang="fr-FR" sz="1700" dirty="0">
              <a:ea typeface="Times New Roman"/>
              <a:cs typeface="Times New Roman"/>
            </a:endParaRPr>
          </a:p>
          <a:p>
            <a:r>
              <a:rPr lang="fr-FR" sz="1700" dirty="0">
                <a:solidFill>
                  <a:srgbClr val="383A42"/>
                </a:solidFill>
                <a:latin typeface="Consolas"/>
                <a:ea typeface="Times New Roman"/>
                <a:cs typeface="Times New Roman"/>
              </a:rPr>
              <a:t> </a:t>
            </a:r>
            <a:r>
              <a:rPr lang="fr-FR" sz="1700" dirty="0" err="1">
                <a:solidFill>
                  <a:srgbClr val="A626A4"/>
                </a:solidFill>
                <a:latin typeface="Consolas"/>
                <a:ea typeface="Times New Roman"/>
                <a:cs typeface="Times New Roman"/>
              </a:rPr>
              <a:t>const</a:t>
            </a:r>
            <a:r>
              <a:rPr lang="fr-FR" sz="1700" dirty="0">
                <a:solidFill>
                  <a:srgbClr val="383A42"/>
                </a:solidFill>
                <a:latin typeface="Consolas"/>
                <a:ea typeface="Times New Roman"/>
                <a:cs typeface="Times New Roman"/>
              </a:rPr>
              <a:t> </a:t>
            </a:r>
            <a:r>
              <a:rPr lang="fr-FR" sz="1700" dirty="0">
                <a:solidFill>
                  <a:srgbClr val="986801"/>
                </a:solidFill>
                <a:latin typeface="Consolas"/>
                <a:ea typeface="Times New Roman"/>
                <a:cs typeface="Times New Roman"/>
              </a:rPr>
              <a:t>myId2</a:t>
            </a:r>
            <a:r>
              <a:rPr lang="fr-FR" sz="1700" dirty="0">
                <a:solidFill>
                  <a:srgbClr val="383A42"/>
                </a:solidFill>
                <a:latin typeface="Consolas"/>
                <a:ea typeface="Times New Roman"/>
                <a:cs typeface="Times New Roman"/>
              </a:rPr>
              <a:t> </a:t>
            </a:r>
            <a:r>
              <a:rPr lang="fr-FR" sz="1700" dirty="0">
                <a:solidFill>
                  <a:srgbClr val="0184BC"/>
                </a:solidFill>
                <a:latin typeface="Consolas"/>
                <a:ea typeface="Times New Roman"/>
                <a:cs typeface="Times New Roman"/>
              </a:rPr>
              <a:t>=</a:t>
            </a:r>
            <a:r>
              <a:rPr lang="fr-FR" sz="1700" dirty="0">
                <a:solidFill>
                  <a:srgbClr val="383A42"/>
                </a:solidFill>
                <a:latin typeface="Consolas"/>
                <a:ea typeface="Times New Roman"/>
                <a:cs typeface="Times New Roman"/>
              </a:rPr>
              <a:t> </a:t>
            </a:r>
            <a:r>
              <a:rPr lang="fr-FR" sz="1700" dirty="0" err="1">
                <a:solidFill>
                  <a:srgbClr val="383A42"/>
                </a:solidFill>
                <a:latin typeface="Consolas"/>
                <a:ea typeface="Times New Roman"/>
                <a:cs typeface="Times New Roman"/>
              </a:rPr>
              <a:t>document.</a:t>
            </a:r>
            <a:r>
              <a:rPr lang="fr-FR" sz="1700" dirty="0" err="1">
                <a:solidFill>
                  <a:srgbClr val="4078F2"/>
                </a:solidFill>
                <a:latin typeface="Consolas"/>
                <a:ea typeface="Times New Roman"/>
                <a:cs typeface="Times New Roman"/>
              </a:rPr>
              <a:t>querySelector</a:t>
            </a:r>
            <a:r>
              <a:rPr lang="fr-FR" sz="1700" dirty="0">
                <a:solidFill>
                  <a:srgbClr val="383A42"/>
                </a:solidFill>
                <a:latin typeface="Consolas"/>
                <a:ea typeface="Times New Roman"/>
                <a:cs typeface="Times New Roman"/>
              </a:rPr>
              <a:t>(</a:t>
            </a:r>
            <a:r>
              <a:rPr lang="fr-FR" sz="1700" dirty="0">
                <a:solidFill>
                  <a:srgbClr val="50A14F"/>
                </a:solidFill>
                <a:latin typeface="Consolas"/>
                <a:ea typeface="Times New Roman"/>
                <a:cs typeface="Times New Roman"/>
              </a:rPr>
              <a:t>"#</a:t>
            </a:r>
            <a:r>
              <a:rPr lang="fr-FR" sz="1700" dirty="0" err="1">
                <a:solidFill>
                  <a:srgbClr val="50A14F"/>
                </a:solidFill>
                <a:latin typeface="Consolas"/>
                <a:ea typeface="Times New Roman"/>
                <a:cs typeface="Times New Roman"/>
              </a:rPr>
              <a:t>my</a:t>
            </a:r>
            <a:r>
              <a:rPr lang="fr-FR" sz="1700" dirty="0">
                <a:solidFill>
                  <a:srgbClr val="50A14F"/>
                </a:solidFill>
                <a:latin typeface="Consolas"/>
                <a:ea typeface="Times New Roman"/>
                <a:cs typeface="Times New Roman"/>
              </a:rPr>
              <a:t>-id"</a:t>
            </a:r>
            <a:r>
              <a:rPr lang="fr-FR" sz="1700" dirty="0">
                <a:solidFill>
                  <a:srgbClr val="383A42"/>
                </a:solidFill>
                <a:latin typeface="Consolas"/>
                <a:ea typeface="Times New Roman"/>
                <a:cs typeface="Times New Roman"/>
              </a:rPr>
              <a:t>);</a:t>
            </a:r>
            <a:r>
              <a:rPr lang="fr-FR" sz="1700" i="1" dirty="0">
                <a:solidFill>
                  <a:srgbClr val="A0A1A7"/>
                </a:solidFill>
                <a:latin typeface="Consolas"/>
                <a:ea typeface="Times New Roman"/>
                <a:cs typeface="Times New Roman"/>
              </a:rPr>
              <a:t> </a:t>
            </a:r>
          </a:p>
          <a:p>
            <a:endParaRPr lang="fr-FR" sz="1700" i="1" dirty="0">
              <a:solidFill>
                <a:srgbClr val="A0A1A7"/>
              </a:solidFill>
              <a:latin typeface="Consolas"/>
              <a:ea typeface="Times New Roman"/>
              <a:cs typeface="Times New Roman"/>
            </a:endParaRPr>
          </a:p>
          <a:p>
            <a:r>
              <a:rPr lang="fr-FR" sz="1700" i="1" dirty="0">
                <a:solidFill>
                  <a:srgbClr val="A0A1A7"/>
                </a:solidFill>
                <a:latin typeface="Consolas"/>
                <a:ea typeface="Times New Roman"/>
                <a:cs typeface="Times New Roman"/>
              </a:rPr>
              <a:t>// récupérer une collection d’éléments qui ont répondent au sélecteur CSS spécifié en paramètre</a:t>
            </a:r>
            <a:endParaRPr lang="fr-FR" sz="1700" dirty="0">
              <a:ea typeface="Times New Roman"/>
              <a:cs typeface="Times New Roman"/>
            </a:endParaRPr>
          </a:p>
          <a:p>
            <a:pPr>
              <a:spcAft>
                <a:spcPts val="0"/>
              </a:spcAft>
            </a:pPr>
            <a:r>
              <a:rPr lang="fr-FR" sz="1700" dirty="0">
                <a:solidFill>
                  <a:srgbClr val="383A42"/>
                </a:solidFill>
                <a:latin typeface="Consolas"/>
                <a:ea typeface="Times New Roman"/>
                <a:cs typeface="Times New Roman"/>
              </a:rPr>
              <a:t> </a:t>
            </a:r>
            <a:r>
              <a:rPr lang="fr-FR" sz="1700" dirty="0" err="1">
                <a:solidFill>
                  <a:srgbClr val="A626A4"/>
                </a:solidFill>
                <a:latin typeface="Consolas"/>
                <a:ea typeface="Times New Roman"/>
                <a:cs typeface="Times New Roman"/>
              </a:rPr>
              <a:t>const</a:t>
            </a:r>
            <a:r>
              <a:rPr lang="fr-FR" sz="1700" dirty="0">
                <a:solidFill>
                  <a:srgbClr val="383A42"/>
                </a:solidFill>
                <a:latin typeface="Consolas"/>
                <a:ea typeface="Times New Roman"/>
                <a:cs typeface="Times New Roman"/>
              </a:rPr>
              <a:t> </a:t>
            </a:r>
            <a:r>
              <a:rPr lang="fr-FR" sz="1700" dirty="0">
                <a:solidFill>
                  <a:srgbClr val="986801"/>
                </a:solidFill>
                <a:latin typeface="Consolas"/>
                <a:ea typeface="Times New Roman"/>
                <a:cs typeface="Times New Roman"/>
              </a:rPr>
              <a:t> myClass2 </a:t>
            </a:r>
            <a:r>
              <a:rPr lang="fr-FR" sz="1700" dirty="0">
                <a:solidFill>
                  <a:srgbClr val="383A42"/>
                </a:solidFill>
                <a:latin typeface="Consolas"/>
                <a:ea typeface="Times New Roman"/>
                <a:cs typeface="Times New Roman"/>
              </a:rPr>
              <a:t> </a:t>
            </a:r>
            <a:r>
              <a:rPr lang="fr-FR" sz="1700" dirty="0">
                <a:solidFill>
                  <a:srgbClr val="0184BC"/>
                </a:solidFill>
                <a:latin typeface="Consolas"/>
                <a:ea typeface="Times New Roman"/>
                <a:cs typeface="Times New Roman"/>
              </a:rPr>
              <a:t>=</a:t>
            </a:r>
            <a:r>
              <a:rPr lang="fr-FR" sz="1700" dirty="0">
                <a:solidFill>
                  <a:srgbClr val="383A42"/>
                </a:solidFill>
                <a:latin typeface="Consolas"/>
                <a:ea typeface="Times New Roman"/>
                <a:cs typeface="Times New Roman"/>
              </a:rPr>
              <a:t> </a:t>
            </a:r>
            <a:r>
              <a:rPr lang="fr-FR" sz="1700" dirty="0" err="1">
                <a:solidFill>
                  <a:srgbClr val="383A42"/>
                </a:solidFill>
                <a:latin typeface="Consolas"/>
                <a:ea typeface="Times New Roman"/>
                <a:cs typeface="Times New Roman"/>
              </a:rPr>
              <a:t>document.</a:t>
            </a:r>
            <a:r>
              <a:rPr lang="fr-FR" sz="1700" dirty="0" err="1">
                <a:solidFill>
                  <a:srgbClr val="4078F2"/>
                </a:solidFill>
                <a:latin typeface="Consolas"/>
                <a:ea typeface="Times New Roman"/>
                <a:cs typeface="Times New Roman"/>
              </a:rPr>
              <a:t>querySelectorAll</a:t>
            </a:r>
            <a:r>
              <a:rPr lang="fr-FR" sz="1700" dirty="0">
                <a:solidFill>
                  <a:srgbClr val="383A42"/>
                </a:solidFill>
                <a:latin typeface="Consolas"/>
                <a:ea typeface="Times New Roman"/>
                <a:cs typeface="Times New Roman"/>
              </a:rPr>
              <a:t>(</a:t>
            </a:r>
            <a:r>
              <a:rPr lang="fr-FR" sz="1700" dirty="0">
                <a:solidFill>
                  <a:srgbClr val="50A14F"/>
                </a:solidFill>
                <a:latin typeface="Consolas"/>
                <a:ea typeface="Times New Roman"/>
                <a:cs typeface="Times New Roman"/>
              </a:rPr>
              <a:t>".</a:t>
            </a:r>
            <a:r>
              <a:rPr lang="fr-FR" sz="1700" dirty="0" err="1">
                <a:solidFill>
                  <a:srgbClr val="50A14F"/>
                </a:solidFill>
                <a:latin typeface="Consolas"/>
                <a:ea typeface="Times New Roman"/>
                <a:cs typeface="Times New Roman"/>
              </a:rPr>
              <a:t>my</a:t>
            </a:r>
            <a:r>
              <a:rPr lang="fr-FR" sz="1700" dirty="0">
                <a:solidFill>
                  <a:srgbClr val="50A14F"/>
                </a:solidFill>
                <a:latin typeface="Consolas"/>
                <a:ea typeface="Times New Roman"/>
                <a:cs typeface="Times New Roman"/>
              </a:rPr>
              <a:t>-class"</a:t>
            </a:r>
            <a:r>
              <a:rPr lang="fr-FR" sz="1700" dirty="0">
                <a:solidFill>
                  <a:srgbClr val="383A42"/>
                </a:solidFill>
                <a:latin typeface="Consolas"/>
                <a:ea typeface="Times New Roman"/>
                <a:cs typeface="Times New Roman"/>
              </a:rPr>
              <a:t>); </a:t>
            </a:r>
          </a:p>
          <a:p>
            <a:pPr>
              <a:spcAft>
                <a:spcPts val="0"/>
              </a:spcAft>
            </a:pPr>
            <a:endParaRPr lang="fr-FR" dirty="0">
              <a:solidFill>
                <a:srgbClr val="383A42"/>
              </a:solidFill>
              <a:latin typeface="Consolas"/>
              <a:ea typeface="Times New Roman"/>
              <a:cs typeface="Times New Roman"/>
            </a:endParaRPr>
          </a:p>
        </p:txBody>
      </p:sp>
    </p:spTree>
    <p:extLst>
      <p:ext uri="{BB962C8B-B14F-4D97-AF65-F5344CB8AC3E}">
        <p14:creationId xmlns:p14="http://schemas.microsoft.com/office/powerpoint/2010/main" val="2312434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19</a:t>
            </a:r>
          </a:p>
        </p:txBody>
      </p:sp>
      <p:sp>
        <p:nvSpPr>
          <p:cNvPr id="3" name="TextBox 2">
            <a:extLst>
              <a:ext uri="{FF2B5EF4-FFF2-40B4-BE49-F238E27FC236}">
                <a16:creationId xmlns:a16="http://schemas.microsoft.com/office/drawing/2014/main" id="{300F317F-220A-C48E-5C15-8F401C4C2259}"/>
              </a:ext>
            </a:extLst>
          </p:cNvPr>
          <p:cNvSpPr txBox="1"/>
          <p:nvPr/>
        </p:nvSpPr>
        <p:spPr>
          <a:xfrm>
            <a:off x="5602269" y="656343"/>
            <a:ext cx="96276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 DOM</a:t>
            </a:r>
            <a:endParaRPr lang="fr-FR" dirty="0">
              <a:solidFill>
                <a:srgbClr val="383A42"/>
              </a:solidFill>
              <a:latin typeface="Consolas"/>
              <a:ea typeface="Times New Roman"/>
              <a:cs typeface="Times New Roman"/>
            </a:endParaRPr>
          </a:p>
        </p:txBody>
      </p:sp>
      <p:sp>
        <p:nvSpPr>
          <p:cNvPr id="6" name="ZoneTexte 5">
            <a:extLst>
              <a:ext uri="{FF2B5EF4-FFF2-40B4-BE49-F238E27FC236}">
                <a16:creationId xmlns:a16="http://schemas.microsoft.com/office/drawing/2014/main" id="{1B89B8D5-F364-107B-D941-DE4FE367B802}"/>
              </a:ext>
            </a:extLst>
          </p:cNvPr>
          <p:cNvSpPr txBox="1"/>
          <p:nvPr/>
        </p:nvSpPr>
        <p:spPr>
          <a:xfrm>
            <a:off x="4600112" y="1151951"/>
            <a:ext cx="2991775" cy="461665"/>
          </a:xfrm>
          <a:prstGeom prst="rect">
            <a:avLst/>
          </a:prstGeom>
          <a:noFill/>
        </p:spPr>
        <p:txBody>
          <a:bodyPr wrap="square" rtlCol="0">
            <a:spAutoFit/>
          </a:bodyPr>
          <a:lstStyle/>
          <a:p>
            <a:r>
              <a:rPr lang="fr-FR" sz="2400" b="1" dirty="0" err="1">
                <a:solidFill>
                  <a:srgbClr val="0070C0"/>
                </a:solidFill>
              </a:rPr>
              <a:t>Manipilation</a:t>
            </a:r>
            <a:r>
              <a:rPr lang="fr-FR" sz="2400" b="1" dirty="0">
                <a:solidFill>
                  <a:srgbClr val="0070C0"/>
                </a:solidFill>
              </a:rPr>
              <a:t> du DOM</a:t>
            </a:r>
          </a:p>
        </p:txBody>
      </p:sp>
      <p:sp>
        <p:nvSpPr>
          <p:cNvPr id="4" name="ZoneTexte 3">
            <a:extLst>
              <a:ext uri="{FF2B5EF4-FFF2-40B4-BE49-F238E27FC236}">
                <a16:creationId xmlns:a16="http://schemas.microsoft.com/office/drawing/2014/main" id="{407605C3-8A72-BC40-9E41-660CA9B921F6}"/>
              </a:ext>
            </a:extLst>
          </p:cNvPr>
          <p:cNvSpPr txBox="1"/>
          <p:nvPr/>
        </p:nvSpPr>
        <p:spPr>
          <a:xfrm>
            <a:off x="1078220" y="1759913"/>
            <a:ext cx="10355973" cy="1477328"/>
          </a:xfrm>
          <a:prstGeom prst="rect">
            <a:avLst/>
          </a:prstGeom>
          <a:noFill/>
        </p:spPr>
        <p:txBody>
          <a:bodyPr wrap="square" rtlCol="0">
            <a:spAutoFit/>
          </a:bodyPr>
          <a:lstStyle/>
          <a:p>
            <a:r>
              <a:rPr lang="fr-FR" i="1" dirty="0">
                <a:solidFill>
                  <a:schemeClr val="bg1">
                    <a:lumMod val="50000"/>
                  </a:schemeClr>
                </a:solidFill>
                <a:latin typeface="Consolas"/>
                <a:ea typeface="Times New Roman"/>
                <a:cs typeface="Times New Roman"/>
              </a:rPr>
              <a:t>exemple de balise HTML</a:t>
            </a:r>
            <a:endParaRPr lang="fr-FR" dirty="0">
              <a:solidFill>
                <a:schemeClr val="bg1">
                  <a:lumMod val="50000"/>
                </a:schemeClr>
              </a:solidFill>
              <a:ea typeface="Times New Roman"/>
              <a:cs typeface="Times New Roman"/>
            </a:endParaRPr>
          </a:p>
          <a:p>
            <a:pPr>
              <a:spcAft>
                <a:spcPts val="0"/>
              </a:spcAft>
            </a:pPr>
            <a:r>
              <a:rPr lang="fr-FR" dirty="0">
                <a:solidFill>
                  <a:srgbClr val="0070C0"/>
                </a:solidFill>
                <a:latin typeface="Consolas"/>
                <a:ea typeface="Times New Roman"/>
                <a:cs typeface="Times New Roman"/>
              </a:rPr>
              <a:t>&lt;a </a:t>
            </a:r>
            <a:r>
              <a:rPr lang="fr-FR" dirty="0">
                <a:solidFill>
                  <a:srgbClr val="D15DFF"/>
                </a:solidFill>
                <a:latin typeface="Consolas"/>
                <a:ea typeface="Times New Roman"/>
                <a:cs typeface="Times New Roman"/>
              </a:rPr>
              <a:t>href=</a:t>
            </a:r>
            <a:r>
              <a:rPr lang="fr-FR" dirty="0">
                <a:solidFill>
                  <a:srgbClr val="50A14F"/>
                </a:solidFill>
                <a:latin typeface="Consolas"/>
                <a:ea typeface="Times New Roman"/>
                <a:cs typeface="Times New Roman"/>
              </a:rPr>
              <a:t>"</a:t>
            </a:r>
            <a:r>
              <a:rPr lang="fr-FR" dirty="0">
                <a:solidFill>
                  <a:srgbClr val="50A14F"/>
                </a:solidFill>
                <a:latin typeface="Consolas"/>
                <a:ea typeface="Times New Roman"/>
                <a:cs typeface="Times New Roman"/>
                <a:hlinkClick r:id="rId4">
                  <a:extLst>
                    <a:ext uri="{A12FA001-AC4F-418D-AE19-62706E023703}">
                      <ahyp:hlinkClr xmlns:ahyp="http://schemas.microsoft.com/office/drawing/2018/hyperlinkcolor" val="tx"/>
                    </a:ext>
                  </a:extLst>
                </a:hlinkClick>
              </a:rPr>
              <a:t>https://www.google.com</a:t>
            </a:r>
            <a:r>
              <a:rPr lang="fr-FR" dirty="0">
                <a:solidFill>
                  <a:srgbClr val="50A14F"/>
                </a:solidFill>
                <a:latin typeface="Consolas"/>
                <a:ea typeface="Times New Roman"/>
                <a:cs typeface="Times New Roman"/>
              </a:rPr>
              <a:t>" </a:t>
            </a:r>
            <a:r>
              <a:rPr lang="fr-FR" dirty="0">
                <a:solidFill>
                  <a:srgbClr val="D15DFF"/>
                </a:solidFill>
                <a:latin typeface="Consolas"/>
                <a:ea typeface="Times New Roman"/>
                <a:cs typeface="Times New Roman"/>
              </a:rPr>
              <a:t>id=</a:t>
            </a:r>
            <a:r>
              <a:rPr lang="fr-FR" dirty="0">
                <a:solidFill>
                  <a:srgbClr val="50A14F"/>
                </a:solidFill>
                <a:latin typeface="Consolas"/>
                <a:ea typeface="Times New Roman"/>
                <a:cs typeface="Times New Roman"/>
              </a:rPr>
              <a:t>"google-id" </a:t>
            </a:r>
            <a:r>
              <a:rPr lang="fr-FR" dirty="0">
                <a:solidFill>
                  <a:srgbClr val="D15DFF"/>
                </a:solidFill>
                <a:latin typeface="Consolas"/>
                <a:ea typeface="Times New Roman"/>
                <a:cs typeface="Times New Roman"/>
              </a:rPr>
              <a:t>class=</a:t>
            </a:r>
            <a:r>
              <a:rPr lang="fr-FR" dirty="0">
                <a:solidFill>
                  <a:srgbClr val="50A14F"/>
                </a:solidFill>
                <a:latin typeface="Consolas"/>
                <a:ea typeface="Times New Roman"/>
                <a:cs typeface="Times New Roman"/>
              </a:rPr>
              <a:t>"google-class"</a:t>
            </a:r>
            <a:r>
              <a:rPr lang="fr-FR" dirty="0">
                <a:solidFill>
                  <a:srgbClr val="0070C0"/>
                </a:solidFill>
                <a:latin typeface="Consolas"/>
                <a:ea typeface="Times New Roman"/>
                <a:cs typeface="Times New Roman"/>
              </a:rPr>
              <a:t>&gt; </a:t>
            </a:r>
            <a:r>
              <a:rPr lang="fr-FR" dirty="0">
                <a:latin typeface="Consolas"/>
                <a:ea typeface="Times New Roman"/>
                <a:cs typeface="Times New Roman"/>
              </a:rPr>
              <a:t>Google </a:t>
            </a:r>
            <a:r>
              <a:rPr lang="fr-FR" dirty="0">
                <a:solidFill>
                  <a:srgbClr val="0070C0"/>
                </a:solidFill>
                <a:latin typeface="Consolas"/>
                <a:ea typeface="Times New Roman"/>
                <a:cs typeface="Times New Roman"/>
              </a:rPr>
              <a:t>&lt;/a&gt;</a:t>
            </a:r>
          </a:p>
          <a:p>
            <a:pPr>
              <a:spcAft>
                <a:spcPts val="0"/>
              </a:spcAft>
            </a:pPr>
            <a:endParaRPr lang="fr-FR" dirty="0">
              <a:solidFill>
                <a:srgbClr val="0070C0"/>
              </a:solidFill>
              <a:latin typeface="Consolas"/>
              <a:ea typeface="Times New Roman"/>
              <a:cs typeface="Times New Roman"/>
            </a:endParaRPr>
          </a:p>
          <a:p>
            <a:pPr>
              <a:spcAft>
                <a:spcPts val="0"/>
              </a:spcAft>
            </a:pPr>
            <a:r>
              <a:rPr lang="fr-FR" dirty="0">
                <a:solidFill>
                  <a:schemeClr val="bg1">
                    <a:lumMod val="50000"/>
                  </a:schemeClr>
                </a:solidFill>
                <a:latin typeface="Consolas"/>
                <a:ea typeface="Times New Roman"/>
                <a:cs typeface="Times New Roman"/>
              </a:rPr>
              <a:t>récupération du lien</a:t>
            </a:r>
          </a:p>
          <a:p>
            <a:pPr>
              <a:spcAft>
                <a:spcPts val="0"/>
              </a:spcAft>
            </a:pPr>
            <a:r>
              <a:rPr lang="fr-FR" dirty="0">
                <a:solidFill>
                  <a:srgbClr val="D15DFF"/>
                </a:solidFill>
                <a:latin typeface="Consolas"/>
                <a:ea typeface="Times New Roman"/>
                <a:cs typeface="Times New Roman"/>
              </a:rPr>
              <a:t>let</a:t>
            </a:r>
            <a:r>
              <a:rPr lang="fr-FR" dirty="0">
                <a:solidFill>
                  <a:srgbClr val="0070C0"/>
                </a:solidFill>
                <a:latin typeface="Consolas"/>
                <a:ea typeface="Times New Roman"/>
                <a:cs typeface="Times New Roman"/>
              </a:rPr>
              <a:t> google = </a:t>
            </a:r>
            <a:r>
              <a:rPr lang="fr-FR" dirty="0" err="1">
                <a:latin typeface="Consolas"/>
                <a:ea typeface="Times New Roman"/>
                <a:cs typeface="Times New Roman"/>
              </a:rPr>
              <a:t>document.</a:t>
            </a:r>
            <a:r>
              <a:rPr lang="fr-FR" dirty="0" err="1">
                <a:solidFill>
                  <a:srgbClr val="0070C0"/>
                </a:solidFill>
                <a:latin typeface="Consolas"/>
                <a:ea typeface="Times New Roman"/>
                <a:cs typeface="Times New Roman"/>
              </a:rPr>
              <a:t>getElementById</a:t>
            </a:r>
            <a:r>
              <a:rPr lang="fr-FR" dirty="0">
                <a:solidFill>
                  <a:srgbClr val="0070C0"/>
                </a:solidFill>
                <a:latin typeface="Consolas"/>
                <a:ea typeface="Times New Roman"/>
                <a:cs typeface="Times New Roman"/>
              </a:rPr>
              <a:t>(</a:t>
            </a:r>
            <a:r>
              <a:rPr lang="fr-FR" dirty="0">
                <a:solidFill>
                  <a:srgbClr val="50A14F"/>
                </a:solidFill>
                <a:latin typeface="Consolas"/>
                <a:ea typeface="Times New Roman"/>
                <a:cs typeface="Times New Roman"/>
              </a:rPr>
              <a:t>"google-id"</a:t>
            </a:r>
            <a:r>
              <a:rPr lang="fr-FR" dirty="0">
                <a:solidFill>
                  <a:srgbClr val="0070C0"/>
                </a:solidFill>
                <a:latin typeface="Consolas"/>
                <a:ea typeface="Times New Roman"/>
                <a:cs typeface="Times New Roman"/>
              </a:rPr>
              <a:t>);</a:t>
            </a:r>
          </a:p>
        </p:txBody>
      </p:sp>
      <p:sp>
        <p:nvSpPr>
          <p:cNvPr id="8" name="ZoneTexte 7">
            <a:extLst>
              <a:ext uri="{FF2B5EF4-FFF2-40B4-BE49-F238E27FC236}">
                <a16:creationId xmlns:a16="http://schemas.microsoft.com/office/drawing/2014/main" id="{5D25DE17-9932-F1A2-FD54-F0153069BADA}"/>
              </a:ext>
            </a:extLst>
          </p:cNvPr>
          <p:cNvSpPr txBox="1"/>
          <p:nvPr/>
        </p:nvSpPr>
        <p:spPr>
          <a:xfrm>
            <a:off x="1149292" y="3383538"/>
            <a:ext cx="4452977" cy="3416320"/>
          </a:xfrm>
          <a:prstGeom prst="rect">
            <a:avLst/>
          </a:prstGeom>
          <a:noFill/>
        </p:spPr>
        <p:txBody>
          <a:bodyPr wrap="square" rtlCol="0">
            <a:spAutoFit/>
          </a:bodyPr>
          <a:lstStyle/>
          <a:p>
            <a:r>
              <a:rPr lang="fr-FR" b="0" dirty="0">
                <a:solidFill>
                  <a:schemeClr val="bg1">
                    <a:lumMod val="50000"/>
                  </a:schemeClr>
                </a:solidFill>
                <a:effectLst/>
                <a:latin typeface="Consolas" panose="020B0609020204030204" pitchFamily="49" charset="0"/>
              </a:rPr>
              <a:t>où emmène le lien</a:t>
            </a:r>
          </a:p>
          <a:p>
            <a:r>
              <a:rPr lang="fr-FR" b="0" dirty="0">
                <a:solidFill>
                  <a:srgbClr val="CC8B23"/>
                </a:solidFill>
                <a:effectLst/>
                <a:latin typeface="Consolas" panose="020B0609020204030204" pitchFamily="49" charset="0"/>
              </a:rPr>
              <a:t>console</a:t>
            </a:r>
            <a:r>
              <a:rPr lang="fr-FR" b="0" dirty="0">
                <a:solidFill>
                  <a:schemeClr val="accent1"/>
                </a:solidFill>
                <a:effectLst/>
                <a:latin typeface="Consolas" panose="020B0609020204030204" pitchFamily="49" charset="0"/>
              </a:rPr>
              <a:t>.log</a:t>
            </a:r>
            <a:r>
              <a:rPr lang="fr-FR" b="0" dirty="0">
                <a:effectLst/>
                <a:latin typeface="Consolas" panose="020B0609020204030204" pitchFamily="49" charset="0"/>
              </a:rPr>
              <a:t>(</a:t>
            </a:r>
            <a:r>
              <a:rPr lang="fr-FR" b="0" dirty="0" err="1">
                <a:solidFill>
                  <a:srgbClr val="CC8B23"/>
                </a:solidFill>
                <a:effectLst/>
                <a:latin typeface="Consolas" panose="020B0609020204030204" pitchFamily="49" charset="0"/>
              </a:rPr>
              <a:t>google</a:t>
            </a:r>
            <a:r>
              <a:rPr lang="fr-FR" b="0" dirty="0" err="1">
                <a:effectLst/>
                <a:latin typeface="Consolas" panose="020B0609020204030204" pitchFamily="49" charset="0"/>
              </a:rPr>
              <a:t>.</a:t>
            </a:r>
            <a:r>
              <a:rPr lang="fr-FR" b="0" dirty="0" err="1">
                <a:solidFill>
                  <a:srgbClr val="0070C0"/>
                </a:solidFill>
                <a:effectLst/>
                <a:latin typeface="Consolas" panose="020B0609020204030204" pitchFamily="49" charset="0"/>
              </a:rPr>
              <a:t>href</a:t>
            </a:r>
            <a:r>
              <a:rPr lang="fr-FR" b="0" dirty="0">
                <a:effectLst/>
                <a:latin typeface="Consolas" panose="020B0609020204030204" pitchFamily="49" charset="0"/>
              </a:rPr>
              <a:t>);</a:t>
            </a:r>
          </a:p>
          <a:p>
            <a:pPr>
              <a:spcAft>
                <a:spcPts val="0"/>
              </a:spcAft>
            </a:pPr>
            <a:endParaRPr lang="fr-FR" dirty="0">
              <a:solidFill>
                <a:srgbClr val="383A42"/>
              </a:solidFill>
              <a:latin typeface="Consolas"/>
              <a:ea typeface="Times New Roman"/>
              <a:cs typeface="Times New Roman"/>
            </a:endParaRPr>
          </a:p>
          <a:p>
            <a:r>
              <a:rPr lang="fr-FR" b="0" dirty="0">
                <a:solidFill>
                  <a:schemeClr val="bg1">
                    <a:lumMod val="50000"/>
                  </a:schemeClr>
                </a:solidFill>
                <a:effectLst/>
                <a:latin typeface="Consolas" panose="020B0609020204030204" pitchFamily="49" charset="0"/>
              </a:rPr>
              <a:t>l'ID de élément</a:t>
            </a:r>
            <a:endParaRPr lang="fr-FR" dirty="0">
              <a:solidFill>
                <a:schemeClr val="bg1">
                  <a:lumMod val="50000"/>
                </a:schemeClr>
              </a:solidFill>
              <a:latin typeface="Consolas" panose="020B0609020204030204" pitchFamily="49" charset="0"/>
            </a:endParaRPr>
          </a:p>
          <a:p>
            <a:r>
              <a:rPr lang="fr-FR" b="0" dirty="0">
                <a:solidFill>
                  <a:srgbClr val="CC8B23"/>
                </a:solidFill>
                <a:effectLst/>
                <a:latin typeface="Consolas" panose="020B0609020204030204" pitchFamily="49" charset="0"/>
              </a:rPr>
              <a:t>console</a:t>
            </a:r>
            <a:r>
              <a:rPr lang="fr-FR" b="0" dirty="0">
                <a:solidFill>
                  <a:schemeClr val="accent1"/>
                </a:solidFill>
                <a:effectLst/>
                <a:latin typeface="Consolas" panose="020B0609020204030204" pitchFamily="49" charset="0"/>
              </a:rPr>
              <a:t>.log</a:t>
            </a:r>
            <a:r>
              <a:rPr lang="fr-FR" b="0" dirty="0">
                <a:solidFill>
                  <a:schemeClr val="tx1">
                    <a:lumMod val="95000"/>
                    <a:lumOff val="5000"/>
                  </a:schemeClr>
                </a:solidFill>
                <a:effectLst/>
                <a:latin typeface="Consolas" panose="020B0609020204030204" pitchFamily="49" charset="0"/>
              </a:rPr>
              <a:t>(</a:t>
            </a:r>
            <a:r>
              <a:rPr lang="fr-FR" b="0" dirty="0">
                <a:solidFill>
                  <a:srgbClr val="CC8B23"/>
                </a:solidFill>
                <a:effectLst/>
                <a:latin typeface="Consolas" panose="020B0609020204030204" pitchFamily="49" charset="0"/>
              </a:rPr>
              <a:t>google</a:t>
            </a:r>
            <a:r>
              <a:rPr lang="fr-FR" b="0" dirty="0">
                <a:solidFill>
                  <a:schemeClr val="tx1">
                    <a:lumMod val="95000"/>
                    <a:lumOff val="5000"/>
                  </a:schemeClr>
                </a:solidFill>
                <a:effectLst/>
                <a:latin typeface="Consolas" panose="020B0609020204030204" pitchFamily="49" charset="0"/>
              </a:rPr>
              <a:t>.</a:t>
            </a:r>
            <a:r>
              <a:rPr lang="fr-FR" b="0" dirty="0">
                <a:solidFill>
                  <a:schemeClr val="accent1"/>
                </a:solidFill>
                <a:effectLst/>
                <a:latin typeface="Consolas" panose="020B0609020204030204" pitchFamily="49" charset="0"/>
              </a:rPr>
              <a:t>id</a:t>
            </a:r>
            <a:r>
              <a:rPr lang="fr-FR" b="0" dirty="0">
                <a:solidFill>
                  <a:schemeClr val="tx1">
                    <a:lumMod val="95000"/>
                    <a:lumOff val="5000"/>
                  </a:schemeClr>
                </a:solidFill>
                <a:effectLst/>
                <a:latin typeface="Consolas" panose="020B0609020204030204" pitchFamily="49" charset="0"/>
              </a:rPr>
              <a:t>);</a:t>
            </a:r>
          </a:p>
          <a:p>
            <a:br>
              <a:rPr lang="fr-FR" b="0" dirty="0">
                <a:solidFill>
                  <a:srgbClr val="FFFFFF"/>
                </a:solidFill>
                <a:effectLst/>
                <a:latin typeface="Consolas" panose="020B0609020204030204" pitchFamily="49" charset="0"/>
              </a:rPr>
            </a:br>
            <a:r>
              <a:rPr lang="fr-FR" b="0" dirty="0">
                <a:solidFill>
                  <a:schemeClr val="bg1">
                    <a:lumMod val="50000"/>
                  </a:schemeClr>
                </a:solidFill>
                <a:effectLst/>
                <a:latin typeface="Consolas" panose="020B0609020204030204" pitchFamily="49" charset="0"/>
              </a:rPr>
              <a:t>classe de l'élément</a:t>
            </a:r>
          </a:p>
          <a:p>
            <a:r>
              <a:rPr lang="fr-FR" b="0" dirty="0">
                <a:solidFill>
                  <a:srgbClr val="CC8B23"/>
                </a:solidFill>
                <a:effectLst/>
                <a:latin typeface="Consolas" panose="020B0609020204030204" pitchFamily="49" charset="0"/>
              </a:rPr>
              <a:t>console</a:t>
            </a:r>
            <a:r>
              <a:rPr lang="fr-FR" b="0" dirty="0">
                <a:solidFill>
                  <a:schemeClr val="accent1"/>
                </a:solidFill>
                <a:effectLst/>
                <a:latin typeface="Consolas" panose="020B0609020204030204" pitchFamily="49" charset="0"/>
              </a:rPr>
              <a:t>.log(</a:t>
            </a:r>
            <a:r>
              <a:rPr lang="fr-FR" b="0" dirty="0" err="1">
                <a:solidFill>
                  <a:srgbClr val="CC8B23"/>
                </a:solidFill>
                <a:effectLst/>
                <a:latin typeface="Consolas" panose="020B0609020204030204" pitchFamily="49" charset="0"/>
              </a:rPr>
              <a:t>google</a:t>
            </a:r>
            <a:r>
              <a:rPr lang="fr-FR" b="0" dirty="0" err="1">
                <a:solidFill>
                  <a:schemeClr val="accent1"/>
                </a:solidFill>
                <a:effectLst/>
                <a:latin typeface="Consolas" panose="020B0609020204030204" pitchFamily="49" charset="0"/>
              </a:rPr>
              <a:t>.className</a:t>
            </a:r>
            <a:r>
              <a:rPr lang="fr-FR" b="0" dirty="0">
                <a:solidFill>
                  <a:schemeClr val="accent1"/>
                </a:solidFill>
                <a:effectLst/>
                <a:latin typeface="Consolas" panose="020B0609020204030204" pitchFamily="49" charset="0"/>
              </a:rPr>
              <a:t>);</a:t>
            </a:r>
          </a:p>
          <a:p>
            <a:endParaRPr lang="fr-FR" dirty="0">
              <a:solidFill>
                <a:srgbClr val="FFFFFF"/>
              </a:solidFill>
              <a:latin typeface="Consolas" panose="020B0609020204030204" pitchFamily="49" charset="0"/>
            </a:endParaRPr>
          </a:p>
          <a:p>
            <a:r>
              <a:rPr lang="fr-FR" b="0" dirty="0">
                <a:solidFill>
                  <a:schemeClr val="bg1">
                    <a:lumMod val="50000"/>
                  </a:schemeClr>
                </a:solidFill>
                <a:effectLst/>
                <a:latin typeface="Consolas" panose="020B0609020204030204" pitchFamily="49" charset="0"/>
              </a:rPr>
              <a:t>contenu de l'élément</a:t>
            </a:r>
          </a:p>
          <a:p>
            <a:r>
              <a:rPr lang="fr-FR" b="0" dirty="0">
                <a:solidFill>
                  <a:srgbClr val="CC8B23"/>
                </a:solidFill>
                <a:effectLst/>
                <a:latin typeface="Consolas" panose="020B0609020204030204" pitchFamily="49" charset="0"/>
              </a:rPr>
              <a:t>console</a:t>
            </a:r>
            <a:r>
              <a:rPr lang="fr-FR" b="0" dirty="0">
                <a:solidFill>
                  <a:schemeClr val="accent1"/>
                </a:solidFill>
                <a:effectLst/>
                <a:latin typeface="Consolas" panose="020B0609020204030204" pitchFamily="49" charset="0"/>
              </a:rPr>
              <a:t>.log(</a:t>
            </a:r>
            <a:r>
              <a:rPr lang="fr-FR" b="0" dirty="0" err="1">
                <a:solidFill>
                  <a:srgbClr val="CC8B23"/>
                </a:solidFill>
                <a:effectLst/>
                <a:latin typeface="Consolas" panose="020B0609020204030204" pitchFamily="49" charset="0"/>
              </a:rPr>
              <a:t>google</a:t>
            </a:r>
            <a:r>
              <a:rPr lang="fr-FR" b="0" dirty="0" err="1">
                <a:solidFill>
                  <a:schemeClr val="accent1"/>
                </a:solidFill>
                <a:effectLst/>
                <a:latin typeface="Consolas" panose="020B0609020204030204" pitchFamily="49" charset="0"/>
              </a:rPr>
              <a:t>.textContent</a:t>
            </a:r>
            <a:r>
              <a:rPr lang="fr-FR" b="0" dirty="0">
                <a:solidFill>
                  <a:schemeClr val="accent1"/>
                </a:solidFill>
                <a:effectLst/>
                <a:latin typeface="Consolas" panose="020B0609020204030204" pitchFamily="49" charset="0"/>
              </a:rPr>
              <a:t>);</a:t>
            </a:r>
          </a:p>
          <a:p>
            <a:endParaRPr lang="fr-FR" dirty="0"/>
          </a:p>
        </p:txBody>
      </p:sp>
      <p:sp>
        <p:nvSpPr>
          <p:cNvPr id="10" name="ZoneTexte 9">
            <a:extLst>
              <a:ext uri="{FF2B5EF4-FFF2-40B4-BE49-F238E27FC236}">
                <a16:creationId xmlns:a16="http://schemas.microsoft.com/office/drawing/2014/main" id="{2574AF81-CFCB-225B-D981-1AB09CEADE83}"/>
              </a:ext>
            </a:extLst>
          </p:cNvPr>
          <p:cNvSpPr txBox="1"/>
          <p:nvPr/>
        </p:nvSpPr>
        <p:spPr>
          <a:xfrm>
            <a:off x="5499861" y="3661054"/>
            <a:ext cx="6681127" cy="2585323"/>
          </a:xfrm>
          <a:prstGeom prst="rect">
            <a:avLst/>
          </a:prstGeom>
          <a:noFill/>
        </p:spPr>
        <p:txBody>
          <a:bodyPr wrap="square">
            <a:spAutoFit/>
          </a:bodyPr>
          <a:lstStyle/>
          <a:p>
            <a:r>
              <a:rPr lang="fr-FR" b="0" dirty="0">
                <a:solidFill>
                  <a:schemeClr val="bg1">
                    <a:lumMod val="50000"/>
                  </a:schemeClr>
                </a:solidFill>
                <a:effectLst/>
                <a:latin typeface="Consolas" panose="020B0609020204030204" pitchFamily="49" charset="0"/>
              </a:rPr>
              <a:t>Comme une variable "classique" on va pouvoir réaffecter une nouvelle valeur à la propriété souhaitée</a:t>
            </a:r>
          </a:p>
          <a:p>
            <a:endParaRPr lang="fr-FR" b="0" dirty="0">
              <a:solidFill>
                <a:schemeClr val="bg1">
                  <a:lumMod val="50000"/>
                </a:schemeClr>
              </a:solidFill>
              <a:effectLst/>
              <a:latin typeface="Consolas" panose="020B0609020204030204" pitchFamily="49" charset="0"/>
            </a:endParaRPr>
          </a:p>
          <a:p>
            <a:r>
              <a:rPr lang="fr-FR" b="0" dirty="0" err="1">
                <a:solidFill>
                  <a:srgbClr val="CC8B23"/>
                </a:solidFill>
                <a:effectLst/>
                <a:latin typeface="Consolas" panose="020B0609020204030204" pitchFamily="49" charset="0"/>
              </a:rPr>
              <a:t>google.</a:t>
            </a:r>
            <a:r>
              <a:rPr lang="fr-FR" b="0" dirty="0" err="1">
                <a:solidFill>
                  <a:srgbClr val="4078F2"/>
                </a:solidFill>
                <a:effectLst/>
                <a:latin typeface="Consolas" panose="020B0609020204030204" pitchFamily="49" charset="0"/>
              </a:rPr>
              <a:t>textContent</a:t>
            </a:r>
            <a:r>
              <a:rPr lang="fr-FR" b="0" dirty="0">
                <a:solidFill>
                  <a:srgbClr val="4078F2"/>
                </a:solidFill>
                <a:effectLst/>
                <a:latin typeface="Consolas" panose="020B0609020204030204" pitchFamily="49" charset="0"/>
              </a:rPr>
              <a:t> = </a:t>
            </a:r>
            <a:r>
              <a:rPr lang="fr-FR" b="0" dirty="0">
                <a:solidFill>
                  <a:srgbClr val="50A14F"/>
                </a:solidFill>
                <a:effectLst/>
                <a:latin typeface="Consolas" panose="020B0609020204030204" pitchFamily="49" charset="0"/>
              </a:rPr>
              <a:t>"Mon lien vers Google"</a:t>
            </a:r>
            <a:r>
              <a:rPr lang="fr-FR" b="0" dirty="0">
                <a:solidFill>
                  <a:schemeClr val="accent1"/>
                </a:solidFill>
                <a:effectLst/>
                <a:latin typeface="Consolas" panose="020B0609020204030204" pitchFamily="49" charset="0"/>
              </a:rPr>
              <a:t>;</a:t>
            </a:r>
          </a:p>
          <a:p>
            <a:endParaRPr lang="fr-FR" dirty="0">
              <a:solidFill>
                <a:schemeClr val="accent1"/>
              </a:solidFill>
              <a:latin typeface="Consolas" panose="020B0609020204030204" pitchFamily="49" charset="0"/>
            </a:endParaRPr>
          </a:p>
          <a:p>
            <a:r>
              <a:rPr lang="fr-FR" i="1" dirty="0" err="1">
                <a:solidFill>
                  <a:schemeClr val="bg1">
                    <a:lumMod val="50000"/>
                  </a:schemeClr>
                </a:solidFill>
                <a:latin typeface="Consolas"/>
                <a:ea typeface="Times New Roman"/>
                <a:cs typeface="Times New Roman"/>
              </a:rPr>
              <a:t>upprimer</a:t>
            </a:r>
            <a:r>
              <a:rPr lang="fr-FR" i="1" dirty="0">
                <a:solidFill>
                  <a:schemeClr val="bg1">
                    <a:lumMod val="50000"/>
                  </a:schemeClr>
                </a:solidFill>
                <a:latin typeface="Consolas"/>
                <a:ea typeface="Times New Roman"/>
                <a:cs typeface="Times New Roman"/>
              </a:rPr>
              <a:t> l'élément</a:t>
            </a:r>
            <a:endParaRPr lang="fr-FR" dirty="0">
              <a:solidFill>
                <a:schemeClr val="bg1">
                  <a:lumMod val="50000"/>
                </a:schemeClr>
              </a:solidFill>
              <a:ea typeface="Times New Roman"/>
              <a:cs typeface="Times New Roman"/>
            </a:endParaRPr>
          </a:p>
          <a:p>
            <a:pPr>
              <a:spcAft>
                <a:spcPts val="0"/>
              </a:spcAft>
            </a:pPr>
            <a:r>
              <a:rPr lang="fr-FR" dirty="0" err="1">
                <a:solidFill>
                  <a:srgbClr val="383A42"/>
                </a:solidFill>
                <a:latin typeface="Consolas"/>
                <a:ea typeface="Times New Roman"/>
                <a:cs typeface="Times New Roman"/>
              </a:rPr>
              <a:t>document.</a:t>
            </a:r>
            <a:r>
              <a:rPr lang="fr-FR" dirty="0" err="1">
                <a:solidFill>
                  <a:srgbClr val="4078F2"/>
                </a:solidFill>
                <a:latin typeface="Consolas"/>
                <a:ea typeface="Times New Roman"/>
                <a:cs typeface="Times New Roman"/>
              </a:rPr>
              <a:t>querySelector</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".google-class"</a:t>
            </a:r>
            <a:r>
              <a:rPr lang="fr-FR" dirty="0">
                <a:solidFill>
                  <a:srgbClr val="383A42"/>
                </a:solidFill>
                <a:latin typeface="Consolas"/>
                <a:ea typeface="Times New Roman"/>
                <a:cs typeface="Times New Roman"/>
              </a:rPr>
              <a:t>).</a:t>
            </a:r>
            <a:r>
              <a:rPr lang="fr-FR" dirty="0" err="1">
                <a:solidFill>
                  <a:srgbClr val="4078F2"/>
                </a:solidFill>
                <a:latin typeface="Consolas"/>
                <a:ea typeface="Times New Roman"/>
                <a:cs typeface="Times New Roman"/>
              </a:rPr>
              <a:t>remove</a:t>
            </a:r>
            <a:r>
              <a:rPr lang="fr-FR" dirty="0">
                <a:solidFill>
                  <a:srgbClr val="383A42"/>
                </a:solidFill>
                <a:latin typeface="Consolas"/>
                <a:ea typeface="Times New Roman"/>
                <a:cs typeface="Times New Roman"/>
              </a:rPr>
              <a:t>();  </a:t>
            </a:r>
          </a:p>
          <a:p>
            <a:endParaRPr lang="fr-FR" b="0" dirty="0">
              <a:solidFill>
                <a:schemeClr val="accent1"/>
              </a:solidFill>
              <a:effectLst/>
              <a:latin typeface="Consolas" panose="020B0609020204030204" pitchFamily="49" charset="0"/>
            </a:endParaRPr>
          </a:p>
        </p:txBody>
      </p:sp>
    </p:spTree>
    <p:extLst>
      <p:ext uri="{BB962C8B-B14F-4D97-AF65-F5344CB8AC3E}">
        <p14:creationId xmlns:p14="http://schemas.microsoft.com/office/powerpoint/2010/main" val="4183521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20</a:t>
            </a:r>
          </a:p>
        </p:txBody>
      </p:sp>
      <p:sp>
        <p:nvSpPr>
          <p:cNvPr id="3" name="TextBox 2">
            <a:extLst>
              <a:ext uri="{FF2B5EF4-FFF2-40B4-BE49-F238E27FC236}">
                <a16:creationId xmlns:a16="http://schemas.microsoft.com/office/drawing/2014/main" id="{300F317F-220A-C48E-5C15-8F401C4C2259}"/>
              </a:ext>
            </a:extLst>
          </p:cNvPr>
          <p:cNvSpPr txBox="1"/>
          <p:nvPr/>
        </p:nvSpPr>
        <p:spPr>
          <a:xfrm>
            <a:off x="5602269" y="656343"/>
            <a:ext cx="96276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 DOM</a:t>
            </a:r>
            <a:endParaRPr lang="fr-FR" dirty="0">
              <a:solidFill>
                <a:srgbClr val="383A42"/>
              </a:solidFill>
              <a:latin typeface="Consolas"/>
              <a:ea typeface="Times New Roman"/>
              <a:cs typeface="Times New Roman"/>
            </a:endParaRPr>
          </a:p>
        </p:txBody>
      </p:sp>
      <p:sp>
        <p:nvSpPr>
          <p:cNvPr id="6" name="ZoneTexte 5">
            <a:extLst>
              <a:ext uri="{FF2B5EF4-FFF2-40B4-BE49-F238E27FC236}">
                <a16:creationId xmlns:a16="http://schemas.microsoft.com/office/drawing/2014/main" id="{1B89B8D5-F364-107B-D941-DE4FE367B802}"/>
              </a:ext>
            </a:extLst>
          </p:cNvPr>
          <p:cNvSpPr txBox="1"/>
          <p:nvPr/>
        </p:nvSpPr>
        <p:spPr>
          <a:xfrm>
            <a:off x="4600112" y="1173948"/>
            <a:ext cx="2991775" cy="461665"/>
          </a:xfrm>
          <a:prstGeom prst="rect">
            <a:avLst/>
          </a:prstGeom>
          <a:noFill/>
        </p:spPr>
        <p:txBody>
          <a:bodyPr wrap="square" rtlCol="0">
            <a:spAutoFit/>
          </a:bodyPr>
          <a:lstStyle/>
          <a:p>
            <a:r>
              <a:rPr lang="fr-FR" sz="2400" b="1" dirty="0" err="1">
                <a:solidFill>
                  <a:srgbClr val="0070C0"/>
                </a:solidFill>
              </a:rPr>
              <a:t>Manipilation</a:t>
            </a:r>
            <a:r>
              <a:rPr lang="fr-FR" sz="2400" b="1" dirty="0">
                <a:solidFill>
                  <a:srgbClr val="0070C0"/>
                </a:solidFill>
              </a:rPr>
              <a:t> du DOM</a:t>
            </a:r>
          </a:p>
        </p:txBody>
      </p:sp>
      <p:sp>
        <p:nvSpPr>
          <p:cNvPr id="4" name="ZoneTexte 3">
            <a:extLst>
              <a:ext uri="{FF2B5EF4-FFF2-40B4-BE49-F238E27FC236}">
                <a16:creationId xmlns:a16="http://schemas.microsoft.com/office/drawing/2014/main" id="{F090EB43-2760-3B4F-4FD3-2B1899ADB909}"/>
              </a:ext>
            </a:extLst>
          </p:cNvPr>
          <p:cNvSpPr txBox="1"/>
          <p:nvPr/>
        </p:nvSpPr>
        <p:spPr>
          <a:xfrm>
            <a:off x="415252" y="2391889"/>
            <a:ext cx="11677475" cy="3508653"/>
          </a:xfrm>
          <a:prstGeom prst="rect">
            <a:avLst/>
          </a:prstGeom>
          <a:noFill/>
        </p:spPr>
        <p:txBody>
          <a:bodyPr wrap="square" rtlCol="0">
            <a:spAutoFit/>
          </a:bodyPr>
          <a:lstStyle/>
          <a:p>
            <a:pPr>
              <a:spcAft>
                <a:spcPts val="0"/>
              </a:spcAft>
            </a:pPr>
            <a:r>
              <a:rPr lang="fr-FR" i="1" dirty="0">
                <a:solidFill>
                  <a:srgbClr val="A0A1A7"/>
                </a:solidFill>
                <a:latin typeface="Consolas"/>
                <a:ea typeface="Times New Roman"/>
                <a:cs typeface="Times New Roman"/>
              </a:rPr>
              <a:t>// modifie le contenu textuel d'un </a:t>
            </a:r>
            <a:r>
              <a:rPr lang="fr-FR" i="1" dirty="0" err="1">
                <a:solidFill>
                  <a:srgbClr val="A0A1A7"/>
                </a:solidFill>
                <a:latin typeface="Consolas"/>
                <a:ea typeface="Times New Roman"/>
                <a:cs typeface="Times New Roman"/>
              </a:rPr>
              <a:t>element</a:t>
            </a: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document.</a:t>
            </a:r>
            <a:r>
              <a:rPr lang="fr-FR" dirty="0" err="1">
                <a:solidFill>
                  <a:srgbClr val="4078F2"/>
                </a:solidFill>
                <a:latin typeface="Consolas"/>
                <a:ea typeface="Times New Roman"/>
                <a:cs typeface="Times New Roman"/>
              </a:rPr>
              <a:t>querySelector</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my</a:t>
            </a:r>
            <a:r>
              <a:rPr lang="fr-FR" dirty="0">
                <a:solidFill>
                  <a:srgbClr val="50A14F"/>
                </a:solidFill>
                <a:latin typeface="Consolas"/>
                <a:ea typeface="Times New Roman"/>
                <a:cs typeface="Times New Roman"/>
              </a:rPr>
              <a:t>-class"</a:t>
            </a:r>
            <a:r>
              <a:rPr lang="fr-FR" dirty="0">
                <a:solidFill>
                  <a:srgbClr val="383A42"/>
                </a:solidFill>
                <a:latin typeface="Consolas"/>
                <a:ea typeface="Times New Roman"/>
                <a:cs typeface="Times New Roman"/>
              </a:rPr>
              <a:t>).</a:t>
            </a:r>
            <a:r>
              <a:rPr lang="fr-FR" dirty="0" err="1">
                <a:solidFill>
                  <a:srgbClr val="E45649"/>
                </a:solidFill>
                <a:latin typeface="Consolas"/>
                <a:ea typeface="Times New Roman"/>
                <a:cs typeface="Times New Roman"/>
              </a:rPr>
              <a:t>innerText</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"modifié"</a:t>
            </a:r>
            <a:r>
              <a:rPr lang="fr-FR" dirty="0">
                <a:solidFill>
                  <a:srgbClr val="383A42"/>
                </a:solidFill>
                <a:latin typeface="Consolas"/>
                <a:ea typeface="Times New Roman"/>
                <a:cs typeface="Times New Roman"/>
              </a:rPr>
              <a:t>; </a:t>
            </a:r>
          </a:p>
          <a:p>
            <a:pPr>
              <a:spcAft>
                <a:spcPts val="0"/>
              </a:spcAft>
            </a:pPr>
            <a:endParaRPr lang="fr-FR" dirty="0">
              <a:solidFill>
                <a:srgbClr val="383A42"/>
              </a:solidFill>
              <a:latin typeface="Consolas"/>
              <a:ea typeface="Times New Roman"/>
              <a:cs typeface="Times New Roman"/>
            </a:endParaRPr>
          </a:p>
          <a:p>
            <a:pPr>
              <a:spcAft>
                <a:spcPts val="0"/>
              </a:spcAft>
            </a:pPr>
            <a:endParaRPr lang="fr-FR" dirty="0">
              <a:solidFill>
                <a:srgbClr val="383A42"/>
              </a:solidFill>
              <a:latin typeface="Consolas"/>
              <a:ea typeface="Times New Roman"/>
              <a:cs typeface="Times New Roman"/>
            </a:endParaRPr>
          </a:p>
          <a:p>
            <a:r>
              <a:rPr lang="fr-FR" i="1" dirty="0">
                <a:solidFill>
                  <a:srgbClr val="A0A1A7"/>
                </a:solidFill>
                <a:latin typeface="Consolas"/>
                <a:ea typeface="Times New Roman"/>
                <a:cs typeface="Times New Roman"/>
              </a:rPr>
              <a:t>// modifie le contenu html (on peut mettre des balises) d'un </a:t>
            </a:r>
            <a:r>
              <a:rPr lang="fr-FR" i="1" dirty="0" err="1">
                <a:solidFill>
                  <a:srgbClr val="A0A1A7"/>
                </a:solidFill>
                <a:latin typeface="Consolas"/>
                <a:ea typeface="Times New Roman"/>
                <a:cs typeface="Times New Roman"/>
              </a:rPr>
              <a:t>element</a:t>
            </a: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document.</a:t>
            </a:r>
            <a:r>
              <a:rPr lang="fr-FR" dirty="0" err="1">
                <a:solidFill>
                  <a:srgbClr val="4078F2"/>
                </a:solidFill>
                <a:latin typeface="Consolas"/>
                <a:ea typeface="Times New Roman"/>
                <a:cs typeface="Times New Roman"/>
              </a:rPr>
              <a:t>querySelector</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my</a:t>
            </a:r>
            <a:r>
              <a:rPr lang="fr-FR" dirty="0">
                <a:solidFill>
                  <a:srgbClr val="50A14F"/>
                </a:solidFill>
                <a:latin typeface="Consolas"/>
                <a:ea typeface="Times New Roman"/>
                <a:cs typeface="Times New Roman"/>
              </a:rPr>
              <a:t>-id"</a:t>
            </a:r>
            <a:r>
              <a:rPr lang="fr-FR" dirty="0">
                <a:solidFill>
                  <a:srgbClr val="383A42"/>
                </a:solidFill>
                <a:latin typeface="Consolas"/>
                <a:ea typeface="Times New Roman"/>
                <a:cs typeface="Times New Roman"/>
              </a:rPr>
              <a:t>).</a:t>
            </a:r>
            <a:r>
              <a:rPr lang="fr-FR" dirty="0" err="1">
                <a:solidFill>
                  <a:srgbClr val="E45649"/>
                </a:solidFill>
                <a:latin typeface="Consolas"/>
                <a:ea typeface="Times New Roman"/>
                <a:cs typeface="Times New Roman"/>
              </a:rPr>
              <a:t>innerHTML</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"&lt;</a:t>
            </a:r>
            <a:r>
              <a:rPr lang="fr-FR" dirty="0" err="1">
                <a:solidFill>
                  <a:srgbClr val="50A14F"/>
                </a:solidFill>
                <a:latin typeface="Consolas"/>
                <a:ea typeface="Times New Roman"/>
                <a:cs typeface="Times New Roman"/>
              </a:rPr>
              <a:t>span</a:t>
            </a:r>
            <a:r>
              <a:rPr lang="fr-FR" dirty="0">
                <a:solidFill>
                  <a:srgbClr val="50A14F"/>
                </a:solidFill>
                <a:latin typeface="Consolas"/>
                <a:ea typeface="Times New Roman"/>
                <a:cs typeface="Times New Roman"/>
              </a:rPr>
              <a:t> class='para'&gt;paragraphe ajouté&lt;</a:t>
            </a:r>
            <a:r>
              <a:rPr lang="fr-FR" dirty="0" err="1">
                <a:solidFill>
                  <a:srgbClr val="50A14F"/>
                </a:solidFill>
                <a:latin typeface="Consolas"/>
                <a:ea typeface="Times New Roman"/>
                <a:cs typeface="Times New Roman"/>
              </a:rPr>
              <a:t>span</a:t>
            </a:r>
            <a:r>
              <a:rPr lang="fr-FR" dirty="0">
                <a:solidFill>
                  <a:srgbClr val="50A14F"/>
                </a:solidFill>
                <a:latin typeface="Consolas"/>
                <a:ea typeface="Times New Roman"/>
                <a:cs typeface="Times New Roman"/>
              </a:rPr>
              <a:t>&gt;"</a:t>
            </a:r>
            <a:r>
              <a:rPr lang="fr-FR" dirty="0">
                <a:solidFill>
                  <a:srgbClr val="383A42"/>
                </a:solidFill>
                <a:latin typeface="Consolas"/>
                <a:ea typeface="Times New Roman"/>
                <a:cs typeface="Times New Roman"/>
              </a:rPr>
              <a:t>; </a:t>
            </a:r>
          </a:p>
          <a:p>
            <a:pPr>
              <a:spcAft>
                <a:spcPts val="0"/>
              </a:spcAft>
            </a:pPr>
            <a:r>
              <a:rPr lang="fr-FR" sz="2000" dirty="0">
                <a:ea typeface="Times New Roman"/>
                <a:cs typeface="Times New Roman"/>
              </a:rPr>
              <a:t> </a:t>
            </a:r>
            <a:endParaRPr lang="fr-FR" dirty="0">
              <a:ea typeface="Times New Roman"/>
              <a:cs typeface="Times New Roman"/>
            </a:endParaRPr>
          </a:p>
          <a:p>
            <a:pPr>
              <a:spcAft>
                <a:spcPts val="0"/>
              </a:spcAft>
            </a:pPr>
            <a:r>
              <a:rPr lang="fr-FR" sz="2000" dirty="0">
                <a:ea typeface="Times New Roman"/>
                <a:cs typeface="Times New Roman"/>
              </a:rPr>
              <a:t>Liste des attributs et méthodes du DOM</a:t>
            </a:r>
            <a:endParaRPr lang="fr-FR" dirty="0">
              <a:ea typeface="Times New Roman"/>
              <a:cs typeface="Times New Roman"/>
            </a:endParaRPr>
          </a:p>
          <a:p>
            <a:pPr>
              <a:spcAft>
                <a:spcPts val="0"/>
              </a:spcAft>
            </a:pPr>
            <a:r>
              <a:rPr lang="fr-FR" sz="2000" dirty="0">
                <a:solidFill>
                  <a:srgbClr val="548DD4"/>
                </a:solidFill>
                <a:ea typeface="Times New Roman"/>
                <a:cs typeface="Times New Roman"/>
              </a:rPr>
              <a:t>https://www.w3schools.com/jsref/dom_obj_document.asp</a:t>
            </a:r>
            <a:endParaRPr lang="fr-FR" dirty="0">
              <a:ea typeface="Times New Roman"/>
              <a:cs typeface="Times New Roman"/>
            </a:endParaRPr>
          </a:p>
          <a:p>
            <a:pPr>
              <a:spcAft>
                <a:spcPts val="0"/>
              </a:spcAft>
            </a:pPr>
            <a:endParaRPr lang="fr-FR" dirty="0">
              <a:solidFill>
                <a:srgbClr val="383A42"/>
              </a:solidFill>
              <a:latin typeface="Consolas"/>
              <a:ea typeface="Times New Roman"/>
              <a:cs typeface="Times New Roman"/>
            </a:endParaRPr>
          </a:p>
          <a:p>
            <a:pPr>
              <a:spcAft>
                <a:spcPts val="0"/>
              </a:spcAft>
            </a:pPr>
            <a:endParaRPr lang="fr-FR" dirty="0">
              <a:ea typeface="Times New Roman"/>
              <a:cs typeface="Times New Roman"/>
            </a:endParaRPr>
          </a:p>
          <a:p>
            <a:endParaRPr lang="fr-FR" dirty="0"/>
          </a:p>
        </p:txBody>
      </p:sp>
    </p:spTree>
    <p:extLst>
      <p:ext uri="{BB962C8B-B14F-4D97-AF65-F5344CB8AC3E}">
        <p14:creationId xmlns:p14="http://schemas.microsoft.com/office/powerpoint/2010/main" val="694673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19</a:t>
            </a:r>
          </a:p>
        </p:txBody>
      </p:sp>
      <p:sp>
        <p:nvSpPr>
          <p:cNvPr id="3" name="TextBox 2">
            <a:extLst>
              <a:ext uri="{FF2B5EF4-FFF2-40B4-BE49-F238E27FC236}">
                <a16:creationId xmlns:a16="http://schemas.microsoft.com/office/drawing/2014/main" id="{300F317F-220A-C48E-5C15-8F401C4C2259}"/>
              </a:ext>
            </a:extLst>
          </p:cNvPr>
          <p:cNvSpPr txBox="1"/>
          <p:nvPr/>
        </p:nvSpPr>
        <p:spPr>
          <a:xfrm>
            <a:off x="5602269" y="656343"/>
            <a:ext cx="96276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 DOM</a:t>
            </a:r>
            <a:endParaRPr lang="fr-FR" dirty="0">
              <a:solidFill>
                <a:srgbClr val="383A42"/>
              </a:solidFill>
              <a:latin typeface="Consolas"/>
              <a:ea typeface="Times New Roman"/>
              <a:cs typeface="Times New Roman"/>
            </a:endParaRPr>
          </a:p>
        </p:txBody>
      </p:sp>
      <p:sp>
        <p:nvSpPr>
          <p:cNvPr id="5" name="ZoneTexte 4">
            <a:extLst>
              <a:ext uri="{FF2B5EF4-FFF2-40B4-BE49-F238E27FC236}">
                <a16:creationId xmlns:a16="http://schemas.microsoft.com/office/drawing/2014/main" id="{764A0806-2444-E3A2-75D4-8CC76D4352C8}"/>
              </a:ext>
            </a:extLst>
          </p:cNvPr>
          <p:cNvSpPr txBox="1"/>
          <p:nvPr/>
        </p:nvSpPr>
        <p:spPr>
          <a:xfrm>
            <a:off x="4854324" y="1048182"/>
            <a:ext cx="2458655" cy="461665"/>
          </a:xfrm>
          <a:prstGeom prst="rect">
            <a:avLst/>
          </a:prstGeom>
          <a:noFill/>
        </p:spPr>
        <p:txBody>
          <a:bodyPr wrap="square" rtlCol="0">
            <a:spAutoFit/>
          </a:bodyPr>
          <a:lstStyle/>
          <a:p>
            <a:r>
              <a:rPr lang="fr-FR" sz="2400" b="1" dirty="0">
                <a:solidFill>
                  <a:srgbClr val="0070C0"/>
                </a:solidFill>
              </a:rPr>
              <a:t>Créer un </a:t>
            </a:r>
            <a:r>
              <a:rPr lang="fr-FR" sz="2400" b="1" dirty="0" err="1">
                <a:solidFill>
                  <a:srgbClr val="0070C0"/>
                </a:solidFill>
              </a:rPr>
              <a:t>élement</a:t>
            </a:r>
            <a:endParaRPr lang="fr-FR" sz="2400" b="1" dirty="0">
              <a:solidFill>
                <a:srgbClr val="0070C0"/>
              </a:solidFill>
            </a:endParaRPr>
          </a:p>
        </p:txBody>
      </p:sp>
      <p:sp>
        <p:nvSpPr>
          <p:cNvPr id="18" name="ZoneTexte 17">
            <a:extLst>
              <a:ext uri="{FF2B5EF4-FFF2-40B4-BE49-F238E27FC236}">
                <a16:creationId xmlns:a16="http://schemas.microsoft.com/office/drawing/2014/main" id="{87963EFD-3229-B229-CB46-089A26F9EF2B}"/>
              </a:ext>
            </a:extLst>
          </p:cNvPr>
          <p:cNvSpPr txBox="1"/>
          <p:nvPr/>
        </p:nvSpPr>
        <p:spPr>
          <a:xfrm>
            <a:off x="1058662" y="1901686"/>
            <a:ext cx="10180467" cy="4801314"/>
          </a:xfrm>
          <a:prstGeom prst="rect">
            <a:avLst/>
          </a:prstGeom>
          <a:noFill/>
        </p:spPr>
        <p:txBody>
          <a:bodyPr wrap="square">
            <a:spAutoFit/>
          </a:bodyPr>
          <a:lstStyle/>
          <a:p>
            <a:r>
              <a:rPr lang="fr-FR" b="0" i="1" dirty="0">
                <a:solidFill>
                  <a:srgbClr val="93A1A1"/>
                </a:solidFill>
                <a:effectLst/>
                <a:latin typeface="Consolas" panose="020B0609020204030204" pitchFamily="49" charset="0"/>
              </a:rPr>
              <a:t>// 1) Création de l'</a:t>
            </a:r>
            <a:r>
              <a:rPr lang="fr-FR" b="0" i="1" dirty="0" err="1">
                <a:solidFill>
                  <a:srgbClr val="93A1A1"/>
                </a:solidFill>
                <a:effectLst/>
                <a:latin typeface="Consolas" panose="020B0609020204030204" pitchFamily="49" charset="0"/>
              </a:rPr>
              <a:t>élémént</a:t>
            </a:r>
            <a:r>
              <a:rPr lang="fr-FR" b="0" i="1" dirty="0">
                <a:solidFill>
                  <a:srgbClr val="93A1A1"/>
                </a:solidFill>
                <a:effectLst/>
                <a:latin typeface="Consolas" panose="020B0609020204030204" pitchFamily="49" charset="0"/>
              </a:rPr>
              <a:t> (</a:t>
            </a:r>
            <a:r>
              <a:rPr lang="fr-FR" b="0" i="1" dirty="0" err="1">
                <a:solidFill>
                  <a:srgbClr val="93A1A1"/>
                </a:solidFill>
                <a:effectLst/>
                <a:latin typeface="Consolas" panose="020B0609020204030204" pitchFamily="49" charset="0"/>
              </a:rPr>
              <a:t>methode</a:t>
            </a:r>
            <a:r>
              <a:rPr lang="fr-FR" b="0" i="1" dirty="0">
                <a:solidFill>
                  <a:srgbClr val="93A1A1"/>
                </a:solidFill>
                <a:effectLst/>
                <a:latin typeface="Consolas" panose="020B0609020204030204" pitchFamily="49" charset="0"/>
              </a:rPr>
              <a:t> </a:t>
            </a:r>
            <a:r>
              <a:rPr lang="fr-FR" b="0" i="1" dirty="0" err="1">
                <a:solidFill>
                  <a:srgbClr val="93A1A1"/>
                </a:solidFill>
                <a:effectLst/>
                <a:latin typeface="Consolas" panose="020B0609020204030204" pitchFamily="49" charset="0"/>
              </a:rPr>
              <a:t>create</a:t>
            </a:r>
            <a:r>
              <a:rPr lang="fr-FR" b="0" i="1" dirty="0">
                <a:solidFill>
                  <a:srgbClr val="93A1A1"/>
                </a:solidFill>
                <a:effectLst/>
                <a:latin typeface="Consolas" panose="020B0609020204030204" pitchFamily="49" charset="0"/>
              </a:rPr>
              <a:t> sur l'objet document)</a:t>
            </a:r>
            <a:endParaRPr lang="fr-FR" b="0" dirty="0">
              <a:solidFill>
                <a:srgbClr val="657B83"/>
              </a:solidFill>
              <a:effectLst/>
              <a:latin typeface="Consolas" panose="020B0609020204030204" pitchFamily="49" charset="0"/>
            </a:endParaRPr>
          </a:p>
          <a:p>
            <a:endParaRPr lang="fr-FR" dirty="0">
              <a:solidFill>
                <a:srgbClr val="657B83"/>
              </a:solidFill>
              <a:latin typeface="Consolas" panose="020B0609020204030204" pitchFamily="49" charset="0"/>
            </a:endParaRPr>
          </a:p>
          <a:p>
            <a:r>
              <a:rPr lang="fr-FR" b="1" dirty="0">
                <a:solidFill>
                  <a:srgbClr val="586E75"/>
                </a:solidFill>
                <a:effectLst/>
                <a:latin typeface="Consolas" panose="020B0609020204030204" pitchFamily="49" charset="0"/>
              </a:rPr>
              <a:t>let</a:t>
            </a:r>
            <a:r>
              <a:rPr lang="fr-FR" b="0" dirty="0">
                <a:solidFill>
                  <a:srgbClr val="657B83"/>
                </a:solidFill>
                <a:effectLst/>
                <a:latin typeface="Consolas" panose="020B0609020204030204" pitchFamily="49" charset="0"/>
              </a:rPr>
              <a:t> </a:t>
            </a:r>
            <a:r>
              <a:rPr lang="fr-FR" b="0" dirty="0">
                <a:solidFill>
                  <a:srgbClr val="268BD2"/>
                </a:solidFill>
                <a:effectLst/>
                <a:latin typeface="Consolas" panose="020B0609020204030204" pitchFamily="49" charset="0"/>
              </a:rPr>
              <a:t>p</a:t>
            </a:r>
            <a:r>
              <a:rPr lang="fr-FR" b="0" dirty="0">
                <a:solidFill>
                  <a:srgbClr val="657B83"/>
                </a:solidFill>
                <a:effectLst/>
                <a:latin typeface="Consolas" panose="020B0609020204030204" pitchFamily="49" charset="0"/>
              </a:rPr>
              <a:t>  </a:t>
            </a:r>
            <a:r>
              <a:rPr lang="fr-FR" b="0" dirty="0">
                <a:solidFill>
                  <a:srgbClr val="859900"/>
                </a:solidFill>
                <a:effectLst/>
                <a:latin typeface="Consolas" panose="020B0609020204030204" pitchFamily="49" charset="0"/>
              </a:rPr>
              <a:t>=</a:t>
            </a:r>
            <a:r>
              <a:rPr lang="fr-FR" b="0" dirty="0">
                <a:solidFill>
                  <a:srgbClr val="657B83"/>
                </a:solidFill>
                <a:effectLst/>
                <a:latin typeface="Consolas" panose="020B0609020204030204" pitchFamily="49" charset="0"/>
              </a:rPr>
              <a:t> </a:t>
            </a:r>
            <a:r>
              <a:rPr lang="fr-FR" b="0" dirty="0" err="1">
                <a:solidFill>
                  <a:srgbClr val="268BD2"/>
                </a:solidFill>
                <a:effectLst/>
                <a:latin typeface="Consolas" panose="020B0609020204030204" pitchFamily="49" charset="0"/>
              </a:rPr>
              <a:t>document</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createElement</a:t>
            </a:r>
            <a:r>
              <a:rPr lang="fr-FR" b="0" dirty="0">
                <a:solidFill>
                  <a:srgbClr val="657B83"/>
                </a:solidFill>
                <a:effectLst/>
                <a:latin typeface="Consolas" panose="020B0609020204030204" pitchFamily="49" charset="0"/>
              </a:rPr>
              <a:t>(</a:t>
            </a:r>
            <a:r>
              <a:rPr lang="fr-FR" b="0" dirty="0">
                <a:solidFill>
                  <a:srgbClr val="2AA198"/>
                </a:solidFill>
                <a:effectLst/>
                <a:latin typeface="Consolas" panose="020B0609020204030204" pitchFamily="49" charset="0"/>
              </a:rPr>
              <a:t>"p"</a:t>
            </a:r>
            <a:r>
              <a:rPr lang="fr-FR" b="0" dirty="0">
                <a:solidFill>
                  <a:srgbClr val="657B83"/>
                </a:solidFill>
                <a:effectLst/>
                <a:latin typeface="Consolas" panose="020B0609020204030204" pitchFamily="49" charset="0"/>
              </a:rPr>
              <a:t>);</a:t>
            </a:r>
          </a:p>
          <a:p>
            <a:endParaRPr lang="fr-FR" i="1" dirty="0">
              <a:solidFill>
                <a:srgbClr val="657B83"/>
              </a:solidFill>
              <a:latin typeface="Consolas" panose="020B0609020204030204" pitchFamily="49" charset="0"/>
            </a:endParaRPr>
          </a:p>
          <a:p>
            <a:r>
              <a:rPr lang="fr-FR" b="0" i="1" dirty="0">
                <a:solidFill>
                  <a:srgbClr val="93A1A1"/>
                </a:solidFill>
                <a:effectLst/>
                <a:latin typeface="Consolas" panose="020B0609020204030204" pitchFamily="49" charset="0"/>
              </a:rPr>
              <a:t>// 2) définir l'élément</a:t>
            </a:r>
            <a:endParaRPr lang="fr-FR" b="0" dirty="0">
              <a:solidFill>
                <a:srgbClr val="657B83"/>
              </a:solidFill>
              <a:effectLst/>
              <a:latin typeface="Consolas" panose="020B0609020204030204" pitchFamily="49" charset="0"/>
            </a:endParaRPr>
          </a:p>
          <a:p>
            <a:r>
              <a:rPr lang="fr-FR" b="0" dirty="0">
                <a:solidFill>
                  <a:srgbClr val="268BD2"/>
                </a:solidFill>
                <a:effectLst/>
                <a:latin typeface="Consolas" panose="020B0609020204030204" pitchFamily="49" charset="0"/>
              </a:rPr>
              <a:t>p</a:t>
            </a:r>
            <a:r>
              <a:rPr lang="fr-FR" b="0" dirty="0">
                <a:solidFill>
                  <a:srgbClr val="657B83"/>
                </a:solidFill>
                <a:effectLst/>
                <a:latin typeface="Consolas" panose="020B0609020204030204" pitchFamily="49" charset="0"/>
              </a:rPr>
              <a:t>.</a:t>
            </a:r>
            <a:r>
              <a:rPr lang="fr-FR" b="0" dirty="0">
                <a:solidFill>
                  <a:srgbClr val="268BD2"/>
                </a:solidFill>
                <a:effectLst/>
                <a:latin typeface="Consolas" panose="020B0609020204030204" pitchFamily="49" charset="0"/>
              </a:rPr>
              <a:t>id</a:t>
            </a:r>
            <a:r>
              <a:rPr lang="fr-FR" b="0" dirty="0">
                <a:solidFill>
                  <a:srgbClr val="657B83"/>
                </a:solidFill>
                <a:effectLst/>
                <a:latin typeface="Consolas" panose="020B0609020204030204" pitchFamily="49" charset="0"/>
              </a:rPr>
              <a:t> </a:t>
            </a:r>
            <a:r>
              <a:rPr lang="fr-FR" b="0" dirty="0">
                <a:solidFill>
                  <a:srgbClr val="859900"/>
                </a:solidFill>
                <a:effectLst/>
                <a:latin typeface="Consolas" panose="020B0609020204030204" pitchFamily="49" charset="0"/>
              </a:rPr>
              <a:t>=</a:t>
            </a:r>
            <a:r>
              <a:rPr lang="fr-FR" b="0" dirty="0">
                <a:solidFill>
                  <a:srgbClr val="657B83"/>
                </a:solidFill>
                <a:effectLst/>
                <a:latin typeface="Consolas" panose="020B0609020204030204" pitchFamily="49" charset="0"/>
              </a:rPr>
              <a:t> </a:t>
            </a:r>
            <a:r>
              <a:rPr lang="fr-FR" b="0" dirty="0">
                <a:solidFill>
                  <a:srgbClr val="2AA198"/>
                </a:solidFill>
                <a:effectLst/>
                <a:latin typeface="Consolas" panose="020B0609020204030204" pitchFamily="49" charset="0"/>
              </a:rPr>
              <a:t>"</a:t>
            </a:r>
            <a:r>
              <a:rPr lang="fr-FR" b="0" dirty="0" err="1">
                <a:solidFill>
                  <a:srgbClr val="2AA198"/>
                </a:solidFill>
                <a:effectLst/>
                <a:latin typeface="Consolas" panose="020B0609020204030204" pitchFamily="49" charset="0"/>
              </a:rPr>
              <a:t>newParagraphe</a:t>
            </a:r>
            <a:r>
              <a:rPr lang="fr-FR" b="0" dirty="0">
                <a:solidFill>
                  <a:srgbClr val="2AA198"/>
                </a:solidFill>
                <a:effectLst/>
                <a:latin typeface="Consolas" panose="020B0609020204030204" pitchFamily="49" charset="0"/>
              </a:rPr>
              <a:t>"</a:t>
            </a:r>
            <a:r>
              <a:rPr lang="fr-FR" b="0" dirty="0">
                <a:solidFill>
                  <a:srgbClr val="657B83"/>
                </a:solidFill>
                <a:effectLst/>
                <a:latin typeface="Consolas" panose="020B0609020204030204" pitchFamily="49" charset="0"/>
              </a:rPr>
              <a:t>;</a:t>
            </a:r>
          </a:p>
          <a:p>
            <a:r>
              <a:rPr lang="fr-FR" b="0" dirty="0" err="1">
                <a:solidFill>
                  <a:srgbClr val="268BD2"/>
                </a:solidFill>
                <a:effectLst/>
                <a:latin typeface="Consolas" panose="020B0609020204030204" pitchFamily="49" charset="0"/>
              </a:rPr>
              <a:t>p</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textContent</a:t>
            </a:r>
            <a:r>
              <a:rPr lang="fr-FR" b="0" dirty="0">
                <a:solidFill>
                  <a:srgbClr val="657B83"/>
                </a:solidFill>
                <a:effectLst/>
                <a:latin typeface="Consolas" panose="020B0609020204030204" pitchFamily="49" charset="0"/>
              </a:rPr>
              <a:t> </a:t>
            </a:r>
            <a:r>
              <a:rPr lang="fr-FR" b="0" dirty="0">
                <a:solidFill>
                  <a:srgbClr val="859900"/>
                </a:solidFill>
                <a:effectLst/>
                <a:latin typeface="Consolas" panose="020B0609020204030204" pitchFamily="49" charset="0"/>
              </a:rPr>
              <a:t>=</a:t>
            </a:r>
            <a:r>
              <a:rPr lang="fr-FR" b="0" dirty="0">
                <a:solidFill>
                  <a:srgbClr val="657B83"/>
                </a:solidFill>
                <a:effectLst/>
                <a:latin typeface="Consolas" panose="020B0609020204030204" pitchFamily="49" charset="0"/>
              </a:rPr>
              <a:t> </a:t>
            </a:r>
            <a:r>
              <a:rPr lang="fr-FR" b="0" dirty="0">
                <a:solidFill>
                  <a:srgbClr val="2AA198"/>
                </a:solidFill>
                <a:effectLst/>
                <a:latin typeface="Consolas" panose="020B0609020204030204" pitchFamily="49" charset="0"/>
              </a:rPr>
              <a:t>"Mon paragraphe créé en JS :)"</a:t>
            </a:r>
            <a:r>
              <a:rPr lang="fr-FR" b="0" dirty="0">
                <a:solidFill>
                  <a:srgbClr val="657B83"/>
                </a:solidFill>
                <a:effectLst/>
                <a:latin typeface="Consolas" panose="020B0609020204030204" pitchFamily="49" charset="0"/>
              </a:rPr>
              <a:t>;</a:t>
            </a:r>
          </a:p>
          <a:p>
            <a:endParaRPr lang="fr-FR" dirty="0">
              <a:solidFill>
                <a:srgbClr val="657B83"/>
              </a:solidFill>
              <a:latin typeface="Consolas" panose="020B0609020204030204" pitchFamily="49" charset="0"/>
            </a:endParaRPr>
          </a:p>
          <a:p>
            <a:r>
              <a:rPr lang="fr-FR" b="0" i="1" dirty="0">
                <a:solidFill>
                  <a:srgbClr val="93A1A1"/>
                </a:solidFill>
                <a:effectLst/>
                <a:latin typeface="Consolas" panose="020B0609020204030204" pitchFamily="49" charset="0"/>
              </a:rPr>
              <a:t>// 3) Ajouter à l'</a:t>
            </a:r>
            <a:r>
              <a:rPr lang="fr-FR" b="0" i="1" dirty="0" err="1">
                <a:solidFill>
                  <a:srgbClr val="93A1A1"/>
                </a:solidFill>
                <a:effectLst/>
                <a:latin typeface="Consolas" panose="020B0609020204030204" pitchFamily="49" charset="0"/>
              </a:rPr>
              <a:t>élémnt</a:t>
            </a:r>
            <a:r>
              <a:rPr lang="fr-FR" b="0" i="1" dirty="0">
                <a:solidFill>
                  <a:srgbClr val="93A1A1"/>
                </a:solidFill>
                <a:effectLst/>
                <a:latin typeface="Consolas" panose="020B0609020204030204" pitchFamily="49" charset="0"/>
              </a:rPr>
              <a:t> dans HTML</a:t>
            </a:r>
            <a:endParaRPr lang="fr-FR" dirty="0">
              <a:solidFill>
                <a:srgbClr val="657B83"/>
              </a:solidFill>
              <a:latin typeface="Consolas" panose="020B0609020204030204" pitchFamily="49" charset="0"/>
            </a:endParaRPr>
          </a:p>
          <a:p>
            <a:r>
              <a:rPr lang="fr-FR" b="0" i="1" dirty="0">
                <a:solidFill>
                  <a:srgbClr val="93A1A1"/>
                </a:solidFill>
                <a:effectLst/>
                <a:latin typeface="Consolas" panose="020B0609020204030204" pitchFamily="49" charset="0"/>
              </a:rPr>
              <a:t>//  </a:t>
            </a:r>
            <a:r>
              <a:rPr lang="fr-FR" b="0" i="1" dirty="0" err="1">
                <a:solidFill>
                  <a:srgbClr val="93A1A1"/>
                </a:solidFill>
                <a:effectLst/>
                <a:latin typeface="Consolas" panose="020B0609020204030204" pitchFamily="49" charset="0"/>
              </a:rPr>
              <a:t>document.body.appendChild</a:t>
            </a:r>
            <a:r>
              <a:rPr lang="fr-FR" b="0" i="1" dirty="0">
                <a:solidFill>
                  <a:srgbClr val="93A1A1"/>
                </a:solidFill>
                <a:effectLst/>
                <a:latin typeface="Consolas" panose="020B0609020204030204" pitchFamily="49" charset="0"/>
              </a:rPr>
              <a:t>(p);  // Pour ajouter l'élément en tant qu'enfant du body (à la fin du document)</a:t>
            </a:r>
            <a:endParaRPr lang="fr-FR" b="0" dirty="0">
              <a:solidFill>
                <a:srgbClr val="657B83"/>
              </a:solidFill>
              <a:effectLst/>
              <a:latin typeface="Consolas" panose="020B0609020204030204" pitchFamily="49" charset="0"/>
            </a:endParaRPr>
          </a:p>
          <a:p>
            <a:endParaRPr lang="fr-FR" i="1" dirty="0">
              <a:solidFill>
                <a:srgbClr val="657B83"/>
              </a:solidFill>
              <a:latin typeface="Consolas" panose="020B0609020204030204" pitchFamily="49" charset="0"/>
            </a:endParaRPr>
          </a:p>
          <a:p>
            <a:r>
              <a:rPr lang="fr-FR" b="0" i="1" dirty="0">
                <a:solidFill>
                  <a:srgbClr val="93A1A1"/>
                </a:solidFill>
                <a:effectLst/>
                <a:latin typeface="Consolas" panose="020B0609020204030204" pitchFamily="49" charset="0"/>
              </a:rPr>
              <a:t>// Ajouter l'élément en tant qu'enfant d'un </a:t>
            </a:r>
            <a:r>
              <a:rPr lang="fr-FR" b="0" i="1" dirty="0" err="1">
                <a:solidFill>
                  <a:srgbClr val="93A1A1"/>
                </a:solidFill>
                <a:effectLst/>
                <a:latin typeface="Consolas" panose="020B0609020204030204" pitchFamily="49" charset="0"/>
              </a:rPr>
              <a:t>éléméent</a:t>
            </a:r>
            <a:r>
              <a:rPr lang="fr-FR" b="0" i="1" dirty="0">
                <a:solidFill>
                  <a:srgbClr val="93A1A1"/>
                </a:solidFill>
                <a:effectLst/>
                <a:latin typeface="Consolas" panose="020B0609020204030204" pitchFamily="49" charset="0"/>
              </a:rPr>
              <a:t> autre que le body</a:t>
            </a:r>
            <a:endParaRPr lang="fr-FR" b="0" dirty="0">
              <a:solidFill>
                <a:srgbClr val="657B83"/>
              </a:solidFill>
              <a:effectLst/>
              <a:latin typeface="Consolas" panose="020B0609020204030204" pitchFamily="49" charset="0"/>
            </a:endParaRPr>
          </a:p>
          <a:p>
            <a:r>
              <a:rPr lang="fr-FR" b="1" dirty="0">
                <a:solidFill>
                  <a:srgbClr val="586E75"/>
                </a:solidFill>
                <a:effectLst/>
                <a:latin typeface="Consolas" panose="020B0609020204030204" pitchFamily="49" charset="0"/>
              </a:rPr>
              <a:t>let</a:t>
            </a:r>
            <a:r>
              <a:rPr lang="fr-FR" b="0" dirty="0">
                <a:solidFill>
                  <a:srgbClr val="657B83"/>
                </a:solidFill>
                <a:effectLst/>
                <a:latin typeface="Consolas" panose="020B0609020204030204" pitchFamily="49" charset="0"/>
              </a:rPr>
              <a:t> </a:t>
            </a:r>
            <a:r>
              <a:rPr lang="fr-FR" dirty="0" err="1">
                <a:solidFill>
                  <a:srgbClr val="268BD2"/>
                </a:solidFill>
                <a:latin typeface="Consolas" panose="020B0609020204030204" pitchFamily="49" charset="0"/>
              </a:rPr>
              <a:t>myId</a:t>
            </a:r>
            <a:r>
              <a:rPr lang="fr-FR" b="0" dirty="0">
                <a:solidFill>
                  <a:srgbClr val="657B83"/>
                </a:solidFill>
                <a:effectLst/>
                <a:latin typeface="Consolas" panose="020B0609020204030204" pitchFamily="49" charset="0"/>
              </a:rPr>
              <a:t> </a:t>
            </a:r>
            <a:r>
              <a:rPr lang="fr-FR" b="0" dirty="0">
                <a:solidFill>
                  <a:srgbClr val="859900"/>
                </a:solidFill>
                <a:effectLst/>
                <a:latin typeface="Consolas" panose="020B0609020204030204" pitchFamily="49" charset="0"/>
              </a:rPr>
              <a:t>=</a:t>
            </a:r>
            <a:r>
              <a:rPr lang="fr-FR" b="0" dirty="0">
                <a:solidFill>
                  <a:srgbClr val="657B83"/>
                </a:solidFill>
                <a:effectLst/>
                <a:latin typeface="Consolas" panose="020B0609020204030204" pitchFamily="49" charset="0"/>
              </a:rPr>
              <a:t> </a:t>
            </a:r>
            <a:r>
              <a:rPr lang="fr-FR" b="0" dirty="0" err="1">
                <a:solidFill>
                  <a:srgbClr val="268BD2"/>
                </a:solidFill>
                <a:effectLst/>
                <a:latin typeface="Consolas" panose="020B0609020204030204" pitchFamily="49" charset="0"/>
              </a:rPr>
              <a:t>document</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getElementById</a:t>
            </a:r>
            <a:r>
              <a:rPr lang="fr-FR" b="0" dirty="0">
                <a:solidFill>
                  <a:srgbClr val="657B83"/>
                </a:solidFill>
                <a:effectLst/>
                <a:latin typeface="Consolas" panose="020B0609020204030204" pitchFamily="49" charset="0"/>
              </a:rPr>
              <a:t>(</a:t>
            </a:r>
            <a:r>
              <a:rPr lang="fr-FR" b="0" dirty="0">
                <a:solidFill>
                  <a:srgbClr val="2AA198"/>
                </a:solidFill>
                <a:effectLst/>
                <a:latin typeface="Consolas" panose="020B0609020204030204" pitchFamily="49" charset="0"/>
              </a:rPr>
              <a:t>"</a:t>
            </a:r>
            <a:r>
              <a:rPr lang="fr-FR" b="0" dirty="0" err="1">
                <a:solidFill>
                  <a:srgbClr val="2AA198"/>
                </a:solidFill>
                <a:effectLst/>
                <a:latin typeface="Consolas" panose="020B0609020204030204" pitchFamily="49" charset="0"/>
              </a:rPr>
              <a:t>my</a:t>
            </a:r>
            <a:r>
              <a:rPr lang="fr-FR" dirty="0">
                <a:solidFill>
                  <a:srgbClr val="2AA198"/>
                </a:solidFill>
                <a:latin typeface="Consolas" panose="020B0609020204030204" pitchFamily="49" charset="0"/>
              </a:rPr>
              <a:t>-id</a:t>
            </a:r>
            <a:r>
              <a:rPr lang="fr-FR" b="0" dirty="0">
                <a:solidFill>
                  <a:srgbClr val="2AA198"/>
                </a:solidFill>
                <a:effectLst/>
                <a:latin typeface="Consolas" panose="020B0609020204030204" pitchFamily="49" charset="0"/>
              </a:rPr>
              <a:t>"</a:t>
            </a:r>
            <a:r>
              <a:rPr lang="fr-FR" b="0" dirty="0">
                <a:solidFill>
                  <a:srgbClr val="657B83"/>
                </a:solidFill>
                <a:effectLst/>
                <a:latin typeface="Consolas" panose="020B0609020204030204" pitchFamily="49" charset="0"/>
              </a:rPr>
              <a:t>);</a:t>
            </a:r>
          </a:p>
          <a:p>
            <a:r>
              <a:rPr lang="fr-FR" dirty="0" err="1">
                <a:solidFill>
                  <a:srgbClr val="268BD2"/>
                </a:solidFill>
                <a:latin typeface="Consolas" panose="020B0609020204030204" pitchFamily="49" charset="0"/>
              </a:rPr>
              <a:t>myId</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appendChild</a:t>
            </a:r>
            <a:r>
              <a:rPr lang="fr-FR" b="0" dirty="0">
                <a:solidFill>
                  <a:srgbClr val="657B83"/>
                </a:solidFill>
                <a:effectLst/>
                <a:latin typeface="Consolas" panose="020B0609020204030204" pitchFamily="49" charset="0"/>
              </a:rPr>
              <a:t>(</a:t>
            </a:r>
            <a:r>
              <a:rPr lang="fr-FR" b="0" dirty="0">
                <a:solidFill>
                  <a:srgbClr val="268BD2"/>
                </a:solidFill>
                <a:effectLst/>
                <a:latin typeface="Consolas" panose="020B0609020204030204" pitchFamily="49" charset="0"/>
              </a:rPr>
              <a:t>p</a:t>
            </a:r>
            <a:r>
              <a:rPr lang="fr-FR" b="0" dirty="0">
                <a:solidFill>
                  <a:srgbClr val="657B83"/>
                </a:solidFill>
                <a:effectLst/>
                <a:latin typeface="Consolas" panose="020B0609020204030204" pitchFamily="49" charset="0"/>
              </a:rPr>
              <a:t>); </a:t>
            </a:r>
          </a:p>
          <a:p>
            <a:r>
              <a:rPr lang="fr-FR" b="0" i="1" dirty="0">
                <a:solidFill>
                  <a:srgbClr val="93A1A1"/>
                </a:solidFill>
                <a:effectLst/>
                <a:latin typeface="Consolas" panose="020B0609020204030204" pitchFamily="49" charset="0"/>
              </a:rPr>
              <a:t>// On remplace </a:t>
            </a:r>
            <a:r>
              <a:rPr lang="fr-FR" b="0" i="1" dirty="0" err="1">
                <a:solidFill>
                  <a:srgbClr val="93A1A1"/>
                </a:solidFill>
                <a:effectLst/>
                <a:latin typeface="Consolas" panose="020B0609020204030204" pitchFamily="49" charset="0"/>
              </a:rPr>
              <a:t>document.body</a:t>
            </a:r>
            <a:r>
              <a:rPr lang="fr-FR" b="0" i="1" dirty="0">
                <a:solidFill>
                  <a:srgbClr val="93A1A1"/>
                </a:solidFill>
                <a:effectLst/>
                <a:latin typeface="Consolas" panose="020B0609020204030204" pitchFamily="49" charset="0"/>
              </a:rPr>
              <a:t> par la variable qui contient l'élément parent</a:t>
            </a:r>
            <a:endParaRPr lang="fr-FR" b="0" dirty="0">
              <a:solidFill>
                <a:srgbClr val="657B83"/>
              </a:solidFill>
              <a:effectLst/>
              <a:latin typeface="Consolas" panose="020B0609020204030204" pitchFamily="49" charset="0"/>
            </a:endParaRPr>
          </a:p>
          <a:p>
            <a:endParaRPr lang="fr-FR" b="0" dirty="0">
              <a:solidFill>
                <a:srgbClr val="657B83"/>
              </a:solidFill>
              <a:effectLst/>
              <a:latin typeface="Consolas" panose="020B0609020204030204" pitchFamily="49" charset="0"/>
            </a:endParaRPr>
          </a:p>
        </p:txBody>
      </p:sp>
    </p:spTree>
    <p:extLst>
      <p:ext uri="{BB962C8B-B14F-4D97-AF65-F5344CB8AC3E}">
        <p14:creationId xmlns:p14="http://schemas.microsoft.com/office/powerpoint/2010/main" val="346945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2</a:t>
            </a:r>
          </a:p>
        </p:txBody>
      </p:sp>
      <p:sp>
        <p:nvSpPr>
          <p:cNvPr id="3" name="TextBox 2">
            <a:extLst>
              <a:ext uri="{FF2B5EF4-FFF2-40B4-BE49-F238E27FC236}">
                <a16:creationId xmlns:a16="http://schemas.microsoft.com/office/drawing/2014/main" id="{300F317F-220A-C48E-5C15-8F401C4C2259}"/>
              </a:ext>
            </a:extLst>
          </p:cNvPr>
          <p:cNvSpPr txBox="1"/>
          <p:nvPr/>
        </p:nvSpPr>
        <p:spPr>
          <a:xfrm>
            <a:off x="4765421" y="967955"/>
            <a:ext cx="26611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Présentation du JavaScript</a:t>
            </a:r>
          </a:p>
        </p:txBody>
      </p:sp>
      <p:sp>
        <p:nvSpPr>
          <p:cNvPr id="5" name="ZoneTexte 5">
            <a:extLst>
              <a:ext uri="{FF2B5EF4-FFF2-40B4-BE49-F238E27FC236}">
                <a16:creationId xmlns:a16="http://schemas.microsoft.com/office/drawing/2014/main" id="{455914A9-D2D4-B26B-934B-9C10063E7940}"/>
              </a:ext>
            </a:extLst>
          </p:cNvPr>
          <p:cNvSpPr txBox="1"/>
          <p:nvPr/>
        </p:nvSpPr>
        <p:spPr>
          <a:xfrm>
            <a:off x="1738282" y="1768148"/>
            <a:ext cx="8715436" cy="347787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t>(Ne doit pas être confondu avec Java)</a:t>
            </a:r>
          </a:p>
          <a:p>
            <a:r>
              <a:rPr lang="fr-FR" sz="2000" dirty="0"/>
              <a:t>JavaScript est un langage de programmation de scripts principalement employé dans les pages web interactives et à ce titre est une partie essentielle des applications web. </a:t>
            </a:r>
          </a:p>
          <a:p>
            <a:endParaRPr lang="fr-FR" sz="2000" dirty="0"/>
          </a:p>
          <a:p>
            <a:r>
              <a:rPr lang="fr-FR" sz="2000" dirty="0"/>
              <a:t>Avec les technologies HTML et CSS, JavaScript est parfois considéré comme l'une des technologies cœur du World Wide Web. Une grande majorité des sites web l'utilisent, et la majorité des navigateurs web disposent d'un moteur JavaScript dédié pour l'interpréter, indépendamment des considérations de sécurité qui peuvent se poser le cas échéant.</a:t>
            </a:r>
          </a:p>
          <a:p>
            <a:endParaRPr lang="fr-FR" sz="2000" dirty="0"/>
          </a:p>
        </p:txBody>
      </p:sp>
    </p:spTree>
    <p:extLst>
      <p:ext uri="{BB962C8B-B14F-4D97-AF65-F5344CB8AC3E}">
        <p14:creationId xmlns:p14="http://schemas.microsoft.com/office/powerpoint/2010/main" val="2190144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19</a:t>
            </a:r>
          </a:p>
        </p:txBody>
      </p:sp>
      <p:sp>
        <p:nvSpPr>
          <p:cNvPr id="3" name="TextBox 2">
            <a:extLst>
              <a:ext uri="{FF2B5EF4-FFF2-40B4-BE49-F238E27FC236}">
                <a16:creationId xmlns:a16="http://schemas.microsoft.com/office/drawing/2014/main" id="{300F317F-220A-C48E-5C15-8F401C4C2259}"/>
              </a:ext>
            </a:extLst>
          </p:cNvPr>
          <p:cNvSpPr txBox="1"/>
          <p:nvPr/>
        </p:nvSpPr>
        <p:spPr>
          <a:xfrm>
            <a:off x="5602269" y="656343"/>
            <a:ext cx="96276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 DOM</a:t>
            </a:r>
            <a:endParaRPr lang="fr-FR" dirty="0">
              <a:solidFill>
                <a:srgbClr val="383A42"/>
              </a:solidFill>
              <a:latin typeface="Consolas"/>
              <a:ea typeface="Times New Roman"/>
              <a:cs typeface="Times New Roman"/>
            </a:endParaRPr>
          </a:p>
        </p:txBody>
      </p:sp>
      <p:sp>
        <p:nvSpPr>
          <p:cNvPr id="5" name="ZoneTexte 4">
            <a:extLst>
              <a:ext uri="{FF2B5EF4-FFF2-40B4-BE49-F238E27FC236}">
                <a16:creationId xmlns:a16="http://schemas.microsoft.com/office/drawing/2014/main" id="{764A0806-2444-E3A2-75D4-8CC76D4352C8}"/>
              </a:ext>
            </a:extLst>
          </p:cNvPr>
          <p:cNvSpPr txBox="1"/>
          <p:nvPr/>
        </p:nvSpPr>
        <p:spPr>
          <a:xfrm>
            <a:off x="4107446" y="1048182"/>
            <a:ext cx="3952412" cy="461665"/>
          </a:xfrm>
          <a:prstGeom prst="rect">
            <a:avLst/>
          </a:prstGeom>
          <a:noFill/>
        </p:spPr>
        <p:txBody>
          <a:bodyPr wrap="square" rtlCol="0">
            <a:spAutoFit/>
          </a:bodyPr>
          <a:lstStyle/>
          <a:p>
            <a:r>
              <a:rPr lang="fr-FR" sz="2400" b="1" dirty="0">
                <a:solidFill>
                  <a:srgbClr val="0070C0"/>
                </a:solidFill>
              </a:rPr>
              <a:t>Ajouter du style à un </a:t>
            </a:r>
            <a:r>
              <a:rPr lang="fr-FR" sz="2400" b="1" dirty="0" err="1">
                <a:solidFill>
                  <a:srgbClr val="0070C0"/>
                </a:solidFill>
              </a:rPr>
              <a:t>élement</a:t>
            </a:r>
            <a:endParaRPr lang="fr-FR" sz="2400" b="1" dirty="0">
              <a:solidFill>
                <a:srgbClr val="0070C0"/>
              </a:solidFill>
            </a:endParaRPr>
          </a:p>
        </p:txBody>
      </p:sp>
      <p:sp>
        <p:nvSpPr>
          <p:cNvPr id="4" name="ZoneTexte 3">
            <a:extLst>
              <a:ext uri="{FF2B5EF4-FFF2-40B4-BE49-F238E27FC236}">
                <a16:creationId xmlns:a16="http://schemas.microsoft.com/office/drawing/2014/main" id="{19C94D64-BFD5-BAC6-F950-FEAF0965C889}"/>
              </a:ext>
            </a:extLst>
          </p:cNvPr>
          <p:cNvSpPr txBox="1"/>
          <p:nvPr/>
        </p:nvSpPr>
        <p:spPr>
          <a:xfrm>
            <a:off x="655539" y="2078776"/>
            <a:ext cx="11182763" cy="3693319"/>
          </a:xfrm>
          <a:prstGeom prst="rect">
            <a:avLst/>
          </a:prstGeom>
          <a:noFill/>
        </p:spPr>
        <p:txBody>
          <a:bodyPr wrap="square">
            <a:spAutoFit/>
          </a:bodyPr>
          <a:lstStyle/>
          <a:p>
            <a:r>
              <a:rPr lang="fr-FR" b="0" i="1" dirty="0">
                <a:solidFill>
                  <a:srgbClr val="93A1A1"/>
                </a:solidFill>
                <a:effectLst/>
                <a:latin typeface="Consolas" panose="020B0609020204030204" pitchFamily="49" charset="0"/>
              </a:rPr>
              <a:t>// </a:t>
            </a:r>
            <a:r>
              <a:rPr lang="fr-FR" b="0" i="1" dirty="0" err="1">
                <a:solidFill>
                  <a:srgbClr val="93A1A1"/>
                </a:solidFill>
                <a:effectLst/>
                <a:latin typeface="Consolas" panose="020B0609020204030204" pitchFamily="49" charset="0"/>
              </a:rPr>
              <a:t>p.style.color</a:t>
            </a:r>
            <a:r>
              <a:rPr lang="fr-FR" b="0" i="1" dirty="0">
                <a:solidFill>
                  <a:srgbClr val="93A1A1"/>
                </a:solidFill>
                <a:effectLst/>
                <a:latin typeface="Consolas" panose="020B0609020204030204" pitchFamily="49" charset="0"/>
              </a:rPr>
              <a:t> = "</a:t>
            </a:r>
            <a:r>
              <a:rPr lang="fr-FR" b="0" i="1" dirty="0" err="1">
                <a:solidFill>
                  <a:srgbClr val="93A1A1"/>
                </a:solidFill>
                <a:effectLst/>
                <a:latin typeface="Consolas" panose="020B0609020204030204" pitchFamily="49" charset="0"/>
              </a:rPr>
              <a:t>red</a:t>
            </a:r>
            <a:r>
              <a:rPr lang="fr-FR" b="0" i="1" dirty="0">
                <a:solidFill>
                  <a:srgbClr val="93A1A1"/>
                </a:solidFill>
                <a:effectLst/>
                <a:latin typeface="Consolas" panose="020B0609020204030204" pitchFamily="49" charset="0"/>
              </a:rPr>
              <a:t>"; // Paragraphe en rouge</a:t>
            </a:r>
            <a:endParaRPr lang="fr-FR" dirty="0">
              <a:solidFill>
                <a:srgbClr val="657B83"/>
              </a:solidFill>
              <a:latin typeface="Consolas" panose="020B0609020204030204" pitchFamily="49" charset="0"/>
            </a:endParaRPr>
          </a:p>
          <a:p>
            <a:endParaRPr lang="fr-FR" b="0" i="1" dirty="0">
              <a:solidFill>
                <a:srgbClr val="657B83"/>
              </a:solidFill>
              <a:effectLst/>
              <a:latin typeface="Consolas" panose="020B0609020204030204" pitchFamily="49" charset="0"/>
            </a:endParaRPr>
          </a:p>
          <a:p>
            <a:r>
              <a:rPr lang="fr-FR" b="0" i="1" dirty="0">
                <a:solidFill>
                  <a:srgbClr val="93A1A1"/>
                </a:solidFill>
                <a:effectLst/>
                <a:latin typeface="Consolas" panose="020B0609020204030204" pitchFamily="49" charset="0"/>
              </a:rPr>
              <a:t>/** Dans un soucis de respect de la séparation des concepts nous éviterons au maximum de manipuler les styles de cette façon. En effet nous privilégierons l'utilisation des classes pour ajouter ou supprimer des styles. Les styles seront à définir dans le CSS.</a:t>
            </a:r>
            <a:endParaRPr lang="fr-FR" b="0" dirty="0">
              <a:solidFill>
                <a:srgbClr val="657B83"/>
              </a:solidFill>
              <a:effectLst/>
              <a:latin typeface="Consolas" panose="020B0609020204030204" pitchFamily="49" charset="0"/>
            </a:endParaRPr>
          </a:p>
          <a:p>
            <a:r>
              <a:rPr lang="fr-FR" b="0" i="1" dirty="0">
                <a:solidFill>
                  <a:srgbClr val="93A1A1"/>
                </a:solidFill>
                <a:effectLst/>
                <a:latin typeface="Consolas" panose="020B0609020204030204" pitchFamily="49" charset="0"/>
              </a:rPr>
              <a:t>*/</a:t>
            </a:r>
            <a:endParaRPr lang="fr-FR" b="0" dirty="0">
              <a:solidFill>
                <a:srgbClr val="657B83"/>
              </a:solidFill>
              <a:effectLst/>
              <a:latin typeface="Consolas" panose="020B0609020204030204" pitchFamily="49" charset="0"/>
            </a:endParaRPr>
          </a:p>
          <a:p>
            <a:endParaRPr lang="fr-FR" i="1" dirty="0">
              <a:solidFill>
                <a:srgbClr val="657B83"/>
              </a:solidFill>
              <a:latin typeface="Consolas" panose="020B0609020204030204" pitchFamily="49" charset="0"/>
            </a:endParaRPr>
          </a:p>
          <a:p>
            <a:r>
              <a:rPr lang="fr-FR" b="0" i="1" dirty="0">
                <a:solidFill>
                  <a:srgbClr val="93A1A1"/>
                </a:solidFill>
                <a:effectLst/>
                <a:latin typeface="Consolas" panose="020B0609020204030204" pitchFamily="49" charset="0"/>
              </a:rPr>
              <a:t>// propriété </a:t>
            </a:r>
            <a:r>
              <a:rPr lang="fr-FR" b="0" i="1" dirty="0" err="1">
                <a:solidFill>
                  <a:srgbClr val="93A1A1"/>
                </a:solidFill>
                <a:effectLst/>
                <a:latin typeface="Consolas" panose="020B0609020204030204" pitchFamily="49" charset="0"/>
              </a:rPr>
              <a:t>classList</a:t>
            </a:r>
            <a:endParaRPr lang="fr-FR" b="0" dirty="0">
              <a:solidFill>
                <a:srgbClr val="657B83"/>
              </a:solidFill>
              <a:effectLst/>
              <a:latin typeface="Consolas" panose="020B0609020204030204" pitchFamily="49" charset="0"/>
            </a:endParaRPr>
          </a:p>
          <a:p>
            <a:r>
              <a:rPr lang="fr-FR" b="0" dirty="0" err="1">
                <a:solidFill>
                  <a:srgbClr val="268BD2"/>
                </a:solidFill>
                <a:effectLst/>
                <a:latin typeface="Consolas" panose="020B0609020204030204" pitchFamily="49" charset="0"/>
              </a:rPr>
              <a:t>p</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classList</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add</a:t>
            </a:r>
            <a:r>
              <a:rPr lang="fr-FR" b="0" dirty="0">
                <a:solidFill>
                  <a:srgbClr val="657B83"/>
                </a:solidFill>
                <a:effectLst/>
                <a:latin typeface="Consolas" panose="020B0609020204030204" pitchFamily="49" charset="0"/>
              </a:rPr>
              <a:t>(</a:t>
            </a:r>
            <a:r>
              <a:rPr lang="fr-FR" b="0" dirty="0">
                <a:solidFill>
                  <a:srgbClr val="2AA198"/>
                </a:solidFill>
                <a:effectLst/>
                <a:latin typeface="Consolas" panose="020B0609020204030204" pitchFamily="49" charset="0"/>
              </a:rPr>
              <a:t>"</a:t>
            </a:r>
            <a:r>
              <a:rPr lang="fr-FR" b="0" dirty="0" err="1">
                <a:solidFill>
                  <a:srgbClr val="2AA198"/>
                </a:solidFill>
                <a:effectLst/>
                <a:latin typeface="Consolas" panose="020B0609020204030204" pitchFamily="49" charset="0"/>
              </a:rPr>
              <a:t>color-red</a:t>
            </a:r>
            <a:r>
              <a:rPr lang="fr-FR" b="0" dirty="0">
                <a:solidFill>
                  <a:srgbClr val="2AA198"/>
                </a:solidFill>
                <a:effectLst/>
                <a:latin typeface="Consolas" panose="020B0609020204030204" pitchFamily="49" charset="0"/>
              </a:rPr>
              <a:t>"</a:t>
            </a:r>
            <a:r>
              <a:rPr lang="fr-FR" b="0" dirty="0">
                <a:solidFill>
                  <a:srgbClr val="657B83"/>
                </a:solidFill>
                <a:effectLst/>
                <a:latin typeface="Consolas" panose="020B0609020204030204" pitchFamily="49" charset="0"/>
              </a:rPr>
              <a:t>,</a:t>
            </a:r>
            <a:r>
              <a:rPr lang="fr-FR" b="0" dirty="0">
                <a:solidFill>
                  <a:srgbClr val="2AA198"/>
                </a:solidFill>
                <a:effectLst/>
                <a:latin typeface="Consolas" panose="020B0609020204030204" pitchFamily="49" charset="0"/>
              </a:rPr>
              <a:t>"</a:t>
            </a:r>
            <a:r>
              <a:rPr lang="fr-FR" b="0" dirty="0" err="1">
                <a:solidFill>
                  <a:srgbClr val="2AA198"/>
                </a:solidFill>
                <a:effectLst/>
                <a:latin typeface="Consolas" panose="020B0609020204030204" pitchFamily="49" charset="0"/>
              </a:rPr>
              <a:t>text-uppercase</a:t>
            </a:r>
            <a:r>
              <a:rPr lang="fr-FR" b="0" dirty="0">
                <a:solidFill>
                  <a:srgbClr val="2AA198"/>
                </a:solidFill>
                <a:effectLst/>
                <a:latin typeface="Consolas" panose="020B0609020204030204" pitchFamily="49" charset="0"/>
              </a:rPr>
              <a:t>"</a:t>
            </a:r>
            <a:r>
              <a:rPr lang="fr-FR" b="0" dirty="0">
                <a:solidFill>
                  <a:srgbClr val="657B83"/>
                </a:solidFill>
                <a:effectLst/>
                <a:latin typeface="Consolas" panose="020B0609020204030204" pitchFamily="49" charset="0"/>
              </a:rPr>
              <a:t>);</a:t>
            </a:r>
          </a:p>
          <a:p>
            <a:r>
              <a:rPr lang="fr-FR" b="0" dirty="0">
                <a:solidFill>
                  <a:srgbClr val="268BD2"/>
                </a:solidFill>
                <a:effectLst/>
                <a:latin typeface="Consolas" panose="020B0609020204030204" pitchFamily="49" charset="0"/>
              </a:rPr>
              <a:t>console</a:t>
            </a:r>
            <a:r>
              <a:rPr lang="fr-FR" b="0" dirty="0">
                <a:solidFill>
                  <a:srgbClr val="657B83"/>
                </a:solidFill>
                <a:effectLst/>
                <a:latin typeface="Consolas" panose="020B0609020204030204" pitchFamily="49" charset="0"/>
              </a:rPr>
              <a:t>.</a:t>
            </a:r>
            <a:r>
              <a:rPr lang="fr-FR" b="0" dirty="0">
                <a:solidFill>
                  <a:srgbClr val="268BD2"/>
                </a:solidFill>
                <a:effectLst/>
                <a:latin typeface="Consolas" panose="020B0609020204030204" pitchFamily="49" charset="0"/>
              </a:rPr>
              <a:t>log</a:t>
            </a:r>
            <a:r>
              <a:rPr lang="fr-FR" b="0" dirty="0">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p</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classList</a:t>
            </a:r>
            <a:r>
              <a:rPr lang="fr-FR" b="0" dirty="0">
                <a:solidFill>
                  <a:srgbClr val="657B83"/>
                </a:solidFill>
                <a:effectLst/>
                <a:latin typeface="Consolas" panose="020B0609020204030204" pitchFamily="49" charset="0"/>
              </a:rPr>
              <a:t>);</a:t>
            </a:r>
          </a:p>
          <a:p>
            <a:endParaRPr lang="fr-FR" dirty="0">
              <a:solidFill>
                <a:srgbClr val="657B83"/>
              </a:solidFill>
              <a:latin typeface="Consolas" panose="020B0609020204030204" pitchFamily="49" charset="0"/>
            </a:endParaRPr>
          </a:p>
          <a:p>
            <a:r>
              <a:rPr lang="fr-FR" b="0" dirty="0" err="1">
                <a:solidFill>
                  <a:srgbClr val="268BD2"/>
                </a:solidFill>
                <a:effectLst/>
                <a:latin typeface="Consolas" panose="020B0609020204030204" pitchFamily="49" charset="0"/>
              </a:rPr>
              <a:t>p</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classList</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remove</a:t>
            </a:r>
            <a:r>
              <a:rPr lang="fr-FR" b="0" dirty="0">
                <a:solidFill>
                  <a:srgbClr val="657B83"/>
                </a:solidFill>
                <a:effectLst/>
                <a:latin typeface="Consolas" panose="020B0609020204030204" pitchFamily="49" charset="0"/>
              </a:rPr>
              <a:t>(</a:t>
            </a:r>
            <a:r>
              <a:rPr lang="fr-FR" b="0" dirty="0">
                <a:solidFill>
                  <a:srgbClr val="2AA198"/>
                </a:solidFill>
                <a:effectLst/>
                <a:latin typeface="Consolas" panose="020B0609020204030204" pitchFamily="49" charset="0"/>
              </a:rPr>
              <a:t>"</a:t>
            </a:r>
            <a:r>
              <a:rPr lang="fr-FR" b="0" dirty="0" err="1">
                <a:solidFill>
                  <a:srgbClr val="2AA198"/>
                </a:solidFill>
                <a:effectLst/>
                <a:latin typeface="Consolas" panose="020B0609020204030204" pitchFamily="49" charset="0"/>
              </a:rPr>
              <a:t>text-uppercase</a:t>
            </a:r>
            <a:r>
              <a:rPr lang="fr-FR" b="0" dirty="0">
                <a:solidFill>
                  <a:srgbClr val="2AA198"/>
                </a:solidFill>
                <a:effectLst/>
                <a:latin typeface="Consolas" panose="020B0609020204030204" pitchFamily="49" charset="0"/>
              </a:rPr>
              <a:t>"</a:t>
            </a:r>
            <a:r>
              <a:rPr lang="fr-FR" b="0" dirty="0">
                <a:solidFill>
                  <a:srgbClr val="657B83"/>
                </a:solidFill>
                <a:effectLst/>
                <a:latin typeface="Consolas" panose="020B0609020204030204" pitchFamily="49" charset="0"/>
              </a:rPr>
              <a:t>); </a:t>
            </a:r>
            <a:r>
              <a:rPr lang="fr-FR" b="0" i="1" dirty="0">
                <a:solidFill>
                  <a:srgbClr val="93A1A1"/>
                </a:solidFill>
                <a:effectLst/>
                <a:latin typeface="Consolas" panose="020B0609020204030204" pitchFamily="49" charset="0"/>
              </a:rPr>
              <a:t>// Retirer une ou plusieurs classes</a:t>
            </a:r>
            <a:endParaRPr lang="fr-FR" b="0" dirty="0">
              <a:solidFill>
                <a:srgbClr val="657B83"/>
              </a:solidFill>
              <a:effectLst/>
              <a:latin typeface="Consolas" panose="020B0609020204030204" pitchFamily="49" charset="0"/>
            </a:endParaRPr>
          </a:p>
          <a:p>
            <a:endParaRPr lang="fr-FR" b="0" dirty="0">
              <a:solidFill>
                <a:srgbClr val="657B83"/>
              </a:solidFill>
              <a:effectLst/>
              <a:latin typeface="Consolas" panose="020B0609020204030204" pitchFamily="49" charset="0"/>
            </a:endParaRPr>
          </a:p>
        </p:txBody>
      </p:sp>
    </p:spTree>
    <p:extLst>
      <p:ext uri="{BB962C8B-B14F-4D97-AF65-F5344CB8AC3E}">
        <p14:creationId xmlns:p14="http://schemas.microsoft.com/office/powerpoint/2010/main" val="813731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21</a:t>
            </a:r>
          </a:p>
        </p:txBody>
      </p:sp>
      <p:sp>
        <p:nvSpPr>
          <p:cNvPr id="3" name="TextBox 2">
            <a:extLst>
              <a:ext uri="{FF2B5EF4-FFF2-40B4-BE49-F238E27FC236}">
                <a16:creationId xmlns:a16="http://schemas.microsoft.com/office/drawing/2014/main" id="{300F317F-220A-C48E-5C15-8F401C4C2259}"/>
              </a:ext>
            </a:extLst>
          </p:cNvPr>
          <p:cNvSpPr txBox="1"/>
          <p:nvPr/>
        </p:nvSpPr>
        <p:spPr>
          <a:xfrm>
            <a:off x="5602269" y="656343"/>
            <a:ext cx="96276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 DOM</a:t>
            </a:r>
            <a:endParaRPr lang="fr-FR" dirty="0">
              <a:solidFill>
                <a:srgbClr val="383A42"/>
              </a:solidFill>
              <a:latin typeface="Consolas"/>
              <a:ea typeface="Times New Roman"/>
              <a:cs typeface="Times New Roman"/>
            </a:endParaRPr>
          </a:p>
        </p:txBody>
      </p:sp>
      <p:sp>
        <p:nvSpPr>
          <p:cNvPr id="6" name="ZoneTexte 5">
            <a:extLst>
              <a:ext uri="{FF2B5EF4-FFF2-40B4-BE49-F238E27FC236}">
                <a16:creationId xmlns:a16="http://schemas.microsoft.com/office/drawing/2014/main" id="{1B89B8D5-F364-107B-D941-DE4FE367B802}"/>
              </a:ext>
            </a:extLst>
          </p:cNvPr>
          <p:cNvSpPr txBox="1"/>
          <p:nvPr/>
        </p:nvSpPr>
        <p:spPr>
          <a:xfrm>
            <a:off x="4976392" y="1045229"/>
            <a:ext cx="2214520" cy="461665"/>
          </a:xfrm>
          <a:prstGeom prst="rect">
            <a:avLst/>
          </a:prstGeom>
          <a:noFill/>
        </p:spPr>
        <p:txBody>
          <a:bodyPr wrap="square" rtlCol="0">
            <a:spAutoFit/>
          </a:bodyPr>
          <a:lstStyle/>
          <a:p>
            <a:r>
              <a:rPr lang="fr-FR" sz="2400" b="1" dirty="0">
                <a:solidFill>
                  <a:srgbClr val="0070C0"/>
                </a:solidFill>
              </a:rPr>
              <a:t>Les évènements</a:t>
            </a:r>
          </a:p>
        </p:txBody>
      </p:sp>
      <p:sp>
        <p:nvSpPr>
          <p:cNvPr id="7" name="ZoneTexte 6">
            <a:extLst>
              <a:ext uri="{FF2B5EF4-FFF2-40B4-BE49-F238E27FC236}">
                <a16:creationId xmlns:a16="http://schemas.microsoft.com/office/drawing/2014/main" id="{C3820E8C-59E5-20C0-C8AB-28E143219423}"/>
              </a:ext>
            </a:extLst>
          </p:cNvPr>
          <p:cNvSpPr txBox="1"/>
          <p:nvPr/>
        </p:nvSpPr>
        <p:spPr>
          <a:xfrm>
            <a:off x="319597" y="1501175"/>
            <a:ext cx="11872403" cy="1754326"/>
          </a:xfrm>
          <a:prstGeom prst="rect">
            <a:avLst/>
          </a:prstGeom>
          <a:noFill/>
        </p:spPr>
        <p:txBody>
          <a:bodyPr wrap="square">
            <a:spAutoFit/>
          </a:bodyPr>
          <a:lstStyle/>
          <a:p>
            <a:r>
              <a:rPr lang="fr-FR" dirty="0"/>
              <a:t>Les événements vont nous permettre de déclencher une fonction (une série d'instructions) suite à une interaction/action de l'utilisateur</a:t>
            </a:r>
          </a:p>
          <a:p>
            <a:r>
              <a:rPr lang="fr-FR" dirty="0"/>
              <a:t>      </a:t>
            </a:r>
          </a:p>
          <a:p>
            <a:r>
              <a:rPr lang="fr-FR" dirty="0"/>
              <a:t>Notre objectif : Être en mesure de capter/capturer ces évènements, afin d'exécuter une fonction</a:t>
            </a:r>
          </a:p>
          <a:p>
            <a:r>
              <a:rPr lang="fr-FR" dirty="0"/>
              <a:t>     </a:t>
            </a:r>
          </a:p>
          <a:p>
            <a:r>
              <a:rPr lang="fr-FR" dirty="0"/>
              <a:t>     			Nous allons trouver plusieurs types d'évènements</a:t>
            </a:r>
          </a:p>
        </p:txBody>
      </p:sp>
      <p:sp>
        <p:nvSpPr>
          <p:cNvPr id="9" name="ZoneTexte 8">
            <a:extLst>
              <a:ext uri="{FF2B5EF4-FFF2-40B4-BE49-F238E27FC236}">
                <a16:creationId xmlns:a16="http://schemas.microsoft.com/office/drawing/2014/main" id="{697BA34D-EFEC-FD19-8F0B-CF5EFCD3DAD8}"/>
              </a:ext>
            </a:extLst>
          </p:cNvPr>
          <p:cNvSpPr txBox="1"/>
          <p:nvPr/>
        </p:nvSpPr>
        <p:spPr>
          <a:xfrm>
            <a:off x="240908" y="3453029"/>
            <a:ext cx="6117736" cy="2862322"/>
          </a:xfrm>
          <a:prstGeom prst="rect">
            <a:avLst/>
          </a:prstGeom>
          <a:noFill/>
        </p:spPr>
        <p:txBody>
          <a:bodyPr wrap="square" rtlCol="0">
            <a:spAutoFit/>
          </a:bodyPr>
          <a:lstStyle/>
          <a:p>
            <a:r>
              <a:rPr lang="fr-FR" u="sng" dirty="0"/>
              <a:t>-les évènements à la souris</a:t>
            </a:r>
          </a:p>
          <a:p>
            <a:r>
              <a:rPr lang="fr-FR" dirty="0"/>
              <a:t>       *click --&gt; au clic sur un élément</a:t>
            </a:r>
          </a:p>
          <a:p>
            <a:r>
              <a:rPr lang="fr-FR" dirty="0"/>
              <a:t>       *</a:t>
            </a:r>
            <a:r>
              <a:rPr lang="fr-FR" dirty="0" err="1"/>
              <a:t>mouseenter</a:t>
            </a:r>
            <a:r>
              <a:rPr lang="fr-FR" dirty="0"/>
              <a:t> --&gt; au survol d'un élément</a:t>
            </a:r>
          </a:p>
          <a:p>
            <a:r>
              <a:rPr lang="fr-FR" dirty="0"/>
              <a:t>        *</a:t>
            </a:r>
            <a:r>
              <a:rPr lang="fr-FR" dirty="0" err="1"/>
              <a:t>mouseleave</a:t>
            </a:r>
            <a:r>
              <a:rPr lang="fr-FR" dirty="0"/>
              <a:t> ---&gt; lorsque l'on quitte le survol d'un élément   </a:t>
            </a:r>
          </a:p>
          <a:p>
            <a:r>
              <a:rPr lang="fr-FR" u="sng" dirty="0"/>
              <a:t>-les événements au clavier</a:t>
            </a:r>
          </a:p>
          <a:p>
            <a:r>
              <a:rPr lang="fr-FR" dirty="0"/>
              <a:t>        *</a:t>
            </a:r>
            <a:r>
              <a:rPr lang="fr-FR" dirty="0" err="1"/>
              <a:t>keydown</a:t>
            </a:r>
            <a:r>
              <a:rPr lang="fr-FR" dirty="0"/>
              <a:t> --&gt; une touche du clavier est enfoncée</a:t>
            </a:r>
          </a:p>
          <a:p>
            <a:r>
              <a:rPr lang="fr-FR" dirty="0"/>
              <a:t>        *</a:t>
            </a:r>
            <a:r>
              <a:rPr lang="fr-FR" dirty="0" err="1"/>
              <a:t>keyup</a:t>
            </a:r>
            <a:r>
              <a:rPr lang="fr-FR" dirty="0"/>
              <a:t> --&gt; une touche de clavier est relâchée</a:t>
            </a:r>
          </a:p>
          <a:p>
            <a:r>
              <a:rPr lang="fr-FR" u="sng" dirty="0"/>
              <a:t>-les évènements sur la fenêtre</a:t>
            </a:r>
          </a:p>
          <a:p>
            <a:r>
              <a:rPr lang="fr-FR" dirty="0"/>
              <a:t>            *scroll --&gt; défilement de la fenêtre</a:t>
            </a:r>
          </a:p>
          <a:p>
            <a:r>
              <a:rPr lang="fr-FR" dirty="0"/>
              <a:t>            *</a:t>
            </a:r>
            <a:r>
              <a:rPr lang="fr-FR" dirty="0" err="1"/>
              <a:t>resize</a:t>
            </a:r>
            <a:r>
              <a:rPr lang="fr-FR" dirty="0"/>
              <a:t> --&gt; </a:t>
            </a:r>
            <a:r>
              <a:rPr lang="fr-FR" dirty="0" err="1"/>
              <a:t>redimentionnement</a:t>
            </a:r>
            <a:r>
              <a:rPr lang="fr-FR" dirty="0"/>
              <a:t> de la fenêtre</a:t>
            </a:r>
          </a:p>
        </p:txBody>
      </p:sp>
      <p:sp>
        <p:nvSpPr>
          <p:cNvPr id="11" name="ZoneTexte 10">
            <a:extLst>
              <a:ext uri="{FF2B5EF4-FFF2-40B4-BE49-F238E27FC236}">
                <a16:creationId xmlns:a16="http://schemas.microsoft.com/office/drawing/2014/main" id="{F903A3CF-76A8-99EB-0952-807C65845791}"/>
              </a:ext>
            </a:extLst>
          </p:cNvPr>
          <p:cNvSpPr txBox="1"/>
          <p:nvPr/>
        </p:nvSpPr>
        <p:spPr>
          <a:xfrm>
            <a:off x="6096000" y="3758671"/>
            <a:ext cx="5734083" cy="2308324"/>
          </a:xfrm>
          <a:prstGeom prst="rect">
            <a:avLst/>
          </a:prstGeom>
          <a:noFill/>
        </p:spPr>
        <p:txBody>
          <a:bodyPr wrap="square">
            <a:spAutoFit/>
          </a:bodyPr>
          <a:lstStyle/>
          <a:p>
            <a:r>
              <a:rPr lang="fr-FR" u="sng" dirty="0"/>
              <a:t>- Les événement sur un formulaire</a:t>
            </a:r>
          </a:p>
          <a:p>
            <a:r>
              <a:rPr lang="fr-FR" dirty="0"/>
              <a:t>            * change ---&gt; au changement de valeur pour </a:t>
            </a:r>
          </a:p>
          <a:p>
            <a:r>
              <a:rPr lang="fr-FR" dirty="0"/>
              <a:t>	les éléments &lt;input&gt;,&lt;select&gt;, &lt;</a:t>
            </a:r>
            <a:r>
              <a:rPr lang="fr-FR" dirty="0" err="1"/>
              <a:t>textarea</a:t>
            </a:r>
            <a:r>
              <a:rPr lang="fr-FR" dirty="0"/>
              <a:t>&gt;</a:t>
            </a:r>
          </a:p>
          <a:p>
            <a:r>
              <a:rPr lang="fr-FR" dirty="0"/>
              <a:t>            * </a:t>
            </a:r>
            <a:r>
              <a:rPr lang="fr-FR" dirty="0" err="1"/>
              <a:t>submit</a:t>
            </a:r>
            <a:r>
              <a:rPr lang="fr-FR" dirty="0"/>
              <a:t> ---&gt; avant l'envoi du formulaire</a:t>
            </a:r>
          </a:p>
          <a:p>
            <a:r>
              <a:rPr lang="fr-FR" dirty="0"/>
              <a:t>      </a:t>
            </a:r>
          </a:p>
          <a:p>
            <a:r>
              <a:rPr lang="fr-FR" u="sng" dirty="0"/>
              <a:t>- Les événement sur le DOM</a:t>
            </a:r>
          </a:p>
          <a:p>
            <a:r>
              <a:rPr lang="fr-FR" dirty="0"/>
              <a:t>           * </a:t>
            </a:r>
            <a:r>
              <a:rPr lang="fr-FR" dirty="0" err="1"/>
              <a:t>DOMContentLoaded</a:t>
            </a:r>
            <a:r>
              <a:rPr lang="fr-FR" dirty="0"/>
              <a:t> --&gt; lorsque le document HTML </a:t>
            </a:r>
          </a:p>
          <a:p>
            <a:r>
              <a:rPr lang="fr-FR" dirty="0"/>
              <a:t>	est complément chargé</a:t>
            </a:r>
          </a:p>
        </p:txBody>
      </p:sp>
    </p:spTree>
    <p:extLst>
      <p:ext uri="{BB962C8B-B14F-4D97-AF65-F5344CB8AC3E}">
        <p14:creationId xmlns:p14="http://schemas.microsoft.com/office/powerpoint/2010/main" val="825116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22</a:t>
            </a:r>
          </a:p>
        </p:txBody>
      </p:sp>
      <p:sp>
        <p:nvSpPr>
          <p:cNvPr id="3" name="TextBox 2">
            <a:extLst>
              <a:ext uri="{FF2B5EF4-FFF2-40B4-BE49-F238E27FC236}">
                <a16:creationId xmlns:a16="http://schemas.microsoft.com/office/drawing/2014/main" id="{300F317F-220A-C48E-5C15-8F401C4C2259}"/>
              </a:ext>
            </a:extLst>
          </p:cNvPr>
          <p:cNvSpPr txBox="1"/>
          <p:nvPr/>
        </p:nvSpPr>
        <p:spPr>
          <a:xfrm>
            <a:off x="5602269" y="656343"/>
            <a:ext cx="96276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 DOM</a:t>
            </a:r>
            <a:endParaRPr lang="fr-FR" dirty="0">
              <a:solidFill>
                <a:srgbClr val="383A42"/>
              </a:solidFill>
              <a:latin typeface="Consolas"/>
              <a:ea typeface="Times New Roman"/>
              <a:cs typeface="Times New Roman"/>
            </a:endParaRPr>
          </a:p>
        </p:txBody>
      </p:sp>
      <p:sp>
        <p:nvSpPr>
          <p:cNvPr id="6" name="ZoneTexte 5">
            <a:extLst>
              <a:ext uri="{FF2B5EF4-FFF2-40B4-BE49-F238E27FC236}">
                <a16:creationId xmlns:a16="http://schemas.microsoft.com/office/drawing/2014/main" id="{1B89B8D5-F364-107B-D941-DE4FE367B802}"/>
              </a:ext>
            </a:extLst>
          </p:cNvPr>
          <p:cNvSpPr txBox="1"/>
          <p:nvPr/>
        </p:nvSpPr>
        <p:spPr>
          <a:xfrm>
            <a:off x="4237097" y="1048182"/>
            <a:ext cx="3693110" cy="461665"/>
          </a:xfrm>
          <a:prstGeom prst="rect">
            <a:avLst/>
          </a:prstGeom>
          <a:noFill/>
        </p:spPr>
        <p:txBody>
          <a:bodyPr wrap="square" rtlCol="0">
            <a:spAutoFit/>
          </a:bodyPr>
          <a:lstStyle/>
          <a:p>
            <a:r>
              <a:rPr lang="fr-FR" sz="2400" b="1" dirty="0">
                <a:solidFill>
                  <a:srgbClr val="0070C0"/>
                </a:solidFill>
              </a:rPr>
              <a:t>Les écouteurs événements</a:t>
            </a:r>
          </a:p>
        </p:txBody>
      </p:sp>
      <p:sp>
        <p:nvSpPr>
          <p:cNvPr id="5" name="ZoneTexte 4">
            <a:extLst>
              <a:ext uri="{FF2B5EF4-FFF2-40B4-BE49-F238E27FC236}">
                <a16:creationId xmlns:a16="http://schemas.microsoft.com/office/drawing/2014/main" id="{232EAD2B-CAE5-D462-7EA4-3DFA613BC9A2}"/>
              </a:ext>
            </a:extLst>
          </p:cNvPr>
          <p:cNvSpPr txBox="1"/>
          <p:nvPr/>
        </p:nvSpPr>
        <p:spPr>
          <a:xfrm>
            <a:off x="1364960" y="2345569"/>
            <a:ext cx="9437383" cy="3046988"/>
          </a:xfrm>
          <a:prstGeom prst="rect">
            <a:avLst/>
          </a:prstGeom>
          <a:noFill/>
        </p:spPr>
        <p:txBody>
          <a:bodyPr wrap="square">
            <a:spAutoFit/>
          </a:bodyPr>
          <a:lstStyle/>
          <a:p>
            <a:r>
              <a:rPr lang="fr-FR" sz="1600" b="0" i="1" dirty="0">
                <a:solidFill>
                  <a:srgbClr val="657B83"/>
                </a:solidFill>
                <a:effectLst/>
                <a:latin typeface="Consolas" panose="020B0609020204030204" pitchFamily="49" charset="0"/>
              </a:rPr>
              <a:t>	</a:t>
            </a:r>
            <a:r>
              <a:rPr lang="fr-FR" sz="1600" b="0" i="1" dirty="0">
                <a:effectLst/>
                <a:latin typeface="Consolas" panose="020B0609020204030204" pitchFamily="49" charset="0"/>
              </a:rPr>
              <a:t>Nous allons avoir besoin d'"attacher" un événement à un élément ou autrement dit déclarer un écouteur d'évènement qui se chargera de lancer une action lorsque l'évènement se produira </a:t>
            </a:r>
            <a:r>
              <a:rPr lang="fr-FR" sz="1600" i="1" dirty="0">
                <a:latin typeface="Consolas" panose="020B0609020204030204" pitchFamily="49" charset="0"/>
                <a:sym typeface="Wingdings" panose="05000000000000000000" pitchFamily="2" charset="2"/>
              </a:rPr>
              <a:t> </a:t>
            </a:r>
            <a:r>
              <a:rPr lang="fr-FR" sz="1600" b="0" i="1" dirty="0">
                <a:effectLst/>
                <a:latin typeface="Consolas" panose="020B0609020204030204" pitchFamily="49" charset="0"/>
              </a:rPr>
              <a:t>cette action sera une fonction (cette fonction sera à l'intérieur d'une autre fonction et nous appellerons donc cette fonction une fonction callback)</a:t>
            </a:r>
            <a:endParaRPr lang="fr-FR" sz="1600" b="0" dirty="0">
              <a:effectLst/>
              <a:latin typeface="Consolas" panose="020B0609020204030204" pitchFamily="49" charset="0"/>
            </a:endParaRPr>
          </a:p>
          <a:p>
            <a:endParaRPr lang="fr-FR" sz="1600" i="1" dirty="0">
              <a:latin typeface="Consolas" panose="020B0609020204030204" pitchFamily="49" charset="0"/>
            </a:endParaRPr>
          </a:p>
          <a:p>
            <a:r>
              <a:rPr lang="fr-FR" sz="1600" b="0" i="1" dirty="0">
                <a:effectLst/>
                <a:latin typeface="Consolas" panose="020B0609020204030204" pitchFamily="49" charset="0"/>
              </a:rPr>
              <a:t>La fonction que nous allons utiliser pour déclarer un écouteur d'évènement est </a:t>
            </a:r>
            <a:r>
              <a:rPr lang="fr-FR" sz="1600" b="0" i="1" dirty="0" err="1">
                <a:solidFill>
                  <a:srgbClr val="C00000"/>
                </a:solidFill>
                <a:effectLst/>
                <a:latin typeface="Consolas" panose="020B0609020204030204" pitchFamily="49" charset="0"/>
              </a:rPr>
              <a:t>addEventListener</a:t>
            </a:r>
            <a:endParaRPr lang="fr-FR" sz="1600" b="0" dirty="0">
              <a:solidFill>
                <a:srgbClr val="C00000"/>
              </a:solidFill>
              <a:effectLst/>
              <a:latin typeface="Consolas" panose="020B0609020204030204" pitchFamily="49" charset="0"/>
            </a:endParaRPr>
          </a:p>
          <a:p>
            <a:r>
              <a:rPr lang="fr-FR" sz="1600" b="0" i="1" dirty="0">
                <a:solidFill>
                  <a:srgbClr val="93A1A1"/>
                </a:solidFill>
                <a:effectLst/>
                <a:latin typeface="Consolas" panose="020B0609020204030204" pitchFamily="49" charset="0"/>
              </a:rPr>
              <a:t>   </a:t>
            </a:r>
            <a:endParaRPr lang="fr-FR" sz="1600" b="0" dirty="0">
              <a:solidFill>
                <a:srgbClr val="657B83"/>
              </a:solidFill>
              <a:effectLst/>
              <a:latin typeface="Consolas" panose="020B0609020204030204" pitchFamily="49" charset="0"/>
            </a:endParaRPr>
          </a:p>
          <a:p>
            <a:r>
              <a:rPr lang="fr-FR" sz="1600" b="0" i="1" dirty="0" err="1">
                <a:effectLst/>
                <a:latin typeface="Consolas" panose="020B0609020204030204" pitchFamily="49" charset="0"/>
              </a:rPr>
              <a:t>element.addEventListener</a:t>
            </a:r>
            <a:r>
              <a:rPr lang="fr-FR" sz="1600" b="0" i="1" dirty="0">
                <a:effectLst/>
                <a:latin typeface="Consolas" panose="020B0609020204030204" pitchFamily="49" charset="0"/>
              </a:rPr>
              <a:t>("type d'</a:t>
            </a:r>
            <a:r>
              <a:rPr lang="fr-FR" sz="1600" b="0" i="1" dirty="0" err="1">
                <a:effectLst/>
                <a:latin typeface="Consolas" panose="020B0609020204030204" pitchFamily="49" charset="0"/>
              </a:rPr>
              <a:t>évenement</a:t>
            </a:r>
            <a:r>
              <a:rPr lang="fr-FR" sz="1600" b="0" i="1" dirty="0">
                <a:effectLst/>
                <a:latin typeface="Consolas" panose="020B0609020204030204" pitchFamily="49" charset="0"/>
              </a:rPr>
              <a:t>", fonction de callback ou nom d'une fonction existante)</a:t>
            </a:r>
            <a:endParaRPr lang="fr-FR" sz="1600" b="0" dirty="0">
              <a:effectLst/>
              <a:latin typeface="Consolas" panose="020B0609020204030204" pitchFamily="49" charset="0"/>
            </a:endParaRPr>
          </a:p>
          <a:p>
            <a:r>
              <a:rPr lang="fr-FR" sz="1600" b="0" i="1" dirty="0">
                <a:solidFill>
                  <a:srgbClr val="93A1A1"/>
                </a:solidFill>
                <a:effectLst/>
                <a:latin typeface="Consolas" panose="020B0609020204030204" pitchFamily="49" charset="0"/>
              </a:rPr>
              <a:t>     </a:t>
            </a:r>
            <a:endParaRPr lang="fr-FR" b="0" dirty="0">
              <a:solidFill>
                <a:srgbClr val="657B83"/>
              </a:solidFill>
              <a:effectLst/>
              <a:latin typeface="Consolas" panose="020B0609020204030204" pitchFamily="49" charset="0"/>
            </a:endParaRPr>
          </a:p>
        </p:txBody>
      </p:sp>
    </p:spTree>
    <p:extLst>
      <p:ext uri="{BB962C8B-B14F-4D97-AF65-F5344CB8AC3E}">
        <p14:creationId xmlns:p14="http://schemas.microsoft.com/office/powerpoint/2010/main" val="1550560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22</a:t>
            </a:r>
          </a:p>
        </p:txBody>
      </p:sp>
      <p:sp>
        <p:nvSpPr>
          <p:cNvPr id="3" name="TextBox 2">
            <a:extLst>
              <a:ext uri="{FF2B5EF4-FFF2-40B4-BE49-F238E27FC236}">
                <a16:creationId xmlns:a16="http://schemas.microsoft.com/office/drawing/2014/main" id="{300F317F-220A-C48E-5C15-8F401C4C2259}"/>
              </a:ext>
            </a:extLst>
          </p:cNvPr>
          <p:cNvSpPr txBox="1"/>
          <p:nvPr/>
        </p:nvSpPr>
        <p:spPr>
          <a:xfrm>
            <a:off x="5602269" y="656343"/>
            <a:ext cx="96276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 DOM</a:t>
            </a:r>
            <a:endParaRPr lang="fr-FR" dirty="0">
              <a:solidFill>
                <a:srgbClr val="383A42"/>
              </a:solidFill>
              <a:latin typeface="Consolas"/>
              <a:ea typeface="Times New Roman"/>
              <a:cs typeface="Times New Roman"/>
            </a:endParaRPr>
          </a:p>
        </p:txBody>
      </p:sp>
      <p:sp>
        <p:nvSpPr>
          <p:cNvPr id="6" name="ZoneTexte 5">
            <a:extLst>
              <a:ext uri="{FF2B5EF4-FFF2-40B4-BE49-F238E27FC236}">
                <a16:creationId xmlns:a16="http://schemas.microsoft.com/office/drawing/2014/main" id="{1B89B8D5-F364-107B-D941-DE4FE367B802}"/>
              </a:ext>
            </a:extLst>
          </p:cNvPr>
          <p:cNvSpPr txBox="1"/>
          <p:nvPr/>
        </p:nvSpPr>
        <p:spPr>
          <a:xfrm>
            <a:off x="4237097" y="1048182"/>
            <a:ext cx="3693110" cy="461665"/>
          </a:xfrm>
          <a:prstGeom prst="rect">
            <a:avLst/>
          </a:prstGeom>
          <a:noFill/>
        </p:spPr>
        <p:txBody>
          <a:bodyPr wrap="square" rtlCol="0">
            <a:spAutoFit/>
          </a:bodyPr>
          <a:lstStyle/>
          <a:p>
            <a:r>
              <a:rPr lang="fr-FR" sz="2400" b="1" dirty="0">
                <a:solidFill>
                  <a:srgbClr val="0070C0"/>
                </a:solidFill>
              </a:rPr>
              <a:t>Les écouteurs évènements</a:t>
            </a:r>
          </a:p>
        </p:txBody>
      </p:sp>
      <p:sp>
        <p:nvSpPr>
          <p:cNvPr id="4" name="ZoneTexte 3">
            <a:extLst>
              <a:ext uri="{FF2B5EF4-FFF2-40B4-BE49-F238E27FC236}">
                <a16:creationId xmlns:a16="http://schemas.microsoft.com/office/drawing/2014/main" id="{752AC71E-EE7B-DBAC-3794-4C0CC1256A5B}"/>
              </a:ext>
            </a:extLst>
          </p:cNvPr>
          <p:cNvSpPr txBox="1"/>
          <p:nvPr/>
        </p:nvSpPr>
        <p:spPr>
          <a:xfrm>
            <a:off x="949912" y="1620524"/>
            <a:ext cx="10732499" cy="4801314"/>
          </a:xfrm>
          <a:prstGeom prst="rect">
            <a:avLst/>
          </a:prstGeom>
          <a:noFill/>
        </p:spPr>
        <p:txBody>
          <a:bodyPr wrap="square">
            <a:spAutoFit/>
          </a:bodyPr>
          <a:lstStyle/>
          <a:p>
            <a:r>
              <a:rPr lang="fr-FR" sz="1800" b="0" i="1" dirty="0">
                <a:effectLst/>
                <a:latin typeface="Consolas" panose="020B0609020204030204" pitchFamily="49" charset="0"/>
              </a:rPr>
              <a:t>Exemple : AU clic sur le paragraphe portant </a:t>
            </a:r>
            <a:r>
              <a:rPr lang="fr-FR" sz="1800" b="0" i="1" dirty="0" err="1">
                <a:effectLst/>
                <a:latin typeface="Consolas" panose="020B0609020204030204" pitchFamily="49" charset="0"/>
              </a:rPr>
              <a:t>d'id</a:t>
            </a:r>
            <a:r>
              <a:rPr lang="fr-FR" sz="1800" b="0" i="1" dirty="0">
                <a:effectLst/>
                <a:latin typeface="Consolas" panose="020B0609020204030204" pitchFamily="49" charset="0"/>
              </a:rPr>
              <a:t> </a:t>
            </a:r>
            <a:r>
              <a:rPr lang="fr-FR" sz="1800" b="0" i="1" dirty="0" err="1">
                <a:effectLst/>
                <a:latin typeface="Consolas" panose="020B0609020204030204" pitchFamily="49" charset="0"/>
              </a:rPr>
              <a:t>welcome</a:t>
            </a:r>
            <a:r>
              <a:rPr lang="fr-FR" sz="1800" b="0" i="1" dirty="0">
                <a:effectLst/>
                <a:latin typeface="Consolas" panose="020B0609020204030204" pitchFamily="49" charset="0"/>
              </a:rPr>
              <a:t>, afficher le texte en jaune</a:t>
            </a:r>
            <a:endParaRPr lang="fr-FR" sz="1800" b="0" dirty="0">
              <a:effectLst/>
              <a:latin typeface="Consolas" panose="020B0609020204030204" pitchFamily="49" charset="0"/>
            </a:endParaRPr>
          </a:p>
          <a:p>
            <a:r>
              <a:rPr lang="fr-FR" sz="1800" b="0" i="1" dirty="0">
                <a:effectLst/>
                <a:latin typeface="Consolas" panose="020B0609020204030204" pitchFamily="49" charset="0"/>
              </a:rPr>
              <a:t>  </a:t>
            </a:r>
            <a:endParaRPr lang="fr-FR" sz="1800" b="0" dirty="0">
              <a:effectLst/>
              <a:latin typeface="Consolas" panose="020B0609020204030204" pitchFamily="49" charset="0"/>
            </a:endParaRPr>
          </a:p>
          <a:p>
            <a:r>
              <a:rPr lang="fr-FR" i="1" dirty="0">
                <a:latin typeface="Consolas" panose="020B0609020204030204" pitchFamily="49" charset="0"/>
              </a:rPr>
              <a:t>	</a:t>
            </a:r>
            <a:r>
              <a:rPr lang="fr-FR" sz="1800" b="0" i="1" dirty="0">
                <a:effectLst/>
                <a:latin typeface="Consolas" panose="020B0609020204030204" pitchFamily="49" charset="0"/>
              </a:rPr>
              <a:t>1/ On récupère l'élément sur lequel nous allons attacher l'écouteur 		d'évènement dans l'étape 3</a:t>
            </a:r>
            <a:endParaRPr lang="fr-FR" sz="1800" b="0" dirty="0">
              <a:effectLst/>
              <a:latin typeface="Consolas" panose="020B0609020204030204" pitchFamily="49" charset="0"/>
            </a:endParaRPr>
          </a:p>
          <a:p>
            <a:r>
              <a:rPr lang="fr-FR" sz="1800" b="0" i="1" dirty="0">
                <a:effectLst/>
                <a:latin typeface="Consolas" panose="020B0609020204030204" pitchFamily="49" charset="0"/>
              </a:rPr>
              <a:t> </a:t>
            </a:r>
            <a:endParaRPr lang="fr-FR" sz="1800" b="0" dirty="0">
              <a:effectLst/>
              <a:latin typeface="Consolas" panose="020B0609020204030204" pitchFamily="49" charset="0"/>
            </a:endParaRPr>
          </a:p>
          <a:p>
            <a:r>
              <a:rPr lang="fr-FR" b="0" dirty="0">
                <a:solidFill>
                  <a:srgbClr val="657B83"/>
                </a:solidFill>
                <a:effectLst/>
                <a:latin typeface="Consolas" panose="020B0609020204030204" pitchFamily="49" charset="0"/>
              </a:rPr>
              <a:t>     	</a:t>
            </a:r>
            <a:r>
              <a:rPr lang="fr-FR" b="1" dirty="0">
                <a:solidFill>
                  <a:srgbClr val="586E75"/>
                </a:solidFill>
                <a:effectLst/>
                <a:latin typeface="Consolas" panose="020B0609020204030204" pitchFamily="49" charset="0"/>
              </a:rPr>
              <a:t>let</a:t>
            </a:r>
            <a:r>
              <a:rPr lang="fr-FR" b="0" dirty="0">
                <a:solidFill>
                  <a:srgbClr val="657B83"/>
                </a:solidFill>
                <a:effectLst/>
                <a:latin typeface="Consolas" panose="020B0609020204030204" pitchFamily="49" charset="0"/>
              </a:rPr>
              <a:t> </a:t>
            </a:r>
            <a:r>
              <a:rPr lang="fr-FR" b="0" dirty="0">
                <a:solidFill>
                  <a:srgbClr val="268BD2"/>
                </a:solidFill>
                <a:effectLst/>
                <a:latin typeface="Consolas" panose="020B0609020204030204" pitchFamily="49" charset="0"/>
              </a:rPr>
              <a:t>bienvenue</a:t>
            </a:r>
            <a:r>
              <a:rPr lang="fr-FR" b="0" dirty="0">
                <a:solidFill>
                  <a:srgbClr val="657B83"/>
                </a:solidFill>
                <a:effectLst/>
                <a:latin typeface="Consolas" panose="020B0609020204030204" pitchFamily="49" charset="0"/>
              </a:rPr>
              <a:t> </a:t>
            </a:r>
            <a:r>
              <a:rPr lang="fr-FR" b="0" dirty="0">
                <a:solidFill>
                  <a:srgbClr val="859900"/>
                </a:solidFill>
                <a:effectLst/>
                <a:latin typeface="Consolas" panose="020B0609020204030204" pitchFamily="49" charset="0"/>
              </a:rPr>
              <a:t>=</a:t>
            </a:r>
            <a:r>
              <a:rPr lang="fr-FR" b="0" dirty="0">
                <a:solidFill>
                  <a:srgbClr val="657B83"/>
                </a:solidFill>
                <a:effectLst/>
                <a:latin typeface="Consolas" panose="020B0609020204030204" pitchFamily="49" charset="0"/>
              </a:rPr>
              <a:t> </a:t>
            </a:r>
            <a:r>
              <a:rPr lang="fr-FR" b="0" dirty="0" err="1">
                <a:solidFill>
                  <a:srgbClr val="268BD2"/>
                </a:solidFill>
                <a:effectLst/>
                <a:latin typeface="Consolas" panose="020B0609020204030204" pitchFamily="49" charset="0"/>
              </a:rPr>
              <a:t>document</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getElementById</a:t>
            </a:r>
            <a:r>
              <a:rPr lang="fr-FR" b="0" dirty="0">
                <a:solidFill>
                  <a:srgbClr val="657B83"/>
                </a:solidFill>
                <a:effectLst/>
                <a:latin typeface="Consolas" panose="020B0609020204030204" pitchFamily="49" charset="0"/>
              </a:rPr>
              <a:t>(</a:t>
            </a:r>
            <a:r>
              <a:rPr lang="fr-FR" b="0" dirty="0">
                <a:solidFill>
                  <a:srgbClr val="2AA198"/>
                </a:solidFill>
                <a:effectLst/>
                <a:latin typeface="Consolas" panose="020B0609020204030204" pitchFamily="49" charset="0"/>
              </a:rPr>
              <a:t>"</a:t>
            </a:r>
            <a:r>
              <a:rPr lang="fr-FR" b="0" dirty="0" err="1">
                <a:solidFill>
                  <a:srgbClr val="2AA198"/>
                </a:solidFill>
                <a:effectLst/>
                <a:latin typeface="Consolas" panose="020B0609020204030204" pitchFamily="49" charset="0"/>
              </a:rPr>
              <a:t>welcome</a:t>
            </a:r>
            <a:r>
              <a:rPr lang="fr-FR" b="0" dirty="0">
                <a:solidFill>
                  <a:srgbClr val="2AA198"/>
                </a:solidFill>
                <a:effectLst/>
                <a:latin typeface="Consolas" panose="020B0609020204030204" pitchFamily="49" charset="0"/>
              </a:rPr>
              <a:t>"</a:t>
            </a:r>
            <a:r>
              <a:rPr lang="fr-FR" b="0" dirty="0">
                <a:solidFill>
                  <a:srgbClr val="657B83"/>
                </a:solidFill>
                <a:effectLst/>
                <a:latin typeface="Consolas" panose="020B0609020204030204" pitchFamily="49" charset="0"/>
              </a:rPr>
              <a:t>);</a:t>
            </a:r>
          </a:p>
          <a:p>
            <a:endParaRPr lang="fr-FR" dirty="0">
              <a:solidFill>
                <a:srgbClr val="657B83"/>
              </a:solidFill>
              <a:latin typeface="Consolas" panose="020B0609020204030204" pitchFamily="49" charset="0"/>
            </a:endParaRPr>
          </a:p>
          <a:p>
            <a:r>
              <a:rPr lang="fr-FR" b="0" dirty="0">
                <a:solidFill>
                  <a:srgbClr val="657B83"/>
                </a:solidFill>
                <a:effectLst/>
                <a:latin typeface="Consolas" panose="020B0609020204030204" pitchFamily="49" charset="0"/>
              </a:rPr>
              <a:t>	</a:t>
            </a:r>
            <a:r>
              <a:rPr lang="fr-FR" b="0" i="1" dirty="0">
                <a:effectLst/>
                <a:latin typeface="Consolas" panose="020B0609020204030204" pitchFamily="49" charset="0"/>
              </a:rPr>
              <a:t>2/ On détermine une fonction en mesure de réaliser l'action demandée</a:t>
            </a:r>
            <a:endParaRPr lang="fr-FR" b="0" dirty="0">
              <a:effectLst/>
              <a:latin typeface="Consolas" panose="020B0609020204030204" pitchFamily="49" charset="0"/>
            </a:endParaRPr>
          </a:p>
          <a:p>
            <a:br>
              <a:rPr lang="fr-FR" b="0" dirty="0">
                <a:solidFill>
                  <a:srgbClr val="657B83"/>
                </a:solidFill>
                <a:effectLst/>
                <a:latin typeface="Consolas" panose="020B0609020204030204" pitchFamily="49" charset="0"/>
              </a:rPr>
            </a:br>
            <a:r>
              <a:rPr lang="fr-FR" b="0" dirty="0">
                <a:solidFill>
                  <a:srgbClr val="657B83"/>
                </a:solidFill>
                <a:effectLst/>
                <a:latin typeface="Consolas" panose="020B0609020204030204" pitchFamily="49" charset="0"/>
              </a:rPr>
              <a:t>     	</a:t>
            </a:r>
            <a:r>
              <a:rPr lang="fr-FR" b="1" dirty="0" err="1">
                <a:solidFill>
                  <a:srgbClr val="586E75"/>
                </a:solidFill>
                <a:effectLst/>
                <a:latin typeface="Consolas" panose="020B0609020204030204" pitchFamily="49" charset="0"/>
              </a:rPr>
              <a:t>function</a:t>
            </a:r>
            <a:r>
              <a:rPr lang="fr-FR" b="0" dirty="0">
                <a:solidFill>
                  <a:srgbClr val="657B83"/>
                </a:solidFill>
                <a:effectLst/>
                <a:latin typeface="Consolas" panose="020B0609020204030204" pitchFamily="49" charset="0"/>
              </a:rPr>
              <a:t> </a:t>
            </a:r>
            <a:r>
              <a:rPr lang="fr-FR" b="0" dirty="0" err="1">
                <a:solidFill>
                  <a:srgbClr val="268BD2"/>
                </a:solidFill>
                <a:effectLst/>
                <a:latin typeface="Consolas" panose="020B0609020204030204" pitchFamily="49" charset="0"/>
              </a:rPr>
              <a:t>changeColor</a:t>
            </a:r>
            <a:r>
              <a:rPr lang="fr-FR" b="0" dirty="0">
                <a:solidFill>
                  <a:srgbClr val="657B83"/>
                </a:solidFill>
                <a:effectLst/>
                <a:latin typeface="Consolas" panose="020B0609020204030204" pitchFamily="49" charset="0"/>
              </a:rPr>
              <a:t>(){</a:t>
            </a:r>
          </a:p>
          <a:p>
            <a:r>
              <a:rPr lang="fr-FR" b="0" dirty="0">
                <a:solidFill>
                  <a:srgbClr val="657B83"/>
                </a:solidFill>
                <a:effectLst/>
                <a:latin typeface="Consolas" panose="020B0609020204030204" pitchFamily="49" charset="0"/>
              </a:rPr>
              <a:t>         	</a:t>
            </a:r>
            <a:r>
              <a:rPr lang="fr-FR" b="0" dirty="0">
                <a:solidFill>
                  <a:srgbClr val="859900"/>
                </a:solidFill>
                <a:effectLst/>
                <a:latin typeface="Consolas" panose="020B0609020204030204" pitchFamily="49" charset="0"/>
              </a:rPr>
              <a:t>if</a:t>
            </a:r>
            <a:r>
              <a:rPr lang="fr-FR" b="0" dirty="0">
                <a:solidFill>
                  <a:srgbClr val="657B83"/>
                </a:solidFill>
                <a:effectLst/>
                <a:latin typeface="Consolas" panose="020B0609020204030204" pitchFamily="49" charset="0"/>
              </a:rPr>
              <a:t> (</a:t>
            </a:r>
            <a:r>
              <a:rPr lang="fr-FR" b="0" dirty="0" err="1">
                <a:solidFill>
                  <a:srgbClr val="268BD2"/>
                </a:solidFill>
                <a:effectLst/>
                <a:latin typeface="Consolas" panose="020B0609020204030204" pitchFamily="49" charset="0"/>
              </a:rPr>
              <a:t>bienvenue</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style</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color</a:t>
            </a:r>
            <a:r>
              <a:rPr lang="fr-FR" b="0" dirty="0">
                <a:solidFill>
                  <a:srgbClr val="657B83"/>
                </a:solidFill>
                <a:effectLst/>
                <a:latin typeface="Consolas" panose="020B0609020204030204" pitchFamily="49" charset="0"/>
              </a:rPr>
              <a:t> </a:t>
            </a:r>
            <a:r>
              <a:rPr lang="fr-FR" b="0" dirty="0">
                <a:solidFill>
                  <a:srgbClr val="859900"/>
                </a:solidFill>
                <a:effectLst/>
                <a:latin typeface="Consolas" panose="020B0609020204030204" pitchFamily="49" charset="0"/>
              </a:rPr>
              <a:t>==</a:t>
            </a:r>
            <a:r>
              <a:rPr lang="fr-FR" b="0" dirty="0">
                <a:solidFill>
                  <a:srgbClr val="657B83"/>
                </a:solidFill>
                <a:effectLst/>
                <a:latin typeface="Consolas" panose="020B0609020204030204" pitchFamily="49" charset="0"/>
              </a:rPr>
              <a:t> </a:t>
            </a:r>
            <a:r>
              <a:rPr lang="fr-FR" b="0" dirty="0">
                <a:solidFill>
                  <a:srgbClr val="2AA198"/>
                </a:solidFill>
                <a:effectLst/>
                <a:latin typeface="Consolas" panose="020B0609020204030204" pitchFamily="49" charset="0"/>
              </a:rPr>
              <a:t>"gold"</a:t>
            </a:r>
            <a:r>
              <a:rPr lang="fr-FR" b="0" dirty="0">
                <a:solidFill>
                  <a:srgbClr val="657B83"/>
                </a:solidFill>
                <a:effectLst/>
                <a:latin typeface="Consolas" panose="020B0609020204030204" pitchFamily="49" charset="0"/>
              </a:rPr>
              <a:t>) {</a:t>
            </a:r>
          </a:p>
          <a:p>
            <a:r>
              <a:rPr lang="fr-FR" b="0" dirty="0">
                <a:solidFill>
                  <a:srgbClr val="657B83"/>
                </a:solidFill>
                <a:effectLst/>
                <a:latin typeface="Consolas" panose="020B0609020204030204" pitchFamily="49" charset="0"/>
              </a:rPr>
              <a:t>            		</a:t>
            </a:r>
            <a:r>
              <a:rPr lang="fr-FR" b="0" dirty="0" err="1">
                <a:solidFill>
                  <a:srgbClr val="268BD2"/>
                </a:solidFill>
                <a:effectLst/>
                <a:latin typeface="Consolas" panose="020B0609020204030204" pitchFamily="49" charset="0"/>
              </a:rPr>
              <a:t>bienvenue</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style</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color</a:t>
            </a:r>
            <a:r>
              <a:rPr lang="fr-FR" b="0" dirty="0">
                <a:solidFill>
                  <a:srgbClr val="657B83"/>
                </a:solidFill>
                <a:effectLst/>
                <a:latin typeface="Consolas" panose="020B0609020204030204" pitchFamily="49" charset="0"/>
              </a:rPr>
              <a:t> </a:t>
            </a:r>
            <a:r>
              <a:rPr lang="fr-FR" b="0" dirty="0">
                <a:solidFill>
                  <a:srgbClr val="859900"/>
                </a:solidFill>
                <a:effectLst/>
                <a:latin typeface="Consolas" panose="020B0609020204030204" pitchFamily="49" charset="0"/>
              </a:rPr>
              <a:t>=</a:t>
            </a:r>
            <a:r>
              <a:rPr lang="fr-FR" b="0" dirty="0">
                <a:solidFill>
                  <a:srgbClr val="657B83"/>
                </a:solidFill>
                <a:effectLst/>
                <a:latin typeface="Consolas" panose="020B0609020204030204" pitchFamily="49" charset="0"/>
              </a:rPr>
              <a:t> </a:t>
            </a:r>
            <a:r>
              <a:rPr lang="fr-FR" b="0" dirty="0">
                <a:solidFill>
                  <a:srgbClr val="2AA198"/>
                </a:solidFill>
                <a:effectLst/>
                <a:latin typeface="Consolas" panose="020B0609020204030204" pitchFamily="49" charset="0"/>
              </a:rPr>
              <a:t>"black"</a:t>
            </a:r>
            <a:r>
              <a:rPr lang="fr-FR" b="0" dirty="0">
                <a:solidFill>
                  <a:srgbClr val="657B83"/>
                </a:solidFill>
                <a:effectLst/>
                <a:latin typeface="Consolas" panose="020B0609020204030204" pitchFamily="49" charset="0"/>
              </a:rPr>
              <a:t>;</a:t>
            </a:r>
          </a:p>
          <a:p>
            <a:r>
              <a:rPr lang="fr-FR" b="0" dirty="0">
                <a:solidFill>
                  <a:srgbClr val="657B83"/>
                </a:solidFill>
                <a:effectLst/>
                <a:latin typeface="Consolas" panose="020B0609020204030204" pitchFamily="49" charset="0"/>
              </a:rPr>
              <a:t>         	} </a:t>
            </a:r>
            <a:r>
              <a:rPr lang="fr-FR" b="0" dirty="0" err="1">
                <a:solidFill>
                  <a:srgbClr val="859900"/>
                </a:solidFill>
                <a:effectLst/>
                <a:latin typeface="Consolas" panose="020B0609020204030204" pitchFamily="49" charset="0"/>
              </a:rPr>
              <a:t>else</a:t>
            </a:r>
            <a:r>
              <a:rPr lang="fr-FR" b="0" dirty="0">
                <a:solidFill>
                  <a:srgbClr val="657B83"/>
                </a:solidFill>
                <a:effectLst/>
                <a:latin typeface="Consolas" panose="020B0609020204030204" pitchFamily="49" charset="0"/>
              </a:rPr>
              <a:t> {</a:t>
            </a:r>
          </a:p>
          <a:p>
            <a:r>
              <a:rPr lang="fr-FR" b="0" dirty="0">
                <a:solidFill>
                  <a:srgbClr val="657B83"/>
                </a:solidFill>
                <a:effectLst/>
                <a:latin typeface="Consolas" panose="020B0609020204030204" pitchFamily="49" charset="0"/>
              </a:rPr>
              <a:t>            	</a:t>
            </a:r>
            <a:r>
              <a:rPr lang="fr-FR" b="0" dirty="0" err="1">
                <a:solidFill>
                  <a:srgbClr val="268BD2"/>
                </a:solidFill>
                <a:effectLst/>
                <a:latin typeface="Consolas" panose="020B0609020204030204" pitchFamily="49" charset="0"/>
              </a:rPr>
              <a:t>bienvenue</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style</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color</a:t>
            </a:r>
            <a:r>
              <a:rPr lang="fr-FR" b="0" dirty="0">
                <a:solidFill>
                  <a:srgbClr val="657B83"/>
                </a:solidFill>
                <a:effectLst/>
                <a:latin typeface="Consolas" panose="020B0609020204030204" pitchFamily="49" charset="0"/>
              </a:rPr>
              <a:t> </a:t>
            </a:r>
            <a:r>
              <a:rPr lang="fr-FR" b="0" dirty="0">
                <a:solidFill>
                  <a:srgbClr val="859900"/>
                </a:solidFill>
                <a:effectLst/>
                <a:latin typeface="Consolas" panose="020B0609020204030204" pitchFamily="49" charset="0"/>
              </a:rPr>
              <a:t>=</a:t>
            </a:r>
            <a:r>
              <a:rPr lang="fr-FR" b="0" dirty="0">
                <a:solidFill>
                  <a:srgbClr val="657B83"/>
                </a:solidFill>
                <a:effectLst/>
                <a:latin typeface="Consolas" panose="020B0609020204030204" pitchFamily="49" charset="0"/>
              </a:rPr>
              <a:t> </a:t>
            </a:r>
            <a:r>
              <a:rPr lang="fr-FR" b="0" dirty="0">
                <a:solidFill>
                  <a:srgbClr val="2AA198"/>
                </a:solidFill>
                <a:effectLst/>
                <a:latin typeface="Consolas" panose="020B0609020204030204" pitchFamily="49" charset="0"/>
              </a:rPr>
              <a:t>"gold"</a:t>
            </a:r>
            <a:r>
              <a:rPr lang="fr-FR" b="0" dirty="0">
                <a:solidFill>
                  <a:srgbClr val="657B83"/>
                </a:solidFill>
                <a:effectLst/>
                <a:latin typeface="Consolas" panose="020B0609020204030204" pitchFamily="49" charset="0"/>
              </a:rPr>
              <a:t>;</a:t>
            </a:r>
          </a:p>
          <a:p>
            <a:r>
              <a:rPr lang="fr-FR" b="0" dirty="0">
                <a:solidFill>
                  <a:srgbClr val="657B83"/>
                </a:solidFill>
                <a:effectLst/>
                <a:latin typeface="Consolas" panose="020B0609020204030204" pitchFamily="49" charset="0"/>
              </a:rPr>
              <a:t>         	}</a:t>
            </a:r>
          </a:p>
          <a:p>
            <a:r>
              <a:rPr lang="fr-FR" b="0" dirty="0">
                <a:solidFill>
                  <a:srgbClr val="657B83"/>
                </a:solidFill>
                <a:effectLst/>
                <a:latin typeface="Consolas" panose="020B0609020204030204" pitchFamily="49" charset="0"/>
              </a:rPr>
              <a:t>  	}</a:t>
            </a:r>
            <a:endParaRPr lang="fr-FR" dirty="0">
              <a:solidFill>
                <a:srgbClr val="657B83"/>
              </a:solidFill>
              <a:latin typeface="Consolas" panose="020B0609020204030204" pitchFamily="49" charset="0"/>
            </a:endParaRPr>
          </a:p>
          <a:p>
            <a:r>
              <a:rPr lang="fr-FR" b="0" dirty="0">
                <a:solidFill>
                  <a:srgbClr val="268BD2"/>
                </a:solidFill>
                <a:effectLst/>
                <a:latin typeface="Consolas" panose="020B0609020204030204" pitchFamily="49" charset="0"/>
              </a:rPr>
              <a:t>	</a:t>
            </a:r>
            <a:r>
              <a:rPr lang="fr-FR" b="0" dirty="0" err="1">
                <a:solidFill>
                  <a:srgbClr val="268BD2"/>
                </a:solidFill>
                <a:effectLst/>
                <a:latin typeface="Consolas" panose="020B0609020204030204" pitchFamily="49" charset="0"/>
              </a:rPr>
              <a:t>bienvenue</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addEventListener</a:t>
            </a:r>
            <a:r>
              <a:rPr lang="fr-FR" b="0" dirty="0">
                <a:solidFill>
                  <a:srgbClr val="657B83"/>
                </a:solidFill>
                <a:effectLst/>
                <a:latin typeface="Consolas" panose="020B0609020204030204" pitchFamily="49" charset="0"/>
              </a:rPr>
              <a:t>(</a:t>
            </a:r>
            <a:r>
              <a:rPr lang="fr-FR" b="0" dirty="0">
                <a:solidFill>
                  <a:srgbClr val="2AA198"/>
                </a:solidFill>
                <a:effectLst/>
                <a:latin typeface="Consolas" panose="020B0609020204030204" pitchFamily="49" charset="0"/>
              </a:rPr>
              <a:t>"click"</a:t>
            </a:r>
            <a:r>
              <a:rPr lang="fr-FR" b="0" dirty="0">
                <a:solidFill>
                  <a:srgbClr val="657B83"/>
                </a:solidFill>
                <a:effectLst/>
                <a:latin typeface="Consolas" panose="020B0609020204030204" pitchFamily="49" charset="0"/>
              </a:rPr>
              <a:t>, </a:t>
            </a:r>
            <a:r>
              <a:rPr lang="fr-FR" b="0" dirty="0" err="1">
                <a:solidFill>
                  <a:srgbClr val="268BD2"/>
                </a:solidFill>
                <a:effectLst/>
                <a:latin typeface="Consolas" panose="020B0609020204030204" pitchFamily="49" charset="0"/>
              </a:rPr>
              <a:t>changeColor</a:t>
            </a:r>
            <a:r>
              <a:rPr lang="fr-FR" b="0" dirty="0">
                <a:solidFill>
                  <a:srgbClr val="657B83"/>
                </a:solidFill>
                <a:effectLst/>
                <a:latin typeface="Consolas" panose="020B0609020204030204" pitchFamily="49" charset="0"/>
              </a:rPr>
              <a:t>);</a:t>
            </a:r>
          </a:p>
        </p:txBody>
      </p:sp>
    </p:spTree>
    <p:extLst>
      <p:ext uri="{BB962C8B-B14F-4D97-AF65-F5344CB8AC3E}">
        <p14:creationId xmlns:p14="http://schemas.microsoft.com/office/powerpoint/2010/main" val="683792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22</a:t>
            </a:r>
          </a:p>
        </p:txBody>
      </p:sp>
      <p:sp>
        <p:nvSpPr>
          <p:cNvPr id="3" name="TextBox 2">
            <a:extLst>
              <a:ext uri="{FF2B5EF4-FFF2-40B4-BE49-F238E27FC236}">
                <a16:creationId xmlns:a16="http://schemas.microsoft.com/office/drawing/2014/main" id="{300F317F-220A-C48E-5C15-8F401C4C2259}"/>
              </a:ext>
            </a:extLst>
          </p:cNvPr>
          <p:cNvSpPr txBox="1"/>
          <p:nvPr/>
        </p:nvSpPr>
        <p:spPr>
          <a:xfrm>
            <a:off x="5602269" y="656343"/>
            <a:ext cx="96276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 DOM</a:t>
            </a:r>
            <a:endParaRPr lang="fr-FR" dirty="0">
              <a:solidFill>
                <a:srgbClr val="383A42"/>
              </a:solidFill>
              <a:latin typeface="Consolas"/>
              <a:ea typeface="Times New Roman"/>
              <a:cs typeface="Times New Roman"/>
            </a:endParaRPr>
          </a:p>
        </p:txBody>
      </p:sp>
      <p:sp>
        <p:nvSpPr>
          <p:cNvPr id="6" name="ZoneTexte 5">
            <a:extLst>
              <a:ext uri="{FF2B5EF4-FFF2-40B4-BE49-F238E27FC236}">
                <a16:creationId xmlns:a16="http://schemas.microsoft.com/office/drawing/2014/main" id="{1B89B8D5-F364-107B-D941-DE4FE367B802}"/>
              </a:ext>
            </a:extLst>
          </p:cNvPr>
          <p:cNvSpPr txBox="1"/>
          <p:nvPr/>
        </p:nvSpPr>
        <p:spPr>
          <a:xfrm>
            <a:off x="4237097" y="1048182"/>
            <a:ext cx="3693110" cy="461665"/>
          </a:xfrm>
          <a:prstGeom prst="rect">
            <a:avLst/>
          </a:prstGeom>
          <a:noFill/>
        </p:spPr>
        <p:txBody>
          <a:bodyPr wrap="square" rtlCol="0">
            <a:spAutoFit/>
          </a:bodyPr>
          <a:lstStyle/>
          <a:p>
            <a:r>
              <a:rPr lang="fr-FR" sz="2400" b="1" dirty="0">
                <a:solidFill>
                  <a:srgbClr val="0070C0"/>
                </a:solidFill>
              </a:rPr>
              <a:t>Les écouteurs évènements</a:t>
            </a:r>
          </a:p>
        </p:txBody>
      </p:sp>
      <p:sp>
        <p:nvSpPr>
          <p:cNvPr id="8" name="ZoneTexte 7">
            <a:extLst>
              <a:ext uri="{FF2B5EF4-FFF2-40B4-BE49-F238E27FC236}">
                <a16:creationId xmlns:a16="http://schemas.microsoft.com/office/drawing/2014/main" id="{0B0C26BC-FB6A-5D68-3930-FA9D35D05E47}"/>
              </a:ext>
            </a:extLst>
          </p:cNvPr>
          <p:cNvSpPr txBox="1"/>
          <p:nvPr/>
        </p:nvSpPr>
        <p:spPr>
          <a:xfrm>
            <a:off x="2130642" y="2144748"/>
            <a:ext cx="8540318" cy="2862322"/>
          </a:xfrm>
          <a:prstGeom prst="rect">
            <a:avLst/>
          </a:prstGeom>
          <a:noFill/>
        </p:spPr>
        <p:txBody>
          <a:bodyPr wrap="square">
            <a:spAutoFit/>
          </a:bodyPr>
          <a:lstStyle/>
          <a:p>
            <a:r>
              <a:rPr lang="fr-FR" b="0" i="1" dirty="0">
                <a:effectLst/>
                <a:latin typeface="Consolas" panose="020B0609020204030204" pitchFamily="49" charset="0"/>
              </a:rPr>
              <a:t>Il est </a:t>
            </a:r>
            <a:r>
              <a:rPr lang="fr-FR" i="1" dirty="0">
                <a:latin typeface="Consolas" panose="020B0609020204030204" pitchFamily="49" charset="0"/>
              </a:rPr>
              <a:t>p</a:t>
            </a:r>
            <a:r>
              <a:rPr lang="fr-FR" b="0" i="1" dirty="0">
                <a:effectLst/>
                <a:latin typeface="Consolas" panose="020B0609020204030204" pitchFamily="49" charset="0"/>
              </a:rPr>
              <a:t>ossible de passer directement par une fonction de </a:t>
            </a:r>
            <a:r>
              <a:rPr lang="fr-FR" b="0" i="1" dirty="0" err="1">
                <a:effectLst/>
                <a:latin typeface="Consolas" panose="020B0609020204030204" pitchFamily="49" charset="0"/>
              </a:rPr>
              <a:t>CallBack</a:t>
            </a:r>
            <a:endParaRPr lang="fr-FR" b="0" dirty="0">
              <a:effectLst/>
              <a:latin typeface="Consolas" panose="020B0609020204030204" pitchFamily="49" charset="0"/>
            </a:endParaRPr>
          </a:p>
          <a:p>
            <a:br>
              <a:rPr lang="fr-FR" b="0" dirty="0">
                <a:solidFill>
                  <a:srgbClr val="657B83"/>
                </a:solidFill>
                <a:effectLst/>
                <a:latin typeface="Consolas" panose="020B0609020204030204" pitchFamily="49" charset="0"/>
              </a:rPr>
            </a:br>
            <a:r>
              <a:rPr lang="fr-FR" b="0" dirty="0">
                <a:solidFill>
                  <a:srgbClr val="657B83"/>
                </a:solidFill>
                <a:effectLst/>
                <a:latin typeface="Consolas" panose="020B0609020204030204" pitchFamily="49" charset="0"/>
              </a:rPr>
              <a:t>     </a:t>
            </a:r>
            <a:r>
              <a:rPr lang="fr-FR" b="0" dirty="0" err="1">
                <a:solidFill>
                  <a:srgbClr val="268BD2"/>
                </a:solidFill>
                <a:effectLst/>
                <a:latin typeface="Consolas" panose="020B0609020204030204" pitchFamily="49" charset="0"/>
              </a:rPr>
              <a:t>bienvenue</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addEventListener</a:t>
            </a:r>
            <a:r>
              <a:rPr lang="fr-FR" b="0" dirty="0">
                <a:solidFill>
                  <a:srgbClr val="657B83"/>
                </a:solidFill>
                <a:effectLst/>
                <a:latin typeface="Consolas" panose="020B0609020204030204" pitchFamily="49" charset="0"/>
              </a:rPr>
              <a:t>(</a:t>
            </a:r>
            <a:r>
              <a:rPr lang="fr-FR" b="0" dirty="0">
                <a:solidFill>
                  <a:srgbClr val="2AA198"/>
                </a:solidFill>
                <a:effectLst/>
                <a:latin typeface="Consolas" panose="020B0609020204030204" pitchFamily="49" charset="0"/>
              </a:rPr>
              <a:t>"click"</a:t>
            </a:r>
            <a:r>
              <a:rPr lang="fr-FR" b="0" dirty="0">
                <a:solidFill>
                  <a:srgbClr val="657B83"/>
                </a:solidFill>
                <a:effectLst/>
                <a:latin typeface="Consolas" panose="020B0609020204030204" pitchFamily="49" charset="0"/>
              </a:rPr>
              <a:t>, () </a:t>
            </a:r>
            <a:r>
              <a:rPr lang="fr-FR" b="1" dirty="0">
                <a:solidFill>
                  <a:srgbClr val="586E75"/>
                </a:solidFill>
                <a:effectLst/>
                <a:latin typeface="Consolas" panose="020B0609020204030204" pitchFamily="49" charset="0"/>
              </a:rPr>
              <a:t>=&gt;</a:t>
            </a:r>
            <a:r>
              <a:rPr lang="fr-FR" b="0" dirty="0">
                <a:solidFill>
                  <a:srgbClr val="657B83"/>
                </a:solidFill>
                <a:effectLst/>
                <a:latin typeface="Consolas" panose="020B0609020204030204" pitchFamily="49" charset="0"/>
              </a:rPr>
              <a:t> {</a:t>
            </a:r>
          </a:p>
          <a:p>
            <a:r>
              <a:rPr lang="fr-FR" b="0" dirty="0">
                <a:solidFill>
                  <a:srgbClr val="657B83"/>
                </a:solidFill>
                <a:effectLst/>
                <a:latin typeface="Consolas" panose="020B0609020204030204" pitchFamily="49" charset="0"/>
              </a:rPr>
              <a:t>        </a:t>
            </a:r>
            <a:r>
              <a:rPr lang="fr-FR" b="0" dirty="0">
                <a:solidFill>
                  <a:srgbClr val="859900"/>
                </a:solidFill>
                <a:effectLst/>
                <a:latin typeface="Consolas" panose="020B0609020204030204" pitchFamily="49" charset="0"/>
              </a:rPr>
              <a:t>if</a:t>
            </a:r>
            <a:r>
              <a:rPr lang="fr-FR" b="0" dirty="0">
                <a:solidFill>
                  <a:srgbClr val="657B83"/>
                </a:solidFill>
                <a:effectLst/>
                <a:latin typeface="Consolas" panose="020B0609020204030204" pitchFamily="49" charset="0"/>
              </a:rPr>
              <a:t> (</a:t>
            </a:r>
            <a:r>
              <a:rPr lang="fr-FR" b="0" dirty="0" err="1">
                <a:solidFill>
                  <a:srgbClr val="268BD2"/>
                </a:solidFill>
                <a:effectLst/>
                <a:latin typeface="Consolas" panose="020B0609020204030204" pitchFamily="49" charset="0"/>
              </a:rPr>
              <a:t>bienvenue</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style</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color</a:t>
            </a:r>
            <a:r>
              <a:rPr lang="fr-FR" b="0" dirty="0">
                <a:solidFill>
                  <a:srgbClr val="657B83"/>
                </a:solidFill>
                <a:effectLst/>
                <a:latin typeface="Consolas" panose="020B0609020204030204" pitchFamily="49" charset="0"/>
              </a:rPr>
              <a:t> </a:t>
            </a:r>
            <a:r>
              <a:rPr lang="fr-FR" b="0" dirty="0">
                <a:solidFill>
                  <a:srgbClr val="859900"/>
                </a:solidFill>
                <a:effectLst/>
                <a:latin typeface="Consolas" panose="020B0609020204030204" pitchFamily="49" charset="0"/>
              </a:rPr>
              <a:t>==</a:t>
            </a:r>
            <a:r>
              <a:rPr lang="fr-FR" b="0" dirty="0">
                <a:solidFill>
                  <a:srgbClr val="657B83"/>
                </a:solidFill>
                <a:effectLst/>
                <a:latin typeface="Consolas" panose="020B0609020204030204" pitchFamily="49" charset="0"/>
              </a:rPr>
              <a:t> </a:t>
            </a:r>
            <a:r>
              <a:rPr lang="fr-FR" b="0" dirty="0">
                <a:solidFill>
                  <a:srgbClr val="2AA198"/>
                </a:solidFill>
                <a:effectLst/>
                <a:latin typeface="Consolas" panose="020B0609020204030204" pitchFamily="49" charset="0"/>
              </a:rPr>
              <a:t>"gold"</a:t>
            </a:r>
            <a:r>
              <a:rPr lang="fr-FR" b="0" dirty="0">
                <a:solidFill>
                  <a:srgbClr val="657B83"/>
                </a:solidFill>
                <a:effectLst/>
                <a:latin typeface="Consolas" panose="020B0609020204030204" pitchFamily="49" charset="0"/>
              </a:rPr>
              <a:t>) {</a:t>
            </a:r>
          </a:p>
          <a:p>
            <a:r>
              <a:rPr lang="fr-FR" b="0" dirty="0">
                <a:solidFill>
                  <a:srgbClr val="657B83"/>
                </a:solidFill>
                <a:effectLst/>
                <a:latin typeface="Consolas" panose="020B0609020204030204" pitchFamily="49" charset="0"/>
              </a:rPr>
              <a:t>           </a:t>
            </a:r>
            <a:r>
              <a:rPr lang="fr-FR" b="0" dirty="0" err="1">
                <a:solidFill>
                  <a:srgbClr val="268BD2"/>
                </a:solidFill>
                <a:effectLst/>
                <a:latin typeface="Consolas" panose="020B0609020204030204" pitchFamily="49" charset="0"/>
              </a:rPr>
              <a:t>bienvenue</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style</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color</a:t>
            </a:r>
            <a:r>
              <a:rPr lang="fr-FR" b="0" dirty="0">
                <a:solidFill>
                  <a:srgbClr val="657B83"/>
                </a:solidFill>
                <a:effectLst/>
                <a:latin typeface="Consolas" panose="020B0609020204030204" pitchFamily="49" charset="0"/>
              </a:rPr>
              <a:t> </a:t>
            </a:r>
            <a:r>
              <a:rPr lang="fr-FR" b="0" dirty="0">
                <a:solidFill>
                  <a:srgbClr val="859900"/>
                </a:solidFill>
                <a:effectLst/>
                <a:latin typeface="Consolas" panose="020B0609020204030204" pitchFamily="49" charset="0"/>
              </a:rPr>
              <a:t>=</a:t>
            </a:r>
            <a:r>
              <a:rPr lang="fr-FR" b="0" dirty="0">
                <a:solidFill>
                  <a:srgbClr val="657B83"/>
                </a:solidFill>
                <a:effectLst/>
                <a:latin typeface="Consolas" panose="020B0609020204030204" pitchFamily="49" charset="0"/>
              </a:rPr>
              <a:t> </a:t>
            </a:r>
            <a:r>
              <a:rPr lang="fr-FR" b="0" dirty="0">
                <a:solidFill>
                  <a:srgbClr val="2AA198"/>
                </a:solidFill>
                <a:effectLst/>
                <a:latin typeface="Consolas" panose="020B0609020204030204" pitchFamily="49" charset="0"/>
              </a:rPr>
              <a:t>"black"</a:t>
            </a:r>
            <a:r>
              <a:rPr lang="fr-FR" b="0" dirty="0">
                <a:solidFill>
                  <a:srgbClr val="657B83"/>
                </a:solidFill>
                <a:effectLst/>
                <a:latin typeface="Consolas" panose="020B0609020204030204" pitchFamily="49" charset="0"/>
              </a:rPr>
              <a:t>;</a:t>
            </a:r>
          </a:p>
          <a:p>
            <a:r>
              <a:rPr lang="fr-FR" b="0" dirty="0">
                <a:solidFill>
                  <a:srgbClr val="657B83"/>
                </a:solidFill>
                <a:effectLst/>
                <a:latin typeface="Consolas" panose="020B0609020204030204" pitchFamily="49" charset="0"/>
              </a:rPr>
              <a:t>        } </a:t>
            </a:r>
            <a:r>
              <a:rPr lang="fr-FR" b="0" dirty="0" err="1">
                <a:solidFill>
                  <a:srgbClr val="859900"/>
                </a:solidFill>
                <a:effectLst/>
                <a:latin typeface="Consolas" panose="020B0609020204030204" pitchFamily="49" charset="0"/>
              </a:rPr>
              <a:t>else</a:t>
            </a:r>
            <a:r>
              <a:rPr lang="fr-FR" b="0" dirty="0">
                <a:solidFill>
                  <a:srgbClr val="657B83"/>
                </a:solidFill>
                <a:effectLst/>
                <a:latin typeface="Consolas" panose="020B0609020204030204" pitchFamily="49" charset="0"/>
              </a:rPr>
              <a:t> {</a:t>
            </a:r>
          </a:p>
          <a:p>
            <a:r>
              <a:rPr lang="fr-FR" b="0" dirty="0">
                <a:solidFill>
                  <a:srgbClr val="657B83"/>
                </a:solidFill>
                <a:effectLst/>
                <a:latin typeface="Consolas" panose="020B0609020204030204" pitchFamily="49" charset="0"/>
              </a:rPr>
              <a:t>           </a:t>
            </a:r>
            <a:r>
              <a:rPr lang="fr-FR" b="0" dirty="0" err="1">
                <a:solidFill>
                  <a:srgbClr val="268BD2"/>
                </a:solidFill>
                <a:effectLst/>
                <a:latin typeface="Consolas" panose="020B0609020204030204" pitchFamily="49" charset="0"/>
              </a:rPr>
              <a:t>bienvenue</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style</a:t>
            </a:r>
            <a:r>
              <a:rPr lang="fr-FR" b="0" dirty="0" err="1">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color</a:t>
            </a:r>
            <a:r>
              <a:rPr lang="fr-FR" b="0" dirty="0">
                <a:solidFill>
                  <a:srgbClr val="657B83"/>
                </a:solidFill>
                <a:effectLst/>
                <a:latin typeface="Consolas" panose="020B0609020204030204" pitchFamily="49" charset="0"/>
              </a:rPr>
              <a:t> </a:t>
            </a:r>
            <a:r>
              <a:rPr lang="fr-FR" b="0" dirty="0">
                <a:solidFill>
                  <a:srgbClr val="859900"/>
                </a:solidFill>
                <a:effectLst/>
                <a:latin typeface="Consolas" panose="020B0609020204030204" pitchFamily="49" charset="0"/>
              </a:rPr>
              <a:t>=</a:t>
            </a:r>
            <a:r>
              <a:rPr lang="fr-FR" b="0" dirty="0">
                <a:solidFill>
                  <a:srgbClr val="657B83"/>
                </a:solidFill>
                <a:effectLst/>
                <a:latin typeface="Consolas" panose="020B0609020204030204" pitchFamily="49" charset="0"/>
              </a:rPr>
              <a:t> </a:t>
            </a:r>
            <a:r>
              <a:rPr lang="fr-FR" b="0" dirty="0">
                <a:solidFill>
                  <a:srgbClr val="2AA198"/>
                </a:solidFill>
                <a:effectLst/>
                <a:latin typeface="Consolas" panose="020B0609020204030204" pitchFamily="49" charset="0"/>
              </a:rPr>
              <a:t>"gold"</a:t>
            </a:r>
            <a:r>
              <a:rPr lang="fr-FR" b="0" dirty="0">
                <a:solidFill>
                  <a:srgbClr val="657B83"/>
                </a:solidFill>
                <a:effectLst/>
                <a:latin typeface="Consolas" panose="020B0609020204030204" pitchFamily="49" charset="0"/>
              </a:rPr>
              <a:t>;</a:t>
            </a:r>
          </a:p>
          <a:p>
            <a:r>
              <a:rPr lang="fr-FR" b="0" dirty="0">
                <a:solidFill>
                  <a:srgbClr val="657B83"/>
                </a:solidFill>
                <a:effectLst/>
                <a:latin typeface="Consolas" panose="020B0609020204030204" pitchFamily="49" charset="0"/>
              </a:rPr>
              <a:t>        }</a:t>
            </a:r>
          </a:p>
          <a:p>
            <a:r>
              <a:rPr lang="fr-FR" b="0" dirty="0">
                <a:solidFill>
                  <a:srgbClr val="657B83"/>
                </a:solidFill>
                <a:effectLst/>
                <a:latin typeface="Consolas" panose="020B0609020204030204" pitchFamily="49" charset="0"/>
              </a:rPr>
              <a:t>        </a:t>
            </a:r>
          </a:p>
          <a:p>
            <a:r>
              <a:rPr lang="fr-FR" b="0" dirty="0">
                <a:solidFill>
                  <a:srgbClr val="657B83"/>
                </a:solidFill>
                <a:effectLst/>
                <a:latin typeface="Consolas" panose="020B0609020204030204" pitchFamily="49" charset="0"/>
              </a:rPr>
              <a:t>    } );</a:t>
            </a:r>
          </a:p>
        </p:txBody>
      </p:sp>
    </p:spTree>
    <p:extLst>
      <p:ext uri="{BB962C8B-B14F-4D97-AF65-F5344CB8AC3E}">
        <p14:creationId xmlns:p14="http://schemas.microsoft.com/office/powerpoint/2010/main" val="3458313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22</a:t>
            </a:r>
          </a:p>
        </p:txBody>
      </p:sp>
      <p:sp>
        <p:nvSpPr>
          <p:cNvPr id="3" name="TextBox 2">
            <a:extLst>
              <a:ext uri="{FF2B5EF4-FFF2-40B4-BE49-F238E27FC236}">
                <a16:creationId xmlns:a16="http://schemas.microsoft.com/office/drawing/2014/main" id="{300F317F-220A-C48E-5C15-8F401C4C2259}"/>
              </a:ext>
            </a:extLst>
          </p:cNvPr>
          <p:cNvSpPr txBox="1"/>
          <p:nvPr/>
        </p:nvSpPr>
        <p:spPr>
          <a:xfrm>
            <a:off x="5602269" y="656343"/>
            <a:ext cx="96276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 DOM</a:t>
            </a:r>
            <a:endParaRPr lang="fr-FR" dirty="0">
              <a:solidFill>
                <a:srgbClr val="383A42"/>
              </a:solidFill>
              <a:latin typeface="Consolas"/>
              <a:ea typeface="Times New Roman"/>
              <a:cs typeface="Times New Roman"/>
            </a:endParaRPr>
          </a:p>
        </p:txBody>
      </p:sp>
      <p:sp>
        <p:nvSpPr>
          <p:cNvPr id="6" name="ZoneTexte 5">
            <a:extLst>
              <a:ext uri="{FF2B5EF4-FFF2-40B4-BE49-F238E27FC236}">
                <a16:creationId xmlns:a16="http://schemas.microsoft.com/office/drawing/2014/main" id="{1B89B8D5-F364-107B-D941-DE4FE367B802}"/>
              </a:ext>
            </a:extLst>
          </p:cNvPr>
          <p:cNvSpPr txBox="1"/>
          <p:nvPr/>
        </p:nvSpPr>
        <p:spPr>
          <a:xfrm>
            <a:off x="3916276" y="1048182"/>
            <a:ext cx="4334751" cy="461665"/>
          </a:xfrm>
          <a:prstGeom prst="rect">
            <a:avLst/>
          </a:prstGeom>
          <a:noFill/>
        </p:spPr>
        <p:txBody>
          <a:bodyPr wrap="square" rtlCol="0">
            <a:spAutoFit/>
          </a:bodyPr>
          <a:lstStyle/>
          <a:p>
            <a:r>
              <a:rPr lang="fr-FR" sz="2400" b="1" dirty="0">
                <a:solidFill>
                  <a:srgbClr val="0070C0"/>
                </a:solidFill>
              </a:rPr>
              <a:t>preventDefault et l'objet </a:t>
            </a:r>
            <a:r>
              <a:rPr lang="fr-FR" sz="2400" b="1" dirty="0" err="1">
                <a:solidFill>
                  <a:srgbClr val="0070C0"/>
                </a:solidFill>
              </a:rPr>
              <a:t>event</a:t>
            </a:r>
            <a:endParaRPr lang="fr-FR" sz="2400" b="1" dirty="0">
              <a:solidFill>
                <a:srgbClr val="0070C0"/>
              </a:solidFill>
            </a:endParaRPr>
          </a:p>
        </p:txBody>
      </p:sp>
      <p:sp>
        <p:nvSpPr>
          <p:cNvPr id="4" name="ZoneTexte 3">
            <a:extLst>
              <a:ext uri="{FF2B5EF4-FFF2-40B4-BE49-F238E27FC236}">
                <a16:creationId xmlns:a16="http://schemas.microsoft.com/office/drawing/2014/main" id="{DD44804C-0C0D-A943-0C07-B9BB18FA616E}"/>
              </a:ext>
            </a:extLst>
          </p:cNvPr>
          <p:cNvSpPr txBox="1"/>
          <p:nvPr/>
        </p:nvSpPr>
        <p:spPr>
          <a:xfrm>
            <a:off x="457248" y="1557975"/>
            <a:ext cx="11277503" cy="5016758"/>
          </a:xfrm>
          <a:prstGeom prst="rect">
            <a:avLst/>
          </a:prstGeom>
          <a:noFill/>
        </p:spPr>
        <p:txBody>
          <a:bodyPr wrap="square">
            <a:spAutoFit/>
          </a:bodyPr>
          <a:lstStyle/>
          <a:p>
            <a:r>
              <a:rPr lang="fr-FR" sz="1600" b="0" i="1" dirty="0">
                <a:effectLst/>
                <a:latin typeface="Consolas" panose="020B0609020204030204" pitchFamily="49" charset="0"/>
              </a:rPr>
              <a:t>preventDefault va nous permettre d'indiquer que nous ne souhaitons pas que l'action par défaut soit prise en compte.</a:t>
            </a:r>
          </a:p>
          <a:p>
            <a:endParaRPr lang="fr-FR" sz="1600" b="0" dirty="0">
              <a:effectLst/>
              <a:latin typeface="Consolas" panose="020B0609020204030204" pitchFamily="49" charset="0"/>
            </a:endParaRPr>
          </a:p>
          <a:p>
            <a:r>
              <a:rPr lang="fr-FR" sz="1600" b="0" i="1" dirty="0">
                <a:effectLst/>
                <a:latin typeface="Consolas" panose="020B0609020204030204" pitchFamily="49" charset="0"/>
              </a:rPr>
              <a:t>La fonction de callback passée en paramètre d'</a:t>
            </a:r>
            <a:r>
              <a:rPr lang="fr-FR" sz="1600" b="0" i="1" dirty="0" err="1">
                <a:effectLst/>
                <a:latin typeface="Consolas" panose="020B0609020204030204" pitchFamily="49" charset="0"/>
              </a:rPr>
              <a:t>addEvenlistener</a:t>
            </a:r>
            <a:r>
              <a:rPr lang="fr-FR" sz="1600" b="0" i="1" dirty="0">
                <a:effectLst/>
                <a:latin typeface="Consolas" panose="020B0609020204030204" pitchFamily="49" charset="0"/>
              </a:rPr>
              <a:t> peut prendre un paramètre.</a:t>
            </a:r>
            <a:endParaRPr lang="fr-FR" sz="1600" b="0" dirty="0">
              <a:effectLst/>
              <a:latin typeface="Consolas" panose="020B0609020204030204" pitchFamily="49" charset="0"/>
            </a:endParaRPr>
          </a:p>
          <a:p>
            <a:r>
              <a:rPr lang="fr-FR" sz="1600" b="0" i="1" dirty="0">
                <a:effectLst/>
                <a:latin typeface="Consolas" panose="020B0609020204030204" pitchFamily="49" charset="0"/>
              </a:rPr>
              <a:t>Ce paramètre représente l'objet </a:t>
            </a:r>
            <a:r>
              <a:rPr lang="fr-FR" sz="1600" b="0" i="1" dirty="0" err="1">
                <a:effectLst/>
                <a:latin typeface="Consolas" panose="020B0609020204030204" pitchFamily="49" charset="0"/>
              </a:rPr>
              <a:t>event</a:t>
            </a:r>
            <a:r>
              <a:rPr lang="fr-FR" sz="1600" i="1" dirty="0">
                <a:latin typeface="Consolas" panose="020B0609020204030204" pitchFamily="49" charset="0"/>
              </a:rPr>
              <a:t>,</a:t>
            </a:r>
            <a:r>
              <a:rPr lang="fr-FR" sz="1600" dirty="0">
                <a:latin typeface="Consolas" panose="020B0609020204030204" pitchFamily="49" charset="0"/>
              </a:rPr>
              <a:t> </a:t>
            </a:r>
            <a:r>
              <a:rPr lang="fr-FR" sz="1600" b="0" i="1" dirty="0">
                <a:effectLst/>
                <a:latin typeface="Consolas" panose="020B0609020204030204" pitchFamily="49" charset="0"/>
              </a:rPr>
              <a:t>il est généralement nommé e, </a:t>
            </a:r>
            <a:r>
              <a:rPr lang="fr-FR" sz="1600" b="0" i="1" dirty="0" err="1">
                <a:effectLst/>
                <a:latin typeface="Consolas" panose="020B0609020204030204" pitchFamily="49" charset="0"/>
              </a:rPr>
              <a:t>evt</a:t>
            </a:r>
            <a:r>
              <a:rPr lang="fr-FR" sz="1600" b="0" i="1" dirty="0">
                <a:effectLst/>
                <a:latin typeface="Consolas" panose="020B0609020204030204" pitchFamily="49" charset="0"/>
              </a:rPr>
              <a:t> ou </a:t>
            </a:r>
            <a:r>
              <a:rPr lang="fr-FR" sz="1600" b="0" i="1" dirty="0" err="1">
                <a:effectLst/>
                <a:latin typeface="Consolas" panose="020B0609020204030204" pitchFamily="49" charset="0"/>
              </a:rPr>
              <a:t>event</a:t>
            </a:r>
            <a:r>
              <a:rPr lang="fr-FR" sz="1600" i="1" dirty="0">
                <a:latin typeface="Consolas" panose="020B0609020204030204" pitchFamily="49" charset="0"/>
              </a:rPr>
              <a:t>.</a:t>
            </a:r>
          </a:p>
          <a:p>
            <a:endParaRPr lang="fr-FR" sz="1600" b="0" dirty="0">
              <a:effectLst/>
              <a:latin typeface="Consolas" panose="020B0609020204030204" pitchFamily="49" charset="0"/>
            </a:endParaRPr>
          </a:p>
          <a:p>
            <a:r>
              <a:rPr lang="fr-FR" sz="1600" b="0" i="1" dirty="0">
                <a:effectLst/>
                <a:latin typeface="Consolas" panose="020B0609020204030204" pitchFamily="49" charset="0"/>
              </a:rPr>
              <a:t>La méthode preventDefault de cet objet récupéré en paramètre permet d'empêcher le navigateur de déclencher son comportement par défaut.</a:t>
            </a:r>
          </a:p>
          <a:p>
            <a:endParaRPr lang="fr-FR" sz="1600" b="0" dirty="0">
              <a:effectLst/>
              <a:latin typeface="Consolas" panose="020B0609020204030204" pitchFamily="49" charset="0"/>
            </a:endParaRPr>
          </a:p>
          <a:p>
            <a:r>
              <a:rPr lang="fr-FR" sz="1600" b="0" i="1" dirty="0">
                <a:effectLst/>
                <a:latin typeface="Consolas" panose="020B0609020204030204" pitchFamily="49" charset="0"/>
              </a:rPr>
              <a:t>Exemple: empêcher l'utilisateur d'aller sur Google au clic sur le lien portant </a:t>
            </a:r>
            <a:r>
              <a:rPr lang="fr-FR" sz="1600" b="0" i="1" dirty="0" err="1">
                <a:effectLst/>
                <a:latin typeface="Consolas" panose="020B0609020204030204" pitchFamily="49" charset="0"/>
              </a:rPr>
              <a:t>l'id</a:t>
            </a:r>
            <a:r>
              <a:rPr lang="fr-FR" sz="1600" b="0" i="1" dirty="0">
                <a:effectLst/>
                <a:latin typeface="Consolas" panose="020B0609020204030204" pitchFamily="49" charset="0"/>
              </a:rPr>
              <a:t> </a:t>
            </a:r>
            <a:r>
              <a:rPr lang="fr-FR" sz="1600" b="0" i="1" dirty="0" err="1">
                <a:effectLst/>
                <a:latin typeface="Consolas" panose="020B0609020204030204" pitchFamily="49" charset="0"/>
              </a:rPr>
              <a:t>googleLink</a:t>
            </a:r>
            <a:endParaRPr lang="fr-FR" sz="1600" b="0" dirty="0">
              <a:solidFill>
                <a:srgbClr val="657B83"/>
              </a:solidFill>
              <a:effectLst/>
              <a:latin typeface="Consolas" panose="020B0609020204030204" pitchFamily="49" charset="0"/>
            </a:endParaRPr>
          </a:p>
          <a:p>
            <a:endParaRPr lang="fr-FR" sz="1600" dirty="0">
              <a:solidFill>
                <a:srgbClr val="657B83"/>
              </a:solidFill>
              <a:latin typeface="Consolas" panose="020B0609020204030204" pitchFamily="49" charset="0"/>
            </a:endParaRPr>
          </a:p>
          <a:p>
            <a:r>
              <a:rPr lang="fr-FR" sz="1600" b="1" dirty="0">
                <a:solidFill>
                  <a:srgbClr val="586E75"/>
                </a:solidFill>
                <a:effectLst/>
                <a:latin typeface="Consolas" panose="020B0609020204030204" pitchFamily="49" charset="0"/>
              </a:rPr>
              <a:t>let</a:t>
            </a:r>
            <a:r>
              <a:rPr lang="fr-FR" sz="1600" b="0" dirty="0">
                <a:solidFill>
                  <a:srgbClr val="657B83"/>
                </a:solidFill>
                <a:effectLst/>
                <a:latin typeface="Consolas" panose="020B0609020204030204" pitchFamily="49" charset="0"/>
              </a:rPr>
              <a:t> </a:t>
            </a:r>
            <a:r>
              <a:rPr lang="fr-FR" sz="1600" b="0" dirty="0" err="1">
                <a:solidFill>
                  <a:srgbClr val="268BD2"/>
                </a:solidFill>
                <a:effectLst/>
                <a:latin typeface="Consolas" panose="020B0609020204030204" pitchFamily="49" charset="0"/>
              </a:rPr>
              <a:t>googleLink</a:t>
            </a:r>
            <a:r>
              <a:rPr lang="fr-FR" sz="1600" b="0" dirty="0">
                <a:solidFill>
                  <a:srgbClr val="657B83"/>
                </a:solidFill>
                <a:effectLst/>
                <a:latin typeface="Consolas" panose="020B0609020204030204" pitchFamily="49" charset="0"/>
              </a:rPr>
              <a:t> </a:t>
            </a:r>
            <a:r>
              <a:rPr lang="fr-FR" sz="1600" b="0" dirty="0">
                <a:solidFill>
                  <a:srgbClr val="859900"/>
                </a:solidFill>
                <a:effectLst/>
                <a:latin typeface="Consolas" panose="020B0609020204030204" pitchFamily="49" charset="0"/>
              </a:rPr>
              <a:t>=</a:t>
            </a:r>
            <a:r>
              <a:rPr lang="fr-FR" sz="1600" b="0" dirty="0">
                <a:solidFill>
                  <a:srgbClr val="657B83"/>
                </a:solidFill>
                <a:effectLst/>
                <a:latin typeface="Consolas" panose="020B0609020204030204" pitchFamily="49" charset="0"/>
              </a:rPr>
              <a:t> </a:t>
            </a:r>
            <a:r>
              <a:rPr lang="fr-FR" sz="1600" b="0" dirty="0" err="1">
                <a:solidFill>
                  <a:srgbClr val="268BD2"/>
                </a:solidFill>
                <a:effectLst/>
                <a:latin typeface="Consolas" panose="020B0609020204030204" pitchFamily="49" charset="0"/>
              </a:rPr>
              <a:t>document</a:t>
            </a:r>
            <a:r>
              <a:rPr lang="fr-FR" sz="1600" b="0" dirty="0" err="1">
                <a:solidFill>
                  <a:srgbClr val="657B83"/>
                </a:solidFill>
                <a:effectLst/>
                <a:latin typeface="Consolas" panose="020B0609020204030204" pitchFamily="49" charset="0"/>
              </a:rPr>
              <a:t>.</a:t>
            </a:r>
            <a:r>
              <a:rPr lang="fr-FR" sz="1600" b="0" dirty="0" err="1">
                <a:solidFill>
                  <a:srgbClr val="268BD2"/>
                </a:solidFill>
                <a:effectLst/>
                <a:latin typeface="Consolas" panose="020B0609020204030204" pitchFamily="49" charset="0"/>
              </a:rPr>
              <a:t>querySelector</a:t>
            </a:r>
            <a:r>
              <a:rPr lang="fr-FR" sz="1600" b="0" dirty="0">
                <a:solidFill>
                  <a:srgbClr val="657B83"/>
                </a:solidFill>
                <a:effectLst/>
                <a:latin typeface="Consolas" panose="020B0609020204030204" pitchFamily="49" charset="0"/>
              </a:rPr>
              <a:t>(</a:t>
            </a:r>
            <a:r>
              <a:rPr lang="fr-FR" sz="1600" b="0" dirty="0">
                <a:solidFill>
                  <a:srgbClr val="2AA198"/>
                </a:solidFill>
                <a:effectLst/>
                <a:latin typeface="Consolas" panose="020B0609020204030204" pitchFamily="49" charset="0"/>
              </a:rPr>
              <a:t>"#</a:t>
            </a:r>
            <a:r>
              <a:rPr lang="fr-FR" sz="1600" b="0" dirty="0" err="1">
                <a:solidFill>
                  <a:srgbClr val="2AA198"/>
                </a:solidFill>
                <a:effectLst/>
                <a:latin typeface="Consolas" panose="020B0609020204030204" pitchFamily="49" charset="0"/>
              </a:rPr>
              <a:t>googleLink</a:t>
            </a:r>
            <a:r>
              <a:rPr lang="fr-FR" sz="1600" b="0" dirty="0">
                <a:solidFill>
                  <a:srgbClr val="2AA198"/>
                </a:solidFill>
                <a:effectLst/>
                <a:latin typeface="Consolas" panose="020B0609020204030204" pitchFamily="49" charset="0"/>
              </a:rPr>
              <a:t>"</a:t>
            </a:r>
            <a:r>
              <a:rPr lang="fr-FR" sz="1600" b="0" dirty="0">
                <a:solidFill>
                  <a:srgbClr val="657B83"/>
                </a:solidFill>
                <a:effectLst/>
                <a:latin typeface="Consolas" panose="020B0609020204030204" pitchFamily="49" charset="0"/>
              </a:rPr>
              <a:t>);</a:t>
            </a:r>
          </a:p>
          <a:p>
            <a:r>
              <a:rPr lang="fr-FR" sz="1600" b="0" dirty="0" err="1">
                <a:solidFill>
                  <a:srgbClr val="268BD2"/>
                </a:solidFill>
                <a:effectLst/>
                <a:latin typeface="Consolas" panose="020B0609020204030204" pitchFamily="49" charset="0"/>
              </a:rPr>
              <a:t>googleLink</a:t>
            </a:r>
            <a:r>
              <a:rPr lang="fr-FR" sz="1600" b="0" dirty="0" err="1">
                <a:solidFill>
                  <a:srgbClr val="657B83"/>
                </a:solidFill>
                <a:effectLst/>
                <a:latin typeface="Consolas" panose="020B0609020204030204" pitchFamily="49" charset="0"/>
              </a:rPr>
              <a:t>.</a:t>
            </a:r>
            <a:r>
              <a:rPr lang="fr-FR" sz="1600" b="0" dirty="0" err="1">
                <a:solidFill>
                  <a:srgbClr val="268BD2"/>
                </a:solidFill>
                <a:effectLst/>
                <a:latin typeface="Consolas" panose="020B0609020204030204" pitchFamily="49" charset="0"/>
              </a:rPr>
              <a:t>addEventListener</a:t>
            </a:r>
            <a:r>
              <a:rPr lang="fr-FR" sz="1600" b="0" dirty="0">
                <a:solidFill>
                  <a:srgbClr val="657B83"/>
                </a:solidFill>
                <a:effectLst/>
                <a:latin typeface="Consolas" panose="020B0609020204030204" pitchFamily="49" charset="0"/>
              </a:rPr>
              <a:t>(</a:t>
            </a:r>
            <a:r>
              <a:rPr lang="fr-FR" sz="1600" b="0" dirty="0">
                <a:solidFill>
                  <a:srgbClr val="2AA198"/>
                </a:solidFill>
                <a:effectLst/>
                <a:latin typeface="Consolas" panose="020B0609020204030204" pitchFamily="49" charset="0"/>
              </a:rPr>
              <a:t>"click"</a:t>
            </a:r>
            <a:r>
              <a:rPr lang="fr-FR" sz="1600" b="0" dirty="0">
                <a:solidFill>
                  <a:srgbClr val="657B83"/>
                </a:solidFill>
                <a:effectLst/>
                <a:latin typeface="Consolas" panose="020B0609020204030204" pitchFamily="49" charset="0"/>
              </a:rPr>
              <a:t>, e </a:t>
            </a:r>
            <a:r>
              <a:rPr lang="fr-FR" sz="1600" b="1" dirty="0">
                <a:solidFill>
                  <a:srgbClr val="586E75"/>
                </a:solidFill>
                <a:effectLst/>
                <a:latin typeface="Consolas" panose="020B0609020204030204" pitchFamily="49" charset="0"/>
              </a:rPr>
              <a:t>=&gt;</a:t>
            </a:r>
            <a:r>
              <a:rPr lang="fr-FR" sz="1600" b="0" dirty="0">
                <a:solidFill>
                  <a:srgbClr val="657B83"/>
                </a:solidFill>
                <a:effectLst/>
                <a:latin typeface="Consolas" panose="020B0609020204030204" pitchFamily="49" charset="0"/>
              </a:rPr>
              <a:t>{</a:t>
            </a:r>
          </a:p>
          <a:p>
            <a:r>
              <a:rPr lang="fr-FR" sz="1600" b="0" dirty="0">
                <a:solidFill>
                  <a:srgbClr val="657B83"/>
                </a:solidFill>
                <a:effectLst/>
                <a:latin typeface="Consolas" panose="020B0609020204030204" pitchFamily="49" charset="0"/>
              </a:rPr>
              <a:t>        </a:t>
            </a:r>
            <a:r>
              <a:rPr lang="fr-FR" sz="1600" b="0" i="1" dirty="0">
                <a:solidFill>
                  <a:srgbClr val="93A1A1"/>
                </a:solidFill>
                <a:effectLst/>
                <a:latin typeface="Consolas" panose="020B0609020204030204" pitchFamily="49" charset="0"/>
              </a:rPr>
              <a:t>// annuler le comportement par défaut</a:t>
            </a:r>
            <a:endParaRPr lang="fr-FR" sz="1600" b="0" dirty="0">
              <a:solidFill>
                <a:srgbClr val="657B83"/>
              </a:solidFill>
              <a:effectLst/>
              <a:latin typeface="Consolas" panose="020B0609020204030204" pitchFamily="49" charset="0"/>
            </a:endParaRPr>
          </a:p>
          <a:p>
            <a:r>
              <a:rPr lang="fr-FR" sz="1600" b="0" dirty="0">
                <a:solidFill>
                  <a:srgbClr val="657B83"/>
                </a:solidFill>
                <a:effectLst/>
                <a:latin typeface="Consolas" panose="020B0609020204030204" pitchFamily="49" charset="0"/>
              </a:rPr>
              <a:t>        </a:t>
            </a:r>
            <a:r>
              <a:rPr lang="fr-FR" sz="1600" b="0" dirty="0" err="1">
                <a:solidFill>
                  <a:srgbClr val="268BD2"/>
                </a:solidFill>
                <a:effectLst/>
                <a:latin typeface="Consolas" panose="020B0609020204030204" pitchFamily="49" charset="0"/>
              </a:rPr>
              <a:t>e</a:t>
            </a:r>
            <a:r>
              <a:rPr lang="fr-FR" sz="1600" b="0" dirty="0" err="1">
                <a:solidFill>
                  <a:srgbClr val="657B83"/>
                </a:solidFill>
                <a:effectLst/>
                <a:latin typeface="Consolas" panose="020B0609020204030204" pitchFamily="49" charset="0"/>
              </a:rPr>
              <a:t>.</a:t>
            </a:r>
            <a:r>
              <a:rPr lang="fr-FR" sz="1600" b="0" dirty="0" err="1">
                <a:solidFill>
                  <a:srgbClr val="268BD2"/>
                </a:solidFill>
                <a:effectLst/>
                <a:latin typeface="Consolas" panose="020B0609020204030204" pitchFamily="49" charset="0"/>
              </a:rPr>
              <a:t>preventDefault</a:t>
            </a:r>
            <a:r>
              <a:rPr lang="fr-FR" sz="1600" b="0" dirty="0">
                <a:solidFill>
                  <a:srgbClr val="657B83"/>
                </a:solidFill>
                <a:effectLst/>
                <a:latin typeface="Consolas" panose="020B0609020204030204" pitchFamily="49" charset="0"/>
              </a:rPr>
              <a:t>();</a:t>
            </a:r>
            <a:br>
              <a:rPr lang="fr-FR" sz="1600" b="0" dirty="0">
                <a:solidFill>
                  <a:srgbClr val="657B83"/>
                </a:solidFill>
                <a:effectLst/>
                <a:latin typeface="Consolas" panose="020B0609020204030204" pitchFamily="49" charset="0"/>
              </a:rPr>
            </a:br>
            <a:r>
              <a:rPr lang="fr-FR" sz="1600" b="0" dirty="0">
                <a:solidFill>
                  <a:srgbClr val="657B83"/>
                </a:solidFill>
                <a:effectLst/>
                <a:latin typeface="Consolas" panose="020B0609020204030204" pitchFamily="49" charset="0"/>
              </a:rPr>
              <a:t>        </a:t>
            </a:r>
            <a:r>
              <a:rPr lang="fr-FR" sz="1600" b="0" dirty="0" err="1">
                <a:solidFill>
                  <a:srgbClr val="268BD2"/>
                </a:solidFill>
                <a:effectLst/>
                <a:latin typeface="Consolas" panose="020B0609020204030204" pitchFamily="49" charset="0"/>
              </a:rPr>
              <a:t>alert</a:t>
            </a:r>
            <a:r>
              <a:rPr lang="fr-FR" sz="1600" b="0" dirty="0">
                <a:solidFill>
                  <a:srgbClr val="657B83"/>
                </a:solidFill>
                <a:effectLst/>
                <a:latin typeface="Consolas" panose="020B0609020204030204" pitchFamily="49" charset="0"/>
              </a:rPr>
              <a:t>(</a:t>
            </a:r>
            <a:r>
              <a:rPr lang="fr-FR" sz="1600" b="0" dirty="0">
                <a:solidFill>
                  <a:srgbClr val="2AA198"/>
                </a:solidFill>
                <a:effectLst/>
                <a:latin typeface="Consolas" panose="020B0609020204030204" pitchFamily="49" charset="0"/>
              </a:rPr>
              <a:t>"VOUS NE PASSSEREZ PAS !"</a:t>
            </a:r>
            <a:r>
              <a:rPr lang="fr-FR" sz="1600" b="0" dirty="0">
                <a:solidFill>
                  <a:srgbClr val="657B83"/>
                </a:solidFill>
                <a:effectLst/>
                <a:latin typeface="Consolas" panose="020B0609020204030204" pitchFamily="49" charset="0"/>
              </a:rPr>
              <a:t>)</a:t>
            </a:r>
          </a:p>
          <a:p>
            <a:br>
              <a:rPr lang="fr-FR" sz="1600" b="0" dirty="0">
                <a:solidFill>
                  <a:srgbClr val="657B83"/>
                </a:solidFill>
                <a:effectLst/>
                <a:latin typeface="Consolas" panose="020B0609020204030204" pitchFamily="49" charset="0"/>
              </a:rPr>
            </a:br>
            <a:r>
              <a:rPr lang="fr-FR" sz="1600" b="0" dirty="0">
                <a:solidFill>
                  <a:srgbClr val="657B83"/>
                </a:solidFill>
                <a:effectLst/>
                <a:latin typeface="Consolas" panose="020B0609020204030204" pitchFamily="49" charset="0"/>
              </a:rPr>
              <a:t>	 </a:t>
            </a:r>
            <a:r>
              <a:rPr lang="fr-FR" sz="1600" b="0" dirty="0">
                <a:solidFill>
                  <a:srgbClr val="268BD2"/>
                </a:solidFill>
                <a:effectLst/>
                <a:latin typeface="Consolas" panose="020B0609020204030204" pitchFamily="49" charset="0"/>
              </a:rPr>
              <a:t>console</a:t>
            </a:r>
            <a:r>
              <a:rPr lang="fr-FR" sz="1600" b="0" dirty="0">
                <a:solidFill>
                  <a:srgbClr val="657B83"/>
                </a:solidFill>
                <a:effectLst/>
                <a:latin typeface="Consolas" panose="020B0609020204030204" pitchFamily="49" charset="0"/>
              </a:rPr>
              <a:t>.</a:t>
            </a:r>
            <a:r>
              <a:rPr lang="fr-FR" sz="1600" b="0" dirty="0">
                <a:solidFill>
                  <a:srgbClr val="268BD2"/>
                </a:solidFill>
                <a:effectLst/>
                <a:latin typeface="Consolas" panose="020B0609020204030204" pitchFamily="49" charset="0"/>
              </a:rPr>
              <a:t>log</a:t>
            </a:r>
            <a:r>
              <a:rPr lang="fr-FR" sz="1600" b="0" dirty="0">
                <a:solidFill>
                  <a:srgbClr val="657B83"/>
                </a:solidFill>
                <a:effectLst/>
                <a:latin typeface="Consolas" panose="020B0609020204030204" pitchFamily="49" charset="0"/>
              </a:rPr>
              <a:t>(</a:t>
            </a:r>
            <a:r>
              <a:rPr lang="fr-FR" sz="1600" b="0" dirty="0" err="1">
                <a:solidFill>
                  <a:srgbClr val="268BD2"/>
                </a:solidFill>
                <a:effectLst/>
                <a:latin typeface="Consolas" panose="020B0609020204030204" pitchFamily="49" charset="0"/>
              </a:rPr>
              <a:t>e</a:t>
            </a:r>
            <a:r>
              <a:rPr lang="fr-FR" sz="1600" b="0" dirty="0" err="1">
                <a:solidFill>
                  <a:srgbClr val="657B83"/>
                </a:solidFill>
                <a:effectLst/>
                <a:latin typeface="Consolas" panose="020B0609020204030204" pitchFamily="49" charset="0"/>
              </a:rPr>
              <a:t>.</a:t>
            </a:r>
            <a:r>
              <a:rPr lang="fr-FR" sz="1600" b="0" dirty="0" err="1">
                <a:solidFill>
                  <a:srgbClr val="268BD2"/>
                </a:solidFill>
                <a:effectLst/>
                <a:latin typeface="Consolas" panose="020B0609020204030204" pitchFamily="49" charset="0"/>
              </a:rPr>
              <a:t>target</a:t>
            </a:r>
            <a:r>
              <a:rPr lang="fr-FR" sz="1600" b="0" dirty="0">
                <a:solidFill>
                  <a:srgbClr val="657B83"/>
                </a:solidFill>
                <a:effectLst/>
                <a:latin typeface="Consolas" panose="020B0609020204030204" pitchFamily="49" charset="0"/>
              </a:rPr>
              <a:t>);</a:t>
            </a:r>
          </a:p>
          <a:p>
            <a:r>
              <a:rPr lang="fr-FR" sz="1600" b="0" dirty="0">
                <a:solidFill>
                  <a:srgbClr val="657B83"/>
                </a:solidFill>
                <a:effectLst/>
                <a:latin typeface="Consolas" panose="020B0609020204030204" pitchFamily="49" charset="0"/>
              </a:rPr>
              <a:t>        </a:t>
            </a:r>
            <a:r>
              <a:rPr lang="fr-FR" sz="1600" b="0" dirty="0">
                <a:solidFill>
                  <a:srgbClr val="268BD2"/>
                </a:solidFill>
                <a:effectLst/>
                <a:latin typeface="Consolas" panose="020B0609020204030204" pitchFamily="49" charset="0"/>
              </a:rPr>
              <a:t>console</a:t>
            </a:r>
            <a:r>
              <a:rPr lang="fr-FR" sz="1600" b="0" dirty="0">
                <a:solidFill>
                  <a:srgbClr val="657B83"/>
                </a:solidFill>
                <a:effectLst/>
                <a:latin typeface="Consolas" panose="020B0609020204030204" pitchFamily="49" charset="0"/>
              </a:rPr>
              <a:t>.</a:t>
            </a:r>
            <a:r>
              <a:rPr lang="fr-FR" sz="1600" b="0" dirty="0">
                <a:solidFill>
                  <a:srgbClr val="268BD2"/>
                </a:solidFill>
                <a:effectLst/>
                <a:latin typeface="Consolas" panose="020B0609020204030204" pitchFamily="49" charset="0"/>
              </a:rPr>
              <a:t>log</a:t>
            </a:r>
            <a:r>
              <a:rPr lang="fr-FR" sz="1600" b="0" dirty="0">
                <a:solidFill>
                  <a:srgbClr val="657B83"/>
                </a:solidFill>
                <a:effectLst/>
                <a:latin typeface="Consolas" panose="020B0609020204030204" pitchFamily="49" charset="0"/>
              </a:rPr>
              <a:t>(</a:t>
            </a:r>
            <a:r>
              <a:rPr lang="fr-FR" sz="1600" b="0" dirty="0" err="1">
                <a:solidFill>
                  <a:srgbClr val="268BD2"/>
                </a:solidFill>
                <a:effectLst/>
                <a:latin typeface="Consolas" panose="020B0609020204030204" pitchFamily="49" charset="0"/>
              </a:rPr>
              <a:t>e</a:t>
            </a:r>
            <a:r>
              <a:rPr lang="fr-FR" sz="1600" b="0" dirty="0" err="1">
                <a:solidFill>
                  <a:srgbClr val="657B83"/>
                </a:solidFill>
                <a:effectLst/>
                <a:latin typeface="Consolas" panose="020B0609020204030204" pitchFamily="49" charset="0"/>
              </a:rPr>
              <a:t>.</a:t>
            </a:r>
            <a:r>
              <a:rPr lang="fr-FR" sz="1600" b="0" dirty="0" err="1">
                <a:solidFill>
                  <a:srgbClr val="268BD2"/>
                </a:solidFill>
                <a:effectLst/>
                <a:latin typeface="Consolas" panose="020B0609020204030204" pitchFamily="49" charset="0"/>
              </a:rPr>
              <a:t>target</a:t>
            </a:r>
            <a:r>
              <a:rPr lang="fr-FR" sz="1600" b="0" dirty="0" err="1">
                <a:solidFill>
                  <a:srgbClr val="657B83"/>
                </a:solidFill>
                <a:effectLst/>
                <a:latin typeface="Consolas" panose="020B0609020204030204" pitchFamily="49" charset="0"/>
              </a:rPr>
              <a:t>.</a:t>
            </a:r>
            <a:r>
              <a:rPr lang="fr-FR" sz="1600" b="0" dirty="0" err="1">
                <a:solidFill>
                  <a:srgbClr val="268BD2"/>
                </a:solidFill>
                <a:effectLst/>
                <a:latin typeface="Consolas" panose="020B0609020204030204" pitchFamily="49" charset="0"/>
              </a:rPr>
              <a:t>classList</a:t>
            </a:r>
            <a:r>
              <a:rPr lang="fr-FR" sz="1600" b="0" dirty="0">
                <a:solidFill>
                  <a:srgbClr val="657B83"/>
                </a:solidFill>
                <a:effectLst/>
                <a:latin typeface="Consolas" panose="020B0609020204030204" pitchFamily="49" charset="0"/>
              </a:rPr>
              <a:t>);</a:t>
            </a:r>
          </a:p>
          <a:p>
            <a:r>
              <a:rPr lang="fr-FR" sz="1600" b="0" dirty="0">
                <a:solidFill>
                  <a:srgbClr val="657B83"/>
                </a:solidFill>
                <a:effectLst/>
                <a:latin typeface="Consolas" panose="020B0609020204030204" pitchFamily="49" charset="0"/>
              </a:rPr>
              <a:t>});</a:t>
            </a:r>
          </a:p>
        </p:txBody>
      </p:sp>
    </p:spTree>
    <p:extLst>
      <p:ext uri="{BB962C8B-B14F-4D97-AF65-F5344CB8AC3E}">
        <p14:creationId xmlns:p14="http://schemas.microsoft.com/office/powerpoint/2010/main" val="394487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3</a:t>
            </a:r>
          </a:p>
        </p:txBody>
      </p:sp>
      <p:sp>
        <p:nvSpPr>
          <p:cNvPr id="3" name="TextBox 2">
            <a:extLst>
              <a:ext uri="{FF2B5EF4-FFF2-40B4-BE49-F238E27FC236}">
                <a16:creationId xmlns:a16="http://schemas.microsoft.com/office/drawing/2014/main" id="{300F317F-220A-C48E-5C15-8F401C4C2259}"/>
              </a:ext>
            </a:extLst>
          </p:cNvPr>
          <p:cNvSpPr txBox="1"/>
          <p:nvPr/>
        </p:nvSpPr>
        <p:spPr>
          <a:xfrm>
            <a:off x="4544423" y="967955"/>
            <a:ext cx="31031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i="0" u="none" strike="noStrike" dirty="0">
                <a:solidFill>
                  <a:srgbClr val="000000"/>
                </a:solidFill>
                <a:effectLst/>
                <a:latin typeface="Calibri" panose="020F0502020204030204" pitchFamily="34" charset="0"/>
              </a:rPr>
              <a:t>Intégration du JS dans le HTML</a:t>
            </a:r>
            <a:endParaRPr lang="fr-FR" dirty="0">
              <a:cs typeface="Calibri"/>
            </a:endParaRPr>
          </a:p>
        </p:txBody>
      </p:sp>
      <p:sp>
        <p:nvSpPr>
          <p:cNvPr id="4" name="ZoneTexte 5">
            <a:extLst>
              <a:ext uri="{FF2B5EF4-FFF2-40B4-BE49-F238E27FC236}">
                <a16:creationId xmlns:a16="http://schemas.microsoft.com/office/drawing/2014/main" id="{D668717A-7B96-138C-0968-E5CB0F8EDD0E}"/>
              </a:ext>
            </a:extLst>
          </p:cNvPr>
          <p:cNvSpPr txBox="1"/>
          <p:nvPr/>
        </p:nvSpPr>
        <p:spPr>
          <a:xfrm>
            <a:off x="1665770" y="1432731"/>
            <a:ext cx="9144000" cy="508549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0"/>
              </a:spcAft>
            </a:pPr>
            <a:r>
              <a:rPr lang="fr-FR" dirty="0">
                <a:solidFill>
                  <a:srgbClr val="383A42"/>
                </a:solidFill>
                <a:latin typeface="Consolas"/>
                <a:ea typeface="Times New Roman"/>
                <a:cs typeface="Times New Roman"/>
              </a:rPr>
              <a:t>&lt;!doctype html&gt;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&lt;</a:t>
            </a:r>
            <a:r>
              <a:rPr lang="fr-FR" dirty="0">
                <a:solidFill>
                  <a:srgbClr val="E45649"/>
                </a:solidFill>
                <a:latin typeface="Consolas"/>
                <a:ea typeface="Times New Roman"/>
                <a:cs typeface="Times New Roman"/>
              </a:rPr>
              <a:t>html</a:t>
            </a:r>
            <a:r>
              <a:rPr lang="fr-FR" dirty="0">
                <a:solidFill>
                  <a:srgbClr val="383A42"/>
                </a:solidFill>
                <a:latin typeface="Consolas"/>
                <a:ea typeface="Times New Roman"/>
                <a:cs typeface="Times New Roman"/>
              </a:rPr>
              <a:t> </a:t>
            </a:r>
            <a:r>
              <a:rPr lang="fr-FR" dirty="0" err="1">
                <a:solidFill>
                  <a:srgbClr val="986801"/>
                </a:solidFill>
                <a:latin typeface="Consolas"/>
                <a:ea typeface="Times New Roman"/>
                <a:cs typeface="Times New Roman"/>
              </a:rPr>
              <a:t>lang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fr</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&lt;</a:t>
            </a:r>
            <a:r>
              <a:rPr lang="fr-FR" dirty="0" err="1">
                <a:solidFill>
                  <a:srgbClr val="E45649"/>
                </a:solidFill>
                <a:latin typeface="Consolas"/>
                <a:ea typeface="Times New Roman"/>
                <a:cs typeface="Times New Roman"/>
              </a:rPr>
              <a:t>head</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err="1">
                <a:solidFill>
                  <a:srgbClr val="E45649"/>
                </a:solidFill>
                <a:latin typeface="Consolas"/>
                <a:ea typeface="Times New Roman"/>
                <a:cs typeface="Times New Roman"/>
              </a:rPr>
              <a:t>meta</a:t>
            </a:r>
            <a:r>
              <a:rPr lang="fr-FR" dirty="0">
                <a:solidFill>
                  <a:srgbClr val="383A42"/>
                </a:solidFill>
                <a:latin typeface="Consolas"/>
                <a:ea typeface="Times New Roman"/>
                <a:cs typeface="Times New Roman"/>
              </a:rPr>
              <a:t> </a:t>
            </a:r>
            <a:r>
              <a:rPr lang="fr-FR" dirty="0" err="1">
                <a:solidFill>
                  <a:srgbClr val="986801"/>
                </a:solidFill>
                <a:latin typeface="Consolas"/>
                <a:ea typeface="Times New Roman"/>
                <a:cs typeface="Times New Roman"/>
              </a:rPr>
              <a:t>charset</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"utf-8"</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err="1">
                <a:solidFill>
                  <a:srgbClr val="E45649"/>
                </a:solidFill>
                <a:latin typeface="Consolas"/>
                <a:ea typeface="Times New Roman"/>
                <a:cs typeface="Times New Roman"/>
              </a:rPr>
              <a:t>meta</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name</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viewport</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content</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width</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device-width</a:t>
            </a:r>
            <a:r>
              <a:rPr lang="fr-FR" dirty="0">
                <a:solidFill>
                  <a:srgbClr val="50A14F"/>
                </a:solidFill>
                <a:latin typeface="Consolas"/>
                <a:ea typeface="Times New Roman"/>
                <a:cs typeface="Times New Roman"/>
              </a:rPr>
              <a:t>, </a:t>
            </a:r>
          </a:p>
          <a:p>
            <a:pPr>
              <a:lnSpc>
                <a:spcPct val="115000"/>
              </a:lnSpc>
              <a:spcAft>
                <a:spcPts val="0"/>
              </a:spcAft>
            </a:pPr>
            <a:r>
              <a:rPr lang="fr-FR" dirty="0">
                <a:solidFill>
                  <a:srgbClr val="50A14F"/>
                </a:solidFill>
                <a:latin typeface="Consolas"/>
                <a:ea typeface="Times New Roman"/>
                <a:cs typeface="Times New Roman"/>
              </a:rPr>
              <a:t>		</a:t>
            </a:r>
            <a:r>
              <a:rPr lang="fr-FR" dirty="0" err="1">
                <a:solidFill>
                  <a:srgbClr val="50A14F"/>
                </a:solidFill>
                <a:latin typeface="Consolas"/>
                <a:ea typeface="Times New Roman"/>
                <a:cs typeface="Times New Roman"/>
              </a:rPr>
              <a:t>initialscale</a:t>
            </a:r>
            <a:r>
              <a:rPr lang="fr-FR" dirty="0">
                <a:solidFill>
                  <a:srgbClr val="50A14F"/>
                </a:solidFill>
                <a:latin typeface="Consolas"/>
                <a:ea typeface="Times New Roman"/>
                <a:cs typeface="Times New Roman"/>
              </a:rPr>
              <a:t>=1, </a:t>
            </a:r>
            <a:r>
              <a:rPr lang="fr-FR" dirty="0" err="1">
                <a:solidFill>
                  <a:srgbClr val="50A14F"/>
                </a:solidFill>
                <a:latin typeface="Consolas"/>
                <a:ea typeface="Times New Roman"/>
                <a:cs typeface="Times New Roman"/>
              </a:rPr>
              <a:t>shrink</a:t>
            </a:r>
            <a:r>
              <a:rPr lang="fr-FR" dirty="0">
                <a:solidFill>
                  <a:srgbClr val="50A14F"/>
                </a:solidFill>
                <a:latin typeface="Consolas"/>
                <a:ea typeface="Times New Roman"/>
                <a:cs typeface="Times New Roman"/>
              </a:rPr>
              <a:t>-to-fit=no"</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err="1">
                <a:solidFill>
                  <a:srgbClr val="E45649"/>
                </a:solidFill>
                <a:latin typeface="Consolas"/>
                <a:ea typeface="Times New Roman"/>
                <a:cs typeface="Times New Roman"/>
              </a:rPr>
              <a:t>title</a:t>
            </a:r>
            <a:r>
              <a:rPr lang="fr-FR" dirty="0">
                <a:solidFill>
                  <a:srgbClr val="383A42"/>
                </a:solidFill>
                <a:latin typeface="Consolas"/>
                <a:ea typeface="Times New Roman"/>
                <a:cs typeface="Times New Roman"/>
              </a:rPr>
              <a:t>&gt;Cours JS&lt;/</a:t>
            </a:r>
            <a:r>
              <a:rPr lang="fr-FR" dirty="0" err="1">
                <a:solidFill>
                  <a:srgbClr val="E45649"/>
                </a:solidFill>
                <a:latin typeface="Consolas"/>
                <a:ea typeface="Times New Roman"/>
                <a:cs typeface="Times New Roman"/>
              </a:rPr>
              <a:t>title</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&lt;/</a:t>
            </a:r>
            <a:r>
              <a:rPr lang="fr-FR" dirty="0" err="1">
                <a:solidFill>
                  <a:srgbClr val="E45649"/>
                </a:solidFill>
                <a:latin typeface="Consolas"/>
                <a:ea typeface="Times New Roman"/>
                <a:cs typeface="Times New Roman"/>
              </a:rPr>
              <a:t>head</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&lt;</a:t>
            </a:r>
            <a:r>
              <a:rPr lang="fr-FR" dirty="0">
                <a:solidFill>
                  <a:srgbClr val="E45649"/>
                </a:solidFill>
                <a:latin typeface="Consolas"/>
                <a:ea typeface="Times New Roman"/>
                <a:cs typeface="Times New Roman"/>
              </a:rPr>
              <a:t>body</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a:solidFill>
                  <a:srgbClr val="E45649"/>
                </a:solidFill>
                <a:latin typeface="Consolas"/>
                <a:ea typeface="Times New Roman"/>
                <a:cs typeface="Times New Roman"/>
              </a:rPr>
              <a:t>h1</a:t>
            </a:r>
            <a:r>
              <a:rPr lang="fr-FR" dirty="0">
                <a:solidFill>
                  <a:srgbClr val="383A42"/>
                </a:solidFill>
                <a:latin typeface="Consolas"/>
                <a:ea typeface="Times New Roman"/>
                <a:cs typeface="Times New Roman"/>
              </a:rPr>
              <a:t>&gt;Cours JS&lt;/</a:t>
            </a:r>
            <a:r>
              <a:rPr lang="fr-FR" dirty="0">
                <a:solidFill>
                  <a:srgbClr val="E45649"/>
                </a:solidFill>
                <a:latin typeface="Consolas"/>
                <a:ea typeface="Times New Roman"/>
                <a:cs typeface="Times New Roman"/>
              </a:rPr>
              <a:t>h1</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1000"/>
              </a:spcAft>
            </a:pPr>
            <a:r>
              <a:rPr lang="fr-FR" dirty="0">
                <a:solidFill>
                  <a:srgbClr val="383A42"/>
                </a:solidFill>
                <a:latin typeface="Consolas"/>
                <a:ea typeface="Times New Roman"/>
                <a:cs typeface="Times New Roman"/>
              </a:rPr>
              <a:t>  &lt;</a:t>
            </a:r>
            <a:r>
              <a:rPr lang="fr-FR" dirty="0">
                <a:solidFill>
                  <a:srgbClr val="E45649"/>
                </a:solidFill>
                <a:latin typeface="Consolas"/>
                <a:ea typeface="Times New Roman"/>
                <a:cs typeface="Times New Roman"/>
              </a:rPr>
              <a:t>script</a:t>
            </a:r>
            <a:r>
              <a:rPr lang="fr-FR" dirty="0">
                <a:solidFill>
                  <a:srgbClr val="383A42"/>
                </a:solidFill>
                <a:latin typeface="Consolas"/>
                <a:ea typeface="Times New Roman"/>
                <a:cs typeface="Times New Roman"/>
              </a:rPr>
              <a:t>&gt; </a:t>
            </a:r>
          </a:p>
          <a:p>
            <a:pPr>
              <a:lnSpc>
                <a:spcPct val="115000"/>
              </a:lnSpc>
              <a:spcAft>
                <a:spcPts val="1000"/>
              </a:spcAft>
            </a:pPr>
            <a:r>
              <a:rPr lang="fr-FR" dirty="0">
                <a:solidFill>
                  <a:srgbClr val="383A42"/>
                </a:solidFill>
                <a:latin typeface="Consolas"/>
                <a:ea typeface="Times New Roman"/>
                <a:cs typeface="Times New Roman"/>
              </a:rPr>
              <a:t>  &lt;/</a:t>
            </a:r>
            <a:r>
              <a:rPr lang="fr-FR" dirty="0">
                <a:solidFill>
                  <a:srgbClr val="E45649"/>
                </a:solidFill>
                <a:latin typeface="Consolas"/>
                <a:ea typeface="Times New Roman"/>
                <a:cs typeface="Times New Roman"/>
              </a:rPr>
              <a:t>script</a:t>
            </a:r>
            <a:r>
              <a:rPr lang="fr-FR" dirty="0">
                <a:solidFill>
                  <a:srgbClr val="383A42"/>
                </a:solidFill>
                <a:latin typeface="Consolas"/>
                <a:ea typeface="Times New Roman"/>
                <a:cs typeface="Times New Roman"/>
              </a:rPr>
              <a:t>&gt;                 </a:t>
            </a:r>
            <a:endParaRPr lang="fr-FR" dirty="0">
              <a:ea typeface="Times New Roman"/>
              <a:cs typeface="Times New Roman"/>
            </a:endParaRPr>
          </a:p>
          <a:p>
            <a:pPr>
              <a:lnSpc>
                <a:spcPct val="115000"/>
              </a:lnSpc>
            </a:pPr>
            <a:r>
              <a:rPr lang="fr-FR" dirty="0">
                <a:solidFill>
                  <a:srgbClr val="383A42"/>
                </a:solidFill>
                <a:latin typeface="Consolas"/>
                <a:ea typeface="Times New Roman"/>
                <a:cs typeface="Times New Roman"/>
              </a:rPr>
              <a:t>&lt;/</a:t>
            </a:r>
            <a:r>
              <a:rPr lang="fr-FR" dirty="0">
                <a:solidFill>
                  <a:srgbClr val="E45649"/>
                </a:solidFill>
                <a:latin typeface="Consolas"/>
                <a:ea typeface="Times New Roman"/>
                <a:cs typeface="Times New Roman"/>
              </a:rPr>
              <a:t>body</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&lt;/</a:t>
            </a:r>
            <a:r>
              <a:rPr lang="fr-FR" dirty="0">
                <a:solidFill>
                  <a:srgbClr val="E45649"/>
                </a:solidFill>
                <a:latin typeface="Consolas"/>
                <a:ea typeface="Times New Roman"/>
                <a:cs typeface="Times New Roman"/>
              </a:rPr>
              <a:t>html</a:t>
            </a:r>
            <a:r>
              <a:rPr lang="fr-FR" dirty="0">
                <a:solidFill>
                  <a:srgbClr val="383A42"/>
                </a:solidFill>
                <a:latin typeface="Consolas"/>
                <a:ea typeface="Times New Roman"/>
                <a:cs typeface="Times New Roman"/>
              </a:rPr>
              <a:t>&gt;</a:t>
            </a:r>
            <a:endParaRPr lang="fr-FR" dirty="0">
              <a:ea typeface="Times New Roman"/>
              <a:cs typeface="Times New Roman"/>
            </a:endParaRPr>
          </a:p>
          <a:p>
            <a:endParaRPr lang="fr-FR" dirty="0"/>
          </a:p>
        </p:txBody>
      </p:sp>
      <p:sp>
        <p:nvSpPr>
          <p:cNvPr id="6" name="Rectangle 5">
            <a:extLst>
              <a:ext uri="{FF2B5EF4-FFF2-40B4-BE49-F238E27FC236}">
                <a16:creationId xmlns:a16="http://schemas.microsoft.com/office/drawing/2014/main" id="{02E3C88A-D170-489F-62A8-FF34CC14999D}"/>
              </a:ext>
            </a:extLst>
          </p:cNvPr>
          <p:cNvSpPr/>
          <p:nvPr/>
        </p:nvSpPr>
        <p:spPr>
          <a:xfrm>
            <a:off x="1944210" y="4643021"/>
            <a:ext cx="1340528" cy="86113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7" name="Flèche : gauche 6">
            <a:extLst>
              <a:ext uri="{FF2B5EF4-FFF2-40B4-BE49-F238E27FC236}">
                <a16:creationId xmlns:a16="http://schemas.microsoft.com/office/drawing/2014/main" id="{1D5AA6AD-D046-7B97-4002-C3E51ABF61B1}"/>
              </a:ext>
            </a:extLst>
          </p:cNvPr>
          <p:cNvSpPr/>
          <p:nvPr/>
        </p:nvSpPr>
        <p:spPr>
          <a:xfrm>
            <a:off x="3476918" y="5268897"/>
            <a:ext cx="1615736" cy="4804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8D36DD30-4565-EA2E-6BA1-84CF4F9EA3B4}"/>
              </a:ext>
            </a:extLst>
          </p:cNvPr>
          <p:cNvSpPr txBox="1"/>
          <p:nvPr/>
        </p:nvSpPr>
        <p:spPr>
          <a:xfrm>
            <a:off x="5284834" y="5308845"/>
            <a:ext cx="4074851" cy="390620"/>
          </a:xfrm>
          <a:prstGeom prst="rect">
            <a:avLst/>
          </a:prstGeom>
          <a:noFill/>
        </p:spPr>
        <p:txBody>
          <a:bodyPr wrap="square" rtlCol="0">
            <a:spAutoFit/>
          </a:bodyPr>
          <a:lstStyle/>
          <a:p>
            <a:pPr>
              <a:lnSpc>
                <a:spcPct val="115000"/>
              </a:lnSpc>
              <a:spcAft>
                <a:spcPts val="1000"/>
              </a:spcAft>
            </a:pPr>
            <a:r>
              <a:rPr lang="fr-FR" dirty="0">
                <a:solidFill>
                  <a:srgbClr val="383A42"/>
                </a:solidFill>
                <a:latin typeface="Consolas"/>
                <a:ea typeface="Times New Roman"/>
                <a:cs typeface="Times New Roman"/>
              </a:rPr>
              <a:t>Avant la balise de fin du body</a:t>
            </a:r>
          </a:p>
        </p:txBody>
      </p:sp>
    </p:spTree>
    <p:extLst>
      <p:ext uri="{BB962C8B-B14F-4D97-AF65-F5344CB8AC3E}">
        <p14:creationId xmlns:p14="http://schemas.microsoft.com/office/powerpoint/2010/main" val="291725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4</a:t>
            </a:r>
          </a:p>
        </p:txBody>
      </p:sp>
      <p:sp>
        <p:nvSpPr>
          <p:cNvPr id="3" name="TextBox 2">
            <a:extLst>
              <a:ext uri="{FF2B5EF4-FFF2-40B4-BE49-F238E27FC236}">
                <a16:creationId xmlns:a16="http://schemas.microsoft.com/office/drawing/2014/main" id="{300F317F-220A-C48E-5C15-8F401C4C2259}"/>
              </a:ext>
            </a:extLst>
          </p:cNvPr>
          <p:cNvSpPr txBox="1"/>
          <p:nvPr/>
        </p:nvSpPr>
        <p:spPr>
          <a:xfrm>
            <a:off x="4544423" y="967955"/>
            <a:ext cx="31031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i="0" u="none" strike="noStrike" dirty="0">
                <a:solidFill>
                  <a:srgbClr val="000000"/>
                </a:solidFill>
                <a:effectLst/>
                <a:latin typeface="Calibri" panose="020F0502020204030204" pitchFamily="34" charset="0"/>
              </a:rPr>
              <a:t>Intégration du JS dans le HTML</a:t>
            </a:r>
            <a:endParaRPr lang="fr-FR" dirty="0">
              <a:cs typeface="Calibri"/>
            </a:endParaRPr>
          </a:p>
        </p:txBody>
      </p:sp>
      <p:sp>
        <p:nvSpPr>
          <p:cNvPr id="4" name="ZoneTexte 5">
            <a:extLst>
              <a:ext uri="{FF2B5EF4-FFF2-40B4-BE49-F238E27FC236}">
                <a16:creationId xmlns:a16="http://schemas.microsoft.com/office/drawing/2014/main" id="{D668717A-7B96-138C-0968-E5CB0F8EDD0E}"/>
              </a:ext>
            </a:extLst>
          </p:cNvPr>
          <p:cNvSpPr txBox="1"/>
          <p:nvPr/>
        </p:nvSpPr>
        <p:spPr>
          <a:xfrm>
            <a:off x="727970" y="3527861"/>
            <a:ext cx="4634143" cy="1285416"/>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fr-FR" dirty="0">
                <a:solidFill>
                  <a:srgbClr val="383A42"/>
                </a:solidFill>
                <a:latin typeface="Consolas"/>
                <a:ea typeface="Times New Roman"/>
                <a:cs typeface="Times New Roman"/>
              </a:rPr>
              <a:t>&lt;</a:t>
            </a:r>
            <a:r>
              <a:rPr lang="fr-FR" dirty="0">
                <a:solidFill>
                  <a:srgbClr val="E45649"/>
                </a:solidFill>
                <a:latin typeface="Consolas"/>
                <a:ea typeface="Times New Roman"/>
                <a:cs typeface="Times New Roman"/>
              </a:rPr>
              <a:t>script</a:t>
            </a:r>
            <a:r>
              <a:rPr lang="fr-FR" dirty="0">
                <a:solidFill>
                  <a:srgbClr val="383A42"/>
                </a:solidFill>
                <a:latin typeface="Consolas"/>
                <a:ea typeface="Times New Roman"/>
                <a:cs typeface="Times New Roman"/>
              </a:rPr>
              <a:t>&gt;</a:t>
            </a:r>
          </a:p>
          <a:p>
            <a:pPr>
              <a:lnSpc>
                <a:spcPct val="115000"/>
              </a:lnSpc>
              <a:spcAft>
                <a:spcPts val="1000"/>
              </a:spcAft>
            </a:pPr>
            <a:r>
              <a:rPr lang="fr-FR" dirty="0">
                <a:solidFill>
                  <a:srgbClr val="383A42"/>
                </a:solidFill>
                <a:latin typeface="Consolas"/>
                <a:ea typeface="Times New Roman"/>
                <a:cs typeface="Times New Roman"/>
              </a:rPr>
              <a:t>    </a:t>
            </a:r>
            <a:r>
              <a:rPr lang="fr-FR" dirty="0">
                <a:solidFill>
                  <a:schemeClr val="bg1">
                    <a:lumMod val="65000"/>
                  </a:schemeClr>
                </a:solidFill>
                <a:latin typeface="Consolas"/>
                <a:ea typeface="Times New Roman"/>
                <a:cs typeface="Times New Roman"/>
              </a:rPr>
              <a:t>instructions Javascript</a:t>
            </a:r>
          </a:p>
          <a:p>
            <a:pPr>
              <a:lnSpc>
                <a:spcPct val="115000"/>
              </a:lnSpc>
              <a:spcAft>
                <a:spcPts val="1000"/>
              </a:spcAft>
            </a:pPr>
            <a:r>
              <a:rPr lang="fr-FR" dirty="0">
                <a:solidFill>
                  <a:srgbClr val="383A42"/>
                </a:solidFill>
                <a:latin typeface="Consolas"/>
                <a:ea typeface="Times New Roman"/>
                <a:cs typeface="Times New Roman"/>
              </a:rPr>
              <a:t>&lt;/</a:t>
            </a:r>
            <a:r>
              <a:rPr lang="fr-FR" dirty="0">
                <a:solidFill>
                  <a:srgbClr val="E45649"/>
                </a:solidFill>
                <a:latin typeface="Consolas"/>
                <a:ea typeface="Times New Roman"/>
                <a:cs typeface="Times New Roman"/>
              </a:rPr>
              <a:t>script</a:t>
            </a:r>
            <a:r>
              <a:rPr lang="fr-FR" dirty="0">
                <a:solidFill>
                  <a:srgbClr val="383A42"/>
                </a:solidFill>
                <a:latin typeface="Consolas"/>
                <a:ea typeface="Times New Roman"/>
                <a:cs typeface="Times New Roman"/>
              </a:rPr>
              <a:t>&gt;                 </a:t>
            </a:r>
            <a:endParaRPr lang="fr-FR" dirty="0">
              <a:ea typeface="Times New Roman"/>
              <a:cs typeface="Times New Roman"/>
            </a:endParaRPr>
          </a:p>
        </p:txBody>
      </p:sp>
      <p:sp>
        <p:nvSpPr>
          <p:cNvPr id="9" name="ZoneTexte 5">
            <a:extLst>
              <a:ext uri="{FF2B5EF4-FFF2-40B4-BE49-F238E27FC236}">
                <a16:creationId xmlns:a16="http://schemas.microsoft.com/office/drawing/2014/main" id="{044D5676-86B0-BBA5-AC0B-EC37485B6E55}"/>
              </a:ext>
            </a:extLst>
          </p:cNvPr>
          <p:cNvSpPr txBox="1"/>
          <p:nvPr/>
        </p:nvSpPr>
        <p:spPr>
          <a:xfrm>
            <a:off x="6578353" y="3751255"/>
            <a:ext cx="4717062" cy="838628"/>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fr-FR" dirty="0">
                <a:solidFill>
                  <a:srgbClr val="383A42"/>
                </a:solidFill>
                <a:latin typeface="Consolas"/>
                <a:ea typeface="Times New Roman"/>
                <a:cs typeface="Times New Roman"/>
              </a:rPr>
              <a:t>&lt;</a:t>
            </a:r>
            <a:r>
              <a:rPr lang="fr-FR" dirty="0">
                <a:solidFill>
                  <a:srgbClr val="E45649"/>
                </a:solidFill>
                <a:latin typeface="Consolas"/>
                <a:ea typeface="Times New Roman"/>
                <a:cs typeface="Times New Roman"/>
              </a:rPr>
              <a:t>script </a:t>
            </a:r>
            <a:r>
              <a:rPr lang="fr-FR" dirty="0">
                <a:solidFill>
                  <a:schemeClr val="accent5">
                    <a:lumMod val="75000"/>
                  </a:schemeClr>
                </a:solidFill>
                <a:latin typeface="Consolas"/>
                <a:ea typeface="Times New Roman"/>
                <a:cs typeface="Times New Roman"/>
              </a:rPr>
              <a:t>src="</a:t>
            </a:r>
            <a:r>
              <a:rPr lang="fr-FR" dirty="0">
                <a:solidFill>
                  <a:schemeClr val="accent6"/>
                </a:solidFill>
                <a:latin typeface="Consolas"/>
                <a:ea typeface="Times New Roman"/>
                <a:cs typeface="Times New Roman"/>
              </a:rPr>
              <a:t>fichier_Javascript.js</a:t>
            </a:r>
            <a:r>
              <a:rPr lang="fr-FR" dirty="0">
                <a:solidFill>
                  <a:schemeClr val="accent5">
                    <a:lumMod val="75000"/>
                  </a:schemeClr>
                </a:solidFill>
                <a:latin typeface="Consolas"/>
                <a:ea typeface="Times New Roman"/>
                <a:cs typeface="Times New Roman"/>
              </a:rPr>
              <a:t>"</a:t>
            </a:r>
            <a:r>
              <a:rPr lang="fr-FR" dirty="0">
                <a:solidFill>
                  <a:srgbClr val="383A42"/>
                </a:solidFill>
                <a:latin typeface="Consolas"/>
                <a:ea typeface="Times New Roman"/>
                <a:cs typeface="Times New Roman"/>
              </a:rPr>
              <a:t>&gt; </a:t>
            </a:r>
          </a:p>
          <a:p>
            <a:pPr>
              <a:lnSpc>
                <a:spcPct val="115000"/>
              </a:lnSpc>
              <a:spcAft>
                <a:spcPts val="1000"/>
              </a:spcAft>
            </a:pPr>
            <a:r>
              <a:rPr lang="fr-FR" dirty="0">
                <a:solidFill>
                  <a:srgbClr val="383A42"/>
                </a:solidFill>
                <a:latin typeface="Consolas"/>
                <a:ea typeface="Times New Roman"/>
                <a:cs typeface="Times New Roman"/>
              </a:rPr>
              <a:t>&lt;/</a:t>
            </a:r>
            <a:r>
              <a:rPr lang="fr-FR" dirty="0">
                <a:solidFill>
                  <a:srgbClr val="E45649"/>
                </a:solidFill>
                <a:latin typeface="Consolas"/>
                <a:ea typeface="Times New Roman"/>
                <a:cs typeface="Times New Roman"/>
              </a:rPr>
              <a:t>script</a:t>
            </a:r>
            <a:r>
              <a:rPr lang="fr-FR" dirty="0">
                <a:solidFill>
                  <a:srgbClr val="383A42"/>
                </a:solidFill>
                <a:latin typeface="Consolas"/>
                <a:ea typeface="Times New Roman"/>
                <a:cs typeface="Times New Roman"/>
              </a:rPr>
              <a:t>&gt;                 </a:t>
            </a:r>
            <a:endParaRPr lang="fr-FR" dirty="0">
              <a:ea typeface="Times New Roman"/>
              <a:cs typeface="Times New Roman"/>
            </a:endParaRPr>
          </a:p>
        </p:txBody>
      </p:sp>
      <p:sp>
        <p:nvSpPr>
          <p:cNvPr id="10" name="ZoneTexte 9">
            <a:extLst>
              <a:ext uri="{FF2B5EF4-FFF2-40B4-BE49-F238E27FC236}">
                <a16:creationId xmlns:a16="http://schemas.microsoft.com/office/drawing/2014/main" id="{51DD3164-863B-76AC-B69A-82FA833035B4}"/>
              </a:ext>
            </a:extLst>
          </p:cNvPr>
          <p:cNvSpPr txBox="1"/>
          <p:nvPr/>
        </p:nvSpPr>
        <p:spPr>
          <a:xfrm>
            <a:off x="5721658" y="3897297"/>
            <a:ext cx="497149" cy="369332"/>
          </a:xfrm>
          <a:prstGeom prst="rect">
            <a:avLst/>
          </a:prstGeom>
          <a:noFill/>
        </p:spPr>
        <p:txBody>
          <a:bodyPr wrap="square" rtlCol="0">
            <a:spAutoFit/>
          </a:bodyPr>
          <a:lstStyle/>
          <a:p>
            <a:r>
              <a:rPr lang="fr-FR" dirty="0"/>
              <a:t>OU</a:t>
            </a:r>
          </a:p>
        </p:txBody>
      </p:sp>
      <p:sp>
        <p:nvSpPr>
          <p:cNvPr id="11" name="ZoneTexte 10">
            <a:extLst>
              <a:ext uri="{FF2B5EF4-FFF2-40B4-BE49-F238E27FC236}">
                <a16:creationId xmlns:a16="http://schemas.microsoft.com/office/drawing/2014/main" id="{216945A8-AFBC-6E84-0E02-C7EE00150F1F}"/>
              </a:ext>
            </a:extLst>
          </p:cNvPr>
          <p:cNvSpPr txBox="1"/>
          <p:nvPr/>
        </p:nvSpPr>
        <p:spPr>
          <a:xfrm>
            <a:off x="4421081" y="1645864"/>
            <a:ext cx="3444536" cy="369332"/>
          </a:xfrm>
          <a:prstGeom prst="rect">
            <a:avLst/>
          </a:prstGeom>
          <a:noFill/>
        </p:spPr>
        <p:txBody>
          <a:bodyPr wrap="square" rtlCol="0">
            <a:spAutoFit/>
          </a:bodyPr>
          <a:lstStyle/>
          <a:p>
            <a:r>
              <a:rPr lang="fr-FR" dirty="0"/>
              <a:t>Il y a 2 façons d'écrire du Javascript </a:t>
            </a:r>
          </a:p>
        </p:txBody>
      </p:sp>
      <p:sp>
        <p:nvSpPr>
          <p:cNvPr id="18" name="ZoneTexte 17">
            <a:extLst>
              <a:ext uri="{FF2B5EF4-FFF2-40B4-BE49-F238E27FC236}">
                <a16:creationId xmlns:a16="http://schemas.microsoft.com/office/drawing/2014/main" id="{2BF45B35-82FE-A16F-223B-BD4996C702FF}"/>
              </a:ext>
            </a:extLst>
          </p:cNvPr>
          <p:cNvSpPr txBox="1"/>
          <p:nvPr/>
        </p:nvSpPr>
        <p:spPr>
          <a:xfrm>
            <a:off x="2148396" y="3118979"/>
            <a:ext cx="2183907" cy="369332"/>
          </a:xfrm>
          <a:prstGeom prst="rect">
            <a:avLst/>
          </a:prstGeom>
          <a:noFill/>
        </p:spPr>
        <p:txBody>
          <a:bodyPr wrap="square" rtlCol="0">
            <a:spAutoFit/>
          </a:bodyPr>
          <a:lstStyle/>
          <a:p>
            <a:r>
              <a:rPr lang="fr-FR" dirty="0"/>
              <a:t>Dans le fichier HTML</a:t>
            </a:r>
          </a:p>
        </p:txBody>
      </p:sp>
      <p:sp>
        <p:nvSpPr>
          <p:cNvPr id="19" name="ZoneTexte 18">
            <a:extLst>
              <a:ext uri="{FF2B5EF4-FFF2-40B4-BE49-F238E27FC236}">
                <a16:creationId xmlns:a16="http://schemas.microsoft.com/office/drawing/2014/main" id="{D3CAEDA2-ED89-F401-0C13-5433B3257435}"/>
              </a:ext>
            </a:extLst>
          </p:cNvPr>
          <p:cNvSpPr txBox="1"/>
          <p:nvPr/>
        </p:nvSpPr>
        <p:spPr>
          <a:xfrm>
            <a:off x="8018830" y="3068725"/>
            <a:ext cx="1836108" cy="369332"/>
          </a:xfrm>
          <a:prstGeom prst="rect">
            <a:avLst/>
          </a:prstGeom>
          <a:noFill/>
        </p:spPr>
        <p:txBody>
          <a:bodyPr wrap="square" rtlCol="0">
            <a:spAutoFit/>
          </a:bodyPr>
          <a:lstStyle/>
          <a:p>
            <a:r>
              <a:rPr lang="fr-FR" dirty="0"/>
              <a:t>Dans le fichier .</a:t>
            </a:r>
            <a:r>
              <a:rPr lang="fr-FR" dirty="0" err="1"/>
              <a:t>js</a:t>
            </a:r>
            <a:endParaRPr lang="fr-FR" dirty="0"/>
          </a:p>
        </p:txBody>
      </p:sp>
      <p:sp>
        <p:nvSpPr>
          <p:cNvPr id="20" name="ZoneTexte 19">
            <a:extLst>
              <a:ext uri="{FF2B5EF4-FFF2-40B4-BE49-F238E27FC236}">
                <a16:creationId xmlns:a16="http://schemas.microsoft.com/office/drawing/2014/main" id="{0F1FD3C6-0BE3-F01D-AA14-CF16691F470B}"/>
              </a:ext>
            </a:extLst>
          </p:cNvPr>
          <p:cNvSpPr txBox="1"/>
          <p:nvPr/>
        </p:nvSpPr>
        <p:spPr>
          <a:xfrm>
            <a:off x="4421080" y="5320158"/>
            <a:ext cx="3444537" cy="369332"/>
          </a:xfrm>
          <a:prstGeom prst="rect">
            <a:avLst/>
          </a:prstGeom>
          <a:noFill/>
        </p:spPr>
        <p:txBody>
          <a:bodyPr wrap="square" rtlCol="0">
            <a:spAutoFit/>
          </a:bodyPr>
          <a:lstStyle/>
          <a:p>
            <a:r>
              <a:rPr lang="fr-FR" dirty="0"/>
              <a:t>On privilégiera la deuxième option</a:t>
            </a:r>
          </a:p>
        </p:txBody>
      </p:sp>
    </p:spTree>
    <p:extLst>
      <p:ext uri="{BB962C8B-B14F-4D97-AF65-F5344CB8AC3E}">
        <p14:creationId xmlns:p14="http://schemas.microsoft.com/office/powerpoint/2010/main" val="2453355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1B2A41A-0979-B6CB-D86E-D3863E7D25BC}"/>
              </a:ext>
            </a:extLst>
          </p:cNvPr>
          <p:cNvSpPr>
            <a:spLocks noGrp="1"/>
          </p:cNvSpPr>
          <p:nvPr>
            <p:ph type="sldNum" sz="quarter" idx="12"/>
          </p:nvPr>
        </p:nvSpPr>
        <p:spPr/>
        <p:txBody>
          <a:bodyPr/>
          <a:lstStyle/>
          <a:p>
            <a:fld id="{BC90C2B5-C987-416F-B52E-6B4CB8613489}" type="slidenum">
              <a:rPr lang="fr-FR" smtClean="0"/>
              <a:pPr/>
              <a:t>6</a:t>
            </a:fld>
            <a:endParaRPr lang="fr-FR" dirty="0"/>
          </a:p>
        </p:txBody>
      </p:sp>
      <p:sp>
        <p:nvSpPr>
          <p:cNvPr id="4" name="ZoneTexte 3">
            <a:extLst>
              <a:ext uri="{FF2B5EF4-FFF2-40B4-BE49-F238E27FC236}">
                <a16:creationId xmlns:a16="http://schemas.microsoft.com/office/drawing/2014/main" id="{C97A2885-7722-948A-7EA4-B562DE26D564}"/>
              </a:ext>
            </a:extLst>
          </p:cNvPr>
          <p:cNvSpPr txBox="1"/>
          <p:nvPr/>
        </p:nvSpPr>
        <p:spPr>
          <a:xfrm>
            <a:off x="3140475" y="2231812"/>
            <a:ext cx="6138908" cy="1477328"/>
          </a:xfrm>
          <a:prstGeom prst="rect">
            <a:avLst/>
          </a:prstGeom>
          <a:noFill/>
        </p:spPr>
        <p:txBody>
          <a:bodyPr wrap="square">
            <a:spAutoFit/>
          </a:bodyPr>
          <a:lstStyle/>
          <a:p>
            <a:r>
              <a:rPr lang="fr-FR" b="0" dirty="0">
                <a:solidFill>
                  <a:srgbClr val="7285B7"/>
                </a:solidFill>
                <a:effectLst/>
                <a:latin typeface="Consolas" panose="020B0609020204030204" pitchFamily="49" charset="0"/>
              </a:rPr>
              <a:t>// Commentaire sur une ligne</a:t>
            </a:r>
          </a:p>
          <a:p>
            <a:endParaRPr lang="fr-FR" b="0" dirty="0">
              <a:solidFill>
                <a:srgbClr val="FFFFFF"/>
              </a:solidFill>
              <a:effectLst/>
              <a:latin typeface="Consolas" panose="020B0609020204030204" pitchFamily="49" charset="0"/>
            </a:endParaRPr>
          </a:p>
          <a:p>
            <a:r>
              <a:rPr lang="fr-FR" b="0" dirty="0">
                <a:solidFill>
                  <a:srgbClr val="7285B7"/>
                </a:solidFill>
                <a:effectLst/>
                <a:latin typeface="Consolas" panose="020B0609020204030204" pitchFamily="49" charset="0"/>
              </a:rPr>
              <a:t>/* Commentaire</a:t>
            </a:r>
            <a:endParaRPr lang="fr-FR" b="0" dirty="0">
              <a:solidFill>
                <a:srgbClr val="FFFFFF"/>
              </a:solidFill>
              <a:effectLst/>
              <a:latin typeface="Consolas" panose="020B0609020204030204" pitchFamily="49" charset="0"/>
            </a:endParaRPr>
          </a:p>
          <a:p>
            <a:r>
              <a:rPr lang="fr-FR" b="0" dirty="0">
                <a:solidFill>
                  <a:srgbClr val="7285B7"/>
                </a:solidFill>
                <a:effectLst/>
                <a:latin typeface="Consolas" panose="020B0609020204030204" pitchFamily="49" charset="0"/>
              </a:rPr>
              <a:t>sur plusieurs</a:t>
            </a:r>
            <a:endParaRPr lang="fr-FR" b="0" dirty="0">
              <a:solidFill>
                <a:srgbClr val="FFFFFF"/>
              </a:solidFill>
              <a:effectLst/>
              <a:latin typeface="Consolas" panose="020B0609020204030204" pitchFamily="49" charset="0"/>
            </a:endParaRPr>
          </a:p>
          <a:p>
            <a:r>
              <a:rPr lang="fr-FR" b="0" dirty="0">
                <a:solidFill>
                  <a:srgbClr val="7285B7"/>
                </a:solidFill>
                <a:effectLst/>
                <a:latin typeface="Consolas" panose="020B0609020204030204" pitchFamily="49" charset="0"/>
              </a:rPr>
              <a:t>lignes */</a:t>
            </a:r>
            <a:endParaRPr lang="fr-FR" b="0" dirty="0">
              <a:solidFill>
                <a:srgbClr val="FFFFFF"/>
              </a:solidFill>
              <a:effectLst/>
              <a:latin typeface="Consolas" panose="020B0609020204030204" pitchFamily="49" charset="0"/>
            </a:endParaRPr>
          </a:p>
        </p:txBody>
      </p:sp>
      <p:sp>
        <p:nvSpPr>
          <p:cNvPr id="5" name="TextBox 2">
            <a:extLst>
              <a:ext uri="{FF2B5EF4-FFF2-40B4-BE49-F238E27FC236}">
                <a16:creationId xmlns:a16="http://schemas.microsoft.com/office/drawing/2014/main" id="{6BB2A14C-F8C4-DB3B-8109-D81DFBF866E2}"/>
              </a:ext>
            </a:extLst>
          </p:cNvPr>
          <p:cNvSpPr txBox="1"/>
          <p:nvPr/>
        </p:nvSpPr>
        <p:spPr>
          <a:xfrm>
            <a:off x="4467666" y="806093"/>
            <a:ext cx="3256668"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dirty="0">
                <a:solidFill>
                  <a:srgbClr val="383A42"/>
                </a:solidFill>
                <a:latin typeface="Consolas"/>
                <a:ea typeface="Times New Roman"/>
                <a:cs typeface="Times New Roman"/>
              </a:rPr>
              <a:t>Mettre des commentaires</a:t>
            </a:r>
          </a:p>
        </p:txBody>
      </p:sp>
    </p:spTree>
    <p:extLst>
      <p:ext uri="{BB962C8B-B14F-4D97-AF65-F5344CB8AC3E}">
        <p14:creationId xmlns:p14="http://schemas.microsoft.com/office/powerpoint/2010/main" val="1781126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4</a:t>
            </a:r>
          </a:p>
        </p:txBody>
      </p:sp>
      <p:sp>
        <p:nvSpPr>
          <p:cNvPr id="3" name="TextBox 2">
            <a:extLst>
              <a:ext uri="{FF2B5EF4-FFF2-40B4-BE49-F238E27FC236}">
                <a16:creationId xmlns:a16="http://schemas.microsoft.com/office/drawing/2014/main" id="{300F317F-220A-C48E-5C15-8F401C4C2259}"/>
              </a:ext>
            </a:extLst>
          </p:cNvPr>
          <p:cNvSpPr txBox="1"/>
          <p:nvPr/>
        </p:nvSpPr>
        <p:spPr>
          <a:xfrm>
            <a:off x="3702707" y="758935"/>
            <a:ext cx="4786586"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Déclaration et Affecter un valeur à des variables</a:t>
            </a:r>
            <a:endParaRPr lang="fr-FR" dirty="0">
              <a:solidFill>
                <a:srgbClr val="383A42"/>
              </a:solidFill>
              <a:latin typeface="Consolas"/>
              <a:ea typeface="Times New Roman"/>
              <a:cs typeface="Times New Roman"/>
            </a:endParaRPr>
          </a:p>
        </p:txBody>
      </p:sp>
      <p:sp>
        <p:nvSpPr>
          <p:cNvPr id="2" name="ZoneTexte 1">
            <a:extLst>
              <a:ext uri="{FF2B5EF4-FFF2-40B4-BE49-F238E27FC236}">
                <a16:creationId xmlns:a16="http://schemas.microsoft.com/office/drawing/2014/main" id="{10AB55FA-0574-1DD7-CAD4-8EE26B9A2C19}"/>
              </a:ext>
            </a:extLst>
          </p:cNvPr>
          <p:cNvSpPr txBox="1"/>
          <p:nvPr/>
        </p:nvSpPr>
        <p:spPr>
          <a:xfrm>
            <a:off x="786091" y="1150774"/>
            <a:ext cx="10799268" cy="5355312"/>
          </a:xfrm>
          <a:prstGeom prst="rect">
            <a:avLst/>
          </a:prstGeom>
          <a:noFill/>
        </p:spPr>
        <p:txBody>
          <a:bodyPr wrap="square" lIns="91440" tIns="45720" rIns="91440" bIns="45720" rtlCol="0" anchor="t">
            <a:spAutoFit/>
          </a:bodyPr>
          <a:lstStyle/>
          <a:p>
            <a:r>
              <a:rPr lang="fr-FR" b="0" i="1" dirty="0">
                <a:solidFill>
                  <a:srgbClr val="93A1A1"/>
                </a:solidFill>
                <a:effectLst/>
                <a:latin typeface="Consolas" panose="020B0609020204030204" pitchFamily="49" charset="0"/>
              </a:rPr>
              <a:t>// Déclarer une variable en JS</a:t>
            </a:r>
            <a:endParaRPr lang="fr-FR" b="0" dirty="0">
              <a:solidFill>
                <a:srgbClr val="657B83"/>
              </a:solidFill>
              <a:effectLst/>
              <a:latin typeface="Consolas" panose="020B0609020204030204" pitchFamily="49" charset="0"/>
            </a:endParaRPr>
          </a:p>
          <a:p>
            <a:r>
              <a:rPr lang="fr-FR" b="1" dirty="0">
                <a:solidFill>
                  <a:srgbClr val="586E75"/>
                </a:solidFill>
                <a:effectLst/>
                <a:latin typeface="Consolas" panose="020B0609020204030204" pitchFamily="49" charset="0"/>
              </a:rPr>
              <a:t>let</a:t>
            </a:r>
            <a:r>
              <a:rPr lang="fr-FR" b="0" dirty="0">
                <a:solidFill>
                  <a:srgbClr val="657B83"/>
                </a:solidFill>
                <a:effectLst/>
                <a:latin typeface="Consolas" panose="020B0609020204030204" pitchFamily="49" charset="0"/>
              </a:rPr>
              <a:t> </a:t>
            </a:r>
            <a:r>
              <a:rPr lang="fr-FR" b="0" dirty="0" err="1">
                <a:solidFill>
                  <a:srgbClr val="268BD2"/>
                </a:solidFill>
                <a:effectLst/>
                <a:latin typeface="Consolas" panose="020B0609020204030204" pitchFamily="49" charset="0"/>
              </a:rPr>
              <a:t>prenom</a:t>
            </a:r>
            <a:r>
              <a:rPr lang="fr-FR" b="0" dirty="0">
                <a:solidFill>
                  <a:srgbClr val="657B83"/>
                </a:solidFill>
                <a:effectLst/>
                <a:latin typeface="Consolas" panose="020B0609020204030204" pitchFamily="49" charset="0"/>
              </a:rPr>
              <a:t>;</a:t>
            </a:r>
          </a:p>
          <a:p>
            <a:br>
              <a:rPr lang="fr-FR" b="0" dirty="0">
                <a:solidFill>
                  <a:srgbClr val="657B83"/>
                </a:solidFill>
                <a:effectLst/>
                <a:latin typeface="Consolas" panose="020B0609020204030204" pitchFamily="49" charset="0"/>
              </a:rPr>
            </a:br>
            <a:r>
              <a:rPr lang="fr-FR" b="0" i="1" dirty="0">
                <a:solidFill>
                  <a:srgbClr val="93A1A1"/>
                </a:solidFill>
                <a:effectLst/>
                <a:latin typeface="Consolas" panose="020B0609020204030204" pitchFamily="49" charset="0"/>
              </a:rPr>
              <a:t>// Affecter une valeur à notre variable</a:t>
            </a:r>
            <a:endParaRPr lang="fr-FR" b="0" dirty="0">
              <a:solidFill>
                <a:srgbClr val="657B83"/>
              </a:solidFill>
              <a:effectLst/>
              <a:latin typeface="Consolas" panose="020B0609020204030204" pitchFamily="49" charset="0"/>
            </a:endParaRPr>
          </a:p>
          <a:p>
            <a:r>
              <a:rPr lang="fr-FR" b="0" dirty="0" err="1">
                <a:solidFill>
                  <a:srgbClr val="268BD2"/>
                </a:solidFill>
                <a:effectLst/>
                <a:latin typeface="Consolas" panose="020B0609020204030204" pitchFamily="49" charset="0"/>
              </a:rPr>
              <a:t>prenom</a:t>
            </a:r>
            <a:r>
              <a:rPr lang="fr-FR" b="0" dirty="0">
                <a:solidFill>
                  <a:srgbClr val="657B83"/>
                </a:solidFill>
                <a:effectLst/>
                <a:latin typeface="Consolas" panose="020B0609020204030204" pitchFamily="49" charset="0"/>
              </a:rPr>
              <a:t> </a:t>
            </a:r>
            <a:r>
              <a:rPr lang="fr-FR" b="0" dirty="0">
                <a:solidFill>
                  <a:srgbClr val="859900"/>
                </a:solidFill>
                <a:effectLst/>
                <a:latin typeface="Consolas" panose="020B0609020204030204" pitchFamily="49" charset="0"/>
              </a:rPr>
              <a:t>=</a:t>
            </a:r>
            <a:r>
              <a:rPr lang="fr-FR" b="0" dirty="0">
                <a:solidFill>
                  <a:srgbClr val="657B83"/>
                </a:solidFill>
                <a:effectLst/>
                <a:latin typeface="Consolas" panose="020B0609020204030204" pitchFamily="49" charset="0"/>
              </a:rPr>
              <a:t> </a:t>
            </a:r>
            <a:r>
              <a:rPr lang="fr-FR" b="0" dirty="0">
                <a:solidFill>
                  <a:srgbClr val="2AA198"/>
                </a:solidFill>
                <a:effectLst/>
                <a:latin typeface="Consolas" panose="020B0609020204030204" pitchFamily="49" charset="0"/>
              </a:rPr>
              <a:t>"David"</a:t>
            </a:r>
            <a:r>
              <a:rPr lang="fr-FR" b="0" dirty="0">
                <a:solidFill>
                  <a:srgbClr val="657B83"/>
                </a:solidFill>
                <a:effectLst/>
                <a:latin typeface="Consolas" panose="020B0609020204030204" pitchFamily="49" charset="0"/>
              </a:rPr>
              <a:t>;</a:t>
            </a:r>
          </a:p>
          <a:p>
            <a:br>
              <a:rPr lang="fr-FR" b="0" dirty="0">
                <a:solidFill>
                  <a:srgbClr val="657B83"/>
                </a:solidFill>
                <a:effectLst/>
                <a:latin typeface="Consolas" panose="020B0609020204030204" pitchFamily="49" charset="0"/>
              </a:rPr>
            </a:br>
            <a:r>
              <a:rPr lang="fr-FR" b="0" i="1" dirty="0">
                <a:solidFill>
                  <a:srgbClr val="93A1A1"/>
                </a:solidFill>
                <a:effectLst/>
                <a:latin typeface="Consolas" panose="020B0609020204030204" pitchFamily="49" charset="0"/>
              </a:rPr>
              <a:t>// Afficher la valeur de la variable dans la console</a:t>
            </a:r>
            <a:endParaRPr lang="fr-FR" b="0" dirty="0">
              <a:solidFill>
                <a:srgbClr val="657B83"/>
              </a:solidFill>
              <a:effectLst/>
              <a:latin typeface="Consolas" panose="020B0609020204030204" pitchFamily="49" charset="0"/>
            </a:endParaRPr>
          </a:p>
          <a:p>
            <a:r>
              <a:rPr lang="fr-FR" b="0" dirty="0">
                <a:solidFill>
                  <a:srgbClr val="268BD2"/>
                </a:solidFill>
                <a:effectLst/>
                <a:latin typeface="Consolas" panose="020B0609020204030204" pitchFamily="49" charset="0"/>
              </a:rPr>
              <a:t>console</a:t>
            </a:r>
            <a:r>
              <a:rPr lang="fr-FR" b="0" dirty="0">
                <a:solidFill>
                  <a:srgbClr val="657B83"/>
                </a:solidFill>
                <a:effectLst/>
                <a:latin typeface="Consolas" panose="020B0609020204030204" pitchFamily="49" charset="0"/>
              </a:rPr>
              <a:t>.</a:t>
            </a:r>
            <a:r>
              <a:rPr lang="fr-FR" b="0" dirty="0">
                <a:solidFill>
                  <a:srgbClr val="268BD2"/>
                </a:solidFill>
                <a:effectLst/>
                <a:latin typeface="Consolas" panose="020B0609020204030204" pitchFamily="49" charset="0"/>
              </a:rPr>
              <a:t>log</a:t>
            </a:r>
            <a:r>
              <a:rPr lang="fr-FR" b="0" dirty="0">
                <a:solidFill>
                  <a:srgbClr val="657B83"/>
                </a:solidFill>
                <a:effectLst/>
                <a:latin typeface="Consolas" panose="020B0609020204030204" pitchFamily="49" charset="0"/>
              </a:rPr>
              <a:t>(</a:t>
            </a:r>
            <a:r>
              <a:rPr lang="fr-FR" b="0" dirty="0" err="1">
                <a:solidFill>
                  <a:srgbClr val="268BD2"/>
                </a:solidFill>
                <a:effectLst/>
                <a:latin typeface="Consolas" panose="020B0609020204030204" pitchFamily="49" charset="0"/>
              </a:rPr>
              <a:t>prenom</a:t>
            </a:r>
            <a:r>
              <a:rPr lang="fr-FR" b="0" dirty="0">
                <a:solidFill>
                  <a:srgbClr val="657B83"/>
                </a:solidFill>
                <a:effectLst/>
                <a:latin typeface="Consolas" panose="020B0609020204030204" pitchFamily="49" charset="0"/>
              </a:rPr>
              <a:t>);</a:t>
            </a:r>
          </a:p>
          <a:p>
            <a:br>
              <a:rPr lang="fr-FR" b="0" dirty="0">
                <a:solidFill>
                  <a:srgbClr val="657B83"/>
                </a:solidFill>
                <a:effectLst/>
                <a:latin typeface="Consolas" panose="020B0609020204030204" pitchFamily="49" charset="0"/>
              </a:rPr>
            </a:br>
            <a:r>
              <a:rPr lang="fr-FR" b="0" i="1" dirty="0">
                <a:solidFill>
                  <a:srgbClr val="93A1A1"/>
                </a:solidFill>
                <a:effectLst/>
                <a:latin typeface="Consolas" panose="020B0609020204030204" pitchFamily="49" charset="0"/>
              </a:rPr>
              <a:t>// Les types de variables</a:t>
            </a:r>
            <a:endParaRPr lang="fr-FR" b="0" dirty="0">
              <a:solidFill>
                <a:srgbClr val="657B83"/>
              </a:solidFill>
              <a:effectLst/>
              <a:latin typeface="Consolas" panose="020B0609020204030204" pitchFamily="49" charset="0"/>
            </a:endParaRPr>
          </a:p>
          <a:p>
            <a:r>
              <a:rPr lang="fr-FR" b="0" i="1" dirty="0">
                <a:solidFill>
                  <a:srgbClr val="93A1A1"/>
                </a:solidFill>
                <a:effectLst/>
                <a:latin typeface="Consolas" panose="020B0609020204030204" pitchFamily="49" charset="0"/>
              </a:rPr>
              <a:t>// On ne définit pas de type à la déclaration mais il y a quand même un type (variable auto typé)</a:t>
            </a:r>
            <a:endParaRPr lang="fr-FR" b="0" dirty="0">
              <a:solidFill>
                <a:srgbClr val="657B83"/>
              </a:solidFill>
              <a:effectLst/>
              <a:latin typeface="Consolas" panose="020B0609020204030204" pitchFamily="49" charset="0"/>
            </a:endParaRPr>
          </a:p>
          <a:p>
            <a:r>
              <a:rPr lang="fr-FR" b="0" dirty="0">
                <a:solidFill>
                  <a:srgbClr val="268BD2"/>
                </a:solidFill>
                <a:effectLst/>
                <a:latin typeface="Consolas" panose="020B0609020204030204" pitchFamily="49" charset="0"/>
              </a:rPr>
              <a:t>console</a:t>
            </a:r>
            <a:r>
              <a:rPr lang="fr-FR" b="0" dirty="0">
                <a:solidFill>
                  <a:srgbClr val="657B83"/>
                </a:solidFill>
                <a:effectLst/>
                <a:latin typeface="Consolas" panose="020B0609020204030204" pitchFamily="49" charset="0"/>
              </a:rPr>
              <a:t>.</a:t>
            </a:r>
            <a:r>
              <a:rPr lang="fr-FR" b="0" dirty="0">
                <a:solidFill>
                  <a:srgbClr val="268BD2"/>
                </a:solidFill>
                <a:effectLst/>
                <a:latin typeface="Consolas" panose="020B0609020204030204" pitchFamily="49" charset="0"/>
              </a:rPr>
              <a:t>log</a:t>
            </a:r>
            <a:r>
              <a:rPr lang="fr-FR" b="0" dirty="0">
                <a:solidFill>
                  <a:srgbClr val="657B83"/>
                </a:solidFill>
                <a:effectLst/>
                <a:latin typeface="Consolas" panose="020B0609020204030204" pitchFamily="49" charset="0"/>
              </a:rPr>
              <a:t>(</a:t>
            </a:r>
            <a:r>
              <a:rPr lang="fr-FR" b="0" dirty="0" err="1">
                <a:solidFill>
                  <a:srgbClr val="859900"/>
                </a:solidFill>
                <a:effectLst/>
                <a:latin typeface="Consolas" panose="020B0609020204030204" pitchFamily="49" charset="0"/>
              </a:rPr>
              <a:t>typeof</a:t>
            </a:r>
            <a:r>
              <a:rPr lang="fr-FR" b="0" dirty="0">
                <a:solidFill>
                  <a:srgbClr val="657B83"/>
                </a:solidFill>
                <a:effectLst/>
                <a:latin typeface="Consolas" panose="020B0609020204030204" pitchFamily="49" charset="0"/>
              </a:rPr>
              <a:t> (</a:t>
            </a:r>
            <a:r>
              <a:rPr lang="fr-FR" b="0" dirty="0" err="1">
                <a:solidFill>
                  <a:srgbClr val="268BD2"/>
                </a:solidFill>
                <a:effectLst/>
                <a:latin typeface="Consolas" panose="020B0609020204030204" pitchFamily="49" charset="0"/>
              </a:rPr>
              <a:t>prenom</a:t>
            </a:r>
            <a:r>
              <a:rPr lang="fr-FR" b="0" dirty="0">
                <a:solidFill>
                  <a:srgbClr val="657B83"/>
                </a:solidFill>
                <a:effectLst/>
                <a:latin typeface="Consolas" panose="020B0609020204030204" pitchFamily="49" charset="0"/>
              </a:rPr>
              <a:t>));</a:t>
            </a:r>
          </a:p>
          <a:p>
            <a:br>
              <a:rPr lang="fr-FR" b="0" dirty="0">
                <a:solidFill>
                  <a:srgbClr val="657B83"/>
                </a:solidFill>
                <a:effectLst/>
                <a:latin typeface="Consolas" panose="020B0609020204030204" pitchFamily="49" charset="0"/>
              </a:rPr>
            </a:br>
            <a:r>
              <a:rPr lang="fr-FR" b="0" i="1" dirty="0">
                <a:solidFill>
                  <a:srgbClr val="93A1A1"/>
                </a:solidFill>
                <a:effectLst/>
                <a:latin typeface="Consolas" panose="020B0609020204030204" pitchFamily="49" charset="0"/>
              </a:rPr>
              <a:t>// Déclarer et affecter sur une même ligne</a:t>
            </a:r>
            <a:endParaRPr lang="fr-FR" b="0" dirty="0">
              <a:solidFill>
                <a:srgbClr val="657B83"/>
              </a:solidFill>
              <a:effectLst/>
              <a:latin typeface="Consolas" panose="020B0609020204030204" pitchFamily="49" charset="0"/>
            </a:endParaRPr>
          </a:p>
          <a:p>
            <a:r>
              <a:rPr lang="fr-FR" b="1" dirty="0">
                <a:solidFill>
                  <a:srgbClr val="586E75"/>
                </a:solidFill>
                <a:effectLst/>
                <a:latin typeface="Consolas" panose="020B0609020204030204" pitchFamily="49" charset="0"/>
              </a:rPr>
              <a:t>let</a:t>
            </a:r>
            <a:r>
              <a:rPr lang="fr-FR" b="0" dirty="0">
                <a:solidFill>
                  <a:srgbClr val="657B83"/>
                </a:solidFill>
                <a:effectLst/>
                <a:latin typeface="Consolas" panose="020B0609020204030204" pitchFamily="49" charset="0"/>
              </a:rPr>
              <a:t> </a:t>
            </a:r>
            <a:r>
              <a:rPr lang="fr-FR" b="0" dirty="0" err="1">
                <a:solidFill>
                  <a:srgbClr val="268BD2"/>
                </a:solidFill>
                <a:effectLst/>
                <a:latin typeface="Consolas" panose="020B0609020204030204" pitchFamily="49" charset="0"/>
              </a:rPr>
              <a:t>age</a:t>
            </a:r>
            <a:r>
              <a:rPr lang="fr-FR" b="0" dirty="0">
                <a:solidFill>
                  <a:srgbClr val="657B83"/>
                </a:solidFill>
                <a:effectLst/>
                <a:latin typeface="Consolas" panose="020B0609020204030204" pitchFamily="49" charset="0"/>
              </a:rPr>
              <a:t> </a:t>
            </a:r>
            <a:r>
              <a:rPr lang="fr-FR" b="0" dirty="0">
                <a:solidFill>
                  <a:srgbClr val="859900"/>
                </a:solidFill>
                <a:effectLst/>
                <a:latin typeface="Consolas" panose="020B0609020204030204" pitchFamily="49" charset="0"/>
              </a:rPr>
              <a:t>=</a:t>
            </a:r>
            <a:r>
              <a:rPr lang="fr-FR" b="0" dirty="0">
                <a:solidFill>
                  <a:srgbClr val="657B83"/>
                </a:solidFill>
                <a:effectLst/>
                <a:latin typeface="Consolas" panose="020B0609020204030204" pitchFamily="49" charset="0"/>
              </a:rPr>
              <a:t> </a:t>
            </a:r>
            <a:r>
              <a:rPr lang="fr-FR" b="0" dirty="0">
                <a:solidFill>
                  <a:srgbClr val="D33682"/>
                </a:solidFill>
                <a:effectLst/>
                <a:latin typeface="Consolas" panose="020B0609020204030204" pitchFamily="49" charset="0"/>
              </a:rPr>
              <a:t>99</a:t>
            </a:r>
            <a:r>
              <a:rPr lang="fr-FR" b="0" dirty="0">
                <a:solidFill>
                  <a:srgbClr val="657B83"/>
                </a:solidFill>
                <a:effectLst/>
                <a:latin typeface="Consolas" panose="020B0609020204030204" pitchFamily="49" charset="0"/>
              </a:rPr>
              <a:t>;</a:t>
            </a:r>
          </a:p>
          <a:p>
            <a:endParaRPr lang="fr-FR" dirty="0">
              <a:latin typeface="Consolas" panose="020B0609020204030204" pitchFamily="49" charset="0"/>
            </a:endParaRPr>
          </a:p>
          <a:p>
            <a:r>
              <a:rPr lang="fr-FR" b="0" dirty="0">
                <a:effectLst/>
                <a:latin typeface="Consolas" panose="020B0609020204030204" pitchFamily="49" charset="0"/>
              </a:rPr>
              <a:t>L'absence du point virgule est toléré mais pour une bonne pratique il est recommandé de le mettre</a:t>
            </a:r>
            <a:r>
              <a:rPr lang="fr-FR" dirty="0">
                <a:latin typeface="Consolas" panose="020B0609020204030204" pitchFamily="49" charset="0"/>
              </a:rPr>
              <a:t>.</a:t>
            </a:r>
            <a:endParaRPr lang="fr-FR" b="0" dirty="0">
              <a:effectLst/>
              <a:latin typeface="Consolas" panose="020B0609020204030204" pitchFamily="49" charset="0"/>
            </a:endParaRPr>
          </a:p>
        </p:txBody>
      </p:sp>
    </p:spTree>
    <p:extLst>
      <p:ext uri="{BB962C8B-B14F-4D97-AF65-F5344CB8AC3E}">
        <p14:creationId xmlns:p14="http://schemas.microsoft.com/office/powerpoint/2010/main" val="69171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4</a:t>
            </a:r>
          </a:p>
        </p:txBody>
      </p:sp>
      <p:sp>
        <p:nvSpPr>
          <p:cNvPr id="3" name="TextBox 2">
            <a:extLst>
              <a:ext uri="{FF2B5EF4-FFF2-40B4-BE49-F238E27FC236}">
                <a16:creationId xmlns:a16="http://schemas.microsoft.com/office/drawing/2014/main" id="{300F317F-220A-C48E-5C15-8F401C4C2259}"/>
              </a:ext>
            </a:extLst>
          </p:cNvPr>
          <p:cNvSpPr txBox="1"/>
          <p:nvPr/>
        </p:nvSpPr>
        <p:spPr>
          <a:xfrm>
            <a:off x="3444536" y="758935"/>
            <a:ext cx="504475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Déclaration et Affecter un valeur à des constantes</a:t>
            </a:r>
            <a:endParaRPr lang="fr-FR" dirty="0">
              <a:solidFill>
                <a:srgbClr val="383A42"/>
              </a:solidFill>
              <a:latin typeface="Consolas"/>
              <a:ea typeface="Times New Roman"/>
              <a:cs typeface="Times New Roman"/>
            </a:endParaRPr>
          </a:p>
        </p:txBody>
      </p:sp>
      <p:sp>
        <p:nvSpPr>
          <p:cNvPr id="2" name="ZoneTexte 1">
            <a:extLst>
              <a:ext uri="{FF2B5EF4-FFF2-40B4-BE49-F238E27FC236}">
                <a16:creationId xmlns:a16="http://schemas.microsoft.com/office/drawing/2014/main" id="{10AB55FA-0574-1DD7-CAD4-8EE26B9A2C19}"/>
              </a:ext>
            </a:extLst>
          </p:cNvPr>
          <p:cNvSpPr txBox="1"/>
          <p:nvPr/>
        </p:nvSpPr>
        <p:spPr>
          <a:xfrm>
            <a:off x="1665770" y="1927539"/>
            <a:ext cx="8786874" cy="1938992"/>
          </a:xfrm>
          <a:prstGeom prst="rect">
            <a:avLst/>
          </a:prstGeom>
          <a:noFill/>
        </p:spPr>
        <p:txBody>
          <a:bodyPr wrap="square" lIns="91440" tIns="45720" rIns="91440" bIns="45720" rtlCol="0" anchor="t">
            <a:spAutoFit/>
          </a:bodyPr>
          <a:lstStyle/>
          <a:p>
            <a:r>
              <a:rPr lang="fr-FR" sz="2000" b="0" dirty="0">
                <a:solidFill>
                  <a:srgbClr val="7285B7"/>
                </a:solidFill>
                <a:effectLst/>
                <a:latin typeface="Consolas" panose="020B0609020204030204" pitchFamily="49" charset="0"/>
              </a:rPr>
              <a:t>// Déclarer et affecter une valeur à notre constante</a:t>
            </a:r>
            <a:endParaRPr lang="fr-FR" sz="2000" b="0" dirty="0">
              <a:solidFill>
                <a:srgbClr val="FFFFFF"/>
              </a:solidFill>
              <a:effectLst/>
              <a:latin typeface="Consolas" panose="020B0609020204030204" pitchFamily="49" charset="0"/>
            </a:endParaRPr>
          </a:p>
          <a:p>
            <a:r>
              <a:rPr lang="fr-FR" sz="2000" b="0" dirty="0" err="1">
                <a:solidFill>
                  <a:srgbClr val="7030A0"/>
                </a:solidFill>
                <a:effectLst/>
                <a:latin typeface="Consolas" panose="020B0609020204030204" pitchFamily="49" charset="0"/>
              </a:rPr>
              <a:t>const</a:t>
            </a:r>
            <a:r>
              <a:rPr lang="fr-FR" sz="2000" b="0" dirty="0">
                <a:solidFill>
                  <a:srgbClr val="FFFFFF"/>
                </a:solidFill>
                <a:effectLst/>
                <a:latin typeface="Consolas" panose="020B0609020204030204" pitchFamily="49" charset="0"/>
              </a:rPr>
              <a:t> </a:t>
            </a:r>
            <a:r>
              <a:rPr lang="fr-FR" sz="2000" b="0" dirty="0" err="1">
                <a:solidFill>
                  <a:srgbClr val="4078F2"/>
                </a:solidFill>
                <a:effectLst/>
                <a:latin typeface="Consolas" panose="020B0609020204030204" pitchFamily="49" charset="0"/>
              </a:rPr>
              <a:t>nbMax</a:t>
            </a:r>
            <a:r>
              <a:rPr lang="fr-FR" sz="2000" b="0" dirty="0">
                <a:solidFill>
                  <a:srgbClr val="FFFFFF"/>
                </a:solidFill>
                <a:effectLst/>
                <a:latin typeface="Consolas" panose="020B0609020204030204" pitchFamily="49" charset="0"/>
              </a:rPr>
              <a:t> </a:t>
            </a:r>
            <a:r>
              <a:rPr lang="fr-FR" sz="2000" b="0" dirty="0">
                <a:solidFill>
                  <a:schemeClr val="tx1">
                    <a:lumMod val="50000"/>
                    <a:lumOff val="50000"/>
                  </a:schemeClr>
                </a:solidFill>
                <a:effectLst/>
                <a:latin typeface="Consolas" panose="020B0609020204030204" pitchFamily="49" charset="0"/>
              </a:rPr>
              <a:t>=</a:t>
            </a:r>
            <a:r>
              <a:rPr lang="fr-FR" sz="2000" b="0" dirty="0">
                <a:solidFill>
                  <a:srgbClr val="FFFFFF"/>
                </a:solidFill>
                <a:effectLst/>
                <a:latin typeface="Consolas" panose="020B0609020204030204" pitchFamily="49" charset="0"/>
              </a:rPr>
              <a:t> </a:t>
            </a:r>
            <a:r>
              <a:rPr lang="fr-FR" sz="2000" b="0" dirty="0">
                <a:solidFill>
                  <a:srgbClr val="D15DFF"/>
                </a:solidFill>
                <a:effectLst/>
                <a:latin typeface="Consolas" panose="020B0609020204030204" pitchFamily="49" charset="0"/>
              </a:rPr>
              <a:t>6</a:t>
            </a:r>
            <a:r>
              <a:rPr lang="fr-FR" sz="2000" b="0" dirty="0">
                <a:solidFill>
                  <a:srgbClr val="4078F2"/>
                </a:solidFill>
                <a:effectLst/>
                <a:latin typeface="Consolas" panose="020B0609020204030204" pitchFamily="49" charset="0"/>
              </a:rPr>
              <a:t>;</a:t>
            </a:r>
          </a:p>
          <a:p>
            <a:br>
              <a:rPr lang="fr-FR" sz="2000" b="0" dirty="0">
                <a:solidFill>
                  <a:srgbClr val="FFFFFF"/>
                </a:solidFill>
                <a:effectLst/>
                <a:latin typeface="Consolas" panose="020B0609020204030204" pitchFamily="49" charset="0"/>
              </a:rPr>
            </a:br>
            <a:r>
              <a:rPr lang="fr-FR" sz="2000" b="0" dirty="0">
                <a:solidFill>
                  <a:srgbClr val="7285B7"/>
                </a:solidFill>
                <a:effectLst/>
                <a:latin typeface="Consolas" panose="020B0609020204030204" pitchFamily="49" charset="0"/>
              </a:rPr>
              <a:t>// </a:t>
            </a:r>
            <a:r>
              <a:rPr lang="fr-FR" sz="2000" dirty="0">
                <a:solidFill>
                  <a:srgbClr val="7285B7"/>
                </a:solidFill>
                <a:latin typeface="Consolas" panose="020B0609020204030204" pitchFamily="49" charset="0"/>
              </a:rPr>
              <a:t>Contrairement aux variables, on ne peux affecter une nouvelle valeur à notre constante</a:t>
            </a:r>
          </a:p>
          <a:p>
            <a:r>
              <a:rPr lang="fr-FR" sz="2000" b="0" dirty="0" err="1">
                <a:solidFill>
                  <a:srgbClr val="4078F2"/>
                </a:solidFill>
                <a:effectLst/>
                <a:latin typeface="Consolas" panose="020B0609020204030204" pitchFamily="49" charset="0"/>
              </a:rPr>
              <a:t>nbMax</a:t>
            </a:r>
            <a:r>
              <a:rPr lang="fr-FR" sz="2000" b="0" dirty="0">
                <a:solidFill>
                  <a:srgbClr val="FFFFFF"/>
                </a:solidFill>
                <a:effectLst/>
                <a:latin typeface="Consolas" panose="020B0609020204030204" pitchFamily="49" charset="0"/>
              </a:rPr>
              <a:t> </a:t>
            </a:r>
            <a:r>
              <a:rPr lang="fr-FR" sz="2000" b="0" dirty="0">
                <a:solidFill>
                  <a:schemeClr val="tx1">
                    <a:lumMod val="50000"/>
                    <a:lumOff val="50000"/>
                  </a:schemeClr>
                </a:solidFill>
                <a:effectLst/>
                <a:latin typeface="Consolas" panose="020B0609020204030204" pitchFamily="49" charset="0"/>
              </a:rPr>
              <a:t>=</a:t>
            </a:r>
            <a:r>
              <a:rPr lang="fr-FR" sz="2000" b="0" dirty="0">
                <a:solidFill>
                  <a:srgbClr val="FFFFFF"/>
                </a:solidFill>
                <a:effectLst/>
                <a:latin typeface="Consolas" panose="020B0609020204030204" pitchFamily="49" charset="0"/>
              </a:rPr>
              <a:t> </a:t>
            </a:r>
            <a:r>
              <a:rPr lang="fr-FR" sz="2000" dirty="0">
                <a:solidFill>
                  <a:srgbClr val="D15DFF"/>
                </a:solidFill>
                <a:latin typeface="Consolas" panose="020B0609020204030204" pitchFamily="49" charset="0"/>
              </a:rPr>
              <a:t>7</a:t>
            </a:r>
            <a:r>
              <a:rPr lang="fr-FR" sz="2000" b="0" dirty="0">
                <a:solidFill>
                  <a:srgbClr val="4078F2"/>
                </a:solidFill>
                <a:effectLst/>
                <a:latin typeface="Consolas" panose="020B0609020204030204" pitchFamily="49" charset="0"/>
              </a:rPr>
              <a:t>; </a:t>
            </a:r>
            <a:r>
              <a:rPr lang="fr-FR" sz="2000" b="0" dirty="0">
                <a:solidFill>
                  <a:srgbClr val="4078F2"/>
                </a:solidFill>
                <a:effectLst/>
                <a:latin typeface="Consolas" panose="020B0609020204030204" pitchFamily="49" charset="0"/>
                <a:sym typeface="Wingdings" panose="05000000000000000000" pitchFamily="2" charset="2"/>
              </a:rPr>
              <a:t> Erreur de Syntaxe</a:t>
            </a:r>
            <a:endParaRPr lang="fr-FR" sz="2000" b="0" dirty="0">
              <a:solidFill>
                <a:srgbClr val="4078F2"/>
              </a:solidFill>
              <a:effectLst/>
              <a:latin typeface="Consolas" panose="020B0609020204030204" pitchFamily="49" charset="0"/>
            </a:endParaRPr>
          </a:p>
        </p:txBody>
      </p:sp>
    </p:spTree>
    <p:extLst>
      <p:ext uri="{BB962C8B-B14F-4D97-AF65-F5344CB8AC3E}">
        <p14:creationId xmlns:p14="http://schemas.microsoft.com/office/powerpoint/2010/main" val="3143283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5</a:t>
            </a:r>
          </a:p>
        </p:txBody>
      </p:sp>
      <p:sp>
        <p:nvSpPr>
          <p:cNvPr id="3" name="TextBox 2">
            <a:extLst>
              <a:ext uri="{FF2B5EF4-FFF2-40B4-BE49-F238E27FC236}">
                <a16:creationId xmlns:a16="http://schemas.microsoft.com/office/drawing/2014/main" id="{300F317F-220A-C48E-5C15-8F401C4C2259}"/>
              </a:ext>
            </a:extLst>
          </p:cNvPr>
          <p:cNvSpPr txBox="1"/>
          <p:nvPr/>
        </p:nvSpPr>
        <p:spPr>
          <a:xfrm>
            <a:off x="4955937" y="836030"/>
            <a:ext cx="2280124"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types de données</a:t>
            </a:r>
            <a:endParaRPr lang="fr-FR" dirty="0">
              <a:solidFill>
                <a:srgbClr val="383A42"/>
              </a:solidFill>
              <a:latin typeface="Consolas"/>
              <a:ea typeface="Times New Roman"/>
              <a:cs typeface="Times New Roman"/>
            </a:endParaRPr>
          </a:p>
        </p:txBody>
      </p:sp>
      <p:sp>
        <p:nvSpPr>
          <p:cNvPr id="4" name="ZoneTexte 3">
            <a:extLst>
              <a:ext uri="{FF2B5EF4-FFF2-40B4-BE49-F238E27FC236}">
                <a16:creationId xmlns:a16="http://schemas.microsoft.com/office/drawing/2014/main" id="{6CE6AB42-A93F-DB2A-2001-E00D540E1EC4}"/>
              </a:ext>
            </a:extLst>
          </p:cNvPr>
          <p:cNvSpPr txBox="1"/>
          <p:nvPr/>
        </p:nvSpPr>
        <p:spPr>
          <a:xfrm>
            <a:off x="2760051" y="2139868"/>
            <a:ext cx="7119891" cy="2814232"/>
          </a:xfrm>
          <a:prstGeom prst="rect">
            <a:avLst/>
          </a:prstGeom>
          <a:noFill/>
        </p:spPr>
        <p:txBody>
          <a:bodyPr wrap="square" rtlCol="0">
            <a:spAutoFit/>
          </a:bodyPr>
          <a:lstStyle/>
          <a:p>
            <a:pPr>
              <a:lnSpc>
                <a:spcPct val="150000"/>
              </a:lnSpc>
              <a:spcAft>
                <a:spcPts val="0"/>
              </a:spcAft>
            </a:pPr>
            <a:r>
              <a:rPr lang="fr-FR" sz="2000" dirty="0">
                <a:solidFill>
                  <a:schemeClr val="tx1">
                    <a:lumMod val="65000"/>
                    <a:lumOff val="35000"/>
                  </a:schemeClr>
                </a:solidFill>
                <a:latin typeface="Consolas"/>
                <a:ea typeface="Times New Roman"/>
                <a:cs typeface="Times New Roman"/>
              </a:rPr>
              <a:t>let</a:t>
            </a:r>
            <a:r>
              <a:rPr lang="fr-FR" sz="2000" dirty="0">
                <a:solidFill>
                  <a:srgbClr val="383A42"/>
                </a:solidFill>
                <a:latin typeface="Consolas"/>
                <a:ea typeface="Times New Roman"/>
                <a:cs typeface="Times New Roman"/>
              </a:rPr>
              <a:t> </a:t>
            </a:r>
            <a:r>
              <a:rPr lang="fr-FR" sz="2000" dirty="0">
                <a:solidFill>
                  <a:srgbClr val="4078F2"/>
                </a:solidFill>
                <a:latin typeface="Consolas"/>
                <a:ea typeface="Times New Roman"/>
                <a:cs typeface="Times New Roman"/>
              </a:rPr>
              <a:t>nom</a:t>
            </a:r>
            <a:r>
              <a:rPr lang="fr-FR" sz="2000" dirty="0">
                <a:solidFill>
                  <a:srgbClr val="986801"/>
                </a:solidFill>
                <a:latin typeface="Consolas"/>
                <a:ea typeface="Times New Roman"/>
                <a:cs typeface="Times New Roman"/>
              </a:rPr>
              <a:t> </a:t>
            </a:r>
            <a:r>
              <a:rPr lang="fr-FR" sz="2000" dirty="0">
                <a:solidFill>
                  <a:srgbClr val="0184BC"/>
                </a:solidFill>
                <a:latin typeface="Consolas"/>
                <a:ea typeface="Times New Roman"/>
                <a:cs typeface="Times New Roman"/>
              </a:rPr>
              <a:t>=</a:t>
            </a:r>
            <a:r>
              <a:rPr lang="fr-FR" sz="2000" dirty="0">
                <a:solidFill>
                  <a:srgbClr val="50A14F"/>
                </a:solidFill>
                <a:latin typeface="Consolas"/>
                <a:ea typeface="Times New Roman"/>
                <a:cs typeface="Times New Roman"/>
              </a:rPr>
              <a:t>"Julien"</a:t>
            </a:r>
            <a:r>
              <a:rPr lang="fr-FR" sz="2000" dirty="0">
                <a:solidFill>
                  <a:srgbClr val="383A42"/>
                </a:solidFill>
                <a:latin typeface="Consolas"/>
                <a:ea typeface="Times New Roman"/>
                <a:cs typeface="Times New Roman"/>
              </a:rPr>
              <a:t>;  </a:t>
            </a:r>
            <a:r>
              <a:rPr lang="fr-FR" sz="2000" dirty="0">
                <a:solidFill>
                  <a:schemeClr val="bg1">
                    <a:lumMod val="65000"/>
                  </a:schemeClr>
                </a:solidFill>
                <a:latin typeface="Consolas"/>
                <a:ea typeface="Times New Roman"/>
                <a:cs typeface="Times New Roman"/>
              </a:rPr>
              <a:t>// chaine de caractère</a:t>
            </a:r>
            <a:endParaRPr lang="fr-FR" sz="2000" dirty="0">
              <a:solidFill>
                <a:schemeClr val="bg1">
                  <a:lumMod val="65000"/>
                </a:schemeClr>
              </a:solidFill>
              <a:ea typeface="Times New Roman"/>
              <a:cs typeface="Times New Roman"/>
            </a:endParaRPr>
          </a:p>
          <a:p>
            <a:pPr>
              <a:lnSpc>
                <a:spcPct val="150000"/>
              </a:lnSpc>
              <a:spcAft>
                <a:spcPts val="0"/>
              </a:spcAft>
            </a:pPr>
            <a:r>
              <a:rPr lang="fr-FR" sz="2000" dirty="0">
                <a:solidFill>
                  <a:schemeClr val="tx1">
                    <a:lumMod val="65000"/>
                    <a:lumOff val="35000"/>
                  </a:schemeClr>
                </a:solidFill>
                <a:latin typeface="Consolas"/>
                <a:ea typeface="Times New Roman"/>
                <a:cs typeface="Times New Roman"/>
              </a:rPr>
              <a:t>let</a:t>
            </a:r>
            <a:r>
              <a:rPr lang="fr-FR" sz="2000" dirty="0">
                <a:solidFill>
                  <a:srgbClr val="A626A4"/>
                </a:solidFill>
                <a:latin typeface="Consolas"/>
                <a:ea typeface="Times New Roman"/>
                <a:cs typeface="Times New Roman"/>
              </a:rPr>
              <a:t> </a:t>
            </a:r>
            <a:r>
              <a:rPr lang="fr-FR" sz="2000" dirty="0" err="1">
                <a:solidFill>
                  <a:srgbClr val="4078F2"/>
                </a:solidFill>
                <a:latin typeface="Consolas"/>
                <a:ea typeface="Times New Roman"/>
                <a:cs typeface="Times New Roman"/>
              </a:rPr>
              <a:t>age</a:t>
            </a:r>
            <a:r>
              <a:rPr lang="fr-FR" sz="2000" dirty="0">
                <a:solidFill>
                  <a:srgbClr val="383A42"/>
                </a:solidFill>
                <a:latin typeface="Consolas"/>
                <a:ea typeface="Times New Roman"/>
                <a:cs typeface="Times New Roman"/>
              </a:rPr>
              <a:t> </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r>
              <a:rPr lang="fr-FR" sz="2000" dirty="0">
                <a:solidFill>
                  <a:srgbClr val="D15DFF"/>
                </a:solidFill>
                <a:latin typeface="Consolas"/>
                <a:ea typeface="Times New Roman"/>
                <a:cs typeface="Times New Roman"/>
              </a:rPr>
              <a:t>33</a:t>
            </a:r>
            <a:r>
              <a:rPr lang="fr-FR" sz="2000" dirty="0">
                <a:solidFill>
                  <a:srgbClr val="383A42"/>
                </a:solidFill>
                <a:latin typeface="Consolas"/>
                <a:ea typeface="Times New Roman"/>
                <a:cs typeface="Times New Roman"/>
              </a:rPr>
              <a:t>; </a:t>
            </a:r>
            <a:r>
              <a:rPr lang="fr-FR" sz="2000" dirty="0">
                <a:solidFill>
                  <a:schemeClr val="bg1">
                    <a:lumMod val="65000"/>
                  </a:schemeClr>
                </a:solidFill>
                <a:latin typeface="Consolas"/>
                <a:ea typeface="Times New Roman"/>
                <a:cs typeface="Times New Roman"/>
              </a:rPr>
              <a:t>// nombre entier</a:t>
            </a:r>
            <a:endParaRPr lang="fr-FR" sz="2000" dirty="0">
              <a:solidFill>
                <a:schemeClr val="bg1">
                  <a:lumMod val="65000"/>
                </a:schemeClr>
              </a:solidFill>
              <a:ea typeface="Times New Roman"/>
              <a:cs typeface="Times New Roman"/>
            </a:endParaRPr>
          </a:p>
          <a:p>
            <a:pPr>
              <a:lnSpc>
                <a:spcPct val="150000"/>
              </a:lnSpc>
            </a:pPr>
            <a:r>
              <a:rPr lang="fr-FR" sz="2000" dirty="0">
                <a:solidFill>
                  <a:schemeClr val="tx1">
                    <a:lumMod val="65000"/>
                    <a:lumOff val="35000"/>
                  </a:schemeClr>
                </a:solidFill>
                <a:latin typeface="Consolas"/>
                <a:ea typeface="Times New Roman"/>
                <a:cs typeface="Times New Roman"/>
              </a:rPr>
              <a:t>let</a:t>
            </a:r>
            <a:r>
              <a:rPr lang="fr-FR" sz="2000" dirty="0">
                <a:solidFill>
                  <a:srgbClr val="A626A4"/>
                </a:solidFill>
                <a:latin typeface="Consolas"/>
                <a:ea typeface="Times New Roman"/>
                <a:cs typeface="Times New Roman"/>
              </a:rPr>
              <a:t> </a:t>
            </a:r>
            <a:r>
              <a:rPr lang="fr-FR" sz="2000" dirty="0">
                <a:solidFill>
                  <a:srgbClr val="4078F2"/>
                </a:solidFill>
                <a:latin typeface="Consolas"/>
                <a:ea typeface="Times New Roman"/>
                <a:cs typeface="Times New Roman"/>
              </a:rPr>
              <a:t>moyenne</a:t>
            </a:r>
            <a:r>
              <a:rPr lang="fr-FR" sz="2000" dirty="0">
                <a:solidFill>
                  <a:srgbClr val="986801"/>
                </a:solidFill>
                <a:latin typeface="Consolas"/>
                <a:ea typeface="Times New Roman"/>
                <a:cs typeface="Times New Roman"/>
              </a:rPr>
              <a:t> </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r>
              <a:rPr lang="fr-FR" sz="2000" dirty="0">
                <a:solidFill>
                  <a:srgbClr val="D15DFF"/>
                </a:solidFill>
                <a:latin typeface="Consolas"/>
                <a:ea typeface="Times New Roman"/>
                <a:cs typeface="Times New Roman"/>
              </a:rPr>
              <a:t>18.5</a:t>
            </a:r>
            <a:r>
              <a:rPr lang="fr-FR" sz="2000" dirty="0">
                <a:solidFill>
                  <a:srgbClr val="383A42"/>
                </a:solidFill>
                <a:latin typeface="Consolas"/>
                <a:ea typeface="Times New Roman"/>
                <a:cs typeface="Times New Roman"/>
              </a:rPr>
              <a:t>; </a:t>
            </a:r>
            <a:r>
              <a:rPr lang="fr-FR" sz="2000" dirty="0">
                <a:solidFill>
                  <a:schemeClr val="bg1">
                    <a:lumMod val="65000"/>
                  </a:schemeClr>
                </a:solidFill>
                <a:latin typeface="Consolas"/>
                <a:ea typeface="Times New Roman"/>
                <a:cs typeface="Times New Roman"/>
              </a:rPr>
              <a:t>// nombre à virgule</a:t>
            </a:r>
            <a:endParaRPr lang="fr-FR" sz="2000" dirty="0">
              <a:solidFill>
                <a:schemeClr val="bg1">
                  <a:lumMod val="65000"/>
                </a:schemeClr>
              </a:solidFill>
              <a:ea typeface="Times New Roman"/>
              <a:cs typeface="Times New Roman"/>
            </a:endParaRPr>
          </a:p>
          <a:p>
            <a:pPr>
              <a:lnSpc>
                <a:spcPct val="150000"/>
              </a:lnSpc>
              <a:spcAft>
                <a:spcPts val="0"/>
              </a:spcAft>
            </a:pPr>
            <a:r>
              <a:rPr lang="fr-FR" sz="2000" dirty="0">
                <a:solidFill>
                  <a:schemeClr val="tx1">
                    <a:lumMod val="65000"/>
                    <a:lumOff val="35000"/>
                  </a:schemeClr>
                </a:solidFill>
                <a:latin typeface="Consolas"/>
                <a:ea typeface="Times New Roman"/>
                <a:cs typeface="Times New Roman"/>
              </a:rPr>
              <a:t>let</a:t>
            </a:r>
            <a:r>
              <a:rPr lang="fr-FR" sz="2000" dirty="0">
                <a:solidFill>
                  <a:srgbClr val="A626A4"/>
                </a:solidFill>
                <a:latin typeface="Consolas"/>
                <a:ea typeface="Times New Roman"/>
                <a:cs typeface="Times New Roman"/>
              </a:rPr>
              <a:t> </a:t>
            </a:r>
            <a:r>
              <a:rPr lang="fr-FR" sz="2000" dirty="0" err="1">
                <a:solidFill>
                  <a:srgbClr val="4078F2"/>
                </a:solidFill>
                <a:latin typeface="Consolas"/>
                <a:ea typeface="Times New Roman"/>
                <a:cs typeface="Times New Roman"/>
              </a:rPr>
              <a:t>isCool</a:t>
            </a:r>
            <a:r>
              <a:rPr lang="fr-FR" sz="2000" dirty="0">
                <a:solidFill>
                  <a:srgbClr val="986801"/>
                </a:solidFill>
                <a:latin typeface="Consolas"/>
                <a:ea typeface="Times New Roman"/>
                <a:cs typeface="Times New Roman"/>
              </a:rPr>
              <a:t> </a:t>
            </a:r>
            <a:r>
              <a:rPr lang="fr-FR" sz="2000" dirty="0">
                <a:solidFill>
                  <a:srgbClr val="0184BC"/>
                </a:solidFill>
                <a:latin typeface="Consolas"/>
                <a:ea typeface="Times New Roman"/>
                <a:cs typeface="Times New Roman"/>
              </a:rPr>
              <a:t>= </a:t>
            </a:r>
            <a:r>
              <a:rPr lang="fr-FR" sz="2000" dirty="0" err="1">
                <a:solidFill>
                  <a:srgbClr val="986801"/>
                </a:solidFill>
                <a:latin typeface="Consolas"/>
                <a:ea typeface="Times New Roman"/>
                <a:cs typeface="Times New Roman"/>
              </a:rPr>
              <a:t>true</a:t>
            </a:r>
            <a:r>
              <a:rPr lang="fr-FR" sz="2000" dirty="0">
                <a:solidFill>
                  <a:srgbClr val="383A42"/>
                </a:solidFill>
                <a:latin typeface="Consolas"/>
                <a:ea typeface="Times New Roman"/>
                <a:cs typeface="Times New Roman"/>
              </a:rPr>
              <a:t>; </a:t>
            </a:r>
            <a:r>
              <a:rPr lang="fr-FR" sz="2000" dirty="0">
                <a:solidFill>
                  <a:schemeClr val="bg1">
                    <a:lumMod val="65000"/>
                  </a:schemeClr>
                </a:solidFill>
                <a:latin typeface="Consolas"/>
                <a:ea typeface="Times New Roman"/>
                <a:cs typeface="Times New Roman"/>
              </a:rPr>
              <a:t>// booléen</a:t>
            </a:r>
            <a:endParaRPr lang="fr-FR" sz="2000" dirty="0">
              <a:solidFill>
                <a:schemeClr val="bg1">
                  <a:lumMod val="65000"/>
                </a:schemeClr>
              </a:solidFill>
              <a:ea typeface="Times New Roman"/>
              <a:cs typeface="Times New Roman"/>
            </a:endParaRPr>
          </a:p>
          <a:p>
            <a:pPr>
              <a:lnSpc>
                <a:spcPct val="150000"/>
              </a:lnSpc>
              <a:spcAft>
                <a:spcPts val="0"/>
              </a:spcAft>
            </a:pPr>
            <a:r>
              <a:rPr lang="fr-FR" sz="2000" dirty="0">
                <a:solidFill>
                  <a:schemeClr val="tx1">
                    <a:lumMod val="65000"/>
                    <a:lumOff val="35000"/>
                  </a:schemeClr>
                </a:solidFill>
                <a:latin typeface="Consolas"/>
                <a:ea typeface="Times New Roman"/>
                <a:cs typeface="Times New Roman"/>
              </a:rPr>
              <a:t>let</a:t>
            </a:r>
            <a:r>
              <a:rPr lang="fr-FR" sz="2000" dirty="0">
                <a:solidFill>
                  <a:srgbClr val="A626A4"/>
                </a:solidFill>
                <a:latin typeface="Consolas"/>
                <a:ea typeface="Times New Roman"/>
                <a:cs typeface="Times New Roman"/>
              </a:rPr>
              <a:t> </a:t>
            </a:r>
            <a:r>
              <a:rPr lang="fr-FR" sz="2000" dirty="0">
                <a:solidFill>
                  <a:srgbClr val="4078F2"/>
                </a:solidFill>
                <a:latin typeface="Consolas"/>
                <a:ea typeface="Times New Roman"/>
                <a:cs typeface="Times New Roman"/>
              </a:rPr>
              <a:t>x</a:t>
            </a:r>
            <a:r>
              <a:rPr lang="fr-FR" sz="2000" dirty="0">
                <a:solidFill>
                  <a:srgbClr val="986801"/>
                </a:solidFill>
                <a:latin typeface="Consolas"/>
                <a:ea typeface="Times New Roman"/>
                <a:cs typeface="Times New Roman"/>
              </a:rPr>
              <a:t> </a:t>
            </a:r>
            <a:r>
              <a:rPr lang="fr-FR" sz="2000" dirty="0">
                <a:solidFill>
                  <a:srgbClr val="0184BC"/>
                </a:solidFill>
                <a:latin typeface="Consolas"/>
                <a:ea typeface="Times New Roman"/>
                <a:cs typeface="Times New Roman"/>
              </a:rPr>
              <a:t>= </a:t>
            </a:r>
            <a:r>
              <a:rPr lang="fr-FR" sz="2000" dirty="0" err="1">
                <a:solidFill>
                  <a:srgbClr val="986801"/>
                </a:solidFill>
                <a:latin typeface="Consolas"/>
                <a:ea typeface="Times New Roman"/>
                <a:cs typeface="Times New Roman"/>
              </a:rPr>
              <a:t>null</a:t>
            </a:r>
            <a:r>
              <a:rPr lang="fr-FR" sz="2000" dirty="0">
                <a:solidFill>
                  <a:srgbClr val="383A42"/>
                </a:solidFill>
                <a:latin typeface="Consolas"/>
                <a:ea typeface="Times New Roman"/>
                <a:cs typeface="Times New Roman"/>
              </a:rPr>
              <a:t>; </a:t>
            </a:r>
            <a:r>
              <a:rPr lang="fr-FR" sz="2000" dirty="0">
                <a:solidFill>
                  <a:schemeClr val="bg1">
                    <a:lumMod val="65000"/>
                  </a:schemeClr>
                </a:solidFill>
                <a:latin typeface="Consolas"/>
                <a:ea typeface="Times New Roman"/>
                <a:cs typeface="Times New Roman"/>
              </a:rPr>
              <a:t>// valeur nulle </a:t>
            </a:r>
            <a:endParaRPr lang="fr-FR" sz="2000" dirty="0">
              <a:solidFill>
                <a:schemeClr val="bg1">
                  <a:lumMod val="65000"/>
                </a:schemeClr>
              </a:solidFill>
              <a:ea typeface="Times New Roman"/>
              <a:cs typeface="Times New Roman"/>
            </a:endParaRPr>
          </a:p>
          <a:p>
            <a:pPr>
              <a:lnSpc>
                <a:spcPct val="150000"/>
              </a:lnSpc>
            </a:pPr>
            <a:r>
              <a:rPr lang="fr-FR" sz="2000" dirty="0">
                <a:solidFill>
                  <a:schemeClr val="tx1">
                    <a:lumMod val="65000"/>
                    <a:lumOff val="35000"/>
                  </a:schemeClr>
                </a:solidFill>
                <a:latin typeface="Consolas"/>
                <a:ea typeface="Times New Roman"/>
                <a:cs typeface="Times New Roman"/>
              </a:rPr>
              <a:t>let</a:t>
            </a:r>
            <a:r>
              <a:rPr lang="fr-FR" sz="2000" dirty="0">
                <a:solidFill>
                  <a:srgbClr val="A626A4"/>
                </a:solidFill>
                <a:latin typeface="Consolas"/>
                <a:ea typeface="Times New Roman"/>
                <a:cs typeface="Times New Roman"/>
              </a:rPr>
              <a:t> </a:t>
            </a:r>
            <a:r>
              <a:rPr lang="fr-FR" sz="2000" dirty="0">
                <a:solidFill>
                  <a:srgbClr val="4078F2"/>
                </a:solidFill>
                <a:latin typeface="Consolas"/>
                <a:ea typeface="Times New Roman"/>
                <a:cs typeface="Times New Roman"/>
              </a:rPr>
              <a:t>y</a:t>
            </a:r>
            <a:r>
              <a:rPr lang="fr-FR" sz="2000" dirty="0">
                <a:solidFill>
                  <a:srgbClr val="986801"/>
                </a:solidFill>
                <a:latin typeface="Consolas"/>
                <a:ea typeface="Times New Roman"/>
                <a:cs typeface="Times New Roman"/>
              </a:rPr>
              <a:t> </a:t>
            </a:r>
            <a:r>
              <a:rPr lang="fr-FR" sz="2000" dirty="0">
                <a:solidFill>
                  <a:srgbClr val="0184BC"/>
                </a:solidFill>
                <a:latin typeface="Consolas"/>
                <a:ea typeface="Times New Roman"/>
                <a:cs typeface="Times New Roman"/>
              </a:rPr>
              <a:t>= </a:t>
            </a:r>
            <a:r>
              <a:rPr lang="fr-FR" sz="2000" dirty="0" err="1">
                <a:solidFill>
                  <a:srgbClr val="986801"/>
                </a:solidFill>
                <a:latin typeface="Consolas"/>
                <a:ea typeface="Times New Roman"/>
                <a:cs typeface="Times New Roman"/>
              </a:rPr>
              <a:t>undefined</a:t>
            </a:r>
            <a:r>
              <a:rPr lang="fr-FR" sz="2000" dirty="0">
                <a:solidFill>
                  <a:srgbClr val="383A42"/>
                </a:solidFill>
                <a:latin typeface="Consolas"/>
                <a:ea typeface="Times New Roman"/>
                <a:cs typeface="Times New Roman"/>
              </a:rPr>
              <a:t>; </a:t>
            </a:r>
            <a:r>
              <a:rPr lang="fr-FR" sz="2000" dirty="0">
                <a:solidFill>
                  <a:schemeClr val="bg1">
                    <a:lumMod val="65000"/>
                  </a:schemeClr>
                </a:solidFill>
                <a:latin typeface="Consolas"/>
                <a:ea typeface="Times New Roman"/>
                <a:cs typeface="Times New Roman"/>
              </a:rPr>
              <a:t>// valeur non défini</a:t>
            </a:r>
            <a:endParaRPr lang="fr-FR" sz="2000" dirty="0">
              <a:solidFill>
                <a:schemeClr val="bg1">
                  <a:lumMod val="65000"/>
                </a:schemeClr>
              </a:solidFill>
              <a:ea typeface="Times New Roman"/>
              <a:cs typeface="Times New Roman"/>
            </a:endParaRPr>
          </a:p>
        </p:txBody>
      </p:sp>
    </p:spTree>
    <p:extLst>
      <p:ext uri="{BB962C8B-B14F-4D97-AF65-F5344CB8AC3E}">
        <p14:creationId xmlns:p14="http://schemas.microsoft.com/office/powerpoint/2010/main" val="275464980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B604C28311E44494E598F4C876ACB7" ma:contentTypeVersion="2" ma:contentTypeDescription="Crée un document." ma:contentTypeScope="" ma:versionID="e607b8333ac1218a312dd4ed4e1de895">
  <xsd:schema xmlns:xsd="http://www.w3.org/2001/XMLSchema" xmlns:xs="http://www.w3.org/2001/XMLSchema" xmlns:p="http://schemas.microsoft.com/office/2006/metadata/properties" xmlns:ns2="a0ff54e1-a636-46f6-9b69-8f3822d67a0e" targetNamespace="http://schemas.microsoft.com/office/2006/metadata/properties" ma:root="true" ma:fieldsID="1721362619cd5c39124259572c3a737d" ns2:_="">
    <xsd:import namespace="a0ff54e1-a636-46f6-9b69-8f3822d67a0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ff54e1-a636-46f6-9b69-8f3822d67a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B5ACFDB-8E8B-4D09-B783-D10AEFAD1717}">
  <ds:schemaRefs>
    <ds:schemaRef ds:uri="http://purl.org/dc/terms/"/>
    <ds:schemaRef ds:uri="http://schemas.microsoft.com/office/2006/documentManagement/types"/>
    <ds:schemaRef ds:uri="http://schemas.microsoft.com/office/2006/metadata/properties"/>
    <ds:schemaRef ds:uri="http://schemas.microsoft.com/office/infopath/2007/PartnerControls"/>
    <ds:schemaRef ds:uri="451cc16c-2a41-446b-8063-681e4fdecc85"/>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88A9AD34-D445-421D-A88B-1279F0865CCF}">
  <ds:schemaRefs>
    <ds:schemaRef ds:uri="http://schemas.microsoft.com/sharepoint/v3/contenttype/forms"/>
  </ds:schemaRefs>
</ds:datastoreItem>
</file>

<file path=customXml/itemProps3.xml><?xml version="1.0" encoding="utf-8"?>
<ds:datastoreItem xmlns:ds="http://schemas.openxmlformats.org/officeDocument/2006/customXml" ds:itemID="{9E3519A8-C5DE-4A61-9D72-19C61053C831}"/>
</file>

<file path=docProps/app.xml><?xml version="1.0" encoding="utf-8"?>
<Properties xmlns="http://schemas.openxmlformats.org/officeDocument/2006/extended-properties" xmlns:vt="http://schemas.openxmlformats.org/officeDocument/2006/docPropsVTypes">
  <Template>{5771E00B-DF46-4DC7-B775-D9E9BC94A39F}tf56160789_win32</Template>
  <TotalTime>1154</TotalTime>
  <Words>3642</Words>
  <Application>Microsoft Office PowerPoint</Application>
  <PresentationFormat>Grand écran</PresentationFormat>
  <Paragraphs>635</Paragraphs>
  <Slides>35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35</vt:i4>
      </vt:variant>
    </vt:vector>
  </HeadingPairs>
  <TitlesOfParts>
    <vt:vector size="40" baseType="lpstr">
      <vt:lpstr>Arial</vt:lpstr>
      <vt:lpstr>Calibri</vt:lpstr>
      <vt:lpstr>Calibri Light</vt:lpstr>
      <vt:lpstr>Consolas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Raphaël Lafosse</dc:creator>
  <cp:lastModifiedBy>David Wils</cp:lastModifiedBy>
  <cp:revision>684</cp:revision>
  <dcterms:created xsi:type="dcterms:W3CDTF">2021-09-16T10:09:46Z</dcterms:created>
  <dcterms:modified xsi:type="dcterms:W3CDTF">2022-09-08T14:04:38Z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0x010100BEB604C28311E44494E598F4C876ACB7</vt:lpwstr>
  </property>
  <property fmtid="{D5CDD505-2E9C-101B-9397-08002B2CF9AE}" pid="3" name="MediaServiceImageTags">
    <vt:lpwstr/>
  </property>
</Properties>
</file>