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95" r:id="rId5"/>
    <p:sldId id="398" r:id="rId6"/>
    <p:sldId id="397" r:id="rId7"/>
    <p:sldId id="399" r:id="rId8"/>
    <p:sldId id="422" r:id="rId9"/>
    <p:sldId id="423" r:id="rId10"/>
    <p:sldId id="400" r:id="rId11"/>
    <p:sldId id="425" r:id="rId12"/>
    <p:sldId id="401" r:id="rId13"/>
    <p:sldId id="403" r:id="rId14"/>
    <p:sldId id="402" r:id="rId15"/>
    <p:sldId id="424" r:id="rId16"/>
    <p:sldId id="426" r:id="rId17"/>
    <p:sldId id="427" r:id="rId18"/>
    <p:sldId id="404" r:id="rId19"/>
    <p:sldId id="405" r:id="rId20"/>
    <p:sldId id="406" r:id="rId21"/>
    <p:sldId id="407" r:id="rId22"/>
    <p:sldId id="408" r:id="rId23"/>
    <p:sldId id="409" r:id="rId24"/>
    <p:sldId id="410" r:id="rId25"/>
    <p:sldId id="411" r:id="rId26"/>
    <p:sldId id="412" r:id="rId27"/>
    <p:sldId id="413" r:id="rId28"/>
    <p:sldId id="415" r:id="rId29"/>
    <p:sldId id="414" r:id="rId30"/>
    <p:sldId id="428" r:id="rId31"/>
    <p:sldId id="416" r:id="rId32"/>
    <p:sldId id="417" r:id="rId33"/>
    <p:sldId id="418" r:id="rId34"/>
    <p:sldId id="419" r:id="rId35"/>
    <p:sldId id="420" r:id="rId36"/>
    <p:sldId id="421" r:id="rId3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14F"/>
    <a:srgbClr val="4078F2"/>
    <a:srgbClr val="CC8B23"/>
    <a:srgbClr val="D15DFF"/>
    <a:srgbClr val="62AA67"/>
    <a:srgbClr val="9BA8B7"/>
    <a:srgbClr val="383A42"/>
    <a:srgbClr val="E45649"/>
    <a:srgbClr val="986801"/>
    <a:srgbClr val="A87E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71E98-E22B-DD99-1FBD-998A30038CCC}" v="655" dt="2022-08-08T08:25:31.046"/>
    <p1510:client id="{0F602535-C596-7CAC-4C3B-0DF2F80BF109}" v="58" dt="2022-08-05T13:51:01.888"/>
    <p1510:client id="{0FE8885C-AC2F-0CB9-1D66-F93C5AFB3996}" v="563" dt="2022-08-22T14:50:34.150"/>
    <p1510:client id="{3C89F30F-69A0-E492-CFC3-633DBF85ED86}" v="199" dt="2022-08-08T09:15:14.365"/>
    <p1510:client id="{3CE0ACBB-3550-4B80-0B92-9CA56799FEF3}" v="3440" dt="2022-08-26T14:55:03.339"/>
    <p1510:client id="{53F53A6F-5E5F-CBD3-D1E7-3663814F504A}" v="75" dt="2022-08-08T08:54:58.775"/>
    <p1510:client id="{7674791A-CB44-C6B1-178F-DC375A9CDF4B}" v="59" dt="2022-08-08T09:43:22.100"/>
    <p1510:client id="{A3CEEBD6-46FE-E64C-5EA3-4ED8A5D53D1C}" v="19" dt="2022-08-25T10:15:59.668"/>
    <p1510:client id="{B02CDEC8-7D60-58DE-984F-0A60784D4C7C}" v="1565" dt="2022-08-26T08:25:45.273"/>
    <p1510:client id="{D55767CF-AA2B-5379-6C12-CB75E79C4D8D}" v="739" dt="2022-08-23T13:53:38.054"/>
    <p1510:client id="{E61659DF-0AA0-2200-CF8D-AE3E7482E341}" v="6" dt="2022-08-26T07:17:15.555"/>
    <p1510:client id="{E8523948-8C8D-E589-FE1B-71A203A6B5B5}" v="93" dt="2022-08-08T14:39:09.464"/>
    <p1510:client id="{E8B31578-6931-CFD4-2A12-447748F14EB6}" v="2128" dt="2022-08-25T10:13:28.335"/>
    <p1510:client id="{F07C1DC0-873A-C9FC-7259-8B5394CB3443}" v="739" dt="2022-08-05T15:07:31.563"/>
    <p1510:client id="{F566CBCB-6B68-B6AA-7391-98979D519CAB}" v="19" dt="2022-08-05T14:00:30.198"/>
    <p1510:client id="{F9779583-243E-2E77-EF78-2B662A6D1A55}" v="140" dt="2022-08-08T09:27:45.211"/>
    <p1510:client id="{FA132497-FDC8-4C9E-88B0-01026039BED3}" v="2602" dt="2022-08-05T13:32:48.66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14" d="100"/>
          <a:sy n="114" d="100"/>
        </p:scale>
        <p:origin x="462" y="6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07/09/2022</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07/09/2022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de Garde">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D23335CA-BA10-4E8E-A1CA-9D7F19E976E0}"/>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36952" y="1844621"/>
            <a:ext cx="2936169" cy="2733675"/>
          </a:xfrm>
          <a:prstGeom prst="rect">
            <a:avLst/>
          </a:prstGeom>
          <a:noFill/>
        </p:spPr>
      </p:pic>
      <p:grpSp>
        <p:nvGrpSpPr>
          <p:cNvPr id="6" name="Groupe 5">
            <a:extLst>
              <a:ext uri="{FF2B5EF4-FFF2-40B4-BE49-F238E27FC236}">
                <a16:creationId xmlns:a16="http://schemas.microsoft.com/office/drawing/2014/main" id="{876956D8-1182-4981-9715-B0C3B2E16BF0}"/>
              </a:ext>
            </a:extLst>
          </p:cNvPr>
          <p:cNvGrpSpPr/>
          <p:nvPr userDrawn="1"/>
        </p:nvGrpSpPr>
        <p:grpSpPr>
          <a:xfrm>
            <a:off x="5344527" y="206428"/>
            <a:ext cx="6847473" cy="6438975"/>
            <a:chOff x="5344527" y="122676"/>
            <a:chExt cx="6914003" cy="6551601"/>
          </a:xfrm>
          <a:solidFill>
            <a:srgbClr val="E7E6E6"/>
          </a:solidFill>
          <a:effectLst/>
        </p:grpSpPr>
        <p:sp>
          <p:nvSpPr>
            <p:cNvPr id="9" name="Rectangle 8">
              <a:extLst>
                <a:ext uri="{FF2B5EF4-FFF2-40B4-BE49-F238E27FC236}">
                  <a16:creationId xmlns:a16="http://schemas.microsoft.com/office/drawing/2014/main" id="{D26EA9C7-709A-45DE-A16A-C83CB0529923}"/>
                </a:ext>
              </a:extLst>
            </p:cNvPr>
            <p:cNvSpPr/>
            <p:nvPr/>
          </p:nvSpPr>
          <p:spPr>
            <a:xfrm>
              <a:off x="5344527" y="528515"/>
              <a:ext cx="6914003" cy="6145762"/>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3CAF545F-8334-4D57-9CFD-12048C61DF1B}"/>
                </a:ext>
              </a:extLst>
            </p:cNvPr>
            <p:cNvSpPr/>
            <p:nvPr userDrawn="1"/>
          </p:nvSpPr>
          <p:spPr>
            <a:xfrm>
              <a:off x="6486037" y="122676"/>
              <a:ext cx="5772493" cy="522489"/>
            </a:xfrm>
            <a:custGeom>
              <a:avLst/>
              <a:gdLst>
                <a:gd name="connsiteX0" fmla="*/ 0 w 5281588"/>
                <a:gd name="connsiteY0" fmla="*/ 0 h 497965"/>
                <a:gd name="connsiteX1" fmla="*/ 5281588 w 5281588"/>
                <a:gd name="connsiteY1" fmla="*/ 0 h 497965"/>
                <a:gd name="connsiteX2" fmla="*/ 5281588 w 5281588"/>
                <a:gd name="connsiteY2" fmla="*/ 497965 h 497965"/>
                <a:gd name="connsiteX3" fmla="*/ 0 w 5281588"/>
                <a:gd name="connsiteY3" fmla="*/ 497965 h 497965"/>
                <a:gd name="connsiteX4" fmla="*/ 0 w 5281588"/>
                <a:gd name="connsiteY4" fmla="*/ 0 h 497965"/>
                <a:gd name="connsiteX0" fmla="*/ 490953 w 5772541"/>
                <a:gd name="connsiteY0" fmla="*/ 0 h 528650"/>
                <a:gd name="connsiteX1" fmla="*/ 5772541 w 5772541"/>
                <a:gd name="connsiteY1" fmla="*/ 0 h 528650"/>
                <a:gd name="connsiteX2" fmla="*/ 5772541 w 5772541"/>
                <a:gd name="connsiteY2" fmla="*/ 497965 h 528650"/>
                <a:gd name="connsiteX3" fmla="*/ 0 w 5772541"/>
                <a:gd name="connsiteY3" fmla="*/ 528650 h 528650"/>
                <a:gd name="connsiteX4" fmla="*/ 490953 w 5772541"/>
                <a:gd name="connsiteY4" fmla="*/ 0 h 528650"/>
                <a:gd name="connsiteX0" fmla="*/ 441857 w 5723445"/>
                <a:gd name="connsiteY0" fmla="*/ 0 h 497965"/>
                <a:gd name="connsiteX1" fmla="*/ 5723445 w 5723445"/>
                <a:gd name="connsiteY1" fmla="*/ 0 h 497965"/>
                <a:gd name="connsiteX2" fmla="*/ 5723445 w 5723445"/>
                <a:gd name="connsiteY2" fmla="*/ 497965 h 497965"/>
                <a:gd name="connsiteX3" fmla="*/ 0 w 5723445"/>
                <a:gd name="connsiteY3" fmla="*/ 479554 h 497965"/>
                <a:gd name="connsiteX4" fmla="*/ 441857 w 5723445"/>
                <a:gd name="connsiteY4" fmla="*/ 0 h 497965"/>
                <a:gd name="connsiteX0" fmla="*/ 455871 w 5737459"/>
                <a:gd name="connsiteY0" fmla="*/ 0 h 497965"/>
                <a:gd name="connsiteX1" fmla="*/ 5737459 w 5737459"/>
                <a:gd name="connsiteY1" fmla="*/ 0 h 497965"/>
                <a:gd name="connsiteX2" fmla="*/ 5737459 w 5737459"/>
                <a:gd name="connsiteY2" fmla="*/ 497965 h 497965"/>
                <a:gd name="connsiteX3" fmla="*/ 0 w 5737459"/>
                <a:gd name="connsiteY3" fmla="*/ 493568 h 497965"/>
                <a:gd name="connsiteX4" fmla="*/ 455871 w 5737459"/>
                <a:gd name="connsiteY4" fmla="*/ 0 h 497965"/>
                <a:gd name="connsiteX0" fmla="*/ 490905 w 5772493"/>
                <a:gd name="connsiteY0" fmla="*/ 0 h 504078"/>
                <a:gd name="connsiteX1" fmla="*/ 5772493 w 5772493"/>
                <a:gd name="connsiteY1" fmla="*/ 0 h 504078"/>
                <a:gd name="connsiteX2" fmla="*/ 5772493 w 5772493"/>
                <a:gd name="connsiteY2" fmla="*/ 497965 h 504078"/>
                <a:gd name="connsiteX3" fmla="*/ 0 w 5772493"/>
                <a:gd name="connsiteY3" fmla="*/ 504078 h 504078"/>
                <a:gd name="connsiteX4" fmla="*/ 490905 w 5772493"/>
                <a:gd name="connsiteY4" fmla="*/ 0 h 504078"/>
                <a:gd name="connsiteX0" fmla="*/ 490905 w 5772493"/>
                <a:gd name="connsiteY0" fmla="*/ 0 h 522489"/>
                <a:gd name="connsiteX1" fmla="*/ 5772493 w 5772493"/>
                <a:gd name="connsiteY1" fmla="*/ 0 h 522489"/>
                <a:gd name="connsiteX2" fmla="*/ 5772493 w 5772493"/>
                <a:gd name="connsiteY2" fmla="*/ 522489 h 522489"/>
                <a:gd name="connsiteX3" fmla="*/ 0 w 5772493"/>
                <a:gd name="connsiteY3" fmla="*/ 504078 h 522489"/>
                <a:gd name="connsiteX4" fmla="*/ 490905 w 5772493"/>
                <a:gd name="connsiteY4" fmla="*/ 0 h 522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493" h="522489">
                  <a:moveTo>
                    <a:pt x="490905" y="0"/>
                  </a:moveTo>
                  <a:lnTo>
                    <a:pt x="5772493" y="0"/>
                  </a:lnTo>
                  <a:lnTo>
                    <a:pt x="5772493" y="522489"/>
                  </a:lnTo>
                  <a:lnTo>
                    <a:pt x="0" y="504078"/>
                  </a:lnTo>
                  <a:lnTo>
                    <a:pt x="490905" y="0"/>
                  </a:ln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grpSp>
      <p:sp>
        <p:nvSpPr>
          <p:cNvPr id="7" name="Rectangle 1">
            <a:extLst>
              <a:ext uri="{FF2B5EF4-FFF2-40B4-BE49-F238E27FC236}">
                <a16:creationId xmlns:a16="http://schemas.microsoft.com/office/drawing/2014/main" id="{D1785B3C-6C3B-44C4-962D-F8B1B431BA61}"/>
              </a:ext>
            </a:extLst>
          </p:cNvPr>
          <p:cNvSpPr/>
          <p:nvPr userDrawn="1"/>
        </p:nvSpPr>
        <p:spPr>
          <a:xfrm flipV="1">
            <a:off x="5754133" y="473893"/>
            <a:ext cx="1608750" cy="383540"/>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 name="connsiteX0" fmla="*/ 0 w 2792344"/>
              <a:gd name="connsiteY0" fmla="*/ 0 h 514001"/>
              <a:gd name="connsiteX1" fmla="*/ 2778276 w 2792344"/>
              <a:gd name="connsiteY1" fmla="*/ 0 h 514001"/>
              <a:gd name="connsiteX2" fmla="*/ 2792344 w 2792344"/>
              <a:gd name="connsiteY2" fmla="*/ 514001 h 514001"/>
              <a:gd name="connsiteX3" fmla="*/ 607180 w 2792344"/>
              <a:gd name="connsiteY3" fmla="*/ 513997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607180" y="513997"/>
                </a:lnTo>
                <a:lnTo>
                  <a:pt x="0" y="0"/>
                </a:lnTo>
                <a:close/>
              </a:path>
            </a:pathLst>
          </a:custGeom>
          <a:solidFill>
            <a:srgbClr val="EE740F"/>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55" name="Groupe 54">
            <a:extLst>
              <a:ext uri="{FF2B5EF4-FFF2-40B4-BE49-F238E27FC236}">
                <a16:creationId xmlns:a16="http://schemas.microsoft.com/office/drawing/2014/main" id="{432DBF58-80D6-4AD4-8AC0-04C3DC3916D4}"/>
              </a:ext>
            </a:extLst>
          </p:cNvPr>
          <p:cNvGrpSpPr/>
          <p:nvPr userDrawn="1"/>
        </p:nvGrpSpPr>
        <p:grpSpPr>
          <a:xfrm>
            <a:off x="5414376" y="336852"/>
            <a:ext cx="6777624" cy="6188548"/>
            <a:chOff x="5414376" y="320984"/>
            <a:chExt cx="6777624" cy="6188548"/>
          </a:xfrm>
          <a:blipFill>
            <a:blip r:embed="rId4"/>
            <a:stretch>
              <a:fillRect/>
            </a:stretch>
          </a:blipFill>
        </p:grpSpPr>
        <p:sp>
          <p:nvSpPr>
            <p:cNvPr id="35" name="Rectangle 34">
              <a:extLst>
                <a:ext uri="{FF2B5EF4-FFF2-40B4-BE49-F238E27FC236}">
                  <a16:creationId xmlns:a16="http://schemas.microsoft.com/office/drawing/2014/main" id="{CFF4BE96-29E9-45FE-A98C-B3C3E67BA17A}"/>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a:extLst>
                <a:ext uri="{FF2B5EF4-FFF2-40B4-BE49-F238E27FC236}">
                  <a16:creationId xmlns:a16="http://schemas.microsoft.com/office/drawing/2014/main" id="{01522337-5292-4677-98CD-5D034CAD0F80}"/>
                </a:ext>
              </a:extLst>
            </p:cNvPr>
            <p:cNvSpPr/>
            <p:nvPr userDrawn="1"/>
          </p:nvSpPr>
          <p:spPr>
            <a:xfrm>
              <a:off x="6822436" y="320984"/>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 name="Groupe 55">
            <a:extLst>
              <a:ext uri="{FF2B5EF4-FFF2-40B4-BE49-F238E27FC236}">
                <a16:creationId xmlns:a16="http://schemas.microsoft.com/office/drawing/2014/main" id="{EE866178-2AB3-46C0-BE65-FB98D9FCAF69}"/>
              </a:ext>
            </a:extLst>
          </p:cNvPr>
          <p:cNvGrpSpPr/>
          <p:nvPr userDrawn="1"/>
        </p:nvGrpSpPr>
        <p:grpSpPr>
          <a:xfrm>
            <a:off x="5414722" y="324094"/>
            <a:ext cx="6777624" cy="6197054"/>
            <a:chOff x="5414376" y="312478"/>
            <a:chExt cx="6777624" cy="6197054"/>
          </a:xfrm>
          <a:gradFill>
            <a:gsLst>
              <a:gs pos="0">
                <a:srgbClr val="0056AC">
                  <a:alpha val="78000"/>
                </a:srgbClr>
              </a:gs>
              <a:gs pos="100000">
                <a:srgbClr val="0B84FF"/>
              </a:gs>
              <a:gs pos="18000">
                <a:srgbClr val="0B84FF">
                  <a:alpha val="84000"/>
                </a:srgbClr>
              </a:gs>
            </a:gsLst>
            <a:lin ang="0" scaled="0"/>
          </a:gradFill>
        </p:grpSpPr>
        <p:sp>
          <p:nvSpPr>
            <p:cNvPr id="57" name="Rectangle 56">
              <a:extLst>
                <a:ext uri="{FF2B5EF4-FFF2-40B4-BE49-F238E27FC236}">
                  <a16:creationId xmlns:a16="http://schemas.microsoft.com/office/drawing/2014/main" id="{13770ECC-A4CF-4ABD-98FE-3720D8AB0624}"/>
                </a:ext>
              </a:extLst>
            </p:cNvPr>
            <p:cNvSpPr/>
            <p:nvPr/>
          </p:nvSpPr>
          <p:spPr>
            <a:xfrm>
              <a:off x="5414376" y="763168"/>
              <a:ext cx="6777623" cy="5746364"/>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3">
              <a:extLst>
                <a:ext uri="{FF2B5EF4-FFF2-40B4-BE49-F238E27FC236}">
                  <a16:creationId xmlns:a16="http://schemas.microsoft.com/office/drawing/2014/main" id="{CBECCD16-FC33-4CF6-89E5-C76BF6185CC7}"/>
                </a:ext>
              </a:extLst>
            </p:cNvPr>
            <p:cNvSpPr/>
            <p:nvPr userDrawn="1"/>
          </p:nvSpPr>
          <p:spPr>
            <a:xfrm>
              <a:off x="6822436" y="312478"/>
              <a:ext cx="5369564" cy="448444"/>
            </a:xfrm>
            <a:custGeom>
              <a:avLst/>
              <a:gdLst>
                <a:gd name="connsiteX0" fmla="*/ 0 w 5784111"/>
                <a:gd name="connsiteY0" fmla="*/ 0 h 448444"/>
                <a:gd name="connsiteX1" fmla="*/ 5784111 w 5784111"/>
                <a:gd name="connsiteY1" fmla="*/ 0 h 448444"/>
                <a:gd name="connsiteX2" fmla="*/ 5784111 w 5784111"/>
                <a:gd name="connsiteY2" fmla="*/ 448444 h 448444"/>
                <a:gd name="connsiteX3" fmla="*/ 0 w 5784111"/>
                <a:gd name="connsiteY3" fmla="*/ 448444 h 448444"/>
                <a:gd name="connsiteX4" fmla="*/ 0 w 5784111"/>
                <a:gd name="connsiteY4" fmla="*/ 0 h 448444"/>
                <a:gd name="connsiteX0" fmla="*/ 335989 w 6120100"/>
                <a:gd name="connsiteY0" fmla="*/ 0 h 448444"/>
                <a:gd name="connsiteX1" fmla="*/ 6120100 w 6120100"/>
                <a:gd name="connsiteY1" fmla="*/ 0 h 448444"/>
                <a:gd name="connsiteX2" fmla="*/ 6120100 w 6120100"/>
                <a:gd name="connsiteY2" fmla="*/ 448444 h 448444"/>
                <a:gd name="connsiteX3" fmla="*/ 0 w 6120100"/>
                <a:gd name="connsiteY3" fmla="*/ 448444 h 448444"/>
                <a:gd name="connsiteX4" fmla="*/ 335989 w 6120100"/>
                <a:gd name="connsiteY4" fmla="*/ 0 h 448444"/>
                <a:gd name="connsiteX0" fmla="*/ 370495 w 6154606"/>
                <a:gd name="connsiteY0" fmla="*/ 0 h 448444"/>
                <a:gd name="connsiteX1" fmla="*/ 6154606 w 6154606"/>
                <a:gd name="connsiteY1" fmla="*/ 0 h 448444"/>
                <a:gd name="connsiteX2" fmla="*/ 6154606 w 6154606"/>
                <a:gd name="connsiteY2" fmla="*/ 448444 h 448444"/>
                <a:gd name="connsiteX3" fmla="*/ 0 w 6154606"/>
                <a:gd name="connsiteY3" fmla="*/ 448444 h 448444"/>
                <a:gd name="connsiteX4" fmla="*/ 370495 w 6154606"/>
                <a:gd name="connsiteY4" fmla="*/ 0 h 448444"/>
                <a:gd name="connsiteX0" fmla="*/ 439509 w 6223620"/>
                <a:gd name="connsiteY0" fmla="*/ 0 h 448444"/>
                <a:gd name="connsiteX1" fmla="*/ 6223620 w 6223620"/>
                <a:gd name="connsiteY1" fmla="*/ 0 h 448444"/>
                <a:gd name="connsiteX2" fmla="*/ 6223620 w 6223620"/>
                <a:gd name="connsiteY2" fmla="*/ 448444 h 448444"/>
                <a:gd name="connsiteX3" fmla="*/ 0 w 6223620"/>
                <a:gd name="connsiteY3" fmla="*/ 448444 h 448444"/>
                <a:gd name="connsiteX4" fmla="*/ 439509 w 6223620"/>
                <a:gd name="connsiteY4" fmla="*/ 0 h 44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620" h="448444">
                  <a:moveTo>
                    <a:pt x="439509" y="0"/>
                  </a:moveTo>
                  <a:lnTo>
                    <a:pt x="6223620" y="0"/>
                  </a:lnTo>
                  <a:lnTo>
                    <a:pt x="6223620" y="448444"/>
                  </a:lnTo>
                  <a:lnTo>
                    <a:pt x="0" y="448444"/>
                  </a:lnTo>
                  <a:lnTo>
                    <a:pt x="4395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8" name="Groupe 37">
            <a:extLst>
              <a:ext uri="{FF2B5EF4-FFF2-40B4-BE49-F238E27FC236}">
                <a16:creationId xmlns:a16="http://schemas.microsoft.com/office/drawing/2014/main" id="{65E2DFFD-937D-4ADB-9992-A122C3EF1C2C}"/>
              </a:ext>
            </a:extLst>
          </p:cNvPr>
          <p:cNvGrpSpPr/>
          <p:nvPr userDrawn="1"/>
        </p:nvGrpSpPr>
        <p:grpSpPr>
          <a:xfrm>
            <a:off x="5001994" y="399516"/>
            <a:ext cx="444186" cy="6361044"/>
            <a:chOff x="5001994" y="399516"/>
            <a:chExt cx="444186" cy="6361044"/>
          </a:xfrm>
        </p:grpSpPr>
        <p:sp>
          <p:nvSpPr>
            <p:cNvPr id="11" name="Rectangle 115">
              <a:extLst>
                <a:ext uri="{FF2B5EF4-FFF2-40B4-BE49-F238E27FC236}">
                  <a16:creationId xmlns:a16="http://schemas.microsoft.com/office/drawing/2014/main" id="{6461F0FD-B715-446E-9E00-E25C7EA7694D}"/>
                </a:ext>
              </a:extLst>
            </p:cNvPr>
            <p:cNvSpPr/>
            <p:nvPr/>
          </p:nvSpPr>
          <p:spPr>
            <a:xfrm>
              <a:off x="5001994" y="399516"/>
              <a:ext cx="370520" cy="6361044"/>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28920"/>
                <a:gd name="connsiteY0" fmla="*/ 0 h 8963111"/>
                <a:gd name="connsiteX1" fmla="*/ 228600 w 228920"/>
                <a:gd name="connsiteY1" fmla="*/ 0 h 8963111"/>
                <a:gd name="connsiteX2" fmla="*/ 227948 w 228920"/>
                <a:gd name="connsiteY2" fmla="*/ 8963111 h 8963111"/>
                <a:gd name="connsiteX3" fmla="*/ 0 w 228920"/>
                <a:gd name="connsiteY3" fmla="*/ 8782050 h 8963111"/>
                <a:gd name="connsiteX4" fmla="*/ 0 w 228920"/>
                <a:gd name="connsiteY4" fmla="*/ 0 h 8963111"/>
                <a:gd name="connsiteX0" fmla="*/ 0 w 227948"/>
                <a:gd name="connsiteY0" fmla="*/ 91048 h 9054159"/>
                <a:gd name="connsiteX1" fmla="*/ 226287 w 227948"/>
                <a:gd name="connsiteY1" fmla="*/ 0 h 9054159"/>
                <a:gd name="connsiteX2" fmla="*/ 227948 w 227948"/>
                <a:gd name="connsiteY2" fmla="*/ 9054159 h 9054159"/>
                <a:gd name="connsiteX3" fmla="*/ 0 w 227948"/>
                <a:gd name="connsiteY3" fmla="*/ 8873098 h 9054159"/>
                <a:gd name="connsiteX4" fmla="*/ 0 w 227948"/>
                <a:gd name="connsiteY4" fmla="*/ 91048 h 9054159"/>
                <a:gd name="connsiteX0" fmla="*/ 0 w 227948"/>
                <a:gd name="connsiteY0" fmla="*/ 91048 h 9022763"/>
                <a:gd name="connsiteX1" fmla="*/ 226287 w 227948"/>
                <a:gd name="connsiteY1" fmla="*/ 0 h 9022763"/>
                <a:gd name="connsiteX2" fmla="*/ 227948 w 227948"/>
                <a:gd name="connsiteY2" fmla="*/ 9022763 h 9022763"/>
                <a:gd name="connsiteX3" fmla="*/ 0 w 227948"/>
                <a:gd name="connsiteY3" fmla="*/ 8873098 h 9022763"/>
                <a:gd name="connsiteX4" fmla="*/ 0 w 227948"/>
                <a:gd name="connsiteY4" fmla="*/ 91048 h 9022763"/>
                <a:gd name="connsiteX0" fmla="*/ 0 w 226489"/>
                <a:gd name="connsiteY0" fmla="*/ 91048 h 8996077"/>
                <a:gd name="connsiteX1" fmla="*/ 226287 w 226489"/>
                <a:gd name="connsiteY1" fmla="*/ 0 h 8996077"/>
                <a:gd name="connsiteX2" fmla="*/ 223304 w 226489"/>
                <a:gd name="connsiteY2" fmla="*/ 8996077 h 8996077"/>
                <a:gd name="connsiteX3" fmla="*/ 0 w 226489"/>
                <a:gd name="connsiteY3" fmla="*/ 8873098 h 8996077"/>
                <a:gd name="connsiteX4" fmla="*/ 0 w 226489"/>
                <a:gd name="connsiteY4" fmla="*/ 91048 h 8996077"/>
                <a:gd name="connsiteX0" fmla="*/ 0 w 226490"/>
                <a:gd name="connsiteY0" fmla="*/ 91048 h 8978810"/>
                <a:gd name="connsiteX1" fmla="*/ 226287 w 226490"/>
                <a:gd name="connsiteY1" fmla="*/ 0 h 8978810"/>
                <a:gd name="connsiteX2" fmla="*/ 223305 w 226490"/>
                <a:gd name="connsiteY2" fmla="*/ 8978810 h 8978810"/>
                <a:gd name="connsiteX3" fmla="*/ 0 w 226490"/>
                <a:gd name="connsiteY3" fmla="*/ 8873098 h 8978810"/>
                <a:gd name="connsiteX4" fmla="*/ 0 w 226490"/>
                <a:gd name="connsiteY4" fmla="*/ 91048 h 8978810"/>
                <a:gd name="connsiteX0" fmla="*/ 0 w 226490"/>
                <a:gd name="connsiteY0" fmla="*/ 91048 h 8966252"/>
                <a:gd name="connsiteX1" fmla="*/ 226287 w 226490"/>
                <a:gd name="connsiteY1" fmla="*/ 0 h 8966252"/>
                <a:gd name="connsiteX2" fmla="*/ 223306 w 226490"/>
                <a:gd name="connsiteY2" fmla="*/ 8966252 h 8966252"/>
                <a:gd name="connsiteX3" fmla="*/ 0 w 226490"/>
                <a:gd name="connsiteY3" fmla="*/ 8873098 h 8966252"/>
                <a:gd name="connsiteX4" fmla="*/ 0 w 226490"/>
                <a:gd name="connsiteY4" fmla="*/ 91048 h 8966252"/>
                <a:gd name="connsiteX0" fmla="*/ 0 w 226490"/>
                <a:gd name="connsiteY0" fmla="*/ 91048 h 8953694"/>
                <a:gd name="connsiteX1" fmla="*/ 226287 w 226490"/>
                <a:gd name="connsiteY1" fmla="*/ 0 h 8953694"/>
                <a:gd name="connsiteX2" fmla="*/ 223306 w 226490"/>
                <a:gd name="connsiteY2" fmla="*/ 8953694 h 8953694"/>
                <a:gd name="connsiteX3" fmla="*/ 0 w 226490"/>
                <a:gd name="connsiteY3" fmla="*/ 8873098 h 8953694"/>
                <a:gd name="connsiteX4" fmla="*/ 0 w 226490"/>
                <a:gd name="connsiteY4" fmla="*/ 91048 h 8953694"/>
                <a:gd name="connsiteX0" fmla="*/ 0 w 226428"/>
                <a:gd name="connsiteY0" fmla="*/ 91048 h 8970161"/>
                <a:gd name="connsiteX1" fmla="*/ 226287 w 226428"/>
                <a:gd name="connsiteY1" fmla="*/ 0 h 8970161"/>
                <a:gd name="connsiteX2" fmla="*/ 220513 w 226428"/>
                <a:gd name="connsiteY2" fmla="*/ 8970161 h 8970161"/>
                <a:gd name="connsiteX3" fmla="*/ 0 w 226428"/>
                <a:gd name="connsiteY3" fmla="*/ 8873098 h 8970161"/>
                <a:gd name="connsiteX4" fmla="*/ 0 w 226428"/>
                <a:gd name="connsiteY4" fmla="*/ 91048 h 8970161"/>
                <a:gd name="connsiteX0" fmla="*/ 0 w 226428"/>
                <a:gd name="connsiteY0" fmla="*/ 91048 h 8976749"/>
                <a:gd name="connsiteX1" fmla="*/ 226287 w 226428"/>
                <a:gd name="connsiteY1" fmla="*/ 0 h 8976749"/>
                <a:gd name="connsiteX2" fmla="*/ 220513 w 226428"/>
                <a:gd name="connsiteY2" fmla="*/ 8976749 h 8976749"/>
                <a:gd name="connsiteX3" fmla="*/ 0 w 226428"/>
                <a:gd name="connsiteY3" fmla="*/ 8873098 h 8976749"/>
                <a:gd name="connsiteX4" fmla="*/ 0 w 226428"/>
                <a:gd name="connsiteY4" fmla="*/ 91048 h 8976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428" h="8976749">
                  <a:moveTo>
                    <a:pt x="0" y="91048"/>
                  </a:moveTo>
                  <a:lnTo>
                    <a:pt x="226287" y="0"/>
                  </a:lnTo>
                  <a:cubicBezTo>
                    <a:pt x="227612" y="2972407"/>
                    <a:pt x="219188" y="6004342"/>
                    <a:pt x="220513" y="8976749"/>
                  </a:cubicBezTo>
                  <a:lnTo>
                    <a:pt x="0" y="8873098"/>
                  </a:lnTo>
                  <a:lnTo>
                    <a:pt x="0" y="91048"/>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 name="Rectangle 115">
              <a:extLst>
                <a:ext uri="{FF2B5EF4-FFF2-40B4-BE49-F238E27FC236}">
                  <a16:creationId xmlns:a16="http://schemas.microsoft.com/office/drawing/2014/main" id="{5BA19053-E1EB-47B7-8BBF-7EF29F3F342D}"/>
                </a:ext>
              </a:extLst>
            </p:cNvPr>
            <p:cNvSpPr/>
            <p:nvPr/>
          </p:nvSpPr>
          <p:spPr>
            <a:xfrm>
              <a:off x="5129839" y="445485"/>
              <a:ext cx="316341" cy="6268767"/>
            </a:xfrm>
            <a:custGeom>
              <a:avLst/>
              <a:gdLst>
                <a:gd name="connsiteX0" fmla="*/ 0 w 228600"/>
                <a:gd name="connsiteY0" fmla="*/ 0 h 8782050"/>
                <a:gd name="connsiteX1" fmla="*/ 228600 w 228600"/>
                <a:gd name="connsiteY1" fmla="*/ 0 h 8782050"/>
                <a:gd name="connsiteX2" fmla="*/ 228600 w 228600"/>
                <a:gd name="connsiteY2" fmla="*/ 8782050 h 8782050"/>
                <a:gd name="connsiteX3" fmla="*/ 0 w 228600"/>
                <a:gd name="connsiteY3" fmla="*/ 8782050 h 8782050"/>
                <a:gd name="connsiteX4" fmla="*/ 0 w 228600"/>
                <a:gd name="connsiteY4" fmla="*/ 0 h 8782050"/>
                <a:gd name="connsiteX0" fmla="*/ 0 w 232576"/>
                <a:gd name="connsiteY0" fmla="*/ 0 h 8917222"/>
                <a:gd name="connsiteX1" fmla="*/ 228600 w 232576"/>
                <a:gd name="connsiteY1" fmla="*/ 0 h 8917222"/>
                <a:gd name="connsiteX2" fmla="*/ 232576 w 232576"/>
                <a:gd name="connsiteY2" fmla="*/ 8917222 h 8917222"/>
                <a:gd name="connsiteX3" fmla="*/ 0 w 232576"/>
                <a:gd name="connsiteY3" fmla="*/ 8782050 h 8917222"/>
                <a:gd name="connsiteX4" fmla="*/ 0 w 232576"/>
                <a:gd name="connsiteY4" fmla="*/ 0 h 8917222"/>
                <a:gd name="connsiteX0" fmla="*/ 0 w 232576"/>
                <a:gd name="connsiteY0" fmla="*/ 112473 h 9029695"/>
                <a:gd name="connsiteX1" fmla="*/ 226969 w 232576"/>
                <a:gd name="connsiteY1" fmla="*/ 0 h 9029695"/>
                <a:gd name="connsiteX2" fmla="*/ 232576 w 232576"/>
                <a:gd name="connsiteY2" fmla="*/ 9029695 h 9029695"/>
                <a:gd name="connsiteX3" fmla="*/ 0 w 232576"/>
                <a:gd name="connsiteY3" fmla="*/ 8894523 h 9029695"/>
                <a:gd name="connsiteX4" fmla="*/ 0 w 232576"/>
                <a:gd name="connsiteY4" fmla="*/ 112473 h 9029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76" h="9029695">
                  <a:moveTo>
                    <a:pt x="0" y="112473"/>
                  </a:moveTo>
                  <a:lnTo>
                    <a:pt x="226969" y="0"/>
                  </a:lnTo>
                  <a:cubicBezTo>
                    <a:pt x="228294" y="2972407"/>
                    <a:pt x="231251" y="6057288"/>
                    <a:pt x="232576" y="9029695"/>
                  </a:cubicBezTo>
                  <a:lnTo>
                    <a:pt x="0" y="8894523"/>
                  </a:lnTo>
                  <a:lnTo>
                    <a:pt x="0" y="112473"/>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
        <p:nvSpPr>
          <p:cNvPr id="33" name="Rectangle 32">
            <a:extLst>
              <a:ext uri="{FF2B5EF4-FFF2-40B4-BE49-F238E27FC236}">
                <a16:creationId xmlns:a16="http://schemas.microsoft.com/office/drawing/2014/main" id="{CC2048EA-E5AA-46AE-853D-702ED3509C0C}"/>
              </a:ext>
            </a:extLst>
          </p:cNvPr>
          <p:cNvSpPr/>
          <p:nvPr/>
        </p:nvSpPr>
        <p:spPr>
          <a:xfrm>
            <a:off x="12168093" y="0"/>
            <a:ext cx="131482" cy="6911788"/>
          </a:xfrm>
          <a:prstGeom prst="rect">
            <a:avLst/>
          </a:prstGeom>
          <a:solidFill>
            <a:srgbClr val="E7E6E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621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ge vierge">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Ellipse 11">
            <a:extLst>
              <a:ext uri="{FF2B5EF4-FFF2-40B4-BE49-F238E27FC236}">
                <a16:creationId xmlns:a16="http://schemas.microsoft.com/office/drawing/2014/main" id="{5C106265-8F0C-412E-8F2E-3B371931A6F5}"/>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4" name="Espace réservé du numéro de diapositive 5">
            <a:extLst>
              <a:ext uri="{FF2B5EF4-FFF2-40B4-BE49-F238E27FC236}">
                <a16:creationId xmlns:a16="http://schemas.microsoft.com/office/drawing/2014/main" id="{29D5E497-9CE7-4DE1-9557-5298BA843D6C}"/>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a:p>
        </p:txBody>
      </p:sp>
    </p:spTree>
    <p:extLst>
      <p:ext uri="{BB962C8B-B14F-4D97-AF65-F5344CB8AC3E}">
        <p14:creationId xmlns:p14="http://schemas.microsoft.com/office/powerpoint/2010/main" val="19593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amp; Contenu">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504C3D61-DE27-4199-80F1-0A07031D08DF}"/>
              </a:ext>
              <a:ext uri="{C183D7F6-B498-43B3-948B-1728B52AA6E4}">
                <adec:decorative xmlns:adec="http://schemas.microsoft.com/office/drawing/2017/decorative" val="1"/>
              </a:ext>
            </a:extLst>
          </p:cNvPr>
          <p:cNvGrpSpPr/>
          <p:nvPr userDrawn="1"/>
        </p:nvGrpSpPr>
        <p:grpSpPr>
          <a:xfrm rot="5400000">
            <a:off x="2407869" y="-3175"/>
            <a:ext cx="6856730" cy="6863080"/>
            <a:chOff x="0" y="0"/>
            <a:chExt cx="8352674" cy="8360757"/>
          </a:xfrm>
        </p:grpSpPr>
        <p:sp>
          <p:nvSpPr>
            <p:cNvPr id="8" name="Ovale 9">
              <a:extLst>
                <a:ext uri="{FF2B5EF4-FFF2-40B4-BE49-F238E27FC236}">
                  <a16:creationId xmlns:a16="http://schemas.microsoft.com/office/drawing/2014/main" id="{47935488-BF42-4033-86D3-4AF160A937FB}"/>
                </a:ext>
              </a:extLst>
            </p:cNvPr>
            <p:cNvSpPr/>
            <p:nvPr/>
          </p:nvSpPr>
          <p:spPr>
            <a:xfrm>
              <a:off x="1427018" y="1371600"/>
              <a:ext cx="5935980" cy="5038725"/>
            </a:xfrm>
            <a:prstGeom prst="hexagon">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lnSpc>
                  <a:spcPct val="120000"/>
                </a:lnSpc>
                <a:spcBef>
                  <a:spcPts val="200"/>
                </a:spcBef>
              </a:pPr>
              <a:r>
                <a:rPr lang="fr-FR" sz="1000" kern="1000">
                  <a:solidFill>
                    <a:srgbClr val="595959">
                      <a:alpha val="50000"/>
                    </a:srgbClr>
                  </a:solidFill>
                  <a:effectLst/>
                  <a:ea typeface="Calibri" panose="020F0502020204030204" pitchFamily="34" charset="0"/>
                  <a:cs typeface="Times New Roman" panose="02020603050405020304" pitchFamily="18" charset="0"/>
                </a:rPr>
                <a:t> </a:t>
              </a:r>
              <a:endParaRPr lang="fr-FR" sz="1000" kern="1000">
                <a:solidFill>
                  <a:srgbClr val="595959"/>
                </a:solidFill>
                <a:effectLst/>
                <a:ea typeface="Calibri" panose="020F0502020204030204" pitchFamily="34" charset="0"/>
                <a:cs typeface="Times New Roman" panose="02020603050405020304" pitchFamily="18" charset="0"/>
              </a:endParaRPr>
            </a:p>
          </p:txBody>
        </p:sp>
        <p:sp>
          <p:nvSpPr>
            <p:cNvPr id="9" name="Ellipse 11">
              <a:extLst>
                <a:ext uri="{FF2B5EF4-FFF2-40B4-BE49-F238E27FC236}">
                  <a16:creationId xmlns:a16="http://schemas.microsoft.com/office/drawing/2014/main" id="{35A716C5-7E93-474D-AE5F-F140876EE06D}"/>
                </a:ext>
              </a:extLst>
            </p:cNvPr>
            <p:cNvSpPr/>
            <p:nvPr/>
          </p:nvSpPr>
          <p:spPr>
            <a:xfrm>
              <a:off x="0" y="41564"/>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0" name="Ellipse 11">
              <a:extLst>
                <a:ext uri="{FF2B5EF4-FFF2-40B4-BE49-F238E27FC236}">
                  <a16:creationId xmlns:a16="http://schemas.microsoft.com/office/drawing/2014/main" id="{0E7E167E-FE43-4854-AD0F-F0C36F4247F2}"/>
                </a:ext>
              </a:extLst>
            </p:cNvPr>
            <p:cNvSpPr/>
            <p:nvPr/>
          </p:nvSpPr>
          <p:spPr>
            <a:xfrm>
              <a:off x="4876800" y="5694219"/>
              <a:ext cx="2506980" cy="2127885"/>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1" name="Ellipse 11">
              <a:extLst>
                <a:ext uri="{FF2B5EF4-FFF2-40B4-BE49-F238E27FC236}">
                  <a16:creationId xmlns:a16="http://schemas.microsoft.com/office/drawing/2014/main" id="{117E0464-BB3C-4384-B0F2-7D75F87D9300}"/>
                </a:ext>
              </a:extLst>
            </p:cNvPr>
            <p:cNvSpPr/>
            <p:nvPr/>
          </p:nvSpPr>
          <p:spPr>
            <a:xfrm rot="10800000">
              <a:off x="5448513" y="6276114"/>
              <a:ext cx="2264423" cy="1921500"/>
            </a:xfrm>
            <a:prstGeom prst="hexagon">
              <a:avLst/>
            </a:prstGeom>
            <a:solidFill>
              <a:srgbClr val="0B84FF">
                <a:alpha val="10000"/>
              </a:srgb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2" name="Ellipse 11">
              <a:extLst>
                <a:ext uri="{FF2B5EF4-FFF2-40B4-BE49-F238E27FC236}">
                  <a16:creationId xmlns:a16="http://schemas.microsoft.com/office/drawing/2014/main" id="{D9947E3A-D818-462A-9011-2DB732F76812}"/>
                </a:ext>
              </a:extLst>
            </p:cNvPr>
            <p:cNvSpPr/>
            <p:nvPr/>
          </p:nvSpPr>
          <p:spPr>
            <a:xfrm>
              <a:off x="3976254" y="0"/>
              <a:ext cx="4376420" cy="3713480"/>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3" name="Ellipse 11">
              <a:extLst>
                <a:ext uri="{FF2B5EF4-FFF2-40B4-BE49-F238E27FC236}">
                  <a16:creationId xmlns:a16="http://schemas.microsoft.com/office/drawing/2014/main" id="{EF3E1D25-F640-4E86-80F4-1B223E5E0C5D}"/>
                </a:ext>
              </a:extLst>
            </p:cNvPr>
            <p:cNvSpPr/>
            <p:nvPr/>
          </p:nvSpPr>
          <p:spPr>
            <a:xfrm>
              <a:off x="235527" y="4530437"/>
              <a:ext cx="4512945" cy="3830320"/>
            </a:xfrm>
            <a:prstGeom prst="hexagon">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14" name="Ovale 11">
              <a:extLst>
                <a:ext uri="{FF2B5EF4-FFF2-40B4-BE49-F238E27FC236}">
                  <a16:creationId xmlns:a16="http://schemas.microsoft.com/office/drawing/2014/main" id="{BC87DC04-C59C-4258-AF24-0637AF9923FB}"/>
                </a:ext>
              </a:extLst>
            </p:cNvPr>
            <p:cNvSpPr/>
            <p:nvPr/>
          </p:nvSpPr>
          <p:spPr>
            <a:xfrm>
              <a:off x="651164" y="5070764"/>
              <a:ext cx="3096260" cy="2626995"/>
            </a:xfrm>
            <a:prstGeom prst="hexagon">
              <a:avLst/>
            </a:prstGeom>
            <a:solidFill>
              <a:schemeClr val="tx1">
                <a:lumMod val="65000"/>
                <a:lumOff val="35000"/>
                <a:alpha val="1000"/>
              </a:schemeClr>
            </a:solidFill>
            <a:ln w="6350">
              <a:noFill/>
              <a:prstDash val="sysDot"/>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grpSp>
      <p:cxnSp>
        <p:nvCxnSpPr>
          <p:cNvPr id="15" name="Connecteur droit 12">
            <a:extLst>
              <a:ext uri="{FF2B5EF4-FFF2-40B4-BE49-F238E27FC236}">
                <a16:creationId xmlns:a16="http://schemas.microsoft.com/office/drawing/2014/main" id="{BCF9D96E-A8E6-4052-A7A9-944C921383B5}"/>
              </a:ext>
              <a:ext uri="{C183D7F6-B498-43B3-948B-1728B52AA6E4}">
                <adec:decorative xmlns:adec="http://schemas.microsoft.com/office/drawing/2017/decorative" val="1"/>
              </a:ext>
            </a:extLst>
          </p:cNvPr>
          <p:cNvCxnSpPr>
            <a:cxnSpLocks/>
          </p:cNvCxnSpPr>
          <p:nvPr userDrawn="1"/>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6" name="Groupe 15">
            <a:extLst>
              <a:ext uri="{FF2B5EF4-FFF2-40B4-BE49-F238E27FC236}">
                <a16:creationId xmlns:a16="http://schemas.microsoft.com/office/drawing/2014/main" id="{8FD98FA0-8887-4A84-87F2-3F1F46F60C7E}"/>
              </a:ext>
              <a:ext uri="{C183D7F6-B498-43B3-948B-1728B52AA6E4}">
                <adec:decorative xmlns:adec="http://schemas.microsoft.com/office/drawing/2017/decorative" val="1"/>
              </a:ext>
            </a:extLst>
          </p:cNvPr>
          <p:cNvGrpSpPr/>
          <p:nvPr userDrawn="1"/>
        </p:nvGrpSpPr>
        <p:grpSpPr>
          <a:xfrm>
            <a:off x="9233656" y="-30668"/>
            <a:ext cx="2958344" cy="565210"/>
            <a:chOff x="1216702" y="-785818"/>
            <a:chExt cx="6391124" cy="1384729"/>
          </a:xfrm>
        </p:grpSpPr>
        <p:sp>
          <p:nvSpPr>
            <p:cNvPr id="17" name="Rectangle 1">
              <a:extLst>
                <a:ext uri="{FF2B5EF4-FFF2-40B4-BE49-F238E27FC236}">
                  <a16:creationId xmlns:a16="http://schemas.microsoft.com/office/drawing/2014/main" id="{225216C2-C178-4403-96F1-F337C9B78DF6}"/>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2">
              <a:extLst>
                <a:ext uri="{FF2B5EF4-FFF2-40B4-BE49-F238E27FC236}">
                  <a16:creationId xmlns:a16="http://schemas.microsoft.com/office/drawing/2014/main" id="{A1999B41-D9E5-453C-9AAF-6CA3FB6DBEAB}"/>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595959"/>
                  </a:solidFill>
                  <a:effectLst/>
                  <a:ea typeface="Calibri" panose="020F0502020204030204" pitchFamily="34" charset="0"/>
                  <a:cs typeface="Times New Roman" panose="02020603050405020304" pitchFamily="18" charset="0"/>
                </a:rPr>
                <a:t> </a:t>
              </a:r>
            </a:p>
          </p:txBody>
        </p:sp>
      </p:grpSp>
      <p:pic>
        <p:nvPicPr>
          <p:cNvPr id="19" name="Graphique 218">
            <a:extLst>
              <a:ext uri="{FF2B5EF4-FFF2-40B4-BE49-F238E27FC236}">
                <a16:creationId xmlns:a16="http://schemas.microsoft.com/office/drawing/2014/main" id="{8E597506-F4FD-42D0-B9E2-AC24130153BB}"/>
              </a:ext>
            </a:extLst>
          </p:cNvPr>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20" name="Zone de texte 2">
            <a:extLst>
              <a:ext uri="{FF2B5EF4-FFF2-40B4-BE49-F238E27FC236}">
                <a16:creationId xmlns:a16="http://schemas.microsoft.com/office/drawing/2014/main" id="{6AC5D1C9-CAE9-4F63-8951-890E93FA81AB}"/>
              </a:ext>
            </a:extLst>
          </p:cNvPr>
          <p:cNvSpPr txBox="1">
            <a:spLocks noChangeArrowheads="1"/>
          </p:cNvSpPr>
          <p:nvPr userDrawn="1"/>
        </p:nvSpPr>
        <p:spPr bwMode="auto">
          <a:xfrm>
            <a:off x="10440745" y="130371"/>
            <a:ext cx="1836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ja-JP" sz="1200" b="0" i="1"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Document interne</a:t>
            </a:r>
            <a:endParaRPr kumimoji="0" lang="fr-FR" altLang="ja-JP" sz="1800" b="0" i="0" u="none" strike="noStrike" cap="none" normalizeH="0" baseline="0">
              <a:ln>
                <a:noFill/>
              </a:ln>
              <a:solidFill>
                <a:schemeClr val="tx1"/>
              </a:solidFill>
              <a:effectLst/>
              <a:latin typeface="Arial" panose="020B0604020202020204" pitchFamily="34" charset="0"/>
            </a:endParaRPr>
          </a:p>
        </p:txBody>
      </p:sp>
      <p:cxnSp>
        <p:nvCxnSpPr>
          <p:cNvPr id="21" name="Connecteur droit 12">
            <a:extLst>
              <a:ext uri="{FF2B5EF4-FFF2-40B4-BE49-F238E27FC236}">
                <a16:creationId xmlns:a16="http://schemas.microsoft.com/office/drawing/2014/main" id="{55DA462C-736B-4143-A47F-DDD0FF073200}"/>
              </a:ext>
              <a:ext uri="{C183D7F6-B498-43B3-948B-1728B52AA6E4}">
                <adec:decorative xmlns:adec="http://schemas.microsoft.com/office/drawing/2017/decorative" val="1"/>
              </a:ext>
            </a:extLst>
          </p:cNvPr>
          <p:cNvCxnSpPr>
            <a:cxnSpLocks/>
          </p:cNvCxnSpPr>
          <p:nvPr userDrawn="1"/>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F1BE16D4-2D12-466F-A300-10A1C1FF537B}"/>
              </a:ext>
            </a:extLst>
          </p:cNvPr>
          <p:cNvSpPr>
            <a:spLocks noGrp="1"/>
          </p:cNvSpPr>
          <p:nvPr>
            <p:ph type="title"/>
          </p:nvPr>
        </p:nvSpPr>
        <p:spPr>
          <a:xfrm>
            <a:off x="838200" y="365125"/>
            <a:ext cx="10515600" cy="1325563"/>
          </a:xfrm>
        </p:spPr>
        <p:txBody>
          <a:bodyPr/>
          <a:lstStyle>
            <a:lvl1pPr>
              <a:defRPr>
                <a:solidFill>
                  <a:srgbClr val="0B84FF"/>
                </a:solidFill>
                <a:latin typeface="+mn-lt"/>
              </a:defRPr>
            </a:lvl1pPr>
          </a:lstStyle>
          <a:p>
            <a:r>
              <a:rPr lang="fr-FR"/>
              <a:t>Modifiez le style du titre</a:t>
            </a:r>
          </a:p>
        </p:txBody>
      </p:sp>
      <p:sp>
        <p:nvSpPr>
          <p:cNvPr id="23" name="Espace réservé du contenu 2">
            <a:extLst>
              <a:ext uri="{FF2B5EF4-FFF2-40B4-BE49-F238E27FC236}">
                <a16:creationId xmlns:a16="http://schemas.microsoft.com/office/drawing/2014/main" id="{91CCA5F7-06A8-4C63-8D3A-03F2C1B539D5}"/>
              </a:ext>
            </a:extLst>
          </p:cNvPr>
          <p:cNvSpPr>
            <a:spLocks noGrp="1"/>
          </p:cNvSpPr>
          <p:nvPr>
            <p:ph idx="1"/>
          </p:nvPr>
        </p:nvSpPr>
        <p:spPr>
          <a:xfrm>
            <a:off x="838200" y="1825625"/>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llipse 11">
            <a:extLst>
              <a:ext uri="{FF2B5EF4-FFF2-40B4-BE49-F238E27FC236}">
                <a16:creationId xmlns:a16="http://schemas.microsoft.com/office/drawing/2014/main" id="{4C40669A-A76B-4FA4-995B-583D7BCFA93C}"/>
              </a:ext>
            </a:extLst>
          </p:cNvPr>
          <p:cNvSpPr/>
          <p:nvPr userDrawn="1"/>
        </p:nvSpPr>
        <p:spPr>
          <a:xfrm rot="16200000">
            <a:off x="11645727" y="6364290"/>
            <a:ext cx="483685" cy="410314"/>
          </a:xfrm>
          <a:prstGeom prst="hexagon">
            <a:avLst/>
          </a:prstGeom>
          <a:solidFill>
            <a:srgbClr val="0B84FF"/>
          </a:solidFill>
          <a:ln w="38100">
            <a:solidFill>
              <a:srgbClr val="EE740F"/>
            </a:solidFill>
            <a:prstDash val="solid"/>
          </a:ln>
        </p:spPr>
        <p:style>
          <a:lnRef idx="0">
            <a:scrgbClr r="0" g="0" b="0"/>
          </a:lnRef>
          <a:fillRef idx="0">
            <a:scrgbClr r="0" g="0" b="0"/>
          </a:fillRef>
          <a:effectRef idx="0">
            <a:scrgbClr r="0" g="0" b="0"/>
          </a:effectRef>
          <a:fontRef idx="minor">
            <a:schemeClr val="lt1"/>
          </a:fontRef>
        </p:style>
        <p:txBody>
          <a:bodyPr rtlCol="0" anchor="ctr"/>
          <a:lstStyle/>
          <a:p>
            <a:endParaRPr lang="fr-FR"/>
          </a:p>
        </p:txBody>
      </p:sp>
      <p:sp>
        <p:nvSpPr>
          <p:cNvPr id="27" name="Espace réservé du numéro de diapositive 5">
            <a:extLst>
              <a:ext uri="{FF2B5EF4-FFF2-40B4-BE49-F238E27FC236}">
                <a16:creationId xmlns:a16="http://schemas.microsoft.com/office/drawing/2014/main" id="{B705FC9E-0D38-4D83-ABEF-B41C41863587}"/>
              </a:ext>
            </a:extLst>
          </p:cNvPr>
          <p:cNvSpPr>
            <a:spLocks noGrp="1"/>
          </p:cNvSpPr>
          <p:nvPr>
            <p:ph type="sldNum" sz="quarter" idx="12"/>
          </p:nvPr>
        </p:nvSpPr>
        <p:spPr>
          <a:xfrm>
            <a:off x="11682411" y="6421838"/>
            <a:ext cx="410316" cy="305791"/>
          </a:xfrm>
        </p:spPr>
        <p:txBody>
          <a:bodyPr/>
          <a:lstStyle>
            <a:lvl1pPr algn="ctr">
              <a:defRPr sz="1000">
                <a:solidFill>
                  <a:schemeClr val="bg1"/>
                </a:solidFill>
              </a:defRPr>
            </a:lvl1pPr>
          </a:lstStyle>
          <a:p>
            <a:fld id="{BC90C2B5-C987-416F-B52E-6B4CB8613489}" type="slidenum">
              <a:rPr lang="fr-FR" smtClean="0"/>
              <a:pPr/>
              <a:t>‹N°›</a:t>
            </a:fld>
            <a:endParaRPr lang="fr-FR"/>
          </a:p>
        </p:txBody>
      </p:sp>
    </p:spTree>
    <p:extLst>
      <p:ext uri="{BB962C8B-B14F-4D97-AF65-F5344CB8AC3E}">
        <p14:creationId xmlns:p14="http://schemas.microsoft.com/office/powerpoint/2010/main" val="2003499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60A4E2-7223-40E2-B390-84948F786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D07DDF-A1ED-48EC-96D9-4C56BC31C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2CB623-AF60-4F30-A527-0842B5E3A4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97DF9C94-48B4-4D47-83D9-BAE53F81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183664-E3FA-4B30-AAC4-51EC5FF1F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0C2B5-C987-416F-B52E-6B4CB8613489}" type="slidenum">
              <a:rPr lang="fr-FR" smtClean="0"/>
              <a:t>‹N°›</a:t>
            </a:fld>
            <a:endParaRPr lang="fr-FR"/>
          </a:p>
        </p:txBody>
      </p:sp>
    </p:spTree>
    <p:extLst>
      <p:ext uri="{BB962C8B-B14F-4D97-AF65-F5344CB8AC3E}">
        <p14:creationId xmlns:p14="http://schemas.microsoft.com/office/powerpoint/2010/main" val="237850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google.co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 de texte 113">
            <a:extLst>
              <a:ext uri="{FF2B5EF4-FFF2-40B4-BE49-F238E27FC236}">
                <a16:creationId xmlns:a16="http://schemas.microsoft.com/office/drawing/2014/main" id="{38ABCA23-F494-41D2-97F4-DB0651D7BAB4}"/>
              </a:ext>
            </a:extLst>
          </p:cNvPr>
          <p:cNvSpPr txBox="1"/>
          <p:nvPr/>
        </p:nvSpPr>
        <p:spPr>
          <a:xfrm>
            <a:off x="6294847" y="2248966"/>
            <a:ext cx="4543768" cy="12365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nSpc>
                <a:spcPct val="120000"/>
              </a:lnSpc>
              <a:spcBef>
                <a:spcPts val="200"/>
              </a:spcBef>
            </a:pPr>
            <a:r>
              <a:rPr lang="fr-FR" sz="7200" kern="1000" dirty="0">
                <a:solidFill>
                  <a:schemeClr val="bg2"/>
                </a:solidFill>
                <a:effectLst/>
                <a:ea typeface="Calibri" panose="020F0502020204030204" pitchFamily="34" charset="0"/>
                <a:cs typeface="Times New Roman"/>
              </a:rPr>
              <a:t>Javascript</a:t>
            </a:r>
            <a:endParaRPr lang="fr-FR" sz="7200" kern="1000" dirty="0">
              <a:solidFill>
                <a:schemeClr val="bg2"/>
              </a:solidFill>
              <a:effectLst/>
              <a:ea typeface="Calibri" panose="020F0502020204030204" pitchFamily="34" charset="0"/>
              <a:cs typeface="Times New Roman" panose="02020603050405020304" pitchFamily="18" charset="0"/>
            </a:endParaRPr>
          </a:p>
        </p:txBody>
      </p:sp>
      <p:pic>
        <p:nvPicPr>
          <p:cNvPr id="15" name="Image 14">
            <a:extLst>
              <a:ext uri="{FF2B5EF4-FFF2-40B4-BE49-F238E27FC236}">
                <a16:creationId xmlns:a16="http://schemas.microsoft.com/office/drawing/2014/main" id="{D927394B-4776-415E-B47E-10AB98F10C62}"/>
              </a:ext>
            </a:extLst>
          </p:cNvPr>
          <p:cNvPicPr/>
          <p:nvPr/>
        </p:nvPicPr>
        <p:blipFill>
          <a:blip r:embed="rId2">
            <a:extLst>
              <a:ext uri="{96DAC541-7B7A-43D3-8B79-37D633B846F1}">
                <asvg:svgBlip xmlns:asvg="http://schemas.microsoft.com/office/drawing/2016/SVG/main" r:embed="rId3"/>
              </a:ext>
            </a:extLst>
          </a:blip>
          <a:srcRect/>
          <a:stretch>
            <a:fillRect/>
          </a:stretch>
        </p:blipFill>
        <p:spPr bwMode="auto">
          <a:xfrm>
            <a:off x="1036952" y="1844621"/>
            <a:ext cx="2936169" cy="2733675"/>
          </a:xfrm>
          <a:prstGeom prst="rect">
            <a:avLst/>
          </a:prstGeom>
          <a:noFill/>
        </p:spPr>
      </p:pic>
      <p:sp>
        <p:nvSpPr>
          <p:cNvPr id="23" name="Zone de texte 111">
            <a:extLst>
              <a:ext uri="{FF2B5EF4-FFF2-40B4-BE49-F238E27FC236}">
                <a16:creationId xmlns:a16="http://schemas.microsoft.com/office/drawing/2014/main" id="{5E5CF5C7-3C47-4CBC-9A1E-0E0F00FF3487}"/>
              </a:ext>
            </a:extLst>
          </p:cNvPr>
          <p:cNvSpPr txBox="1"/>
          <p:nvPr/>
        </p:nvSpPr>
        <p:spPr>
          <a:xfrm>
            <a:off x="6434986" y="441881"/>
            <a:ext cx="5539105" cy="2769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spAutoFit/>
          </a:bodyPr>
          <a:lstStyle/>
          <a:p>
            <a:endParaRPr lang="fr-FR">
              <a:cs typeface="Calibri"/>
            </a:endParaRPr>
          </a:p>
        </p:txBody>
      </p:sp>
    </p:spTree>
    <p:extLst>
      <p:ext uri="{BB962C8B-B14F-4D97-AF65-F5344CB8AC3E}">
        <p14:creationId xmlns:p14="http://schemas.microsoft.com/office/powerpoint/2010/main" val="114384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6</a:t>
            </a:r>
          </a:p>
        </p:txBody>
      </p:sp>
      <p:sp>
        <p:nvSpPr>
          <p:cNvPr id="3" name="TextBox 2">
            <a:extLst>
              <a:ext uri="{FF2B5EF4-FFF2-40B4-BE49-F238E27FC236}">
                <a16:creationId xmlns:a16="http://schemas.microsoft.com/office/drawing/2014/main" id="{300F317F-220A-C48E-5C15-8F401C4C2259}"/>
              </a:ext>
            </a:extLst>
          </p:cNvPr>
          <p:cNvSpPr txBox="1"/>
          <p:nvPr/>
        </p:nvSpPr>
        <p:spPr>
          <a:xfrm>
            <a:off x="4813174" y="853786"/>
            <a:ext cx="256564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chaines de caractères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59FC57B7-7A9E-BF3C-2C7A-E533B6CC3094}"/>
              </a:ext>
            </a:extLst>
          </p:cNvPr>
          <p:cNvSpPr txBox="1"/>
          <p:nvPr/>
        </p:nvSpPr>
        <p:spPr>
          <a:xfrm>
            <a:off x="1292535" y="1452869"/>
            <a:ext cx="6715172" cy="369332"/>
          </a:xfrm>
          <a:prstGeom prst="rect">
            <a:avLst/>
          </a:prstGeom>
          <a:noFill/>
        </p:spPr>
        <p:txBody>
          <a:bodyPr wrap="square" rtlCol="0">
            <a:spAutoFit/>
          </a:bodyPr>
          <a:lstStyle/>
          <a:p>
            <a:r>
              <a:rPr lang="fr-FR" b="1" dirty="0">
                <a:solidFill>
                  <a:srgbClr val="0070C0"/>
                </a:solidFill>
              </a:rPr>
              <a:t>Concaténation</a:t>
            </a:r>
            <a:endParaRPr lang="fr-FR" dirty="0">
              <a:solidFill>
                <a:srgbClr val="0070C0"/>
              </a:solidFill>
            </a:endParaRPr>
          </a:p>
        </p:txBody>
      </p:sp>
      <p:sp>
        <p:nvSpPr>
          <p:cNvPr id="5" name="ZoneTexte 4">
            <a:extLst>
              <a:ext uri="{FF2B5EF4-FFF2-40B4-BE49-F238E27FC236}">
                <a16:creationId xmlns:a16="http://schemas.microsoft.com/office/drawing/2014/main" id="{5A1A1AFA-2981-D4C2-BE3C-C247BF149DBA}"/>
              </a:ext>
            </a:extLst>
          </p:cNvPr>
          <p:cNvSpPr txBox="1"/>
          <p:nvPr/>
        </p:nvSpPr>
        <p:spPr>
          <a:xfrm>
            <a:off x="1292535" y="1904367"/>
            <a:ext cx="7143800" cy="1477328"/>
          </a:xfrm>
          <a:prstGeom prst="rect">
            <a:avLst/>
          </a:prstGeom>
          <a:noFill/>
        </p:spPr>
        <p:txBody>
          <a:bodyPr wrap="square" rtlCol="0">
            <a:spAutoFit/>
          </a:bodyPr>
          <a:lstStyle/>
          <a:p>
            <a:r>
              <a:rPr lang="fr-FR" dirty="0">
                <a:solidFill>
                  <a:srgbClr val="383A42"/>
                </a:solidFill>
                <a:latin typeface="Consolas"/>
                <a:ea typeface="Times New Roman"/>
                <a:cs typeface="Times New Roman"/>
              </a:rPr>
              <a:t>//affichage classique</a:t>
            </a:r>
            <a:endParaRPr lang="fr-FR" dirty="0">
              <a:ea typeface="Times New Roman"/>
              <a:cs typeface="Times New Roman"/>
            </a:endParaRPr>
          </a:p>
          <a:p>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 note en JS est : "</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moyenne); </a:t>
            </a:r>
          </a:p>
          <a:p>
            <a:r>
              <a:rPr lang="fr-FR" dirty="0">
                <a:solidFill>
                  <a:srgbClr val="383A42"/>
                </a:solidFill>
                <a:latin typeface="Consolas"/>
                <a:ea typeface="Times New Roman"/>
                <a:cs typeface="Times New Roman"/>
              </a:rPr>
              <a:t>// JS moderne ES6</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 note en JS est : </a:t>
            </a:r>
            <a:r>
              <a:rPr lang="fr-FR" dirty="0">
                <a:solidFill>
                  <a:srgbClr val="CA1243"/>
                </a:solidFill>
                <a:latin typeface="Consolas"/>
                <a:ea typeface="Times New Roman"/>
                <a:cs typeface="Times New Roman"/>
              </a:rPr>
              <a:t>${</a:t>
            </a:r>
            <a:r>
              <a:rPr lang="fr-FR" dirty="0">
                <a:solidFill>
                  <a:srgbClr val="383A42"/>
                </a:solidFill>
                <a:latin typeface="Consolas"/>
                <a:ea typeface="Times New Roman"/>
                <a:cs typeface="Times New Roman"/>
              </a:rPr>
              <a:t>moyenne</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endParaRPr lang="fr-FR" dirty="0"/>
          </a:p>
        </p:txBody>
      </p:sp>
      <p:sp>
        <p:nvSpPr>
          <p:cNvPr id="6" name="ZoneTexte 5">
            <a:extLst>
              <a:ext uri="{FF2B5EF4-FFF2-40B4-BE49-F238E27FC236}">
                <a16:creationId xmlns:a16="http://schemas.microsoft.com/office/drawing/2014/main" id="{0A98CE55-7E54-FFF5-FB17-C0BDB03385DF}"/>
              </a:ext>
            </a:extLst>
          </p:cNvPr>
          <p:cNvSpPr txBox="1"/>
          <p:nvPr/>
        </p:nvSpPr>
        <p:spPr>
          <a:xfrm>
            <a:off x="1292535" y="3134344"/>
            <a:ext cx="6715172" cy="369332"/>
          </a:xfrm>
          <a:prstGeom prst="rect">
            <a:avLst/>
          </a:prstGeom>
          <a:noFill/>
        </p:spPr>
        <p:txBody>
          <a:bodyPr wrap="square" rtlCol="0">
            <a:spAutoFit/>
          </a:bodyPr>
          <a:lstStyle/>
          <a:p>
            <a:r>
              <a:rPr lang="fr-FR" b="1" dirty="0">
                <a:solidFill>
                  <a:srgbClr val="0070C0"/>
                </a:solidFill>
              </a:rPr>
              <a:t>La longueur</a:t>
            </a:r>
            <a:endParaRPr lang="fr-FR" dirty="0">
              <a:solidFill>
                <a:srgbClr val="0070C0"/>
              </a:solidFill>
            </a:endParaRPr>
          </a:p>
        </p:txBody>
      </p:sp>
      <p:sp>
        <p:nvSpPr>
          <p:cNvPr id="7" name="ZoneTexte 6">
            <a:extLst>
              <a:ext uri="{FF2B5EF4-FFF2-40B4-BE49-F238E27FC236}">
                <a16:creationId xmlns:a16="http://schemas.microsoft.com/office/drawing/2014/main" id="{5267D392-EDA9-3240-861F-9F6D98B04284}"/>
              </a:ext>
            </a:extLst>
          </p:cNvPr>
          <p:cNvSpPr txBox="1"/>
          <p:nvPr/>
        </p:nvSpPr>
        <p:spPr>
          <a:xfrm>
            <a:off x="1292535" y="3657117"/>
            <a:ext cx="8535046" cy="651460"/>
          </a:xfrm>
          <a:prstGeom prst="rect">
            <a:avLst/>
          </a:prstGeom>
          <a:noFill/>
        </p:spPr>
        <p:txBody>
          <a:bodyPr wrap="square" rtlCol="0">
            <a:spAutoFit/>
          </a:bodyPr>
          <a:lstStyle/>
          <a:p>
            <a:pPr>
              <a:lnSpc>
                <a:spcPts val="1100"/>
              </a:lnSpc>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est composé de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E45649"/>
                </a:solidFill>
                <a:latin typeface="Consolas"/>
                <a:ea typeface="Times New Roman"/>
                <a:cs typeface="Times New Roman"/>
              </a:rPr>
              <a:t>length</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 caractères`</a:t>
            </a: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AFA4D54E-3B83-E21A-936C-D8F35814151D}"/>
              </a:ext>
            </a:extLst>
          </p:cNvPr>
          <p:cNvSpPr txBox="1"/>
          <p:nvPr/>
        </p:nvSpPr>
        <p:spPr>
          <a:xfrm>
            <a:off x="1292535" y="4024637"/>
            <a:ext cx="6715172" cy="369332"/>
          </a:xfrm>
          <a:prstGeom prst="rect">
            <a:avLst/>
          </a:prstGeom>
          <a:noFill/>
        </p:spPr>
        <p:txBody>
          <a:bodyPr wrap="square" rtlCol="0">
            <a:spAutoFit/>
          </a:bodyPr>
          <a:lstStyle/>
          <a:p>
            <a:r>
              <a:rPr lang="fr-FR" b="1" dirty="0">
                <a:solidFill>
                  <a:srgbClr val="0070C0"/>
                </a:solidFill>
              </a:rPr>
              <a:t>Fonctions de chaines de caractères</a:t>
            </a:r>
            <a:endParaRPr lang="fr-FR" dirty="0">
              <a:solidFill>
                <a:srgbClr val="0070C0"/>
              </a:solidFill>
            </a:endParaRPr>
          </a:p>
        </p:txBody>
      </p:sp>
      <p:sp>
        <p:nvSpPr>
          <p:cNvPr id="9" name="ZoneTexte 8">
            <a:extLst>
              <a:ext uri="{FF2B5EF4-FFF2-40B4-BE49-F238E27FC236}">
                <a16:creationId xmlns:a16="http://schemas.microsoft.com/office/drawing/2014/main" id="{F79D1887-7FAF-FDC4-9F65-4B7575FD3EB4}"/>
              </a:ext>
            </a:extLst>
          </p:cNvPr>
          <p:cNvSpPr txBox="1"/>
          <p:nvPr/>
        </p:nvSpPr>
        <p:spPr>
          <a:xfrm>
            <a:off x="1292535" y="4453265"/>
            <a:ext cx="8715436" cy="1754326"/>
          </a:xfrm>
          <a:prstGeom prst="rect">
            <a:avLst/>
          </a:prstGeom>
          <a:noFill/>
        </p:spPr>
        <p:txBody>
          <a:bodyPr wrap="square" rtlCol="0">
            <a:spAutoFit/>
          </a:bodyPr>
          <a:lstStyle/>
          <a:p>
            <a:r>
              <a:rPr lang="fr-FR" dirty="0">
                <a:solidFill>
                  <a:srgbClr val="383A42"/>
                </a:solidFill>
                <a:latin typeface="Consolas"/>
                <a:ea typeface="Times New Roman"/>
                <a:cs typeface="Times New Roman"/>
              </a:rPr>
              <a:t>// nom en maj</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en maj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toUpperCase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r>
              <a:rPr lang="fr-FR" dirty="0">
                <a:solidFill>
                  <a:srgbClr val="383A42"/>
                </a:solidFill>
                <a:latin typeface="Consolas"/>
                <a:ea typeface="Times New Roman"/>
                <a:cs typeface="Times New Roman"/>
              </a:rPr>
              <a:t>// nom en min</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`Mon prénom  en min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toLowerCase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a:t>
            </a:r>
          </a:p>
          <a:p>
            <a:r>
              <a:rPr lang="fr-FR" i="1" dirty="0">
                <a:solidFill>
                  <a:srgbClr val="A0A1A7"/>
                </a:solidFill>
                <a:latin typeface="Consolas"/>
                <a:ea typeface="Times New Roman"/>
                <a:cs typeface="Times New Roman"/>
              </a:rPr>
              <a:t>// extrait une sous chaine, les index de 0 à 4 ==&gt; 5 </a:t>
            </a:r>
            <a:r>
              <a:rPr lang="fr-FR" i="1" dirty="0" err="1">
                <a:solidFill>
                  <a:srgbClr val="A0A1A7"/>
                </a:solidFill>
                <a:latin typeface="Consolas"/>
                <a:ea typeface="Times New Roman"/>
                <a:cs typeface="Times New Roman"/>
              </a:rPr>
              <a:t>caract</a:t>
            </a:r>
            <a:r>
              <a:rPr lang="fr-FR" dirty="0">
                <a:solidFill>
                  <a:srgbClr val="383A42"/>
                </a:solidFill>
                <a:latin typeface="Consolas"/>
                <a:ea typeface="Times New Roman"/>
                <a:cs typeface="Times New Roman"/>
              </a:rPr>
              <a:t>	</a:t>
            </a: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`Sous chaine : </a:t>
            </a:r>
            <a:r>
              <a:rPr lang="fr-FR" dirty="0">
                <a:solidFill>
                  <a:srgbClr val="CA1243"/>
                </a:solidFill>
                <a:latin typeface="Consolas"/>
                <a:ea typeface="Times New Roman"/>
                <a:cs typeface="Times New Roman"/>
              </a:rPr>
              <a:t>${</a:t>
            </a:r>
            <a:r>
              <a:rPr lang="fr-FR" dirty="0" err="1">
                <a:latin typeface="Consolas"/>
                <a:ea typeface="Times New Roman"/>
                <a:cs typeface="Times New Roman"/>
              </a:rPr>
              <a:t>pre</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substring</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p:txBody>
      </p:sp>
    </p:spTree>
    <p:extLst>
      <p:ext uri="{BB962C8B-B14F-4D97-AF65-F5344CB8AC3E}">
        <p14:creationId xmlns:p14="http://schemas.microsoft.com/office/powerpoint/2010/main" val="326908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813174" y="853786"/>
            <a:ext cx="256564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chaines de caractères</a:t>
            </a:r>
            <a:endParaRPr lang="fr-FR" dirty="0">
              <a:solidFill>
                <a:srgbClr val="383A42"/>
              </a:solidFill>
              <a:latin typeface="Consolas"/>
              <a:ea typeface="Times New Roman"/>
              <a:cs typeface="Times New Roman"/>
            </a:endParaRPr>
          </a:p>
        </p:txBody>
      </p:sp>
      <p:sp>
        <p:nvSpPr>
          <p:cNvPr id="10" name="ZoneTexte 9">
            <a:extLst>
              <a:ext uri="{FF2B5EF4-FFF2-40B4-BE49-F238E27FC236}">
                <a16:creationId xmlns:a16="http://schemas.microsoft.com/office/drawing/2014/main" id="{5146F810-50F4-4465-D359-E6F2C2386B49}"/>
              </a:ext>
            </a:extLst>
          </p:cNvPr>
          <p:cNvSpPr txBox="1"/>
          <p:nvPr/>
        </p:nvSpPr>
        <p:spPr>
          <a:xfrm>
            <a:off x="2028415" y="1783537"/>
            <a:ext cx="8858312" cy="3447098"/>
          </a:xfrm>
          <a:prstGeom prst="rect">
            <a:avLst/>
          </a:prstGeom>
          <a:noFill/>
        </p:spPr>
        <p:txBody>
          <a:bodyPr wrap="square" rtlCol="0">
            <a:spAutoFit/>
          </a:bodyPr>
          <a:lstStyle/>
          <a:p>
            <a:r>
              <a:rPr lang="fr-FR" i="1" dirty="0">
                <a:solidFill>
                  <a:srgbClr val="A0A1A7"/>
                </a:solidFill>
                <a:latin typeface="Consolas"/>
                <a:ea typeface="Times New Roman"/>
                <a:cs typeface="Times New Roman"/>
              </a:rPr>
              <a:t>// prend les 4 caractères et les transforme en maj</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`Sous chaine :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nom</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substring</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toUpperCase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pPr>
              <a:spcAft>
                <a:spcPts val="0"/>
              </a:spcAft>
            </a:pPr>
            <a:r>
              <a:rPr lang="fr-FR" sz="2000" dirty="0">
                <a:ea typeface="Times New Roman"/>
                <a:cs typeface="Times New Roman"/>
                <a:sym typeface="Wingdings"/>
              </a:rPr>
              <a:t></a:t>
            </a:r>
            <a:r>
              <a:rPr lang="fr-FR" sz="2000" dirty="0">
                <a:ea typeface="Times New Roman"/>
                <a:cs typeface="Times New Roman"/>
              </a:rPr>
              <a:t> chainage de fonctions : appliquer une fonction à la suite de l’autre</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découpe la chaine en caractères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nom.</a:t>
            </a:r>
            <a:r>
              <a:rPr lang="fr-FR" dirty="0" err="1">
                <a:solidFill>
                  <a:srgbClr val="4078F2"/>
                </a:solidFill>
                <a:latin typeface="Consolas"/>
                <a:ea typeface="Times New Roman"/>
                <a:cs typeface="Times New Roman"/>
              </a:rPr>
              <a:t>split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p>
          <a:p>
            <a:pPr>
              <a:spcAft>
                <a:spcPts val="0"/>
              </a:spcAft>
            </a:pPr>
            <a:endParaRPr lang="fr-FR" dirty="0">
              <a:solidFill>
                <a:srgbClr val="A626A4"/>
              </a:solidFill>
              <a:latin typeface="Consolas"/>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nomComplet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"Julien La Garde"</a:t>
            </a:r>
            <a:r>
              <a:rPr lang="fr-FR" dirty="0">
                <a:solidFill>
                  <a:srgbClr val="383A42"/>
                </a:solidFill>
                <a:latin typeface="Consolas"/>
                <a:ea typeface="Times New Roman"/>
                <a:cs typeface="Times New Roman"/>
              </a:rPr>
              <a:t>;</a:t>
            </a:r>
            <a:endParaRPr lang="fr-FR" dirty="0">
              <a:ea typeface="Times New Roman"/>
              <a:cs typeface="Times New Roman"/>
            </a:endParaRPr>
          </a:p>
          <a:p>
            <a:r>
              <a:rPr lang="fr-FR" i="1" dirty="0">
                <a:solidFill>
                  <a:srgbClr val="A0A1A7"/>
                </a:solidFill>
                <a:latin typeface="Consolas"/>
                <a:ea typeface="Times New Roman"/>
                <a:cs typeface="Times New Roman"/>
              </a:rPr>
              <a:t>// découpe la chaine selon un séparateur (dans ce cas, c'est l'espace) </a:t>
            </a:r>
            <a:r>
              <a:rPr lang="fr-FR" i="1" dirty="0">
                <a:solidFill>
                  <a:srgbClr val="A0A1A7"/>
                </a:solidFill>
                <a:latin typeface="Consolas"/>
                <a:ea typeface="Times New Roman"/>
                <a:cs typeface="Times New Roman"/>
                <a:sym typeface="Wingdings"/>
              </a:rPr>
              <a:t></a:t>
            </a:r>
            <a:r>
              <a:rPr lang="fr-FR" i="1" dirty="0">
                <a:solidFill>
                  <a:srgbClr val="A0A1A7"/>
                </a:solidFill>
                <a:latin typeface="Consolas"/>
                <a:ea typeface="Times New Roman"/>
                <a:cs typeface="Times New Roman"/>
              </a:rPr>
              <a:t> 3 mots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986801"/>
                </a:solidFill>
                <a:latin typeface="Consolas"/>
                <a:ea typeface="Times New Roman"/>
                <a:cs typeface="Times New Roman"/>
              </a:rPr>
              <a:t>nomComplet</a:t>
            </a:r>
            <a:r>
              <a:rPr lang="fr-FR" dirty="0" err="1">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split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 '</a:t>
            </a:r>
            <a:r>
              <a:rPr lang="fr-FR" dirty="0">
                <a:solidFill>
                  <a:srgbClr val="383A42"/>
                </a:solidFill>
                <a:latin typeface="Consolas"/>
                <a:ea typeface="Times New Roman"/>
                <a:cs typeface="Times New Roman"/>
              </a:rPr>
              <a:t>)); </a:t>
            </a:r>
          </a:p>
          <a:p>
            <a:endParaRPr lang="fr-FR" dirty="0"/>
          </a:p>
        </p:txBody>
      </p:sp>
    </p:spTree>
    <p:extLst>
      <p:ext uri="{BB962C8B-B14F-4D97-AF65-F5344CB8AC3E}">
        <p14:creationId xmlns:p14="http://schemas.microsoft.com/office/powerpoint/2010/main" val="138230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537230" y="835417"/>
            <a:ext cx="3117539"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opérateurs arithmétiques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1D365113-7705-54B8-CB8D-A848B863D06E}"/>
              </a:ext>
            </a:extLst>
          </p:cNvPr>
          <p:cNvSpPr txBox="1"/>
          <p:nvPr/>
        </p:nvSpPr>
        <p:spPr>
          <a:xfrm>
            <a:off x="1539266" y="1494810"/>
            <a:ext cx="4479794" cy="4247317"/>
          </a:xfrm>
          <a:prstGeom prst="rect">
            <a:avLst/>
          </a:prstGeom>
          <a:noFill/>
        </p:spPr>
        <p:txBody>
          <a:bodyPr wrap="square">
            <a:spAutoFit/>
          </a:bodyPr>
          <a:lstStyle/>
          <a:p>
            <a:r>
              <a:rPr lang="fr-FR" b="0" dirty="0">
                <a:solidFill>
                  <a:srgbClr val="D15DFF"/>
                </a:solidFill>
                <a:effectLst/>
                <a:latin typeface="Consolas" panose="020B0609020204030204" pitchFamily="49" charset="0"/>
              </a:rPr>
              <a:t>var</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10</a:t>
            </a:r>
            <a:r>
              <a:rPr lang="fr-FR" dirty="0">
                <a:latin typeface="Consolas" panose="020B0609020204030204" pitchFamily="49" charset="0"/>
              </a:rPr>
              <a:t>,</a:t>
            </a:r>
            <a:r>
              <a:rPr lang="fr-FR" b="0" dirty="0">
                <a:solidFill>
                  <a:srgbClr val="CC8B23"/>
                </a:solidFill>
                <a:effectLst/>
                <a:latin typeface="Consolas" panose="020B0609020204030204" pitchFamily="49" charset="0"/>
              </a:rPr>
              <a:t>nb2</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5</a:t>
            </a:r>
            <a:r>
              <a:rPr lang="fr-FR" dirty="0">
                <a:latin typeface="Consolas" panose="020B0609020204030204" pitchFamily="49" charset="0"/>
              </a:rPr>
              <a:t>,</a:t>
            </a:r>
            <a:r>
              <a:rPr lang="fr-FR" b="0" dirty="0">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L'addition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rgbClr val="FFFFFF"/>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 soustraction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La multiplication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endParaRPr lang="fr-FR" b="0" dirty="0">
              <a:solidFill>
                <a:schemeClr val="accent1"/>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2EB4D52A-6F1A-51A8-7A06-3A577FA2F3F1}"/>
              </a:ext>
            </a:extLst>
          </p:cNvPr>
          <p:cNvSpPr txBox="1"/>
          <p:nvPr/>
        </p:nvSpPr>
        <p:spPr>
          <a:xfrm>
            <a:off x="6019060" y="1974039"/>
            <a:ext cx="4912312" cy="3970318"/>
          </a:xfrm>
          <a:prstGeom prst="rect">
            <a:avLst/>
          </a:prstGeom>
          <a:noFill/>
        </p:spPr>
        <p:txBody>
          <a:bodyPr wrap="square">
            <a:spAutoFit/>
          </a:bodyPr>
          <a:lstStyle/>
          <a:p>
            <a:r>
              <a:rPr lang="fr-FR" b="0" dirty="0">
                <a:solidFill>
                  <a:srgbClr val="7285B7"/>
                </a:solidFill>
                <a:effectLst/>
                <a:latin typeface="Consolas" panose="020B0609020204030204" pitchFamily="49" charset="0"/>
              </a:rPr>
              <a:t>// La division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Le modulo --&gt; reste de la division</a:t>
            </a:r>
            <a:endParaRPr lang="fr-FR" b="0" dirty="0">
              <a:solidFill>
                <a:srgbClr val="FFFFFF"/>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resultat</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chemeClr val="accent1"/>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nb2</a:t>
            </a:r>
            <a:r>
              <a:rPr lang="fr-FR" b="0" dirty="0">
                <a:solidFill>
                  <a:schemeClr val="accent1"/>
                </a:solidFill>
                <a:effectLst/>
                <a:latin typeface="Consolas" panose="020B0609020204030204" pitchFamily="49" charset="0"/>
              </a:rPr>
              <a: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resultat</a:t>
            </a:r>
            <a:r>
              <a:rPr lang="fr-FR" b="0" dirty="0">
                <a:solidFill>
                  <a:schemeClr val="accent1"/>
                </a:solidFill>
                <a:effectLst/>
                <a:latin typeface="Consolas" panose="020B0609020204030204" pitchFamily="49" charset="0"/>
              </a:rPr>
              <a:t>);</a:t>
            </a:r>
          </a:p>
          <a:p>
            <a:endParaRPr lang="fr-FR" dirty="0">
              <a:solidFill>
                <a:schemeClr val="accent1"/>
              </a:solidFill>
              <a:latin typeface="Consolas" panose="020B0609020204030204" pitchFamily="49" charset="0"/>
            </a:endParaRPr>
          </a:p>
          <a:p>
            <a:r>
              <a:rPr lang="fr-FR" b="0" dirty="0">
                <a:solidFill>
                  <a:srgbClr val="7285B7"/>
                </a:solidFill>
                <a:effectLst/>
                <a:latin typeface="Consolas" panose="020B0609020204030204" pitchFamily="49" charset="0"/>
              </a:rPr>
              <a:t>// Les écritures simplifiées</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5</a:t>
            </a:r>
            <a:r>
              <a:rPr lang="fr-FR" b="0" dirty="0">
                <a:solidFill>
                  <a:srgbClr val="4078F2"/>
                </a:solidFill>
                <a:effectLst/>
                <a:latin typeface="Consolas" panose="020B0609020204030204" pitchFamily="49" charset="0"/>
              </a:rPr>
              <a:t>;</a:t>
            </a:r>
          </a:p>
          <a:p>
            <a:r>
              <a:rPr lang="fr-FR" b="0" dirty="0">
                <a:solidFill>
                  <a:srgbClr val="7285B7"/>
                </a:solidFill>
                <a:effectLst/>
                <a:latin typeface="Consolas" panose="020B0609020204030204" pitchFamily="49" charset="0"/>
              </a:rPr>
              <a:t>// peut s'écrire plus simplement comme ci-dessous</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5</a:t>
            </a:r>
            <a:r>
              <a:rPr lang="fr-FR" b="0" dirty="0">
                <a:solidFill>
                  <a:srgbClr val="4078F2"/>
                </a:solidFill>
                <a:effectLst/>
                <a:latin typeface="Consolas" panose="020B0609020204030204" pitchFamily="49" charset="0"/>
              </a:rPr>
              <a:t>;</a:t>
            </a:r>
          </a:p>
          <a:p>
            <a:endParaRPr lang="fr-FR" dirty="0"/>
          </a:p>
        </p:txBody>
      </p:sp>
    </p:spTree>
    <p:extLst>
      <p:ext uri="{BB962C8B-B14F-4D97-AF65-F5344CB8AC3E}">
        <p14:creationId xmlns:p14="http://schemas.microsoft.com/office/powerpoint/2010/main" val="82160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242784" y="804092"/>
            <a:ext cx="3552552"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Incrémentation et décrémentation</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157BC2FF-AC27-5981-90F5-71D86F729A67}"/>
              </a:ext>
            </a:extLst>
          </p:cNvPr>
          <p:cNvSpPr txBox="1"/>
          <p:nvPr/>
        </p:nvSpPr>
        <p:spPr>
          <a:xfrm>
            <a:off x="3082954" y="1853048"/>
            <a:ext cx="6165908" cy="3139321"/>
          </a:xfrm>
          <a:prstGeom prst="rect">
            <a:avLst/>
          </a:prstGeom>
          <a:noFill/>
        </p:spPr>
        <p:txBody>
          <a:bodyPr wrap="square">
            <a:spAutoFit/>
          </a:bodyPr>
          <a:lstStyle/>
          <a:p>
            <a:r>
              <a:rPr lang="fr-FR" b="0" dirty="0">
                <a:solidFill>
                  <a:srgbClr val="7285B7"/>
                </a:solidFill>
                <a:effectLst/>
                <a:latin typeface="Consolas" panose="020B0609020204030204" pitchFamily="49" charset="0"/>
              </a:rPr>
              <a:t>// Incrémentation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7285B7"/>
                </a:solidFill>
                <a:effectLst/>
                <a:latin typeface="Consolas" panose="020B0609020204030204" pitchFamily="49" charset="0"/>
              </a:rPr>
              <a:t>// peut se simplifier en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7285B7"/>
                </a:solidFill>
                <a:effectLst/>
                <a:latin typeface="Consolas" panose="020B0609020204030204" pitchFamily="49" charset="0"/>
              </a:rPr>
              <a:t>// mais encore mieux</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4078F2"/>
                </a:solidFill>
                <a:effectLst/>
                <a:latin typeface="Consolas" panose="020B0609020204030204" pitchFamily="49" charset="0"/>
              </a:rPr>
              <a:t>++</a:t>
            </a:r>
            <a:r>
              <a:rPr lang="fr-FR" b="0" dirty="0">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rgbClr val="7285B7"/>
                </a:solidFill>
                <a:effectLst/>
                <a:latin typeface="Consolas" panose="020B0609020204030204" pitchFamily="49" charset="0"/>
              </a:rPr>
              <a:t>// Décrémentation</a:t>
            </a:r>
            <a:endParaRPr lang="fr-FR" b="0" dirty="0">
              <a:solidFill>
                <a:srgbClr val="FFFFFF"/>
              </a:solidFill>
              <a:effectLst/>
              <a:latin typeface="Consolas" panose="020B0609020204030204" pitchFamily="49" charset="0"/>
            </a:endParaRP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CC8B23"/>
                </a:solidFill>
                <a:effectLst/>
                <a:latin typeface="Consolas" panose="020B0609020204030204" pitchFamily="49" charset="0"/>
              </a:rPr>
              <a:t>nb1</a:t>
            </a:r>
            <a:r>
              <a:rPr lang="fr-FR" b="0" dirty="0">
                <a:solidFill>
                  <a:srgbClr val="FFFFFF"/>
                </a:solidFill>
                <a:effectLst/>
                <a:latin typeface="Consolas" panose="020B0609020204030204" pitchFamily="49" charset="0"/>
              </a:rPr>
              <a:t> </a:t>
            </a:r>
            <a:r>
              <a:rPr lang="fr-FR" b="0" dirty="0">
                <a:solidFill>
                  <a:srgbClr val="4078F2"/>
                </a:solidFill>
                <a:effectLst/>
                <a:latin typeface="Consolas" panose="020B0609020204030204" pitchFamily="49" charset="0"/>
              </a:rPr>
              <a:t>-=</a:t>
            </a:r>
            <a:r>
              <a:rPr lang="fr-FR" b="0" dirty="0">
                <a:solidFill>
                  <a:srgbClr val="FFFFFF"/>
                </a:solidFill>
                <a:effectLst/>
                <a:latin typeface="Consolas" panose="020B0609020204030204" pitchFamily="49" charset="0"/>
              </a:rPr>
              <a:t> </a:t>
            </a:r>
            <a:r>
              <a:rPr lang="fr-FR" b="0" dirty="0">
                <a:solidFill>
                  <a:srgbClr val="986801"/>
                </a:solidFill>
                <a:effectLst/>
                <a:latin typeface="Consolas" panose="020B0609020204030204" pitchFamily="49" charset="0"/>
              </a:rPr>
              <a:t>1</a:t>
            </a:r>
            <a:r>
              <a:rPr lang="fr-FR" b="0" dirty="0">
                <a:effectLst/>
                <a:latin typeface="Consolas" panose="020B0609020204030204" pitchFamily="49" charset="0"/>
              </a:rPr>
              <a:t>;</a:t>
            </a:r>
          </a:p>
          <a:p>
            <a:r>
              <a:rPr lang="fr-FR" b="0" dirty="0">
                <a:solidFill>
                  <a:srgbClr val="CC8B23"/>
                </a:solidFill>
                <a:effectLst/>
                <a:latin typeface="Consolas" panose="020B0609020204030204" pitchFamily="49" charset="0"/>
              </a:rPr>
              <a:t>nb1</a:t>
            </a:r>
            <a:r>
              <a:rPr lang="fr-FR" b="0" dirty="0">
                <a:solidFill>
                  <a:srgbClr val="4078F2"/>
                </a:solidFill>
                <a:effectLst/>
                <a:latin typeface="Consolas" panose="020B0609020204030204" pitchFamily="49" charset="0"/>
              </a:rPr>
              <a:t>--</a:t>
            </a:r>
            <a:r>
              <a:rPr lang="fr-FR" b="0" dirty="0">
                <a:effectLst/>
                <a:latin typeface="Consolas" panose="020B0609020204030204" pitchFamily="49" charset="0"/>
              </a:rPr>
              <a:t>;</a:t>
            </a:r>
          </a:p>
        </p:txBody>
      </p:sp>
    </p:spTree>
    <p:extLst>
      <p:ext uri="{BB962C8B-B14F-4D97-AF65-F5344CB8AC3E}">
        <p14:creationId xmlns:p14="http://schemas.microsoft.com/office/powerpoint/2010/main" val="95924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7</a:t>
            </a:r>
          </a:p>
        </p:txBody>
      </p:sp>
      <p:sp>
        <p:nvSpPr>
          <p:cNvPr id="3" name="TextBox 2">
            <a:extLst>
              <a:ext uri="{FF2B5EF4-FFF2-40B4-BE49-F238E27FC236}">
                <a16:creationId xmlns:a16="http://schemas.microsoft.com/office/drawing/2014/main" id="{300F317F-220A-C48E-5C15-8F401C4C2259}"/>
              </a:ext>
            </a:extLst>
          </p:cNvPr>
          <p:cNvSpPr txBox="1"/>
          <p:nvPr/>
        </p:nvSpPr>
        <p:spPr>
          <a:xfrm>
            <a:off x="4242784" y="804092"/>
            <a:ext cx="3552552"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opérateurs de comparaison</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2CBBAA29-C45A-F5FD-81B0-27DF88C6AEA6}"/>
              </a:ext>
            </a:extLst>
          </p:cNvPr>
          <p:cNvSpPr txBox="1"/>
          <p:nvPr/>
        </p:nvSpPr>
        <p:spPr>
          <a:xfrm>
            <a:off x="872459" y="1386242"/>
            <a:ext cx="10897294" cy="3139321"/>
          </a:xfrm>
          <a:prstGeom prst="rect">
            <a:avLst/>
          </a:prstGeom>
          <a:noFill/>
        </p:spPr>
        <p:txBody>
          <a:bodyPr wrap="square">
            <a:spAutoFit/>
          </a:bodyPr>
          <a:lstStyle/>
          <a:p>
            <a:r>
              <a:rPr lang="fr-FR" b="0" dirty="0">
                <a:solidFill>
                  <a:srgbClr val="D15DFF"/>
                </a:solidFill>
                <a:effectLst/>
                <a:latin typeface="Consolas" panose="020B0609020204030204" pitchFamily="49" charset="0"/>
              </a:rPr>
              <a:t>==</a:t>
            </a:r>
            <a:r>
              <a:rPr lang="fr-FR" b="0" dirty="0">
                <a:solidFill>
                  <a:srgbClr val="7285B7"/>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rgbClr val="7285B7"/>
                </a:solidFill>
                <a:effectLst/>
                <a:latin typeface="Consolas" panose="020B0609020204030204" pitchFamily="49" charset="0"/>
              </a:rPr>
              <a:t> </a:t>
            </a:r>
            <a:r>
              <a:rPr lang="fr-FR" b="0" dirty="0">
                <a:solidFill>
                  <a:srgbClr val="D15DFF"/>
                </a:solidFill>
                <a:effectLst/>
                <a:latin typeface="Consolas" panose="020B0609020204030204" pitchFamily="49" charset="0"/>
              </a:rPr>
              <a:t>égal à</a:t>
            </a:r>
            <a:endParaRPr lang="fr-FR" b="0" dirty="0">
              <a:solidFill>
                <a:srgbClr val="0070C0"/>
              </a:solidFill>
              <a:effectLst/>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Il permet de vérifier que la valeur de deux variables sont identiques</a:t>
            </a:r>
          </a:p>
          <a:p>
            <a:r>
              <a:rPr lang="fr-FR" b="0" dirty="0">
                <a:solidFill>
                  <a:schemeClr val="bg1">
                    <a:lumMod val="50000"/>
                  </a:schemeClr>
                </a:solidFill>
                <a:effectLst/>
                <a:latin typeface="Consolas" panose="020B0609020204030204" pitchFamily="49" charset="0"/>
              </a:rPr>
              <a:t>  </a:t>
            </a: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solidFill>
                  <a:srgbClr val="383A42"/>
                </a:solidFill>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strictement égal à</a:t>
            </a:r>
          </a:p>
          <a:p>
            <a:r>
              <a:rPr lang="fr-FR" b="0" dirty="0">
                <a:solidFill>
                  <a:schemeClr val="bg1">
                    <a:lumMod val="50000"/>
                  </a:schemeClr>
                </a:solidFill>
                <a:effectLst/>
                <a:latin typeface="Consolas" panose="020B0609020204030204" pitchFamily="49" charset="0"/>
              </a:rPr>
              <a:t>Il va comparer la valeur </a:t>
            </a:r>
            <a:r>
              <a:rPr lang="fr-FR" b="0" dirty="0">
                <a:solidFill>
                  <a:srgbClr val="E45649"/>
                </a:solidFill>
                <a:effectLst/>
                <a:latin typeface="Consolas" panose="020B0609020204030204" pitchFamily="49" charset="0"/>
              </a:rPr>
              <a:t>ET</a:t>
            </a:r>
            <a:r>
              <a:rPr lang="fr-FR" b="0" dirty="0">
                <a:solidFill>
                  <a:schemeClr val="bg1">
                    <a:lumMod val="50000"/>
                  </a:schemeClr>
                </a:solidFill>
                <a:effectLst/>
                <a:latin typeface="Consolas" panose="020B0609020204030204" pitchFamily="49" charset="0"/>
              </a:rPr>
              <a:t> le type de deux variables</a:t>
            </a:r>
          </a:p>
          <a:p>
            <a:r>
              <a:rPr lang="fr-FR" b="0" dirty="0">
                <a:solidFill>
                  <a:schemeClr val="bg1">
                    <a:lumMod val="50000"/>
                  </a:schemeClr>
                </a:solidFill>
                <a:effectLst/>
                <a:latin typeface="Consolas" panose="020B0609020204030204" pitchFamily="49" charset="0"/>
              </a:rPr>
              <a:t>  </a:t>
            </a:r>
            <a:endParaRPr lang="fr-FR" dirty="0">
              <a:solidFill>
                <a:schemeClr val="bg1">
                  <a:lumMod val="50000"/>
                </a:schemeClr>
              </a:solidFill>
              <a:latin typeface="Consolas" panose="020B0609020204030204" pitchFamily="49" charset="0"/>
            </a:endParaRP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différent de</a:t>
            </a:r>
          </a:p>
          <a:p>
            <a:r>
              <a:rPr lang="fr-FR" b="0" dirty="0">
                <a:solidFill>
                  <a:schemeClr val="bg1">
                    <a:lumMod val="50000"/>
                  </a:schemeClr>
                </a:solidFill>
                <a:effectLst/>
                <a:latin typeface="Consolas" panose="020B0609020204030204" pitchFamily="49" charset="0"/>
              </a:rPr>
              <a:t>Il permet de vérifier que la valeur de deux variables sont différentes</a:t>
            </a:r>
          </a:p>
          <a:p>
            <a:r>
              <a:rPr lang="fr-FR" b="0" dirty="0">
                <a:solidFill>
                  <a:schemeClr val="bg1">
                    <a:lumMod val="50000"/>
                  </a:schemeClr>
                </a:solidFill>
                <a:effectLst/>
                <a:latin typeface="Consolas" panose="020B0609020204030204" pitchFamily="49" charset="0"/>
              </a:rPr>
              <a:t>  </a:t>
            </a:r>
            <a:endParaRPr lang="fr-FR" dirty="0">
              <a:solidFill>
                <a:schemeClr val="bg1">
                  <a:lumMod val="50000"/>
                </a:schemeClr>
              </a:solidFill>
              <a:latin typeface="Consolas" panose="020B0609020204030204" pitchFamily="49" charset="0"/>
            </a:endParaRPr>
          </a:p>
          <a:p>
            <a:r>
              <a:rPr lang="fr-FR" b="0" dirty="0">
                <a:solidFill>
                  <a:srgbClr val="D15DFF"/>
                </a:solidFill>
                <a:effectLst/>
                <a:latin typeface="Consolas" panose="020B0609020204030204" pitchFamily="49" charset="0"/>
              </a:rPr>
              <a:t>!==</a:t>
            </a:r>
            <a:r>
              <a:rPr lang="fr-FR" b="0" dirty="0">
                <a:solidFill>
                  <a:schemeClr val="bg1">
                    <a:lumMod val="50000"/>
                  </a:schemeClr>
                </a:solidFill>
                <a:effectLst/>
                <a:latin typeface="Consolas" panose="020B0609020204030204" pitchFamily="49" charset="0"/>
              </a:rPr>
              <a:t> </a:t>
            </a:r>
            <a:r>
              <a:rPr lang="fr-FR" b="0" dirty="0">
                <a:effectLst/>
                <a:latin typeface="Consolas" panose="020B0609020204030204" pitchFamily="49" charset="0"/>
              </a:rPr>
              <a:t>signifie</a:t>
            </a:r>
            <a:r>
              <a:rPr lang="fr-FR" b="0" dirty="0">
                <a:solidFill>
                  <a:schemeClr val="bg1">
                    <a:lumMod val="50000"/>
                  </a:schemeClr>
                </a:solidFill>
                <a:effectLst/>
                <a:latin typeface="Consolas" panose="020B0609020204030204" pitchFamily="49" charset="0"/>
              </a:rPr>
              <a:t> </a:t>
            </a:r>
            <a:r>
              <a:rPr lang="fr-FR" b="0" dirty="0">
                <a:solidFill>
                  <a:srgbClr val="D15DFF"/>
                </a:solidFill>
                <a:effectLst/>
                <a:latin typeface="Consolas" panose="020B0609020204030204" pitchFamily="49" charset="0"/>
              </a:rPr>
              <a:t>strictement différent de</a:t>
            </a:r>
          </a:p>
          <a:p>
            <a:r>
              <a:rPr lang="fr-FR" b="0" dirty="0">
                <a:solidFill>
                  <a:schemeClr val="bg1">
                    <a:lumMod val="50000"/>
                  </a:schemeClr>
                </a:solidFill>
                <a:effectLst/>
                <a:latin typeface="Consolas" panose="020B0609020204030204" pitchFamily="49" charset="0"/>
              </a:rPr>
              <a:t>Il va vérifier si la valeur </a:t>
            </a:r>
            <a:r>
              <a:rPr lang="fr-FR" b="0" dirty="0">
                <a:solidFill>
                  <a:srgbClr val="FF0000"/>
                </a:solidFill>
                <a:effectLst/>
                <a:latin typeface="Consolas" panose="020B0609020204030204" pitchFamily="49" charset="0"/>
              </a:rPr>
              <a:t>OU</a:t>
            </a:r>
            <a:r>
              <a:rPr lang="fr-FR" b="0" dirty="0">
                <a:solidFill>
                  <a:schemeClr val="bg1">
                    <a:lumMod val="50000"/>
                  </a:schemeClr>
                </a:solidFill>
                <a:effectLst/>
                <a:latin typeface="Consolas" panose="020B0609020204030204" pitchFamily="49" charset="0"/>
              </a:rPr>
              <a:t> le type sont différents</a:t>
            </a:r>
          </a:p>
        </p:txBody>
      </p:sp>
      <p:sp>
        <p:nvSpPr>
          <p:cNvPr id="7" name="ZoneTexte 6">
            <a:extLst>
              <a:ext uri="{FF2B5EF4-FFF2-40B4-BE49-F238E27FC236}">
                <a16:creationId xmlns:a16="http://schemas.microsoft.com/office/drawing/2014/main" id="{D1052438-3BE7-0CEC-A019-3C73BF46402D}"/>
              </a:ext>
            </a:extLst>
          </p:cNvPr>
          <p:cNvSpPr txBox="1"/>
          <p:nvPr/>
        </p:nvSpPr>
        <p:spPr>
          <a:xfrm>
            <a:off x="1048625" y="4681057"/>
            <a:ext cx="2676088" cy="1754326"/>
          </a:xfrm>
          <a:prstGeom prst="rect">
            <a:avLst/>
          </a:prstGeom>
          <a:noFill/>
        </p:spPr>
        <p:txBody>
          <a:bodyPr wrap="square" rtlCol="0">
            <a:spAutoFit/>
          </a:bodyPr>
          <a:lstStyle/>
          <a:p>
            <a:r>
              <a:rPr lang="fr-FR" b="0" dirty="0">
                <a:effectLst/>
                <a:latin typeface="Consolas" panose="020B0609020204030204" pitchFamily="49" charset="0"/>
              </a:rPr>
              <a:t>Exemples</a:t>
            </a:r>
            <a:endParaRPr lang="fr-FR" dirty="0">
              <a:latin typeface="Consolas" panose="020B0609020204030204" pitchFamily="49" charset="0"/>
            </a:endParaRPr>
          </a:p>
          <a:p>
            <a:endParaRPr lang="fr-FR" b="0" dirty="0">
              <a:solidFill>
                <a:schemeClr val="bg1">
                  <a:lumMod val="50000"/>
                </a:schemeClr>
              </a:solidFill>
              <a:effectLst/>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  1 == 1 --&gt; vrai</a:t>
            </a:r>
          </a:p>
          <a:p>
            <a:r>
              <a:rPr lang="fr-FR" b="0" dirty="0">
                <a:solidFill>
                  <a:schemeClr val="bg1">
                    <a:lumMod val="50000"/>
                  </a:schemeClr>
                </a:solidFill>
                <a:effectLst/>
                <a:latin typeface="Consolas" panose="020B0609020204030204" pitchFamily="49" charset="0"/>
              </a:rPr>
              <a:t>  "1" == 1 --&gt; vrai</a:t>
            </a:r>
          </a:p>
          <a:p>
            <a:r>
              <a:rPr lang="fr-FR" b="0" dirty="0">
                <a:solidFill>
                  <a:schemeClr val="bg1">
                    <a:lumMod val="50000"/>
                  </a:schemeClr>
                </a:solidFill>
                <a:effectLst/>
                <a:latin typeface="Consolas" panose="020B0609020204030204" pitchFamily="49" charset="0"/>
              </a:rPr>
              <a:t>  1 != 2 --&gt; vrai</a:t>
            </a:r>
          </a:p>
          <a:p>
            <a:r>
              <a:rPr lang="fr-FR" b="0" dirty="0">
                <a:solidFill>
                  <a:schemeClr val="bg1">
                    <a:lumMod val="50000"/>
                  </a:schemeClr>
                </a:solidFill>
                <a:effectLst/>
                <a:latin typeface="Consolas" panose="020B0609020204030204" pitchFamily="49" charset="0"/>
              </a:rPr>
              <a:t>  1 != "1" --&gt; faux</a:t>
            </a:r>
          </a:p>
        </p:txBody>
      </p:sp>
      <p:sp>
        <p:nvSpPr>
          <p:cNvPr id="8" name="ZoneTexte 7">
            <a:extLst>
              <a:ext uri="{FF2B5EF4-FFF2-40B4-BE49-F238E27FC236}">
                <a16:creationId xmlns:a16="http://schemas.microsoft.com/office/drawing/2014/main" id="{B6DB3512-F84B-940E-07A1-216F8C436A80}"/>
              </a:ext>
            </a:extLst>
          </p:cNvPr>
          <p:cNvSpPr txBox="1"/>
          <p:nvPr/>
        </p:nvSpPr>
        <p:spPr>
          <a:xfrm>
            <a:off x="5511566" y="5217952"/>
            <a:ext cx="3483803" cy="1477328"/>
          </a:xfrm>
          <a:prstGeom prst="rect">
            <a:avLst/>
          </a:prstGeom>
          <a:noFill/>
        </p:spPr>
        <p:txBody>
          <a:bodyPr wrap="square" rtlCol="0">
            <a:spAutoFit/>
          </a:bodyPr>
          <a:lstStyle/>
          <a:p>
            <a:r>
              <a:rPr lang="fr-FR" b="0" dirty="0">
                <a:solidFill>
                  <a:schemeClr val="bg1">
                    <a:lumMod val="50000"/>
                  </a:schemeClr>
                </a:solidFill>
                <a:effectLst/>
                <a:latin typeface="Consolas" panose="020B0609020204030204" pitchFamily="49" charset="0"/>
              </a:rPr>
              <a:t>3 === 3 --&gt; vrai</a:t>
            </a:r>
          </a:p>
          <a:p>
            <a:r>
              <a:rPr lang="fr-FR" b="0" dirty="0">
                <a:solidFill>
                  <a:schemeClr val="bg1">
                    <a:lumMod val="50000"/>
                  </a:schemeClr>
                </a:solidFill>
                <a:effectLst/>
                <a:latin typeface="Consolas" panose="020B0609020204030204" pitchFamily="49" charset="0"/>
              </a:rPr>
              <a:t>3 === "3" --&gt; faux</a:t>
            </a:r>
          </a:p>
          <a:p>
            <a:r>
              <a:rPr lang="fr-FR" b="0" dirty="0">
                <a:solidFill>
                  <a:schemeClr val="bg1">
                    <a:lumMod val="50000"/>
                  </a:schemeClr>
                </a:solidFill>
                <a:effectLst/>
                <a:latin typeface="Consolas" panose="020B0609020204030204" pitchFamily="49" charset="0"/>
              </a:rPr>
              <a:t>3 !== "3" --&gt; vrai</a:t>
            </a:r>
          </a:p>
          <a:p>
            <a:r>
              <a:rPr lang="fr-FR" b="0" dirty="0">
                <a:solidFill>
                  <a:schemeClr val="bg1">
                    <a:lumMod val="50000"/>
                  </a:schemeClr>
                </a:solidFill>
                <a:effectLst/>
                <a:latin typeface="Consolas" panose="020B0609020204030204" pitchFamily="49" charset="0"/>
              </a:rPr>
              <a:t>4 !== 3 --&gt; vrai</a:t>
            </a:r>
          </a:p>
          <a:p>
            <a:endParaRPr lang="fr-FR" dirty="0"/>
          </a:p>
        </p:txBody>
      </p:sp>
    </p:spTree>
    <p:extLst>
      <p:ext uri="{BB962C8B-B14F-4D97-AF65-F5344CB8AC3E}">
        <p14:creationId xmlns:p14="http://schemas.microsoft.com/office/powerpoint/2010/main" val="296746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8</a:t>
            </a:r>
          </a:p>
        </p:txBody>
      </p:sp>
      <p:sp>
        <p:nvSpPr>
          <p:cNvPr id="3" name="TextBox 2">
            <a:extLst>
              <a:ext uri="{FF2B5EF4-FFF2-40B4-BE49-F238E27FC236}">
                <a16:creationId xmlns:a16="http://schemas.microsoft.com/office/drawing/2014/main" id="{300F317F-220A-C48E-5C15-8F401C4C2259}"/>
              </a:ext>
            </a:extLst>
          </p:cNvPr>
          <p:cNvSpPr txBox="1"/>
          <p:nvPr/>
        </p:nvSpPr>
        <p:spPr>
          <a:xfrm>
            <a:off x="5413158" y="835417"/>
            <a:ext cx="136568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tableaux</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8E41B3FB-51EA-65DC-D3B4-3D1A6C233102}"/>
              </a:ext>
            </a:extLst>
          </p:cNvPr>
          <p:cNvSpPr txBox="1"/>
          <p:nvPr/>
        </p:nvSpPr>
        <p:spPr>
          <a:xfrm>
            <a:off x="953339" y="1426654"/>
            <a:ext cx="10493405" cy="4478149"/>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declaration</a:t>
            </a:r>
            <a:r>
              <a:rPr lang="fr-FR" i="1" dirty="0">
                <a:solidFill>
                  <a:srgbClr val="A0A1A7"/>
                </a:solidFill>
                <a:latin typeface="Consolas"/>
                <a:ea typeface="Times New Roman"/>
                <a:cs typeface="Times New Roman"/>
              </a:rPr>
              <a:t> de tableaux</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numbers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new</a:t>
            </a:r>
            <a:r>
              <a:rPr lang="fr-FR" dirty="0">
                <a:solidFill>
                  <a:srgbClr val="383A42"/>
                </a:solidFill>
                <a:latin typeface="Consolas"/>
                <a:ea typeface="Times New Roman"/>
                <a:cs typeface="Times New Roman"/>
              </a:rPr>
              <a:t> </a:t>
            </a:r>
            <a:r>
              <a:rPr lang="fr-FR" dirty="0" err="1">
                <a:solidFill>
                  <a:srgbClr val="C18401"/>
                </a:solidFill>
                <a:latin typeface="Consolas"/>
                <a:ea typeface="Times New Roman"/>
                <a:cs typeface="Times New Roman"/>
              </a:rPr>
              <a:t>Array</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3</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5</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6</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7</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8</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9</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fruits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"mangue"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"pastèque"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"poire"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"orange"</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"ananas"</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 un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du tableau</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(fruits[</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1ere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(fruits[</a:t>
            </a:r>
            <a:r>
              <a:rPr lang="fr-FR" dirty="0">
                <a:solidFill>
                  <a:srgbClr val="986801"/>
                </a:solidFill>
                <a:latin typeface="Consolas"/>
                <a:ea typeface="Times New Roman"/>
                <a:cs typeface="Times New Roman"/>
              </a:rPr>
              <a:t>7</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8eme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unshift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"fraise"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au </a:t>
            </a:r>
            <a:r>
              <a:rPr lang="fr-FR" i="1" dirty="0" err="1">
                <a:solidFill>
                  <a:srgbClr val="A0A1A7"/>
                </a:solidFill>
                <a:latin typeface="Consolas"/>
                <a:ea typeface="Times New Roman"/>
                <a:cs typeface="Times New Roman"/>
              </a:rPr>
              <a:t>debut</a:t>
            </a:r>
            <a:r>
              <a:rPr lang="fr-FR" i="1" dirty="0">
                <a:solidFill>
                  <a:srgbClr val="A0A1A7"/>
                </a:solidFill>
                <a:latin typeface="Consolas"/>
                <a:ea typeface="Times New Roman"/>
                <a:cs typeface="Times New Roman"/>
              </a:rPr>
              <a:t> du tableau</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push</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"banane"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en fin de tableau</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shift</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supprimer le 1er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pop</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supprimer le dernier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fruits.</a:t>
            </a:r>
            <a:r>
              <a:rPr lang="fr-FR" dirty="0" err="1">
                <a:solidFill>
                  <a:srgbClr val="4078F2"/>
                </a:solidFill>
                <a:latin typeface="Consolas"/>
                <a:ea typeface="Times New Roman"/>
                <a:cs typeface="Times New Roman"/>
              </a:rPr>
              <a:t>indexOf</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"orange"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retourne la position de l’</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orange</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C18401"/>
                </a:solidFill>
                <a:latin typeface="Consolas"/>
                <a:ea typeface="Times New Roman"/>
                <a:cs typeface="Times New Roman"/>
              </a:rPr>
              <a:t>Array</a:t>
            </a:r>
            <a:r>
              <a:rPr lang="fr-FR" dirty="0" err="1">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isArray</a:t>
            </a:r>
            <a:r>
              <a:rPr lang="fr-FR" dirty="0">
                <a:solidFill>
                  <a:srgbClr val="383A42"/>
                </a:solidFill>
                <a:latin typeface="Consolas"/>
                <a:ea typeface="Times New Roman"/>
                <a:cs typeface="Times New Roman"/>
              </a:rPr>
              <a:t>(fruits));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true</a:t>
            </a:r>
            <a:endParaRPr lang="fr-FR" dirty="0">
              <a:ea typeface="Times New Roman"/>
              <a:cs typeface="Times New Roman"/>
            </a:endParaRPr>
          </a:p>
          <a:p>
            <a:pPr>
              <a:spcAft>
                <a:spcPts val="0"/>
              </a:spcAft>
            </a:pPr>
            <a:r>
              <a:rPr lang="fr-FR" sz="1100"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sz="2000" dirty="0">
                <a:ea typeface="Times New Roman"/>
                <a:cs typeface="Times New Roman"/>
              </a:rPr>
              <a:t>liste complète des fonctions de tableaux</a:t>
            </a:r>
            <a:endParaRPr lang="fr-FR" dirty="0">
              <a:ea typeface="Times New Roman"/>
              <a:cs typeface="Times New Roman"/>
            </a:endParaRPr>
          </a:p>
          <a:p>
            <a:r>
              <a:rPr lang="fr-FR" sz="2000" dirty="0">
                <a:solidFill>
                  <a:srgbClr val="548DD4"/>
                </a:solidFill>
                <a:ea typeface="Times New Roman"/>
                <a:cs typeface="Times New Roman"/>
              </a:rPr>
              <a:t>https://www.w3schools.com/jsref/jsref_obj_array.asp</a:t>
            </a:r>
            <a:endParaRPr lang="fr-FR" dirty="0"/>
          </a:p>
        </p:txBody>
      </p:sp>
    </p:spTree>
    <p:extLst>
      <p:ext uri="{BB962C8B-B14F-4D97-AF65-F5344CB8AC3E}">
        <p14:creationId xmlns:p14="http://schemas.microsoft.com/office/powerpoint/2010/main" val="212223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AB2125FC-9EDD-BFBD-56D6-BD895A5854BA}"/>
              </a:ext>
            </a:extLst>
          </p:cNvPr>
          <p:cNvSpPr txBox="1"/>
          <p:nvPr/>
        </p:nvSpPr>
        <p:spPr>
          <a:xfrm>
            <a:off x="2860334" y="1482002"/>
            <a:ext cx="6373322" cy="4801314"/>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personne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prenom</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"Julien"</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nom</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"La garde"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age</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30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passions</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"foot"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"natation"</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"jeux </a:t>
            </a:r>
            <a:r>
              <a:rPr lang="fr-FR" dirty="0" err="1">
                <a:solidFill>
                  <a:srgbClr val="50A14F"/>
                </a:solidFill>
                <a:latin typeface="Consolas"/>
                <a:ea typeface="Times New Roman"/>
                <a:cs typeface="Times New Roman"/>
              </a:rPr>
              <a:t>videos</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adresse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rue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"rue Nationale"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ville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"Lille"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pays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"France"</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afficher un objet</a:t>
            </a:r>
            <a:endParaRPr lang="fr-FR" dirty="0">
              <a:solidFill>
                <a:srgbClr val="383A42"/>
              </a:solidFill>
              <a:latin typeface="Consolas"/>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(personne); </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aux attributs de l'objet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a:t>
            </a:r>
            <a:r>
              <a:rPr lang="fr-FR" i="1" dirty="0" err="1">
                <a:solidFill>
                  <a:srgbClr val="A0A1A7"/>
                </a:solidFill>
                <a:latin typeface="Consolas"/>
                <a:ea typeface="Times New Roman"/>
                <a:cs typeface="Times New Roman"/>
              </a:rPr>
              <a:t>prenom</a:t>
            </a:r>
            <a:endParaRPr lang="fr-FR" dirty="0">
              <a:ea typeface="Times New Roman"/>
              <a:cs typeface="Times New Roman"/>
            </a:endParaRPr>
          </a:p>
          <a:p>
            <a:pPr>
              <a:spcAft>
                <a:spcPts val="0"/>
              </a:spcAft>
            </a:pPr>
            <a:endParaRPr lang="fr-FR" dirty="0">
              <a:ea typeface="Times New Roman"/>
              <a:cs typeface="Times New Roman"/>
            </a:endParaRPr>
          </a:p>
        </p:txBody>
      </p:sp>
    </p:spTree>
    <p:extLst>
      <p:ext uri="{BB962C8B-B14F-4D97-AF65-F5344CB8AC3E}">
        <p14:creationId xmlns:p14="http://schemas.microsoft.com/office/powerpoint/2010/main" val="185218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10</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C6D84D25-3D38-4AD6-38CD-5D43EC26A230}"/>
              </a:ext>
            </a:extLst>
          </p:cNvPr>
          <p:cNvSpPr txBox="1"/>
          <p:nvPr/>
        </p:nvSpPr>
        <p:spPr>
          <a:xfrm>
            <a:off x="1913761" y="1660426"/>
            <a:ext cx="8572560" cy="3693319"/>
          </a:xfrm>
          <a:prstGeom prst="rect">
            <a:avLst/>
          </a:prstGeom>
          <a:noFill/>
        </p:spPr>
        <p:txBody>
          <a:bodyPr wrap="square" rtlCol="0">
            <a:spAutoFit/>
          </a:bodyPr>
          <a:lstStyle/>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passions</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au 1er </a:t>
            </a:r>
            <a:r>
              <a:rPr lang="fr-FR" i="1" dirty="0" err="1">
                <a:solidFill>
                  <a:srgbClr val="A0A1A7"/>
                </a:solidFill>
                <a:latin typeface="Consolas"/>
                <a:ea typeface="Times New Roman"/>
                <a:cs typeface="Times New Roman"/>
              </a:rPr>
              <a:t>element</a:t>
            </a:r>
            <a:r>
              <a:rPr lang="fr-FR" i="1" dirty="0">
                <a:solidFill>
                  <a:srgbClr val="A0A1A7"/>
                </a:solidFill>
                <a:latin typeface="Consolas"/>
                <a:ea typeface="Times New Roman"/>
                <a:cs typeface="Times New Roman"/>
              </a:rPr>
              <a:t> des passions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adresse</a:t>
            </a:r>
            <a:r>
              <a:rPr lang="fr-FR" dirty="0" err="1">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rue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acces</a:t>
            </a:r>
            <a:r>
              <a:rPr lang="fr-FR" i="1" dirty="0">
                <a:solidFill>
                  <a:srgbClr val="A0A1A7"/>
                </a:solidFill>
                <a:latin typeface="Consolas"/>
                <a:ea typeface="Times New Roman"/>
                <a:cs typeface="Times New Roman"/>
              </a:rPr>
              <a:t> a la rue (qui est lui </a:t>
            </a:r>
            <a:r>
              <a:rPr lang="fr-FR" i="1" dirty="0" err="1">
                <a:solidFill>
                  <a:srgbClr val="A0A1A7"/>
                </a:solidFill>
                <a:latin typeface="Consolas"/>
                <a:ea typeface="Times New Roman"/>
                <a:cs typeface="Times New Roman"/>
              </a:rPr>
              <a:t>meme</a:t>
            </a:r>
            <a:r>
              <a:rPr lang="fr-FR" i="1" dirty="0">
                <a:solidFill>
                  <a:srgbClr val="A0A1A7"/>
                </a:solidFill>
                <a:latin typeface="Consolas"/>
                <a:ea typeface="Times New Roman"/>
                <a:cs typeface="Times New Roman"/>
              </a:rPr>
              <a:t> un attribut de l'objet adresse')</a:t>
            </a:r>
          </a:p>
          <a:p>
            <a:pPr>
              <a:spcAft>
                <a:spcPts val="0"/>
              </a:spcAft>
            </a:pP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0184BC"/>
                </a:solidFill>
                <a:latin typeface="Consolas"/>
                <a:ea typeface="Times New Roman"/>
                <a:cs typeface="Times New Roman"/>
              </a:rPr>
              <a:t>=</a:t>
            </a:r>
            <a:r>
              <a:rPr lang="fr-FR" dirty="0">
                <a:solidFill>
                  <a:srgbClr val="50A14F"/>
                </a:solidFill>
                <a:latin typeface="Consolas"/>
                <a:ea typeface="Times New Roman"/>
                <a:cs typeface="Times New Roman"/>
              </a:rPr>
              <a:t>"Julie"</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modifie la valeur d'un attribut</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prenom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afficher la nouvelle valeur</a:t>
            </a:r>
          </a:p>
          <a:p>
            <a:pPr>
              <a:spcAft>
                <a:spcPts val="0"/>
              </a:spcAft>
            </a:pP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personne.</a:t>
            </a:r>
            <a:r>
              <a:rPr lang="fr-FR" dirty="0" err="1">
                <a:solidFill>
                  <a:srgbClr val="E45649"/>
                </a:solidFill>
                <a:latin typeface="Consolas"/>
                <a:ea typeface="Times New Roman"/>
                <a:cs typeface="Times New Roman"/>
              </a:rPr>
              <a:t>email</a:t>
            </a:r>
            <a:r>
              <a:rPr lang="fr-FR" dirty="0">
                <a:solidFill>
                  <a:srgbClr val="0184BC"/>
                </a:solidFill>
                <a:latin typeface="Consolas"/>
                <a:ea typeface="Times New Roman"/>
                <a:cs typeface="Times New Roman"/>
              </a:rPr>
              <a:t>=</a:t>
            </a:r>
            <a:r>
              <a:rPr lang="fr-FR" dirty="0">
                <a:solidFill>
                  <a:srgbClr val="50A14F"/>
                </a:solidFill>
                <a:latin typeface="Consolas"/>
                <a:ea typeface="Times New Roman"/>
                <a:cs typeface="Times New Roman"/>
              </a:rPr>
              <a:t>"julie@example.com"</a:t>
            </a:r>
            <a:r>
              <a:rPr lang="fr-FR" dirty="0">
                <a:solidFill>
                  <a:srgbClr val="383A42"/>
                </a:solidFill>
                <a:latin typeface="Consolas"/>
                <a:ea typeface="Times New Roman"/>
                <a:cs typeface="Times New Roman"/>
              </a:rPr>
              <a:t>; </a:t>
            </a:r>
            <a:r>
              <a:rPr lang="fr-FR" i="1" dirty="0">
                <a:solidFill>
                  <a:srgbClr val="A0A1A7"/>
                </a:solidFill>
                <a:latin typeface="Consolas"/>
                <a:ea typeface="Times New Roman"/>
                <a:cs typeface="Times New Roman"/>
              </a:rPr>
              <a:t>// ajout d'un nouvel attribut</a:t>
            </a:r>
          </a:p>
          <a:p>
            <a:pPr>
              <a:spcAft>
                <a:spcPts val="0"/>
              </a:spcAft>
            </a:pPr>
            <a:r>
              <a:rPr lang="fr-FR" i="1" dirty="0">
                <a:solidFill>
                  <a:srgbClr val="A0A1A7"/>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(personne); </a:t>
            </a:r>
            <a:r>
              <a:rPr lang="fr-FR" i="1" dirty="0">
                <a:solidFill>
                  <a:srgbClr val="A0A1A7"/>
                </a:solidFill>
                <a:latin typeface="Consolas"/>
                <a:ea typeface="Times New Roman"/>
                <a:cs typeface="Times New Roman"/>
              </a:rPr>
              <a:t>// affiche le nouvel attribut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218722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11</a:t>
            </a:r>
          </a:p>
        </p:txBody>
      </p:sp>
      <p:sp>
        <p:nvSpPr>
          <p:cNvPr id="3" name="TextBox 2">
            <a:extLst>
              <a:ext uri="{FF2B5EF4-FFF2-40B4-BE49-F238E27FC236}">
                <a16:creationId xmlns:a16="http://schemas.microsoft.com/office/drawing/2014/main" id="{300F317F-220A-C48E-5C15-8F401C4C2259}"/>
              </a:ext>
            </a:extLst>
          </p:cNvPr>
          <p:cNvSpPr txBox="1"/>
          <p:nvPr/>
        </p:nvSpPr>
        <p:spPr>
          <a:xfrm>
            <a:off x="5621882" y="784679"/>
            <a:ext cx="115631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objets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546C906A-77C6-283C-BF2F-5BE12572D7A4}"/>
              </a:ext>
            </a:extLst>
          </p:cNvPr>
          <p:cNvSpPr txBox="1"/>
          <p:nvPr/>
        </p:nvSpPr>
        <p:spPr>
          <a:xfrm>
            <a:off x="887735" y="1225689"/>
            <a:ext cx="4929222" cy="5632311"/>
          </a:xfrm>
          <a:prstGeom prst="rect">
            <a:avLst/>
          </a:prstGeom>
          <a:noFill/>
        </p:spPr>
        <p:txBody>
          <a:bodyPr wrap="square" rtlCol="0">
            <a:spAutoFit/>
          </a:bodyPr>
          <a:lstStyle/>
          <a:p>
            <a:pPr>
              <a:spcAft>
                <a:spcPts val="0"/>
              </a:spcAft>
            </a:pPr>
            <a:r>
              <a:rPr lang="fr-FR" sz="2000" dirty="0" err="1">
                <a:solidFill>
                  <a:srgbClr val="A626A4"/>
                </a:solidFill>
                <a:latin typeface="Consolas"/>
                <a:ea typeface="Times New Roman"/>
                <a:cs typeface="Times New Roman"/>
              </a:rPr>
              <a:t>const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todos</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1</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"Faire les courses"</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2</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"Balade au vieux Lille"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a:solidFill>
                  <a:srgbClr val="E45649"/>
                </a:solidFill>
                <a:latin typeface="Consolas"/>
                <a:ea typeface="Times New Roman"/>
                <a:cs typeface="Times New Roman"/>
              </a:rPr>
              <a:t>id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3</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text</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50A14F"/>
                </a:solidFill>
                <a:latin typeface="Consolas"/>
                <a:ea typeface="Times New Roman"/>
                <a:cs typeface="Times New Roman"/>
              </a:rPr>
              <a:t>"Préparer le diner"</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r>
              <a:rPr lang="fr-FR" sz="2000" dirty="0" err="1">
                <a:solidFill>
                  <a:srgbClr val="E45649"/>
                </a:solidFill>
                <a:latin typeface="Consolas"/>
                <a:ea typeface="Times New Roman"/>
                <a:cs typeface="Times New Roman"/>
              </a:rPr>
              <a:t>isCompleted</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false</a:t>
            </a:r>
            <a:r>
              <a:rPr lang="fr-FR" sz="2000" dirty="0">
                <a:solidFill>
                  <a:srgbClr val="383A42"/>
                </a:solidFill>
                <a:latin typeface="Consolas"/>
                <a:ea typeface="Times New Roman"/>
                <a:cs typeface="Times New Roman"/>
              </a:rPr>
              <a:t>,</a:t>
            </a:r>
            <a:endParaRPr lang="fr-FR" sz="2000" dirty="0">
              <a:ea typeface="Times New Roman"/>
              <a:cs typeface="Times New Roman"/>
            </a:endParaRPr>
          </a:p>
          <a:p>
            <a:pPr>
              <a:spcAft>
                <a:spcPts val="0"/>
              </a:spcAft>
            </a:pPr>
            <a:r>
              <a:rPr lang="fr-FR" sz="2000" dirty="0">
                <a:solidFill>
                  <a:srgbClr val="383A42"/>
                </a:solidFill>
                <a:latin typeface="Consolas"/>
                <a:ea typeface="Times New Roman"/>
                <a:cs typeface="Times New Roman"/>
              </a:rPr>
              <a:t>  },</a:t>
            </a:r>
            <a:endParaRPr lang="fr-FR" sz="2000" dirty="0">
              <a:ea typeface="Times New Roman"/>
              <a:cs typeface="Times New Roman"/>
            </a:endParaRPr>
          </a:p>
          <a:p>
            <a:endParaRPr lang="fr-FR" sz="2000" dirty="0"/>
          </a:p>
        </p:txBody>
      </p:sp>
      <p:sp>
        <p:nvSpPr>
          <p:cNvPr id="5" name="ZoneTexte 4">
            <a:extLst>
              <a:ext uri="{FF2B5EF4-FFF2-40B4-BE49-F238E27FC236}">
                <a16:creationId xmlns:a16="http://schemas.microsoft.com/office/drawing/2014/main" id="{7D242070-7DA5-9447-BE2F-075012DFDD81}"/>
              </a:ext>
            </a:extLst>
          </p:cNvPr>
          <p:cNvSpPr txBox="1"/>
          <p:nvPr/>
        </p:nvSpPr>
        <p:spPr>
          <a:xfrm>
            <a:off x="6713717" y="1620524"/>
            <a:ext cx="4071934" cy="4801314"/>
          </a:xfrm>
          <a:prstGeom prst="rect">
            <a:avLst/>
          </a:prstGeom>
          <a:noFill/>
        </p:spPr>
        <p:txBody>
          <a:bodyPr wrap="square" rtlCol="0">
            <a:spAutoFit/>
          </a:bodyPr>
          <a:lstStyle/>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E45649"/>
                </a:solidFill>
                <a:latin typeface="Consolas"/>
                <a:ea typeface="Times New Roman"/>
                <a:cs typeface="Times New Roman"/>
              </a:rPr>
              <a:t>id</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4</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text</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"Regarder la TV"</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E45649"/>
                </a:solidFill>
                <a:latin typeface="Consolas"/>
                <a:ea typeface="Times New Roman"/>
                <a:cs typeface="Times New Roman"/>
              </a:rPr>
              <a:t>isCompleted</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false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afficher un tableau d'objets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afficher l'attribut </a:t>
            </a:r>
            <a:r>
              <a:rPr lang="fr-FR" i="1" dirty="0" err="1">
                <a:solidFill>
                  <a:srgbClr val="A0A1A7"/>
                </a:solidFill>
                <a:latin typeface="Consolas"/>
                <a:ea typeface="Times New Roman"/>
                <a:cs typeface="Times New Roman"/>
              </a:rPr>
              <a:t>text</a:t>
            </a:r>
            <a:r>
              <a:rPr lang="fr-FR" i="1" dirty="0">
                <a:solidFill>
                  <a:srgbClr val="A0A1A7"/>
                </a:solidFill>
                <a:latin typeface="Consolas"/>
                <a:ea typeface="Times New Roman"/>
                <a:cs typeface="Times New Roman"/>
              </a:rPr>
              <a:t> du 1er objet du tableau</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p>
          <a:p>
            <a:pPr>
              <a:spcAft>
                <a:spcPts val="0"/>
              </a:spcAft>
            </a:pPr>
            <a:endParaRPr lang="fr-FR" dirty="0">
              <a:ea typeface="Times New Roman"/>
              <a:cs typeface="Times New Roman"/>
            </a:endParaRPr>
          </a:p>
          <a:p>
            <a:endParaRPr lang="fr-FR" dirty="0"/>
          </a:p>
        </p:txBody>
      </p:sp>
    </p:spTree>
    <p:extLst>
      <p:ext uri="{BB962C8B-B14F-4D97-AF65-F5344CB8AC3E}">
        <p14:creationId xmlns:p14="http://schemas.microsoft.com/office/powerpoint/2010/main" val="3432696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12</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C01229CF-D9B6-7F28-FDEA-067691B96858}"/>
              </a:ext>
            </a:extLst>
          </p:cNvPr>
          <p:cNvSpPr txBox="1"/>
          <p:nvPr/>
        </p:nvSpPr>
        <p:spPr>
          <a:xfrm>
            <a:off x="1560817" y="1589746"/>
            <a:ext cx="1204163" cy="461665"/>
          </a:xfrm>
          <a:prstGeom prst="rect">
            <a:avLst/>
          </a:prstGeom>
          <a:noFill/>
        </p:spPr>
        <p:txBody>
          <a:bodyPr wrap="square" rtlCol="0">
            <a:spAutoFit/>
          </a:bodyPr>
          <a:lstStyle/>
          <a:p>
            <a:r>
              <a:rPr lang="fr-FR" sz="2400" b="1" dirty="0">
                <a:solidFill>
                  <a:srgbClr val="0070C0"/>
                </a:solidFill>
              </a:rPr>
              <a:t>If / </a:t>
            </a:r>
            <a:r>
              <a:rPr lang="fr-FR" sz="2400" b="1" dirty="0" err="1">
                <a:solidFill>
                  <a:srgbClr val="0070C0"/>
                </a:solidFill>
              </a:rPr>
              <a:t>else</a:t>
            </a:r>
            <a:endParaRPr lang="fr-FR" sz="2400" dirty="0"/>
          </a:p>
        </p:txBody>
      </p:sp>
      <p:sp>
        <p:nvSpPr>
          <p:cNvPr id="6" name="ZoneTexte 5">
            <a:extLst>
              <a:ext uri="{FF2B5EF4-FFF2-40B4-BE49-F238E27FC236}">
                <a16:creationId xmlns:a16="http://schemas.microsoft.com/office/drawing/2014/main" id="{DC7C5CC8-9709-A7E4-5C9A-B75C2F3AB05A}"/>
              </a:ext>
            </a:extLst>
          </p:cNvPr>
          <p:cNvSpPr txBox="1"/>
          <p:nvPr/>
        </p:nvSpPr>
        <p:spPr>
          <a:xfrm>
            <a:off x="1454284" y="2143744"/>
            <a:ext cx="2857520" cy="3724096"/>
          </a:xfrm>
          <a:prstGeom prst="rect">
            <a:avLst/>
          </a:prstGeom>
          <a:noFill/>
        </p:spPr>
        <p:txBody>
          <a:bodyPr wrap="square" rtlCol="0">
            <a:spAutoFit/>
          </a:bodyPr>
          <a:lstStyle/>
          <a:p>
            <a:pPr>
              <a:spcAft>
                <a:spcPts val="0"/>
              </a:spcAft>
            </a:pPr>
            <a:r>
              <a:rPr lang="fr-FR" sz="2000" b="1" dirty="0">
                <a:ea typeface="Times New Roman"/>
                <a:cs typeface="Times New Roman"/>
              </a:rPr>
              <a:t>Syntaxe générale :</a:t>
            </a:r>
            <a:endParaRPr lang="fr-FR" dirty="0">
              <a:ea typeface="Times New Roman"/>
              <a:cs typeface="Times New Roman"/>
            </a:endParaRPr>
          </a:p>
          <a:p>
            <a:pPr>
              <a:spcAft>
                <a:spcPts val="0"/>
              </a:spcAft>
            </a:pPr>
            <a:r>
              <a:rPr lang="fr-FR" dirty="0">
                <a:solidFill>
                  <a:srgbClr val="0000CD"/>
                </a:solidFill>
                <a:latin typeface="Consolas"/>
                <a:ea typeface="Times New Roman"/>
                <a:cs typeface="Times New Roman"/>
              </a:rPr>
              <a:t>if</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condition1</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  traitement si condition 1 est vraie</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err="1">
                <a:solidFill>
                  <a:srgbClr val="0000CD"/>
                </a:solidFill>
                <a:latin typeface="Consolas"/>
                <a:ea typeface="Times New Roman"/>
                <a:cs typeface="Times New Roman"/>
              </a:rPr>
              <a:t>else</a:t>
            </a: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if</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condition2</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  traitement si condition 2 est vraie</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err="1">
                <a:solidFill>
                  <a:srgbClr val="0000CD"/>
                </a:solidFill>
                <a:latin typeface="Consolas"/>
                <a:ea typeface="Times New Roman"/>
                <a:cs typeface="Times New Roman"/>
              </a:rPr>
              <a:t>else</a:t>
            </a:r>
            <a:r>
              <a:rPr lang="fr-FR" dirty="0">
                <a:solidFill>
                  <a:srgbClr val="000000"/>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000000"/>
                </a:solidFill>
                <a:latin typeface="Consolas"/>
                <a:ea typeface="Times New Roman"/>
                <a:cs typeface="Times New Roman"/>
              </a:rPr>
              <a:t>  </a:t>
            </a:r>
            <a:r>
              <a:rPr lang="fr-FR" dirty="0">
                <a:solidFill>
                  <a:srgbClr val="008000"/>
                </a:solidFill>
                <a:latin typeface="Consolas"/>
                <a:ea typeface="Times New Roman"/>
                <a:cs typeface="Times New Roman"/>
              </a:rPr>
              <a:t>//</a:t>
            </a:r>
            <a:r>
              <a:rPr lang="fr-FR" i="1" dirty="0">
                <a:solidFill>
                  <a:srgbClr val="008000"/>
                </a:solidFill>
                <a:latin typeface="Consolas"/>
                <a:ea typeface="Times New Roman"/>
                <a:cs typeface="Times New Roman"/>
              </a:rPr>
              <a:t>  le reste des cas </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a:t>
            </a:r>
            <a:endParaRPr lang="fr-FR" dirty="0">
              <a:ea typeface="Times New Roman"/>
              <a:cs typeface="Times New Roman"/>
            </a:endParaRPr>
          </a:p>
          <a:p>
            <a:endParaRPr lang="fr-FR" dirty="0"/>
          </a:p>
        </p:txBody>
      </p:sp>
      <p:sp>
        <p:nvSpPr>
          <p:cNvPr id="7" name="ZoneTexte 6">
            <a:extLst>
              <a:ext uri="{FF2B5EF4-FFF2-40B4-BE49-F238E27FC236}">
                <a16:creationId xmlns:a16="http://schemas.microsoft.com/office/drawing/2014/main" id="{6E47BD5D-CFE9-F168-637E-CCD9CD906547}"/>
              </a:ext>
            </a:extLst>
          </p:cNvPr>
          <p:cNvSpPr txBox="1"/>
          <p:nvPr/>
        </p:nvSpPr>
        <p:spPr>
          <a:xfrm>
            <a:off x="6096000" y="1589746"/>
            <a:ext cx="4857784" cy="4832092"/>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x</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14</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y</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y)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"les deux nombres sont égaux"</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else</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y)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"x est supérieur à y"</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else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"x est inférieur à y"</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sz="2000" dirty="0">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if</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y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20</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"nombre autorisé"</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332935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a:t>
            </a:r>
          </a:p>
        </p:txBody>
      </p:sp>
      <p:sp>
        <p:nvSpPr>
          <p:cNvPr id="2" name="TextBox 1">
            <a:extLst>
              <a:ext uri="{FF2B5EF4-FFF2-40B4-BE49-F238E27FC236}">
                <a16:creationId xmlns:a16="http://schemas.microsoft.com/office/drawing/2014/main" id="{7DA37949-1194-B285-7F98-09560FF37E73}"/>
              </a:ext>
            </a:extLst>
          </p:cNvPr>
          <p:cNvSpPr txBox="1"/>
          <p:nvPr/>
        </p:nvSpPr>
        <p:spPr>
          <a:xfrm>
            <a:off x="953339" y="2076331"/>
            <a:ext cx="4498019" cy="35650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200"/>
              </a:spcBef>
              <a:spcAft>
                <a:spcPts val="200"/>
              </a:spcAft>
            </a:pPr>
            <a:endParaRPr lang="en-US" dirty="0">
              <a:ea typeface="+mn-lt"/>
              <a:cs typeface="+mn-lt"/>
            </a:endParaRPr>
          </a:p>
          <a:p>
            <a:pPr marL="285750" indent="-285750">
              <a:spcBef>
                <a:spcPts val="1200"/>
              </a:spcBef>
              <a:spcAft>
                <a:spcPts val="200"/>
              </a:spcAft>
              <a:buFont typeface="Arial"/>
              <a:buChar char="•"/>
            </a:pPr>
            <a:r>
              <a:rPr lang="fr-FR" dirty="0">
                <a:ea typeface="+mn-lt"/>
                <a:cs typeface="+mn-lt"/>
              </a:rPr>
              <a:t>Présentation du JavaScript</a:t>
            </a:r>
          </a:p>
          <a:p>
            <a:pPr marL="285750" indent="-285750">
              <a:spcBef>
                <a:spcPts val="1200"/>
              </a:spcBef>
              <a:spcAft>
                <a:spcPts val="200"/>
              </a:spcAft>
              <a:buFont typeface="Arial"/>
              <a:buChar char="•"/>
            </a:pPr>
            <a:r>
              <a:rPr lang="fr-FR" dirty="0">
                <a:ea typeface="+mn-lt"/>
                <a:cs typeface="+mn-lt"/>
              </a:rPr>
              <a:t>Intégration du JS dans le HTML</a:t>
            </a:r>
          </a:p>
          <a:p>
            <a:pPr marL="285750" indent="-285750">
              <a:spcBef>
                <a:spcPts val="1200"/>
              </a:spcBef>
              <a:spcAft>
                <a:spcPts val="200"/>
              </a:spcAft>
              <a:buFont typeface="Arial"/>
              <a:buChar char="•"/>
            </a:pPr>
            <a:r>
              <a:rPr lang="fr-FR" dirty="0">
                <a:ea typeface="+mn-lt"/>
                <a:cs typeface="+mn-lt"/>
              </a:rPr>
              <a:t>Déclaration de  constantes et de variables</a:t>
            </a:r>
          </a:p>
          <a:p>
            <a:pPr marL="285750" indent="-285750">
              <a:spcBef>
                <a:spcPts val="1200"/>
              </a:spcBef>
              <a:spcAft>
                <a:spcPts val="200"/>
              </a:spcAft>
              <a:buFont typeface="Arial"/>
              <a:buChar char="•"/>
            </a:pPr>
            <a:r>
              <a:rPr lang="fr-FR" dirty="0">
                <a:ea typeface="+mn-lt"/>
                <a:cs typeface="+mn-lt"/>
              </a:rPr>
              <a:t>Les types de donnée</a:t>
            </a:r>
          </a:p>
          <a:p>
            <a:pPr marL="285750" indent="-285750">
              <a:spcBef>
                <a:spcPts val="1200"/>
              </a:spcBef>
              <a:spcAft>
                <a:spcPts val="200"/>
              </a:spcAft>
              <a:buFont typeface="Arial"/>
              <a:buChar char="•"/>
            </a:pPr>
            <a:r>
              <a:rPr lang="fr-FR" dirty="0">
                <a:ea typeface="+mn-lt"/>
                <a:cs typeface="+mn-lt"/>
              </a:rPr>
              <a:t>Les chaines de caractères</a:t>
            </a:r>
          </a:p>
          <a:p>
            <a:pPr marL="285750" indent="-285750">
              <a:spcBef>
                <a:spcPts val="1200"/>
              </a:spcBef>
              <a:spcAft>
                <a:spcPts val="200"/>
              </a:spcAft>
              <a:buFont typeface="Arial"/>
              <a:buChar char="•"/>
            </a:pPr>
            <a:r>
              <a:rPr lang="fr-FR" dirty="0">
                <a:ea typeface="+mn-lt"/>
                <a:cs typeface="+mn-lt"/>
              </a:rPr>
              <a:t>Les tableaux</a:t>
            </a:r>
          </a:p>
          <a:p>
            <a:pPr marL="285750" indent="-285750">
              <a:spcBef>
                <a:spcPts val="1200"/>
              </a:spcBef>
              <a:spcAft>
                <a:spcPts val="200"/>
              </a:spcAft>
              <a:buFont typeface="Arial"/>
              <a:buChar char="•"/>
            </a:pPr>
            <a:r>
              <a:rPr lang="fr-FR" dirty="0">
                <a:ea typeface="+mn-lt"/>
                <a:cs typeface="+mn-lt"/>
              </a:rPr>
              <a:t>Les objets (tableaux associatifs)</a:t>
            </a:r>
            <a:endParaRPr lang="en-US" dirty="0">
              <a:ea typeface="+mn-lt"/>
              <a:cs typeface="+mn-lt"/>
            </a:endParaRPr>
          </a:p>
        </p:txBody>
      </p:sp>
      <p:sp>
        <p:nvSpPr>
          <p:cNvPr id="3" name="TextBox 2">
            <a:extLst>
              <a:ext uri="{FF2B5EF4-FFF2-40B4-BE49-F238E27FC236}">
                <a16:creationId xmlns:a16="http://schemas.microsoft.com/office/drawing/2014/main" id="{300F317F-220A-C48E-5C15-8F401C4C2259}"/>
              </a:ext>
            </a:extLst>
          </p:cNvPr>
          <p:cNvSpPr txBox="1"/>
          <p:nvPr/>
        </p:nvSpPr>
        <p:spPr>
          <a:xfrm>
            <a:off x="4797023" y="1020358"/>
            <a:ext cx="19744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Cours de JavaScript</a:t>
            </a:r>
          </a:p>
          <a:p>
            <a:endParaRPr lang="fr-FR" dirty="0">
              <a:cs typeface="Calibri"/>
            </a:endParaRPr>
          </a:p>
          <a:p>
            <a:pPr algn="ctr"/>
            <a:r>
              <a:rPr lang="fr-FR" u="sng" dirty="0">
                <a:cs typeface="Calibri"/>
              </a:rPr>
              <a:t>Sommaire</a:t>
            </a:r>
            <a:endParaRPr lang="en-US" u="sng" dirty="0"/>
          </a:p>
        </p:txBody>
      </p:sp>
      <p:sp>
        <p:nvSpPr>
          <p:cNvPr id="4" name="TextBox 1">
            <a:extLst>
              <a:ext uri="{FF2B5EF4-FFF2-40B4-BE49-F238E27FC236}">
                <a16:creationId xmlns:a16="http://schemas.microsoft.com/office/drawing/2014/main" id="{50CD43DD-37D9-E0DC-A75D-F3B901ECE003}"/>
              </a:ext>
            </a:extLst>
          </p:cNvPr>
          <p:cNvSpPr txBox="1"/>
          <p:nvPr/>
        </p:nvSpPr>
        <p:spPr>
          <a:xfrm>
            <a:off x="6469677" y="2076331"/>
            <a:ext cx="4498019" cy="26520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200"/>
              </a:spcBef>
              <a:spcAft>
                <a:spcPts val="200"/>
              </a:spcAft>
            </a:pPr>
            <a:endParaRPr lang="en-US" dirty="0">
              <a:ea typeface="+mn-lt"/>
              <a:cs typeface="+mn-lt"/>
            </a:endParaRPr>
          </a:p>
          <a:p>
            <a:pPr marL="285750" indent="-285750">
              <a:spcBef>
                <a:spcPts val="1200"/>
              </a:spcBef>
              <a:spcAft>
                <a:spcPts val="200"/>
              </a:spcAft>
              <a:buFont typeface="Arial"/>
              <a:buChar char="•"/>
            </a:pPr>
            <a:r>
              <a:rPr lang="fr-FR" dirty="0">
                <a:ea typeface="+mn-lt"/>
                <a:cs typeface="+mn-lt"/>
              </a:rPr>
              <a:t>Les structures de contrôle</a:t>
            </a:r>
            <a:endParaRPr lang="en-US" dirty="0">
              <a:ea typeface="+mn-lt"/>
              <a:cs typeface="+mn-lt"/>
            </a:endParaRPr>
          </a:p>
          <a:p>
            <a:pPr marL="285750" indent="-285750">
              <a:spcBef>
                <a:spcPts val="1200"/>
              </a:spcBef>
              <a:spcAft>
                <a:spcPts val="200"/>
              </a:spcAft>
              <a:buFont typeface="Arial"/>
              <a:buChar char="•"/>
            </a:pPr>
            <a:r>
              <a:rPr lang="fr-FR" dirty="0">
                <a:ea typeface="+mn-lt"/>
                <a:cs typeface="+mn-lt"/>
              </a:rPr>
              <a:t>Les boucles</a:t>
            </a:r>
          </a:p>
          <a:p>
            <a:pPr marL="285750" indent="-285750">
              <a:spcBef>
                <a:spcPts val="1200"/>
              </a:spcBef>
              <a:spcAft>
                <a:spcPts val="200"/>
              </a:spcAft>
              <a:buFont typeface="Arial"/>
              <a:buChar char="•"/>
            </a:pPr>
            <a:r>
              <a:rPr lang="fr-FR" dirty="0">
                <a:ea typeface="+mn-lt"/>
                <a:cs typeface="+mn-lt"/>
              </a:rPr>
              <a:t>Les fonctions</a:t>
            </a:r>
          </a:p>
          <a:p>
            <a:pPr marL="285750" indent="-285750">
              <a:spcBef>
                <a:spcPts val="1200"/>
              </a:spcBef>
              <a:spcAft>
                <a:spcPts val="200"/>
              </a:spcAft>
              <a:buFont typeface="Arial"/>
              <a:buChar char="•"/>
            </a:pPr>
            <a:r>
              <a:rPr lang="fr-FR" dirty="0">
                <a:ea typeface="+mn-lt"/>
                <a:cs typeface="+mn-lt"/>
              </a:rPr>
              <a:t>Le DOM</a:t>
            </a:r>
          </a:p>
          <a:p>
            <a:pPr marL="285750" indent="-285750">
              <a:spcBef>
                <a:spcPts val="1200"/>
              </a:spcBef>
              <a:spcAft>
                <a:spcPts val="200"/>
              </a:spcAft>
              <a:buFont typeface="Arial"/>
              <a:buChar char="•"/>
            </a:pPr>
            <a:r>
              <a:rPr lang="fr-FR" dirty="0">
                <a:ea typeface="+mn-lt"/>
                <a:cs typeface="+mn-lt"/>
              </a:rPr>
              <a:t>Les évènements</a:t>
            </a:r>
            <a:endParaRPr lang="en-US" dirty="0">
              <a:ea typeface="+mn-lt"/>
              <a:cs typeface="+mn-lt"/>
            </a:endParaRPr>
          </a:p>
        </p:txBody>
      </p:sp>
    </p:spTree>
    <p:extLst>
      <p:ext uri="{BB962C8B-B14F-4D97-AF65-F5344CB8AC3E}">
        <p14:creationId xmlns:p14="http://schemas.microsoft.com/office/powerpoint/2010/main" val="384230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13</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E261560B-4F83-2BF3-4EA2-5EBC12E2962F}"/>
              </a:ext>
            </a:extLst>
          </p:cNvPr>
          <p:cNvSpPr txBox="1"/>
          <p:nvPr/>
        </p:nvSpPr>
        <p:spPr>
          <a:xfrm>
            <a:off x="896841" y="1356464"/>
            <a:ext cx="2059650" cy="369332"/>
          </a:xfrm>
          <a:prstGeom prst="rect">
            <a:avLst/>
          </a:prstGeom>
          <a:noFill/>
        </p:spPr>
        <p:txBody>
          <a:bodyPr wrap="square" rtlCol="0">
            <a:spAutoFit/>
          </a:bodyPr>
          <a:lstStyle/>
          <a:p>
            <a:r>
              <a:rPr lang="fr-FR" b="1" dirty="0">
                <a:solidFill>
                  <a:srgbClr val="0070C0"/>
                </a:solidFill>
              </a:rPr>
              <a:t>L’opérateur ternaire</a:t>
            </a:r>
            <a:endParaRPr lang="fr-FR" dirty="0"/>
          </a:p>
        </p:txBody>
      </p:sp>
      <p:sp>
        <p:nvSpPr>
          <p:cNvPr id="5" name="ZoneTexte 4">
            <a:extLst>
              <a:ext uri="{FF2B5EF4-FFF2-40B4-BE49-F238E27FC236}">
                <a16:creationId xmlns:a16="http://schemas.microsoft.com/office/drawing/2014/main" id="{968329DD-F4E9-2022-E013-F776E39C9646}"/>
              </a:ext>
            </a:extLst>
          </p:cNvPr>
          <p:cNvSpPr txBox="1"/>
          <p:nvPr/>
        </p:nvSpPr>
        <p:spPr>
          <a:xfrm>
            <a:off x="896841" y="1794387"/>
            <a:ext cx="8929718" cy="923330"/>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message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x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"commande permise"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"commande non permise"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(message);</a:t>
            </a:r>
            <a:endParaRPr lang="fr-FR"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ACDDB8E9-EE34-C2B2-23D6-D453AA84009B}"/>
              </a:ext>
            </a:extLst>
          </p:cNvPr>
          <p:cNvSpPr txBox="1"/>
          <p:nvPr/>
        </p:nvSpPr>
        <p:spPr>
          <a:xfrm>
            <a:off x="896841" y="2445201"/>
            <a:ext cx="931959" cy="400110"/>
          </a:xfrm>
          <a:prstGeom prst="rect">
            <a:avLst/>
          </a:prstGeom>
          <a:noFill/>
        </p:spPr>
        <p:txBody>
          <a:bodyPr wrap="square" rtlCol="0">
            <a:spAutoFit/>
          </a:bodyPr>
          <a:lstStyle/>
          <a:p>
            <a:r>
              <a:rPr lang="fr-FR" sz="2000" b="1" dirty="0">
                <a:solidFill>
                  <a:srgbClr val="0070C0"/>
                </a:solidFill>
              </a:rPr>
              <a:t>Switch</a:t>
            </a:r>
            <a:endParaRPr lang="fr-FR" sz="2000" dirty="0"/>
          </a:p>
        </p:txBody>
      </p:sp>
      <p:sp>
        <p:nvSpPr>
          <p:cNvPr id="9" name="ZoneTexte 8">
            <a:extLst>
              <a:ext uri="{FF2B5EF4-FFF2-40B4-BE49-F238E27FC236}">
                <a16:creationId xmlns:a16="http://schemas.microsoft.com/office/drawing/2014/main" id="{0BE9C253-DF97-80CC-78B8-A36F37FBF04D}"/>
              </a:ext>
            </a:extLst>
          </p:cNvPr>
          <p:cNvSpPr txBox="1"/>
          <p:nvPr/>
        </p:nvSpPr>
        <p:spPr>
          <a:xfrm>
            <a:off x="896841" y="2845311"/>
            <a:ext cx="3571900" cy="3447098"/>
          </a:xfrm>
          <a:prstGeom prst="rect">
            <a:avLst/>
          </a:prstGeom>
          <a:noFill/>
        </p:spPr>
        <p:txBody>
          <a:bodyPr wrap="square" rtlCol="0">
            <a:spAutoFit/>
          </a:bodyPr>
          <a:lstStyle/>
          <a:p>
            <a:pPr>
              <a:spcAft>
                <a:spcPts val="0"/>
              </a:spcAft>
            </a:pPr>
            <a:r>
              <a:rPr lang="fr-FR" sz="2000" b="1" dirty="0">
                <a:ea typeface="Times New Roman"/>
                <a:cs typeface="Times New Roman"/>
              </a:rPr>
              <a:t>Syntaxe </a:t>
            </a:r>
            <a:endParaRPr lang="fr-FR" dirty="0">
              <a:ea typeface="Times New Roman"/>
              <a:cs typeface="Times New Roman"/>
            </a:endParaRPr>
          </a:p>
          <a:p>
            <a:pPr>
              <a:spcAft>
                <a:spcPts val="0"/>
              </a:spcAft>
            </a:pPr>
            <a:r>
              <a:rPr lang="fr-FR" dirty="0">
                <a:solidFill>
                  <a:srgbClr val="0000CD"/>
                </a:solidFill>
                <a:latin typeface="Consolas"/>
                <a:ea typeface="Times New Roman"/>
                <a:cs typeface="Times New Roman"/>
              </a:rPr>
              <a:t>switch</a:t>
            </a:r>
            <a:r>
              <a:rPr lang="fr-FR" dirty="0">
                <a:solidFill>
                  <a:srgbClr val="000000"/>
                </a:solidFill>
                <a:latin typeface="Consolas"/>
                <a:ea typeface="Times New Roman"/>
                <a:cs typeface="Times New Roman"/>
              </a:rPr>
              <a:t>(</a:t>
            </a:r>
            <a:r>
              <a:rPr lang="fr-FR" i="1" dirty="0">
                <a:solidFill>
                  <a:srgbClr val="000000"/>
                </a:solidFill>
                <a:latin typeface="Consolas"/>
                <a:ea typeface="Times New Roman"/>
                <a:cs typeface="Times New Roman"/>
              </a:rPr>
              <a:t>expression</a:t>
            </a:r>
            <a:r>
              <a:rPr lang="fr-FR" dirty="0">
                <a:solidFill>
                  <a:srgbClr val="000000"/>
                </a:solidFill>
                <a:latin typeface="Consolas"/>
                <a:ea typeface="Times New Roman"/>
                <a:cs typeface="Times New Roman"/>
              </a:rPr>
              <a:t>) {</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case</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x</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i="1" dirty="0">
                <a:solidFill>
                  <a:srgbClr val="000000"/>
                </a:solidFill>
                <a:latin typeface="Consolas"/>
                <a:ea typeface="Times New Roman"/>
                <a:cs typeface="Times New Roman"/>
              </a:rPr>
              <a:t>    </a:t>
            </a:r>
            <a:r>
              <a:rPr lang="fr-FR" i="1" dirty="0">
                <a:solidFill>
                  <a:srgbClr val="008000"/>
                </a:solidFill>
                <a:latin typeface="Consolas"/>
                <a:ea typeface="Times New Roman"/>
                <a:cs typeface="Times New Roman"/>
              </a:rPr>
              <a:t>// traitement</a:t>
            </a:r>
            <a:br>
              <a:rPr lang="fr-FR" i="1"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break</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case</a:t>
            </a:r>
            <a:r>
              <a:rPr lang="fr-FR" dirty="0">
                <a:solidFill>
                  <a:srgbClr val="000000"/>
                </a:solidFill>
                <a:latin typeface="Consolas"/>
                <a:ea typeface="Times New Roman"/>
                <a:cs typeface="Times New Roman"/>
              </a:rPr>
              <a:t> </a:t>
            </a:r>
            <a:r>
              <a:rPr lang="fr-FR" i="1" dirty="0">
                <a:solidFill>
                  <a:srgbClr val="000000"/>
                </a:solidFill>
                <a:latin typeface="Consolas"/>
                <a:ea typeface="Times New Roman"/>
                <a:cs typeface="Times New Roman"/>
              </a:rPr>
              <a:t>y</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i="1" dirty="0">
                <a:solidFill>
                  <a:srgbClr val="000000"/>
                </a:solidFill>
                <a:latin typeface="Consolas"/>
                <a:ea typeface="Times New Roman"/>
                <a:cs typeface="Times New Roman"/>
              </a:rPr>
              <a:t>    </a:t>
            </a:r>
            <a:r>
              <a:rPr lang="fr-FR" i="1" dirty="0">
                <a:solidFill>
                  <a:srgbClr val="008000"/>
                </a:solidFill>
                <a:latin typeface="Consolas"/>
                <a:ea typeface="Times New Roman"/>
                <a:cs typeface="Times New Roman"/>
              </a:rPr>
              <a:t>// traitement</a:t>
            </a:r>
            <a:endParaRPr lang="fr-FR" dirty="0">
              <a:ea typeface="Times New Roman"/>
              <a:cs typeface="Times New Roman"/>
            </a:endParaRPr>
          </a:p>
          <a:p>
            <a:pPr>
              <a:spcAft>
                <a:spcPts val="0"/>
              </a:spcAft>
            </a:pP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break</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00CD"/>
                </a:solidFill>
                <a:latin typeface="Consolas"/>
                <a:ea typeface="Times New Roman"/>
                <a:cs typeface="Times New Roman"/>
              </a:rPr>
              <a:t>default</a:t>
            </a:r>
            <a:r>
              <a:rPr lang="fr-FR" dirty="0">
                <a:solidFill>
                  <a:srgbClr val="000000"/>
                </a:solidFill>
                <a:latin typeface="Consolas"/>
                <a:ea typeface="Times New Roman"/>
                <a:cs typeface="Times New Roman"/>
              </a:rPr>
              <a:t>:</a:t>
            </a:r>
            <a:br>
              <a:rPr lang="fr-FR" dirty="0">
                <a:solidFill>
                  <a:srgbClr val="000000"/>
                </a:solidFill>
                <a:latin typeface="Consolas"/>
                <a:ea typeface="Times New Roman"/>
                <a:cs typeface="Times New Roman"/>
              </a:rPr>
            </a:br>
            <a:r>
              <a:rPr lang="fr-FR" dirty="0">
                <a:solidFill>
                  <a:srgbClr val="000000"/>
                </a:solidFill>
                <a:latin typeface="Consolas"/>
                <a:ea typeface="Times New Roman"/>
                <a:cs typeface="Times New Roman"/>
              </a:rPr>
              <a:t>    </a:t>
            </a:r>
            <a:r>
              <a:rPr lang="fr-FR" dirty="0">
                <a:solidFill>
                  <a:srgbClr val="008000"/>
                </a:solidFill>
                <a:latin typeface="Consolas"/>
                <a:ea typeface="Times New Roman"/>
                <a:cs typeface="Times New Roman"/>
              </a:rPr>
              <a:t>// </a:t>
            </a:r>
            <a:r>
              <a:rPr lang="fr-FR" i="1" dirty="0">
                <a:solidFill>
                  <a:srgbClr val="008000"/>
                </a:solidFill>
                <a:latin typeface="Consolas"/>
                <a:ea typeface="Times New Roman"/>
                <a:cs typeface="Times New Roman"/>
              </a:rPr>
              <a:t>traitement</a:t>
            </a:r>
            <a:br>
              <a:rPr lang="fr-FR" dirty="0">
                <a:solidFill>
                  <a:srgbClr val="008000"/>
                </a:solidFill>
                <a:latin typeface="Consolas"/>
                <a:ea typeface="Times New Roman"/>
                <a:cs typeface="Times New Roman"/>
              </a:rPr>
            </a:br>
            <a:r>
              <a:rPr lang="fr-FR" dirty="0">
                <a:solidFill>
                  <a:srgbClr val="000000"/>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299994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14</a:t>
            </a:r>
          </a:p>
        </p:txBody>
      </p:sp>
      <p:sp>
        <p:nvSpPr>
          <p:cNvPr id="3" name="TextBox 2">
            <a:extLst>
              <a:ext uri="{FF2B5EF4-FFF2-40B4-BE49-F238E27FC236}">
                <a16:creationId xmlns:a16="http://schemas.microsoft.com/office/drawing/2014/main" id="{300F317F-220A-C48E-5C15-8F401C4C2259}"/>
              </a:ext>
            </a:extLst>
          </p:cNvPr>
          <p:cNvSpPr txBox="1"/>
          <p:nvPr/>
        </p:nvSpPr>
        <p:spPr>
          <a:xfrm>
            <a:off x="4505232" y="833850"/>
            <a:ext cx="2623450"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structures de contrôle</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8BF23DB1-9AA6-0D6A-07F4-4D856BAE2E8F}"/>
              </a:ext>
            </a:extLst>
          </p:cNvPr>
          <p:cNvSpPr txBox="1"/>
          <p:nvPr/>
        </p:nvSpPr>
        <p:spPr>
          <a:xfrm>
            <a:off x="1477121" y="2009069"/>
            <a:ext cx="3786214" cy="3693319"/>
          </a:xfrm>
          <a:prstGeom prst="rect">
            <a:avLst/>
          </a:prstGeom>
          <a:noFill/>
        </p:spPr>
        <p:txBody>
          <a:bodyPr wrap="square" rtlCol="0">
            <a:spAutoFit/>
          </a:bodyPr>
          <a:lstStyle/>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switch</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"majeur"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60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"retraité"</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default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"autres"</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
        <p:nvSpPr>
          <p:cNvPr id="6" name="ZoneTexte 5">
            <a:extLst>
              <a:ext uri="{FF2B5EF4-FFF2-40B4-BE49-F238E27FC236}">
                <a16:creationId xmlns:a16="http://schemas.microsoft.com/office/drawing/2014/main" id="{09B36F52-3477-50FC-A9C0-AA5FF3A4E0B9}"/>
              </a:ext>
            </a:extLst>
          </p:cNvPr>
          <p:cNvSpPr txBox="1"/>
          <p:nvPr/>
        </p:nvSpPr>
        <p:spPr>
          <a:xfrm>
            <a:off x="5990761" y="1733862"/>
            <a:ext cx="4286280" cy="3693319"/>
          </a:xfrm>
          <a:prstGeom prst="rect">
            <a:avLst/>
          </a:prstGeom>
          <a:noFill/>
        </p:spPr>
        <p:txBody>
          <a:bodyPr wrap="square" rtlCol="0">
            <a:spAutoFit/>
          </a:bodyPr>
          <a:lstStyle/>
          <a:p>
            <a:pPr>
              <a:spcAft>
                <a:spcPts val="0"/>
              </a:spcAft>
            </a:pPr>
            <a:r>
              <a:rPr lang="fr-FR" dirty="0">
                <a:solidFill>
                  <a:srgbClr val="A626A4"/>
                </a:solidFill>
                <a:latin typeface="Consolas"/>
                <a:ea typeface="Times New Roman"/>
                <a:cs typeface="Times New Roman"/>
              </a:rPr>
              <a:t>switch</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true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12</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"enfant"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13</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&amp;&amp;</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"adolescent"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case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age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18</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"majeur"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break</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default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"erreur"</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p:txBody>
      </p:sp>
    </p:spTree>
    <p:extLst>
      <p:ext uri="{BB962C8B-B14F-4D97-AF65-F5344CB8AC3E}">
        <p14:creationId xmlns:p14="http://schemas.microsoft.com/office/powerpoint/2010/main" val="109569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15</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283009"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boucles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3FE475CA-37F3-DA0B-4571-62C3ED096D84}"/>
              </a:ext>
            </a:extLst>
          </p:cNvPr>
          <p:cNvSpPr txBox="1"/>
          <p:nvPr/>
        </p:nvSpPr>
        <p:spPr>
          <a:xfrm>
            <a:off x="3286077" y="1496420"/>
            <a:ext cx="5619845" cy="5078313"/>
          </a:xfrm>
          <a:prstGeom prst="rect">
            <a:avLst/>
          </a:prstGeom>
          <a:noFill/>
        </p:spPr>
        <p:txBody>
          <a:bodyPr wrap="square" rtlCol="0">
            <a:spAutoFit/>
          </a:bodyPr>
          <a:lstStyle/>
          <a:p>
            <a:pPr>
              <a:spcAft>
                <a:spcPts val="0"/>
              </a:spcAft>
            </a:pPr>
            <a:r>
              <a:rPr lang="fr-FR" dirty="0">
                <a:solidFill>
                  <a:srgbClr val="A626A4"/>
                </a:solidFill>
                <a:latin typeface="Consolas"/>
                <a:ea typeface="Times New Roman"/>
                <a:cs typeface="Times New Roman"/>
              </a:rPr>
              <a:t>for</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&lt;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todos.</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 i</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[i].</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i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while</a:t>
            </a:r>
            <a:r>
              <a:rPr lang="fr-FR" dirty="0">
                <a:solidFill>
                  <a:srgbClr val="383A42"/>
                </a:solidFill>
                <a:latin typeface="Consolas"/>
                <a:ea typeface="Times New Roman"/>
                <a:cs typeface="Times New Roman"/>
              </a:rPr>
              <a:t> (i &lt; </a:t>
            </a:r>
            <a:r>
              <a:rPr lang="fr-FR" dirty="0" err="1">
                <a:solidFill>
                  <a:srgbClr val="383A42"/>
                </a:solidFill>
                <a:latin typeface="Consolas"/>
                <a:ea typeface="Times New Roman"/>
                <a:cs typeface="Times New Roman"/>
              </a:rPr>
              <a:t>todos.</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a:solidFill>
                  <a:srgbClr val="383A42"/>
                </a:solidFill>
                <a:latin typeface="Consolas"/>
                <a:ea typeface="Times New Roman"/>
                <a:cs typeface="Times New Roman"/>
              </a:rPr>
              <a:t>[i].</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i</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dirty="0">
                <a:ea typeface="Times New Roman"/>
                <a:cs typeface="Times New Roman"/>
              </a:rPr>
              <a:t> </a:t>
            </a:r>
            <a:r>
              <a:rPr lang="fr-FR" dirty="0" err="1">
                <a:solidFill>
                  <a:srgbClr val="383A42"/>
                </a:solidFill>
                <a:latin typeface="Consolas"/>
                <a:ea typeface="Times New Roman"/>
                <a:cs typeface="Times New Roman"/>
              </a:rPr>
              <a:t>todos.</a:t>
            </a:r>
            <a:r>
              <a:rPr lang="fr-FR" dirty="0" err="1">
                <a:solidFill>
                  <a:srgbClr val="4078F2"/>
                </a:solidFill>
                <a:latin typeface="Consolas"/>
                <a:ea typeface="Times New Roman"/>
                <a:cs typeface="Times New Roman"/>
              </a:rPr>
              <a:t>forEach</a:t>
            </a:r>
            <a:r>
              <a:rPr lang="fr-FR" dirty="0">
                <a:solidFill>
                  <a:srgbClr val="383A42"/>
                </a:solidFill>
                <a:latin typeface="Consolas"/>
                <a:ea typeface="Times New Roman"/>
                <a:cs typeface="Times New Roman"/>
              </a:rPr>
              <a:t>(</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todo.</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br</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listeTodo</a:t>
            </a:r>
            <a:r>
              <a:rPr lang="fr-FR" dirty="0">
                <a:solidFill>
                  <a:srgbClr val="0184BC"/>
                </a:solidFill>
                <a:latin typeface="Consolas"/>
                <a:ea typeface="Times New Roman"/>
                <a:cs typeface="Times New Roman"/>
              </a:rPr>
              <a:t>=</a:t>
            </a:r>
            <a:r>
              <a:rPr lang="fr-FR" dirty="0" err="1">
                <a:solidFill>
                  <a:srgbClr val="383A42"/>
                </a:solidFill>
                <a:latin typeface="Consolas"/>
                <a:ea typeface="Times New Roman"/>
                <a:cs typeface="Times New Roman"/>
              </a:rPr>
              <a:t>todos.</a:t>
            </a:r>
            <a:r>
              <a:rPr lang="fr-FR" dirty="0" err="1">
                <a:solidFill>
                  <a:srgbClr val="4078F2"/>
                </a:solidFill>
                <a:latin typeface="Consolas"/>
                <a:ea typeface="Times New Roman"/>
                <a:cs typeface="Times New Roman"/>
              </a:rPr>
              <a:t>map</a:t>
            </a:r>
            <a:r>
              <a:rPr lang="fr-FR" dirty="0">
                <a:solidFill>
                  <a:srgbClr val="383A42"/>
                </a:solidFill>
                <a:latin typeface="Consolas"/>
                <a:ea typeface="Times New Roman"/>
                <a:cs typeface="Times New Roman"/>
              </a:rPr>
              <a:t>(</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todo.</a:t>
            </a:r>
            <a:r>
              <a:rPr lang="fr-FR" dirty="0" err="1">
                <a:solidFill>
                  <a:srgbClr val="E45649"/>
                </a:solidFill>
                <a:latin typeface="Consolas"/>
                <a:ea typeface="Times New Roman"/>
                <a:cs typeface="Times New Roman"/>
              </a:rPr>
              <a:t>text</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349252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16</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46879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fonctions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0DC199CB-854B-FA47-6CC1-F3DC90D9EAD9}"/>
              </a:ext>
            </a:extLst>
          </p:cNvPr>
          <p:cNvSpPr txBox="1"/>
          <p:nvPr/>
        </p:nvSpPr>
        <p:spPr>
          <a:xfrm>
            <a:off x="754035" y="1160369"/>
            <a:ext cx="6135037" cy="5355312"/>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implementation</a:t>
            </a:r>
            <a:r>
              <a:rPr lang="fr-FR" i="1" dirty="0">
                <a:solidFill>
                  <a:srgbClr val="A0A1A7"/>
                </a:solidFill>
                <a:latin typeface="Consolas"/>
                <a:ea typeface="Times New Roman"/>
                <a:cs typeface="Times New Roman"/>
              </a:rPr>
              <a:t> d'une fonction</a:t>
            </a: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 fonction avec param et retour de valeur</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 b)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p>
          <a:p>
            <a:pPr>
              <a:spcAft>
                <a:spcPts val="0"/>
              </a:spcAft>
            </a:pPr>
            <a:endParaRPr lang="fr-FR" dirty="0">
              <a:solidFill>
                <a:srgbClr val="383A42"/>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fonction sans param et sans retour de valeur</a:t>
            </a:r>
            <a:endParaRPr lang="fr-FR" dirty="0">
              <a:ea typeface="Times New Roman"/>
              <a:cs typeface="Times New Roman"/>
            </a:endParaRPr>
          </a:p>
          <a:p>
            <a:pPr>
              <a:spcAft>
                <a:spcPts val="0"/>
              </a:spcAft>
            </a:pP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t>
            </a:r>
            <a:r>
              <a:rPr lang="fr-FR" dirty="0" err="1">
                <a:solidFill>
                  <a:srgbClr val="4078F2"/>
                </a:solidFill>
                <a:latin typeface="Consolas"/>
                <a:ea typeface="Times New Roman"/>
                <a:cs typeface="Times New Roman"/>
              </a:rPr>
              <a:t>affichageDate</a:t>
            </a: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date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new</a:t>
            </a:r>
            <a:r>
              <a:rPr lang="fr-FR" dirty="0">
                <a:solidFill>
                  <a:srgbClr val="383A42"/>
                </a:solidFill>
                <a:latin typeface="Consolas"/>
                <a:ea typeface="Times New Roman"/>
                <a:cs typeface="Times New Roman"/>
              </a:rPr>
              <a:t> </a:t>
            </a:r>
            <a:r>
              <a:rPr lang="fr-FR" dirty="0">
                <a:solidFill>
                  <a:srgbClr val="C18401"/>
                </a:solidFill>
                <a:latin typeface="Consolas"/>
                <a:ea typeface="Times New Roman"/>
                <a:cs typeface="Times New Roman"/>
              </a:rPr>
              <a:t>Date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`aujourd'hui il est le </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getDate</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getMonth</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p>
          <a:p>
            <a:pPr>
              <a:spcAft>
                <a:spcPts val="0"/>
              </a:spcAft>
            </a:pPr>
            <a:r>
              <a:rPr lang="fr-FR" dirty="0">
                <a:solidFill>
                  <a:srgbClr val="50A14F"/>
                </a:solidFill>
                <a:latin typeface="Consolas"/>
                <a:ea typeface="Times New Roman"/>
                <a:cs typeface="Times New Roman"/>
              </a:rPr>
              <a:t>     </a:t>
            </a:r>
            <a:r>
              <a:rPr lang="fr-FR" dirty="0">
                <a:solidFill>
                  <a:srgbClr val="CA1243"/>
                </a:solidFill>
                <a:latin typeface="Consolas"/>
                <a:ea typeface="Times New Roman"/>
                <a:cs typeface="Times New Roman"/>
              </a:rPr>
              <a:t>${</a:t>
            </a:r>
            <a:r>
              <a:rPr lang="fr-FR" dirty="0" err="1">
                <a:solidFill>
                  <a:srgbClr val="383A42"/>
                </a:solidFill>
                <a:latin typeface="Consolas"/>
                <a:ea typeface="Times New Roman"/>
                <a:cs typeface="Times New Roman"/>
              </a:rPr>
              <a:t>date</a:t>
            </a:r>
            <a:r>
              <a:rPr lang="fr-FR" dirty="0" err="1">
                <a:solidFill>
                  <a:srgbClr val="50A14F"/>
                </a:solidFill>
                <a:latin typeface="Consolas"/>
                <a:ea typeface="Times New Roman"/>
                <a:cs typeface="Times New Roman"/>
              </a:rPr>
              <a:t>.</a:t>
            </a:r>
            <a:r>
              <a:rPr lang="fr-FR" dirty="0" err="1">
                <a:solidFill>
                  <a:srgbClr val="4078F2"/>
                </a:solidFill>
                <a:latin typeface="Consolas"/>
                <a:ea typeface="Times New Roman"/>
                <a:cs typeface="Times New Roman"/>
              </a:rPr>
              <a:t>getFullYear</a:t>
            </a:r>
            <a:r>
              <a:rPr lang="fr-FR" dirty="0">
                <a:solidFill>
                  <a:srgbClr val="383A42"/>
                </a:solidFill>
                <a:latin typeface="Consolas"/>
                <a:ea typeface="Times New Roman"/>
                <a:cs typeface="Times New Roman"/>
              </a:rPr>
              <a:t>()</a:t>
            </a:r>
            <a:r>
              <a:rPr lang="fr-FR" dirty="0">
                <a:solidFill>
                  <a:srgbClr val="CA1243"/>
                </a:solidFill>
                <a:latin typeface="Consolas"/>
                <a:ea typeface="Times New Roman"/>
                <a:cs typeface="Times New Roman"/>
              </a:rPr>
              <a:t>}</a:t>
            </a:r>
            <a:r>
              <a:rPr lang="fr-FR" dirty="0">
                <a:solidFill>
                  <a:srgbClr val="50A14F"/>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x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5</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y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10</a:t>
            </a:r>
            <a:r>
              <a:rPr lang="fr-FR" dirty="0">
                <a:solidFill>
                  <a:srgbClr val="383A42"/>
                </a:solidFill>
                <a:latin typeface="Consolas"/>
                <a:ea typeface="Times New Roman"/>
                <a:cs typeface="Times New Roman"/>
              </a:rPr>
              <a:t>;</a:t>
            </a:r>
            <a:endParaRPr lang="fr-FR" dirty="0">
              <a:ea typeface="Times New Roman"/>
              <a:cs typeface="Times New Roman"/>
            </a:endParaRPr>
          </a:p>
        </p:txBody>
      </p:sp>
      <p:sp>
        <p:nvSpPr>
          <p:cNvPr id="4" name="ZoneTexte 3">
            <a:extLst>
              <a:ext uri="{FF2B5EF4-FFF2-40B4-BE49-F238E27FC236}">
                <a16:creationId xmlns:a16="http://schemas.microsoft.com/office/drawing/2014/main" id="{435C169C-C8B7-1D75-4091-7F633B132D6A}"/>
              </a:ext>
            </a:extLst>
          </p:cNvPr>
          <p:cNvSpPr txBox="1"/>
          <p:nvPr/>
        </p:nvSpPr>
        <p:spPr>
          <a:xfrm>
            <a:off x="7299995" y="1198762"/>
            <a:ext cx="4046755" cy="2308324"/>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appel des fonctions</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total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(x, y);</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(total);</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(x, y));</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write</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12</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20</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pPr>
              <a:spcAft>
                <a:spcPts val="0"/>
              </a:spcAft>
            </a:pPr>
            <a:r>
              <a:rPr lang="fr-FR" dirty="0" err="1">
                <a:solidFill>
                  <a:srgbClr val="4078F2"/>
                </a:solidFill>
                <a:latin typeface="Consolas"/>
                <a:ea typeface="Times New Roman"/>
                <a:cs typeface="Times New Roman"/>
              </a:rPr>
              <a:t>affichageDate</a:t>
            </a:r>
            <a:r>
              <a:rPr lang="fr-FR" dirty="0">
                <a:solidFill>
                  <a:srgbClr val="383A42"/>
                </a:solidFill>
                <a:latin typeface="Consolas"/>
                <a:ea typeface="Times New Roman"/>
                <a:cs typeface="Times New Roman"/>
              </a:rPr>
              <a:t>();</a:t>
            </a:r>
            <a:endParaRPr lang="fr-FR" dirty="0">
              <a:ea typeface="Times New Roman"/>
              <a:cs typeface="Times New Roman"/>
            </a:endParaRPr>
          </a:p>
        </p:txBody>
      </p:sp>
    </p:spTree>
    <p:extLst>
      <p:ext uri="{BB962C8B-B14F-4D97-AF65-F5344CB8AC3E}">
        <p14:creationId xmlns:p14="http://schemas.microsoft.com/office/powerpoint/2010/main" val="61414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17</a:t>
            </a:r>
          </a:p>
        </p:txBody>
      </p:sp>
      <p:sp>
        <p:nvSpPr>
          <p:cNvPr id="3" name="TextBox 2">
            <a:extLst>
              <a:ext uri="{FF2B5EF4-FFF2-40B4-BE49-F238E27FC236}">
                <a16:creationId xmlns:a16="http://schemas.microsoft.com/office/drawing/2014/main" id="{300F317F-220A-C48E-5C15-8F401C4C2259}"/>
              </a:ext>
            </a:extLst>
          </p:cNvPr>
          <p:cNvSpPr txBox="1"/>
          <p:nvPr/>
        </p:nvSpPr>
        <p:spPr>
          <a:xfrm>
            <a:off x="5349256" y="742363"/>
            <a:ext cx="146879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fonctions</a:t>
            </a:r>
            <a:endParaRPr lang="fr-FR" dirty="0">
              <a:solidFill>
                <a:srgbClr val="383A42"/>
              </a:solidFill>
              <a:latin typeface="Consolas"/>
              <a:ea typeface="Times New Roman"/>
              <a:cs typeface="Times New Roman"/>
            </a:endParaRPr>
          </a:p>
        </p:txBody>
      </p:sp>
      <p:sp>
        <p:nvSpPr>
          <p:cNvPr id="5" name="ZoneTexte 4">
            <a:extLst>
              <a:ext uri="{FF2B5EF4-FFF2-40B4-BE49-F238E27FC236}">
                <a16:creationId xmlns:a16="http://schemas.microsoft.com/office/drawing/2014/main" id="{9CEC140F-1D89-F211-ABB0-AE22B2222CAE}"/>
              </a:ext>
            </a:extLst>
          </p:cNvPr>
          <p:cNvSpPr txBox="1"/>
          <p:nvPr/>
        </p:nvSpPr>
        <p:spPr>
          <a:xfrm>
            <a:off x="5095507" y="1134202"/>
            <a:ext cx="1976292" cy="369332"/>
          </a:xfrm>
          <a:prstGeom prst="rect">
            <a:avLst/>
          </a:prstGeom>
          <a:noFill/>
        </p:spPr>
        <p:txBody>
          <a:bodyPr wrap="square" rtlCol="0">
            <a:spAutoFit/>
          </a:bodyPr>
          <a:lstStyle/>
          <a:p>
            <a:r>
              <a:rPr lang="fr-FR" b="1" dirty="0">
                <a:solidFill>
                  <a:srgbClr val="0070C0"/>
                </a:solidFill>
              </a:rPr>
              <a:t>Fonctions fléchées</a:t>
            </a:r>
          </a:p>
        </p:txBody>
      </p:sp>
      <p:sp>
        <p:nvSpPr>
          <p:cNvPr id="6" name="ZoneTexte 5">
            <a:extLst>
              <a:ext uri="{FF2B5EF4-FFF2-40B4-BE49-F238E27FC236}">
                <a16:creationId xmlns:a16="http://schemas.microsoft.com/office/drawing/2014/main" id="{B4301C51-2A47-659F-D402-910465B43966}"/>
              </a:ext>
            </a:extLst>
          </p:cNvPr>
          <p:cNvSpPr txBox="1"/>
          <p:nvPr/>
        </p:nvSpPr>
        <p:spPr>
          <a:xfrm>
            <a:off x="751249" y="1832767"/>
            <a:ext cx="3571900" cy="1643527"/>
          </a:xfrm>
          <a:prstGeom prst="rect">
            <a:avLst/>
          </a:prstGeom>
          <a:noFill/>
        </p:spPr>
        <p:txBody>
          <a:bodyPr wrap="square" rtlCol="0">
            <a:spAutoFit/>
          </a:bodyPr>
          <a:lstStyle/>
          <a:p>
            <a:pPr>
              <a:lnSpc>
                <a:spcPct val="115000"/>
              </a:lnSpc>
              <a:spcAft>
                <a:spcPts val="0"/>
              </a:spcAft>
            </a:pPr>
            <a:r>
              <a:rPr lang="fr-FR" b="1" dirty="0">
                <a:ea typeface="Times New Roman"/>
                <a:cs typeface="Times New Roman"/>
              </a:rPr>
              <a:t>Syntaxe</a:t>
            </a:r>
            <a:endParaRPr lang="fr-FR" sz="1600" dirty="0">
              <a:ea typeface="Times New Roman"/>
              <a:cs typeface="Times New Roman"/>
            </a:endParaRPr>
          </a:p>
          <a:p>
            <a:pPr>
              <a:lnSpc>
                <a:spcPct val="115000"/>
              </a:lnSpc>
              <a:spcAft>
                <a:spcPts val="0"/>
              </a:spcAft>
            </a:pPr>
            <a:r>
              <a:rPr lang="fr-FR" dirty="0">
                <a:ea typeface="Times New Roman"/>
                <a:cs typeface="Times New Roman"/>
              </a:rPr>
              <a:t>(param 1, param 2, … param n) =&gt; {</a:t>
            </a:r>
            <a:endParaRPr lang="fr-FR" sz="1600" dirty="0">
              <a:ea typeface="Times New Roman"/>
              <a:cs typeface="Times New Roman"/>
            </a:endParaRPr>
          </a:p>
          <a:p>
            <a:pPr>
              <a:lnSpc>
                <a:spcPct val="115000"/>
              </a:lnSpc>
              <a:spcAft>
                <a:spcPts val="0"/>
              </a:spcAft>
            </a:pPr>
            <a:r>
              <a:rPr lang="fr-FR" dirty="0">
                <a:ea typeface="Times New Roman"/>
                <a:cs typeface="Times New Roman"/>
              </a:rPr>
              <a:t>  // instructions</a:t>
            </a:r>
            <a:endParaRPr lang="fr-FR" sz="1600" dirty="0">
              <a:ea typeface="Times New Roman"/>
              <a:cs typeface="Times New Roman"/>
            </a:endParaRPr>
          </a:p>
          <a:p>
            <a:pPr>
              <a:lnSpc>
                <a:spcPct val="115000"/>
              </a:lnSpc>
              <a:spcAft>
                <a:spcPts val="0"/>
              </a:spcAft>
            </a:pPr>
            <a:r>
              <a:rPr lang="fr-FR" dirty="0">
                <a:ea typeface="Times New Roman"/>
                <a:cs typeface="Times New Roman"/>
              </a:rPr>
              <a:t>}</a:t>
            </a:r>
            <a:endParaRPr lang="fr-FR" sz="1600" dirty="0">
              <a:ea typeface="Times New Roman"/>
              <a:cs typeface="Times New Roman"/>
            </a:endParaRPr>
          </a:p>
          <a:p>
            <a:endParaRPr lang="fr-FR" dirty="0"/>
          </a:p>
        </p:txBody>
      </p:sp>
      <p:sp>
        <p:nvSpPr>
          <p:cNvPr id="7" name="ZoneTexte 6">
            <a:extLst>
              <a:ext uri="{FF2B5EF4-FFF2-40B4-BE49-F238E27FC236}">
                <a16:creationId xmlns:a16="http://schemas.microsoft.com/office/drawing/2014/main" id="{A4112448-C53A-15EF-B9A9-9147239FA25C}"/>
              </a:ext>
            </a:extLst>
          </p:cNvPr>
          <p:cNvSpPr txBox="1"/>
          <p:nvPr/>
        </p:nvSpPr>
        <p:spPr>
          <a:xfrm>
            <a:off x="4519359" y="1785473"/>
            <a:ext cx="7423073" cy="1643527"/>
          </a:xfrm>
          <a:prstGeom prst="rect">
            <a:avLst/>
          </a:prstGeom>
          <a:noFill/>
        </p:spPr>
        <p:txBody>
          <a:bodyPr wrap="square" rtlCol="0">
            <a:spAutoFit/>
          </a:bodyPr>
          <a:lstStyle/>
          <a:p>
            <a:pPr>
              <a:lnSpc>
                <a:spcPct val="115000"/>
              </a:lnSpc>
              <a:spcAft>
                <a:spcPts val="0"/>
              </a:spcAft>
            </a:pPr>
            <a:r>
              <a:rPr lang="fr-FR" b="1" dirty="0">
                <a:ea typeface="Times New Roman"/>
                <a:cs typeface="Times New Roman"/>
              </a:rPr>
              <a:t> Exemple : </a:t>
            </a:r>
            <a:endParaRPr lang="fr-FR" sz="1600" dirty="0">
              <a:ea typeface="Times New Roman"/>
              <a:cs typeface="Times New Roman"/>
            </a:endParaRPr>
          </a:p>
          <a:p>
            <a:pPr>
              <a:lnSpc>
                <a:spcPct val="115000"/>
              </a:lnSpc>
              <a:spcAft>
                <a:spcPts val="0"/>
              </a:spcAft>
            </a:pPr>
            <a:r>
              <a:rPr lang="fr-FR" dirty="0" err="1">
                <a:solidFill>
                  <a:srgbClr val="A626A4"/>
                </a:solidFill>
                <a:latin typeface="Consolas"/>
                <a:ea typeface="Times New Roman"/>
                <a:cs typeface="Times New Roman"/>
              </a:rPr>
              <a:t>const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voitures</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Ferrari’</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'Mercedes'</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'BMW'</a:t>
            </a:r>
            <a:r>
              <a:rPr lang="fr-FR" dirty="0" err="1">
                <a:solidFill>
                  <a:srgbClr val="383A42"/>
                </a:solidFill>
                <a:latin typeface="Consolas"/>
                <a:ea typeface="Times New Roman"/>
                <a:cs typeface="Times New Roman"/>
              </a:rPr>
              <a:t>,</a:t>
            </a:r>
            <a:r>
              <a:rPr lang="fr-FR" dirty="0" err="1">
                <a:solidFill>
                  <a:srgbClr val="50A14F"/>
                </a:solidFill>
                <a:latin typeface="Consolas"/>
                <a:ea typeface="Times New Roman"/>
                <a:cs typeface="Times New Roman"/>
              </a:rPr>
              <a:t>'Maserati</a:t>
            </a:r>
            <a:r>
              <a:rPr lang="fr-FR" dirty="0">
                <a:solidFill>
                  <a:srgbClr val="383A42"/>
                </a:solidFill>
                <a:latin typeface="Consolas"/>
                <a:ea typeface="Times New Roman"/>
                <a:cs typeface="Times New Roman"/>
              </a:rPr>
              <a:t>];</a:t>
            </a:r>
            <a:endParaRPr lang="fr-FR" sz="1600"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err="1">
                <a:solidFill>
                  <a:srgbClr val="383A42"/>
                </a:solidFill>
                <a:latin typeface="Consolas"/>
                <a:ea typeface="Times New Roman"/>
                <a:cs typeface="Times New Roman"/>
              </a:rPr>
              <a:t>voitures.</a:t>
            </a:r>
            <a:r>
              <a:rPr lang="fr-FR" dirty="0" err="1">
                <a:solidFill>
                  <a:srgbClr val="4078F2"/>
                </a:solidFill>
                <a:latin typeface="Consolas"/>
                <a:ea typeface="Times New Roman"/>
                <a:cs typeface="Times New Roman"/>
              </a:rPr>
              <a:t>map</a:t>
            </a:r>
            <a:r>
              <a:rPr lang="fr-FR" dirty="0">
                <a:solidFill>
                  <a:srgbClr val="383A42"/>
                </a:solidFill>
                <a:latin typeface="Consolas"/>
                <a:ea typeface="Times New Roman"/>
                <a:cs typeface="Times New Roman"/>
              </a:rPr>
              <a:t>((voiture) </a:t>
            </a:r>
            <a:r>
              <a:rPr lang="fr-FR" dirty="0">
                <a:solidFill>
                  <a:srgbClr val="A626A4"/>
                </a:solidFill>
                <a:latin typeface="Consolas"/>
                <a:ea typeface="Times New Roman"/>
                <a:cs typeface="Times New Roman"/>
              </a:rPr>
              <a:t>=&gt;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voiture.</a:t>
            </a:r>
            <a:r>
              <a:rPr lang="fr-FR" dirty="0" err="1">
                <a:solidFill>
                  <a:srgbClr val="E45649"/>
                </a:solidFill>
                <a:latin typeface="Consolas"/>
                <a:ea typeface="Times New Roman"/>
                <a:cs typeface="Times New Roman"/>
              </a:rPr>
              <a:t>length</a:t>
            </a:r>
            <a:r>
              <a:rPr lang="fr-FR" dirty="0">
                <a:solidFill>
                  <a:srgbClr val="383A42"/>
                </a:solidFill>
                <a:latin typeface="Consolas"/>
                <a:ea typeface="Times New Roman"/>
                <a:cs typeface="Times New Roman"/>
              </a:rPr>
              <a:t>));</a:t>
            </a:r>
            <a:endParaRPr lang="fr-FR" sz="1600" dirty="0">
              <a:ea typeface="Times New Roman"/>
              <a:cs typeface="Times New Roman"/>
            </a:endParaRPr>
          </a:p>
          <a:p>
            <a:pPr>
              <a:lnSpc>
                <a:spcPct val="115000"/>
              </a:lnSpc>
              <a:spcAft>
                <a:spcPts val="0"/>
              </a:spcAft>
            </a:pPr>
            <a:r>
              <a:rPr lang="fr-FR" i="1" dirty="0">
                <a:solidFill>
                  <a:srgbClr val="A0A1A7"/>
                </a:solidFill>
                <a:latin typeface="Consolas"/>
                <a:ea typeface="Times New Roman"/>
                <a:cs typeface="Times New Roman"/>
              </a:rPr>
              <a:t>// </a:t>
            </a:r>
            <a:r>
              <a:rPr lang="fr-FR" i="1" dirty="0" err="1">
                <a:solidFill>
                  <a:srgbClr val="A0A1A7"/>
                </a:solidFill>
                <a:latin typeface="Consolas"/>
                <a:ea typeface="Times New Roman"/>
                <a:cs typeface="Times New Roman"/>
              </a:rPr>
              <a:t>Array</a:t>
            </a:r>
            <a:r>
              <a:rPr lang="fr-FR" i="1" dirty="0">
                <a:solidFill>
                  <a:srgbClr val="A0A1A7"/>
                </a:solidFill>
                <a:latin typeface="Consolas"/>
                <a:ea typeface="Times New Roman"/>
                <a:cs typeface="Times New Roman"/>
              </a:rPr>
              <a:t>(4) [ 7, 8, 3, 8 ]</a:t>
            </a:r>
            <a:endParaRPr lang="fr-FR" sz="1600" dirty="0">
              <a:ea typeface="Times New Roman"/>
              <a:cs typeface="Times New Roman"/>
            </a:endParaRPr>
          </a:p>
          <a:p>
            <a:endParaRPr lang="fr-FR" dirty="0"/>
          </a:p>
        </p:txBody>
      </p:sp>
      <p:sp>
        <p:nvSpPr>
          <p:cNvPr id="8" name="ZoneTexte 7">
            <a:extLst>
              <a:ext uri="{FF2B5EF4-FFF2-40B4-BE49-F238E27FC236}">
                <a16:creationId xmlns:a16="http://schemas.microsoft.com/office/drawing/2014/main" id="{626D05F0-6A3C-AD42-04AD-34099F558BD1}"/>
              </a:ext>
            </a:extLst>
          </p:cNvPr>
          <p:cNvSpPr txBox="1"/>
          <p:nvPr/>
        </p:nvSpPr>
        <p:spPr>
          <a:xfrm>
            <a:off x="1280971" y="3719619"/>
            <a:ext cx="5500726" cy="2431435"/>
          </a:xfrm>
          <a:prstGeom prst="rect">
            <a:avLst/>
          </a:prstGeom>
          <a:noFill/>
        </p:spPr>
        <p:txBody>
          <a:bodyPr wrap="square" rtlCol="0">
            <a:spAutoFit/>
          </a:bodyPr>
          <a:lstStyle/>
          <a:p>
            <a:pPr>
              <a:spcAft>
                <a:spcPts val="0"/>
              </a:spcAft>
            </a:pPr>
            <a:r>
              <a:rPr lang="fr-FR" sz="2000" b="1" dirty="0">
                <a:solidFill>
                  <a:srgbClr val="383A42"/>
                </a:solidFill>
                <a:latin typeface="Consolas"/>
                <a:ea typeface="Times New Roman"/>
                <a:cs typeface="Times New Roman"/>
              </a:rPr>
              <a:t>Fonction classique vs fonction fléchée</a:t>
            </a:r>
            <a:endParaRPr lang="fr-FR" i="1" dirty="0">
              <a:solidFill>
                <a:srgbClr val="A0A1A7"/>
              </a:solidFill>
              <a:latin typeface="Consolas"/>
              <a:ea typeface="Times New Roman"/>
              <a:cs typeface="Times New Roman"/>
            </a:endParaRPr>
          </a:p>
          <a:p>
            <a:pPr>
              <a:spcAft>
                <a:spcPts val="0"/>
              </a:spcAft>
            </a:pPr>
            <a:r>
              <a:rPr lang="fr-FR" i="1" dirty="0">
                <a:solidFill>
                  <a:srgbClr val="A0A1A7"/>
                </a:solidFill>
                <a:latin typeface="Consolas"/>
                <a:ea typeface="Times New Roman"/>
                <a:cs typeface="Times New Roman"/>
              </a:rPr>
              <a:t>/* fonction classique :</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err="1">
                <a:solidFill>
                  <a:srgbClr val="A626A4"/>
                </a:solidFill>
                <a:latin typeface="Consolas"/>
                <a:ea typeface="Times New Roman"/>
                <a:cs typeface="Times New Roman"/>
              </a:rPr>
              <a:t>function</a:t>
            </a:r>
            <a:r>
              <a:rPr lang="fr-FR" dirty="0">
                <a:solidFill>
                  <a:srgbClr val="383A42"/>
                </a:solidFill>
                <a:latin typeface="Consolas"/>
                <a:ea typeface="Times New Roman"/>
                <a:cs typeface="Times New Roman"/>
              </a:rPr>
              <a:t> (a, b) {</a:t>
            </a:r>
            <a:endParaRPr lang="fr-FR" sz="2400"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r>
              <a:rPr lang="fr-FR" dirty="0">
                <a:solidFill>
                  <a:srgbClr val="A626A4"/>
                </a:solidFill>
                <a:latin typeface="Consolas"/>
                <a:ea typeface="Times New Roman"/>
                <a:cs typeface="Times New Roman"/>
              </a:rPr>
              <a:t>return</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sz="2400" dirty="0">
              <a:ea typeface="Times New Roman"/>
              <a:cs typeface="Times New Roman"/>
            </a:endParaRPr>
          </a:p>
          <a:p>
            <a:pPr>
              <a:spcAft>
                <a:spcPts val="0"/>
              </a:spcAft>
            </a:pPr>
            <a:r>
              <a:rPr lang="fr-FR" dirty="0">
                <a:solidFill>
                  <a:srgbClr val="383A42"/>
                </a:solidFill>
                <a:latin typeface="Consolas"/>
                <a:ea typeface="Times New Roman"/>
                <a:cs typeface="Times New Roman"/>
              </a:rPr>
              <a:t>};</a:t>
            </a:r>
            <a:endParaRPr lang="fr-FR" sz="2400" dirty="0">
              <a:ea typeface="Times New Roman"/>
              <a:cs typeface="Times New Roman"/>
            </a:endParaRPr>
          </a:p>
          <a:p>
            <a:pPr>
              <a:spcAft>
                <a:spcPts val="0"/>
              </a:spcAft>
            </a:pPr>
            <a:r>
              <a:rPr lang="fr-FR" sz="2400" i="1" dirty="0">
                <a:solidFill>
                  <a:srgbClr val="A0A1A7"/>
                </a:solidFill>
                <a:latin typeface="Consolas"/>
                <a:ea typeface="Times New Roman"/>
                <a:cs typeface="Times New Roman"/>
              </a:rPr>
              <a:t>*/</a:t>
            </a:r>
            <a:endParaRPr lang="fr-FR" sz="2400" dirty="0">
              <a:ea typeface="Times New Roman"/>
              <a:cs typeface="Times New Roman"/>
            </a:endParaRPr>
          </a:p>
          <a:p>
            <a:pPr>
              <a:spcAft>
                <a:spcPts val="0"/>
              </a:spcAft>
            </a:pP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p>
        </p:txBody>
      </p:sp>
      <p:sp>
        <p:nvSpPr>
          <p:cNvPr id="9" name="ZoneTexte 8">
            <a:extLst>
              <a:ext uri="{FF2B5EF4-FFF2-40B4-BE49-F238E27FC236}">
                <a16:creationId xmlns:a16="http://schemas.microsoft.com/office/drawing/2014/main" id="{24CB426D-9B81-EB2C-5257-16CCF68FEDE0}"/>
              </a:ext>
            </a:extLst>
          </p:cNvPr>
          <p:cNvSpPr txBox="1"/>
          <p:nvPr/>
        </p:nvSpPr>
        <p:spPr>
          <a:xfrm>
            <a:off x="5454130" y="3787273"/>
            <a:ext cx="5072098" cy="1754326"/>
          </a:xfrm>
          <a:prstGeom prst="rect">
            <a:avLst/>
          </a:prstGeom>
          <a:noFill/>
        </p:spPr>
        <p:txBody>
          <a:bodyPr wrap="square" rtlCol="0">
            <a:spAutoFit/>
          </a:bodyPr>
          <a:lstStyle/>
          <a:p>
            <a:pPr>
              <a:spcAft>
                <a:spcPts val="0"/>
              </a:spcAft>
            </a:pPr>
            <a:endParaRPr lang="fr-FR" dirty="0">
              <a:ea typeface="Times New Roman"/>
              <a:cs typeface="Times New Roman"/>
            </a:endParaRPr>
          </a:p>
          <a:p>
            <a:pPr>
              <a:spcAft>
                <a:spcPts val="0"/>
              </a:spcAft>
            </a:pPr>
            <a:r>
              <a:rPr lang="fr-FR" i="1" dirty="0">
                <a:solidFill>
                  <a:srgbClr val="A0A1A7"/>
                </a:solidFill>
                <a:latin typeface="Consolas"/>
                <a:ea typeface="Times New Roman"/>
                <a:cs typeface="Times New Roman"/>
              </a:rPr>
              <a:t>//Equivalent en fonction fléchée : ES6</a:t>
            </a:r>
            <a:endParaRPr lang="fr-FR" dirty="0">
              <a:ea typeface="Times New Roman"/>
              <a:cs typeface="Times New Roman"/>
            </a:endParaRPr>
          </a:p>
          <a:p>
            <a:pPr>
              <a:spcAft>
                <a:spcPts val="0"/>
              </a:spcAft>
            </a:pPr>
            <a:r>
              <a:rPr lang="fr-FR" dirty="0">
                <a:solidFill>
                  <a:srgbClr val="A626A4"/>
                </a:solidFill>
                <a:latin typeface="Consolas"/>
                <a:ea typeface="Times New Roman"/>
                <a:cs typeface="Times New Roman"/>
              </a:rPr>
              <a:t>let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 b) </a:t>
            </a:r>
            <a:r>
              <a:rPr lang="fr-FR" dirty="0">
                <a:solidFill>
                  <a:srgbClr val="A626A4"/>
                </a:solidFill>
                <a:latin typeface="Consolas"/>
                <a:ea typeface="Times New Roman"/>
                <a:cs typeface="Times New Roman"/>
              </a:rPr>
              <a:t>=&gt;</a:t>
            </a:r>
            <a:r>
              <a:rPr lang="fr-FR" dirty="0">
                <a:solidFill>
                  <a:srgbClr val="383A42"/>
                </a:solidFill>
                <a:latin typeface="Consolas"/>
                <a:ea typeface="Times New Roman"/>
                <a:cs typeface="Times New Roman"/>
              </a:rPr>
              <a:t> a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b;</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console.</a:t>
            </a:r>
            <a:r>
              <a:rPr lang="fr-FR" dirty="0">
                <a:solidFill>
                  <a:srgbClr val="4078F2"/>
                </a:solidFill>
                <a:latin typeface="Consolas"/>
                <a:ea typeface="Times New Roman"/>
                <a:cs typeface="Times New Roman"/>
              </a:rPr>
              <a:t>log</a:t>
            </a:r>
            <a:r>
              <a:rPr lang="fr-FR" dirty="0">
                <a:solidFill>
                  <a:srgbClr val="383A42"/>
                </a:solidFill>
                <a:latin typeface="Consolas"/>
                <a:ea typeface="Times New Roman"/>
                <a:cs typeface="Times New Roman"/>
              </a:rPr>
              <a:t>(</a:t>
            </a:r>
            <a:r>
              <a:rPr lang="fr-FR" dirty="0">
                <a:solidFill>
                  <a:srgbClr val="4078F2"/>
                </a:solidFill>
                <a:latin typeface="Consolas"/>
                <a:ea typeface="Times New Roman"/>
                <a:cs typeface="Times New Roman"/>
              </a:rPr>
              <a:t>somme</a:t>
            </a:r>
            <a:r>
              <a:rPr lang="fr-FR" dirty="0">
                <a:solidFill>
                  <a:srgbClr val="383A42"/>
                </a:solidFill>
                <a:latin typeface="Consolas"/>
                <a:ea typeface="Times New Roman"/>
                <a:cs typeface="Times New Roman"/>
              </a:rPr>
              <a:t>(</a:t>
            </a:r>
            <a:r>
              <a:rPr lang="fr-FR" dirty="0">
                <a:solidFill>
                  <a:srgbClr val="986801"/>
                </a:solidFill>
                <a:latin typeface="Consolas"/>
                <a:ea typeface="Times New Roman"/>
                <a:cs typeface="Times New Roman"/>
              </a:rPr>
              <a:t>1</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2</a:t>
            </a:r>
            <a:r>
              <a:rPr lang="fr-FR" dirty="0">
                <a:solidFill>
                  <a:srgbClr val="383A42"/>
                </a:solidFill>
                <a:latin typeface="Consolas"/>
                <a:ea typeface="Times New Roman"/>
                <a:cs typeface="Times New Roman"/>
              </a:rPr>
              <a:t>));</a:t>
            </a:r>
            <a:endParaRPr lang="fr-FR" dirty="0">
              <a:ea typeface="Times New Roman"/>
              <a:cs typeface="Times New Roman"/>
            </a:endParaRPr>
          </a:p>
          <a:p>
            <a:pPr>
              <a:spcAft>
                <a:spcPts val="0"/>
              </a:spcAft>
            </a:pPr>
            <a:r>
              <a:rPr lang="fr-FR" dirty="0">
                <a:solidFill>
                  <a:srgbClr val="383A42"/>
                </a:solidFill>
                <a:latin typeface="Consolas"/>
                <a:ea typeface="Times New Roman"/>
                <a:cs typeface="Times New Roman"/>
              </a:rPr>
              <a:t> </a:t>
            </a:r>
            <a:endParaRPr lang="fr-FR" dirty="0">
              <a:ea typeface="Times New Roman"/>
              <a:cs typeface="Times New Roman"/>
            </a:endParaRPr>
          </a:p>
          <a:p>
            <a:endParaRPr lang="fr-FR" dirty="0"/>
          </a:p>
        </p:txBody>
      </p:sp>
      <p:cxnSp>
        <p:nvCxnSpPr>
          <p:cNvPr id="10" name="Connecteur droit 9">
            <a:extLst>
              <a:ext uri="{FF2B5EF4-FFF2-40B4-BE49-F238E27FC236}">
                <a16:creationId xmlns:a16="http://schemas.microsoft.com/office/drawing/2014/main" id="{2B8D8B73-B035-D918-335B-8FFBA462F62C}"/>
              </a:ext>
            </a:extLst>
          </p:cNvPr>
          <p:cNvCxnSpPr/>
          <p:nvPr/>
        </p:nvCxnSpPr>
        <p:spPr>
          <a:xfrm rot="5400000">
            <a:off x="4645064" y="4771275"/>
            <a:ext cx="121524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75479093-D56C-9F02-E1D9-54AC848C761E}"/>
              </a:ext>
            </a:extLst>
          </p:cNvPr>
          <p:cNvCxnSpPr/>
          <p:nvPr/>
        </p:nvCxnSpPr>
        <p:spPr>
          <a:xfrm rot="5400000">
            <a:off x="3745800" y="2530364"/>
            <a:ext cx="1215240" cy="7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0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B0946C0F-E6D7-A1FB-2329-9B81DD6B251D}"/>
              </a:ext>
            </a:extLst>
          </p:cNvPr>
          <p:cNvSpPr txBox="1"/>
          <p:nvPr/>
        </p:nvSpPr>
        <p:spPr>
          <a:xfrm>
            <a:off x="4808083" y="1048182"/>
            <a:ext cx="2575834" cy="461665"/>
          </a:xfrm>
          <a:prstGeom prst="rect">
            <a:avLst/>
          </a:prstGeom>
          <a:noFill/>
        </p:spPr>
        <p:txBody>
          <a:bodyPr wrap="square" rtlCol="0">
            <a:spAutoFit/>
          </a:bodyPr>
          <a:lstStyle/>
          <a:p>
            <a:r>
              <a:rPr lang="fr-FR" sz="2400" b="1" dirty="0">
                <a:solidFill>
                  <a:srgbClr val="0070C0"/>
                </a:solidFill>
              </a:rPr>
              <a:t>Définition du DOM</a:t>
            </a:r>
          </a:p>
        </p:txBody>
      </p:sp>
      <p:sp>
        <p:nvSpPr>
          <p:cNvPr id="9" name="ZoneTexte 8">
            <a:extLst>
              <a:ext uri="{FF2B5EF4-FFF2-40B4-BE49-F238E27FC236}">
                <a16:creationId xmlns:a16="http://schemas.microsoft.com/office/drawing/2014/main" id="{2A83ABFE-2F70-7A33-CC08-427AF155AE77}"/>
              </a:ext>
            </a:extLst>
          </p:cNvPr>
          <p:cNvSpPr txBox="1"/>
          <p:nvPr/>
        </p:nvSpPr>
        <p:spPr>
          <a:xfrm>
            <a:off x="2189431" y="2054060"/>
            <a:ext cx="7818540" cy="3693319"/>
          </a:xfrm>
          <a:prstGeom prst="rect">
            <a:avLst/>
          </a:prstGeom>
          <a:noFill/>
        </p:spPr>
        <p:txBody>
          <a:bodyPr wrap="square">
            <a:spAutoFit/>
          </a:bodyPr>
          <a:lstStyle/>
          <a:p>
            <a:r>
              <a:rPr lang="fr-FR" dirty="0"/>
              <a:t>Le </a:t>
            </a:r>
            <a:r>
              <a:rPr lang="fr-FR" dirty="0">
                <a:solidFill>
                  <a:srgbClr val="FF0000"/>
                </a:solidFill>
              </a:rPr>
              <a:t>D</a:t>
            </a:r>
            <a:r>
              <a:rPr lang="fr-FR" dirty="0"/>
              <a:t>ocument </a:t>
            </a:r>
            <a:r>
              <a:rPr lang="fr-FR" dirty="0">
                <a:solidFill>
                  <a:srgbClr val="FF0000"/>
                </a:solidFill>
              </a:rPr>
              <a:t>O</a:t>
            </a:r>
            <a:r>
              <a:rPr lang="fr-FR" dirty="0"/>
              <a:t>bjet </a:t>
            </a:r>
            <a:r>
              <a:rPr lang="fr-FR" dirty="0">
                <a:solidFill>
                  <a:srgbClr val="FF0000"/>
                </a:solidFill>
              </a:rPr>
              <a:t>M</a:t>
            </a:r>
            <a:r>
              <a:rPr lang="fr-FR" dirty="0"/>
              <a:t>odel fournit une représentation du document sous forme d'un arbre et définit la façon dont la structure peut être manipulée par votre programme (le JS dans notre cas)</a:t>
            </a:r>
          </a:p>
          <a:p>
            <a:endParaRPr lang="fr-FR" dirty="0"/>
          </a:p>
          <a:p>
            <a:r>
              <a:rPr lang="fr-FR" dirty="0"/>
              <a:t>  On peut dire qu'il s'agit d'une sorte de "passerelle" entre le HTML et le JS</a:t>
            </a:r>
          </a:p>
          <a:p>
            <a:endParaRPr lang="fr-FR" dirty="0"/>
          </a:p>
          <a:p>
            <a:r>
              <a:rPr lang="fr-FR" dirty="0"/>
              <a:t>  Grace au DOM nous allons être en mesure de venir accéder et/ou modifier notre HTML depuis le JS</a:t>
            </a:r>
          </a:p>
          <a:p>
            <a:endParaRPr lang="fr-FR" dirty="0"/>
          </a:p>
          <a:p>
            <a:r>
              <a:rPr lang="fr-FR" dirty="0"/>
              <a:t>  Chaque page chargée dans notre navigateur dispose d'un objet "document" utilisable en </a:t>
            </a:r>
            <a:r>
              <a:rPr lang="fr-FR" dirty="0" err="1"/>
              <a:t>Js</a:t>
            </a:r>
            <a:r>
              <a:rPr lang="fr-FR" dirty="0"/>
              <a:t>,</a:t>
            </a:r>
          </a:p>
          <a:p>
            <a:endParaRPr lang="fr-FR" dirty="0"/>
          </a:p>
          <a:p>
            <a:r>
              <a:rPr lang="fr-FR" dirty="0"/>
              <a:t>  Cet objet "document" est notre point d'entrée vers notre contenu HTML</a:t>
            </a:r>
          </a:p>
        </p:txBody>
      </p:sp>
    </p:spTree>
    <p:extLst>
      <p:ext uri="{BB962C8B-B14F-4D97-AF65-F5344CB8AC3E}">
        <p14:creationId xmlns:p14="http://schemas.microsoft.com/office/powerpoint/2010/main" val="495197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18</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B0946C0F-E6D7-A1FB-2329-9B81DD6B251D}"/>
              </a:ext>
            </a:extLst>
          </p:cNvPr>
          <p:cNvSpPr txBox="1"/>
          <p:nvPr/>
        </p:nvSpPr>
        <p:spPr>
          <a:xfrm>
            <a:off x="3833355" y="1048799"/>
            <a:ext cx="4500594" cy="461665"/>
          </a:xfrm>
          <a:prstGeom prst="rect">
            <a:avLst/>
          </a:prstGeom>
          <a:noFill/>
        </p:spPr>
        <p:txBody>
          <a:bodyPr wrap="square" rtlCol="0">
            <a:spAutoFit/>
          </a:bodyPr>
          <a:lstStyle/>
          <a:p>
            <a:r>
              <a:rPr lang="fr-FR" sz="2400" b="1" dirty="0">
                <a:solidFill>
                  <a:srgbClr val="0070C0"/>
                </a:solidFill>
              </a:rPr>
              <a:t>Récupérer des éléments du DOM</a:t>
            </a:r>
          </a:p>
        </p:txBody>
      </p:sp>
      <p:sp>
        <p:nvSpPr>
          <p:cNvPr id="4" name="ZoneTexte 3">
            <a:extLst>
              <a:ext uri="{FF2B5EF4-FFF2-40B4-BE49-F238E27FC236}">
                <a16:creationId xmlns:a16="http://schemas.microsoft.com/office/drawing/2014/main" id="{DA9E80CA-4F30-09F7-566E-314D9465B7B5}"/>
              </a:ext>
            </a:extLst>
          </p:cNvPr>
          <p:cNvSpPr txBox="1"/>
          <p:nvPr/>
        </p:nvSpPr>
        <p:spPr>
          <a:xfrm>
            <a:off x="608865" y="1643424"/>
            <a:ext cx="11583135" cy="4555093"/>
          </a:xfrm>
          <a:prstGeom prst="rect">
            <a:avLst/>
          </a:prstGeom>
          <a:noFill/>
        </p:spPr>
        <p:txBody>
          <a:bodyPr wrap="square" rtlCol="0">
            <a:spAutoFit/>
          </a:bodyPr>
          <a:lstStyle/>
          <a:p>
            <a:r>
              <a:rPr lang="fr-FR" sz="1700" i="1" dirty="0">
                <a:solidFill>
                  <a:srgbClr val="A0A1A7"/>
                </a:solidFill>
                <a:latin typeface="Consolas"/>
                <a:ea typeface="Times New Roman"/>
                <a:cs typeface="Times New Roman"/>
              </a:rPr>
              <a:t>// récupérer l’élément qui a </a:t>
            </a:r>
            <a:r>
              <a:rPr lang="fr-FR" sz="1700" i="1" dirty="0" err="1">
                <a:solidFill>
                  <a:srgbClr val="A0A1A7"/>
                </a:solidFill>
                <a:latin typeface="Consolas"/>
                <a:ea typeface="Times New Roman"/>
                <a:cs typeface="Times New Roman"/>
              </a:rPr>
              <a:t>l'id</a:t>
            </a:r>
            <a:r>
              <a:rPr lang="fr-FR" sz="1700" i="1" dirty="0">
                <a:solidFill>
                  <a:srgbClr val="A0A1A7"/>
                </a:solidFill>
                <a:latin typeface="Consolas"/>
                <a:ea typeface="Times New Roman"/>
                <a:cs typeface="Times New Roman"/>
              </a:rPr>
              <a:t> </a:t>
            </a:r>
            <a:r>
              <a:rPr lang="fr-FR" sz="1700" i="1" dirty="0" err="1">
                <a:solidFill>
                  <a:srgbClr val="A0A1A7"/>
                </a:solidFill>
                <a:latin typeface="Consolas"/>
                <a:ea typeface="Times New Roman"/>
                <a:cs typeface="Times New Roman"/>
              </a:rPr>
              <a:t>my</a:t>
            </a:r>
            <a:r>
              <a:rPr lang="fr-FR" sz="1700" i="1" dirty="0">
                <a:solidFill>
                  <a:srgbClr val="A0A1A7"/>
                </a:solidFill>
                <a:latin typeface="Consolas"/>
                <a:ea typeface="Times New Roman"/>
                <a:cs typeface="Times New Roman"/>
              </a:rPr>
              <a:t>-id</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myId</a:t>
            </a:r>
            <a:r>
              <a:rPr lang="fr-FR" sz="1700" dirty="0">
                <a:solidFill>
                  <a:srgbClr val="986801"/>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getElementById</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-id"</a:t>
            </a:r>
            <a:r>
              <a:rPr lang="fr-FR" sz="1700" dirty="0">
                <a:solidFill>
                  <a:srgbClr val="383A42"/>
                </a:solidFill>
                <a:latin typeface="Consolas"/>
                <a:ea typeface="Times New Roman"/>
                <a:cs typeface="Times New Roman"/>
              </a:rPr>
              <a:t>); </a:t>
            </a:r>
          </a:p>
          <a:p>
            <a:pPr>
              <a:spcAft>
                <a:spcPts val="0"/>
              </a:spcAft>
            </a:pPr>
            <a:r>
              <a:rPr lang="fr-FR" sz="1700" dirty="0">
                <a:solidFill>
                  <a:srgbClr val="383A42"/>
                </a:solidFill>
                <a:latin typeface="Consolas"/>
                <a:ea typeface="Times New Roman"/>
                <a:cs typeface="Times New Roman"/>
              </a:rPr>
              <a:t>console.</a:t>
            </a:r>
            <a:r>
              <a:rPr lang="fr-FR" sz="1700" dirty="0">
                <a:solidFill>
                  <a:srgbClr val="4078F2"/>
                </a:solidFill>
                <a:latin typeface="Consolas"/>
                <a:ea typeface="Times New Roman"/>
                <a:cs typeface="Times New Roman"/>
              </a:rPr>
              <a:t>log</a:t>
            </a:r>
            <a:r>
              <a:rPr lang="fr-FR" sz="1700" dirty="0">
                <a:solidFill>
                  <a:srgbClr val="383A42"/>
                </a:solidFill>
                <a:latin typeface="Consolas"/>
                <a:ea typeface="Times New Roman"/>
                <a:cs typeface="Times New Roman"/>
              </a:rPr>
              <a:t>(</a:t>
            </a:r>
            <a:r>
              <a:rPr lang="fr-FR" sz="1700" dirty="0" err="1">
                <a:solidFill>
                  <a:srgbClr val="986801"/>
                </a:solidFill>
                <a:latin typeface="Consolas"/>
                <a:ea typeface="Times New Roman"/>
                <a:cs typeface="Times New Roman"/>
              </a:rPr>
              <a:t>myId</a:t>
            </a:r>
            <a:r>
              <a:rPr lang="fr-FR" sz="1700" dirty="0">
                <a:solidFill>
                  <a:srgbClr val="383A42"/>
                </a:solidFill>
                <a:latin typeface="Consolas"/>
                <a:ea typeface="Times New Roman"/>
                <a:cs typeface="Times New Roman"/>
              </a:rPr>
              <a:t>);</a:t>
            </a:r>
            <a:endParaRPr lang="fr-FR" sz="1700" dirty="0">
              <a:ea typeface="Times New Roman"/>
              <a:cs typeface="Times New Roman"/>
            </a:endParaRP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la classe </a:t>
            </a:r>
            <a:r>
              <a:rPr lang="fr-FR" sz="1700" b="0" dirty="0">
                <a:solidFill>
                  <a:srgbClr val="7285B7"/>
                </a:solidFill>
                <a:effectLst/>
                <a:latin typeface="Consolas" panose="020B0609020204030204" pitchFamily="49" charset="0"/>
              </a:rPr>
              <a:t> </a:t>
            </a:r>
            <a:r>
              <a:rPr lang="fr-FR" sz="1700" b="0" dirty="0" err="1">
                <a:solidFill>
                  <a:srgbClr val="9BA8B7"/>
                </a:solidFill>
                <a:effectLst/>
                <a:latin typeface="Consolas" panose="020B0609020204030204" pitchFamily="49" charset="0"/>
              </a:rPr>
              <a:t>my</a:t>
            </a:r>
            <a:r>
              <a:rPr lang="fr-FR" sz="1700" b="0" dirty="0">
                <a:solidFill>
                  <a:srgbClr val="9BA8B7"/>
                </a:solidFill>
                <a:effectLst/>
                <a:latin typeface="Consolas" panose="020B0609020204030204" pitchFamily="49" charset="0"/>
              </a:rPr>
              <a:t>-class</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myClass</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getElementsByClassName</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-class"</a:t>
            </a:r>
            <a:r>
              <a:rPr lang="fr-FR" sz="1700" dirty="0">
                <a:solidFill>
                  <a:srgbClr val="383A42"/>
                </a:solidFill>
                <a:latin typeface="Consolas"/>
                <a:ea typeface="Times New Roman"/>
                <a:cs typeface="Times New Roman"/>
              </a:rPr>
              <a:t>); </a:t>
            </a:r>
          </a:p>
          <a:p>
            <a:pPr>
              <a:spcAft>
                <a:spcPts val="0"/>
              </a:spcAft>
            </a:pPr>
            <a:r>
              <a:rPr lang="fr-FR" sz="1700" dirty="0">
                <a:solidFill>
                  <a:srgbClr val="383A42"/>
                </a:solidFill>
                <a:latin typeface="Consolas"/>
                <a:ea typeface="Times New Roman"/>
                <a:cs typeface="Times New Roman"/>
              </a:rPr>
              <a:t>console.</a:t>
            </a:r>
            <a:r>
              <a:rPr lang="fr-FR" sz="1700" dirty="0">
                <a:solidFill>
                  <a:srgbClr val="4078F2"/>
                </a:solidFill>
                <a:latin typeface="Consolas"/>
                <a:ea typeface="Times New Roman"/>
                <a:cs typeface="Times New Roman"/>
              </a:rPr>
              <a:t>log</a:t>
            </a:r>
            <a:r>
              <a:rPr lang="fr-FR" sz="1700" dirty="0">
                <a:solidFill>
                  <a:srgbClr val="383A42"/>
                </a:solidFill>
                <a:latin typeface="Consolas"/>
                <a:ea typeface="Times New Roman"/>
                <a:cs typeface="Times New Roman"/>
              </a:rPr>
              <a:t>(</a:t>
            </a:r>
            <a:r>
              <a:rPr lang="fr-FR" sz="1700" dirty="0" err="1">
                <a:solidFill>
                  <a:srgbClr val="986801"/>
                </a:solidFill>
                <a:latin typeface="Consolas"/>
                <a:ea typeface="Times New Roman"/>
                <a:cs typeface="Times New Roman"/>
              </a:rPr>
              <a:t>myClass</a:t>
            </a:r>
            <a:r>
              <a:rPr lang="fr-FR" sz="1700" dirty="0">
                <a:solidFill>
                  <a:srgbClr val="383A42"/>
                </a:solidFill>
                <a:latin typeface="Consolas"/>
                <a:ea typeface="Times New Roman"/>
                <a:cs typeface="Times New Roman"/>
              </a:rPr>
              <a:t>);</a:t>
            </a:r>
            <a:endParaRPr lang="fr-FR" sz="1700" dirty="0">
              <a:ea typeface="Times New Roman"/>
              <a:cs typeface="Times New Roman"/>
            </a:endParaRP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la balise </a:t>
            </a:r>
            <a:r>
              <a:rPr lang="fr-FR" sz="1700" i="1" dirty="0" err="1">
                <a:solidFill>
                  <a:srgbClr val="A0A1A7"/>
                </a:solidFill>
                <a:latin typeface="Consolas"/>
                <a:ea typeface="Times New Roman"/>
                <a:cs typeface="Times New Roman"/>
              </a:rPr>
              <a:t>ul</a:t>
            </a:r>
            <a:endParaRPr lang="fr-FR" sz="1700" dirty="0">
              <a:ea typeface="Times New Roman"/>
              <a:cs typeface="Times New Roman"/>
            </a:endParaRPr>
          </a:p>
          <a:p>
            <a:pPr>
              <a:spcAft>
                <a:spcPts val="0"/>
              </a:spcAft>
            </a:pP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err="1">
                <a:solidFill>
                  <a:srgbClr val="986801"/>
                </a:solidFill>
                <a:latin typeface="Consolas"/>
                <a:ea typeface="Times New Roman"/>
                <a:cs typeface="Times New Roman"/>
              </a:rPr>
              <a:t>ul</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getElementsByTagName</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ul</a:t>
            </a:r>
            <a:r>
              <a:rPr lang="fr-FR" sz="1700" dirty="0">
                <a:solidFill>
                  <a:srgbClr val="50A14F"/>
                </a:solidFill>
                <a:latin typeface="Consolas"/>
                <a:ea typeface="Times New Roman"/>
                <a:cs typeface="Times New Roman"/>
              </a:rPr>
              <a:t>"</a:t>
            </a:r>
            <a:r>
              <a:rPr lang="fr-FR" sz="1700" dirty="0">
                <a:solidFill>
                  <a:srgbClr val="383A42"/>
                </a:solidFill>
                <a:latin typeface="Consolas"/>
                <a:ea typeface="Times New Roman"/>
                <a:cs typeface="Times New Roman"/>
              </a:rPr>
              <a:t>); </a:t>
            </a:r>
          </a:p>
          <a:p>
            <a:pPr>
              <a:spcAft>
                <a:spcPts val="0"/>
              </a:spcAft>
            </a:pPr>
            <a:endParaRPr lang="fr-FR" sz="1700" dirty="0">
              <a:solidFill>
                <a:srgbClr val="383A42"/>
              </a:solidFill>
              <a:latin typeface="Consolas"/>
              <a:ea typeface="Times New Roman"/>
              <a:cs typeface="Times New Roman"/>
            </a:endParaRPr>
          </a:p>
          <a:p>
            <a:pPr>
              <a:spcAft>
                <a:spcPts val="0"/>
              </a:spcAft>
            </a:pPr>
            <a:r>
              <a:rPr lang="fr-FR" sz="1700" i="1" dirty="0">
                <a:solidFill>
                  <a:srgbClr val="A0A1A7"/>
                </a:solidFill>
                <a:latin typeface="Consolas"/>
                <a:ea typeface="Times New Roman"/>
                <a:cs typeface="Times New Roman"/>
              </a:rPr>
              <a:t>// récupérer le 1ere élément qui répond au sélecteur CSS spécifié en paramètre</a:t>
            </a:r>
            <a:endParaRPr lang="fr-FR" sz="1700" dirty="0">
              <a:ea typeface="Times New Roman"/>
              <a:cs typeface="Times New Roman"/>
            </a:endParaRPr>
          </a:p>
          <a:p>
            <a:r>
              <a:rPr lang="fr-FR" sz="1700" dirty="0">
                <a:solidFill>
                  <a:srgbClr val="383A42"/>
                </a:solidFill>
                <a:latin typeface="Consolas"/>
                <a:ea typeface="Times New Roman"/>
                <a:cs typeface="Times New Roman"/>
              </a:rPr>
              <a:t> </a:t>
            </a: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a:solidFill>
                  <a:srgbClr val="986801"/>
                </a:solidFill>
                <a:latin typeface="Consolas"/>
                <a:ea typeface="Times New Roman"/>
                <a:cs typeface="Times New Roman"/>
              </a:rPr>
              <a:t>myId2</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querySelector</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-id"</a:t>
            </a:r>
            <a:r>
              <a:rPr lang="fr-FR" sz="1700" dirty="0">
                <a:solidFill>
                  <a:srgbClr val="383A42"/>
                </a:solidFill>
                <a:latin typeface="Consolas"/>
                <a:ea typeface="Times New Roman"/>
                <a:cs typeface="Times New Roman"/>
              </a:rPr>
              <a:t>);</a:t>
            </a:r>
            <a:r>
              <a:rPr lang="fr-FR" sz="1700" i="1" dirty="0">
                <a:solidFill>
                  <a:srgbClr val="A0A1A7"/>
                </a:solidFill>
                <a:latin typeface="Consolas"/>
                <a:ea typeface="Times New Roman"/>
                <a:cs typeface="Times New Roman"/>
              </a:rPr>
              <a:t> </a:t>
            </a:r>
          </a:p>
          <a:p>
            <a:endParaRPr lang="fr-FR" sz="1700" i="1" dirty="0">
              <a:solidFill>
                <a:srgbClr val="A0A1A7"/>
              </a:solidFill>
              <a:latin typeface="Consolas"/>
              <a:ea typeface="Times New Roman"/>
              <a:cs typeface="Times New Roman"/>
            </a:endParaRPr>
          </a:p>
          <a:p>
            <a:r>
              <a:rPr lang="fr-FR" sz="1700" i="1" dirty="0">
                <a:solidFill>
                  <a:srgbClr val="A0A1A7"/>
                </a:solidFill>
                <a:latin typeface="Consolas"/>
                <a:ea typeface="Times New Roman"/>
                <a:cs typeface="Times New Roman"/>
              </a:rPr>
              <a:t>// récupérer une collection d’éléments qui ont répondent au sélecteur CSS spécifié en paramètre</a:t>
            </a:r>
            <a:endParaRPr lang="fr-FR" sz="1700" dirty="0">
              <a:ea typeface="Times New Roman"/>
              <a:cs typeface="Times New Roman"/>
            </a:endParaRPr>
          </a:p>
          <a:p>
            <a:pPr>
              <a:spcAft>
                <a:spcPts val="0"/>
              </a:spcAft>
            </a:pPr>
            <a:r>
              <a:rPr lang="fr-FR" sz="1700" dirty="0">
                <a:solidFill>
                  <a:srgbClr val="383A42"/>
                </a:solidFill>
                <a:latin typeface="Consolas"/>
                <a:ea typeface="Times New Roman"/>
                <a:cs typeface="Times New Roman"/>
              </a:rPr>
              <a:t> </a:t>
            </a:r>
            <a:r>
              <a:rPr lang="fr-FR" sz="1700" dirty="0" err="1">
                <a:solidFill>
                  <a:srgbClr val="A626A4"/>
                </a:solidFill>
                <a:latin typeface="Consolas"/>
                <a:ea typeface="Times New Roman"/>
                <a:cs typeface="Times New Roman"/>
              </a:rPr>
              <a:t>const</a:t>
            </a:r>
            <a:r>
              <a:rPr lang="fr-FR" sz="1700" dirty="0">
                <a:solidFill>
                  <a:srgbClr val="383A42"/>
                </a:solidFill>
                <a:latin typeface="Consolas"/>
                <a:ea typeface="Times New Roman"/>
                <a:cs typeface="Times New Roman"/>
              </a:rPr>
              <a:t> </a:t>
            </a:r>
            <a:r>
              <a:rPr lang="fr-FR" sz="1700" dirty="0">
                <a:solidFill>
                  <a:srgbClr val="986801"/>
                </a:solidFill>
                <a:latin typeface="Consolas"/>
                <a:ea typeface="Times New Roman"/>
                <a:cs typeface="Times New Roman"/>
              </a:rPr>
              <a:t> myClass2 </a:t>
            </a:r>
            <a:r>
              <a:rPr lang="fr-FR" sz="1700" dirty="0">
                <a:solidFill>
                  <a:srgbClr val="383A42"/>
                </a:solidFill>
                <a:latin typeface="Consolas"/>
                <a:ea typeface="Times New Roman"/>
                <a:cs typeface="Times New Roman"/>
              </a:rPr>
              <a:t> </a:t>
            </a:r>
            <a:r>
              <a:rPr lang="fr-FR" sz="1700" dirty="0">
                <a:solidFill>
                  <a:srgbClr val="0184BC"/>
                </a:solidFill>
                <a:latin typeface="Consolas"/>
                <a:ea typeface="Times New Roman"/>
                <a:cs typeface="Times New Roman"/>
              </a:rPr>
              <a:t>=</a:t>
            </a:r>
            <a:r>
              <a:rPr lang="fr-FR" sz="1700" dirty="0">
                <a:solidFill>
                  <a:srgbClr val="383A42"/>
                </a:solidFill>
                <a:latin typeface="Consolas"/>
                <a:ea typeface="Times New Roman"/>
                <a:cs typeface="Times New Roman"/>
              </a:rPr>
              <a:t> </a:t>
            </a:r>
            <a:r>
              <a:rPr lang="fr-FR" sz="1700" dirty="0" err="1">
                <a:solidFill>
                  <a:srgbClr val="383A42"/>
                </a:solidFill>
                <a:latin typeface="Consolas"/>
                <a:ea typeface="Times New Roman"/>
                <a:cs typeface="Times New Roman"/>
              </a:rPr>
              <a:t>document.</a:t>
            </a:r>
            <a:r>
              <a:rPr lang="fr-FR" sz="1700" dirty="0" err="1">
                <a:solidFill>
                  <a:srgbClr val="4078F2"/>
                </a:solidFill>
                <a:latin typeface="Consolas"/>
                <a:ea typeface="Times New Roman"/>
                <a:cs typeface="Times New Roman"/>
              </a:rPr>
              <a:t>querySelectorAll</a:t>
            </a:r>
            <a:r>
              <a:rPr lang="fr-FR" sz="1700" dirty="0">
                <a:solidFill>
                  <a:srgbClr val="383A42"/>
                </a:solidFill>
                <a:latin typeface="Consolas"/>
                <a:ea typeface="Times New Roman"/>
                <a:cs typeface="Times New Roman"/>
              </a:rPr>
              <a:t>(</a:t>
            </a:r>
            <a:r>
              <a:rPr lang="fr-FR" sz="1700" dirty="0">
                <a:solidFill>
                  <a:srgbClr val="50A14F"/>
                </a:solidFill>
                <a:latin typeface="Consolas"/>
                <a:ea typeface="Times New Roman"/>
                <a:cs typeface="Times New Roman"/>
              </a:rPr>
              <a:t>".</a:t>
            </a:r>
            <a:r>
              <a:rPr lang="fr-FR" sz="1700" dirty="0" err="1">
                <a:solidFill>
                  <a:srgbClr val="50A14F"/>
                </a:solidFill>
                <a:latin typeface="Consolas"/>
                <a:ea typeface="Times New Roman"/>
                <a:cs typeface="Times New Roman"/>
              </a:rPr>
              <a:t>my</a:t>
            </a:r>
            <a:r>
              <a:rPr lang="fr-FR" sz="1700" dirty="0">
                <a:solidFill>
                  <a:srgbClr val="50A14F"/>
                </a:solidFill>
                <a:latin typeface="Consolas"/>
                <a:ea typeface="Times New Roman"/>
                <a:cs typeface="Times New Roman"/>
              </a:rPr>
              <a:t>-class"</a:t>
            </a:r>
            <a:r>
              <a:rPr lang="fr-FR" sz="1700"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p:txBody>
      </p:sp>
    </p:spTree>
    <p:extLst>
      <p:ext uri="{BB962C8B-B14F-4D97-AF65-F5344CB8AC3E}">
        <p14:creationId xmlns:p14="http://schemas.microsoft.com/office/powerpoint/2010/main" val="2312434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19</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600112" y="1151951"/>
            <a:ext cx="2991775" cy="461665"/>
          </a:xfrm>
          <a:prstGeom prst="rect">
            <a:avLst/>
          </a:prstGeom>
          <a:noFill/>
        </p:spPr>
        <p:txBody>
          <a:bodyPr wrap="square" rtlCol="0">
            <a:spAutoFit/>
          </a:bodyPr>
          <a:lstStyle/>
          <a:p>
            <a:r>
              <a:rPr lang="fr-FR" sz="2400" b="1" dirty="0" err="1">
                <a:solidFill>
                  <a:srgbClr val="0070C0"/>
                </a:solidFill>
              </a:rPr>
              <a:t>Manipilation</a:t>
            </a:r>
            <a:r>
              <a:rPr lang="fr-FR" sz="2400" b="1" dirty="0">
                <a:solidFill>
                  <a:srgbClr val="0070C0"/>
                </a:solidFill>
              </a:rPr>
              <a:t> du DOM</a:t>
            </a:r>
          </a:p>
        </p:txBody>
      </p:sp>
      <p:sp>
        <p:nvSpPr>
          <p:cNvPr id="4" name="ZoneTexte 3">
            <a:extLst>
              <a:ext uri="{FF2B5EF4-FFF2-40B4-BE49-F238E27FC236}">
                <a16:creationId xmlns:a16="http://schemas.microsoft.com/office/drawing/2014/main" id="{407605C3-8A72-BC40-9E41-660CA9B921F6}"/>
              </a:ext>
            </a:extLst>
          </p:cNvPr>
          <p:cNvSpPr txBox="1"/>
          <p:nvPr/>
        </p:nvSpPr>
        <p:spPr>
          <a:xfrm>
            <a:off x="1078220" y="1759913"/>
            <a:ext cx="10355973" cy="1477328"/>
          </a:xfrm>
          <a:prstGeom prst="rect">
            <a:avLst/>
          </a:prstGeom>
          <a:noFill/>
        </p:spPr>
        <p:txBody>
          <a:bodyPr wrap="square" rtlCol="0">
            <a:spAutoFit/>
          </a:bodyPr>
          <a:lstStyle/>
          <a:p>
            <a:r>
              <a:rPr lang="fr-FR" i="1" dirty="0">
                <a:solidFill>
                  <a:schemeClr val="bg1">
                    <a:lumMod val="50000"/>
                  </a:schemeClr>
                </a:solidFill>
                <a:latin typeface="Consolas"/>
                <a:ea typeface="Times New Roman"/>
                <a:cs typeface="Times New Roman"/>
              </a:rPr>
              <a:t>exemple de balise HTML</a:t>
            </a:r>
            <a:endParaRPr lang="fr-FR" dirty="0">
              <a:solidFill>
                <a:schemeClr val="bg1">
                  <a:lumMod val="50000"/>
                </a:schemeClr>
              </a:solidFill>
              <a:ea typeface="Times New Roman"/>
              <a:cs typeface="Times New Roman"/>
            </a:endParaRPr>
          </a:p>
          <a:p>
            <a:pPr>
              <a:spcAft>
                <a:spcPts val="0"/>
              </a:spcAft>
            </a:pPr>
            <a:r>
              <a:rPr lang="fr-FR" dirty="0">
                <a:solidFill>
                  <a:srgbClr val="0070C0"/>
                </a:solidFill>
                <a:latin typeface="Consolas"/>
                <a:ea typeface="Times New Roman"/>
                <a:cs typeface="Times New Roman"/>
              </a:rPr>
              <a:t>&lt;a </a:t>
            </a:r>
            <a:r>
              <a:rPr lang="fr-FR" dirty="0">
                <a:solidFill>
                  <a:srgbClr val="D15DFF"/>
                </a:solidFill>
                <a:latin typeface="Consolas"/>
                <a:ea typeface="Times New Roman"/>
                <a:cs typeface="Times New Roman"/>
              </a:rPr>
              <a:t>href=</a:t>
            </a:r>
            <a:r>
              <a:rPr lang="fr-FR" dirty="0">
                <a:solidFill>
                  <a:srgbClr val="50A14F"/>
                </a:solidFill>
                <a:latin typeface="Consolas"/>
                <a:ea typeface="Times New Roman"/>
                <a:cs typeface="Times New Roman"/>
              </a:rPr>
              <a:t>"</a:t>
            </a:r>
            <a:r>
              <a:rPr lang="fr-FR" dirty="0">
                <a:solidFill>
                  <a:srgbClr val="50A14F"/>
                </a:solidFill>
                <a:latin typeface="Consolas"/>
                <a:ea typeface="Times New Roman"/>
                <a:cs typeface="Times New Roman"/>
                <a:hlinkClick r:id="rId4">
                  <a:extLst>
                    <a:ext uri="{A12FA001-AC4F-418D-AE19-62706E023703}">
                      <ahyp:hlinkClr xmlns:ahyp="http://schemas.microsoft.com/office/drawing/2018/hyperlinkcolor" val="tx"/>
                    </a:ext>
                  </a:extLst>
                </a:hlinkClick>
              </a:rPr>
              <a:t>https://www.google.com</a:t>
            </a:r>
            <a:r>
              <a:rPr lang="fr-FR" dirty="0">
                <a:solidFill>
                  <a:srgbClr val="50A14F"/>
                </a:solidFill>
                <a:latin typeface="Consolas"/>
                <a:ea typeface="Times New Roman"/>
                <a:cs typeface="Times New Roman"/>
              </a:rPr>
              <a:t>" </a:t>
            </a:r>
            <a:r>
              <a:rPr lang="fr-FR" dirty="0">
                <a:solidFill>
                  <a:srgbClr val="D15DFF"/>
                </a:solidFill>
                <a:latin typeface="Consolas"/>
                <a:ea typeface="Times New Roman"/>
                <a:cs typeface="Times New Roman"/>
              </a:rPr>
              <a:t>id=</a:t>
            </a:r>
            <a:r>
              <a:rPr lang="fr-FR" dirty="0">
                <a:solidFill>
                  <a:srgbClr val="50A14F"/>
                </a:solidFill>
                <a:latin typeface="Consolas"/>
                <a:ea typeface="Times New Roman"/>
                <a:cs typeface="Times New Roman"/>
              </a:rPr>
              <a:t>"google-id" </a:t>
            </a:r>
            <a:r>
              <a:rPr lang="fr-FR" dirty="0">
                <a:solidFill>
                  <a:srgbClr val="D15DFF"/>
                </a:solidFill>
                <a:latin typeface="Consolas"/>
                <a:ea typeface="Times New Roman"/>
                <a:cs typeface="Times New Roman"/>
              </a:rPr>
              <a:t>class=</a:t>
            </a:r>
            <a:r>
              <a:rPr lang="fr-FR" dirty="0">
                <a:solidFill>
                  <a:srgbClr val="50A14F"/>
                </a:solidFill>
                <a:latin typeface="Consolas"/>
                <a:ea typeface="Times New Roman"/>
                <a:cs typeface="Times New Roman"/>
              </a:rPr>
              <a:t>"google-class"</a:t>
            </a:r>
            <a:r>
              <a:rPr lang="fr-FR" dirty="0">
                <a:solidFill>
                  <a:srgbClr val="0070C0"/>
                </a:solidFill>
                <a:latin typeface="Consolas"/>
                <a:ea typeface="Times New Roman"/>
                <a:cs typeface="Times New Roman"/>
              </a:rPr>
              <a:t>&gt; </a:t>
            </a:r>
            <a:r>
              <a:rPr lang="fr-FR" dirty="0">
                <a:latin typeface="Consolas"/>
                <a:ea typeface="Times New Roman"/>
                <a:cs typeface="Times New Roman"/>
              </a:rPr>
              <a:t>Google </a:t>
            </a:r>
            <a:r>
              <a:rPr lang="fr-FR" dirty="0">
                <a:solidFill>
                  <a:srgbClr val="0070C0"/>
                </a:solidFill>
                <a:latin typeface="Consolas"/>
                <a:ea typeface="Times New Roman"/>
                <a:cs typeface="Times New Roman"/>
              </a:rPr>
              <a:t>&lt;/a&gt;</a:t>
            </a:r>
          </a:p>
          <a:p>
            <a:pPr>
              <a:spcAft>
                <a:spcPts val="0"/>
              </a:spcAft>
            </a:pPr>
            <a:endParaRPr lang="fr-FR" dirty="0">
              <a:solidFill>
                <a:srgbClr val="0070C0"/>
              </a:solidFill>
              <a:latin typeface="Consolas"/>
              <a:ea typeface="Times New Roman"/>
              <a:cs typeface="Times New Roman"/>
            </a:endParaRPr>
          </a:p>
          <a:p>
            <a:pPr>
              <a:spcAft>
                <a:spcPts val="0"/>
              </a:spcAft>
            </a:pPr>
            <a:r>
              <a:rPr lang="fr-FR" dirty="0">
                <a:solidFill>
                  <a:schemeClr val="bg1">
                    <a:lumMod val="50000"/>
                  </a:schemeClr>
                </a:solidFill>
                <a:latin typeface="Consolas"/>
                <a:ea typeface="Times New Roman"/>
                <a:cs typeface="Times New Roman"/>
              </a:rPr>
              <a:t>récupération du lien</a:t>
            </a:r>
          </a:p>
          <a:p>
            <a:pPr>
              <a:spcAft>
                <a:spcPts val="0"/>
              </a:spcAft>
            </a:pPr>
            <a:r>
              <a:rPr lang="fr-FR" dirty="0">
                <a:solidFill>
                  <a:srgbClr val="D15DFF"/>
                </a:solidFill>
                <a:latin typeface="Consolas"/>
                <a:ea typeface="Times New Roman"/>
                <a:cs typeface="Times New Roman"/>
              </a:rPr>
              <a:t>let</a:t>
            </a:r>
            <a:r>
              <a:rPr lang="fr-FR" dirty="0">
                <a:solidFill>
                  <a:srgbClr val="0070C0"/>
                </a:solidFill>
                <a:latin typeface="Consolas"/>
                <a:ea typeface="Times New Roman"/>
                <a:cs typeface="Times New Roman"/>
              </a:rPr>
              <a:t> google = </a:t>
            </a:r>
            <a:r>
              <a:rPr lang="fr-FR" dirty="0" err="1">
                <a:latin typeface="Consolas"/>
                <a:ea typeface="Times New Roman"/>
                <a:cs typeface="Times New Roman"/>
              </a:rPr>
              <a:t>document.</a:t>
            </a:r>
            <a:r>
              <a:rPr lang="fr-FR" dirty="0" err="1">
                <a:solidFill>
                  <a:srgbClr val="0070C0"/>
                </a:solidFill>
                <a:latin typeface="Consolas"/>
                <a:ea typeface="Times New Roman"/>
                <a:cs typeface="Times New Roman"/>
              </a:rPr>
              <a:t>getElementById</a:t>
            </a:r>
            <a:r>
              <a:rPr lang="fr-FR" dirty="0">
                <a:solidFill>
                  <a:srgbClr val="0070C0"/>
                </a:solidFill>
                <a:latin typeface="Consolas"/>
                <a:ea typeface="Times New Roman"/>
                <a:cs typeface="Times New Roman"/>
              </a:rPr>
              <a:t>(</a:t>
            </a:r>
            <a:r>
              <a:rPr lang="fr-FR" dirty="0">
                <a:solidFill>
                  <a:srgbClr val="50A14F"/>
                </a:solidFill>
                <a:latin typeface="Consolas"/>
                <a:ea typeface="Times New Roman"/>
                <a:cs typeface="Times New Roman"/>
              </a:rPr>
              <a:t>"google-id"</a:t>
            </a:r>
            <a:r>
              <a:rPr lang="fr-FR" dirty="0">
                <a:solidFill>
                  <a:srgbClr val="0070C0"/>
                </a:solidFill>
                <a:latin typeface="Consolas"/>
                <a:ea typeface="Times New Roman"/>
                <a:cs typeface="Times New Roman"/>
              </a:rPr>
              <a:t>);</a:t>
            </a:r>
          </a:p>
        </p:txBody>
      </p:sp>
      <p:sp>
        <p:nvSpPr>
          <p:cNvPr id="8" name="ZoneTexte 7">
            <a:extLst>
              <a:ext uri="{FF2B5EF4-FFF2-40B4-BE49-F238E27FC236}">
                <a16:creationId xmlns:a16="http://schemas.microsoft.com/office/drawing/2014/main" id="{5D25DE17-9932-F1A2-FD54-F0153069BADA}"/>
              </a:ext>
            </a:extLst>
          </p:cNvPr>
          <p:cNvSpPr txBox="1"/>
          <p:nvPr/>
        </p:nvSpPr>
        <p:spPr>
          <a:xfrm>
            <a:off x="1149292" y="3383538"/>
            <a:ext cx="4452977" cy="3416320"/>
          </a:xfrm>
          <a:prstGeom prst="rect">
            <a:avLst/>
          </a:prstGeom>
          <a:noFill/>
        </p:spPr>
        <p:txBody>
          <a:bodyPr wrap="square" rtlCol="0">
            <a:spAutoFit/>
          </a:bodyPr>
          <a:lstStyle/>
          <a:p>
            <a:r>
              <a:rPr lang="fr-FR" b="0" dirty="0">
                <a:solidFill>
                  <a:schemeClr val="bg1">
                    <a:lumMod val="50000"/>
                  </a:schemeClr>
                </a:solidFill>
                <a:effectLst/>
                <a:latin typeface="Consolas" panose="020B0609020204030204" pitchFamily="49" charset="0"/>
              </a:rPr>
              <a:t>//où emmène le lien</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effectLst/>
                <a:latin typeface="Consolas" panose="020B0609020204030204" pitchFamily="49" charset="0"/>
              </a:rPr>
              <a:t>(</a:t>
            </a:r>
            <a:r>
              <a:rPr lang="fr-FR" b="0" dirty="0" err="1">
                <a:solidFill>
                  <a:srgbClr val="CC8B23"/>
                </a:solidFill>
                <a:effectLst/>
                <a:latin typeface="Consolas" panose="020B0609020204030204" pitchFamily="49" charset="0"/>
              </a:rPr>
              <a:t>google</a:t>
            </a:r>
            <a:r>
              <a:rPr lang="fr-FR" b="0" dirty="0" err="1">
                <a:effectLst/>
                <a:latin typeface="Consolas" panose="020B0609020204030204" pitchFamily="49" charset="0"/>
              </a:rPr>
              <a:t>.</a:t>
            </a:r>
            <a:r>
              <a:rPr lang="fr-FR" b="0" dirty="0" err="1">
                <a:solidFill>
                  <a:srgbClr val="0070C0"/>
                </a:solidFill>
                <a:effectLst/>
                <a:latin typeface="Consolas" panose="020B0609020204030204" pitchFamily="49" charset="0"/>
              </a:rPr>
              <a:t>href</a:t>
            </a:r>
            <a:r>
              <a:rPr lang="fr-FR" b="0" dirty="0">
                <a:effectLst/>
                <a:latin typeface="Consolas" panose="020B0609020204030204" pitchFamily="49" charset="0"/>
              </a:rPr>
              <a:t>);</a:t>
            </a:r>
          </a:p>
          <a:p>
            <a:pPr>
              <a:spcAft>
                <a:spcPts val="0"/>
              </a:spcAft>
            </a:pPr>
            <a:endParaRPr lang="fr-FR" dirty="0">
              <a:solidFill>
                <a:srgbClr val="383A42"/>
              </a:solidFill>
              <a:latin typeface="Consolas"/>
              <a:ea typeface="Times New Roman"/>
              <a:cs typeface="Times New Roman"/>
            </a:endParaRPr>
          </a:p>
          <a:p>
            <a:r>
              <a:rPr lang="fr-FR" b="0" dirty="0">
                <a:solidFill>
                  <a:schemeClr val="bg1">
                    <a:lumMod val="50000"/>
                  </a:schemeClr>
                </a:solidFill>
                <a:effectLst/>
                <a:latin typeface="Consolas" panose="020B0609020204030204" pitchFamily="49" charset="0"/>
              </a:rPr>
              <a:t>// l'ID de élément</a:t>
            </a:r>
            <a:endParaRPr lang="fr-FR" dirty="0">
              <a:solidFill>
                <a:schemeClr val="bg1">
                  <a:lumMod val="50000"/>
                </a:schemeClr>
              </a:solidFill>
              <a:latin typeface="Consolas" panose="020B0609020204030204" pitchFamily="49" charset="0"/>
            </a:endParaRP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a:solidFill>
                  <a:schemeClr val="tx1">
                    <a:lumMod val="95000"/>
                    <a:lumOff val="5000"/>
                  </a:schemeClr>
                </a:solidFill>
                <a:effectLst/>
                <a:latin typeface="Consolas" panose="020B0609020204030204" pitchFamily="49" charset="0"/>
              </a:rPr>
              <a:t>(</a:t>
            </a:r>
            <a:r>
              <a:rPr lang="fr-FR" b="0" dirty="0">
                <a:solidFill>
                  <a:srgbClr val="CC8B23"/>
                </a:solidFill>
                <a:effectLst/>
                <a:latin typeface="Consolas" panose="020B0609020204030204" pitchFamily="49" charset="0"/>
              </a:rPr>
              <a:t>google</a:t>
            </a:r>
            <a:r>
              <a:rPr lang="fr-FR" b="0" dirty="0">
                <a:solidFill>
                  <a:schemeClr val="tx1">
                    <a:lumMod val="95000"/>
                    <a:lumOff val="5000"/>
                  </a:schemeClr>
                </a:solidFill>
                <a:effectLst/>
                <a:latin typeface="Consolas" panose="020B0609020204030204" pitchFamily="49" charset="0"/>
              </a:rPr>
              <a:t>.</a:t>
            </a:r>
            <a:r>
              <a:rPr lang="fr-FR" b="0" dirty="0">
                <a:solidFill>
                  <a:schemeClr val="accent1"/>
                </a:solidFill>
                <a:effectLst/>
                <a:latin typeface="Consolas" panose="020B0609020204030204" pitchFamily="49" charset="0"/>
              </a:rPr>
              <a:t>id</a:t>
            </a:r>
            <a:r>
              <a:rPr lang="fr-FR" b="0" dirty="0">
                <a:solidFill>
                  <a:schemeClr val="tx1">
                    <a:lumMod val="95000"/>
                    <a:lumOff val="5000"/>
                  </a:schemeClr>
                </a:solidFill>
                <a:effectLst/>
                <a:latin typeface="Consolas" panose="020B0609020204030204" pitchFamily="49" charset="0"/>
              </a:rPr>
              <a:t>);</a:t>
            </a:r>
          </a:p>
          <a:p>
            <a:br>
              <a:rPr lang="fr-FR" b="0" dirty="0">
                <a:solidFill>
                  <a:srgbClr val="FFFFFF"/>
                </a:solidFill>
                <a:effectLst/>
                <a:latin typeface="Consolas" panose="020B0609020204030204" pitchFamily="49" charset="0"/>
              </a:rPr>
            </a:br>
            <a:r>
              <a:rPr lang="fr-FR" b="0" dirty="0">
                <a:solidFill>
                  <a:schemeClr val="bg1">
                    <a:lumMod val="50000"/>
                  </a:schemeClr>
                </a:solidFill>
                <a:effectLst/>
                <a:latin typeface="Consolas" panose="020B0609020204030204" pitchFamily="49" charset="0"/>
              </a:rPr>
              <a:t>//classe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.className</a:t>
            </a:r>
            <a:r>
              <a:rPr lang="fr-FR" b="0" dirty="0">
                <a:solidFill>
                  <a:schemeClr val="accent1"/>
                </a:solidFill>
                <a:effectLst/>
                <a:latin typeface="Consolas" panose="020B0609020204030204" pitchFamily="49" charset="0"/>
              </a:rPr>
              <a:t>);</a:t>
            </a:r>
          </a:p>
          <a:p>
            <a:endParaRPr lang="fr-FR" dirty="0">
              <a:solidFill>
                <a:srgbClr val="FFFFFF"/>
              </a:solidFill>
              <a:latin typeface="Consolas" panose="020B0609020204030204" pitchFamily="49" charset="0"/>
            </a:endParaRPr>
          </a:p>
          <a:p>
            <a:r>
              <a:rPr lang="fr-FR" b="0" dirty="0">
                <a:solidFill>
                  <a:schemeClr val="bg1">
                    <a:lumMod val="50000"/>
                  </a:schemeClr>
                </a:solidFill>
                <a:effectLst/>
                <a:latin typeface="Consolas" panose="020B0609020204030204" pitchFamily="49" charset="0"/>
              </a:rPr>
              <a:t>// contenu de l'élément</a:t>
            </a:r>
          </a:p>
          <a:p>
            <a:r>
              <a:rPr lang="fr-FR" b="0" dirty="0">
                <a:solidFill>
                  <a:srgbClr val="CC8B23"/>
                </a:solidFill>
                <a:effectLst/>
                <a:latin typeface="Consolas" panose="020B0609020204030204" pitchFamily="49" charset="0"/>
              </a:rPr>
              <a:t>console</a:t>
            </a:r>
            <a:r>
              <a:rPr lang="fr-FR" b="0" dirty="0">
                <a:solidFill>
                  <a:schemeClr val="accent1"/>
                </a:solidFill>
                <a:effectLst/>
                <a:latin typeface="Consolas" panose="020B0609020204030204" pitchFamily="49" charset="0"/>
              </a:rPr>
              <a:t>.log(</a:t>
            </a:r>
            <a:r>
              <a:rPr lang="fr-FR" b="0" dirty="0" err="1">
                <a:solidFill>
                  <a:srgbClr val="CC8B23"/>
                </a:solidFill>
                <a:effectLst/>
                <a:latin typeface="Consolas" panose="020B0609020204030204" pitchFamily="49" charset="0"/>
              </a:rPr>
              <a:t>google</a:t>
            </a:r>
            <a:r>
              <a:rPr lang="fr-FR" b="0" dirty="0" err="1">
                <a:solidFill>
                  <a:schemeClr val="accent1"/>
                </a:solidFill>
                <a:effectLst/>
                <a:latin typeface="Consolas" panose="020B0609020204030204" pitchFamily="49" charset="0"/>
              </a:rPr>
              <a:t>.textContent</a:t>
            </a:r>
            <a:r>
              <a:rPr lang="fr-FR" b="0" dirty="0">
                <a:solidFill>
                  <a:schemeClr val="accent1"/>
                </a:solidFill>
                <a:effectLst/>
                <a:latin typeface="Consolas" panose="020B0609020204030204" pitchFamily="49" charset="0"/>
              </a:rPr>
              <a:t>);</a:t>
            </a:r>
          </a:p>
          <a:p>
            <a:endParaRPr lang="fr-FR" dirty="0"/>
          </a:p>
        </p:txBody>
      </p:sp>
      <p:sp>
        <p:nvSpPr>
          <p:cNvPr id="10" name="ZoneTexte 9">
            <a:extLst>
              <a:ext uri="{FF2B5EF4-FFF2-40B4-BE49-F238E27FC236}">
                <a16:creationId xmlns:a16="http://schemas.microsoft.com/office/drawing/2014/main" id="{2574AF81-CFCB-225B-D981-1AB09CEADE83}"/>
              </a:ext>
            </a:extLst>
          </p:cNvPr>
          <p:cNvSpPr txBox="1"/>
          <p:nvPr/>
        </p:nvSpPr>
        <p:spPr>
          <a:xfrm>
            <a:off x="5499861" y="3661054"/>
            <a:ext cx="6681127" cy="2585323"/>
          </a:xfrm>
          <a:prstGeom prst="rect">
            <a:avLst/>
          </a:prstGeom>
          <a:noFill/>
        </p:spPr>
        <p:txBody>
          <a:bodyPr wrap="square">
            <a:spAutoFit/>
          </a:bodyPr>
          <a:lstStyle/>
          <a:p>
            <a:r>
              <a:rPr lang="fr-FR" b="0" dirty="0">
                <a:solidFill>
                  <a:srgbClr val="7285B7"/>
                </a:solidFill>
                <a:effectLst/>
                <a:latin typeface="Consolas" panose="020B0609020204030204" pitchFamily="49" charset="0"/>
              </a:rPr>
              <a:t>Comme une variable "classique" on va pouvoir réaffecter une nouvelle valeur à la propriété souhaitée</a:t>
            </a:r>
            <a:endParaRPr lang="fr-FR" b="0" dirty="0">
              <a:solidFill>
                <a:srgbClr val="FFFFFF"/>
              </a:solidFill>
              <a:effectLst/>
              <a:latin typeface="Consolas" panose="020B0609020204030204" pitchFamily="49" charset="0"/>
            </a:endParaRPr>
          </a:p>
          <a:p>
            <a:endParaRPr lang="fr-FR" b="0" dirty="0">
              <a:solidFill>
                <a:srgbClr val="FF9DA4"/>
              </a:solidFill>
              <a:effectLst/>
              <a:latin typeface="Consolas" panose="020B0609020204030204" pitchFamily="49" charset="0"/>
            </a:endParaRPr>
          </a:p>
          <a:p>
            <a:r>
              <a:rPr lang="fr-FR" b="0" dirty="0" err="1">
                <a:solidFill>
                  <a:srgbClr val="CC8B23"/>
                </a:solidFill>
                <a:effectLst/>
                <a:latin typeface="Consolas" panose="020B0609020204030204" pitchFamily="49" charset="0"/>
              </a:rPr>
              <a:t>google.</a:t>
            </a:r>
            <a:r>
              <a:rPr lang="fr-FR" b="0" dirty="0" err="1">
                <a:solidFill>
                  <a:srgbClr val="4078F2"/>
                </a:solidFill>
                <a:effectLst/>
                <a:latin typeface="Consolas" panose="020B0609020204030204" pitchFamily="49" charset="0"/>
              </a:rPr>
              <a:t>textContent</a:t>
            </a:r>
            <a:r>
              <a:rPr lang="fr-FR" b="0" dirty="0">
                <a:solidFill>
                  <a:srgbClr val="4078F2"/>
                </a:solidFill>
                <a:effectLst/>
                <a:latin typeface="Consolas" panose="020B0609020204030204" pitchFamily="49" charset="0"/>
              </a:rPr>
              <a:t> = </a:t>
            </a:r>
            <a:r>
              <a:rPr lang="fr-FR" b="0" dirty="0">
                <a:solidFill>
                  <a:srgbClr val="50A14F"/>
                </a:solidFill>
                <a:effectLst/>
                <a:latin typeface="Consolas" panose="020B0609020204030204" pitchFamily="49" charset="0"/>
              </a:rPr>
              <a:t>"Mon lien vers Google"</a:t>
            </a:r>
            <a:r>
              <a:rPr lang="fr-FR" b="0" dirty="0">
                <a:solidFill>
                  <a:schemeClr val="accent1"/>
                </a:solidFill>
                <a:effectLst/>
                <a:latin typeface="Consolas" panose="020B0609020204030204" pitchFamily="49" charset="0"/>
              </a:rPr>
              <a:t>;</a:t>
            </a:r>
          </a:p>
          <a:p>
            <a:endParaRPr lang="fr-FR" dirty="0">
              <a:solidFill>
                <a:schemeClr val="accent1"/>
              </a:solidFill>
              <a:latin typeface="Consolas" panose="020B0609020204030204" pitchFamily="49" charset="0"/>
            </a:endParaRPr>
          </a:p>
          <a:p>
            <a:r>
              <a:rPr lang="fr-FR" i="1" dirty="0">
                <a:solidFill>
                  <a:srgbClr val="A0A1A7"/>
                </a:solidFill>
                <a:latin typeface="Consolas"/>
                <a:ea typeface="Times New Roman"/>
                <a:cs typeface="Times New Roman"/>
              </a:rPr>
              <a:t>// supprimer l'</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".google-class"</a:t>
            </a:r>
            <a:r>
              <a:rPr lang="fr-FR" dirty="0">
                <a:solidFill>
                  <a:srgbClr val="383A42"/>
                </a:solidFill>
                <a:latin typeface="Consolas"/>
                <a:ea typeface="Times New Roman"/>
                <a:cs typeface="Times New Roman"/>
              </a:rPr>
              <a:t>).</a:t>
            </a:r>
            <a:r>
              <a:rPr lang="fr-FR" dirty="0" err="1">
                <a:solidFill>
                  <a:srgbClr val="4078F2"/>
                </a:solidFill>
                <a:latin typeface="Consolas"/>
                <a:ea typeface="Times New Roman"/>
                <a:cs typeface="Times New Roman"/>
              </a:rPr>
              <a:t>remove</a:t>
            </a:r>
            <a:r>
              <a:rPr lang="fr-FR" dirty="0">
                <a:solidFill>
                  <a:srgbClr val="383A42"/>
                </a:solidFill>
                <a:latin typeface="Consolas"/>
                <a:ea typeface="Times New Roman"/>
                <a:cs typeface="Times New Roman"/>
              </a:rPr>
              <a:t>();  </a:t>
            </a:r>
          </a:p>
          <a:p>
            <a:endParaRPr lang="fr-FR" b="0" dirty="0">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4183521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20</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106381" y="1267115"/>
            <a:ext cx="2991775" cy="461665"/>
          </a:xfrm>
          <a:prstGeom prst="rect">
            <a:avLst/>
          </a:prstGeom>
          <a:noFill/>
        </p:spPr>
        <p:txBody>
          <a:bodyPr wrap="square" rtlCol="0">
            <a:spAutoFit/>
          </a:bodyPr>
          <a:lstStyle/>
          <a:p>
            <a:r>
              <a:rPr lang="fr-FR" sz="2400" b="1" dirty="0" err="1">
                <a:solidFill>
                  <a:srgbClr val="0070C0"/>
                </a:solidFill>
              </a:rPr>
              <a:t>Manipilation</a:t>
            </a:r>
            <a:r>
              <a:rPr lang="fr-FR" sz="2400" b="1" dirty="0">
                <a:solidFill>
                  <a:srgbClr val="0070C0"/>
                </a:solidFill>
              </a:rPr>
              <a:t> du DOM</a:t>
            </a:r>
          </a:p>
        </p:txBody>
      </p:sp>
      <p:sp>
        <p:nvSpPr>
          <p:cNvPr id="4" name="ZoneTexte 3">
            <a:extLst>
              <a:ext uri="{FF2B5EF4-FFF2-40B4-BE49-F238E27FC236}">
                <a16:creationId xmlns:a16="http://schemas.microsoft.com/office/drawing/2014/main" id="{F090EB43-2760-3B4F-4FD3-2B1899ADB909}"/>
              </a:ext>
            </a:extLst>
          </p:cNvPr>
          <p:cNvSpPr txBox="1"/>
          <p:nvPr/>
        </p:nvSpPr>
        <p:spPr>
          <a:xfrm>
            <a:off x="415252" y="2391889"/>
            <a:ext cx="11677475" cy="3508653"/>
          </a:xfrm>
          <a:prstGeom prst="rect">
            <a:avLst/>
          </a:prstGeom>
          <a:noFill/>
        </p:spPr>
        <p:txBody>
          <a:bodyPr wrap="square" rtlCol="0">
            <a:spAutoFit/>
          </a:bodyPr>
          <a:lstStyle/>
          <a:p>
            <a:pPr>
              <a:spcAft>
                <a:spcPts val="0"/>
              </a:spcAft>
            </a:pPr>
            <a:r>
              <a:rPr lang="fr-FR" i="1" dirty="0">
                <a:solidFill>
                  <a:srgbClr val="A0A1A7"/>
                </a:solidFill>
                <a:latin typeface="Consolas"/>
                <a:ea typeface="Times New Roman"/>
                <a:cs typeface="Times New Roman"/>
              </a:rPr>
              <a:t>// modifie le contenu textuel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innerText</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"modifié"</a:t>
            </a:r>
            <a:r>
              <a:rPr lang="fr-FR" dirty="0">
                <a:solidFill>
                  <a:srgbClr val="383A42"/>
                </a:solidFill>
                <a:latin typeface="Consolas"/>
                <a:ea typeface="Times New Roman"/>
                <a:cs typeface="Times New Roman"/>
              </a:rPr>
              <a:t>; </a:t>
            </a: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r>
              <a:rPr lang="fr-FR" i="1" dirty="0">
                <a:solidFill>
                  <a:srgbClr val="A0A1A7"/>
                </a:solidFill>
                <a:latin typeface="Consolas"/>
                <a:ea typeface="Times New Roman"/>
                <a:cs typeface="Times New Roman"/>
              </a:rPr>
              <a:t>// modifie le contenu html (on peut mettre des balises) d'un </a:t>
            </a:r>
            <a:r>
              <a:rPr lang="fr-FR" i="1" dirty="0" err="1">
                <a:solidFill>
                  <a:srgbClr val="A0A1A7"/>
                </a:solidFill>
                <a:latin typeface="Consolas"/>
                <a:ea typeface="Times New Roman"/>
                <a:cs typeface="Times New Roman"/>
              </a:rPr>
              <a:t>element</a:t>
            </a:r>
            <a:endParaRPr lang="fr-FR" dirty="0">
              <a:ea typeface="Times New Roman"/>
              <a:cs typeface="Times New Roman"/>
            </a:endParaRPr>
          </a:p>
          <a:p>
            <a:pPr>
              <a:spcAft>
                <a:spcPts val="0"/>
              </a:spcAft>
            </a:pPr>
            <a:r>
              <a:rPr lang="fr-FR" dirty="0" err="1">
                <a:solidFill>
                  <a:srgbClr val="383A42"/>
                </a:solidFill>
                <a:latin typeface="Consolas"/>
                <a:ea typeface="Times New Roman"/>
                <a:cs typeface="Times New Roman"/>
              </a:rPr>
              <a:t>document.</a:t>
            </a:r>
            <a:r>
              <a:rPr lang="fr-FR" dirty="0" err="1">
                <a:solidFill>
                  <a:srgbClr val="4078F2"/>
                </a:solidFill>
                <a:latin typeface="Consolas"/>
                <a:ea typeface="Times New Roman"/>
                <a:cs typeface="Times New Roman"/>
              </a:rPr>
              <a:t>querySelector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a:t>
            </a:r>
            <a:r>
              <a:rPr lang="fr-FR" dirty="0">
                <a:solidFill>
                  <a:srgbClr val="50A14F"/>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err="1">
                <a:solidFill>
                  <a:srgbClr val="E45649"/>
                </a:solidFill>
                <a:latin typeface="Consolas"/>
                <a:ea typeface="Times New Roman"/>
                <a:cs typeface="Times New Roman"/>
              </a:rPr>
              <a:t>innerHTML</a:t>
            </a:r>
            <a:r>
              <a:rPr lang="fr-FR" dirty="0">
                <a:solidFill>
                  <a:srgbClr val="383A42"/>
                </a:solidFill>
                <a:latin typeface="Consolas"/>
                <a:ea typeface="Times New Roman"/>
                <a:cs typeface="Times New Roman"/>
              </a:rPr>
              <a:t> </a:t>
            </a:r>
            <a:r>
              <a:rPr lang="fr-FR" dirty="0">
                <a:solidFill>
                  <a:srgbClr val="0184BC"/>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50A14F"/>
                </a:solidFill>
                <a:latin typeface="Consolas"/>
                <a:ea typeface="Times New Roman"/>
                <a:cs typeface="Times New Roman"/>
              </a:rPr>
              <a:t>"&lt;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 class='para'&gt;paragraphe ajouté&lt;</a:t>
            </a:r>
            <a:r>
              <a:rPr lang="fr-FR" dirty="0" err="1">
                <a:solidFill>
                  <a:srgbClr val="50A14F"/>
                </a:solidFill>
                <a:latin typeface="Consolas"/>
                <a:ea typeface="Times New Roman"/>
                <a:cs typeface="Times New Roman"/>
              </a:rPr>
              <a:t>span</a:t>
            </a:r>
            <a:r>
              <a:rPr lang="fr-FR" dirty="0">
                <a:solidFill>
                  <a:srgbClr val="50A14F"/>
                </a:solidFill>
                <a:latin typeface="Consolas"/>
                <a:ea typeface="Times New Roman"/>
                <a:cs typeface="Times New Roman"/>
              </a:rPr>
              <a:t>&gt;"</a:t>
            </a:r>
            <a:r>
              <a:rPr lang="fr-FR" dirty="0">
                <a:solidFill>
                  <a:srgbClr val="383A42"/>
                </a:solidFill>
                <a:latin typeface="Consolas"/>
                <a:ea typeface="Times New Roman"/>
                <a:cs typeface="Times New Roman"/>
              </a:rPr>
              <a:t>; </a:t>
            </a:r>
          </a:p>
          <a:p>
            <a:pPr>
              <a:spcAft>
                <a:spcPts val="0"/>
              </a:spcAft>
            </a:pPr>
            <a:r>
              <a:rPr lang="fr-FR" sz="2000" dirty="0">
                <a:ea typeface="Times New Roman"/>
                <a:cs typeface="Times New Roman"/>
              </a:rPr>
              <a:t> </a:t>
            </a:r>
            <a:endParaRPr lang="fr-FR" dirty="0">
              <a:ea typeface="Times New Roman"/>
              <a:cs typeface="Times New Roman"/>
            </a:endParaRPr>
          </a:p>
          <a:p>
            <a:pPr>
              <a:spcAft>
                <a:spcPts val="0"/>
              </a:spcAft>
            </a:pPr>
            <a:r>
              <a:rPr lang="fr-FR" sz="2000" dirty="0">
                <a:ea typeface="Times New Roman"/>
                <a:cs typeface="Times New Roman"/>
              </a:rPr>
              <a:t>Liste des attributs et méthodes du DOM</a:t>
            </a:r>
            <a:endParaRPr lang="fr-FR" dirty="0">
              <a:ea typeface="Times New Roman"/>
              <a:cs typeface="Times New Roman"/>
            </a:endParaRPr>
          </a:p>
          <a:p>
            <a:pPr>
              <a:spcAft>
                <a:spcPts val="0"/>
              </a:spcAft>
            </a:pPr>
            <a:r>
              <a:rPr lang="fr-FR" sz="2000" dirty="0">
                <a:solidFill>
                  <a:srgbClr val="548DD4"/>
                </a:solidFill>
                <a:ea typeface="Times New Roman"/>
                <a:cs typeface="Times New Roman"/>
              </a:rPr>
              <a:t>https://www.w3schools.com/jsref/dom_obj_document.asp</a:t>
            </a:r>
            <a:endParaRPr lang="fr-FR" dirty="0">
              <a:ea typeface="Times New Roman"/>
              <a:cs typeface="Times New Roman"/>
            </a:endParaRPr>
          </a:p>
          <a:p>
            <a:pPr>
              <a:spcAft>
                <a:spcPts val="0"/>
              </a:spcAft>
            </a:pPr>
            <a:endParaRPr lang="fr-FR" dirty="0">
              <a:solidFill>
                <a:srgbClr val="383A42"/>
              </a:solidFill>
              <a:latin typeface="Consolas"/>
              <a:ea typeface="Times New Roman"/>
              <a:cs typeface="Times New Roman"/>
            </a:endParaRPr>
          </a:p>
          <a:p>
            <a:pPr>
              <a:spcAft>
                <a:spcPts val="0"/>
              </a:spcAft>
            </a:pPr>
            <a:endParaRPr lang="fr-FR" dirty="0">
              <a:ea typeface="Times New Roman"/>
              <a:cs typeface="Times New Roman"/>
            </a:endParaRPr>
          </a:p>
          <a:p>
            <a:endParaRPr lang="fr-FR" dirty="0"/>
          </a:p>
        </p:txBody>
      </p:sp>
    </p:spTree>
    <p:extLst>
      <p:ext uri="{BB962C8B-B14F-4D97-AF65-F5344CB8AC3E}">
        <p14:creationId xmlns:p14="http://schemas.microsoft.com/office/powerpoint/2010/main" val="694673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21</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2" name="ZoneTexte 1">
            <a:extLst>
              <a:ext uri="{FF2B5EF4-FFF2-40B4-BE49-F238E27FC236}">
                <a16:creationId xmlns:a16="http://schemas.microsoft.com/office/drawing/2014/main" id="{E4FF8950-E35B-C13D-B6A4-728F5FB2EF9F}"/>
              </a:ext>
            </a:extLst>
          </p:cNvPr>
          <p:cNvSpPr txBox="1"/>
          <p:nvPr/>
        </p:nvSpPr>
        <p:spPr>
          <a:xfrm>
            <a:off x="1030269" y="1594016"/>
            <a:ext cx="9144000" cy="5466112"/>
          </a:xfrm>
          <a:prstGeom prst="rect">
            <a:avLst/>
          </a:prstGeom>
          <a:noFill/>
        </p:spPr>
        <p:txBody>
          <a:bodyPr wrap="square" rtlCol="0">
            <a:spAutoFit/>
          </a:bodyPr>
          <a:lstStyle/>
          <a:p>
            <a:pPr>
              <a:lnSpc>
                <a:spcPct val="115000"/>
              </a:lnSpc>
              <a:spcAft>
                <a:spcPts val="0"/>
              </a:spcAft>
            </a:pPr>
            <a:r>
              <a:rPr lang="fr-FR" dirty="0">
                <a:solidFill>
                  <a:srgbClr val="383A42"/>
                </a:solidFill>
                <a:latin typeface="Consolas"/>
                <a:ea typeface="Times New Roman"/>
                <a:cs typeface="Times New Roman"/>
              </a:rPr>
              <a:t>&lt;!doctype html&gt;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lang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fr</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charset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"utf-8"</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name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viewport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content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width</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device-width</a:t>
            </a:r>
            <a:r>
              <a:rPr lang="fr-FR" dirty="0">
                <a:solidFill>
                  <a:srgbClr val="50A14F"/>
                </a:solidFill>
                <a:latin typeface="Consolas"/>
                <a:ea typeface="Times New Roman"/>
                <a:cs typeface="Times New Roman"/>
              </a:rPr>
              <a:t>, initial-</a:t>
            </a:r>
            <a:r>
              <a:rPr lang="fr-FR" dirty="0" err="1">
                <a:solidFill>
                  <a:srgbClr val="50A14F"/>
                </a:solidFill>
                <a:latin typeface="Consolas"/>
                <a:ea typeface="Times New Roman"/>
                <a:cs typeface="Times New Roman"/>
              </a:rPr>
              <a:t>scale</a:t>
            </a:r>
            <a:r>
              <a:rPr lang="fr-FR" dirty="0">
                <a:solidFill>
                  <a:srgbClr val="50A14F"/>
                </a:solidFill>
                <a:latin typeface="Consolas"/>
                <a:ea typeface="Times New Roman"/>
                <a:cs typeface="Times New Roman"/>
              </a:rPr>
              <a:t>=1, </a:t>
            </a:r>
            <a:r>
              <a:rPr lang="fr-FR" dirty="0" err="1">
                <a:solidFill>
                  <a:srgbClr val="50A14F"/>
                </a:solidFill>
                <a:latin typeface="Consolas"/>
                <a:ea typeface="Times New Roman"/>
                <a:cs typeface="Times New Roman"/>
              </a:rPr>
              <a:t>shrink</a:t>
            </a:r>
            <a:r>
              <a:rPr lang="fr-FR" dirty="0">
                <a:solidFill>
                  <a:srgbClr val="50A14F"/>
                </a:solidFill>
                <a:latin typeface="Consolas"/>
                <a:ea typeface="Times New Roman"/>
                <a:cs typeface="Times New Roman"/>
              </a:rPr>
              <a:t>-to-fit=no"</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&gt;Cours JS&lt;/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link</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rel</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stylesheet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href</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"styles.css"</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"titre"</a:t>
            </a:r>
            <a:r>
              <a:rPr lang="fr-FR" dirty="0">
                <a:solidFill>
                  <a:srgbClr val="383A42"/>
                </a:solidFill>
                <a:latin typeface="Consolas"/>
                <a:ea typeface="Times New Roman"/>
                <a:cs typeface="Times New Roman"/>
              </a:rPr>
              <a:t>&gt;Cours JS&lt;/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p</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"para1"</a:t>
            </a:r>
            <a:r>
              <a:rPr lang="fr-FR" dirty="0">
                <a:solidFill>
                  <a:srgbClr val="383A42"/>
                </a:solidFill>
                <a:latin typeface="Consolas"/>
                <a:ea typeface="Times New Roman"/>
                <a:cs typeface="Times New Roman"/>
              </a:rPr>
              <a:t>&gt;Lorem ipsum </a:t>
            </a:r>
            <a:r>
              <a:rPr lang="fr-FR" dirty="0" err="1">
                <a:solidFill>
                  <a:srgbClr val="383A42"/>
                </a:solidFill>
                <a:latin typeface="Consolas"/>
                <a:ea typeface="Times New Roman"/>
                <a:cs typeface="Times New Roman"/>
              </a:rPr>
              <a:t>dolor</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sit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amet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consectetur</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adipisicing</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elit</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Illo</a:t>
            </a:r>
            <a:r>
              <a:rPr lang="fr-FR" dirty="0">
                <a:solidFill>
                  <a:srgbClr val="383A42"/>
                </a:solidFill>
                <a:latin typeface="Consolas"/>
                <a:ea typeface="Times New Roman"/>
                <a:cs typeface="Times New Roman"/>
              </a:rPr>
              <a:t> maxime </a:t>
            </a:r>
            <a:r>
              <a:rPr lang="fr-FR" dirty="0" err="1">
                <a:solidFill>
                  <a:srgbClr val="383A42"/>
                </a:solidFill>
                <a:latin typeface="Consolas"/>
                <a:ea typeface="Times New Roman"/>
                <a:cs typeface="Times New Roman"/>
              </a:rPr>
              <a:t>explicabo</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cupiditate</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ipsam</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autem</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Estnecessitatibus</a:t>
            </a:r>
            <a:r>
              <a:rPr lang="fr-FR" dirty="0">
                <a:solidFill>
                  <a:srgbClr val="383A42"/>
                </a:solidFill>
                <a:latin typeface="Consolas"/>
                <a:ea typeface="Times New Roman"/>
                <a:cs typeface="Times New Roman"/>
              </a:rPr>
              <a:t>, </a:t>
            </a:r>
            <a:r>
              <a:rPr lang="fr-FR" dirty="0" err="1">
                <a:solidFill>
                  <a:srgbClr val="383A42"/>
                </a:solidFill>
                <a:latin typeface="Consolas"/>
                <a:ea typeface="Times New Roman"/>
                <a:cs typeface="Times New Roman"/>
              </a:rPr>
              <a:t>architecto</a:t>
            </a:r>
            <a:r>
              <a:rPr lang="fr-FR" dirty="0">
                <a:solidFill>
                  <a:srgbClr val="383A42"/>
                </a:solidFill>
                <a:latin typeface="Consolas"/>
                <a:ea typeface="Times New Roman"/>
                <a:cs typeface="Times New Roman"/>
              </a:rPr>
              <a:t> esse </a:t>
            </a:r>
            <a:r>
              <a:rPr lang="fr-FR" dirty="0" err="1">
                <a:solidFill>
                  <a:srgbClr val="383A42"/>
                </a:solidFill>
                <a:latin typeface="Consolas"/>
                <a:ea typeface="Times New Roman"/>
                <a:cs typeface="Times New Roman"/>
              </a:rPr>
              <a:t>quaerat</a:t>
            </a:r>
            <a:r>
              <a:rPr lang="fr-FR" dirty="0">
                <a:solidFill>
                  <a:srgbClr val="383A42"/>
                </a:solidFill>
                <a:latin typeface="Consolas"/>
                <a:ea typeface="Times New Roman"/>
                <a:cs typeface="Times New Roman"/>
              </a:rPr>
              <a:t> hic </a:t>
            </a:r>
            <a:r>
              <a:rPr lang="fr-FR" dirty="0" err="1">
                <a:solidFill>
                  <a:srgbClr val="383A42"/>
                </a:solidFill>
                <a:latin typeface="Consolas"/>
                <a:ea typeface="Times New Roman"/>
                <a:cs typeface="Times New Roman"/>
              </a:rPr>
              <a:t>repellat</a:t>
            </a:r>
            <a:r>
              <a:rPr lang="fr-FR" dirty="0">
                <a:solidFill>
                  <a:srgbClr val="383A42"/>
                </a:solidFill>
                <a:latin typeface="Consolas"/>
                <a:ea typeface="Times New Roman"/>
                <a:cs typeface="Times New Roman"/>
              </a:rPr>
              <a:t> libero </a:t>
            </a:r>
            <a:r>
              <a:rPr lang="fr-FR" dirty="0" err="1">
                <a:solidFill>
                  <a:srgbClr val="383A42"/>
                </a:solidFill>
                <a:latin typeface="Consolas"/>
                <a:ea typeface="Times New Roman"/>
                <a:cs typeface="Times New Roman"/>
              </a:rPr>
              <a:t>nisi</a:t>
            </a:r>
            <a:r>
              <a:rPr lang="fr-FR" dirty="0">
                <a:solidFill>
                  <a:srgbClr val="383A42"/>
                </a:solidFill>
                <a:latin typeface="Consolas"/>
                <a:ea typeface="Times New Roman"/>
                <a:cs typeface="Times New Roman"/>
              </a:rPr>
              <a:t> ad </a:t>
            </a:r>
            <a:r>
              <a:rPr lang="fr-FR" dirty="0" err="1">
                <a:solidFill>
                  <a:srgbClr val="383A42"/>
                </a:solidFill>
                <a:latin typeface="Consolas"/>
                <a:ea typeface="Times New Roman"/>
                <a:cs typeface="Times New Roman"/>
              </a:rPr>
              <a:t>eos</a:t>
            </a:r>
            <a:r>
              <a:rPr lang="fr-FR" dirty="0">
                <a:solidFill>
                  <a:srgbClr val="383A42"/>
                </a:solidFill>
                <a:latin typeface="Consolas"/>
                <a:ea typeface="Times New Roman"/>
                <a:cs typeface="Times New Roman"/>
              </a:rPr>
              <a:t> ex </a:t>
            </a:r>
            <a:r>
              <a:rPr lang="fr-FR" dirty="0" err="1">
                <a:solidFill>
                  <a:srgbClr val="383A42"/>
                </a:solidFill>
                <a:latin typeface="Consolas"/>
                <a:ea typeface="Times New Roman"/>
                <a:cs typeface="Times New Roman"/>
              </a:rPr>
              <a:t>vero</a:t>
            </a:r>
            <a:r>
              <a:rPr lang="fr-FR" dirty="0">
                <a:solidFill>
                  <a:srgbClr val="383A42"/>
                </a:solidFill>
                <a:latin typeface="Consolas"/>
                <a:ea typeface="Times New Roman"/>
                <a:cs typeface="Times New Roman"/>
              </a:rPr>
              <a:t> at in </a:t>
            </a:r>
            <a:r>
              <a:rPr lang="fr-FR" dirty="0" err="1">
                <a:solidFill>
                  <a:srgbClr val="383A42"/>
                </a:solidFill>
                <a:latin typeface="Consolas"/>
                <a:ea typeface="Times New Roman"/>
                <a:cs typeface="Times New Roman"/>
              </a:rPr>
              <a:t>velit</a:t>
            </a:r>
            <a:r>
              <a:rPr lang="fr-FR" dirty="0">
                <a:solidFill>
                  <a:srgbClr val="383A42"/>
                </a:solidFill>
                <a:latin typeface="Consolas"/>
                <a:ea typeface="Times New Roman"/>
                <a:cs typeface="Times New Roman"/>
              </a:rPr>
              <a: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p</a:t>
            </a:r>
            <a:r>
              <a:rPr lang="fr-FR" dirty="0">
                <a:solidFill>
                  <a:srgbClr val="383A42"/>
                </a:solidFill>
                <a:latin typeface="Consolas"/>
                <a:ea typeface="Times New Roman"/>
                <a:cs typeface="Times New Roman"/>
              </a:rPr>
              <a:t>&gt;</a:t>
            </a:r>
            <a:endParaRPr lang="fr-FR" dirty="0">
              <a:ea typeface="Times New Roman"/>
              <a:cs typeface="Times New Roman"/>
            </a:endParaRPr>
          </a:p>
          <a:p>
            <a:endParaRPr lang="fr-FR" dirty="0"/>
          </a:p>
        </p:txBody>
      </p:sp>
      <p:sp>
        <p:nvSpPr>
          <p:cNvPr id="5" name="ZoneTexte 4">
            <a:extLst>
              <a:ext uri="{FF2B5EF4-FFF2-40B4-BE49-F238E27FC236}">
                <a16:creationId xmlns:a16="http://schemas.microsoft.com/office/drawing/2014/main" id="{7A4BCFF3-6AB4-D7F2-37CF-A3CA916CDF40}"/>
              </a:ext>
            </a:extLst>
          </p:cNvPr>
          <p:cNvSpPr txBox="1"/>
          <p:nvPr/>
        </p:nvSpPr>
        <p:spPr>
          <a:xfrm>
            <a:off x="997630" y="1276062"/>
            <a:ext cx="1990809" cy="461665"/>
          </a:xfrm>
          <a:prstGeom prst="rect">
            <a:avLst/>
          </a:prstGeom>
          <a:noFill/>
        </p:spPr>
        <p:txBody>
          <a:bodyPr wrap="square" rtlCol="0">
            <a:spAutoFit/>
          </a:bodyPr>
          <a:lstStyle/>
          <a:p>
            <a:pPr algn="ctr"/>
            <a:r>
              <a:rPr lang="fr-FR" sz="2400" b="1" dirty="0">
                <a:solidFill>
                  <a:srgbClr val="0070C0"/>
                </a:solidFill>
              </a:rPr>
              <a:t>Partie HTML</a:t>
            </a:r>
          </a:p>
        </p:txBody>
      </p:sp>
    </p:spTree>
    <p:extLst>
      <p:ext uri="{BB962C8B-B14F-4D97-AF65-F5344CB8AC3E}">
        <p14:creationId xmlns:p14="http://schemas.microsoft.com/office/powerpoint/2010/main" val="82511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a:t>
            </a:r>
          </a:p>
        </p:txBody>
      </p:sp>
      <p:sp>
        <p:nvSpPr>
          <p:cNvPr id="3" name="TextBox 2">
            <a:extLst>
              <a:ext uri="{FF2B5EF4-FFF2-40B4-BE49-F238E27FC236}">
                <a16:creationId xmlns:a16="http://schemas.microsoft.com/office/drawing/2014/main" id="{300F317F-220A-C48E-5C15-8F401C4C2259}"/>
              </a:ext>
            </a:extLst>
          </p:cNvPr>
          <p:cNvSpPr txBox="1"/>
          <p:nvPr/>
        </p:nvSpPr>
        <p:spPr>
          <a:xfrm>
            <a:off x="4765421" y="967955"/>
            <a:ext cx="26611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Présentation du JavaScript</a:t>
            </a:r>
          </a:p>
        </p:txBody>
      </p:sp>
      <p:sp>
        <p:nvSpPr>
          <p:cNvPr id="5" name="ZoneTexte 5">
            <a:extLst>
              <a:ext uri="{FF2B5EF4-FFF2-40B4-BE49-F238E27FC236}">
                <a16:creationId xmlns:a16="http://schemas.microsoft.com/office/drawing/2014/main" id="{455914A9-D2D4-B26B-934B-9C10063E7940}"/>
              </a:ext>
            </a:extLst>
          </p:cNvPr>
          <p:cNvSpPr txBox="1"/>
          <p:nvPr/>
        </p:nvSpPr>
        <p:spPr>
          <a:xfrm>
            <a:off x="1738282" y="1768148"/>
            <a:ext cx="8715436" cy="347787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(Ne doit pas être confondu avec Java)</a:t>
            </a:r>
          </a:p>
          <a:p>
            <a:r>
              <a:rPr lang="fr-FR" sz="2000" dirty="0"/>
              <a:t>JavaScript est un langage de programmation de scripts principalement employé dans les pages web interactives et à ce titre est une partie essentielle des applications web. </a:t>
            </a:r>
          </a:p>
          <a:p>
            <a:endParaRPr lang="fr-FR" sz="2000" dirty="0"/>
          </a:p>
          <a:p>
            <a:r>
              <a:rPr lang="fr-FR" sz="2000" dirty="0"/>
              <a:t>Avec les technologies HTML et CSS, JavaScript est parfois considéré comme l'une des technologies cœur du World Wide Web. Une grande majorité des sites web l'utilisent, et la majorité des navigateurs web disposent d'un moteur JavaScript dédié pour l'interpréter, indépendamment des considérations de sécurité qui peuvent se poser le cas échéant.</a:t>
            </a:r>
          </a:p>
          <a:p>
            <a:endParaRPr lang="fr-FR" sz="2000" dirty="0"/>
          </a:p>
        </p:txBody>
      </p:sp>
    </p:spTree>
    <p:extLst>
      <p:ext uri="{BB962C8B-B14F-4D97-AF65-F5344CB8AC3E}">
        <p14:creationId xmlns:p14="http://schemas.microsoft.com/office/powerpoint/2010/main" val="2190144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22</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4" name="ZoneTexte 3">
            <a:extLst>
              <a:ext uri="{FF2B5EF4-FFF2-40B4-BE49-F238E27FC236}">
                <a16:creationId xmlns:a16="http://schemas.microsoft.com/office/drawing/2014/main" id="{DEDDF7C9-DCD2-3C52-47D2-9C18FE32B19C}"/>
              </a:ext>
            </a:extLst>
          </p:cNvPr>
          <p:cNvSpPr txBox="1"/>
          <p:nvPr/>
        </p:nvSpPr>
        <p:spPr>
          <a:xfrm>
            <a:off x="1376039" y="1437068"/>
            <a:ext cx="8786842" cy="5466112"/>
          </a:xfrm>
          <a:prstGeom prst="rect">
            <a:avLst/>
          </a:prstGeom>
          <a:noFill/>
        </p:spPr>
        <p:txBody>
          <a:bodyPr wrap="square" rtlCol="0">
            <a:spAutoFit/>
          </a:bodyPr>
          <a:lstStyle/>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section</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"container"</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form</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my-form</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a:t>
            </a:r>
            <a:r>
              <a:rPr lang="fr-FR" dirty="0" err="1">
                <a:solidFill>
                  <a:srgbClr val="383A42"/>
                </a:solidFill>
                <a:latin typeface="Consolas"/>
                <a:ea typeface="Times New Roman"/>
                <a:cs typeface="Times New Roman"/>
              </a:rPr>
              <a:t>Add</a:t>
            </a:r>
            <a:r>
              <a:rPr lang="fr-FR" dirty="0">
                <a:solidFill>
                  <a:srgbClr val="383A42"/>
                </a:solidFill>
                <a:latin typeface="Consolas"/>
                <a:ea typeface="Times New Roman"/>
                <a:cs typeface="Times New Roman"/>
              </a:rPr>
              <a:t> User&lt;/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"msg"</a:t>
            </a:r>
            <a:r>
              <a:rPr lang="fr-FR" dirty="0">
                <a:solidFill>
                  <a:srgbClr val="383A42"/>
                </a:solidFill>
                <a:latin typeface="Consolas"/>
                <a:ea typeface="Times New Roman"/>
                <a:cs typeface="Times New Roman"/>
              </a:rPr>
              <a:t>&gt;&lt;/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label</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"name"</a:t>
            </a:r>
            <a:r>
              <a:rPr lang="fr-FR" dirty="0">
                <a:solidFill>
                  <a:srgbClr val="383A42"/>
                </a:solidFill>
                <a:latin typeface="Consolas"/>
                <a:ea typeface="Times New Roman"/>
                <a:cs typeface="Times New Roman"/>
              </a:rPr>
              <a:t>&gt;Name:&lt;/</a:t>
            </a:r>
            <a:r>
              <a:rPr lang="fr-FR" dirty="0">
                <a:solidFill>
                  <a:srgbClr val="E45649"/>
                </a:solidFill>
                <a:latin typeface="Consolas"/>
                <a:ea typeface="Times New Roman"/>
                <a:cs typeface="Times New Roman"/>
              </a:rPr>
              <a:t>label</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input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type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text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"name"</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name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"name"</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label</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for</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"email"</a:t>
            </a:r>
            <a:r>
              <a:rPr lang="fr-FR" dirty="0">
                <a:solidFill>
                  <a:srgbClr val="383A42"/>
                </a:solidFill>
                <a:latin typeface="Consolas"/>
                <a:ea typeface="Times New Roman"/>
                <a:cs typeface="Times New Roman"/>
              </a:rPr>
              <a:t>&gt;Email:&lt;/</a:t>
            </a:r>
            <a:r>
              <a:rPr lang="fr-FR" dirty="0">
                <a:solidFill>
                  <a:srgbClr val="E45649"/>
                </a:solidFill>
                <a:latin typeface="Consolas"/>
                <a:ea typeface="Times New Roman"/>
                <a:cs typeface="Times New Roman"/>
              </a:rPr>
              <a:t>label</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input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type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text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"email"</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name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"email"</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div</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input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class</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btn</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type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submit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value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Submit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form</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ul</a:t>
            </a:r>
            <a:r>
              <a:rPr lang="fr-FR" dirty="0">
                <a:solidFill>
                  <a:srgbClr val="383A42"/>
                </a:solidFill>
                <a:latin typeface="Consolas"/>
                <a:ea typeface="Times New Roman"/>
                <a:cs typeface="Times New Roman"/>
              </a:rPr>
              <a:t> </a:t>
            </a:r>
            <a:r>
              <a:rPr lang="fr-FR" dirty="0">
                <a:solidFill>
                  <a:srgbClr val="4078F2"/>
                </a:solidFill>
                <a:latin typeface="Consolas"/>
                <a:ea typeface="Times New Roman"/>
                <a:cs typeface="Times New Roman"/>
              </a:rPr>
              <a:t>id</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users</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&gt;&lt;/</a:t>
            </a:r>
            <a:r>
              <a:rPr lang="fr-FR" dirty="0" err="1">
                <a:solidFill>
                  <a:srgbClr val="E45649"/>
                </a:solidFill>
                <a:latin typeface="Consolas"/>
                <a:ea typeface="Times New Roman"/>
                <a:cs typeface="Times New Roman"/>
              </a:rPr>
              <a:t>ul</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section</a:t>
            </a:r>
            <a:r>
              <a:rPr lang="fr-FR" dirty="0">
                <a:solidFill>
                  <a:srgbClr val="383A42"/>
                </a:solidFill>
                <a:latin typeface="Consolas"/>
                <a:ea typeface="Times New Roman"/>
                <a:cs typeface="Times New Roman"/>
              </a:rPr>
              <a:t>&gt;</a:t>
            </a:r>
            <a:endParaRPr lang="fr-FR" dirty="0">
              <a:ea typeface="Times New Roman"/>
              <a:cs typeface="Times New Roman"/>
            </a:endParaRPr>
          </a:p>
          <a:p>
            <a:endParaRPr lang="fr-FR" dirty="0"/>
          </a:p>
        </p:txBody>
      </p:sp>
    </p:spTree>
    <p:extLst>
      <p:ext uri="{BB962C8B-B14F-4D97-AF65-F5344CB8AC3E}">
        <p14:creationId xmlns:p14="http://schemas.microsoft.com/office/powerpoint/2010/main" val="1550560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23</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2" name="ZoneTexte 1">
            <a:extLst>
              <a:ext uri="{FF2B5EF4-FFF2-40B4-BE49-F238E27FC236}">
                <a16:creationId xmlns:a16="http://schemas.microsoft.com/office/drawing/2014/main" id="{186A622F-AABA-1506-E3F2-4739E402E3DC}"/>
              </a:ext>
            </a:extLst>
          </p:cNvPr>
          <p:cNvSpPr txBox="1"/>
          <p:nvPr/>
        </p:nvSpPr>
        <p:spPr>
          <a:xfrm>
            <a:off x="1164538" y="1565044"/>
            <a:ext cx="8715404" cy="1028936"/>
          </a:xfrm>
          <a:prstGeom prst="rect">
            <a:avLst/>
          </a:prstGeom>
          <a:noFill/>
        </p:spPr>
        <p:txBody>
          <a:bodyPr wrap="square" rtlCol="0">
            <a:spAutoFit/>
          </a:bodyPr>
          <a:lstStyle/>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src</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"main.js"</a:t>
            </a:r>
            <a:r>
              <a:rPr lang="fr-FR" dirty="0">
                <a:solidFill>
                  <a:srgbClr val="383A42"/>
                </a:solidFill>
                <a:latin typeface="Consolas"/>
                <a:ea typeface="Times New Roman"/>
                <a:cs typeface="Times New Roman"/>
              </a:rPr>
              <a:t>&gt;&lt;/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&gt;</a:t>
            </a:r>
            <a:endParaRPr lang="fr-FR" dirty="0">
              <a:ea typeface="Times New Roman"/>
              <a:cs typeface="Times New Roman"/>
            </a:endParaRPr>
          </a:p>
        </p:txBody>
      </p:sp>
      <p:sp>
        <p:nvSpPr>
          <p:cNvPr id="5" name="ZoneTexte 4">
            <a:extLst>
              <a:ext uri="{FF2B5EF4-FFF2-40B4-BE49-F238E27FC236}">
                <a16:creationId xmlns:a16="http://schemas.microsoft.com/office/drawing/2014/main" id="{7EFD8928-4001-081F-45DD-5C240D819B48}"/>
              </a:ext>
            </a:extLst>
          </p:cNvPr>
          <p:cNvSpPr txBox="1"/>
          <p:nvPr/>
        </p:nvSpPr>
        <p:spPr>
          <a:xfrm>
            <a:off x="1149659" y="3193490"/>
            <a:ext cx="8858312" cy="3139321"/>
          </a:xfrm>
          <a:prstGeom prst="rect">
            <a:avLst/>
          </a:prstGeom>
          <a:noFill/>
        </p:spPr>
        <p:txBody>
          <a:bodyPr wrap="square" rtlCol="0">
            <a:spAutoFit/>
          </a:bodyPr>
          <a:lstStyle/>
          <a:p>
            <a:r>
              <a:rPr lang="fr-FR" i="1" dirty="0">
                <a:solidFill>
                  <a:srgbClr val="A0A1A7"/>
                </a:solidFill>
                <a:latin typeface="Consolas"/>
              </a:rPr>
              <a:t>// USER FORM SCRIPT</a:t>
            </a:r>
            <a:endParaRPr lang="fr-FR" dirty="0">
              <a:solidFill>
                <a:srgbClr val="383A42"/>
              </a:solidFill>
              <a:latin typeface="Consolas"/>
            </a:endParaRPr>
          </a:p>
          <a:p>
            <a:br>
              <a:rPr lang="fr-FR" dirty="0">
                <a:solidFill>
                  <a:srgbClr val="383A42"/>
                </a:solidFill>
                <a:latin typeface="Consolas"/>
              </a:rPr>
            </a:br>
            <a:r>
              <a:rPr lang="fr-FR" i="1" dirty="0">
                <a:solidFill>
                  <a:srgbClr val="A0A1A7"/>
                </a:solidFill>
                <a:latin typeface="Consolas"/>
              </a:rPr>
              <a:t>// Mettre les </a:t>
            </a:r>
            <a:r>
              <a:rPr lang="fr-FR" i="1" dirty="0" err="1">
                <a:solidFill>
                  <a:srgbClr val="A0A1A7"/>
                </a:solidFill>
                <a:latin typeface="Consolas"/>
              </a:rPr>
              <a:t>elements</a:t>
            </a:r>
            <a:r>
              <a:rPr lang="fr-FR" i="1" dirty="0">
                <a:solidFill>
                  <a:srgbClr val="A0A1A7"/>
                </a:solidFill>
                <a:latin typeface="Consolas"/>
              </a:rPr>
              <a:t> du DOM dans des variables</a:t>
            </a:r>
            <a:endParaRPr lang="fr-FR" dirty="0">
              <a:solidFill>
                <a:srgbClr val="383A42"/>
              </a:solidFill>
              <a:latin typeface="Consolas"/>
            </a:endParaRPr>
          </a:p>
          <a:p>
            <a:r>
              <a:rPr lang="fr-FR" dirty="0" err="1">
                <a:solidFill>
                  <a:srgbClr val="A626A4"/>
                </a:solidFill>
                <a:latin typeface="Consolas"/>
              </a:rPr>
              <a:t>const</a:t>
            </a:r>
            <a:r>
              <a:rPr lang="fr-FR" dirty="0">
                <a:solidFill>
                  <a:srgbClr val="383A42"/>
                </a:solidFill>
                <a:latin typeface="Consolas"/>
              </a:rPr>
              <a:t> </a:t>
            </a:r>
            <a:r>
              <a:rPr lang="fr-FR" dirty="0" err="1">
                <a:solidFill>
                  <a:srgbClr val="986801"/>
                </a:solidFill>
                <a:latin typeface="Consolas"/>
              </a:rPr>
              <a:t>myForm</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querySelector</a:t>
            </a:r>
            <a:r>
              <a:rPr lang="fr-FR" dirty="0">
                <a:solidFill>
                  <a:srgbClr val="383A42"/>
                </a:solidFill>
                <a:latin typeface="Consolas"/>
              </a:rPr>
              <a:t>(</a:t>
            </a:r>
            <a:r>
              <a:rPr lang="fr-FR" dirty="0">
                <a:solidFill>
                  <a:srgbClr val="50A14F"/>
                </a:solidFill>
                <a:latin typeface="Consolas"/>
              </a:rPr>
              <a:t>"#</a:t>
            </a:r>
            <a:r>
              <a:rPr lang="fr-FR" dirty="0" err="1">
                <a:solidFill>
                  <a:srgbClr val="50A14F"/>
                </a:solidFill>
                <a:latin typeface="Consolas"/>
              </a:rPr>
              <a:t>my-form</a:t>
            </a:r>
            <a:r>
              <a:rPr lang="fr-FR" dirty="0">
                <a:solidFill>
                  <a:srgbClr val="50A14F"/>
                </a:solidFill>
                <a:latin typeface="Consolas"/>
              </a:rPr>
              <a:t>"</a:t>
            </a:r>
            <a:r>
              <a:rPr lang="fr-FR" dirty="0">
                <a:solidFill>
                  <a:srgbClr val="383A42"/>
                </a:solidFill>
                <a:latin typeface="Consolas"/>
              </a:rPr>
              <a:t>);</a:t>
            </a:r>
          </a:p>
          <a:p>
            <a:r>
              <a:rPr lang="fr-FR" dirty="0" err="1">
                <a:solidFill>
                  <a:srgbClr val="A626A4"/>
                </a:solidFill>
                <a:latin typeface="Consolas"/>
              </a:rPr>
              <a:t>const</a:t>
            </a:r>
            <a:r>
              <a:rPr lang="fr-FR" dirty="0">
                <a:solidFill>
                  <a:srgbClr val="383A42"/>
                </a:solidFill>
                <a:latin typeface="Consolas"/>
              </a:rPr>
              <a:t> </a:t>
            </a:r>
            <a:r>
              <a:rPr lang="fr-FR" dirty="0" err="1">
                <a:solidFill>
                  <a:srgbClr val="986801"/>
                </a:solidFill>
                <a:latin typeface="Consolas"/>
              </a:rPr>
              <a:t>nameInput</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querySelector</a:t>
            </a:r>
            <a:r>
              <a:rPr lang="fr-FR" dirty="0">
                <a:solidFill>
                  <a:srgbClr val="383A42"/>
                </a:solidFill>
                <a:latin typeface="Consolas"/>
              </a:rPr>
              <a:t>(</a:t>
            </a:r>
            <a:r>
              <a:rPr lang="fr-FR" dirty="0">
                <a:solidFill>
                  <a:srgbClr val="50A14F"/>
                </a:solidFill>
                <a:latin typeface="Consolas"/>
              </a:rPr>
              <a:t>"#name"</a:t>
            </a:r>
            <a:r>
              <a:rPr lang="fr-FR" dirty="0">
                <a:solidFill>
                  <a:srgbClr val="383A42"/>
                </a:solidFill>
                <a:latin typeface="Consolas"/>
              </a:rPr>
              <a:t>);</a:t>
            </a:r>
          </a:p>
          <a:p>
            <a:r>
              <a:rPr lang="fr-FR" dirty="0" err="1">
                <a:solidFill>
                  <a:srgbClr val="A626A4"/>
                </a:solidFill>
                <a:latin typeface="Consolas"/>
              </a:rPr>
              <a:t>const</a:t>
            </a:r>
            <a:r>
              <a:rPr lang="fr-FR" dirty="0">
                <a:solidFill>
                  <a:srgbClr val="383A42"/>
                </a:solidFill>
                <a:latin typeface="Consolas"/>
              </a:rPr>
              <a:t> </a:t>
            </a:r>
            <a:r>
              <a:rPr lang="fr-FR" dirty="0" err="1">
                <a:solidFill>
                  <a:srgbClr val="986801"/>
                </a:solidFill>
                <a:latin typeface="Consolas"/>
              </a:rPr>
              <a:t>emailInput</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querySelector</a:t>
            </a:r>
            <a:r>
              <a:rPr lang="fr-FR" dirty="0">
                <a:solidFill>
                  <a:srgbClr val="383A42"/>
                </a:solidFill>
                <a:latin typeface="Consolas"/>
              </a:rPr>
              <a:t>(</a:t>
            </a:r>
            <a:r>
              <a:rPr lang="fr-FR" dirty="0">
                <a:solidFill>
                  <a:srgbClr val="50A14F"/>
                </a:solidFill>
                <a:latin typeface="Consolas"/>
              </a:rPr>
              <a:t>"#email"</a:t>
            </a:r>
            <a:r>
              <a:rPr lang="fr-FR" dirty="0">
                <a:solidFill>
                  <a:srgbClr val="383A42"/>
                </a:solidFill>
                <a:latin typeface="Consolas"/>
              </a:rPr>
              <a:t>);</a:t>
            </a:r>
          </a:p>
          <a:p>
            <a:r>
              <a:rPr lang="fr-FR" dirty="0" err="1">
                <a:solidFill>
                  <a:srgbClr val="A626A4"/>
                </a:solidFill>
                <a:latin typeface="Consolas"/>
              </a:rPr>
              <a:t>const</a:t>
            </a:r>
            <a:r>
              <a:rPr lang="fr-FR" dirty="0">
                <a:solidFill>
                  <a:srgbClr val="383A42"/>
                </a:solidFill>
                <a:latin typeface="Consolas"/>
              </a:rPr>
              <a:t> </a:t>
            </a:r>
            <a:r>
              <a:rPr lang="fr-FR" dirty="0">
                <a:solidFill>
                  <a:srgbClr val="986801"/>
                </a:solidFill>
                <a:latin typeface="Consolas"/>
              </a:rPr>
              <a:t>msg</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querySelector</a:t>
            </a:r>
            <a:r>
              <a:rPr lang="fr-FR" dirty="0">
                <a:solidFill>
                  <a:srgbClr val="383A42"/>
                </a:solidFill>
                <a:latin typeface="Consolas"/>
              </a:rPr>
              <a:t>(</a:t>
            </a:r>
            <a:r>
              <a:rPr lang="fr-FR" dirty="0">
                <a:solidFill>
                  <a:srgbClr val="50A14F"/>
                </a:solidFill>
                <a:latin typeface="Consolas"/>
              </a:rPr>
              <a:t>".msg"</a:t>
            </a:r>
            <a:r>
              <a:rPr lang="fr-FR" dirty="0">
                <a:solidFill>
                  <a:srgbClr val="383A42"/>
                </a:solidFill>
                <a:latin typeface="Consolas"/>
              </a:rPr>
              <a:t>);</a:t>
            </a:r>
          </a:p>
          <a:p>
            <a:r>
              <a:rPr lang="fr-FR" dirty="0" err="1">
                <a:solidFill>
                  <a:srgbClr val="A626A4"/>
                </a:solidFill>
                <a:latin typeface="Consolas"/>
              </a:rPr>
              <a:t>const</a:t>
            </a:r>
            <a:r>
              <a:rPr lang="fr-FR" dirty="0">
                <a:solidFill>
                  <a:srgbClr val="383A42"/>
                </a:solidFill>
                <a:latin typeface="Consolas"/>
              </a:rPr>
              <a:t> </a:t>
            </a:r>
            <a:r>
              <a:rPr lang="fr-FR" dirty="0" err="1">
                <a:solidFill>
                  <a:srgbClr val="986801"/>
                </a:solidFill>
                <a:latin typeface="Consolas"/>
              </a:rPr>
              <a:t>userList</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querySelector</a:t>
            </a:r>
            <a:r>
              <a:rPr lang="fr-FR" dirty="0">
                <a:solidFill>
                  <a:srgbClr val="383A42"/>
                </a:solidFill>
                <a:latin typeface="Consolas"/>
              </a:rPr>
              <a:t>(</a:t>
            </a:r>
            <a:r>
              <a:rPr lang="fr-FR" dirty="0">
                <a:solidFill>
                  <a:srgbClr val="50A14F"/>
                </a:solidFill>
                <a:latin typeface="Consolas"/>
              </a:rPr>
              <a:t>"#</a:t>
            </a:r>
            <a:r>
              <a:rPr lang="fr-FR" dirty="0" err="1">
                <a:solidFill>
                  <a:srgbClr val="50A14F"/>
                </a:solidFill>
                <a:latin typeface="Consolas"/>
              </a:rPr>
              <a:t>users</a:t>
            </a:r>
            <a:r>
              <a:rPr lang="fr-FR" dirty="0">
                <a:solidFill>
                  <a:srgbClr val="50A14F"/>
                </a:solidFill>
                <a:latin typeface="Consolas"/>
              </a:rPr>
              <a:t>"</a:t>
            </a:r>
            <a:r>
              <a:rPr lang="fr-FR" dirty="0">
                <a:solidFill>
                  <a:srgbClr val="383A42"/>
                </a:solidFill>
                <a:latin typeface="Consolas"/>
              </a:rPr>
              <a:t>);</a:t>
            </a:r>
          </a:p>
          <a:p>
            <a:endParaRPr lang="fr-FR" dirty="0">
              <a:solidFill>
                <a:srgbClr val="383A42"/>
              </a:solidFill>
              <a:latin typeface="Consolas"/>
            </a:endParaRPr>
          </a:p>
          <a:p>
            <a:r>
              <a:rPr lang="fr-FR" dirty="0" err="1">
                <a:solidFill>
                  <a:srgbClr val="383A42"/>
                </a:solidFill>
                <a:latin typeface="Consolas"/>
              </a:rPr>
              <a:t>myForm.</a:t>
            </a:r>
            <a:r>
              <a:rPr lang="fr-FR" dirty="0" err="1">
                <a:solidFill>
                  <a:srgbClr val="4078F2"/>
                </a:solidFill>
                <a:latin typeface="Consolas"/>
              </a:rPr>
              <a:t>addEventListener</a:t>
            </a:r>
            <a:r>
              <a:rPr lang="fr-FR" dirty="0">
                <a:solidFill>
                  <a:srgbClr val="383A42"/>
                </a:solidFill>
                <a:latin typeface="Consolas"/>
              </a:rPr>
              <a:t>(</a:t>
            </a:r>
            <a:r>
              <a:rPr lang="fr-FR" dirty="0">
                <a:solidFill>
                  <a:srgbClr val="50A14F"/>
                </a:solidFill>
                <a:latin typeface="Consolas"/>
              </a:rPr>
              <a:t>"</a:t>
            </a:r>
            <a:r>
              <a:rPr lang="fr-FR" dirty="0" err="1">
                <a:solidFill>
                  <a:srgbClr val="50A14F"/>
                </a:solidFill>
                <a:latin typeface="Consolas"/>
              </a:rPr>
              <a:t>submit</a:t>
            </a:r>
            <a:r>
              <a:rPr lang="fr-FR" dirty="0">
                <a:solidFill>
                  <a:srgbClr val="50A14F"/>
                </a:solidFill>
                <a:latin typeface="Consolas"/>
              </a:rPr>
              <a:t>"</a:t>
            </a:r>
            <a:r>
              <a:rPr lang="fr-FR" dirty="0">
                <a:solidFill>
                  <a:srgbClr val="383A42"/>
                </a:solidFill>
                <a:latin typeface="Consolas"/>
              </a:rPr>
              <a:t>, </a:t>
            </a:r>
            <a:r>
              <a:rPr lang="fr-FR" dirty="0" err="1">
                <a:solidFill>
                  <a:srgbClr val="383A42"/>
                </a:solidFill>
                <a:latin typeface="Consolas"/>
              </a:rPr>
              <a:t>onSubmit</a:t>
            </a:r>
            <a:r>
              <a:rPr lang="fr-FR" dirty="0">
                <a:solidFill>
                  <a:srgbClr val="383A42"/>
                </a:solidFill>
                <a:latin typeface="Consolas"/>
              </a:rPr>
              <a:t>);</a:t>
            </a:r>
          </a:p>
          <a:p>
            <a:endParaRPr lang="fr-FR" dirty="0"/>
          </a:p>
        </p:txBody>
      </p:sp>
      <p:sp>
        <p:nvSpPr>
          <p:cNvPr id="7" name="ZoneTexte 6">
            <a:extLst>
              <a:ext uri="{FF2B5EF4-FFF2-40B4-BE49-F238E27FC236}">
                <a16:creationId xmlns:a16="http://schemas.microsoft.com/office/drawing/2014/main" id="{E4075985-DCD9-945E-A2EA-2BF151ECE4C5}"/>
              </a:ext>
            </a:extLst>
          </p:cNvPr>
          <p:cNvSpPr txBox="1"/>
          <p:nvPr/>
        </p:nvSpPr>
        <p:spPr>
          <a:xfrm>
            <a:off x="1164538" y="2789949"/>
            <a:ext cx="1387128" cy="461665"/>
          </a:xfrm>
          <a:prstGeom prst="rect">
            <a:avLst/>
          </a:prstGeom>
          <a:noFill/>
        </p:spPr>
        <p:txBody>
          <a:bodyPr wrap="square" rtlCol="0">
            <a:spAutoFit/>
          </a:bodyPr>
          <a:lstStyle/>
          <a:p>
            <a:pPr algn="ctr"/>
            <a:r>
              <a:rPr lang="fr-FR" sz="2400" b="1" dirty="0">
                <a:solidFill>
                  <a:srgbClr val="0070C0"/>
                </a:solidFill>
              </a:rPr>
              <a:t>Partie JS</a:t>
            </a:r>
          </a:p>
        </p:txBody>
      </p:sp>
    </p:spTree>
    <p:extLst>
      <p:ext uri="{BB962C8B-B14F-4D97-AF65-F5344CB8AC3E}">
        <p14:creationId xmlns:p14="http://schemas.microsoft.com/office/powerpoint/2010/main" val="2548613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23</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4" name="ZoneTexte 3">
            <a:extLst>
              <a:ext uri="{FF2B5EF4-FFF2-40B4-BE49-F238E27FC236}">
                <a16:creationId xmlns:a16="http://schemas.microsoft.com/office/drawing/2014/main" id="{7F0AC7B9-351D-9E8B-CC11-2763AD197DCE}"/>
              </a:ext>
            </a:extLst>
          </p:cNvPr>
          <p:cNvSpPr txBox="1"/>
          <p:nvPr/>
        </p:nvSpPr>
        <p:spPr>
          <a:xfrm>
            <a:off x="1039905" y="1506894"/>
            <a:ext cx="8429684" cy="4801314"/>
          </a:xfrm>
          <a:prstGeom prst="rect">
            <a:avLst/>
          </a:prstGeom>
          <a:noFill/>
        </p:spPr>
        <p:txBody>
          <a:bodyPr wrap="square" rtlCol="0">
            <a:spAutoFit/>
          </a:bodyPr>
          <a:lstStyle/>
          <a:p>
            <a:r>
              <a:rPr lang="fr-FR" dirty="0" err="1">
                <a:solidFill>
                  <a:srgbClr val="A626A4"/>
                </a:solidFill>
                <a:latin typeface="Consolas"/>
              </a:rPr>
              <a:t>function</a:t>
            </a:r>
            <a:r>
              <a:rPr lang="fr-FR" dirty="0">
                <a:solidFill>
                  <a:srgbClr val="383A42"/>
                </a:solidFill>
                <a:latin typeface="Consolas"/>
              </a:rPr>
              <a:t> </a:t>
            </a:r>
            <a:r>
              <a:rPr lang="fr-FR" dirty="0" err="1">
                <a:solidFill>
                  <a:srgbClr val="4078F2"/>
                </a:solidFill>
                <a:latin typeface="Consolas"/>
              </a:rPr>
              <a:t>onSubmit</a:t>
            </a:r>
            <a:r>
              <a:rPr lang="fr-FR" dirty="0">
                <a:solidFill>
                  <a:srgbClr val="383A42"/>
                </a:solidFill>
                <a:latin typeface="Consolas"/>
              </a:rPr>
              <a:t>(e) {</a:t>
            </a:r>
          </a:p>
          <a:p>
            <a:r>
              <a:rPr lang="fr-FR" dirty="0">
                <a:solidFill>
                  <a:srgbClr val="383A42"/>
                </a:solidFill>
                <a:latin typeface="Consolas"/>
              </a:rPr>
              <a:t>  </a:t>
            </a:r>
            <a:r>
              <a:rPr lang="fr-FR" dirty="0" err="1">
                <a:solidFill>
                  <a:srgbClr val="383A42"/>
                </a:solidFill>
                <a:latin typeface="Consolas"/>
              </a:rPr>
              <a:t>e.</a:t>
            </a:r>
            <a:r>
              <a:rPr lang="fr-FR" dirty="0" err="1">
                <a:solidFill>
                  <a:srgbClr val="4078F2"/>
                </a:solidFill>
                <a:latin typeface="Consolas"/>
              </a:rPr>
              <a:t>preventDefault</a:t>
            </a:r>
            <a:r>
              <a:rPr lang="fr-FR" dirty="0">
                <a:solidFill>
                  <a:srgbClr val="383A42"/>
                </a:solidFill>
                <a:latin typeface="Consolas"/>
              </a:rPr>
              <a:t>();</a:t>
            </a:r>
            <a:br>
              <a:rPr lang="fr-FR" dirty="0">
                <a:solidFill>
                  <a:srgbClr val="383A42"/>
                </a:solidFill>
                <a:latin typeface="Consolas"/>
              </a:rPr>
            </a:br>
            <a:r>
              <a:rPr lang="fr-FR" dirty="0">
                <a:solidFill>
                  <a:srgbClr val="383A42"/>
                </a:solidFill>
                <a:latin typeface="Consolas"/>
              </a:rPr>
              <a:t>  </a:t>
            </a:r>
            <a:r>
              <a:rPr lang="fr-FR" dirty="0">
                <a:solidFill>
                  <a:srgbClr val="A626A4"/>
                </a:solidFill>
                <a:latin typeface="Consolas"/>
              </a:rPr>
              <a:t>if</a:t>
            </a:r>
            <a:r>
              <a:rPr lang="fr-FR" dirty="0">
                <a:solidFill>
                  <a:srgbClr val="383A42"/>
                </a:solidFill>
                <a:latin typeface="Consolas"/>
              </a:rPr>
              <a:t> (</a:t>
            </a:r>
            <a:r>
              <a:rPr lang="fr-FR" dirty="0" err="1">
                <a:solidFill>
                  <a:srgbClr val="383A42"/>
                </a:solidFill>
                <a:latin typeface="Consolas"/>
              </a:rPr>
              <a:t>nameInput.</a:t>
            </a:r>
            <a:r>
              <a:rPr lang="fr-FR" dirty="0" err="1">
                <a:solidFill>
                  <a:srgbClr val="E45649"/>
                </a:solidFill>
                <a:latin typeface="Consolas"/>
              </a:rPr>
              <a:t>value</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emailInput.</a:t>
            </a:r>
            <a:r>
              <a:rPr lang="fr-FR" dirty="0" err="1">
                <a:solidFill>
                  <a:srgbClr val="E45649"/>
                </a:solidFill>
                <a:latin typeface="Consolas"/>
              </a:rPr>
              <a:t>value</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a:t>
            </a:r>
            <a:r>
              <a:rPr lang="fr-FR" dirty="0">
                <a:solidFill>
                  <a:srgbClr val="383A42"/>
                </a:solidFill>
                <a:latin typeface="Consolas"/>
              </a:rPr>
              <a:t>) {</a:t>
            </a:r>
          </a:p>
          <a:p>
            <a:r>
              <a:rPr lang="fr-FR" dirty="0">
                <a:solidFill>
                  <a:srgbClr val="383A42"/>
                </a:solidFill>
                <a:latin typeface="Consolas"/>
              </a:rPr>
              <a:t>    </a:t>
            </a:r>
            <a:r>
              <a:rPr lang="fr-FR" dirty="0" err="1">
                <a:solidFill>
                  <a:srgbClr val="383A42"/>
                </a:solidFill>
                <a:latin typeface="Consolas"/>
              </a:rPr>
              <a:t>msg.</a:t>
            </a:r>
            <a:r>
              <a:rPr lang="fr-FR" dirty="0" err="1">
                <a:solidFill>
                  <a:srgbClr val="E45649"/>
                </a:solidFill>
                <a:latin typeface="Consolas"/>
              </a:rPr>
              <a:t>classList</a:t>
            </a:r>
            <a:r>
              <a:rPr lang="fr-FR" dirty="0" err="1">
                <a:solidFill>
                  <a:srgbClr val="383A42"/>
                </a:solidFill>
                <a:latin typeface="Consolas"/>
              </a:rPr>
              <a:t>.</a:t>
            </a:r>
            <a:r>
              <a:rPr lang="fr-FR" dirty="0" err="1">
                <a:solidFill>
                  <a:srgbClr val="4078F2"/>
                </a:solidFill>
                <a:latin typeface="Consolas"/>
              </a:rPr>
              <a:t>add</a:t>
            </a:r>
            <a:r>
              <a:rPr lang="fr-FR" dirty="0">
                <a:solidFill>
                  <a:srgbClr val="383A42"/>
                </a:solidFill>
                <a:latin typeface="Consolas"/>
              </a:rPr>
              <a:t>(</a:t>
            </a:r>
            <a:r>
              <a:rPr lang="fr-FR" dirty="0">
                <a:solidFill>
                  <a:srgbClr val="50A14F"/>
                </a:solidFill>
                <a:latin typeface="Consolas"/>
              </a:rPr>
              <a:t>"</a:t>
            </a:r>
            <a:r>
              <a:rPr lang="fr-FR" dirty="0" err="1">
                <a:solidFill>
                  <a:srgbClr val="50A14F"/>
                </a:solidFill>
                <a:latin typeface="Consolas"/>
              </a:rPr>
              <a:t>error</a:t>
            </a:r>
            <a:r>
              <a:rPr lang="fr-FR" dirty="0">
                <a:solidFill>
                  <a:srgbClr val="50A14F"/>
                </a:solidFill>
                <a:latin typeface="Consolas"/>
              </a:rPr>
              <a:t>"</a:t>
            </a:r>
            <a:r>
              <a:rPr lang="fr-FR" dirty="0">
                <a:solidFill>
                  <a:srgbClr val="383A42"/>
                </a:solidFill>
                <a:latin typeface="Consolas"/>
              </a:rPr>
              <a:t>);</a:t>
            </a:r>
          </a:p>
          <a:p>
            <a:r>
              <a:rPr lang="fr-FR" dirty="0">
                <a:solidFill>
                  <a:srgbClr val="383A42"/>
                </a:solidFill>
                <a:latin typeface="Consolas"/>
              </a:rPr>
              <a:t>    </a:t>
            </a:r>
            <a:r>
              <a:rPr lang="fr-FR" dirty="0" err="1">
                <a:solidFill>
                  <a:srgbClr val="383A42"/>
                </a:solidFill>
                <a:latin typeface="Consolas"/>
              </a:rPr>
              <a:t>msg.</a:t>
            </a:r>
            <a:r>
              <a:rPr lang="fr-FR" dirty="0" err="1">
                <a:solidFill>
                  <a:srgbClr val="E45649"/>
                </a:solidFill>
                <a:latin typeface="Consolas"/>
              </a:rPr>
              <a:t>innerHTML</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"Merci de compléter tous les champs"</a:t>
            </a:r>
            <a:r>
              <a:rPr lang="fr-FR" dirty="0">
                <a:solidFill>
                  <a:srgbClr val="383A42"/>
                </a:solidFill>
                <a:latin typeface="Consolas"/>
              </a:rPr>
              <a:t>;</a:t>
            </a:r>
          </a:p>
          <a:p>
            <a:br>
              <a:rPr lang="fr-FR" dirty="0">
                <a:solidFill>
                  <a:srgbClr val="383A42"/>
                </a:solidFill>
                <a:latin typeface="Consolas"/>
              </a:rPr>
            </a:br>
            <a:r>
              <a:rPr lang="fr-FR" dirty="0">
                <a:solidFill>
                  <a:srgbClr val="383A42"/>
                </a:solidFill>
                <a:latin typeface="Consolas"/>
              </a:rPr>
              <a:t>    </a:t>
            </a:r>
            <a:r>
              <a:rPr lang="fr-FR" dirty="0" err="1">
                <a:solidFill>
                  <a:srgbClr val="0184BC"/>
                </a:solidFill>
                <a:latin typeface="Consolas"/>
              </a:rPr>
              <a:t>setTimeout</a:t>
            </a:r>
            <a:r>
              <a:rPr lang="fr-FR" dirty="0">
                <a:solidFill>
                  <a:srgbClr val="383A42"/>
                </a:solidFill>
                <a:latin typeface="Consolas"/>
              </a:rPr>
              <a:t>(() </a:t>
            </a:r>
            <a:r>
              <a:rPr lang="fr-FR" dirty="0">
                <a:solidFill>
                  <a:srgbClr val="A626A4"/>
                </a:solidFill>
                <a:latin typeface="Consolas"/>
              </a:rPr>
              <a:t>=&gt;</a:t>
            </a:r>
            <a:r>
              <a:rPr lang="fr-FR" dirty="0">
                <a:solidFill>
                  <a:srgbClr val="383A42"/>
                </a:solidFill>
                <a:latin typeface="Consolas"/>
              </a:rPr>
              <a:t> {</a:t>
            </a:r>
          </a:p>
          <a:p>
            <a:r>
              <a:rPr lang="fr-FR" dirty="0">
                <a:solidFill>
                  <a:srgbClr val="383A42"/>
                </a:solidFill>
                <a:latin typeface="Consolas"/>
              </a:rPr>
              <a:t>      </a:t>
            </a:r>
            <a:r>
              <a:rPr lang="fr-FR" dirty="0" err="1">
                <a:solidFill>
                  <a:srgbClr val="383A42"/>
                </a:solidFill>
                <a:latin typeface="Consolas"/>
              </a:rPr>
              <a:t>msg.</a:t>
            </a:r>
            <a:r>
              <a:rPr lang="fr-FR" dirty="0" err="1">
                <a:solidFill>
                  <a:srgbClr val="E45649"/>
                </a:solidFill>
                <a:latin typeface="Consolas"/>
              </a:rPr>
              <a:t>classList</a:t>
            </a:r>
            <a:r>
              <a:rPr lang="fr-FR" dirty="0" err="1">
                <a:solidFill>
                  <a:srgbClr val="383A42"/>
                </a:solidFill>
                <a:latin typeface="Consolas"/>
              </a:rPr>
              <a:t>.</a:t>
            </a:r>
            <a:r>
              <a:rPr lang="fr-FR" dirty="0" err="1">
                <a:solidFill>
                  <a:srgbClr val="4078F2"/>
                </a:solidFill>
                <a:latin typeface="Consolas"/>
              </a:rPr>
              <a:t>remove</a:t>
            </a:r>
            <a:r>
              <a:rPr lang="fr-FR" dirty="0">
                <a:solidFill>
                  <a:srgbClr val="383A42"/>
                </a:solidFill>
                <a:latin typeface="Consolas"/>
              </a:rPr>
              <a:t>(</a:t>
            </a:r>
            <a:r>
              <a:rPr lang="fr-FR" dirty="0">
                <a:solidFill>
                  <a:srgbClr val="50A14F"/>
                </a:solidFill>
                <a:latin typeface="Consolas"/>
              </a:rPr>
              <a:t>"</a:t>
            </a:r>
            <a:r>
              <a:rPr lang="fr-FR" dirty="0" err="1">
                <a:solidFill>
                  <a:srgbClr val="50A14F"/>
                </a:solidFill>
                <a:latin typeface="Consolas"/>
              </a:rPr>
              <a:t>error</a:t>
            </a:r>
            <a:r>
              <a:rPr lang="fr-FR" dirty="0">
                <a:solidFill>
                  <a:srgbClr val="50A14F"/>
                </a:solidFill>
                <a:latin typeface="Consolas"/>
              </a:rPr>
              <a:t>"</a:t>
            </a:r>
            <a:r>
              <a:rPr lang="fr-FR" dirty="0">
                <a:solidFill>
                  <a:srgbClr val="383A42"/>
                </a:solidFill>
                <a:latin typeface="Consolas"/>
              </a:rPr>
              <a:t>);</a:t>
            </a:r>
          </a:p>
          <a:p>
            <a:r>
              <a:rPr lang="fr-FR" dirty="0">
                <a:solidFill>
                  <a:srgbClr val="383A42"/>
                </a:solidFill>
                <a:latin typeface="Consolas"/>
              </a:rPr>
              <a:t>      </a:t>
            </a:r>
            <a:r>
              <a:rPr lang="fr-FR" dirty="0" err="1">
                <a:solidFill>
                  <a:srgbClr val="383A42"/>
                </a:solidFill>
                <a:latin typeface="Consolas"/>
              </a:rPr>
              <a:t>msg.</a:t>
            </a:r>
            <a:r>
              <a:rPr lang="fr-FR" dirty="0" err="1">
                <a:solidFill>
                  <a:srgbClr val="E45649"/>
                </a:solidFill>
                <a:latin typeface="Consolas"/>
              </a:rPr>
              <a:t>innerHTML</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a:t>
            </a:r>
            <a:r>
              <a:rPr lang="fr-FR" dirty="0">
                <a:solidFill>
                  <a:srgbClr val="383A42"/>
                </a:solidFill>
                <a:latin typeface="Consolas"/>
              </a:rPr>
              <a:t>;</a:t>
            </a:r>
          </a:p>
          <a:p>
            <a:r>
              <a:rPr lang="fr-FR" dirty="0">
                <a:solidFill>
                  <a:srgbClr val="383A42"/>
                </a:solidFill>
                <a:latin typeface="Consolas"/>
              </a:rPr>
              <a:t>    }, </a:t>
            </a:r>
            <a:r>
              <a:rPr lang="fr-FR" dirty="0">
                <a:solidFill>
                  <a:srgbClr val="986801"/>
                </a:solidFill>
                <a:latin typeface="Consolas"/>
              </a:rPr>
              <a:t>2000</a:t>
            </a:r>
            <a:r>
              <a:rPr lang="fr-FR" dirty="0">
                <a:solidFill>
                  <a:srgbClr val="383A42"/>
                </a:solidFill>
                <a:latin typeface="Consolas"/>
              </a:rPr>
              <a:t>);</a:t>
            </a:r>
          </a:p>
          <a:p>
            <a:r>
              <a:rPr lang="fr-FR" dirty="0">
                <a:solidFill>
                  <a:srgbClr val="383A42"/>
                </a:solidFill>
                <a:latin typeface="Consolas"/>
              </a:rPr>
              <a:t>  } </a:t>
            </a:r>
          </a:p>
          <a:p>
            <a:r>
              <a:rPr lang="fr-FR" dirty="0" err="1">
                <a:solidFill>
                  <a:srgbClr val="A626A4"/>
                </a:solidFill>
                <a:latin typeface="Consolas"/>
              </a:rPr>
              <a:t>else</a:t>
            </a:r>
            <a:r>
              <a:rPr lang="fr-FR" dirty="0">
                <a:solidFill>
                  <a:srgbClr val="383A42"/>
                </a:solidFill>
                <a:latin typeface="Consolas"/>
              </a:rPr>
              <a:t> {</a:t>
            </a:r>
          </a:p>
          <a:p>
            <a:r>
              <a:rPr lang="fr-FR" dirty="0">
                <a:solidFill>
                  <a:srgbClr val="383A42"/>
                </a:solidFill>
                <a:latin typeface="Consolas"/>
              </a:rPr>
              <a:t>    </a:t>
            </a:r>
            <a:r>
              <a:rPr lang="fr-FR" dirty="0" err="1">
                <a:solidFill>
                  <a:srgbClr val="A626A4"/>
                </a:solidFill>
                <a:latin typeface="Consolas"/>
              </a:rPr>
              <a:t>const</a:t>
            </a:r>
            <a:r>
              <a:rPr lang="fr-FR" dirty="0">
                <a:solidFill>
                  <a:srgbClr val="383A42"/>
                </a:solidFill>
                <a:latin typeface="Consolas"/>
              </a:rPr>
              <a:t> </a:t>
            </a:r>
            <a:r>
              <a:rPr lang="fr-FR" dirty="0">
                <a:solidFill>
                  <a:srgbClr val="986801"/>
                </a:solidFill>
                <a:latin typeface="Consolas"/>
              </a:rPr>
              <a:t>li</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err="1">
                <a:solidFill>
                  <a:srgbClr val="383A42"/>
                </a:solidFill>
                <a:latin typeface="Consolas"/>
              </a:rPr>
              <a:t>document.</a:t>
            </a:r>
            <a:r>
              <a:rPr lang="fr-FR" dirty="0" err="1">
                <a:solidFill>
                  <a:srgbClr val="4078F2"/>
                </a:solidFill>
                <a:latin typeface="Consolas"/>
              </a:rPr>
              <a:t>createElement</a:t>
            </a:r>
            <a:r>
              <a:rPr lang="fr-FR" dirty="0">
                <a:solidFill>
                  <a:srgbClr val="383A42"/>
                </a:solidFill>
                <a:latin typeface="Consolas"/>
              </a:rPr>
              <a:t>(</a:t>
            </a:r>
            <a:r>
              <a:rPr lang="fr-FR" dirty="0">
                <a:solidFill>
                  <a:srgbClr val="50A14F"/>
                </a:solidFill>
                <a:latin typeface="Consolas"/>
              </a:rPr>
              <a:t>"li"</a:t>
            </a:r>
            <a:r>
              <a:rPr lang="fr-FR" dirty="0">
                <a:solidFill>
                  <a:srgbClr val="383A42"/>
                </a:solidFill>
                <a:latin typeface="Consolas"/>
              </a:rPr>
              <a:t>);</a:t>
            </a:r>
            <a:br>
              <a:rPr lang="fr-FR" dirty="0">
                <a:solidFill>
                  <a:srgbClr val="383A42"/>
                </a:solidFill>
                <a:latin typeface="Consolas"/>
              </a:rPr>
            </a:br>
            <a:r>
              <a:rPr lang="fr-FR" dirty="0">
                <a:solidFill>
                  <a:srgbClr val="383A42"/>
                </a:solidFill>
                <a:latin typeface="Consolas"/>
              </a:rPr>
              <a:t>    </a:t>
            </a:r>
            <a:r>
              <a:rPr lang="fr-FR" i="1" dirty="0">
                <a:solidFill>
                  <a:srgbClr val="A0A1A7"/>
                </a:solidFill>
                <a:latin typeface="Consolas"/>
              </a:rPr>
              <a:t>// </a:t>
            </a:r>
            <a:r>
              <a:rPr lang="fr-FR" i="1" dirty="0" err="1">
                <a:solidFill>
                  <a:srgbClr val="A0A1A7"/>
                </a:solidFill>
                <a:latin typeface="Consolas"/>
              </a:rPr>
              <a:t>li.appendChild</a:t>
            </a:r>
            <a:r>
              <a:rPr lang="fr-FR" i="1" dirty="0">
                <a:solidFill>
                  <a:srgbClr val="A0A1A7"/>
                </a:solidFill>
                <a:latin typeface="Consolas"/>
              </a:rPr>
              <a:t>(</a:t>
            </a:r>
            <a:endParaRPr lang="fr-FR" dirty="0">
              <a:solidFill>
                <a:srgbClr val="383A42"/>
              </a:solidFill>
              <a:latin typeface="Consolas"/>
            </a:endParaRPr>
          </a:p>
          <a:p>
            <a:r>
              <a:rPr lang="fr-FR" dirty="0">
                <a:solidFill>
                  <a:srgbClr val="383A42"/>
                </a:solidFill>
                <a:latin typeface="Consolas"/>
              </a:rPr>
              <a:t>    </a:t>
            </a:r>
            <a:r>
              <a:rPr lang="fr-FR" i="1" dirty="0">
                <a:solidFill>
                  <a:srgbClr val="A0A1A7"/>
                </a:solidFill>
                <a:latin typeface="Consolas"/>
              </a:rPr>
              <a:t>//   </a:t>
            </a:r>
            <a:r>
              <a:rPr lang="fr-FR" i="1" dirty="0" err="1">
                <a:solidFill>
                  <a:srgbClr val="A0A1A7"/>
                </a:solidFill>
                <a:latin typeface="Consolas"/>
              </a:rPr>
              <a:t>document.createTextNode</a:t>
            </a:r>
            <a:r>
              <a:rPr lang="fr-FR" i="1" dirty="0">
                <a:solidFill>
                  <a:srgbClr val="A0A1A7"/>
                </a:solidFill>
                <a:latin typeface="Consolas"/>
              </a:rPr>
              <a:t>(`${</a:t>
            </a:r>
            <a:r>
              <a:rPr lang="fr-FR" i="1" dirty="0" err="1">
                <a:solidFill>
                  <a:srgbClr val="A0A1A7"/>
                </a:solidFill>
                <a:latin typeface="Consolas"/>
              </a:rPr>
              <a:t>nameInput.value</a:t>
            </a:r>
            <a:r>
              <a:rPr lang="fr-FR" i="1" dirty="0">
                <a:solidFill>
                  <a:srgbClr val="A0A1A7"/>
                </a:solidFill>
                <a:latin typeface="Consolas"/>
              </a:rPr>
              <a:t>}:${</a:t>
            </a:r>
            <a:r>
              <a:rPr lang="fr-FR" i="1" dirty="0" err="1">
                <a:solidFill>
                  <a:srgbClr val="A0A1A7"/>
                </a:solidFill>
                <a:latin typeface="Consolas"/>
              </a:rPr>
              <a:t>emailInput</a:t>
            </a:r>
            <a:r>
              <a:rPr lang="fr-FR" i="1" dirty="0">
                <a:solidFill>
                  <a:srgbClr val="A0A1A7"/>
                </a:solidFill>
                <a:latin typeface="Consolas"/>
              </a:rPr>
              <a:t>		  .value}`)</a:t>
            </a:r>
            <a:endParaRPr lang="fr-FR" dirty="0">
              <a:solidFill>
                <a:srgbClr val="383A42"/>
              </a:solidFill>
              <a:latin typeface="Consolas"/>
            </a:endParaRPr>
          </a:p>
          <a:p>
            <a:r>
              <a:rPr lang="fr-FR" dirty="0">
                <a:solidFill>
                  <a:srgbClr val="383A42"/>
                </a:solidFill>
                <a:latin typeface="Consolas"/>
              </a:rPr>
              <a:t>    </a:t>
            </a:r>
            <a:r>
              <a:rPr lang="fr-FR" i="1" dirty="0">
                <a:solidFill>
                  <a:srgbClr val="A0A1A7"/>
                </a:solidFill>
                <a:latin typeface="Consolas"/>
              </a:rPr>
              <a:t>// );</a:t>
            </a:r>
            <a:endParaRPr lang="fr-FR" dirty="0">
              <a:solidFill>
                <a:srgbClr val="383A42"/>
              </a:solidFill>
              <a:latin typeface="Consolas"/>
            </a:endParaRPr>
          </a:p>
        </p:txBody>
      </p:sp>
    </p:spTree>
    <p:extLst>
      <p:ext uri="{BB962C8B-B14F-4D97-AF65-F5344CB8AC3E}">
        <p14:creationId xmlns:p14="http://schemas.microsoft.com/office/powerpoint/2010/main" val="2561776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23</a:t>
            </a:r>
          </a:p>
        </p:txBody>
      </p:sp>
      <p:sp>
        <p:nvSpPr>
          <p:cNvPr id="3" name="TextBox 2">
            <a:extLst>
              <a:ext uri="{FF2B5EF4-FFF2-40B4-BE49-F238E27FC236}">
                <a16:creationId xmlns:a16="http://schemas.microsoft.com/office/drawing/2014/main" id="{300F317F-220A-C48E-5C15-8F401C4C2259}"/>
              </a:ext>
            </a:extLst>
          </p:cNvPr>
          <p:cNvSpPr txBox="1"/>
          <p:nvPr/>
        </p:nvSpPr>
        <p:spPr>
          <a:xfrm>
            <a:off x="5602269" y="656343"/>
            <a:ext cx="96276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 DOM</a:t>
            </a:r>
            <a:endParaRPr lang="fr-FR" dirty="0">
              <a:solidFill>
                <a:srgbClr val="383A42"/>
              </a:solidFill>
              <a:latin typeface="Consolas"/>
              <a:ea typeface="Times New Roman"/>
              <a:cs typeface="Times New Roman"/>
            </a:endParaRPr>
          </a:p>
        </p:txBody>
      </p:sp>
      <p:sp>
        <p:nvSpPr>
          <p:cNvPr id="6" name="ZoneTexte 5">
            <a:extLst>
              <a:ext uri="{FF2B5EF4-FFF2-40B4-BE49-F238E27FC236}">
                <a16:creationId xmlns:a16="http://schemas.microsoft.com/office/drawing/2014/main" id="{1B89B8D5-F364-107B-D941-DE4FE367B802}"/>
              </a:ext>
            </a:extLst>
          </p:cNvPr>
          <p:cNvSpPr txBox="1"/>
          <p:nvPr/>
        </p:nvSpPr>
        <p:spPr>
          <a:xfrm>
            <a:off x="4976392" y="1045229"/>
            <a:ext cx="2214520" cy="461665"/>
          </a:xfrm>
          <a:prstGeom prst="rect">
            <a:avLst/>
          </a:prstGeom>
          <a:noFill/>
        </p:spPr>
        <p:txBody>
          <a:bodyPr wrap="square" rtlCol="0">
            <a:spAutoFit/>
          </a:bodyPr>
          <a:lstStyle/>
          <a:p>
            <a:r>
              <a:rPr lang="fr-FR" sz="2400" b="1" dirty="0">
                <a:solidFill>
                  <a:srgbClr val="0070C0"/>
                </a:solidFill>
              </a:rPr>
              <a:t>Les évènements</a:t>
            </a:r>
          </a:p>
        </p:txBody>
      </p:sp>
      <p:sp>
        <p:nvSpPr>
          <p:cNvPr id="2" name="ZoneTexte 1">
            <a:extLst>
              <a:ext uri="{FF2B5EF4-FFF2-40B4-BE49-F238E27FC236}">
                <a16:creationId xmlns:a16="http://schemas.microsoft.com/office/drawing/2014/main" id="{C5157300-8A8F-303D-AE5B-72C3EFFA5D42}"/>
              </a:ext>
            </a:extLst>
          </p:cNvPr>
          <p:cNvSpPr txBox="1"/>
          <p:nvPr/>
        </p:nvSpPr>
        <p:spPr>
          <a:xfrm>
            <a:off x="1280270" y="1895780"/>
            <a:ext cx="8643998" cy="2862322"/>
          </a:xfrm>
          <a:prstGeom prst="rect">
            <a:avLst/>
          </a:prstGeom>
          <a:noFill/>
        </p:spPr>
        <p:txBody>
          <a:bodyPr wrap="square" rtlCol="0">
            <a:spAutoFit/>
          </a:bodyPr>
          <a:lstStyle/>
          <a:p>
            <a:r>
              <a:rPr lang="fr-FR" dirty="0" err="1">
                <a:solidFill>
                  <a:srgbClr val="383A42"/>
                </a:solidFill>
                <a:latin typeface="Consolas"/>
              </a:rPr>
              <a:t>li.</a:t>
            </a:r>
            <a:r>
              <a:rPr lang="fr-FR" dirty="0" err="1">
                <a:solidFill>
                  <a:srgbClr val="E45649"/>
                </a:solidFill>
                <a:latin typeface="Consolas"/>
              </a:rPr>
              <a:t>innerHTML</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`&lt;</a:t>
            </a:r>
            <a:r>
              <a:rPr lang="fr-FR" dirty="0" err="1">
                <a:solidFill>
                  <a:srgbClr val="50A14F"/>
                </a:solidFill>
                <a:latin typeface="Consolas"/>
              </a:rPr>
              <a:t>strong</a:t>
            </a:r>
            <a:r>
              <a:rPr lang="fr-FR" dirty="0">
                <a:solidFill>
                  <a:srgbClr val="50A14F"/>
                </a:solidFill>
                <a:latin typeface="Consolas"/>
              </a:rPr>
              <a:t>&gt;</a:t>
            </a:r>
            <a:r>
              <a:rPr lang="fr-FR" dirty="0">
                <a:solidFill>
                  <a:srgbClr val="CA1243"/>
                </a:solidFill>
                <a:latin typeface="Consolas"/>
              </a:rPr>
              <a:t>${</a:t>
            </a:r>
            <a:r>
              <a:rPr lang="fr-FR" dirty="0" err="1">
                <a:solidFill>
                  <a:srgbClr val="383A42"/>
                </a:solidFill>
                <a:latin typeface="Consolas"/>
              </a:rPr>
              <a:t>nameInput</a:t>
            </a:r>
            <a:r>
              <a:rPr lang="fr-FR" dirty="0" err="1">
                <a:solidFill>
                  <a:srgbClr val="50A14F"/>
                </a:solidFill>
                <a:latin typeface="Consolas"/>
              </a:rPr>
              <a:t>.</a:t>
            </a:r>
            <a:r>
              <a:rPr lang="fr-FR" dirty="0" err="1">
                <a:solidFill>
                  <a:srgbClr val="E45649"/>
                </a:solidFill>
                <a:latin typeface="Consolas"/>
              </a:rPr>
              <a:t>value</a:t>
            </a:r>
            <a:r>
              <a:rPr lang="fr-FR" dirty="0">
                <a:solidFill>
                  <a:srgbClr val="CA1243"/>
                </a:solidFill>
                <a:latin typeface="Consolas"/>
              </a:rPr>
              <a:t>}</a:t>
            </a:r>
            <a:r>
              <a:rPr lang="fr-FR" dirty="0">
                <a:solidFill>
                  <a:srgbClr val="50A14F"/>
                </a:solidFill>
                <a:latin typeface="Consolas"/>
              </a:rPr>
              <a:t>&lt;/</a:t>
            </a:r>
            <a:r>
              <a:rPr lang="fr-FR" dirty="0" err="1">
                <a:solidFill>
                  <a:srgbClr val="50A14F"/>
                </a:solidFill>
                <a:latin typeface="Consolas"/>
              </a:rPr>
              <a:t>strong</a:t>
            </a:r>
            <a:r>
              <a:rPr lang="fr-FR" dirty="0">
                <a:solidFill>
                  <a:srgbClr val="50A14F"/>
                </a:solidFill>
                <a:latin typeface="Consolas"/>
              </a:rPr>
              <a:t>&gt; </a:t>
            </a:r>
            <a:r>
              <a:rPr lang="fr-FR" dirty="0">
                <a:solidFill>
                  <a:srgbClr val="CA1243"/>
                </a:solidFill>
                <a:latin typeface="Consolas"/>
              </a:rPr>
              <a:t>${</a:t>
            </a:r>
            <a:r>
              <a:rPr lang="fr-FR" dirty="0" err="1">
                <a:solidFill>
                  <a:srgbClr val="383A42"/>
                </a:solidFill>
                <a:latin typeface="Consolas"/>
              </a:rPr>
              <a:t>emailInput</a:t>
            </a:r>
            <a:r>
              <a:rPr lang="fr-FR" dirty="0" err="1">
                <a:solidFill>
                  <a:srgbClr val="50A14F"/>
                </a:solidFill>
                <a:latin typeface="Consolas"/>
              </a:rPr>
              <a:t>.</a:t>
            </a:r>
            <a:r>
              <a:rPr lang="fr-FR" dirty="0" err="1">
                <a:solidFill>
                  <a:srgbClr val="E45649"/>
                </a:solidFill>
                <a:latin typeface="Consolas"/>
              </a:rPr>
              <a:t>value</a:t>
            </a:r>
            <a:r>
              <a:rPr lang="fr-FR" dirty="0">
                <a:solidFill>
                  <a:srgbClr val="CA1243"/>
                </a:solidFill>
                <a:latin typeface="Consolas"/>
              </a:rPr>
              <a:t>}</a:t>
            </a:r>
            <a:r>
              <a:rPr lang="fr-FR" dirty="0">
                <a:solidFill>
                  <a:srgbClr val="50A14F"/>
                </a:solidFill>
                <a:latin typeface="Consolas"/>
              </a:rPr>
              <a:t>`</a:t>
            </a:r>
            <a:r>
              <a:rPr lang="fr-FR" dirty="0">
                <a:solidFill>
                  <a:srgbClr val="383A42"/>
                </a:solidFill>
                <a:latin typeface="Consolas"/>
              </a:rPr>
              <a:t>;</a:t>
            </a:r>
          </a:p>
          <a:p>
            <a:br>
              <a:rPr lang="fr-FR" dirty="0">
                <a:solidFill>
                  <a:srgbClr val="383A42"/>
                </a:solidFill>
                <a:latin typeface="Consolas"/>
              </a:rPr>
            </a:br>
            <a:r>
              <a:rPr lang="fr-FR" dirty="0">
                <a:solidFill>
                  <a:srgbClr val="383A42"/>
                </a:solidFill>
                <a:latin typeface="Consolas"/>
              </a:rPr>
              <a:t>    </a:t>
            </a:r>
            <a:r>
              <a:rPr lang="fr-FR" dirty="0" err="1">
                <a:solidFill>
                  <a:srgbClr val="383A42"/>
                </a:solidFill>
                <a:latin typeface="Consolas"/>
              </a:rPr>
              <a:t>userList.</a:t>
            </a:r>
            <a:r>
              <a:rPr lang="fr-FR" dirty="0" err="1">
                <a:solidFill>
                  <a:srgbClr val="4078F2"/>
                </a:solidFill>
                <a:latin typeface="Consolas"/>
              </a:rPr>
              <a:t>appendChild</a:t>
            </a:r>
            <a:r>
              <a:rPr lang="fr-FR" dirty="0">
                <a:solidFill>
                  <a:srgbClr val="383A42"/>
                </a:solidFill>
                <a:latin typeface="Consolas"/>
              </a:rPr>
              <a:t>(li);</a:t>
            </a:r>
          </a:p>
          <a:p>
            <a:br>
              <a:rPr lang="fr-FR" dirty="0">
                <a:solidFill>
                  <a:srgbClr val="383A42"/>
                </a:solidFill>
                <a:latin typeface="Consolas"/>
              </a:rPr>
            </a:br>
            <a:r>
              <a:rPr lang="fr-FR" dirty="0">
                <a:solidFill>
                  <a:srgbClr val="383A42"/>
                </a:solidFill>
                <a:latin typeface="Consolas"/>
              </a:rPr>
              <a:t>    </a:t>
            </a:r>
            <a:r>
              <a:rPr lang="fr-FR" dirty="0" err="1">
                <a:solidFill>
                  <a:srgbClr val="383A42"/>
                </a:solidFill>
                <a:latin typeface="Consolas"/>
              </a:rPr>
              <a:t>nameInput.</a:t>
            </a:r>
            <a:r>
              <a:rPr lang="fr-FR" dirty="0" err="1">
                <a:solidFill>
                  <a:srgbClr val="E45649"/>
                </a:solidFill>
                <a:latin typeface="Consolas"/>
              </a:rPr>
              <a:t>value</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a:t>
            </a:r>
            <a:r>
              <a:rPr lang="fr-FR" dirty="0">
                <a:solidFill>
                  <a:srgbClr val="383A42"/>
                </a:solidFill>
                <a:latin typeface="Consolas"/>
              </a:rPr>
              <a:t>;</a:t>
            </a:r>
          </a:p>
          <a:p>
            <a:r>
              <a:rPr lang="fr-FR" dirty="0">
                <a:solidFill>
                  <a:srgbClr val="383A42"/>
                </a:solidFill>
                <a:latin typeface="Consolas"/>
              </a:rPr>
              <a:t>    </a:t>
            </a:r>
            <a:r>
              <a:rPr lang="fr-FR" dirty="0" err="1">
                <a:solidFill>
                  <a:srgbClr val="383A42"/>
                </a:solidFill>
                <a:latin typeface="Consolas"/>
              </a:rPr>
              <a:t>emailInput.</a:t>
            </a:r>
            <a:r>
              <a:rPr lang="fr-FR" dirty="0" err="1">
                <a:solidFill>
                  <a:srgbClr val="E45649"/>
                </a:solidFill>
                <a:latin typeface="Consolas"/>
              </a:rPr>
              <a:t>value</a:t>
            </a:r>
            <a:r>
              <a:rPr lang="fr-FR" dirty="0">
                <a:solidFill>
                  <a:srgbClr val="383A42"/>
                </a:solidFill>
                <a:latin typeface="Consolas"/>
              </a:rPr>
              <a:t> </a:t>
            </a:r>
            <a:r>
              <a:rPr lang="fr-FR" dirty="0">
                <a:solidFill>
                  <a:srgbClr val="0184BC"/>
                </a:solidFill>
                <a:latin typeface="Consolas"/>
              </a:rPr>
              <a:t>=</a:t>
            </a:r>
            <a:r>
              <a:rPr lang="fr-FR" dirty="0">
                <a:solidFill>
                  <a:srgbClr val="383A42"/>
                </a:solidFill>
                <a:latin typeface="Consolas"/>
              </a:rPr>
              <a:t> </a:t>
            </a:r>
            <a:r>
              <a:rPr lang="fr-FR" dirty="0">
                <a:solidFill>
                  <a:srgbClr val="50A14F"/>
                </a:solidFill>
                <a:latin typeface="Consolas"/>
              </a:rPr>
              <a:t>""</a:t>
            </a:r>
            <a:r>
              <a:rPr lang="fr-FR" dirty="0">
                <a:solidFill>
                  <a:srgbClr val="383A42"/>
                </a:solidFill>
                <a:latin typeface="Consolas"/>
              </a:rPr>
              <a:t>;</a:t>
            </a:r>
          </a:p>
          <a:p>
            <a:r>
              <a:rPr lang="fr-FR" dirty="0">
                <a:solidFill>
                  <a:srgbClr val="383A42"/>
                </a:solidFill>
                <a:latin typeface="Consolas"/>
              </a:rPr>
              <a:t>  }</a:t>
            </a:r>
          </a:p>
          <a:p>
            <a:r>
              <a:rPr lang="fr-FR" dirty="0">
                <a:solidFill>
                  <a:srgbClr val="383A42"/>
                </a:solidFill>
                <a:latin typeface="Consolas"/>
              </a:rPr>
              <a:t>}</a:t>
            </a:r>
          </a:p>
          <a:p>
            <a:endParaRPr lang="fr-FR" dirty="0"/>
          </a:p>
        </p:txBody>
      </p:sp>
    </p:spTree>
    <p:extLst>
      <p:ext uri="{BB962C8B-B14F-4D97-AF65-F5344CB8AC3E}">
        <p14:creationId xmlns:p14="http://schemas.microsoft.com/office/powerpoint/2010/main" val="73406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3</a:t>
            </a:r>
          </a:p>
        </p:txBody>
      </p:sp>
      <p:sp>
        <p:nvSpPr>
          <p:cNvPr id="3" name="TextBox 2">
            <a:extLst>
              <a:ext uri="{FF2B5EF4-FFF2-40B4-BE49-F238E27FC236}">
                <a16:creationId xmlns:a16="http://schemas.microsoft.com/office/drawing/2014/main" id="{300F317F-220A-C48E-5C15-8F401C4C2259}"/>
              </a:ext>
            </a:extLst>
          </p:cNvPr>
          <p:cNvSpPr txBox="1"/>
          <p:nvPr/>
        </p:nvSpPr>
        <p:spPr>
          <a:xfrm>
            <a:off x="4544423" y="967955"/>
            <a:ext cx="3103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0" u="none" strike="noStrike" dirty="0">
                <a:solidFill>
                  <a:srgbClr val="000000"/>
                </a:solidFill>
                <a:effectLst/>
                <a:latin typeface="Calibri" panose="020F0502020204030204" pitchFamily="34" charset="0"/>
              </a:rPr>
              <a:t>Intégration du JS dans le HTML</a:t>
            </a:r>
            <a:endParaRPr lang="fr-FR" dirty="0">
              <a:cs typeface="Calibri"/>
            </a:endParaRPr>
          </a:p>
        </p:txBody>
      </p:sp>
      <p:sp>
        <p:nvSpPr>
          <p:cNvPr id="4" name="ZoneTexte 5">
            <a:extLst>
              <a:ext uri="{FF2B5EF4-FFF2-40B4-BE49-F238E27FC236}">
                <a16:creationId xmlns:a16="http://schemas.microsoft.com/office/drawing/2014/main" id="{D668717A-7B96-138C-0968-E5CB0F8EDD0E}"/>
              </a:ext>
            </a:extLst>
          </p:cNvPr>
          <p:cNvSpPr txBox="1"/>
          <p:nvPr/>
        </p:nvSpPr>
        <p:spPr>
          <a:xfrm>
            <a:off x="1665770" y="1432731"/>
            <a:ext cx="9144000" cy="508549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0"/>
              </a:spcAft>
            </a:pPr>
            <a:r>
              <a:rPr lang="fr-FR" dirty="0">
                <a:solidFill>
                  <a:srgbClr val="383A42"/>
                </a:solidFill>
                <a:latin typeface="Consolas"/>
                <a:ea typeface="Times New Roman"/>
                <a:cs typeface="Times New Roman"/>
              </a:rPr>
              <a:t>&lt;!doctype html&gt;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lang</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fr</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err="1">
                <a:solidFill>
                  <a:srgbClr val="986801"/>
                </a:solidFill>
                <a:latin typeface="Consolas"/>
                <a:ea typeface="Times New Roman"/>
                <a:cs typeface="Times New Roman"/>
              </a:rPr>
              <a:t>charset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"utf-8"</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meta</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name</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viewport</a:t>
            </a:r>
            <a:r>
              <a:rPr lang="fr-FR" dirty="0">
                <a:solidFill>
                  <a:srgbClr val="50A14F"/>
                </a:solidFill>
                <a:latin typeface="Consolas"/>
                <a:ea typeface="Times New Roman"/>
                <a:cs typeface="Times New Roman"/>
              </a:rPr>
              <a:t>"</a:t>
            </a:r>
            <a:r>
              <a:rPr lang="fr-FR" dirty="0">
                <a:solidFill>
                  <a:srgbClr val="383A42"/>
                </a:solidFill>
                <a:latin typeface="Consolas"/>
                <a:ea typeface="Times New Roman"/>
                <a:cs typeface="Times New Roman"/>
              </a:rPr>
              <a:t> </a:t>
            </a:r>
            <a:r>
              <a:rPr lang="fr-FR" dirty="0">
                <a:solidFill>
                  <a:srgbClr val="986801"/>
                </a:solidFill>
                <a:latin typeface="Consolas"/>
                <a:ea typeface="Times New Roman"/>
                <a:cs typeface="Times New Roman"/>
              </a:rPr>
              <a:t>content</a:t>
            </a:r>
            <a:r>
              <a:rPr lang="fr-FR" dirty="0">
                <a:solidFill>
                  <a:srgbClr val="383A42"/>
                </a:solidFill>
                <a:latin typeface="Consolas"/>
                <a:ea typeface="Times New Roman"/>
                <a:cs typeface="Times New Roman"/>
              </a:rPr>
              <a:t>=</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width</a:t>
            </a:r>
            <a:r>
              <a:rPr lang="fr-FR" dirty="0">
                <a:solidFill>
                  <a:srgbClr val="50A14F"/>
                </a:solidFill>
                <a:latin typeface="Consolas"/>
                <a:ea typeface="Times New Roman"/>
                <a:cs typeface="Times New Roman"/>
              </a:rPr>
              <a:t>=</a:t>
            </a:r>
            <a:r>
              <a:rPr lang="fr-FR" dirty="0" err="1">
                <a:solidFill>
                  <a:srgbClr val="50A14F"/>
                </a:solidFill>
                <a:latin typeface="Consolas"/>
                <a:ea typeface="Times New Roman"/>
                <a:cs typeface="Times New Roman"/>
              </a:rPr>
              <a:t>device-width</a:t>
            </a:r>
            <a:r>
              <a:rPr lang="fr-FR" dirty="0">
                <a:solidFill>
                  <a:srgbClr val="50A14F"/>
                </a:solidFill>
                <a:latin typeface="Consolas"/>
                <a:ea typeface="Times New Roman"/>
                <a:cs typeface="Times New Roman"/>
              </a:rPr>
              <a:t>, </a:t>
            </a:r>
          </a:p>
          <a:p>
            <a:pPr>
              <a:lnSpc>
                <a:spcPct val="115000"/>
              </a:lnSpc>
              <a:spcAft>
                <a:spcPts val="0"/>
              </a:spcAft>
            </a:pPr>
            <a:r>
              <a:rPr lang="fr-FR" dirty="0">
                <a:solidFill>
                  <a:srgbClr val="50A14F"/>
                </a:solidFill>
                <a:latin typeface="Consolas"/>
                <a:ea typeface="Times New Roman"/>
                <a:cs typeface="Times New Roman"/>
              </a:rPr>
              <a:t>		</a:t>
            </a:r>
            <a:r>
              <a:rPr lang="fr-FR" dirty="0" err="1">
                <a:solidFill>
                  <a:srgbClr val="50A14F"/>
                </a:solidFill>
                <a:latin typeface="Consolas"/>
                <a:ea typeface="Times New Roman"/>
                <a:cs typeface="Times New Roman"/>
              </a:rPr>
              <a:t>initialscale</a:t>
            </a:r>
            <a:r>
              <a:rPr lang="fr-FR" dirty="0">
                <a:solidFill>
                  <a:srgbClr val="50A14F"/>
                </a:solidFill>
                <a:latin typeface="Consolas"/>
                <a:ea typeface="Times New Roman"/>
                <a:cs typeface="Times New Roman"/>
              </a:rPr>
              <a:t>=1, </a:t>
            </a:r>
            <a:r>
              <a:rPr lang="fr-FR" dirty="0" err="1">
                <a:solidFill>
                  <a:srgbClr val="50A14F"/>
                </a:solidFill>
                <a:latin typeface="Consolas"/>
                <a:ea typeface="Times New Roman"/>
                <a:cs typeface="Times New Roman"/>
              </a:rPr>
              <a:t>shrink</a:t>
            </a:r>
            <a:r>
              <a:rPr lang="fr-FR" dirty="0">
                <a:solidFill>
                  <a:srgbClr val="50A14F"/>
                </a:solidFill>
                <a:latin typeface="Consolas"/>
                <a:ea typeface="Times New Roman"/>
                <a:cs typeface="Times New Roman"/>
              </a:rPr>
              <a:t>-to-fit=no"</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&gt;Cours JS&lt;/</a:t>
            </a:r>
            <a:r>
              <a:rPr lang="fr-FR" dirty="0" err="1">
                <a:solidFill>
                  <a:srgbClr val="E45649"/>
                </a:solidFill>
                <a:latin typeface="Consolas"/>
                <a:ea typeface="Times New Roman"/>
                <a:cs typeface="Times New Roman"/>
              </a:rPr>
              <a:t>title</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err="1">
                <a:solidFill>
                  <a:srgbClr val="E45649"/>
                </a:solidFill>
                <a:latin typeface="Consolas"/>
                <a:ea typeface="Times New Roman"/>
                <a:cs typeface="Times New Roman"/>
              </a:rPr>
              <a:t>head</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&gt;Cours JS&lt;/</a:t>
            </a:r>
            <a:r>
              <a:rPr lang="fr-FR" dirty="0">
                <a:solidFill>
                  <a:srgbClr val="E45649"/>
                </a:solidFill>
                <a:latin typeface="Consolas"/>
                <a:ea typeface="Times New Roman"/>
                <a:cs typeface="Times New Roman"/>
              </a:rPr>
              <a:t>h1</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100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p>
          <a:p>
            <a:pPr>
              <a:lnSpc>
                <a:spcPct val="115000"/>
              </a:lnSpc>
              <a:spcAft>
                <a:spcPts val="1000"/>
              </a:spcAft>
            </a:pPr>
            <a:r>
              <a:rPr lang="fr-FR" dirty="0">
                <a:solidFill>
                  <a:srgbClr val="383A42"/>
                </a:solidFill>
                <a:latin typeface="Consolas"/>
                <a:ea typeface="Times New Roman"/>
                <a:cs typeface="Times New Roman"/>
              </a:rPr>
              <a:t>  &lt;/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a:p>
            <a:pPr>
              <a:lnSpc>
                <a:spcPct val="115000"/>
              </a:lnSpc>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body</a:t>
            </a:r>
            <a:r>
              <a:rPr lang="fr-FR" dirty="0">
                <a:solidFill>
                  <a:srgbClr val="383A42"/>
                </a:solidFill>
                <a:latin typeface="Consolas"/>
                <a:ea typeface="Times New Roman"/>
                <a:cs typeface="Times New Roman"/>
              </a:rPr>
              <a:t>&gt;</a:t>
            </a:r>
            <a:endParaRPr lang="fr-FR" dirty="0">
              <a:ea typeface="Times New Roman"/>
              <a:cs typeface="Times New Roman"/>
            </a:endParaRPr>
          </a:p>
          <a:p>
            <a:pPr>
              <a:lnSpc>
                <a:spcPct val="115000"/>
              </a:lnSpc>
              <a:spcAft>
                <a:spcPts val="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html</a:t>
            </a:r>
            <a:r>
              <a:rPr lang="fr-FR" dirty="0">
                <a:solidFill>
                  <a:srgbClr val="383A42"/>
                </a:solidFill>
                <a:latin typeface="Consolas"/>
                <a:ea typeface="Times New Roman"/>
                <a:cs typeface="Times New Roman"/>
              </a:rPr>
              <a:t>&gt;</a:t>
            </a:r>
            <a:endParaRPr lang="fr-FR" dirty="0">
              <a:ea typeface="Times New Roman"/>
              <a:cs typeface="Times New Roman"/>
            </a:endParaRPr>
          </a:p>
          <a:p>
            <a:endParaRPr lang="fr-FR" dirty="0"/>
          </a:p>
        </p:txBody>
      </p:sp>
      <p:sp>
        <p:nvSpPr>
          <p:cNvPr id="6" name="Rectangle 5">
            <a:extLst>
              <a:ext uri="{FF2B5EF4-FFF2-40B4-BE49-F238E27FC236}">
                <a16:creationId xmlns:a16="http://schemas.microsoft.com/office/drawing/2014/main" id="{02E3C88A-D170-489F-62A8-FF34CC14999D}"/>
              </a:ext>
            </a:extLst>
          </p:cNvPr>
          <p:cNvSpPr/>
          <p:nvPr/>
        </p:nvSpPr>
        <p:spPr>
          <a:xfrm>
            <a:off x="1944210" y="4643021"/>
            <a:ext cx="1340528" cy="86113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Flèche : gauche 6">
            <a:extLst>
              <a:ext uri="{FF2B5EF4-FFF2-40B4-BE49-F238E27FC236}">
                <a16:creationId xmlns:a16="http://schemas.microsoft.com/office/drawing/2014/main" id="{1D5AA6AD-D046-7B97-4002-C3E51ABF61B1}"/>
              </a:ext>
            </a:extLst>
          </p:cNvPr>
          <p:cNvSpPr/>
          <p:nvPr/>
        </p:nvSpPr>
        <p:spPr>
          <a:xfrm>
            <a:off x="3476918" y="5268897"/>
            <a:ext cx="1615736" cy="4804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D36DD30-4565-EA2E-6BA1-84CF4F9EA3B4}"/>
              </a:ext>
            </a:extLst>
          </p:cNvPr>
          <p:cNvSpPr txBox="1"/>
          <p:nvPr/>
        </p:nvSpPr>
        <p:spPr>
          <a:xfrm>
            <a:off x="5284834" y="5308845"/>
            <a:ext cx="4074851" cy="390620"/>
          </a:xfrm>
          <a:prstGeom prst="rect">
            <a:avLst/>
          </a:prstGeom>
          <a:noFill/>
        </p:spPr>
        <p:txBody>
          <a:bodyPr wrap="square" rtlCol="0">
            <a:spAutoFit/>
          </a:bodyPr>
          <a:lstStyle/>
          <a:p>
            <a:pPr>
              <a:lnSpc>
                <a:spcPct val="115000"/>
              </a:lnSpc>
              <a:spcAft>
                <a:spcPts val="1000"/>
              </a:spcAft>
            </a:pPr>
            <a:r>
              <a:rPr lang="fr-FR" dirty="0">
                <a:solidFill>
                  <a:srgbClr val="383A42"/>
                </a:solidFill>
                <a:latin typeface="Consolas"/>
                <a:ea typeface="Times New Roman"/>
                <a:cs typeface="Times New Roman"/>
              </a:rPr>
              <a:t>Avant la balise de fin du body</a:t>
            </a:r>
          </a:p>
        </p:txBody>
      </p:sp>
    </p:spTree>
    <p:extLst>
      <p:ext uri="{BB962C8B-B14F-4D97-AF65-F5344CB8AC3E}">
        <p14:creationId xmlns:p14="http://schemas.microsoft.com/office/powerpoint/2010/main" val="291725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4544423" y="967955"/>
            <a:ext cx="3103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0" u="none" strike="noStrike" dirty="0">
                <a:solidFill>
                  <a:srgbClr val="000000"/>
                </a:solidFill>
                <a:effectLst/>
                <a:latin typeface="Calibri" panose="020F0502020204030204" pitchFamily="34" charset="0"/>
              </a:rPr>
              <a:t>Intégration du JS dans le HTML</a:t>
            </a:r>
            <a:endParaRPr lang="fr-FR" dirty="0">
              <a:cs typeface="Calibri"/>
            </a:endParaRPr>
          </a:p>
        </p:txBody>
      </p:sp>
      <p:sp>
        <p:nvSpPr>
          <p:cNvPr id="4" name="ZoneTexte 5">
            <a:extLst>
              <a:ext uri="{FF2B5EF4-FFF2-40B4-BE49-F238E27FC236}">
                <a16:creationId xmlns:a16="http://schemas.microsoft.com/office/drawing/2014/main" id="{D668717A-7B96-138C-0968-E5CB0F8EDD0E}"/>
              </a:ext>
            </a:extLst>
          </p:cNvPr>
          <p:cNvSpPr txBox="1"/>
          <p:nvPr/>
        </p:nvSpPr>
        <p:spPr>
          <a:xfrm>
            <a:off x="727970" y="3527861"/>
            <a:ext cx="4634143" cy="1285416"/>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a:t>
            </a:r>
          </a:p>
          <a:p>
            <a:pPr>
              <a:lnSpc>
                <a:spcPct val="115000"/>
              </a:lnSpc>
              <a:spcAft>
                <a:spcPts val="1000"/>
              </a:spcAft>
            </a:pPr>
            <a:r>
              <a:rPr lang="fr-FR" dirty="0">
                <a:solidFill>
                  <a:srgbClr val="383A42"/>
                </a:solidFill>
                <a:latin typeface="Consolas"/>
                <a:ea typeface="Times New Roman"/>
                <a:cs typeface="Times New Roman"/>
              </a:rPr>
              <a:t>    </a:t>
            </a:r>
            <a:r>
              <a:rPr lang="fr-FR" dirty="0">
                <a:solidFill>
                  <a:schemeClr val="bg1">
                    <a:lumMod val="65000"/>
                  </a:schemeClr>
                </a:solidFill>
                <a:latin typeface="Consolas"/>
                <a:ea typeface="Times New Roman"/>
                <a:cs typeface="Times New Roman"/>
              </a:rPr>
              <a:t>instructions Javascript</a:t>
            </a:r>
          </a:p>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p:txBody>
      </p:sp>
      <p:sp>
        <p:nvSpPr>
          <p:cNvPr id="9" name="ZoneTexte 5">
            <a:extLst>
              <a:ext uri="{FF2B5EF4-FFF2-40B4-BE49-F238E27FC236}">
                <a16:creationId xmlns:a16="http://schemas.microsoft.com/office/drawing/2014/main" id="{044D5676-86B0-BBA5-AC0B-EC37485B6E55}"/>
              </a:ext>
            </a:extLst>
          </p:cNvPr>
          <p:cNvSpPr txBox="1"/>
          <p:nvPr/>
        </p:nvSpPr>
        <p:spPr>
          <a:xfrm>
            <a:off x="6578353" y="3751255"/>
            <a:ext cx="4717062" cy="83862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 </a:t>
            </a:r>
            <a:r>
              <a:rPr lang="fr-FR" dirty="0">
                <a:solidFill>
                  <a:schemeClr val="accent5">
                    <a:lumMod val="75000"/>
                  </a:schemeClr>
                </a:solidFill>
                <a:latin typeface="Consolas"/>
                <a:ea typeface="Times New Roman"/>
                <a:cs typeface="Times New Roman"/>
              </a:rPr>
              <a:t>src="</a:t>
            </a:r>
            <a:r>
              <a:rPr lang="fr-FR" dirty="0">
                <a:solidFill>
                  <a:schemeClr val="accent6"/>
                </a:solidFill>
                <a:latin typeface="Consolas"/>
                <a:ea typeface="Times New Roman"/>
                <a:cs typeface="Times New Roman"/>
              </a:rPr>
              <a:t>fichier_Javascript.js</a:t>
            </a:r>
            <a:r>
              <a:rPr lang="fr-FR" dirty="0">
                <a:solidFill>
                  <a:schemeClr val="accent5">
                    <a:lumMod val="75000"/>
                  </a:schemeClr>
                </a:solidFill>
                <a:latin typeface="Consolas"/>
                <a:ea typeface="Times New Roman"/>
                <a:cs typeface="Times New Roman"/>
              </a:rPr>
              <a:t>"</a:t>
            </a:r>
            <a:r>
              <a:rPr lang="fr-FR" dirty="0">
                <a:solidFill>
                  <a:srgbClr val="383A42"/>
                </a:solidFill>
                <a:latin typeface="Consolas"/>
                <a:ea typeface="Times New Roman"/>
                <a:cs typeface="Times New Roman"/>
              </a:rPr>
              <a:t>&gt; </a:t>
            </a:r>
          </a:p>
          <a:p>
            <a:pPr>
              <a:lnSpc>
                <a:spcPct val="115000"/>
              </a:lnSpc>
              <a:spcAft>
                <a:spcPts val="1000"/>
              </a:spcAft>
            </a:pPr>
            <a:r>
              <a:rPr lang="fr-FR" dirty="0">
                <a:solidFill>
                  <a:srgbClr val="383A42"/>
                </a:solidFill>
                <a:latin typeface="Consolas"/>
                <a:ea typeface="Times New Roman"/>
                <a:cs typeface="Times New Roman"/>
              </a:rPr>
              <a:t>&lt;/</a:t>
            </a:r>
            <a:r>
              <a:rPr lang="fr-FR" dirty="0">
                <a:solidFill>
                  <a:srgbClr val="E45649"/>
                </a:solidFill>
                <a:latin typeface="Consolas"/>
                <a:ea typeface="Times New Roman"/>
                <a:cs typeface="Times New Roman"/>
              </a:rPr>
              <a:t>script</a:t>
            </a:r>
            <a:r>
              <a:rPr lang="fr-FR" dirty="0">
                <a:solidFill>
                  <a:srgbClr val="383A42"/>
                </a:solidFill>
                <a:latin typeface="Consolas"/>
                <a:ea typeface="Times New Roman"/>
                <a:cs typeface="Times New Roman"/>
              </a:rPr>
              <a:t>&gt;                 </a:t>
            </a:r>
            <a:endParaRPr lang="fr-FR" dirty="0">
              <a:ea typeface="Times New Roman"/>
              <a:cs typeface="Times New Roman"/>
            </a:endParaRPr>
          </a:p>
        </p:txBody>
      </p:sp>
      <p:sp>
        <p:nvSpPr>
          <p:cNvPr id="10" name="ZoneTexte 9">
            <a:extLst>
              <a:ext uri="{FF2B5EF4-FFF2-40B4-BE49-F238E27FC236}">
                <a16:creationId xmlns:a16="http://schemas.microsoft.com/office/drawing/2014/main" id="{51DD3164-863B-76AC-B69A-82FA833035B4}"/>
              </a:ext>
            </a:extLst>
          </p:cNvPr>
          <p:cNvSpPr txBox="1"/>
          <p:nvPr/>
        </p:nvSpPr>
        <p:spPr>
          <a:xfrm>
            <a:off x="5721658" y="3897297"/>
            <a:ext cx="497149" cy="369332"/>
          </a:xfrm>
          <a:prstGeom prst="rect">
            <a:avLst/>
          </a:prstGeom>
          <a:noFill/>
        </p:spPr>
        <p:txBody>
          <a:bodyPr wrap="square" rtlCol="0">
            <a:spAutoFit/>
          </a:bodyPr>
          <a:lstStyle/>
          <a:p>
            <a:r>
              <a:rPr lang="fr-FR" dirty="0"/>
              <a:t>OU</a:t>
            </a:r>
          </a:p>
        </p:txBody>
      </p:sp>
      <p:sp>
        <p:nvSpPr>
          <p:cNvPr id="11" name="ZoneTexte 10">
            <a:extLst>
              <a:ext uri="{FF2B5EF4-FFF2-40B4-BE49-F238E27FC236}">
                <a16:creationId xmlns:a16="http://schemas.microsoft.com/office/drawing/2014/main" id="{216945A8-AFBC-6E84-0E02-C7EE00150F1F}"/>
              </a:ext>
            </a:extLst>
          </p:cNvPr>
          <p:cNvSpPr txBox="1"/>
          <p:nvPr/>
        </p:nvSpPr>
        <p:spPr>
          <a:xfrm>
            <a:off x="4421081" y="1645864"/>
            <a:ext cx="3444536" cy="369332"/>
          </a:xfrm>
          <a:prstGeom prst="rect">
            <a:avLst/>
          </a:prstGeom>
          <a:noFill/>
        </p:spPr>
        <p:txBody>
          <a:bodyPr wrap="square" rtlCol="0">
            <a:spAutoFit/>
          </a:bodyPr>
          <a:lstStyle/>
          <a:p>
            <a:r>
              <a:rPr lang="fr-FR" dirty="0"/>
              <a:t>Il y a 2 façons d'écrire du Javascript </a:t>
            </a:r>
          </a:p>
        </p:txBody>
      </p:sp>
      <p:sp>
        <p:nvSpPr>
          <p:cNvPr id="18" name="ZoneTexte 17">
            <a:extLst>
              <a:ext uri="{FF2B5EF4-FFF2-40B4-BE49-F238E27FC236}">
                <a16:creationId xmlns:a16="http://schemas.microsoft.com/office/drawing/2014/main" id="{2BF45B35-82FE-A16F-223B-BD4996C702FF}"/>
              </a:ext>
            </a:extLst>
          </p:cNvPr>
          <p:cNvSpPr txBox="1"/>
          <p:nvPr/>
        </p:nvSpPr>
        <p:spPr>
          <a:xfrm>
            <a:off x="2148396" y="3118979"/>
            <a:ext cx="2183907" cy="369332"/>
          </a:xfrm>
          <a:prstGeom prst="rect">
            <a:avLst/>
          </a:prstGeom>
          <a:noFill/>
        </p:spPr>
        <p:txBody>
          <a:bodyPr wrap="square" rtlCol="0">
            <a:spAutoFit/>
          </a:bodyPr>
          <a:lstStyle/>
          <a:p>
            <a:r>
              <a:rPr lang="fr-FR" dirty="0"/>
              <a:t>Dans le fichier HTML</a:t>
            </a:r>
          </a:p>
        </p:txBody>
      </p:sp>
      <p:sp>
        <p:nvSpPr>
          <p:cNvPr id="19" name="ZoneTexte 18">
            <a:extLst>
              <a:ext uri="{FF2B5EF4-FFF2-40B4-BE49-F238E27FC236}">
                <a16:creationId xmlns:a16="http://schemas.microsoft.com/office/drawing/2014/main" id="{D3CAEDA2-ED89-F401-0C13-5433B3257435}"/>
              </a:ext>
            </a:extLst>
          </p:cNvPr>
          <p:cNvSpPr txBox="1"/>
          <p:nvPr/>
        </p:nvSpPr>
        <p:spPr>
          <a:xfrm>
            <a:off x="8018830" y="3068725"/>
            <a:ext cx="1836108" cy="369332"/>
          </a:xfrm>
          <a:prstGeom prst="rect">
            <a:avLst/>
          </a:prstGeom>
          <a:noFill/>
        </p:spPr>
        <p:txBody>
          <a:bodyPr wrap="square" rtlCol="0">
            <a:spAutoFit/>
          </a:bodyPr>
          <a:lstStyle/>
          <a:p>
            <a:r>
              <a:rPr lang="fr-FR" dirty="0"/>
              <a:t>Dans le fichier .</a:t>
            </a:r>
            <a:r>
              <a:rPr lang="fr-FR" dirty="0" err="1"/>
              <a:t>js</a:t>
            </a:r>
            <a:endParaRPr lang="fr-FR" dirty="0"/>
          </a:p>
        </p:txBody>
      </p:sp>
      <p:sp>
        <p:nvSpPr>
          <p:cNvPr id="20" name="ZoneTexte 19">
            <a:extLst>
              <a:ext uri="{FF2B5EF4-FFF2-40B4-BE49-F238E27FC236}">
                <a16:creationId xmlns:a16="http://schemas.microsoft.com/office/drawing/2014/main" id="{0F1FD3C6-0BE3-F01D-AA14-CF16691F470B}"/>
              </a:ext>
            </a:extLst>
          </p:cNvPr>
          <p:cNvSpPr txBox="1"/>
          <p:nvPr/>
        </p:nvSpPr>
        <p:spPr>
          <a:xfrm>
            <a:off x="4421080" y="5320158"/>
            <a:ext cx="3444537" cy="369332"/>
          </a:xfrm>
          <a:prstGeom prst="rect">
            <a:avLst/>
          </a:prstGeom>
          <a:noFill/>
        </p:spPr>
        <p:txBody>
          <a:bodyPr wrap="square" rtlCol="0">
            <a:spAutoFit/>
          </a:bodyPr>
          <a:lstStyle/>
          <a:p>
            <a:r>
              <a:rPr lang="fr-FR" dirty="0"/>
              <a:t>On privilégiera la deuxième option</a:t>
            </a:r>
          </a:p>
        </p:txBody>
      </p:sp>
    </p:spTree>
    <p:extLst>
      <p:ext uri="{BB962C8B-B14F-4D97-AF65-F5344CB8AC3E}">
        <p14:creationId xmlns:p14="http://schemas.microsoft.com/office/powerpoint/2010/main" val="2453355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B2A41A-0979-B6CB-D86E-D3863E7D25BC}"/>
              </a:ext>
            </a:extLst>
          </p:cNvPr>
          <p:cNvSpPr>
            <a:spLocks noGrp="1"/>
          </p:cNvSpPr>
          <p:nvPr>
            <p:ph type="sldNum" sz="quarter" idx="12"/>
          </p:nvPr>
        </p:nvSpPr>
        <p:spPr/>
        <p:txBody>
          <a:bodyPr/>
          <a:lstStyle/>
          <a:p>
            <a:fld id="{BC90C2B5-C987-416F-B52E-6B4CB8613489}" type="slidenum">
              <a:rPr lang="fr-FR" smtClean="0"/>
              <a:pPr/>
              <a:t>6</a:t>
            </a:fld>
            <a:endParaRPr lang="fr-FR" dirty="0"/>
          </a:p>
        </p:txBody>
      </p:sp>
      <p:sp>
        <p:nvSpPr>
          <p:cNvPr id="4" name="ZoneTexte 3">
            <a:extLst>
              <a:ext uri="{FF2B5EF4-FFF2-40B4-BE49-F238E27FC236}">
                <a16:creationId xmlns:a16="http://schemas.microsoft.com/office/drawing/2014/main" id="{C97A2885-7722-948A-7EA4-B562DE26D564}"/>
              </a:ext>
            </a:extLst>
          </p:cNvPr>
          <p:cNvSpPr txBox="1"/>
          <p:nvPr/>
        </p:nvSpPr>
        <p:spPr>
          <a:xfrm>
            <a:off x="3140475" y="2231812"/>
            <a:ext cx="6138908" cy="1477328"/>
          </a:xfrm>
          <a:prstGeom prst="rect">
            <a:avLst/>
          </a:prstGeom>
          <a:noFill/>
        </p:spPr>
        <p:txBody>
          <a:bodyPr wrap="square">
            <a:spAutoFit/>
          </a:bodyPr>
          <a:lstStyle/>
          <a:p>
            <a:r>
              <a:rPr lang="fr-FR" b="0" dirty="0">
                <a:solidFill>
                  <a:srgbClr val="7285B7"/>
                </a:solidFill>
                <a:effectLst/>
                <a:latin typeface="Consolas" panose="020B0609020204030204" pitchFamily="49" charset="0"/>
              </a:rPr>
              <a:t>// Commentaire sur une ligne</a:t>
            </a:r>
          </a:p>
          <a:p>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 Commentaire</a:t>
            </a:r>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sur plusieurs</a:t>
            </a:r>
            <a:endParaRPr lang="fr-FR" b="0" dirty="0">
              <a:solidFill>
                <a:srgbClr val="FFFFFF"/>
              </a:solidFill>
              <a:effectLst/>
              <a:latin typeface="Consolas" panose="020B0609020204030204" pitchFamily="49" charset="0"/>
            </a:endParaRPr>
          </a:p>
          <a:p>
            <a:r>
              <a:rPr lang="fr-FR" b="0" dirty="0">
                <a:solidFill>
                  <a:srgbClr val="7285B7"/>
                </a:solidFill>
                <a:effectLst/>
                <a:latin typeface="Consolas" panose="020B0609020204030204" pitchFamily="49" charset="0"/>
              </a:rPr>
              <a:t>lignes */</a:t>
            </a:r>
            <a:endParaRPr lang="fr-FR" b="0" dirty="0">
              <a:solidFill>
                <a:srgbClr val="FFFFFF"/>
              </a:solidFill>
              <a:effectLst/>
              <a:latin typeface="Consolas" panose="020B0609020204030204" pitchFamily="49" charset="0"/>
            </a:endParaRPr>
          </a:p>
        </p:txBody>
      </p:sp>
      <p:sp>
        <p:nvSpPr>
          <p:cNvPr id="5" name="TextBox 2">
            <a:extLst>
              <a:ext uri="{FF2B5EF4-FFF2-40B4-BE49-F238E27FC236}">
                <a16:creationId xmlns:a16="http://schemas.microsoft.com/office/drawing/2014/main" id="{6BB2A14C-F8C4-DB3B-8109-D81DFBF866E2}"/>
              </a:ext>
            </a:extLst>
          </p:cNvPr>
          <p:cNvSpPr txBox="1"/>
          <p:nvPr/>
        </p:nvSpPr>
        <p:spPr>
          <a:xfrm>
            <a:off x="4467666" y="806093"/>
            <a:ext cx="3256668"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dirty="0">
                <a:solidFill>
                  <a:srgbClr val="383A42"/>
                </a:solidFill>
                <a:latin typeface="Consolas"/>
                <a:ea typeface="Times New Roman"/>
                <a:cs typeface="Times New Roman"/>
              </a:rPr>
              <a:t>Mettre des commentaires</a:t>
            </a:r>
          </a:p>
        </p:txBody>
      </p:sp>
    </p:spTree>
    <p:extLst>
      <p:ext uri="{BB962C8B-B14F-4D97-AF65-F5344CB8AC3E}">
        <p14:creationId xmlns:p14="http://schemas.microsoft.com/office/powerpoint/2010/main" val="178112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3702707" y="758935"/>
            <a:ext cx="4786586"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Déclaration et Affecter un valeur à des variables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10AB55FA-0574-1DD7-CAD4-8EE26B9A2C19}"/>
              </a:ext>
            </a:extLst>
          </p:cNvPr>
          <p:cNvSpPr txBox="1"/>
          <p:nvPr/>
        </p:nvSpPr>
        <p:spPr>
          <a:xfrm>
            <a:off x="1665770" y="1768148"/>
            <a:ext cx="8786874" cy="4401205"/>
          </a:xfrm>
          <a:prstGeom prst="rect">
            <a:avLst/>
          </a:prstGeom>
          <a:noFill/>
        </p:spPr>
        <p:txBody>
          <a:bodyPr wrap="square" lIns="91440" tIns="45720" rIns="91440" bIns="45720" rtlCol="0" anchor="t">
            <a:spAutoFit/>
          </a:bodyPr>
          <a:lstStyle/>
          <a:p>
            <a:r>
              <a:rPr lang="fr-FR" sz="2000" b="0" dirty="0">
                <a:solidFill>
                  <a:srgbClr val="7285B7"/>
                </a:solidFill>
                <a:effectLst/>
                <a:latin typeface="Consolas" panose="020B0609020204030204" pitchFamily="49" charset="0"/>
              </a:rPr>
              <a:t>// Déclarer une variable en JS</a:t>
            </a:r>
            <a:endParaRPr lang="fr-FR" sz="2000" b="0" dirty="0">
              <a:solidFill>
                <a:srgbClr val="FFFFFF"/>
              </a:solidFill>
              <a:effectLst/>
              <a:latin typeface="Consolas" panose="020B0609020204030204" pitchFamily="49" charset="0"/>
            </a:endParaRPr>
          </a:p>
          <a:p>
            <a:r>
              <a:rPr lang="fr-FR" sz="2000" dirty="0">
                <a:solidFill>
                  <a:srgbClr val="7030A0"/>
                </a:solidFill>
                <a:latin typeface="Consolas" panose="020B0609020204030204" pitchFamily="49" charset="0"/>
              </a:rPr>
              <a:t>let</a:t>
            </a:r>
            <a:r>
              <a:rPr lang="fr-FR" sz="2000" b="0" dirty="0">
                <a:solidFill>
                  <a:srgbClr val="FFFFFF"/>
                </a:solidFill>
                <a:effectLst/>
                <a:latin typeface="Consolas" panose="020B0609020204030204" pitchFamily="49" charset="0"/>
              </a:rPr>
              <a:t> </a:t>
            </a:r>
            <a:r>
              <a:rPr lang="fr-FR" sz="2000" b="0" dirty="0" err="1">
                <a:solidFill>
                  <a:srgbClr val="CC8B23"/>
                </a:solidFill>
                <a:effectLst/>
                <a:latin typeface="Consolas" panose="020B0609020204030204" pitchFamily="49" charset="0"/>
              </a:rPr>
              <a:t>prenom</a:t>
            </a:r>
            <a:r>
              <a:rPr lang="fr-FR" sz="2000" b="0" dirty="0">
                <a:effectLst/>
                <a:latin typeface="Consolas" panose="020B0609020204030204" pitchFamily="49" charset="0"/>
              </a:rPr>
              <a:t>;</a:t>
            </a:r>
          </a:p>
          <a:p>
            <a:br>
              <a:rPr lang="fr-FR" sz="2000" b="0" dirty="0">
                <a:solidFill>
                  <a:srgbClr val="FFFFFF"/>
                </a:solidFill>
                <a:effectLst/>
                <a:latin typeface="Consolas" panose="020B0609020204030204" pitchFamily="49" charset="0"/>
              </a:rPr>
            </a:br>
            <a:r>
              <a:rPr lang="fr-FR" sz="2000" b="0" dirty="0">
                <a:solidFill>
                  <a:srgbClr val="7285B7"/>
                </a:solidFill>
                <a:effectLst/>
                <a:latin typeface="Consolas" panose="020B0609020204030204" pitchFamily="49" charset="0"/>
              </a:rPr>
              <a:t>// Affecter une valeur à notre variable</a:t>
            </a:r>
            <a:endParaRPr lang="fr-FR" sz="2000" b="0" dirty="0">
              <a:solidFill>
                <a:srgbClr val="FFFFFF"/>
              </a:solidFill>
              <a:effectLst/>
              <a:latin typeface="Consolas" panose="020B0609020204030204" pitchFamily="49" charset="0"/>
            </a:endParaRPr>
          </a:p>
          <a:p>
            <a:r>
              <a:rPr lang="fr-FR" sz="2000" b="0" dirty="0" err="1">
                <a:solidFill>
                  <a:srgbClr val="CC8B23"/>
                </a:solidFill>
                <a:effectLst/>
                <a:latin typeface="Consolas" panose="020B0609020204030204" pitchFamily="49" charset="0"/>
              </a:rPr>
              <a:t>prenom</a:t>
            </a:r>
            <a:r>
              <a:rPr lang="fr-FR" sz="2000" b="0" dirty="0">
                <a:solidFill>
                  <a:srgbClr val="FFFFFF"/>
                </a:solidFill>
                <a:effectLst/>
                <a:latin typeface="Consolas" panose="020B0609020204030204" pitchFamily="49" charset="0"/>
              </a:rPr>
              <a:t> </a:t>
            </a:r>
            <a:r>
              <a:rPr lang="fr-FR" sz="2000" b="0" dirty="0">
                <a:solidFill>
                  <a:schemeClr val="accent1"/>
                </a:solidFill>
                <a:effectLst/>
                <a:latin typeface="Consolas" panose="020B0609020204030204" pitchFamily="49" charset="0"/>
              </a:rPr>
              <a:t>=</a:t>
            </a:r>
            <a:r>
              <a:rPr lang="fr-FR" sz="2000" b="0" dirty="0">
                <a:solidFill>
                  <a:srgbClr val="FFFFFF"/>
                </a:solidFill>
                <a:effectLst/>
                <a:latin typeface="Consolas" panose="020B0609020204030204" pitchFamily="49" charset="0"/>
              </a:rPr>
              <a:t> </a:t>
            </a:r>
            <a:r>
              <a:rPr lang="fr-FR" sz="2000" b="0" dirty="0">
                <a:solidFill>
                  <a:srgbClr val="00B050"/>
                </a:solidFill>
                <a:effectLst/>
                <a:latin typeface="Consolas" panose="020B0609020204030204" pitchFamily="49" charset="0"/>
              </a:rPr>
              <a:t>"David"</a:t>
            </a:r>
            <a:r>
              <a:rPr lang="fr-FR" sz="2000" b="0" dirty="0">
                <a:solidFill>
                  <a:srgbClr val="4078F2"/>
                </a:solidFill>
                <a:effectLst/>
                <a:latin typeface="Consolas" panose="020B0609020204030204" pitchFamily="49" charset="0"/>
              </a:rPr>
              <a:t>;</a:t>
            </a:r>
          </a:p>
          <a:p>
            <a:br>
              <a:rPr lang="fr-FR" sz="2000" b="0" dirty="0">
                <a:solidFill>
                  <a:srgbClr val="FFFFFF"/>
                </a:solidFill>
                <a:effectLst/>
                <a:latin typeface="Consolas" panose="020B0609020204030204" pitchFamily="49" charset="0"/>
              </a:rPr>
            </a:br>
            <a:r>
              <a:rPr lang="fr-FR" sz="2000" b="0" dirty="0">
                <a:solidFill>
                  <a:srgbClr val="7285B7"/>
                </a:solidFill>
                <a:effectLst/>
                <a:latin typeface="Consolas" panose="020B0609020204030204" pitchFamily="49" charset="0"/>
              </a:rPr>
              <a:t>// Afficher la valeur de la variable dans la console</a:t>
            </a:r>
            <a:endParaRPr lang="fr-FR" sz="2000" b="0" dirty="0">
              <a:solidFill>
                <a:srgbClr val="FFFFFF"/>
              </a:solidFill>
              <a:effectLst/>
              <a:latin typeface="Consolas" panose="020B0609020204030204" pitchFamily="49" charset="0"/>
            </a:endParaRPr>
          </a:p>
          <a:p>
            <a:r>
              <a:rPr lang="fr-FR" sz="2000" b="0" dirty="0">
                <a:solidFill>
                  <a:srgbClr val="D15DFF"/>
                </a:solidFill>
                <a:effectLst/>
                <a:latin typeface="Consolas" panose="020B0609020204030204" pitchFamily="49" charset="0"/>
              </a:rPr>
              <a:t>console</a:t>
            </a:r>
            <a:r>
              <a:rPr lang="fr-FR" sz="2000" b="0" dirty="0">
                <a:solidFill>
                  <a:schemeClr val="accent1"/>
                </a:solidFill>
                <a:effectLst/>
                <a:latin typeface="Consolas" panose="020B0609020204030204" pitchFamily="49" charset="0"/>
              </a:rPr>
              <a:t>.log</a:t>
            </a:r>
            <a:r>
              <a:rPr lang="fr-FR" sz="2000" dirty="0">
                <a:latin typeface="Consolas" panose="020B0609020204030204" pitchFamily="49" charset="0"/>
              </a:rPr>
              <a:t>(</a:t>
            </a:r>
            <a:r>
              <a:rPr lang="fr-FR" sz="2000" b="0" dirty="0" err="1">
                <a:solidFill>
                  <a:srgbClr val="CC8B23"/>
                </a:solidFill>
                <a:effectLst/>
                <a:latin typeface="Consolas" panose="020B0609020204030204" pitchFamily="49" charset="0"/>
              </a:rPr>
              <a:t>prenom</a:t>
            </a:r>
            <a:r>
              <a:rPr lang="fr-FR" sz="2000" dirty="0">
                <a:latin typeface="Consolas" panose="020B0609020204030204" pitchFamily="49" charset="0"/>
              </a:rPr>
              <a:t>);</a:t>
            </a:r>
          </a:p>
          <a:p>
            <a:endParaRPr lang="fr-FR" sz="2000" dirty="0">
              <a:latin typeface="Consolas" panose="020B0609020204030204" pitchFamily="49" charset="0"/>
            </a:endParaRPr>
          </a:p>
          <a:p>
            <a:r>
              <a:rPr lang="fr-FR" sz="2000" b="0" dirty="0">
                <a:solidFill>
                  <a:srgbClr val="7285B7"/>
                </a:solidFill>
                <a:effectLst/>
                <a:latin typeface="Consolas" panose="020B0609020204030204" pitchFamily="49" charset="0"/>
              </a:rPr>
              <a:t>// Déclarer et affecter une valeur à notre variable</a:t>
            </a:r>
            <a:endParaRPr lang="fr-FR" sz="2000" b="0" dirty="0">
              <a:solidFill>
                <a:srgbClr val="FFFFFF"/>
              </a:solidFill>
              <a:effectLst/>
              <a:latin typeface="Consolas" panose="020B0609020204030204" pitchFamily="49" charset="0"/>
            </a:endParaRPr>
          </a:p>
          <a:p>
            <a:r>
              <a:rPr lang="fr-FR" sz="2000" dirty="0">
                <a:solidFill>
                  <a:srgbClr val="7030A0"/>
                </a:solidFill>
                <a:latin typeface="Consolas" panose="020B0609020204030204" pitchFamily="49" charset="0"/>
              </a:rPr>
              <a:t>let</a:t>
            </a:r>
            <a:r>
              <a:rPr lang="fr-FR" sz="2000" b="0" dirty="0">
                <a:solidFill>
                  <a:srgbClr val="FFFFFF"/>
                </a:solidFill>
                <a:effectLst/>
                <a:latin typeface="Consolas" panose="020B0609020204030204" pitchFamily="49" charset="0"/>
              </a:rPr>
              <a:t> </a:t>
            </a:r>
            <a:r>
              <a:rPr lang="fr-FR" sz="2000" b="0" dirty="0" err="1">
                <a:solidFill>
                  <a:srgbClr val="CC8B23"/>
                </a:solidFill>
                <a:effectLst/>
                <a:latin typeface="Consolas" panose="020B0609020204030204" pitchFamily="49" charset="0"/>
              </a:rPr>
              <a:t>age</a:t>
            </a:r>
            <a:r>
              <a:rPr lang="fr-FR" sz="2000" b="0" dirty="0">
                <a:solidFill>
                  <a:srgbClr val="FF9DA4"/>
                </a:solidFill>
                <a:effectLst/>
                <a:latin typeface="Consolas" panose="020B0609020204030204" pitchFamily="49" charset="0"/>
              </a:rPr>
              <a:t> </a:t>
            </a:r>
            <a:r>
              <a:rPr lang="fr-FR" sz="2000" b="0" dirty="0">
                <a:solidFill>
                  <a:schemeClr val="accent1"/>
                </a:solidFill>
                <a:effectLst/>
                <a:latin typeface="Consolas" panose="020B0609020204030204" pitchFamily="49" charset="0"/>
              </a:rPr>
              <a:t>=</a:t>
            </a:r>
            <a:r>
              <a:rPr lang="fr-FR" sz="2000" b="0" dirty="0">
                <a:solidFill>
                  <a:srgbClr val="FF9DA4"/>
                </a:solidFill>
                <a:effectLst/>
                <a:latin typeface="Consolas" panose="020B0609020204030204" pitchFamily="49" charset="0"/>
              </a:rPr>
              <a:t> </a:t>
            </a:r>
            <a:r>
              <a:rPr lang="fr-FR" sz="2000" b="0" dirty="0">
                <a:solidFill>
                  <a:srgbClr val="CC8B23"/>
                </a:solidFill>
                <a:effectLst/>
                <a:latin typeface="Consolas" panose="020B0609020204030204" pitchFamily="49" charset="0"/>
              </a:rPr>
              <a:t>35</a:t>
            </a:r>
            <a:r>
              <a:rPr lang="fr-FR" sz="2000" b="0" dirty="0">
                <a:effectLst/>
                <a:latin typeface="Consolas" panose="020B0609020204030204" pitchFamily="49" charset="0"/>
              </a:rPr>
              <a:t>;</a:t>
            </a:r>
          </a:p>
          <a:p>
            <a:endParaRPr lang="fr-FR" sz="2000" dirty="0">
              <a:latin typeface="Consolas" panose="020B0609020204030204" pitchFamily="49" charset="0"/>
            </a:endParaRPr>
          </a:p>
          <a:p>
            <a:r>
              <a:rPr lang="fr-FR" sz="2000" b="0" dirty="0">
                <a:effectLst/>
                <a:latin typeface="Consolas" panose="020B0609020204030204" pitchFamily="49" charset="0"/>
              </a:rPr>
              <a:t>L'absence du point virgule est toléré mais pour une bonne pratique il est recommandé de le mettre</a:t>
            </a:r>
            <a:r>
              <a:rPr lang="fr-FR" sz="2000" dirty="0">
                <a:latin typeface="Consolas" panose="020B0609020204030204" pitchFamily="49" charset="0"/>
              </a:rPr>
              <a:t>.</a:t>
            </a:r>
            <a:endParaRPr lang="fr-FR" sz="2000" b="0" dirty="0">
              <a:effectLst/>
              <a:latin typeface="Consolas" panose="020B0609020204030204" pitchFamily="49" charset="0"/>
            </a:endParaRPr>
          </a:p>
        </p:txBody>
      </p:sp>
    </p:spTree>
    <p:extLst>
      <p:ext uri="{BB962C8B-B14F-4D97-AF65-F5344CB8AC3E}">
        <p14:creationId xmlns:p14="http://schemas.microsoft.com/office/powerpoint/2010/main" val="6917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4</a:t>
            </a:r>
          </a:p>
        </p:txBody>
      </p:sp>
      <p:sp>
        <p:nvSpPr>
          <p:cNvPr id="3" name="TextBox 2">
            <a:extLst>
              <a:ext uri="{FF2B5EF4-FFF2-40B4-BE49-F238E27FC236}">
                <a16:creationId xmlns:a16="http://schemas.microsoft.com/office/drawing/2014/main" id="{300F317F-220A-C48E-5C15-8F401C4C2259}"/>
              </a:ext>
            </a:extLst>
          </p:cNvPr>
          <p:cNvSpPr txBox="1"/>
          <p:nvPr/>
        </p:nvSpPr>
        <p:spPr>
          <a:xfrm>
            <a:off x="3444536" y="758935"/>
            <a:ext cx="5044757"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Déclaration et Affecter un valeur à des constantes</a:t>
            </a:r>
            <a:endParaRPr lang="fr-FR" dirty="0">
              <a:solidFill>
                <a:srgbClr val="383A42"/>
              </a:solidFill>
              <a:latin typeface="Consolas"/>
              <a:ea typeface="Times New Roman"/>
              <a:cs typeface="Times New Roman"/>
            </a:endParaRPr>
          </a:p>
        </p:txBody>
      </p:sp>
      <p:sp>
        <p:nvSpPr>
          <p:cNvPr id="2" name="ZoneTexte 1">
            <a:extLst>
              <a:ext uri="{FF2B5EF4-FFF2-40B4-BE49-F238E27FC236}">
                <a16:creationId xmlns:a16="http://schemas.microsoft.com/office/drawing/2014/main" id="{10AB55FA-0574-1DD7-CAD4-8EE26B9A2C19}"/>
              </a:ext>
            </a:extLst>
          </p:cNvPr>
          <p:cNvSpPr txBox="1"/>
          <p:nvPr/>
        </p:nvSpPr>
        <p:spPr>
          <a:xfrm>
            <a:off x="1665770" y="1927539"/>
            <a:ext cx="8786874" cy="1938992"/>
          </a:xfrm>
          <a:prstGeom prst="rect">
            <a:avLst/>
          </a:prstGeom>
          <a:noFill/>
        </p:spPr>
        <p:txBody>
          <a:bodyPr wrap="square" lIns="91440" tIns="45720" rIns="91440" bIns="45720" rtlCol="0" anchor="t">
            <a:spAutoFit/>
          </a:bodyPr>
          <a:lstStyle/>
          <a:p>
            <a:r>
              <a:rPr lang="fr-FR" sz="2000" b="0" dirty="0">
                <a:solidFill>
                  <a:srgbClr val="7285B7"/>
                </a:solidFill>
                <a:effectLst/>
                <a:latin typeface="Consolas" panose="020B0609020204030204" pitchFamily="49" charset="0"/>
              </a:rPr>
              <a:t>// Déclarer et affecter une valeur à notre constante</a:t>
            </a:r>
            <a:endParaRPr lang="fr-FR" sz="2000" b="0" dirty="0">
              <a:solidFill>
                <a:srgbClr val="FFFFFF"/>
              </a:solidFill>
              <a:effectLst/>
              <a:latin typeface="Consolas" panose="020B0609020204030204" pitchFamily="49" charset="0"/>
            </a:endParaRPr>
          </a:p>
          <a:p>
            <a:r>
              <a:rPr lang="fr-FR" sz="2000" b="0" dirty="0" err="1">
                <a:solidFill>
                  <a:srgbClr val="7030A0"/>
                </a:solidFill>
                <a:effectLst/>
                <a:latin typeface="Consolas" panose="020B0609020204030204" pitchFamily="49" charset="0"/>
              </a:rPr>
              <a:t>const</a:t>
            </a:r>
            <a:r>
              <a:rPr lang="fr-FR" sz="2000" b="0" dirty="0">
                <a:solidFill>
                  <a:srgbClr val="FFFFFF"/>
                </a:solidFill>
                <a:effectLst/>
                <a:latin typeface="Consolas" panose="020B0609020204030204" pitchFamily="49" charset="0"/>
              </a:rPr>
              <a:t> </a:t>
            </a:r>
            <a:r>
              <a:rPr lang="fr-FR" sz="2000" b="0" dirty="0" err="1">
                <a:solidFill>
                  <a:srgbClr val="CC8B23"/>
                </a:solidFill>
                <a:effectLst/>
                <a:latin typeface="Consolas" panose="020B0609020204030204" pitchFamily="49" charset="0"/>
              </a:rPr>
              <a:t>nbMax</a:t>
            </a:r>
            <a:r>
              <a:rPr lang="fr-FR" sz="2000" b="0" dirty="0">
                <a:solidFill>
                  <a:srgbClr val="FFFFFF"/>
                </a:solidFill>
                <a:effectLst/>
                <a:latin typeface="Consolas" panose="020B0609020204030204" pitchFamily="49" charset="0"/>
              </a:rPr>
              <a:t> </a:t>
            </a:r>
            <a:r>
              <a:rPr lang="fr-FR" sz="2000" b="0" dirty="0">
                <a:solidFill>
                  <a:srgbClr val="4078F2"/>
                </a:solidFill>
                <a:effectLst/>
                <a:latin typeface="Consolas" panose="020B0609020204030204" pitchFamily="49" charset="0"/>
              </a:rPr>
              <a:t>=</a:t>
            </a:r>
            <a:r>
              <a:rPr lang="fr-FR" sz="2000" b="0" dirty="0">
                <a:solidFill>
                  <a:srgbClr val="FFFFFF"/>
                </a:solidFill>
                <a:effectLst/>
                <a:latin typeface="Consolas" panose="020B0609020204030204" pitchFamily="49" charset="0"/>
              </a:rPr>
              <a:t> </a:t>
            </a:r>
            <a:r>
              <a:rPr lang="fr-FR" sz="2000" b="0" dirty="0">
                <a:solidFill>
                  <a:srgbClr val="CC8B23"/>
                </a:solidFill>
                <a:effectLst/>
                <a:latin typeface="Consolas" panose="020B0609020204030204" pitchFamily="49" charset="0"/>
              </a:rPr>
              <a:t>6</a:t>
            </a:r>
            <a:r>
              <a:rPr lang="fr-FR" sz="2000" b="0" dirty="0">
                <a:solidFill>
                  <a:srgbClr val="4078F2"/>
                </a:solidFill>
                <a:effectLst/>
                <a:latin typeface="Consolas" panose="020B0609020204030204" pitchFamily="49" charset="0"/>
              </a:rPr>
              <a:t>;</a:t>
            </a:r>
          </a:p>
          <a:p>
            <a:br>
              <a:rPr lang="fr-FR" sz="2000" b="0" dirty="0">
                <a:solidFill>
                  <a:srgbClr val="FFFFFF"/>
                </a:solidFill>
                <a:effectLst/>
                <a:latin typeface="Consolas" panose="020B0609020204030204" pitchFamily="49" charset="0"/>
              </a:rPr>
            </a:br>
            <a:r>
              <a:rPr lang="fr-FR" sz="2000" b="0" dirty="0">
                <a:solidFill>
                  <a:srgbClr val="7285B7"/>
                </a:solidFill>
                <a:effectLst/>
                <a:latin typeface="Consolas" panose="020B0609020204030204" pitchFamily="49" charset="0"/>
              </a:rPr>
              <a:t>// </a:t>
            </a:r>
            <a:r>
              <a:rPr lang="fr-FR" sz="2000" dirty="0">
                <a:solidFill>
                  <a:srgbClr val="7285B7"/>
                </a:solidFill>
                <a:latin typeface="Consolas" panose="020B0609020204030204" pitchFamily="49" charset="0"/>
              </a:rPr>
              <a:t>Contrairement aux variables, on ne peux affecter une nouvelle valeur à notre constante</a:t>
            </a:r>
          </a:p>
          <a:p>
            <a:r>
              <a:rPr lang="fr-FR" sz="2000" b="0" dirty="0" err="1">
                <a:solidFill>
                  <a:srgbClr val="CC8B23"/>
                </a:solidFill>
                <a:effectLst/>
                <a:latin typeface="Consolas" panose="020B0609020204030204" pitchFamily="49" charset="0"/>
              </a:rPr>
              <a:t>nbMax</a:t>
            </a:r>
            <a:r>
              <a:rPr lang="fr-FR" sz="2000" b="0" dirty="0">
                <a:solidFill>
                  <a:srgbClr val="FFFFFF"/>
                </a:solidFill>
                <a:effectLst/>
                <a:latin typeface="Consolas" panose="020B0609020204030204" pitchFamily="49" charset="0"/>
              </a:rPr>
              <a:t> </a:t>
            </a:r>
            <a:r>
              <a:rPr lang="fr-FR" sz="2000" b="0" dirty="0">
                <a:solidFill>
                  <a:srgbClr val="4078F2"/>
                </a:solidFill>
                <a:effectLst/>
                <a:latin typeface="Consolas" panose="020B0609020204030204" pitchFamily="49" charset="0"/>
              </a:rPr>
              <a:t>=</a:t>
            </a:r>
            <a:r>
              <a:rPr lang="fr-FR" sz="2000" b="0" dirty="0">
                <a:solidFill>
                  <a:srgbClr val="FFFFFF"/>
                </a:solidFill>
                <a:effectLst/>
                <a:latin typeface="Consolas" panose="020B0609020204030204" pitchFamily="49" charset="0"/>
              </a:rPr>
              <a:t> </a:t>
            </a:r>
            <a:r>
              <a:rPr lang="fr-FR" sz="2000" dirty="0">
                <a:solidFill>
                  <a:srgbClr val="CC8B23"/>
                </a:solidFill>
                <a:latin typeface="Consolas" panose="020B0609020204030204" pitchFamily="49" charset="0"/>
              </a:rPr>
              <a:t>7</a:t>
            </a:r>
            <a:r>
              <a:rPr lang="fr-FR" sz="2000" b="0" dirty="0">
                <a:solidFill>
                  <a:srgbClr val="4078F2"/>
                </a:solidFill>
                <a:effectLst/>
                <a:latin typeface="Consolas" panose="020B0609020204030204" pitchFamily="49" charset="0"/>
              </a:rPr>
              <a:t>; </a:t>
            </a:r>
            <a:r>
              <a:rPr lang="fr-FR" sz="2000" b="0" dirty="0">
                <a:solidFill>
                  <a:srgbClr val="4078F2"/>
                </a:solidFill>
                <a:effectLst/>
                <a:latin typeface="Consolas" panose="020B0609020204030204" pitchFamily="49" charset="0"/>
                <a:sym typeface="Wingdings" panose="05000000000000000000" pitchFamily="2" charset="2"/>
              </a:rPr>
              <a:t> Erreur de Syntaxe</a:t>
            </a:r>
            <a:endParaRPr lang="fr-FR" sz="2000" b="0" dirty="0">
              <a:solidFill>
                <a:srgbClr val="4078F2"/>
              </a:solidFill>
              <a:effectLst/>
              <a:latin typeface="Consolas" panose="020B0609020204030204" pitchFamily="49" charset="0"/>
            </a:endParaRPr>
          </a:p>
        </p:txBody>
      </p:sp>
    </p:spTree>
    <p:extLst>
      <p:ext uri="{BB962C8B-B14F-4D97-AF65-F5344CB8AC3E}">
        <p14:creationId xmlns:p14="http://schemas.microsoft.com/office/powerpoint/2010/main" val="314328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onnecteur droit 12">
            <a:extLst>
              <a:ext uri="{FF2B5EF4-FFF2-40B4-BE49-F238E27FC236}">
                <a16:creationId xmlns:a16="http://schemas.microsoft.com/office/drawing/2014/main" id="{7F409621-235B-42B7-8C57-C671A5B850E8}"/>
              </a:ext>
              <a:ext uri="{C183D7F6-B498-43B3-948B-1728B52AA6E4}">
                <adec:decorative xmlns:adec="http://schemas.microsoft.com/office/drawing/2017/decorative" val="1"/>
              </a:ext>
            </a:extLst>
          </p:cNvPr>
          <p:cNvCxnSpPr>
            <a:cxnSpLocks/>
          </p:cNvCxnSpPr>
          <p:nvPr/>
        </p:nvCxnSpPr>
        <p:spPr>
          <a:xfrm>
            <a:off x="240908" y="6459681"/>
            <a:ext cx="0" cy="398319"/>
          </a:xfrm>
          <a:prstGeom prst="line">
            <a:avLst/>
          </a:prstGeom>
          <a:ln w="139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85DCF745-39CA-459B-8ACF-F7DEC90EFF33}"/>
              </a:ext>
              <a:ext uri="{C183D7F6-B498-43B3-948B-1728B52AA6E4}">
                <adec:decorative xmlns:adec="http://schemas.microsoft.com/office/drawing/2017/decorative" val="1"/>
              </a:ext>
            </a:extLst>
          </p:cNvPr>
          <p:cNvGrpSpPr/>
          <p:nvPr/>
        </p:nvGrpSpPr>
        <p:grpSpPr>
          <a:xfrm>
            <a:off x="9233656" y="-30668"/>
            <a:ext cx="2958344" cy="565210"/>
            <a:chOff x="1216702" y="-785818"/>
            <a:chExt cx="6391124" cy="1384729"/>
          </a:xfrm>
        </p:grpSpPr>
        <p:sp>
          <p:nvSpPr>
            <p:cNvPr id="14" name="Rectangle 1">
              <a:extLst>
                <a:ext uri="{FF2B5EF4-FFF2-40B4-BE49-F238E27FC236}">
                  <a16:creationId xmlns:a16="http://schemas.microsoft.com/office/drawing/2014/main" id="{1DD38E9F-DD41-498F-8651-C39F97B54463}"/>
                </a:ext>
              </a:extLst>
            </p:cNvPr>
            <p:cNvSpPr/>
            <p:nvPr/>
          </p:nvSpPr>
          <p:spPr>
            <a:xfrm>
              <a:off x="1216702" y="-755745"/>
              <a:ext cx="2792437" cy="728927"/>
            </a:xfrm>
            <a:custGeom>
              <a:avLst/>
              <a:gdLst>
                <a:gd name="connsiteX0" fmla="*/ 0 w 2778276"/>
                <a:gd name="connsiteY0" fmla="*/ 0 h 471777"/>
                <a:gd name="connsiteX1" fmla="*/ 2778276 w 2778276"/>
                <a:gd name="connsiteY1" fmla="*/ 0 h 471777"/>
                <a:gd name="connsiteX2" fmla="*/ 2778276 w 2778276"/>
                <a:gd name="connsiteY2" fmla="*/ 471777 h 471777"/>
                <a:gd name="connsiteX3" fmla="*/ 0 w 2778276"/>
                <a:gd name="connsiteY3" fmla="*/ 471777 h 471777"/>
                <a:gd name="connsiteX4" fmla="*/ 0 w 2778276"/>
                <a:gd name="connsiteY4" fmla="*/ 0 h 471777"/>
                <a:gd name="connsiteX0" fmla="*/ 0 w 2778276"/>
                <a:gd name="connsiteY0" fmla="*/ 0 h 499912"/>
                <a:gd name="connsiteX1" fmla="*/ 2778276 w 2778276"/>
                <a:gd name="connsiteY1" fmla="*/ 0 h 499912"/>
                <a:gd name="connsiteX2" fmla="*/ 2778276 w 2778276"/>
                <a:gd name="connsiteY2" fmla="*/ 471777 h 499912"/>
                <a:gd name="connsiteX3" fmla="*/ 576775 w 2778276"/>
                <a:gd name="connsiteY3" fmla="*/ 499912 h 499912"/>
                <a:gd name="connsiteX4" fmla="*/ 0 w 2778276"/>
                <a:gd name="connsiteY4" fmla="*/ 0 h 499912"/>
                <a:gd name="connsiteX0" fmla="*/ 0 w 2792344"/>
                <a:gd name="connsiteY0" fmla="*/ 0 h 514001"/>
                <a:gd name="connsiteX1" fmla="*/ 2778276 w 2792344"/>
                <a:gd name="connsiteY1" fmla="*/ 0 h 514001"/>
                <a:gd name="connsiteX2" fmla="*/ 2792344 w 2792344"/>
                <a:gd name="connsiteY2" fmla="*/ 514001 h 514001"/>
                <a:gd name="connsiteX3" fmla="*/ 576775 w 2792344"/>
                <a:gd name="connsiteY3" fmla="*/ 499912 h 514001"/>
                <a:gd name="connsiteX4" fmla="*/ 0 w 2792344"/>
                <a:gd name="connsiteY4" fmla="*/ 0 h 514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44" h="514001">
                  <a:moveTo>
                    <a:pt x="0" y="0"/>
                  </a:moveTo>
                  <a:lnTo>
                    <a:pt x="2778276" y="0"/>
                  </a:lnTo>
                  <a:lnTo>
                    <a:pt x="2792344" y="514001"/>
                  </a:lnTo>
                  <a:lnTo>
                    <a:pt x="576775" y="499912"/>
                  </a:lnTo>
                  <a:lnTo>
                    <a:pt x="0" y="0"/>
                  </a:lnTo>
                  <a:close/>
                </a:path>
              </a:pathLst>
            </a:custGeom>
            <a:solidFill>
              <a:srgbClr val="EE74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solidFill>
                  <a:srgbClr val="00366C"/>
                </a:solidFill>
              </a:endParaRPr>
            </a:p>
          </p:txBody>
        </p:sp>
        <p:sp>
          <p:nvSpPr>
            <p:cNvPr id="15" name="Rectangle 2">
              <a:extLst>
                <a:ext uri="{FF2B5EF4-FFF2-40B4-BE49-F238E27FC236}">
                  <a16:creationId xmlns:a16="http://schemas.microsoft.com/office/drawing/2014/main" id="{ADAB0AEC-795E-4826-A0D6-2720A6B5F17E}"/>
                </a:ext>
              </a:extLst>
            </p:cNvPr>
            <p:cNvSpPr/>
            <p:nvPr/>
          </p:nvSpPr>
          <p:spPr>
            <a:xfrm>
              <a:off x="1968078" y="-785818"/>
              <a:ext cx="5639748" cy="1384729"/>
            </a:xfrm>
            <a:custGeom>
              <a:avLst/>
              <a:gdLst>
                <a:gd name="connsiteX0" fmla="*/ 0 w 4000500"/>
                <a:gd name="connsiteY0" fmla="*/ 0 h 800100"/>
                <a:gd name="connsiteX1" fmla="*/ 4000500 w 4000500"/>
                <a:gd name="connsiteY1" fmla="*/ 0 h 800100"/>
                <a:gd name="connsiteX2" fmla="*/ 4000500 w 4000500"/>
                <a:gd name="connsiteY2" fmla="*/ 800100 h 800100"/>
                <a:gd name="connsiteX3" fmla="*/ 0 w 4000500"/>
                <a:gd name="connsiteY3" fmla="*/ 800100 h 800100"/>
                <a:gd name="connsiteX4" fmla="*/ 0 w 4000500"/>
                <a:gd name="connsiteY4" fmla="*/ 0 h 800100"/>
                <a:gd name="connsiteX0" fmla="*/ 0 w 4000500"/>
                <a:gd name="connsiteY0" fmla="*/ 0 h 800100"/>
                <a:gd name="connsiteX1" fmla="*/ 4000500 w 4000500"/>
                <a:gd name="connsiteY1" fmla="*/ 0 h 800100"/>
                <a:gd name="connsiteX2" fmla="*/ 4000500 w 4000500"/>
                <a:gd name="connsiteY2" fmla="*/ 800100 h 800100"/>
                <a:gd name="connsiteX3" fmla="*/ 792480 w 4000500"/>
                <a:gd name="connsiteY3" fmla="*/ 800100 h 800100"/>
                <a:gd name="connsiteX4" fmla="*/ 0 w 4000500"/>
                <a:gd name="connsiteY4" fmla="*/ 0 h 800100"/>
                <a:gd name="connsiteX0" fmla="*/ 0 w 4428566"/>
                <a:gd name="connsiteY0" fmla="*/ 0 h 806393"/>
                <a:gd name="connsiteX1" fmla="*/ 4000500 w 4428566"/>
                <a:gd name="connsiteY1" fmla="*/ 0 h 806393"/>
                <a:gd name="connsiteX2" fmla="*/ 4428566 w 4428566"/>
                <a:gd name="connsiteY2" fmla="*/ 806393 h 806393"/>
                <a:gd name="connsiteX3" fmla="*/ 792480 w 4428566"/>
                <a:gd name="connsiteY3" fmla="*/ 800100 h 806393"/>
                <a:gd name="connsiteX4" fmla="*/ 0 w 4428566"/>
                <a:gd name="connsiteY4" fmla="*/ 0 h 806393"/>
                <a:gd name="connsiteX0" fmla="*/ 0 w 4428566"/>
                <a:gd name="connsiteY0" fmla="*/ 0 h 806393"/>
                <a:gd name="connsiteX1" fmla="*/ 4428566 w 4428566"/>
                <a:gd name="connsiteY1" fmla="*/ 7035 h 806393"/>
                <a:gd name="connsiteX2" fmla="*/ 4428566 w 4428566"/>
                <a:gd name="connsiteY2" fmla="*/ 806393 h 806393"/>
                <a:gd name="connsiteX3" fmla="*/ 792480 w 4428566"/>
                <a:gd name="connsiteY3" fmla="*/ 800100 h 806393"/>
                <a:gd name="connsiteX4" fmla="*/ 0 w 4428566"/>
                <a:gd name="connsiteY4" fmla="*/ 0 h 806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8566" h="806393">
                  <a:moveTo>
                    <a:pt x="0" y="0"/>
                  </a:moveTo>
                  <a:lnTo>
                    <a:pt x="4428566" y="7035"/>
                  </a:lnTo>
                  <a:lnTo>
                    <a:pt x="4428566" y="806393"/>
                  </a:lnTo>
                  <a:lnTo>
                    <a:pt x="792480" y="800100"/>
                  </a:lnTo>
                  <a:lnTo>
                    <a:pt x="0" y="0"/>
                  </a:lnTo>
                  <a:close/>
                </a:path>
              </a:pathLst>
            </a:custGeom>
            <a:solidFill>
              <a:srgbClr val="0B84FF"/>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spcBef>
                  <a:spcPts val="200"/>
                </a:spcBef>
              </a:pPr>
              <a:r>
                <a:rPr lang="fr-FR" sz="1000" kern="1000">
                  <a:solidFill>
                    <a:srgbClr val="00366C"/>
                  </a:solidFill>
                  <a:effectLst/>
                  <a:ea typeface="Calibri" panose="020F0502020204030204" pitchFamily="34" charset="0"/>
                  <a:cs typeface="Times New Roman" panose="02020603050405020304" pitchFamily="18" charset="0"/>
                </a:rPr>
                <a:t> </a:t>
              </a:r>
            </a:p>
          </p:txBody>
        </p:sp>
      </p:grpSp>
      <p:pic>
        <p:nvPicPr>
          <p:cNvPr id="16" name="Graphique 218">
            <a:extLst>
              <a:ext uri="{FF2B5EF4-FFF2-40B4-BE49-F238E27FC236}">
                <a16:creationId xmlns:a16="http://schemas.microsoft.com/office/drawing/2014/main" id="{797E772C-3E32-4DC4-9154-2641BFB9AA2D}"/>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909" y="193345"/>
            <a:ext cx="1424861" cy="311868"/>
          </a:xfrm>
          <a:prstGeom prst="rect">
            <a:avLst/>
          </a:prstGeom>
        </p:spPr>
      </p:pic>
      <p:sp>
        <p:nvSpPr>
          <p:cNvPr id="17" name="Zone de texte 2">
            <a:extLst>
              <a:ext uri="{FF2B5EF4-FFF2-40B4-BE49-F238E27FC236}">
                <a16:creationId xmlns:a16="http://schemas.microsoft.com/office/drawing/2014/main" id="{BB37616C-272E-47F1-863A-B2C92FBE80F3}"/>
              </a:ext>
            </a:extLst>
          </p:cNvPr>
          <p:cNvSpPr txBox="1">
            <a:spLocks noChangeArrowheads="1"/>
          </p:cNvSpPr>
          <p:nvPr/>
        </p:nvSpPr>
        <p:spPr bwMode="auto">
          <a:xfrm>
            <a:off x="10007971" y="130371"/>
            <a:ext cx="23227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spcAft>
                <a:spcPct val="0"/>
              </a:spcAft>
            </a:pPr>
            <a:r>
              <a:rPr lang="fr-FR" dirty="0">
                <a:solidFill>
                  <a:schemeClr val="bg1"/>
                </a:solidFill>
                <a:latin typeface="Arial"/>
                <a:cs typeface="Arial"/>
              </a:rPr>
              <a:t>Cours JavaScript</a:t>
            </a:r>
            <a:endParaRPr lang="en-US" dirty="0">
              <a:solidFill>
                <a:schemeClr val="bg1"/>
              </a:solidFill>
            </a:endParaRPr>
          </a:p>
        </p:txBody>
      </p:sp>
      <p:cxnSp>
        <p:nvCxnSpPr>
          <p:cNvPr id="21" name="Connecteur droit 12">
            <a:extLst>
              <a:ext uri="{FF2B5EF4-FFF2-40B4-BE49-F238E27FC236}">
                <a16:creationId xmlns:a16="http://schemas.microsoft.com/office/drawing/2014/main" id="{2FD4896E-C3EA-4312-B8B9-061395FD30B9}"/>
              </a:ext>
              <a:ext uri="{C183D7F6-B498-43B3-948B-1728B52AA6E4}">
                <adec:decorative xmlns:adec="http://schemas.microsoft.com/office/drawing/2017/decorative" val="1"/>
              </a:ext>
            </a:extLst>
          </p:cNvPr>
          <p:cNvCxnSpPr>
            <a:cxnSpLocks/>
          </p:cNvCxnSpPr>
          <p:nvPr/>
        </p:nvCxnSpPr>
        <p:spPr>
          <a:xfrm>
            <a:off x="10526228" y="71037"/>
            <a:ext cx="1416204" cy="0"/>
          </a:xfrm>
          <a:prstGeom prst="line">
            <a:avLst/>
          </a:prstGeom>
          <a:ln w="5715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Espace réservé du numéro de diapositive 24">
            <a:extLst>
              <a:ext uri="{FF2B5EF4-FFF2-40B4-BE49-F238E27FC236}">
                <a16:creationId xmlns:a16="http://schemas.microsoft.com/office/drawing/2014/main" id="{6BFAE7BC-893E-4B9B-AB04-BFD3DE9B75A1}"/>
              </a:ext>
            </a:extLst>
          </p:cNvPr>
          <p:cNvSpPr>
            <a:spLocks noGrp="1"/>
          </p:cNvSpPr>
          <p:nvPr>
            <p:ph type="sldNum" sz="quarter" idx="12"/>
          </p:nvPr>
        </p:nvSpPr>
        <p:spPr/>
        <p:txBody>
          <a:bodyPr/>
          <a:lstStyle/>
          <a:p>
            <a:r>
              <a:rPr lang="fr-FR" dirty="0">
                <a:cs typeface="Calibri"/>
              </a:rPr>
              <a:t>5</a:t>
            </a:r>
          </a:p>
        </p:txBody>
      </p:sp>
      <p:sp>
        <p:nvSpPr>
          <p:cNvPr id="3" name="TextBox 2">
            <a:extLst>
              <a:ext uri="{FF2B5EF4-FFF2-40B4-BE49-F238E27FC236}">
                <a16:creationId xmlns:a16="http://schemas.microsoft.com/office/drawing/2014/main" id="{300F317F-220A-C48E-5C15-8F401C4C2259}"/>
              </a:ext>
            </a:extLst>
          </p:cNvPr>
          <p:cNvSpPr txBox="1"/>
          <p:nvPr/>
        </p:nvSpPr>
        <p:spPr>
          <a:xfrm>
            <a:off x="4955937" y="836030"/>
            <a:ext cx="2280124" cy="3918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5000"/>
              </a:lnSpc>
              <a:spcAft>
                <a:spcPts val="1000"/>
              </a:spcAft>
            </a:pPr>
            <a:r>
              <a:rPr lang="fr-FR" b="1" dirty="0"/>
              <a:t>Les types de données</a:t>
            </a:r>
            <a:endParaRPr lang="fr-FR" dirty="0">
              <a:solidFill>
                <a:srgbClr val="383A42"/>
              </a:solidFill>
              <a:latin typeface="Consolas"/>
              <a:ea typeface="Times New Roman"/>
              <a:cs typeface="Times New Roman"/>
            </a:endParaRPr>
          </a:p>
        </p:txBody>
      </p:sp>
      <p:sp>
        <p:nvSpPr>
          <p:cNvPr id="4" name="ZoneTexte 3">
            <a:extLst>
              <a:ext uri="{FF2B5EF4-FFF2-40B4-BE49-F238E27FC236}">
                <a16:creationId xmlns:a16="http://schemas.microsoft.com/office/drawing/2014/main" id="{6CE6AB42-A93F-DB2A-2001-E00D540E1EC4}"/>
              </a:ext>
            </a:extLst>
          </p:cNvPr>
          <p:cNvSpPr txBox="1"/>
          <p:nvPr/>
        </p:nvSpPr>
        <p:spPr>
          <a:xfrm>
            <a:off x="2823099" y="1767006"/>
            <a:ext cx="7119891" cy="2814232"/>
          </a:xfrm>
          <a:prstGeom prst="rect">
            <a:avLst/>
          </a:prstGeom>
          <a:noFill/>
        </p:spPr>
        <p:txBody>
          <a:bodyPr wrap="square" rtlCol="0">
            <a:spAutoFit/>
          </a:bodyPr>
          <a:lstStyle/>
          <a:p>
            <a:pPr>
              <a:lnSpc>
                <a:spcPct val="150000"/>
              </a:lnSpc>
              <a:spcAft>
                <a:spcPts val="0"/>
              </a:spcAft>
            </a:pPr>
            <a:r>
              <a:rPr lang="fr-FR" sz="2000" dirty="0">
                <a:solidFill>
                  <a:srgbClr val="A626A4"/>
                </a:solidFill>
                <a:latin typeface="Consolas"/>
                <a:ea typeface="Times New Roman"/>
                <a:cs typeface="Times New Roman"/>
              </a:rPr>
              <a:t>let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nom </a:t>
            </a:r>
            <a:r>
              <a:rPr lang="fr-FR" sz="2000" dirty="0">
                <a:solidFill>
                  <a:srgbClr val="0184BC"/>
                </a:solidFill>
                <a:latin typeface="Consolas"/>
                <a:ea typeface="Times New Roman"/>
                <a:cs typeface="Times New Roman"/>
              </a:rPr>
              <a:t>=</a:t>
            </a:r>
            <a:r>
              <a:rPr lang="fr-FR" sz="2000" dirty="0">
                <a:solidFill>
                  <a:srgbClr val="50A14F"/>
                </a:solidFill>
                <a:latin typeface="Consolas"/>
                <a:ea typeface="Times New Roman"/>
                <a:cs typeface="Times New Roman"/>
              </a:rPr>
              <a:t>"Julien"</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chaine de caractère</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rgbClr val="A626A4"/>
                </a:solidFill>
                <a:latin typeface="Consolas"/>
                <a:ea typeface="Times New Roman"/>
                <a:cs typeface="Times New Roman"/>
              </a:rPr>
              <a:t>let </a:t>
            </a:r>
            <a:r>
              <a:rPr lang="fr-FR" sz="2000" dirty="0" err="1">
                <a:solidFill>
                  <a:srgbClr val="986801"/>
                </a:solidFill>
                <a:latin typeface="Consolas"/>
                <a:ea typeface="Times New Roman"/>
                <a:cs typeface="Times New Roman"/>
              </a:rPr>
              <a:t>age</a:t>
            </a:r>
            <a:r>
              <a:rPr lang="fr-FR" sz="2000" dirty="0">
                <a:solidFill>
                  <a:srgbClr val="383A42"/>
                </a:solidFill>
                <a:latin typeface="Consolas"/>
                <a:ea typeface="Times New Roman"/>
                <a:cs typeface="Times New Roman"/>
              </a:rPr>
              <a:t>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33</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nombre entier</a:t>
            </a:r>
            <a:endParaRPr lang="fr-FR" sz="2000" dirty="0">
              <a:solidFill>
                <a:schemeClr val="bg1">
                  <a:lumMod val="65000"/>
                </a:schemeClr>
              </a:solidFill>
              <a:ea typeface="Times New Roman"/>
              <a:cs typeface="Times New Roman"/>
            </a:endParaRPr>
          </a:p>
          <a:p>
            <a:pPr>
              <a:lnSpc>
                <a:spcPct val="150000"/>
              </a:lnSpc>
            </a:pPr>
            <a:r>
              <a:rPr lang="fr-FR" sz="2000" dirty="0">
                <a:solidFill>
                  <a:srgbClr val="A626A4"/>
                </a:solidFill>
                <a:latin typeface="Consolas"/>
                <a:ea typeface="Times New Roman"/>
                <a:cs typeface="Times New Roman"/>
              </a:rPr>
              <a:t>let </a:t>
            </a:r>
            <a:r>
              <a:rPr lang="fr-FR" sz="2000" dirty="0">
                <a:solidFill>
                  <a:srgbClr val="986801"/>
                </a:solidFill>
                <a:latin typeface="Consolas"/>
                <a:ea typeface="Times New Roman"/>
                <a:cs typeface="Times New Roman"/>
              </a:rPr>
              <a:t>moyenne </a:t>
            </a:r>
            <a:r>
              <a:rPr lang="fr-FR" sz="2000" dirty="0">
                <a:solidFill>
                  <a:srgbClr val="0184BC"/>
                </a:solidFill>
                <a:latin typeface="Consolas"/>
                <a:ea typeface="Times New Roman"/>
                <a:cs typeface="Times New Roman"/>
              </a:rPr>
              <a:t>=</a:t>
            </a:r>
            <a:r>
              <a:rPr lang="fr-FR" sz="2000" dirty="0">
                <a:solidFill>
                  <a:srgbClr val="383A42"/>
                </a:solidFill>
                <a:latin typeface="Consolas"/>
                <a:ea typeface="Times New Roman"/>
                <a:cs typeface="Times New Roman"/>
              </a:rPr>
              <a:t> </a:t>
            </a:r>
            <a:r>
              <a:rPr lang="fr-FR" sz="2000" dirty="0">
                <a:solidFill>
                  <a:srgbClr val="986801"/>
                </a:solidFill>
                <a:latin typeface="Consolas"/>
                <a:ea typeface="Times New Roman"/>
                <a:cs typeface="Times New Roman"/>
              </a:rPr>
              <a:t>18.5</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nombre à virgule</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rgbClr val="A626A4"/>
                </a:solidFill>
                <a:latin typeface="Consolas"/>
                <a:ea typeface="Times New Roman"/>
                <a:cs typeface="Times New Roman"/>
              </a:rPr>
              <a:t>let </a:t>
            </a:r>
            <a:r>
              <a:rPr lang="fr-FR" sz="2000" dirty="0" err="1">
                <a:solidFill>
                  <a:srgbClr val="986801"/>
                </a:solidFill>
                <a:latin typeface="Consolas"/>
                <a:ea typeface="Times New Roman"/>
                <a:cs typeface="Times New Roman"/>
              </a:rPr>
              <a:t>isCool</a:t>
            </a:r>
            <a:r>
              <a:rPr lang="fr-FR" sz="2000" dirty="0">
                <a:solidFill>
                  <a:srgbClr val="986801"/>
                </a:solidFill>
                <a:latin typeface="Consolas"/>
                <a:ea typeface="Times New Roman"/>
                <a:cs typeface="Times New Roman"/>
              </a:rPr>
              <a:t>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true</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booléen</a:t>
            </a:r>
            <a:endParaRPr lang="fr-FR" sz="2000" dirty="0">
              <a:solidFill>
                <a:schemeClr val="bg1">
                  <a:lumMod val="65000"/>
                </a:schemeClr>
              </a:solidFill>
              <a:ea typeface="Times New Roman"/>
              <a:cs typeface="Times New Roman"/>
            </a:endParaRPr>
          </a:p>
          <a:p>
            <a:pPr>
              <a:lnSpc>
                <a:spcPct val="150000"/>
              </a:lnSpc>
              <a:spcAft>
                <a:spcPts val="0"/>
              </a:spcAft>
            </a:pPr>
            <a:r>
              <a:rPr lang="fr-FR" sz="2000" dirty="0">
                <a:solidFill>
                  <a:srgbClr val="A626A4"/>
                </a:solidFill>
                <a:latin typeface="Consolas"/>
                <a:ea typeface="Times New Roman"/>
                <a:cs typeface="Times New Roman"/>
              </a:rPr>
              <a:t>let </a:t>
            </a:r>
            <a:r>
              <a:rPr lang="fr-FR" sz="2000" dirty="0">
                <a:solidFill>
                  <a:srgbClr val="986801"/>
                </a:solidFill>
                <a:latin typeface="Consolas"/>
                <a:ea typeface="Times New Roman"/>
                <a:cs typeface="Times New Roman"/>
              </a:rPr>
              <a:t>x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null</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valeur nulle </a:t>
            </a:r>
            <a:endParaRPr lang="fr-FR" sz="2000" dirty="0">
              <a:solidFill>
                <a:schemeClr val="bg1">
                  <a:lumMod val="65000"/>
                </a:schemeClr>
              </a:solidFill>
              <a:ea typeface="Times New Roman"/>
              <a:cs typeface="Times New Roman"/>
            </a:endParaRPr>
          </a:p>
          <a:p>
            <a:pPr>
              <a:lnSpc>
                <a:spcPct val="150000"/>
              </a:lnSpc>
            </a:pPr>
            <a:r>
              <a:rPr lang="fr-FR" sz="2000" dirty="0">
                <a:solidFill>
                  <a:srgbClr val="A626A4"/>
                </a:solidFill>
                <a:latin typeface="Consolas"/>
                <a:ea typeface="Times New Roman"/>
                <a:cs typeface="Times New Roman"/>
              </a:rPr>
              <a:t>let </a:t>
            </a:r>
            <a:r>
              <a:rPr lang="fr-FR" sz="2000" dirty="0">
                <a:solidFill>
                  <a:srgbClr val="986801"/>
                </a:solidFill>
                <a:latin typeface="Consolas"/>
                <a:ea typeface="Times New Roman"/>
                <a:cs typeface="Times New Roman"/>
              </a:rPr>
              <a:t>y </a:t>
            </a:r>
            <a:r>
              <a:rPr lang="fr-FR" sz="2000" dirty="0">
                <a:solidFill>
                  <a:srgbClr val="0184BC"/>
                </a:solidFill>
                <a:latin typeface="Consolas"/>
                <a:ea typeface="Times New Roman"/>
                <a:cs typeface="Times New Roman"/>
              </a:rPr>
              <a:t>= </a:t>
            </a:r>
            <a:r>
              <a:rPr lang="fr-FR" sz="2000" dirty="0" err="1">
                <a:solidFill>
                  <a:srgbClr val="986801"/>
                </a:solidFill>
                <a:latin typeface="Consolas"/>
                <a:ea typeface="Times New Roman"/>
                <a:cs typeface="Times New Roman"/>
              </a:rPr>
              <a:t>undefined</a:t>
            </a:r>
            <a:r>
              <a:rPr lang="fr-FR" sz="2000" dirty="0">
                <a:solidFill>
                  <a:srgbClr val="383A42"/>
                </a:solidFill>
                <a:latin typeface="Consolas"/>
                <a:ea typeface="Times New Roman"/>
                <a:cs typeface="Times New Roman"/>
              </a:rPr>
              <a:t>; </a:t>
            </a:r>
            <a:r>
              <a:rPr lang="fr-FR" sz="2000" dirty="0">
                <a:solidFill>
                  <a:schemeClr val="bg1">
                    <a:lumMod val="65000"/>
                  </a:schemeClr>
                </a:solidFill>
                <a:latin typeface="Consolas"/>
                <a:ea typeface="Times New Roman"/>
                <a:cs typeface="Times New Roman"/>
              </a:rPr>
              <a:t>// valeur non défini</a:t>
            </a:r>
            <a:endParaRPr lang="fr-FR" sz="2000" dirty="0">
              <a:solidFill>
                <a:schemeClr val="bg1">
                  <a:lumMod val="65000"/>
                </a:schemeClr>
              </a:solidFill>
              <a:ea typeface="Times New Roman"/>
              <a:cs typeface="Times New Roman"/>
            </a:endParaRPr>
          </a:p>
        </p:txBody>
      </p:sp>
    </p:spTree>
    <p:extLst>
      <p:ext uri="{BB962C8B-B14F-4D97-AF65-F5344CB8AC3E}">
        <p14:creationId xmlns:p14="http://schemas.microsoft.com/office/powerpoint/2010/main" val="27546498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604C28311E44494E598F4C876ACB7" ma:contentTypeVersion="2" ma:contentTypeDescription="Crée un document." ma:contentTypeScope="" ma:versionID="e607b8333ac1218a312dd4ed4e1de895">
  <xsd:schema xmlns:xsd="http://www.w3.org/2001/XMLSchema" xmlns:xs="http://www.w3.org/2001/XMLSchema" xmlns:p="http://schemas.microsoft.com/office/2006/metadata/properties" xmlns:ns2="a0ff54e1-a636-46f6-9b69-8f3822d67a0e" targetNamespace="http://schemas.microsoft.com/office/2006/metadata/properties" ma:root="true" ma:fieldsID="1721362619cd5c39124259572c3a737d" ns2:_="">
    <xsd:import namespace="a0ff54e1-a636-46f6-9b69-8f3822d67a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ff54e1-a636-46f6-9b69-8f3822d67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3C711F-42A7-45E7-8926-A129508A9778}"/>
</file>

<file path=customXml/itemProps2.xml><?xml version="1.0" encoding="utf-8"?>
<ds:datastoreItem xmlns:ds="http://schemas.openxmlformats.org/officeDocument/2006/customXml" ds:itemID="{2B5ACFDB-8E8B-4D09-B783-D10AEFAD1717}">
  <ds:schemaRefs>
    <ds:schemaRef ds:uri="e7e3fc82-298b-4121-ac6d-4eb14224b4c0"/>
    <ds:schemaRef ds:uri="ff169a4e-b77a-438e-80a4-0800f20f8d9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A9AD34-D445-421D-A88B-1279F0865C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{5771E00B-DF46-4DC7-B775-D9E9BC94A39F}tf56160789_win32</Template>
  <TotalTime>775</TotalTime>
  <Words>3267</Words>
  <Application>Microsoft Office PowerPoint</Application>
  <PresentationFormat>Grand écran</PresentationFormat>
  <Paragraphs>591</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Calibri Light</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Raphaël Lafosse</dc:creator>
  <cp:lastModifiedBy>David Wils</cp:lastModifiedBy>
  <cp:revision>681</cp:revision>
  <dcterms:created xsi:type="dcterms:W3CDTF">2021-09-16T10:09:46Z</dcterms:created>
  <dcterms:modified xsi:type="dcterms:W3CDTF">2022-09-07T15:01:10Z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0x010100BEB604C28311E44494E598F4C876ACB7</vt:lpwstr>
  </property>
  <property fmtid="{D5CDD505-2E9C-101B-9397-08002B2CF9AE}" pid="3" name="MediaServiceImageTags">
    <vt:lpwstr/>
  </property>
</Properties>
</file>