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4" r:id="rId9"/>
    <p:sldId id="266" r:id="rId10"/>
    <p:sldId id="265" r:id="rId11"/>
    <p:sldId id="267" r:id="rId12"/>
    <p:sldId id="273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A678790-C291-4883-935D-413690353B2C}" type="datetimeFigureOut">
              <a:rPr lang="fr-FR" smtClean="0"/>
              <a:t>18/03/2023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8FC3705-A81F-4862-ADE6-44F9EEBB59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8196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8790-C291-4883-935D-413690353B2C}" type="datetimeFigureOut">
              <a:rPr lang="fr-FR" smtClean="0"/>
              <a:t>18/03/2023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3705-A81F-4862-ADE6-44F9EEBB59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3212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8790-C291-4883-935D-413690353B2C}" type="datetimeFigureOut">
              <a:rPr lang="fr-FR" smtClean="0"/>
              <a:t>18/03/2023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3705-A81F-4862-ADE6-44F9EEBB59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2074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8790-C291-4883-935D-413690353B2C}" type="datetimeFigureOut">
              <a:rPr lang="fr-FR" smtClean="0"/>
              <a:t>18/03/2023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3705-A81F-4862-ADE6-44F9EEBB59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771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8790-C291-4883-935D-413690353B2C}" type="datetimeFigureOut">
              <a:rPr lang="fr-FR" smtClean="0"/>
              <a:t>18/03/2023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3705-A81F-4862-ADE6-44F9EEBB59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5617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8790-C291-4883-935D-413690353B2C}" type="datetimeFigureOut">
              <a:rPr lang="fr-FR" smtClean="0"/>
              <a:t>18/03/2023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3705-A81F-4862-ADE6-44F9EEBB59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3573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8790-C291-4883-935D-413690353B2C}" type="datetimeFigureOut">
              <a:rPr lang="fr-FR" smtClean="0"/>
              <a:t>18/03/2023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3705-A81F-4862-ADE6-44F9EEBB59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7423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A678790-C291-4883-935D-413690353B2C}" type="datetimeFigureOut">
              <a:rPr lang="fr-FR" smtClean="0"/>
              <a:t>18/03/2023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3705-A81F-4862-ADE6-44F9EEBB59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38472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A678790-C291-4883-935D-413690353B2C}" type="datetimeFigureOut">
              <a:rPr lang="fr-FR" smtClean="0"/>
              <a:t>18/03/2023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3705-A81F-4862-ADE6-44F9EEBB59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403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8790-C291-4883-935D-413690353B2C}" type="datetimeFigureOut">
              <a:rPr lang="fr-FR" smtClean="0"/>
              <a:t>18/03/2023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3705-A81F-4862-ADE6-44F9EEBB59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736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8790-C291-4883-935D-413690353B2C}" type="datetimeFigureOut">
              <a:rPr lang="fr-FR" smtClean="0"/>
              <a:t>18/03/2023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3705-A81F-4862-ADE6-44F9EEBB59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124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8790-C291-4883-935D-413690353B2C}" type="datetimeFigureOut">
              <a:rPr lang="fr-FR" smtClean="0"/>
              <a:t>18/03/2023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3705-A81F-4862-ADE6-44F9EEBB59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432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8790-C291-4883-935D-413690353B2C}" type="datetimeFigureOut">
              <a:rPr lang="fr-FR" smtClean="0"/>
              <a:t>18/03/2023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3705-A81F-4862-ADE6-44F9EEBB59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0151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8790-C291-4883-935D-413690353B2C}" type="datetimeFigureOut">
              <a:rPr lang="fr-FR" smtClean="0"/>
              <a:t>18/03/2023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3705-A81F-4862-ADE6-44F9EEBB59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4667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8790-C291-4883-935D-413690353B2C}" type="datetimeFigureOut">
              <a:rPr lang="fr-FR" smtClean="0"/>
              <a:t>18/03/2023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3705-A81F-4862-ADE6-44F9EEBB59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713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8790-C291-4883-935D-413690353B2C}" type="datetimeFigureOut">
              <a:rPr lang="fr-FR" smtClean="0"/>
              <a:t>18/03/2023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3705-A81F-4862-ADE6-44F9EEBB59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5110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8790-C291-4883-935D-413690353B2C}" type="datetimeFigureOut">
              <a:rPr lang="fr-FR" smtClean="0"/>
              <a:t>18/03/2023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3705-A81F-4862-ADE6-44F9EEBB59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168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A678790-C291-4883-935D-413690353B2C}" type="datetimeFigureOut">
              <a:rPr lang="fr-FR" smtClean="0"/>
              <a:t>18/03/2023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8FC3705-A81F-4862-ADE6-44F9EEBB59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437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php.net/manual/en/class.exception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hp.net/downloads.php" TargetMode="External"/><Relationship Id="rId5" Type="http://schemas.openxmlformats.org/officeDocument/2006/relationships/hyperlink" Target="https://www.wampserver.com/" TargetMode="External"/><Relationship Id="rId4" Type="http://schemas.openxmlformats.org/officeDocument/2006/relationships/hyperlink" Target="https://www.apachefriends.org/fr/download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hp.net/manual/fr/book.array.ph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julien.fossart@gmail.com" TargetMode="External"/><Relationship Id="rId5" Type="http://schemas.openxmlformats.org/officeDocument/2006/relationships/hyperlink" Target="mailto:camille.lievin@gmail.com" TargetMode="External"/><Relationship Id="rId4" Type="http://schemas.openxmlformats.org/officeDocument/2006/relationships/hyperlink" Target="mailto:jean.leclerc@gmail.co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BB4734-F2B6-4DF1-B3C0-B56125EBCD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Formation PHP 8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78BAD3F-1FC3-5689-E58C-8051D36D6A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Mehdy el moutaoukil</a:t>
            </a:r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6790D2B7-AE15-2873-08E1-9BB328037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4299" y="1670615"/>
            <a:ext cx="4001331" cy="216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582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68745C-1D1C-F799-6CFA-93FABB824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Connecter une </a:t>
            </a:r>
            <a:r>
              <a:rPr lang="fr-FR" dirty="0" err="1"/>
              <a:t>bdd</a:t>
            </a:r>
            <a:r>
              <a:rPr lang="fr-FR" dirty="0"/>
              <a:t> avec PDO 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91148C3D-780C-DEFE-9231-57CBC06EC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0452" y="533409"/>
            <a:ext cx="645317" cy="348525"/>
          </a:xfr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7D0EE134-22DF-4D53-58AC-B88C78F1B8FE}"/>
              </a:ext>
            </a:extLst>
          </p:cNvPr>
          <p:cNvSpPr txBox="1">
            <a:spLocks/>
          </p:cNvSpPr>
          <p:nvPr/>
        </p:nvSpPr>
        <p:spPr>
          <a:xfrm>
            <a:off x="836591" y="2422597"/>
            <a:ext cx="9613861" cy="4219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32DF28A4-C255-36DB-B846-E9240B82B537}"/>
              </a:ext>
            </a:extLst>
          </p:cNvPr>
          <p:cNvSpPr txBox="1">
            <a:spLocks/>
          </p:cNvSpPr>
          <p:nvPr/>
        </p:nvSpPr>
        <p:spPr>
          <a:xfrm>
            <a:off x="988991" y="2574997"/>
            <a:ext cx="9613861" cy="4219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PDO ( PHP DATA OBJECT) =&gt; interface de connexion BDD</a:t>
            </a:r>
          </a:p>
          <a:p>
            <a:r>
              <a:rPr lang="fr-FR" dirty="0"/>
              <a:t>Utiliser les requêtes CRUD</a:t>
            </a:r>
          </a:p>
          <a:p>
            <a:r>
              <a:rPr lang="fr-FR" dirty="0" err="1"/>
              <a:t>FetchAll</a:t>
            </a:r>
            <a:r>
              <a:rPr lang="fr-FR" dirty="0"/>
              <a:t>() </a:t>
            </a:r>
            <a:r>
              <a:rPr lang="fr-FR" dirty="0">
                <a:sym typeface="Wingdings" panose="05000000000000000000" pitchFamily="2" charset="2"/>
              </a:rPr>
              <a:t> </a:t>
            </a:r>
            <a:r>
              <a:rPr lang="fr-FR" dirty="0"/>
              <a:t> </a:t>
            </a:r>
            <a:r>
              <a:rPr lang="fr-FR" dirty="0" err="1"/>
              <a:t>Fetch</a:t>
            </a:r>
            <a:r>
              <a:rPr lang="fr-FR" dirty="0"/>
              <a:t>()</a:t>
            </a:r>
          </a:p>
          <a:p>
            <a:r>
              <a:rPr lang="fr-FR" dirty="0"/>
              <a:t>Gestion de la valeur de sortie (tableau, objet…</a:t>
            </a:r>
            <a:r>
              <a:rPr lang="fr-FR" dirty="0" err="1"/>
              <a:t>etc</a:t>
            </a:r>
            <a:r>
              <a:rPr lang="fr-FR" dirty="0"/>
              <a:t>)</a:t>
            </a:r>
          </a:p>
          <a:p>
            <a:r>
              <a:rPr lang="fr-FR" dirty="0"/>
              <a:t>Préparer les requêtes SQL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900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68745C-1D1C-F799-6CFA-93FABB824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formulaires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91148C3D-780C-DEFE-9231-57CBC06EC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0452" y="533409"/>
            <a:ext cx="645317" cy="348525"/>
          </a:xfr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7D0EE134-22DF-4D53-58AC-B88C78F1B8FE}"/>
              </a:ext>
            </a:extLst>
          </p:cNvPr>
          <p:cNvSpPr txBox="1">
            <a:spLocks/>
          </p:cNvSpPr>
          <p:nvPr/>
        </p:nvSpPr>
        <p:spPr>
          <a:xfrm>
            <a:off x="836591" y="2422597"/>
            <a:ext cx="9613861" cy="4219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32DF28A4-C255-36DB-B846-E9240B82B537}"/>
              </a:ext>
            </a:extLst>
          </p:cNvPr>
          <p:cNvSpPr txBox="1">
            <a:spLocks/>
          </p:cNvSpPr>
          <p:nvPr/>
        </p:nvSpPr>
        <p:spPr>
          <a:xfrm>
            <a:off x="988991" y="2574997"/>
            <a:ext cx="9613861" cy="4219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Formulaire de création/édition</a:t>
            </a:r>
          </a:p>
          <a:p>
            <a:r>
              <a:rPr lang="fr-FR" dirty="0"/>
              <a:t>Système d’authentification</a:t>
            </a:r>
          </a:p>
          <a:p>
            <a:r>
              <a:rPr lang="fr-FR" dirty="0"/>
              <a:t>Variables Superglobales $_GET $_POST $_SESSION</a:t>
            </a:r>
          </a:p>
          <a:p>
            <a:r>
              <a:rPr lang="fr-FR" dirty="0"/>
              <a:t>Failles XSS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8555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1D1E67-6BBF-CAF6-0641-301849CDD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6E3AC0-CED6-6C05-417D-9B00E12DF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Création d’une interface contenant la liste des utilisateurs</a:t>
            </a:r>
          </a:p>
          <a:p>
            <a:r>
              <a:rPr lang="fr-FR" dirty="0"/>
              <a:t>Création d’un formulaire d’inscription utilisateur ‘Administration’</a:t>
            </a:r>
          </a:p>
          <a:p>
            <a:r>
              <a:rPr lang="fr-FR" dirty="0"/>
              <a:t>Création d’une interface Profile + Modification information</a:t>
            </a:r>
          </a:p>
          <a:p>
            <a:r>
              <a:rPr lang="fr-FR" dirty="0"/>
              <a:t>Ajouter les liens à la </a:t>
            </a:r>
            <a:r>
              <a:rPr lang="fr-FR" dirty="0" err="1"/>
              <a:t>nav</a:t>
            </a:r>
            <a:r>
              <a:rPr lang="fr-FR" dirty="0"/>
              <a:t> bar</a:t>
            </a:r>
          </a:p>
        </p:txBody>
      </p:sp>
    </p:spTree>
    <p:extLst>
      <p:ext uri="{BB962C8B-B14F-4D97-AF65-F5344CB8AC3E}">
        <p14:creationId xmlns:p14="http://schemas.microsoft.com/office/powerpoint/2010/main" val="1200697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7A69E6-8DCC-3080-BAED-598531A11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Manipulation des fichiers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DC7202-840A-E7B1-DAB2-BA0B6FF42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Manipulation des images</a:t>
            </a:r>
          </a:p>
          <a:p>
            <a:r>
              <a:rPr lang="fr-FR" dirty="0"/>
              <a:t>Manipulation de fichiers textes</a:t>
            </a:r>
          </a:p>
          <a:p>
            <a:endParaRPr lang="fr-FR" dirty="0"/>
          </a:p>
        </p:txBody>
      </p:sp>
      <p:pic>
        <p:nvPicPr>
          <p:cNvPr id="4" name="Espace réservé du contenu 8">
            <a:extLst>
              <a:ext uri="{FF2B5EF4-FFF2-40B4-BE49-F238E27FC236}">
                <a16:creationId xmlns:a16="http://schemas.microsoft.com/office/drawing/2014/main" id="{65085D08-67F3-74B0-4365-E89B443E1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0452" y="533409"/>
            <a:ext cx="645317" cy="34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608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8E1217-AE8A-A18C-A3A0-4AB7BC888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0D6CB7-39B3-0C5F-F9F6-DFBCD8DBF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POO (Programmation Orienté Objet) (depuis v5)</a:t>
            </a:r>
          </a:p>
          <a:p>
            <a:r>
              <a:rPr lang="fr-FR" dirty="0"/>
              <a:t>Code plus claire, plus modulable et plus facile à maintenir</a:t>
            </a:r>
          </a:p>
          <a:p>
            <a:r>
              <a:rPr lang="fr-FR" dirty="0"/>
              <a:t>Notions : </a:t>
            </a:r>
          </a:p>
          <a:p>
            <a:pPr lvl="1"/>
            <a:r>
              <a:rPr lang="fr-FR" dirty="0"/>
              <a:t>Classes  (abstraites, finales…</a:t>
            </a:r>
            <a:r>
              <a:rPr lang="fr-FR" dirty="0" err="1"/>
              <a:t>etc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Attributs et méthodes (</a:t>
            </a:r>
            <a:r>
              <a:rPr lang="fr-FR" dirty="0" err="1"/>
              <a:t>private</a:t>
            </a:r>
            <a:r>
              <a:rPr lang="fr-FR" dirty="0"/>
              <a:t>, public, </a:t>
            </a:r>
            <a:r>
              <a:rPr lang="fr-FR" dirty="0" err="1"/>
              <a:t>static</a:t>
            </a:r>
            <a:r>
              <a:rPr lang="fr-FR" dirty="0"/>
              <a:t>, </a:t>
            </a:r>
            <a:r>
              <a:rPr lang="fr-FR" dirty="0" err="1"/>
              <a:t>protected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Héritage : polymorphisme</a:t>
            </a:r>
          </a:p>
          <a:p>
            <a:pPr lvl="1"/>
            <a:r>
              <a:rPr lang="fr-FR" dirty="0"/>
              <a:t>Les interfaces</a:t>
            </a:r>
          </a:p>
          <a:p>
            <a:pPr lvl="1"/>
            <a:r>
              <a:rPr lang="fr-FR" dirty="0"/>
              <a:t>Les Exceptions  </a:t>
            </a:r>
            <a:r>
              <a:rPr lang="fr-FR" dirty="0">
                <a:hlinkClick r:id="rId2"/>
              </a:rPr>
              <a:t>https://www.php.net/manual/en/class.exception.php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4" name="Espace réservé du contenu 8">
            <a:extLst>
              <a:ext uri="{FF2B5EF4-FFF2-40B4-BE49-F238E27FC236}">
                <a16:creationId xmlns:a16="http://schemas.microsoft.com/office/drawing/2014/main" id="{2D8FD857-566C-3A60-06E0-74F172CB92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0452" y="533409"/>
            <a:ext cx="645317" cy="34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464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8E1217-AE8A-A18C-A3A0-4AB7BC888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Autoloading</a:t>
            </a:r>
            <a:r>
              <a:rPr lang="fr-FR" dirty="0"/>
              <a:t> &amp; Composer</a:t>
            </a:r>
          </a:p>
        </p:txBody>
      </p:sp>
      <p:pic>
        <p:nvPicPr>
          <p:cNvPr id="4" name="Espace réservé du contenu 8">
            <a:extLst>
              <a:ext uri="{FF2B5EF4-FFF2-40B4-BE49-F238E27FC236}">
                <a16:creationId xmlns:a16="http://schemas.microsoft.com/office/drawing/2014/main" id="{2D8FD857-566C-3A60-06E0-74F172CB9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0452" y="533409"/>
            <a:ext cx="645317" cy="348525"/>
          </a:xfrm>
          <a:prstGeom prst="rect">
            <a:avLst/>
          </a:prstGeom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52A1825-E336-9A56-8212-629FFB11E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Eviter d’écrire une liste d’inclusions</a:t>
            </a:r>
          </a:p>
          <a:p>
            <a:r>
              <a:rPr lang="fr-FR" dirty="0"/>
              <a:t>Charger automatiquement les Classes</a:t>
            </a:r>
          </a:p>
          <a:p>
            <a:r>
              <a:rPr lang="fr-FR" dirty="0"/>
              <a:t>Code plus propre</a:t>
            </a:r>
          </a:p>
          <a:p>
            <a:r>
              <a:rPr lang="fr-FR" dirty="0" err="1"/>
              <a:t>Spl_autoload_resigter</a:t>
            </a:r>
            <a:r>
              <a:rPr lang="fr-FR" dirty="0"/>
              <a:t>()           OU            Composer</a:t>
            </a:r>
          </a:p>
        </p:txBody>
      </p:sp>
    </p:spTree>
    <p:extLst>
      <p:ext uri="{BB962C8B-B14F-4D97-AF65-F5344CB8AC3E}">
        <p14:creationId xmlns:p14="http://schemas.microsoft.com/office/powerpoint/2010/main" val="2831230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8E1217-AE8A-A18C-A3A0-4AB7BC888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Créer un routeur</a:t>
            </a:r>
          </a:p>
        </p:txBody>
      </p:sp>
      <p:pic>
        <p:nvPicPr>
          <p:cNvPr id="4" name="Espace réservé du contenu 8">
            <a:extLst>
              <a:ext uri="{FF2B5EF4-FFF2-40B4-BE49-F238E27FC236}">
                <a16:creationId xmlns:a16="http://schemas.microsoft.com/office/drawing/2014/main" id="{2D8FD857-566C-3A60-06E0-74F172CB9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0452" y="533409"/>
            <a:ext cx="645317" cy="348525"/>
          </a:xfrm>
          <a:prstGeom prst="rect">
            <a:avLst/>
          </a:prstGeom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52A1825-E336-9A56-8212-629FFB11E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Délocaliser toute la partie traitement des URL</a:t>
            </a:r>
          </a:p>
          <a:p>
            <a:r>
              <a:rPr lang="fr-FR" dirty="0"/>
              <a:t>Vérification de l’existence des URL</a:t>
            </a:r>
          </a:p>
          <a:p>
            <a:r>
              <a:rPr lang="fr-FR" dirty="0"/>
              <a:t>Gestion </a:t>
            </a:r>
            <a:r>
              <a:rPr lang="fr-FR"/>
              <a:t>des URL introuvables « 404 »</a:t>
            </a:r>
            <a:endParaRPr lang="fr-FR" dirty="0"/>
          </a:p>
          <a:p>
            <a:r>
              <a:rPr lang="fr-FR" dirty="0"/>
              <a:t>Code mieux organisé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8CE92FA-0C8F-96F8-E908-9B59DB1F6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5101" y="3038735"/>
            <a:ext cx="5820656" cy="380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176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8E1217-AE8A-A18C-A3A0-4AB7BC888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</a:t>
            </a:r>
          </a:p>
        </p:txBody>
      </p:sp>
      <p:pic>
        <p:nvPicPr>
          <p:cNvPr id="4" name="Espace réservé du contenu 8">
            <a:extLst>
              <a:ext uri="{FF2B5EF4-FFF2-40B4-BE49-F238E27FC236}">
                <a16:creationId xmlns:a16="http://schemas.microsoft.com/office/drawing/2014/main" id="{2D8FD857-566C-3A60-06E0-74F172CB9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0452" y="533409"/>
            <a:ext cx="645317" cy="348525"/>
          </a:xfrm>
          <a:prstGeom prst="rect">
            <a:avLst/>
          </a:prstGeom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52A1825-E336-9A56-8212-629FFB11E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Création d’un diagramme de classes</a:t>
            </a:r>
          </a:p>
          <a:p>
            <a:r>
              <a:rPr lang="fr-FR" dirty="0"/>
              <a:t>Génération d’un jeu de données pour la BDD</a:t>
            </a:r>
          </a:p>
          <a:p>
            <a:r>
              <a:rPr lang="fr-FR" dirty="0"/>
              <a:t>Création des classes PHP</a:t>
            </a:r>
          </a:p>
          <a:p>
            <a:r>
              <a:rPr lang="fr-FR" dirty="0"/>
              <a:t>Création d’une interface d’authentification</a:t>
            </a:r>
          </a:p>
          <a:p>
            <a:r>
              <a:rPr lang="fr-FR" dirty="0">
                <a:effectLst/>
                <a:latin typeface="+mj-lt"/>
              </a:rPr>
              <a:t>Lister l’ensemble des voitures du parc + le nb de place disponible </a:t>
            </a:r>
          </a:p>
          <a:p>
            <a:r>
              <a:rPr lang="fr-FR" dirty="0">
                <a:latin typeface="+mj-lt"/>
              </a:rPr>
              <a:t>Déclarer un arrivage (rejet si nombre de place insuffisant) =&gt; interface accessible que par les collaborateurs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7263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68745C-1D1C-F799-6CFA-93FABB824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91148C3D-780C-DEFE-9231-57CBC06EC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0452" y="533409"/>
            <a:ext cx="645317" cy="348525"/>
          </a:xfr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E85AC4-9B15-F9C0-20F6-4E6D4FEBCECA}"/>
              </a:ext>
            </a:extLst>
          </p:cNvPr>
          <p:cNvSpPr txBox="1">
            <a:spLocks/>
          </p:cNvSpPr>
          <p:nvPr/>
        </p:nvSpPr>
        <p:spPr>
          <a:xfrm>
            <a:off x="836591" y="2422597"/>
            <a:ext cx="9613861" cy="42197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fr-FR" dirty="0"/>
              <a:t>Présentation et installation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Les bases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Les expressions et opérateurs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Les structures de contrôle et Les fonctions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Utiliser Require et Include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Connecter une BDD avec PDO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Les formulaires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Manipulation des fichiers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Programmation Orienté Objet POO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err="1"/>
              <a:t>Autoloading</a:t>
            </a:r>
            <a:r>
              <a:rPr lang="fr-FR" dirty="0"/>
              <a:t> et composer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Créer un routeur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TP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9798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68745C-1D1C-F799-6CFA-93FABB824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&amp; installation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91148C3D-780C-DEFE-9231-57CBC06EC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0452" y="533409"/>
            <a:ext cx="645317" cy="348525"/>
          </a:xfr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5EB2290-E226-8344-52F1-C8F94D913136}"/>
              </a:ext>
            </a:extLst>
          </p:cNvPr>
          <p:cNvSpPr txBox="1"/>
          <p:nvPr/>
        </p:nvSpPr>
        <p:spPr>
          <a:xfrm>
            <a:off x="1034058" y="2658546"/>
            <a:ext cx="1023877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4D5156"/>
                </a:solidFill>
                <a:effectLst/>
                <a:latin typeface="+mj-lt"/>
              </a:rPr>
              <a:t>PHP : </a:t>
            </a:r>
            <a:r>
              <a:rPr lang="fr-FR" b="0" i="0" dirty="0" err="1">
                <a:solidFill>
                  <a:srgbClr val="4D5156"/>
                </a:solidFill>
                <a:effectLst/>
                <a:latin typeface="+mj-lt"/>
              </a:rPr>
              <a:t>Hypertext</a:t>
            </a:r>
            <a:r>
              <a:rPr lang="fr-FR" b="0" i="0" dirty="0">
                <a:solidFill>
                  <a:srgbClr val="4D5156"/>
                </a:solidFill>
                <a:effectLst/>
                <a:latin typeface="+mj-lt"/>
              </a:rPr>
              <a:t> </a:t>
            </a:r>
            <a:r>
              <a:rPr lang="fr-FR" b="0" i="0" dirty="0" err="1">
                <a:solidFill>
                  <a:srgbClr val="4D5156"/>
                </a:solidFill>
                <a:effectLst/>
                <a:latin typeface="+mj-lt"/>
              </a:rPr>
              <a:t>Preprocessor</a:t>
            </a:r>
            <a:endParaRPr lang="fr-FR" b="0" i="0" dirty="0">
              <a:solidFill>
                <a:srgbClr val="4D5156"/>
              </a:solidFill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4D5156"/>
                </a:solidFill>
                <a:latin typeface="+mj-lt"/>
              </a:rPr>
              <a:t>Date de sortie : 1994</a:t>
            </a:r>
            <a:endParaRPr lang="fr-FR" b="0" i="0" dirty="0">
              <a:solidFill>
                <a:srgbClr val="4D5156"/>
              </a:solidFill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4D5156"/>
                </a:solidFill>
                <a:latin typeface="+mj-lt"/>
              </a:rPr>
              <a:t>Langage orienté objet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4D5156"/>
                </a:solidFill>
                <a:latin typeface="+mj-lt"/>
              </a:rPr>
              <a:t>Utilisé coté serveur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4D5156"/>
                </a:solidFill>
                <a:latin typeface="+mj-lt"/>
              </a:rPr>
              <a:t>Génération de codes (html, </a:t>
            </a:r>
            <a:r>
              <a:rPr lang="fr-FR" dirty="0" err="1">
                <a:solidFill>
                  <a:srgbClr val="4D5156"/>
                </a:solidFill>
                <a:latin typeface="+mj-lt"/>
              </a:rPr>
              <a:t>css</a:t>
            </a:r>
            <a:r>
              <a:rPr lang="fr-FR" dirty="0">
                <a:solidFill>
                  <a:srgbClr val="4D5156"/>
                </a:solidFill>
                <a:latin typeface="+mj-lt"/>
              </a:rPr>
              <a:t>, </a:t>
            </a:r>
            <a:r>
              <a:rPr lang="fr-FR" dirty="0" err="1">
                <a:solidFill>
                  <a:srgbClr val="4D5156"/>
                </a:solidFill>
                <a:latin typeface="+mj-lt"/>
              </a:rPr>
              <a:t>xhtml</a:t>
            </a:r>
            <a:r>
              <a:rPr lang="fr-FR" dirty="0">
                <a:solidFill>
                  <a:srgbClr val="4D5156"/>
                </a:solidFill>
                <a:latin typeface="+mj-lt"/>
              </a:rPr>
              <a:t>…) et de fichiers (png, jpg, </a:t>
            </a:r>
            <a:r>
              <a:rPr lang="fr-FR" dirty="0" err="1">
                <a:solidFill>
                  <a:srgbClr val="4D5156"/>
                </a:solidFill>
                <a:latin typeface="+mj-lt"/>
              </a:rPr>
              <a:t>pdf</a:t>
            </a:r>
            <a:r>
              <a:rPr lang="fr-FR" dirty="0">
                <a:solidFill>
                  <a:srgbClr val="4D5156"/>
                </a:solidFill>
                <a:latin typeface="+mj-lt"/>
              </a:rPr>
              <a:t>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4D5156"/>
                </a:solidFill>
                <a:latin typeface="+mj-lt"/>
              </a:rPr>
              <a:t>Latest</a:t>
            </a:r>
            <a:r>
              <a:rPr lang="fr-FR" dirty="0">
                <a:solidFill>
                  <a:srgbClr val="4D5156"/>
                </a:solidFill>
                <a:latin typeface="+mj-lt"/>
              </a:rPr>
              <a:t> version : 8.2</a:t>
            </a:r>
            <a:endParaRPr lang="fr-FR" dirty="0">
              <a:latin typeface="+mj-lt"/>
            </a:endParaRPr>
          </a:p>
        </p:txBody>
      </p:sp>
      <p:pic>
        <p:nvPicPr>
          <p:cNvPr id="12" name="Image 11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FC6F6FA4-612D-C9C7-EBE1-7C5C939B5A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357" y="4599503"/>
            <a:ext cx="5716302" cy="176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54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68745C-1D1C-F799-6CFA-93FABB824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&amp; installation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91148C3D-780C-DEFE-9231-57CBC06EC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0452" y="533409"/>
            <a:ext cx="645317" cy="348525"/>
          </a:xfr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5EB2290-E226-8344-52F1-C8F94D913136}"/>
              </a:ext>
            </a:extLst>
          </p:cNvPr>
          <p:cNvSpPr txBox="1"/>
          <p:nvPr/>
        </p:nvSpPr>
        <p:spPr>
          <a:xfrm>
            <a:off x="986434" y="5046128"/>
            <a:ext cx="4623792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endParaRPr lang="fr-FR" sz="2800" b="1" i="0" dirty="0">
              <a:solidFill>
                <a:schemeClr val="accent1">
                  <a:lumMod val="75000"/>
                </a:schemeClr>
              </a:solidFill>
              <a:effectLst/>
              <a:latin typeface="Tahoma" panose="020B0604030504040204" pitchFamily="34" charset="0"/>
            </a:endParaRPr>
          </a:p>
          <a:p>
            <a:pPr algn="ctr"/>
            <a:r>
              <a:rPr lang="fr-FR" sz="2800" b="1" i="0" dirty="0">
                <a:solidFill>
                  <a:schemeClr val="accent1">
                    <a:lumMod val="75000"/>
                  </a:schemeClr>
                </a:solidFill>
                <a:effectLst/>
                <a:latin typeface="Tahoma" panose="020B0604030504040204" pitchFamily="34" charset="0"/>
              </a:rPr>
              <a:t>Librairie VS</a:t>
            </a:r>
          </a:p>
          <a:p>
            <a:pPr algn="ctr"/>
            <a:r>
              <a:rPr lang="fr-FR" sz="28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PHP</a:t>
            </a:r>
            <a:endParaRPr lang="fr-FR" sz="2800" b="1" i="0" dirty="0">
              <a:solidFill>
                <a:schemeClr val="accent1">
                  <a:lumMod val="75000"/>
                </a:schemeClr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12B019D-0A79-BBF9-B231-829FE9C4A827}"/>
              </a:ext>
            </a:extLst>
          </p:cNvPr>
          <p:cNvSpPr txBox="1"/>
          <p:nvPr/>
        </p:nvSpPr>
        <p:spPr>
          <a:xfrm>
            <a:off x="5772746" y="2837139"/>
            <a:ext cx="5935860" cy="31700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endParaRPr lang="fr-FR" sz="2800" b="1" i="0" dirty="0">
              <a:solidFill>
                <a:schemeClr val="accent1">
                  <a:lumMod val="75000"/>
                </a:schemeClr>
              </a:solidFill>
              <a:effectLst/>
              <a:latin typeface="Tahoma" panose="020B0604030504040204" pitchFamily="34" charset="0"/>
            </a:endParaRPr>
          </a:p>
          <a:p>
            <a:pPr algn="ctr"/>
            <a:r>
              <a:rPr lang="fr-FR" sz="2800" b="1" i="0" dirty="0">
                <a:solidFill>
                  <a:schemeClr val="accent1">
                    <a:lumMod val="75000"/>
                  </a:schemeClr>
                </a:solidFill>
                <a:effectLst/>
                <a:latin typeface="Tahoma" panose="020B0604030504040204" pitchFamily="34" charset="0"/>
              </a:rPr>
              <a:t>Serveur web</a:t>
            </a:r>
          </a:p>
          <a:p>
            <a:pPr algn="ctr"/>
            <a:endParaRPr lang="fr-FR" b="1" i="0" dirty="0">
              <a:solidFill>
                <a:schemeClr val="accent1">
                  <a:lumMod val="75000"/>
                </a:schemeClr>
              </a:solidFill>
              <a:effectLst/>
              <a:latin typeface="+mj-lt"/>
            </a:endParaRPr>
          </a:p>
          <a:p>
            <a:pPr algn="ctr"/>
            <a:r>
              <a:rPr lang="fr-FR" b="1" dirty="0">
                <a:solidFill>
                  <a:schemeClr val="tx1"/>
                </a:solidFill>
                <a:latin typeface="+mj-lt"/>
              </a:rPr>
              <a:t>XAMPP</a:t>
            </a:r>
          </a:p>
          <a:p>
            <a:pPr algn="ctr"/>
            <a:r>
              <a:rPr lang="fr-FR" b="1" dirty="0">
                <a:solidFill>
                  <a:schemeClr val="accent1">
                    <a:lumMod val="75000"/>
                  </a:schemeClr>
                </a:solidFill>
                <a:latin typeface="+mj-lt"/>
                <a:hlinkClick r:id="rId4"/>
              </a:rPr>
              <a:t>https://www.apachefriends.org/fr/download.html</a:t>
            </a:r>
            <a:endParaRPr lang="fr-FR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 algn="ctr"/>
            <a:endParaRPr lang="fr-FR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 algn="ctr"/>
            <a:endParaRPr lang="fr-FR" b="1" dirty="0">
              <a:latin typeface="+mj-lt"/>
            </a:endParaRPr>
          </a:p>
          <a:p>
            <a:pPr algn="ctr"/>
            <a:r>
              <a:rPr lang="fr-FR" b="1" dirty="0">
                <a:latin typeface="+mj-lt"/>
              </a:rPr>
              <a:t>WAMP</a:t>
            </a:r>
          </a:p>
          <a:p>
            <a:pPr algn="ctr"/>
            <a:r>
              <a:rPr lang="fr-FR" b="1" dirty="0">
                <a:latin typeface="+mj-lt"/>
                <a:hlinkClick r:id="rId5"/>
              </a:rPr>
              <a:t>https://www.wampserver.com/</a:t>
            </a:r>
            <a:endParaRPr lang="fr-FR" b="1" dirty="0">
              <a:latin typeface="+mj-lt"/>
            </a:endParaRPr>
          </a:p>
          <a:p>
            <a:pPr algn="ctr"/>
            <a:endParaRPr lang="fr-FR" b="1" dirty="0">
              <a:latin typeface="+mj-lt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5982E6D-D500-D41C-7960-2CBFEE73C1C0}"/>
              </a:ext>
            </a:extLst>
          </p:cNvPr>
          <p:cNvSpPr txBox="1"/>
          <p:nvPr/>
        </p:nvSpPr>
        <p:spPr>
          <a:xfrm>
            <a:off x="986434" y="2837139"/>
            <a:ext cx="4623792" cy="20621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endParaRPr lang="fr-FR" sz="2800" b="1" i="0" dirty="0">
              <a:solidFill>
                <a:schemeClr val="accent1">
                  <a:lumMod val="75000"/>
                </a:schemeClr>
              </a:solidFill>
              <a:effectLst/>
              <a:latin typeface="Tahoma" panose="020B0604030504040204" pitchFamily="34" charset="0"/>
            </a:endParaRPr>
          </a:p>
          <a:p>
            <a:pPr algn="ctr"/>
            <a:r>
              <a:rPr lang="fr-FR" sz="2800" b="1" i="0" dirty="0">
                <a:solidFill>
                  <a:schemeClr val="accent1">
                    <a:lumMod val="75000"/>
                  </a:schemeClr>
                </a:solidFill>
                <a:effectLst/>
                <a:latin typeface="Tahoma" panose="020B0604030504040204" pitchFamily="34" charset="0"/>
              </a:rPr>
              <a:t>PHP 8.2 (8.2.3)</a:t>
            </a:r>
          </a:p>
          <a:p>
            <a:endParaRPr lang="fr-FR" b="1" i="0" dirty="0">
              <a:solidFill>
                <a:schemeClr val="accent1">
                  <a:lumMod val="75000"/>
                </a:schemeClr>
              </a:solidFill>
              <a:effectLst/>
              <a:latin typeface="+mj-lt"/>
            </a:endParaRPr>
          </a:p>
          <a:p>
            <a:endParaRPr lang="fr-FR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 algn="ctr"/>
            <a:r>
              <a:rPr lang="fr-FR" b="1" i="0" dirty="0">
                <a:effectLst/>
                <a:latin typeface="+mj-lt"/>
                <a:hlinkClick r:id="rId6"/>
              </a:rPr>
              <a:t>https://www.php.net/downloads.php</a:t>
            </a:r>
            <a:endParaRPr lang="fr-FR" b="1" i="0" dirty="0">
              <a:effectLst/>
              <a:latin typeface="+mj-lt"/>
            </a:endParaRPr>
          </a:p>
          <a:p>
            <a:endParaRPr lang="fr-FR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3827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68745C-1D1C-F799-6CFA-93FABB824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bases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91148C3D-780C-DEFE-9231-57CBC06EC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0452" y="533409"/>
            <a:ext cx="645317" cy="348525"/>
          </a:xfr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E85AC4-9B15-F9C0-20F6-4E6D4FEBCECA}"/>
              </a:ext>
            </a:extLst>
          </p:cNvPr>
          <p:cNvSpPr txBox="1">
            <a:spLocks/>
          </p:cNvSpPr>
          <p:nvPr/>
        </p:nvSpPr>
        <p:spPr>
          <a:xfrm>
            <a:off x="836591" y="2422597"/>
            <a:ext cx="9613861" cy="4219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Les variables</a:t>
            </a:r>
          </a:p>
          <a:p>
            <a:r>
              <a:rPr lang="fr-FR" dirty="0"/>
              <a:t>Les constantes</a:t>
            </a:r>
          </a:p>
          <a:p>
            <a:r>
              <a:rPr lang="fr-FR" dirty="0"/>
              <a:t>Les types </a:t>
            </a:r>
          </a:p>
          <a:p>
            <a:r>
              <a:rPr lang="fr-FR" dirty="0"/>
              <a:t>Manipuler des chaines de caractères</a:t>
            </a:r>
          </a:p>
          <a:p>
            <a:r>
              <a:rPr lang="fr-FR" dirty="0"/>
              <a:t>Les opérations</a:t>
            </a:r>
          </a:p>
          <a:p>
            <a:r>
              <a:rPr lang="fr-FR" dirty="0"/>
              <a:t>Manipuler les tableaux </a:t>
            </a:r>
            <a:r>
              <a:rPr lang="fr-FR" dirty="0">
                <a:hlinkClick r:id="rId4"/>
              </a:rPr>
              <a:t>https://www.php.net/manual/fr/book.array.php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2025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68745C-1D1C-F799-6CFA-93FABB824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expressions et opérateurs 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91148C3D-780C-DEFE-9231-57CBC06EC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0452" y="533409"/>
            <a:ext cx="645317" cy="348525"/>
          </a:xfr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E85AC4-9B15-F9C0-20F6-4E6D4FEBCECA}"/>
              </a:ext>
            </a:extLst>
          </p:cNvPr>
          <p:cNvSpPr txBox="1">
            <a:spLocks/>
          </p:cNvSpPr>
          <p:nvPr/>
        </p:nvSpPr>
        <p:spPr>
          <a:xfrm>
            <a:off x="836591" y="2422597"/>
            <a:ext cx="9613861" cy="4219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Un opérateur prend une ou plusieurs expression</a:t>
            </a:r>
          </a:p>
          <a:p>
            <a:r>
              <a:rPr lang="fr-FR" dirty="0"/>
              <a:t>Opérateur =&gt; priorité (ex: « * » &gt; « + »)</a:t>
            </a:r>
          </a:p>
          <a:p>
            <a:r>
              <a:rPr lang="fr-FR" dirty="0"/>
              <a:t>Type d’opérations</a:t>
            </a:r>
          </a:p>
          <a:p>
            <a:pPr lvl="1"/>
            <a:r>
              <a:rPr lang="fr-FR" dirty="0"/>
              <a:t>Opérations arithmétiques</a:t>
            </a:r>
          </a:p>
          <a:p>
            <a:pPr lvl="1"/>
            <a:r>
              <a:rPr lang="fr-FR" dirty="0"/>
              <a:t>Opérations de concaténations</a:t>
            </a:r>
          </a:p>
          <a:p>
            <a:pPr lvl="1"/>
            <a:r>
              <a:rPr lang="fr-FR" dirty="0"/>
              <a:t>Opérations de comparaisons (chapitre suivant)</a:t>
            </a:r>
          </a:p>
          <a:p>
            <a:pPr lvl="1"/>
            <a:r>
              <a:rPr lang="fr-FR" dirty="0"/>
              <a:t>Opérations d’affectations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0734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68745C-1D1C-F799-6CFA-93FABB824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structures de contrôle et fonctions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91148C3D-780C-DEFE-9231-57CBC06EC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0452" y="533409"/>
            <a:ext cx="645317" cy="348525"/>
          </a:xfr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7D0EE134-22DF-4D53-58AC-B88C78F1B8FE}"/>
              </a:ext>
            </a:extLst>
          </p:cNvPr>
          <p:cNvSpPr txBox="1">
            <a:spLocks/>
          </p:cNvSpPr>
          <p:nvPr/>
        </p:nvSpPr>
        <p:spPr>
          <a:xfrm>
            <a:off x="836591" y="2422597"/>
            <a:ext cx="9613861" cy="4219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Les conditions</a:t>
            </a:r>
          </a:p>
          <a:p>
            <a:r>
              <a:rPr lang="fr-FR" dirty="0"/>
              <a:t>Les conditions ternaires </a:t>
            </a:r>
          </a:p>
          <a:p>
            <a:r>
              <a:rPr lang="fr-FR" dirty="0"/>
              <a:t> Les opérations de comparaisons</a:t>
            </a:r>
          </a:p>
          <a:p>
            <a:r>
              <a:rPr lang="fr-FR" dirty="0"/>
              <a:t>Les fonctions usuelles </a:t>
            </a:r>
          </a:p>
          <a:p>
            <a:r>
              <a:rPr lang="fr-FR" dirty="0"/>
              <a:t>PHPDOC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290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68745C-1D1C-F799-6CFA-93FABB824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 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91148C3D-780C-DEFE-9231-57CBC06EC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0452" y="533409"/>
            <a:ext cx="645317" cy="348525"/>
          </a:xfr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7D0EE134-22DF-4D53-58AC-B88C78F1B8FE}"/>
              </a:ext>
            </a:extLst>
          </p:cNvPr>
          <p:cNvSpPr txBox="1">
            <a:spLocks/>
          </p:cNvSpPr>
          <p:nvPr/>
        </p:nvSpPr>
        <p:spPr>
          <a:xfrm>
            <a:off x="836591" y="2422597"/>
            <a:ext cx="9613861" cy="4219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D72D453-2BD2-94B8-1180-D648F4D0ACBD}"/>
              </a:ext>
            </a:extLst>
          </p:cNvPr>
          <p:cNvSpPr txBox="1">
            <a:spLocks/>
          </p:cNvSpPr>
          <p:nvPr/>
        </p:nvSpPr>
        <p:spPr>
          <a:xfrm>
            <a:off x="214313" y="2343150"/>
            <a:ext cx="11758612" cy="4299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Création d’une fonction qui prend en paramètre un tableau d’utilisateurs et retourne une liste d’utilisateurs valides et une liste de ceux avec une anomalie. </a:t>
            </a:r>
          </a:p>
          <a:p>
            <a:pPr marL="0" indent="0">
              <a:buNone/>
            </a:pPr>
            <a:r>
              <a:rPr lang="fr-FR" dirty="0"/>
              <a:t>La liste des contrôles à réaliser : </a:t>
            </a:r>
          </a:p>
          <a:p>
            <a:pPr>
              <a:buFontTx/>
              <a:buChar char="-"/>
            </a:pPr>
            <a:r>
              <a:rPr lang="fr-FR" dirty="0"/>
              <a:t>Les champs nom, prénom, âge et email ont le bon type et sont non vides</a:t>
            </a:r>
          </a:p>
          <a:p>
            <a:pPr>
              <a:buFontTx/>
              <a:buChar char="-"/>
            </a:pPr>
            <a:r>
              <a:rPr lang="fr-FR" dirty="0"/>
              <a:t>L’utilisateur a un statut non bloqué</a:t>
            </a:r>
          </a:p>
          <a:p>
            <a:pPr>
              <a:buFontTx/>
              <a:buChar char="-"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79564696-11DB-FB90-16B0-103CC5AE2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888360"/>
              </p:ext>
            </p:extLst>
          </p:nvPr>
        </p:nvGraphicFramePr>
        <p:xfrm>
          <a:off x="403225" y="4219574"/>
          <a:ext cx="11569700" cy="263842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276056">
                  <a:extLst>
                    <a:ext uri="{9D8B030D-6E8A-4147-A177-3AD203B41FA5}">
                      <a16:colId xmlns:a16="http://schemas.microsoft.com/office/drawing/2014/main" val="1425475279"/>
                    </a:ext>
                  </a:extLst>
                </a:gridCol>
                <a:gridCol w="6293644">
                  <a:extLst>
                    <a:ext uri="{9D8B030D-6E8A-4147-A177-3AD203B41FA5}">
                      <a16:colId xmlns:a16="http://schemas.microsoft.com/office/drawing/2014/main" val="3373115819"/>
                    </a:ext>
                  </a:extLst>
                </a:gridCol>
              </a:tblGrid>
              <a:tr h="263842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Entrée :</a:t>
                      </a:r>
                    </a:p>
                    <a:p>
                      <a:pPr marL="0" indent="0">
                        <a:buNone/>
                      </a:pPr>
                      <a:endParaRPr lang="fr-FR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Dumont, Xavier, 40, , </a:t>
                      </a:r>
                      <a:r>
                        <a:rPr lang="fr-FR" sz="1600" dirty="0" err="1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fr-FR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Leclerc, Jean, 30, </a:t>
                      </a:r>
                      <a:r>
                        <a:rPr lang="fr-FR" sz="1600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jean.leclerc@gmail.com</a:t>
                      </a:r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fr-FR" sz="1600" dirty="0" err="1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fr-FR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fr-FR" sz="1600" dirty="0" err="1">
                          <a:solidFill>
                            <a:schemeClr val="tx1"/>
                          </a:solidFill>
                        </a:rPr>
                        <a:t>Dureux</a:t>
                      </a:r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, Alexia, 3O, , false</a:t>
                      </a:r>
                    </a:p>
                    <a:p>
                      <a:pPr marL="0" indent="0">
                        <a:buNone/>
                      </a:pPr>
                      <a:r>
                        <a:rPr lang="fr-FR" sz="1600" dirty="0" err="1">
                          <a:solidFill>
                            <a:schemeClr val="tx1"/>
                          </a:solidFill>
                        </a:rPr>
                        <a:t>Lievin</a:t>
                      </a:r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, Camille, 27, </a:t>
                      </a:r>
                      <a:r>
                        <a:rPr lang="fr-FR" sz="1600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camille.lievin@gmail.com</a:t>
                      </a:r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, false</a:t>
                      </a:r>
                    </a:p>
                    <a:p>
                      <a:pPr marL="0" indent="0">
                        <a:buNone/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Bernard, Al1ne, 28, aline.bernard@gmail.com , </a:t>
                      </a:r>
                      <a:r>
                        <a:rPr lang="fr-FR" sz="1600" dirty="0" err="1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fr-FR" sz="16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fr-FR" sz="1600" dirty="0" err="1">
                          <a:solidFill>
                            <a:schemeClr val="tx1"/>
                          </a:solidFill>
                        </a:rPr>
                        <a:t>Fossart</a:t>
                      </a:r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, Julien, 35, </a:t>
                      </a:r>
                      <a:r>
                        <a:rPr lang="fr-FR" sz="1600" dirty="0">
                          <a:solidFill>
                            <a:schemeClr val="tx1"/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julien.fossart@gmail.com</a:t>
                      </a:r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,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Sortie : </a:t>
                      </a:r>
                    </a:p>
                    <a:p>
                      <a:r>
                        <a:rPr lang="fr-FR" sz="1600" u="sng" dirty="0">
                          <a:solidFill>
                            <a:schemeClr val="tx1"/>
                          </a:solidFill>
                        </a:rPr>
                        <a:t>Utilisateurs valides : </a:t>
                      </a:r>
                    </a:p>
                    <a:p>
                      <a:r>
                        <a:rPr lang="fr-FR" sz="1600" dirty="0" err="1">
                          <a:solidFill>
                            <a:schemeClr val="tx1"/>
                          </a:solidFill>
                        </a:rPr>
                        <a:t>Lievin</a:t>
                      </a:r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 Camille 27ans</a:t>
                      </a:r>
                    </a:p>
                    <a:p>
                      <a:r>
                        <a:rPr lang="fr-FR" sz="1600" dirty="0" err="1">
                          <a:solidFill>
                            <a:schemeClr val="tx1"/>
                          </a:solidFill>
                        </a:rPr>
                        <a:t>Fossart</a:t>
                      </a:r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 Julien 35ans</a:t>
                      </a:r>
                    </a:p>
                    <a:p>
                      <a:endParaRPr lang="fr-FR" sz="16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fr-FR" sz="1600" u="sng" dirty="0">
                          <a:solidFill>
                            <a:schemeClr val="tx1"/>
                          </a:solidFill>
                        </a:rPr>
                        <a:t>Utilisateurs non valides :</a:t>
                      </a:r>
                    </a:p>
                    <a:p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Dumont </a:t>
                      </a:r>
                      <a:r>
                        <a:rPr lang="fr-FR" sz="1600" dirty="0" err="1">
                          <a:solidFill>
                            <a:schemeClr val="tx1"/>
                          </a:solidFill>
                        </a:rPr>
                        <a:t>Xavie</a:t>
                      </a:r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 : Email non renseignée</a:t>
                      </a:r>
                    </a:p>
                    <a:p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Leclerc Jean : Utilisateur bloqué</a:t>
                      </a:r>
                    </a:p>
                    <a:p>
                      <a:r>
                        <a:rPr lang="fr-FR" sz="1600" dirty="0" err="1">
                          <a:solidFill>
                            <a:schemeClr val="tx1"/>
                          </a:solidFill>
                        </a:rPr>
                        <a:t>Dureux</a:t>
                      </a:r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 Alexia : Age erroné et Email non renseignée </a:t>
                      </a:r>
                    </a:p>
                    <a:p>
                      <a:r>
                        <a:rPr lang="fr-FR" sz="1600" dirty="0" err="1">
                          <a:solidFill>
                            <a:schemeClr val="tx1"/>
                          </a:solidFill>
                        </a:rPr>
                        <a:t>Bernad</a:t>
                      </a:r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 Al1ne : Prénom erroné et Utilisateur bloqué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575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5626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68745C-1D1C-F799-6CFA-93FABB824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Utiliser Require et Include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91148C3D-780C-DEFE-9231-57CBC06EC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0452" y="533409"/>
            <a:ext cx="645317" cy="348525"/>
          </a:xfr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7D0EE134-22DF-4D53-58AC-B88C78F1B8FE}"/>
              </a:ext>
            </a:extLst>
          </p:cNvPr>
          <p:cNvSpPr txBox="1">
            <a:spLocks/>
          </p:cNvSpPr>
          <p:nvPr/>
        </p:nvSpPr>
        <p:spPr>
          <a:xfrm>
            <a:off x="836591" y="2422597"/>
            <a:ext cx="9613861" cy="4219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32DF28A4-C255-36DB-B846-E9240B82B537}"/>
              </a:ext>
            </a:extLst>
          </p:cNvPr>
          <p:cNvSpPr txBox="1">
            <a:spLocks/>
          </p:cNvSpPr>
          <p:nvPr/>
        </p:nvSpPr>
        <p:spPr>
          <a:xfrm>
            <a:off x="988991" y="2574997"/>
            <a:ext cx="9613861" cy="4219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Division du code sur plusieurs fichiers + appel</a:t>
            </a:r>
          </a:p>
          <a:p>
            <a:r>
              <a:rPr lang="fr-FR" dirty="0"/>
              <a:t>Include &amp;&amp; include_once</a:t>
            </a:r>
          </a:p>
          <a:p>
            <a:r>
              <a:rPr lang="fr-FR" dirty="0"/>
              <a:t>Require &amp;&amp; require_once</a:t>
            </a:r>
          </a:p>
          <a:p>
            <a:r>
              <a:rPr lang="fr-FR" dirty="0"/>
              <a:t>Gestion des errors et warninigs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03584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Salle d’ions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B604C28311E44494E598F4C876ACB7" ma:contentTypeVersion="9" ma:contentTypeDescription="Crée un document." ma:contentTypeScope="" ma:versionID="0777f48b00051d455db721113b1ee7ad">
  <xsd:schema xmlns:xsd="http://www.w3.org/2001/XMLSchema" xmlns:xs="http://www.w3.org/2001/XMLSchema" xmlns:p="http://schemas.microsoft.com/office/2006/metadata/properties" xmlns:ns2="a0ff54e1-a636-46f6-9b69-8f3822d67a0e" xmlns:ns3="8d2c9915-5c45-4ad6-a671-8c5c261169ac" targetNamespace="http://schemas.microsoft.com/office/2006/metadata/properties" ma:root="true" ma:fieldsID="0d3a17ac37c65da98a6350c11aa81e29" ns2:_="" ns3:_="">
    <xsd:import namespace="a0ff54e1-a636-46f6-9b69-8f3822d67a0e"/>
    <xsd:import namespace="8d2c9915-5c45-4ad6-a671-8c5c261169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ff54e1-a636-46f6-9b69-8f3822d67a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alises d’images" ma:readOnly="false" ma:fieldId="{5cf76f15-5ced-4ddc-b409-7134ff3c332f}" ma:taxonomyMulti="true" ma:sspId="d4b6e4fd-4af2-4f07-b7d1-18266e5856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2c9915-5c45-4ad6-a671-8c5c261169ac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08c5591d-35a6-4c7c-bb66-a23b8645b45e}" ma:internalName="TaxCatchAll" ma:showField="CatchAllData" ma:web="8d2c9915-5c45-4ad6-a671-8c5c261169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5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d2c9915-5c45-4ad6-a671-8c5c261169ac" xsi:nil="true"/>
    <lcf76f155ced4ddcb4097134ff3c332f xmlns="a0ff54e1-a636-46f6-9b69-8f3822d67a0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F50E2CA-0E79-427B-9C1D-CBD4F43F24C7}"/>
</file>

<file path=customXml/itemProps2.xml><?xml version="1.0" encoding="utf-8"?>
<ds:datastoreItem xmlns:ds="http://schemas.openxmlformats.org/officeDocument/2006/customXml" ds:itemID="{4BE567E8-4646-486B-8B95-450F1CFA277A}"/>
</file>

<file path=customXml/itemProps3.xml><?xml version="1.0" encoding="utf-8"?>
<ds:datastoreItem xmlns:ds="http://schemas.openxmlformats.org/officeDocument/2006/customXml" ds:itemID="{CC6C5235-D164-4844-AB3E-0541630CD85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7593</TotalTime>
  <Words>706</Words>
  <Application>Microsoft Office PowerPoint</Application>
  <PresentationFormat>Grand écran</PresentationFormat>
  <Paragraphs>136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Tahoma</vt:lpstr>
      <vt:lpstr>Wingdings 3</vt:lpstr>
      <vt:lpstr>Salle d’ions</vt:lpstr>
      <vt:lpstr>Formation PHP 8</vt:lpstr>
      <vt:lpstr>SOMMAIRE</vt:lpstr>
      <vt:lpstr>Présentation &amp; installation</vt:lpstr>
      <vt:lpstr>Présentation &amp; installation</vt:lpstr>
      <vt:lpstr>Les bases</vt:lpstr>
      <vt:lpstr>Les expressions et opérateurs </vt:lpstr>
      <vt:lpstr>Les structures de contrôle et fonctions</vt:lpstr>
      <vt:lpstr>TP </vt:lpstr>
      <vt:lpstr>Utiliser Require et Include</vt:lpstr>
      <vt:lpstr>Connecter une bdd avec PDO </vt:lpstr>
      <vt:lpstr>Les formulaires</vt:lpstr>
      <vt:lpstr>TP</vt:lpstr>
      <vt:lpstr>Manipulation des fichiers</vt:lpstr>
      <vt:lpstr>POO</vt:lpstr>
      <vt:lpstr>Autoloading &amp; Composer</vt:lpstr>
      <vt:lpstr>Créer un routeur</vt:lpstr>
      <vt:lpstr>TP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PHP 8</dc:title>
  <dc:creator>Mehdy El-Moutaoukil</dc:creator>
  <cp:lastModifiedBy>Mehdy El-Moutaoukil</cp:lastModifiedBy>
  <cp:revision>53</cp:revision>
  <dcterms:created xsi:type="dcterms:W3CDTF">2023-02-17T13:58:57Z</dcterms:created>
  <dcterms:modified xsi:type="dcterms:W3CDTF">2023-03-20T21:18:30Z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0x010100BEB604C28311E44494E598F4C876ACB7</vt:lpwstr>
  </property>
</Properties>
</file>