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7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80" r:id="rId20"/>
    <p:sldId id="273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96" r:id="rId31"/>
    <p:sldId id="285" r:id="rId32"/>
    <p:sldId id="286" r:id="rId33"/>
    <p:sldId id="291" r:id="rId34"/>
    <p:sldId id="289" r:id="rId35"/>
    <p:sldId id="292" r:id="rId36"/>
    <p:sldId id="293" r:id="rId37"/>
    <p:sldId id="294" r:id="rId38"/>
    <p:sldId id="29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B703-2B0E-4045-8453-72B3D7C2D285}" type="datetimeFigureOut">
              <a:rPr lang="fr-FR" smtClean="0"/>
              <a:t>06/11/2022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38D5AFA-5908-4D58-BF73-E80A7C25F3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69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B703-2B0E-4045-8453-72B3D7C2D285}" type="datetimeFigureOut">
              <a:rPr lang="fr-FR" smtClean="0"/>
              <a:t>06/11/2022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38D5AFA-5908-4D58-BF73-E80A7C25F3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87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B703-2B0E-4045-8453-72B3D7C2D285}" type="datetimeFigureOut">
              <a:rPr lang="fr-FR" smtClean="0"/>
              <a:t>06/11/2022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38D5AFA-5908-4D58-BF73-E80A7C25F3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270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B703-2B0E-4045-8453-72B3D7C2D285}" type="datetimeFigureOut">
              <a:rPr lang="fr-FR" smtClean="0"/>
              <a:t>06/11/2022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38D5AFA-5908-4D58-BF73-E80A7C25F364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5799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B703-2B0E-4045-8453-72B3D7C2D285}" type="datetimeFigureOut">
              <a:rPr lang="fr-FR" smtClean="0"/>
              <a:t>06/11/2022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38D5AFA-5908-4D58-BF73-E80A7C25F3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84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B703-2B0E-4045-8453-72B3D7C2D285}" type="datetimeFigureOut">
              <a:rPr lang="fr-FR" smtClean="0"/>
              <a:t>06/11/2022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5AFA-5908-4D58-BF73-E80A7C25F3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15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B703-2B0E-4045-8453-72B3D7C2D285}" type="datetimeFigureOut">
              <a:rPr lang="fr-FR" smtClean="0"/>
              <a:t>06/11/2022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5AFA-5908-4D58-BF73-E80A7C25F3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766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B703-2B0E-4045-8453-72B3D7C2D285}" type="datetimeFigureOut">
              <a:rPr lang="fr-FR" smtClean="0"/>
              <a:t>06/11/2022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5AFA-5908-4D58-BF73-E80A7C25F3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955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53BB703-2B0E-4045-8453-72B3D7C2D285}" type="datetimeFigureOut">
              <a:rPr lang="fr-FR" smtClean="0"/>
              <a:t>06/11/2022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38D5AFA-5908-4D58-BF73-E80A7C25F3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4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B703-2B0E-4045-8453-72B3D7C2D285}" type="datetimeFigureOut">
              <a:rPr lang="fr-FR" smtClean="0"/>
              <a:t>06/11/2022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5AFA-5908-4D58-BF73-E80A7C25F3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98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B703-2B0E-4045-8453-72B3D7C2D285}" type="datetimeFigureOut">
              <a:rPr lang="fr-FR" smtClean="0"/>
              <a:t>06/11/2022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38D5AFA-5908-4D58-BF73-E80A7C25F3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28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B703-2B0E-4045-8453-72B3D7C2D285}" type="datetimeFigureOut">
              <a:rPr lang="fr-FR" smtClean="0"/>
              <a:t>06/11/2022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5AFA-5908-4D58-BF73-E80A7C25F3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1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B703-2B0E-4045-8453-72B3D7C2D285}" type="datetimeFigureOut">
              <a:rPr lang="fr-FR" smtClean="0"/>
              <a:t>06/11/2022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5AFA-5908-4D58-BF73-E80A7C25F3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16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B703-2B0E-4045-8453-72B3D7C2D285}" type="datetimeFigureOut">
              <a:rPr lang="fr-FR" smtClean="0"/>
              <a:t>06/11/2022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5AFA-5908-4D58-BF73-E80A7C25F3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21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B703-2B0E-4045-8453-72B3D7C2D285}" type="datetimeFigureOut">
              <a:rPr lang="fr-FR" smtClean="0"/>
              <a:t>06/11/2022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5AFA-5908-4D58-BF73-E80A7C25F3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18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B703-2B0E-4045-8453-72B3D7C2D285}" type="datetimeFigureOut">
              <a:rPr lang="fr-FR" smtClean="0"/>
              <a:t>06/11/2022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5AFA-5908-4D58-BF73-E80A7C25F3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08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B703-2B0E-4045-8453-72B3D7C2D285}" type="datetimeFigureOut">
              <a:rPr lang="fr-FR" smtClean="0"/>
              <a:t>06/11/2022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5AFA-5908-4D58-BF73-E80A7C25F3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01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BB703-2B0E-4045-8453-72B3D7C2D285}" type="datetimeFigureOut">
              <a:rPr lang="fr-FR" smtClean="0"/>
              <a:t>06/11/2022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D5AFA-5908-4D58-BF73-E80A7C25F3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617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pressjs.com/fr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f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D5D0F4-DE00-99C1-463E-4AA8D470D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FORMATION </a:t>
            </a:r>
            <a:br>
              <a:rPr lang="fr-FR" dirty="0"/>
            </a:br>
            <a:r>
              <a:rPr lang="fr-FR" dirty="0"/>
              <a:t>ANGULAR / NODEJS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789AAB-5B5F-8E29-1A0D-084107136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" y="5074920"/>
            <a:ext cx="8405356" cy="436806"/>
          </a:xfrm>
        </p:spPr>
        <p:txBody>
          <a:bodyPr/>
          <a:lstStyle/>
          <a:p>
            <a:pPr algn="l"/>
            <a:r>
              <a:rPr lang="fr-FR" dirty="0"/>
              <a:t>Mehdy EL MOUTAOUKIL</a:t>
            </a:r>
          </a:p>
        </p:txBody>
      </p:sp>
      <p:pic>
        <p:nvPicPr>
          <p:cNvPr id="4" name="Picture 4" descr="Angular — Wikipédia">
            <a:extLst>
              <a:ext uri="{FF2B5EF4-FFF2-40B4-BE49-F238E27FC236}">
                <a16:creationId xmlns:a16="http://schemas.microsoft.com/office/drawing/2014/main" id="{F84FE719-90B1-1C59-73C4-E15C86856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537059"/>
            <a:ext cx="1569720" cy="1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NodeJs Development Services Reviews 2022: Details, Pricing, &amp; Features | G2">
            <a:extLst>
              <a:ext uri="{FF2B5EF4-FFF2-40B4-BE49-F238E27FC236}">
                <a16:creationId xmlns:a16="http://schemas.microsoft.com/office/drawing/2014/main" id="{73F3E0DE-003F-15D8-0A1D-539C8E524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0" y="2630156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43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C92D3-0053-2DBF-1E46-9BDE558B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FR" dirty="0"/>
              <a:t>2. Les composants</a:t>
            </a:r>
            <a:br>
              <a:rPr lang="fr-FR" dirty="0"/>
            </a:br>
            <a:r>
              <a:rPr lang="fr-FR" sz="2400" dirty="0"/>
              <a:t>Cycle de vie (</a:t>
            </a:r>
            <a:r>
              <a:rPr lang="fr-FR" sz="2400" dirty="0" err="1"/>
              <a:t>Lifecycle</a:t>
            </a:r>
            <a:r>
              <a:rPr lang="fr-FR" sz="2400" dirty="0"/>
              <a:t>)</a:t>
            </a:r>
          </a:p>
        </p:txBody>
      </p:sp>
      <p:pic>
        <p:nvPicPr>
          <p:cNvPr id="1028" name="Picture 4" descr="Angular — Wikipédia">
            <a:extLst>
              <a:ext uri="{FF2B5EF4-FFF2-40B4-BE49-F238E27FC236}">
                <a16:creationId xmlns:a16="http://schemas.microsoft.com/office/drawing/2014/main" id="{30E01F75-71AA-1DDC-D969-944C322C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280" y="483294"/>
            <a:ext cx="1569720" cy="1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9218829-EB18-50A2-26C2-C0BF9B34025F}"/>
              </a:ext>
            </a:extLst>
          </p:cNvPr>
          <p:cNvSpPr txBox="1"/>
          <p:nvPr/>
        </p:nvSpPr>
        <p:spPr>
          <a:xfrm>
            <a:off x="547688" y="2951946"/>
            <a:ext cx="110194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i="0" dirty="0" err="1">
                <a:solidFill>
                  <a:schemeClr val="tx1">
                    <a:lumMod val="95000"/>
                  </a:schemeClr>
                </a:solidFill>
                <a:effectLst/>
              </a:rPr>
              <a:t>NgOnChanges</a:t>
            </a:r>
            <a:r>
              <a:rPr lang="fr-FR" sz="2800" i="0" dirty="0">
                <a:solidFill>
                  <a:schemeClr val="tx1">
                    <a:lumMod val="95000"/>
                  </a:schemeClr>
                </a:solidFill>
                <a:effectLst/>
              </a:rPr>
              <a:t> - Détecter les changements d'Input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i="0" dirty="0" err="1">
                <a:solidFill>
                  <a:schemeClr val="tx1">
                    <a:lumMod val="95000"/>
                  </a:schemeClr>
                </a:solidFill>
                <a:effectLst/>
              </a:rPr>
              <a:t>NgOnInit</a:t>
            </a:r>
            <a:r>
              <a:rPr lang="fr-FR" sz="2800" i="0" dirty="0">
                <a:solidFill>
                  <a:schemeClr val="tx1">
                    <a:lumMod val="95000"/>
                  </a:schemeClr>
                </a:solidFill>
                <a:effectLst/>
              </a:rPr>
              <a:t> – Initialiser le composant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1">
                    <a:lumMod val="95000"/>
                  </a:schemeClr>
                </a:solidFill>
              </a:rPr>
              <a:t>NgDoCheck</a:t>
            </a:r>
            <a:r>
              <a:rPr lang="fr-FR" sz="2800" dirty="0">
                <a:solidFill>
                  <a:schemeClr val="tx1">
                    <a:lumMod val="95000"/>
                  </a:schemeClr>
                </a:solidFill>
              </a:rPr>
              <a:t> – Réagie aux changements du DOM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1">
                    <a:lumMod val="95000"/>
                  </a:schemeClr>
                </a:solidFill>
              </a:rPr>
              <a:t>NgAfterContent</a:t>
            </a:r>
            <a:r>
              <a:rPr lang="fr-FR" sz="2800" dirty="0">
                <a:solidFill>
                  <a:schemeClr val="tx1">
                    <a:lumMod val="95000"/>
                  </a:schemeClr>
                </a:solidFill>
              </a:rPr>
              <a:t> – Détecter les changements </a:t>
            </a:r>
            <a:r>
              <a:rPr lang="fr-FR" sz="2800" dirty="0" err="1">
                <a:solidFill>
                  <a:schemeClr val="tx1">
                    <a:lumMod val="95000"/>
                  </a:schemeClr>
                </a:solidFill>
              </a:rPr>
              <a:t>ng-contnent</a:t>
            </a:r>
            <a:endParaRPr lang="fr-FR" sz="2800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i="0" dirty="0" err="1">
                <a:solidFill>
                  <a:schemeClr val="tx1">
                    <a:lumMod val="95000"/>
                  </a:schemeClr>
                </a:solidFill>
                <a:effectLst/>
              </a:rPr>
              <a:t>NgAfterView</a:t>
            </a:r>
            <a:r>
              <a:rPr lang="fr-FR" sz="2800" i="0" dirty="0">
                <a:solidFill>
                  <a:schemeClr val="tx1">
                    <a:lumMod val="95000"/>
                  </a:schemeClr>
                </a:solidFill>
                <a:effectLst/>
              </a:rPr>
              <a:t> – Accéder au DOM (@viewChild, @viewChildren)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1">
                    <a:lumMod val="95000"/>
                  </a:schemeClr>
                </a:solidFill>
              </a:rPr>
              <a:t>NgOnDestroy</a:t>
            </a:r>
            <a:r>
              <a:rPr lang="fr-FR" sz="2800" dirty="0">
                <a:solidFill>
                  <a:schemeClr val="tx1">
                    <a:lumMod val="95000"/>
                  </a:schemeClr>
                </a:solidFill>
              </a:rPr>
              <a:t> – Libérer les sources avant destruction</a:t>
            </a:r>
            <a:endParaRPr lang="fr-FR" sz="2800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6312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C92D3-0053-2DBF-1E46-9BDE558B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FR" dirty="0"/>
              <a:t>2. Les composants</a:t>
            </a:r>
            <a:br>
              <a:rPr lang="fr-FR" dirty="0"/>
            </a:br>
            <a:r>
              <a:rPr lang="fr-FR" dirty="0"/>
              <a:t>	</a:t>
            </a:r>
            <a:r>
              <a:rPr lang="fr-FR" sz="2400" dirty="0"/>
              <a:t>Exercice</a:t>
            </a:r>
            <a:endParaRPr lang="fr-FR" dirty="0"/>
          </a:p>
        </p:txBody>
      </p:sp>
      <p:pic>
        <p:nvPicPr>
          <p:cNvPr id="1028" name="Picture 4" descr="Angular — Wikipédia">
            <a:extLst>
              <a:ext uri="{FF2B5EF4-FFF2-40B4-BE49-F238E27FC236}">
                <a16:creationId xmlns:a16="http://schemas.microsoft.com/office/drawing/2014/main" id="{30E01F75-71AA-1DDC-D969-944C322C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280" y="483294"/>
            <a:ext cx="1569720" cy="1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29D28A6-D88E-53C1-8533-9372EB5E2D7E}"/>
              </a:ext>
            </a:extLst>
          </p:cNvPr>
          <p:cNvSpPr txBox="1"/>
          <p:nvPr/>
        </p:nvSpPr>
        <p:spPr>
          <a:xfrm>
            <a:off x="680321" y="2624286"/>
            <a:ext cx="110194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/>
              <a:t>Création d’un model </a:t>
            </a:r>
            <a:r>
              <a:rPr lang="fr-FR" sz="2800" dirty="0" err="1"/>
              <a:t>formation.model.ts</a:t>
            </a:r>
            <a:endParaRPr lang="fr-FR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fr-FR" sz="2800" dirty="0"/>
              <a:t>Id, nom, date, durée, version, formateur, langage[]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Création d’un jeu de données formation-</a:t>
            </a:r>
            <a:r>
              <a:rPr lang="fr-FR" sz="2800" dirty="0" err="1"/>
              <a:t>mock.ts</a:t>
            </a:r>
            <a:endParaRPr lang="fr-FR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fr-FR" sz="2800" dirty="0" err="1"/>
              <a:t>Angular</a:t>
            </a:r>
            <a:r>
              <a:rPr lang="fr-FR" sz="2800" dirty="0"/>
              <a:t>, </a:t>
            </a:r>
            <a:r>
              <a:rPr lang="fr-FR" sz="2800" dirty="0" err="1"/>
              <a:t>NodeJs</a:t>
            </a:r>
            <a:r>
              <a:rPr lang="fr-FR" sz="2800" dirty="0"/>
              <a:t>, Symfony, </a:t>
            </a:r>
            <a:r>
              <a:rPr lang="fr-FR" sz="2800" dirty="0" err="1"/>
              <a:t>SpringBoot</a:t>
            </a:r>
            <a:endParaRPr lang="fr-FR" sz="2800" dirty="0"/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Modifier la fonction </a:t>
            </a:r>
            <a:r>
              <a:rPr lang="fr-FR" sz="2800" dirty="0" err="1"/>
              <a:t>selectFormation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4293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C92D3-0053-2DBF-1E46-9BDE558B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FR" dirty="0"/>
              <a:t>3. Les </a:t>
            </a:r>
            <a:r>
              <a:rPr lang="fr-FR" dirty="0" err="1"/>
              <a:t>templates</a:t>
            </a:r>
            <a:r>
              <a:rPr lang="fr-FR" dirty="0"/>
              <a:t> </a:t>
            </a:r>
            <a:br>
              <a:rPr lang="fr-FR" dirty="0"/>
            </a:br>
            <a:r>
              <a:rPr lang="fr-FR" sz="2400" dirty="0"/>
              <a:t>Présentation</a:t>
            </a:r>
          </a:p>
        </p:txBody>
      </p:sp>
      <p:pic>
        <p:nvPicPr>
          <p:cNvPr id="1028" name="Picture 4" descr="Angular — Wikipédia">
            <a:extLst>
              <a:ext uri="{FF2B5EF4-FFF2-40B4-BE49-F238E27FC236}">
                <a16:creationId xmlns:a16="http://schemas.microsoft.com/office/drawing/2014/main" id="{30E01F75-71AA-1DDC-D969-944C322C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280" y="483294"/>
            <a:ext cx="1569720" cy="1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9218829-EB18-50A2-26C2-C0BF9B34025F}"/>
              </a:ext>
            </a:extLst>
          </p:cNvPr>
          <p:cNvSpPr txBox="1"/>
          <p:nvPr/>
        </p:nvSpPr>
        <p:spPr>
          <a:xfrm>
            <a:off x="524828" y="2914226"/>
            <a:ext cx="6317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Interface associée au composant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</p:txBody>
      </p:sp>
      <p:sp>
        <p:nvSpPr>
          <p:cNvPr id="3" name="AutoShape 4" descr="Apprendre HTML | De débutant à expert | + de 110 leçons">
            <a:extLst>
              <a:ext uri="{FF2B5EF4-FFF2-40B4-BE49-F238E27FC236}">
                <a16:creationId xmlns:a16="http://schemas.microsoft.com/office/drawing/2014/main" id="{3E8A1C9A-DDE3-8E4E-F605-A7D3022734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520440" cy="35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Apprendre HTML | De débutant à expert | + de 110 leçons">
            <a:extLst>
              <a:ext uri="{FF2B5EF4-FFF2-40B4-BE49-F238E27FC236}">
                <a16:creationId xmlns:a16="http://schemas.microsoft.com/office/drawing/2014/main" id="{8DAE2594-6AC2-613B-E665-E6B522BB89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4" name="Picture 10" descr="Apprendre les bases du HTML et du CSS — Pixees">
            <a:extLst>
              <a:ext uri="{FF2B5EF4-FFF2-40B4-BE49-F238E27FC236}">
                <a16:creationId xmlns:a16="http://schemas.microsoft.com/office/drawing/2014/main" id="{D095AD04-F1DE-038F-452A-079FCD67D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010" y="357378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96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C92D3-0053-2DBF-1E46-9BDE558B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FR" dirty="0"/>
              <a:t>3. Les </a:t>
            </a:r>
            <a:r>
              <a:rPr lang="fr-FR" dirty="0" err="1"/>
              <a:t>templates</a:t>
            </a:r>
            <a:r>
              <a:rPr lang="fr-FR" dirty="0"/>
              <a:t> </a:t>
            </a:r>
            <a:br>
              <a:rPr lang="fr-FR" dirty="0"/>
            </a:br>
            <a:r>
              <a:rPr lang="fr-FR" sz="2400" dirty="0"/>
              <a:t>Interpolation</a:t>
            </a:r>
          </a:p>
        </p:txBody>
      </p:sp>
      <p:pic>
        <p:nvPicPr>
          <p:cNvPr id="1028" name="Picture 4" descr="Angular — Wikipédia">
            <a:extLst>
              <a:ext uri="{FF2B5EF4-FFF2-40B4-BE49-F238E27FC236}">
                <a16:creationId xmlns:a16="http://schemas.microsoft.com/office/drawing/2014/main" id="{30E01F75-71AA-1DDC-D969-944C322C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280" y="483294"/>
            <a:ext cx="1569720" cy="1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Apprendre HTML | De débutant à expert | + de 110 leçons">
            <a:extLst>
              <a:ext uri="{FF2B5EF4-FFF2-40B4-BE49-F238E27FC236}">
                <a16:creationId xmlns:a16="http://schemas.microsoft.com/office/drawing/2014/main" id="{3E8A1C9A-DDE3-8E4E-F605-A7D3022734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520440" cy="35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Apprendre HTML | De débutant à expert | + de 110 leçons">
            <a:extLst>
              <a:ext uri="{FF2B5EF4-FFF2-40B4-BE49-F238E27FC236}">
                <a16:creationId xmlns:a16="http://schemas.microsoft.com/office/drawing/2014/main" id="{8DAE2594-6AC2-613B-E665-E6B522BB89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096FE9B4-ED03-AF91-1612-C97B7C359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789510"/>
              </p:ext>
            </p:extLst>
          </p:nvPr>
        </p:nvGraphicFramePr>
        <p:xfrm>
          <a:off x="546100" y="2334260"/>
          <a:ext cx="9908540" cy="342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493">
                  <a:extLst>
                    <a:ext uri="{9D8B030D-6E8A-4147-A177-3AD203B41FA5}">
                      <a16:colId xmlns:a16="http://schemas.microsoft.com/office/drawing/2014/main" val="1015240167"/>
                    </a:ext>
                  </a:extLst>
                </a:gridCol>
                <a:gridCol w="6617047">
                  <a:extLst>
                    <a:ext uri="{9D8B030D-6E8A-4147-A177-3AD203B41FA5}">
                      <a16:colId xmlns:a16="http://schemas.microsoft.com/office/drawing/2014/main" val="1347575721"/>
                    </a:ext>
                  </a:extLst>
                </a:gridCol>
              </a:tblGrid>
              <a:tr h="879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Propriété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Exemple code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455490"/>
                  </a:ext>
                </a:extLst>
              </a:tr>
              <a:tr h="509433">
                <a:tc>
                  <a:txBody>
                    <a:bodyPr/>
                    <a:lstStyle/>
                    <a:p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&lt;h3&gt; Nom formation : {{ formation }}&lt;/h3&gt;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944925"/>
                  </a:ext>
                </a:extLst>
              </a:tr>
              <a:tr h="509433">
                <a:tc>
                  <a:txBody>
                    <a:bodyPr/>
                    <a:lstStyle/>
                    <a:p>
                      <a:r>
                        <a:rPr lang="fr-FR" dirty="0"/>
                        <a:t>Propriété d’élément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&lt;</a:t>
                      </a:r>
                      <a:r>
                        <a:rPr lang="fr-FR" dirty="0" err="1"/>
                        <a:t>img</a:t>
                      </a:r>
                      <a:r>
                        <a:rPr lang="fr-FR" dirty="0"/>
                        <a:t> [src]=</a:t>
                      </a:r>
                      <a:r>
                        <a:rPr lang="fr-FR" dirty="0" err="1"/>
                        <a:t>imageUrl</a:t>
                      </a:r>
                      <a:r>
                        <a:rPr lang="fr-FR" dirty="0"/>
                        <a:t>&gt; &lt;/</a:t>
                      </a:r>
                      <a:r>
                        <a:rPr lang="fr-FR" dirty="0" err="1"/>
                        <a:t>img</a:t>
                      </a:r>
                      <a:r>
                        <a:rPr lang="fr-FR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591406"/>
                  </a:ext>
                </a:extLst>
              </a:tr>
              <a:tr h="509433">
                <a:tc>
                  <a:txBody>
                    <a:bodyPr/>
                    <a:lstStyle/>
                    <a:p>
                      <a:r>
                        <a:rPr lang="fr-FR" dirty="0"/>
                        <a:t>Propriété d’attribut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&lt;label [</a:t>
                      </a:r>
                      <a:r>
                        <a:rPr lang="fr-FR" dirty="0" err="1"/>
                        <a:t>att.for</a:t>
                      </a:r>
                      <a:r>
                        <a:rPr lang="fr-FR" dirty="0"/>
                        <a:t>]=</a:t>
                      </a:r>
                      <a:r>
                        <a:rPr lang="fr-FR" dirty="0" err="1"/>
                        <a:t>labelAttribut</a:t>
                      </a:r>
                      <a:r>
                        <a:rPr lang="fr-FR" dirty="0"/>
                        <a:t>&gt; &lt;/label&gt;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482870"/>
                  </a:ext>
                </a:extLst>
              </a:tr>
              <a:tr h="509433">
                <a:tc>
                  <a:txBody>
                    <a:bodyPr/>
                    <a:lstStyle/>
                    <a:p>
                      <a:r>
                        <a:rPr lang="fr-FR" dirty="0"/>
                        <a:t>Propriété de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&lt;div [</a:t>
                      </a:r>
                      <a:r>
                        <a:rPr lang="fr-FR" dirty="0" err="1"/>
                        <a:t>class.special</a:t>
                      </a:r>
                      <a:r>
                        <a:rPr lang="fr-FR" dirty="0"/>
                        <a:t>]=</a:t>
                      </a:r>
                      <a:r>
                        <a:rPr lang="fr-FR" dirty="0" err="1"/>
                        <a:t>isSpecial</a:t>
                      </a:r>
                      <a:r>
                        <a:rPr lang="fr-FR" dirty="0"/>
                        <a:t>&gt; &lt;/div&gt;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5302"/>
                  </a:ext>
                </a:extLst>
              </a:tr>
              <a:tr h="509433">
                <a:tc>
                  <a:txBody>
                    <a:bodyPr/>
                    <a:lstStyle/>
                    <a:p>
                      <a:r>
                        <a:rPr lang="fr-FR" dirty="0"/>
                        <a:t>Propriété de 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&lt;</a:t>
                      </a:r>
                      <a:r>
                        <a:rPr lang="fr-FR" dirty="0" err="1"/>
                        <a:t>button</a:t>
                      </a:r>
                      <a:r>
                        <a:rPr lang="fr-FR" dirty="0"/>
                        <a:t> [</a:t>
                      </a:r>
                      <a:r>
                        <a:rPr lang="fr-FR" dirty="0" err="1"/>
                        <a:t>style.color</a:t>
                      </a:r>
                      <a:r>
                        <a:rPr lang="fr-FR" dirty="0"/>
                        <a:t>]=</a:t>
                      </a:r>
                      <a:r>
                        <a:rPr lang="fr-FR" dirty="0" err="1"/>
                        <a:t>isSpecial</a:t>
                      </a:r>
                      <a:r>
                        <a:rPr lang="fr-FR" dirty="0"/>
                        <a:t>?’green’;’</a:t>
                      </a:r>
                      <a:r>
                        <a:rPr lang="fr-FR" dirty="0" err="1"/>
                        <a:t>red</a:t>
                      </a:r>
                      <a:r>
                        <a:rPr lang="fr-FR" dirty="0"/>
                        <a:t>’&gt; &lt;/</a:t>
                      </a:r>
                      <a:r>
                        <a:rPr lang="fr-FR" dirty="0" err="1"/>
                        <a:t>button</a:t>
                      </a:r>
                      <a:r>
                        <a:rPr lang="fr-FR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7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932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C92D3-0053-2DBF-1E46-9BDE558B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FR" dirty="0"/>
              <a:t>3. Les </a:t>
            </a:r>
            <a:r>
              <a:rPr lang="fr-FR" dirty="0" err="1"/>
              <a:t>templates</a:t>
            </a:r>
            <a:r>
              <a:rPr lang="fr-FR" dirty="0"/>
              <a:t> </a:t>
            </a:r>
            <a:br>
              <a:rPr lang="fr-FR" dirty="0"/>
            </a:br>
            <a:r>
              <a:rPr lang="fr-FR" sz="2400" dirty="0"/>
              <a:t>Exercice</a:t>
            </a:r>
          </a:p>
        </p:txBody>
      </p:sp>
      <p:pic>
        <p:nvPicPr>
          <p:cNvPr id="1028" name="Picture 4" descr="Angular — Wikipédia">
            <a:extLst>
              <a:ext uri="{FF2B5EF4-FFF2-40B4-BE49-F238E27FC236}">
                <a16:creationId xmlns:a16="http://schemas.microsoft.com/office/drawing/2014/main" id="{30E01F75-71AA-1DDC-D969-944C322C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280" y="483294"/>
            <a:ext cx="1569720" cy="1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92127F0-EDC9-B6C5-41F1-FCC688E62EE7}"/>
              </a:ext>
            </a:extLst>
          </p:cNvPr>
          <p:cNvSpPr txBox="1"/>
          <p:nvPr/>
        </p:nvSpPr>
        <p:spPr>
          <a:xfrm>
            <a:off x="680321" y="2624286"/>
            <a:ext cx="110194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/>
              <a:t>Recherche d’une formation par id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fr-FR" sz="2800" dirty="0"/>
              <a:t>(</a:t>
            </a:r>
            <a:r>
              <a:rPr lang="fr-FR" sz="2800" dirty="0" err="1"/>
              <a:t>keyup</a:t>
            </a:r>
            <a:r>
              <a:rPr lang="fr-FR" sz="2800" dirty="0"/>
              <a:t>) / (click)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Affichage du nom + la durée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Affichage d’un message si l’identifiant est vide ou inconnu</a:t>
            </a:r>
          </a:p>
        </p:txBody>
      </p:sp>
    </p:spTree>
    <p:extLst>
      <p:ext uri="{BB962C8B-B14F-4D97-AF65-F5344CB8AC3E}">
        <p14:creationId xmlns:p14="http://schemas.microsoft.com/office/powerpoint/2010/main" val="3870936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C92D3-0053-2DBF-1E46-9BDE558B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FR" dirty="0"/>
              <a:t>4. Les directives </a:t>
            </a:r>
            <a:br>
              <a:rPr lang="fr-FR" dirty="0"/>
            </a:br>
            <a:r>
              <a:rPr lang="fr-FR" sz="2400" dirty="0"/>
              <a:t>Présentation</a:t>
            </a:r>
          </a:p>
        </p:txBody>
      </p:sp>
      <p:pic>
        <p:nvPicPr>
          <p:cNvPr id="1028" name="Picture 4" descr="Angular — Wikipédia">
            <a:extLst>
              <a:ext uri="{FF2B5EF4-FFF2-40B4-BE49-F238E27FC236}">
                <a16:creationId xmlns:a16="http://schemas.microsoft.com/office/drawing/2014/main" id="{30E01F75-71AA-1DDC-D969-944C322C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280" y="483294"/>
            <a:ext cx="1569720" cy="1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Apprendre HTML | De débutant à expert | + de 110 leçons">
            <a:extLst>
              <a:ext uri="{FF2B5EF4-FFF2-40B4-BE49-F238E27FC236}">
                <a16:creationId xmlns:a16="http://schemas.microsoft.com/office/drawing/2014/main" id="{3E8A1C9A-DDE3-8E4E-F605-A7D3022734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520440" cy="35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Apprendre HTML | De débutant à expert | + de 110 leçons">
            <a:extLst>
              <a:ext uri="{FF2B5EF4-FFF2-40B4-BE49-F238E27FC236}">
                <a16:creationId xmlns:a16="http://schemas.microsoft.com/office/drawing/2014/main" id="{8DAE2594-6AC2-613B-E665-E6B522BB89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B6407B9-5BF7-D6A3-D407-865165A15BA1}"/>
              </a:ext>
            </a:extLst>
          </p:cNvPr>
          <p:cNvSpPr txBox="1"/>
          <p:nvPr/>
        </p:nvSpPr>
        <p:spPr>
          <a:xfrm>
            <a:off x="680321" y="2624286"/>
            <a:ext cx="110194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Classe </a:t>
            </a:r>
            <a:r>
              <a:rPr lang="fr-FR" sz="2800" dirty="0" err="1"/>
              <a:t>Angular</a:t>
            </a:r>
            <a:r>
              <a:rPr lang="fr-FR" sz="2800" dirty="0"/>
              <a:t> sans </a:t>
            </a:r>
            <a:r>
              <a:rPr lang="fr-FR" sz="2800" dirty="0" err="1"/>
              <a:t>template</a:t>
            </a: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Instruction qui interagie avec une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Instancier par un composant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Il existe 3 types 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/>
              <a:t>Les composants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/>
              <a:t>Directives structurelles (*</a:t>
            </a:r>
            <a:r>
              <a:rPr lang="fr-FR" sz="2800" dirty="0" err="1"/>
              <a:t>ngIf</a:t>
            </a:r>
            <a:r>
              <a:rPr lang="fr-FR" sz="2800" dirty="0"/>
              <a:t>, *</a:t>
            </a:r>
            <a:r>
              <a:rPr lang="fr-FR" sz="2800" dirty="0" err="1"/>
              <a:t>ngFor</a:t>
            </a:r>
            <a:r>
              <a:rPr lang="fr-FR" sz="2800" dirty="0"/>
              <a:t>) =&gt; Mise en page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/>
              <a:t>Directives d’attributs (*</a:t>
            </a:r>
            <a:r>
              <a:rPr lang="fr-FR" sz="2800" dirty="0" err="1"/>
              <a:t>NgClass</a:t>
            </a:r>
            <a:r>
              <a:rPr lang="fr-FR" sz="2800" dirty="0"/>
              <a:t>, *</a:t>
            </a:r>
            <a:r>
              <a:rPr lang="fr-FR" sz="2800" dirty="0" err="1"/>
              <a:t>NgStyle</a:t>
            </a:r>
            <a:r>
              <a:rPr lang="fr-FR" sz="2800" dirty="0"/>
              <a:t>) =&gt; Apparence</a:t>
            </a:r>
          </a:p>
          <a:p>
            <a:pPr lvl="1"/>
            <a:endParaRPr lang="fr-FR" sz="2800" dirty="0"/>
          </a:p>
          <a:p>
            <a:pPr lvl="1"/>
            <a:r>
              <a:rPr lang="fr-FR" sz="2800" i="1" dirty="0" err="1">
                <a:highlight>
                  <a:srgbClr val="008080"/>
                </a:highlight>
              </a:rPr>
              <a:t>n</a:t>
            </a:r>
            <a:r>
              <a:rPr lang="fr-FR" sz="2800" i="1" dirty="0" err="1">
                <a:effectLst/>
                <a:highlight>
                  <a:srgbClr val="008080"/>
                </a:highlight>
              </a:rPr>
              <a:t>g</a:t>
            </a:r>
            <a:r>
              <a:rPr lang="fr-FR" sz="2800" i="1" dirty="0">
                <a:effectLst/>
                <a:highlight>
                  <a:srgbClr val="008080"/>
                </a:highlight>
              </a:rPr>
              <a:t> </a:t>
            </a:r>
            <a:r>
              <a:rPr lang="fr-FR" sz="2800" i="1" dirty="0" err="1">
                <a:effectLst/>
                <a:highlight>
                  <a:srgbClr val="008080"/>
                </a:highlight>
              </a:rPr>
              <a:t>generate</a:t>
            </a:r>
            <a:r>
              <a:rPr lang="fr-FR" sz="2800" i="1" dirty="0">
                <a:effectLst/>
                <a:highlight>
                  <a:srgbClr val="008080"/>
                </a:highlight>
              </a:rPr>
              <a:t> directive </a:t>
            </a:r>
            <a:r>
              <a:rPr lang="fr-FR" sz="2800" i="1" dirty="0" err="1">
                <a:effectLst/>
                <a:highlight>
                  <a:srgbClr val="008080"/>
                </a:highlight>
              </a:rPr>
              <a:t>nomDirective</a:t>
            </a:r>
            <a:endParaRPr lang="fr-FR" sz="2800" i="1" dirty="0">
              <a:effectLst/>
              <a:highlight>
                <a:srgbClr val="008080"/>
              </a:highlight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537033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C92D3-0053-2DBF-1E46-9BDE558B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FR" dirty="0"/>
              <a:t>4. Les directives </a:t>
            </a:r>
            <a:br>
              <a:rPr lang="fr-FR" dirty="0"/>
            </a:br>
            <a:r>
              <a:rPr lang="fr-FR" sz="2400" dirty="0"/>
              <a:t>Exercice</a:t>
            </a:r>
          </a:p>
        </p:txBody>
      </p:sp>
      <p:pic>
        <p:nvPicPr>
          <p:cNvPr id="1028" name="Picture 4" descr="Angular — Wikipédia">
            <a:extLst>
              <a:ext uri="{FF2B5EF4-FFF2-40B4-BE49-F238E27FC236}">
                <a16:creationId xmlns:a16="http://schemas.microsoft.com/office/drawing/2014/main" id="{30E01F75-71AA-1DDC-D969-944C322C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280" y="483294"/>
            <a:ext cx="1569720" cy="1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Apprendre HTML | De débutant à expert | + de 110 leçons">
            <a:extLst>
              <a:ext uri="{FF2B5EF4-FFF2-40B4-BE49-F238E27FC236}">
                <a16:creationId xmlns:a16="http://schemas.microsoft.com/office/drawing/2014/main" id="{3E8A1C9A-DDE3-8E4E-F605-A7D3022734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520440" cy="35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Apprendre HTML | De débutant à expert | + de 110 leçons">
            <a:extLst>
              <a:ext uri="{FF2B5EF4-FFF2-40B4-BE49-F238E27FC236}">
                <a16:creationId xmlns:a16="http://schemas.microsoft.com/office/drawing/2014/main" id="{8DAE2594-6AC2-613B-E665-E6B522BB89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B6407B9-5BF7-D6A3-D407-865165A15BA1}"/>
              </a:ext>
            </a:extLst>
          </p:cNvPr>
          <p:cNvSpPr txBox="1"/>
          <p:nvPr/>
        </p:nvSpPr>
        <p:spPr>
          <a:xfrm>
            <a:off x="680321" y="2624286"/>
            <a:ext cx="11019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Ajouter un effet background sur la carte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Créer une directive pour les images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Initialheight</a:t>
            </a:r>
            <a:endParaRPr lang="fr-F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InitialWidth</a:t>
            </a:r>
            <a:endParaRPr lang="fr-F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InitialMargin</a:t>
            </a:r>
            <a:endParaRPr lang="fr-F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95061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C92D3-0053-2DBF-1E46-9BDE558B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FR" dirty="0"/>
              <a:t>5. Les pipes </a:t>
            </a:r>
            <a:br>
              <a:rPr lang="fr-FR" dirty="0"/>
            </a:br>
            <a:r>
              <a:rPr lang="fr-FR" sz="2400" dirty="0"/>
              <a:t>Présentation</a:t>
            </a:r>
          </a:p>
        </p:txBody>
      </p:sp>
      <p:pic>
        <p:nvPicPr>
          <p:cNvPr id="1028" name="Picture 4" descr="Angular — Wikipédia">
            <a:extLst>
              <a:ext uri="{FF2B5EF4-FFF2-40B4-BE49-F238E27FC236}">
                <a16:creationId xmlns:a16="http://schemas.microsoft.com/office/drawing/2014/main" id="{30E01F75-71AA-1DDC-D969-944C322C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280" y="483294"/>
            <a:ext cx="1569720" cy="1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Apprendre HTML | De débutant à expert | + de 110 leçons">
            <a:extLst>
              <a:ext uri="{FF2B5EF4-FFF2-40B4-BE49-F238E27FC236}">
                <a16:creationId xmlns:a16="http://schemas.microsoft.com/office/drawing/2014/main" id="{3E8A1C9A-DDE3-8E4E-F605-A7D3022734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520440" cy="35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Apprendre HTML | De débutant à expert | + de 110 leçons">
            <a:extLst>
              <a:ext uri="{FF2B5EF4-FFF2-40B4-BE49-F238E27FC236}">
                <a16:creationId xmlns:a16="http://schemas.microsoft.com/office/drawing/2014/main" id="{8DAE2594-6AC2-613B-E665-E6B522BB89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B6407B9-5BF7-D6A3-D407-865165A15BA1}"/>
              </a:ext>
            </a:extLst>
          </p:cNvPr>
          <p:cNvSpPr txBox="1"/>
          <p:nvPr/>
        </p:nvSpPr>
        <p:spPr>
          <a:xfrm>
            <a:off x="680321" y="2624286"/>
            <a:ext cx="110194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Filtre de transformation coté vue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Inspiré du </a:t>
            </a:r>
            <a:r>
              <a:rPr lang="fr-FR" sz="2800" dirty="0" err="1">
                <a:effectLst/>
              </a:rPr>
              <a:t>shell</a:t>
            </a:r>
            <a:r>
              <a:rPr lang="fr-FR" sz="2800" dirty="0">
                <a:effectLst/>
              </a:rPr>
              <a:t> UNIX</a:t>
            </a: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Syntaxe : </a:t>
            </a:r>
            <a:r>
              <a:rPr lang="en-US" sz="2800" dirty="0"/>
              <a:t>&lt;div&gt;{{ </a:t>
            </a:r>
            <a:r>
              <a:rPr lang="en-US" sz="2800" dirty="0" err="1"/>
              <a:t>user.firstName</a:t>
            </a:r>
            <a:r>
              <a:rPr lang="en-US" sz="2800" dirty="0"/>
              <a:t> | lowercase }}&lt;/div&gt;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Accepte</a:t>
            </a:r>
            <a:r>
              <a:rPr lang="en-US" sz="2800" dirty="0"/>
              <a:t> le chainage et les </a:t>
            </a:r>
            <a:r>
              <a:rPr lang="en-US" sz="2800" dirty="0" err="1"/>
              <a:t>paramétres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effectLst/>
              </a:rPr>
              <a:t>&lt;div&gt;{{ </a:t>
            </a:r>
            <a:r>
              <a:rPr lang="fr-FR" sz="2800" dirty="0" err="1">
                <a:effectLst/>
              </a:rPr>
              <a:t>user.firstName</a:t>
            </a:r>
            <a:r>
              <a:rPr lang="fr-FR" sz="2800" dirty="0">
                <a:effectLst/>
              </a:rPr>
              <a:t> | slice:0:10 | </a:t>
            </a:r>
            <a:r>
              <a:rPr lang="fr-FR" sz="2800" dirty="0" err="1">
                <a:effectLst/>
              </a:rPr>
              <a:t>lowercase</a:t>
            </a:r>
            <a:r>
              <a:rPr lang="fr-FR" sz="2800" dirty="0">
                <a:effectLst/>
              </a:rPr>
              <a:t> }}&lt;/div&gt;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i="1" dirty="0" err="1">
                <a:highlight>
                  <a:srgbClr val="008080"/>
                </a:highlight>
              </a:rPr>
              <a:t>n</a:t>
            </a:r>
            <a:r>
              <a:rPr lang="fr-FR" sz="2800" i="1" dirty="0" err="1">
                <a:effectLst/>
                <a:highlight>
                  <a:srgbClr val="008080"/>
                </a:highlight>
              </a:rPr>
              <a:t>g</a:t>
            </a:r>
            <a:r>
              <a:rPr lang="fr-FR" sz="2800" i="1" dirty="0">
                <a:effectLst/>
                <a:highlight>
                  <a:srgbClr val="008080"/>
                </a:highlight>
              </a:rPr>
              <a:t> </a:t>
            </a:r>
            <a:r>
              <a:rPr lang="fr-FR" sz="2800" i="1" dirty="0" err="1">
                <a:effectLst/>
                <a:highlight>
                  <a:srgbClr val="008080"/>
                </a:highlight>
              </a:rPr>
              <a:t>generate</a:t>
            </a:r>
            <a:r>
              <a:rPr lang="fr-FR" sz="2800" i="1" dirty="0">
                <a:effectLst/>
                <a:highlight>
                  <a:srgbClr val="008080"/>
                </a:highlight>
              </a:rPr>
              <a:t> pipe </a:t>
            </a:r>
            <a:r>
              <a:rPr lang="fr-FR" sz="2800" i="1" dirty="0" err="1">
                <a:effectLst/>
                <a:highlight>
                  <a:srgbClr val="008080"/>
                </a:highlight>
              </a:rPr>
              <a:t>nomPipe</a:t>
            </a:r>
            <a:endParaRPr lang="fr-FR" sz="2800" i="1" dirty="0">
              <a:effectLst/>
              <a:highlight>
                <a:srgbClr val="0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06398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C92D3-0053-2DBF-1E46-9BDE558B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FR" dirty="0"/>
              <a:t>6. Les routes</a:t>
            </a:r>
            <a:br>
              <a:rPr lang="fr-FR" dirty="0"/>
            </a:br>
            <a:r>
              <a:rPr lang="fr-FR" sz="2400" dirty="0"/>
              <a:t>Présentation</a:t>
            </a:r>
          </a:p>
        </p:txBody>
      </p:sp>
      <p:pic>
        <p:nvPicPr>
          <p:cNvPr id="1028" name="Picture 4" descr="Angular — Wikipédia">
            <a:extLst>
              <a:ext uri="{FF2B5EF4-FFF2-40B4-BE49-F238E27FC236}">
                <a16:creationId xmlns:a16="http://schemas.microsoft.com/office/drawing/2014/main" id="{30E01F75-71AA-1DDC-D969-944C322C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280" y="483294"/>
            <a:ext cx="1569720" cy="1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Apprendre HTML | De débutant à expert | + de 110 leçons">
            <a:extLst>
              <a:ext uri="{FF2B5EF4-FFF2-40B4-BE49-F238E27FC236}">
                <a16:creationId xmlns:a16="http://schemas.microsoft.com/office/drawing/2014/main" id="{3E8A1C9A-DDE3-8E4E-F605-A7D3022734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520440" cy="35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Apprendre HTML | De débutant à expert | + de 110 leçons">
            <a:extLst>
              <a:ext uri="{FF2B5EF4-FFF2-40B4-BE49-F238E27FC236}">
                <a16:creationId xmlns:a16="http://schemas.microsoft.com/office/drawing/2014/main" id="{8DAE2594-6AC2-613B-E665-E6B522BB89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B6407B9-5BF7-D6A3-D407-865165A15BA1}"/>
              </a:ext>
            </a:extLst>
          </p:cNvPr>
          <p:cNvSpPr txBox="1"/>
          <p:nvPr/>
        </p:nvSpPr>
        <p:spPr>
          <a:xfrm>
            <a:off x="680321" y="2624286"/>
            <a:ext cx="110194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Route =&gt;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app-</a:t>
            </a:r>
            <a:r>
              <a:rPr lang="fr-FR" sz="2800" dirty="0" err="1"/>
              <a:t>routing.module.ts</a:t>
            </a: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fr-F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fr-F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‘url'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NomComponentSource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fr-F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fr-F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‘url/:id'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NomComponentSource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endParaRPr lang="fr-FR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6411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C92D3-0053-2DBF-1E46-9BDE558B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FR" dirty="0"/>
              <a:t>7. Les modules</a:t>
            </a:r>
            <a:br>
              <a:rPr lang="fr-FR" dirty="0"/>
            </a:br>
            <a:r>
              <a:rPr lang="fr-FR" sz="2400" dirty="0"/>
              <a:t>Présentation</a:t>
            </a:r>
          </a:p>
        </p:txBody>
      </p:sp>
      <p:pic>
        <p:nvPicPr>
          <p:cNvPr id="1028" name="Picture 4" descr="Angular — Wikipédia">
            <a:extLst>
              <a:ext uri="{FF2B5EF4-FFF2-40B4-BE49-F238E27FC236}">
                <a16:creationId xmlns:a16="http://schemas.microsoft.com/office/drawing/2014/main" id="{30E01F75-71AA-1DDC-D969-944C322C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280" y="483294"/>
            <a:ext cx="1569720" cy="1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Apprendre HTML | De débutant à expert | + de 110 leçons">
            <a:extLst>
              <a:ext uri="{FF2B5EF4-FFF2-40B4-BE49-F238E27FC236}">
                <a16:creationId xmlns:a16="http://schemas.microsoft.com/office/drawing/2014/main" id="{3E8A1C9A-DDE3-8E4E-F605-A7D3022734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520440" cy="35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Apprendre HTML | De débutant à expert | + de 110 leçons">
            <a:extLst>
              <a:ext uri="{FF2B5EF4-FFF2-40B4-BE49-F238E27FC236}">
                <a16:creationId xmlns:a16="http://schemas.microsoft.com/office/drawing/2014/main" id="{8DAE2594-6AC2-613B-E665-E6B522BB89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B6407B9-5BF7-D6A3-D407-865165A15BA1}"/>
              </a:ext>
            </a:extLst>
          </p:cNvPr>
          <p:cNvSpPr txBox="1"/>
          <p:nvPr/>
        </p:nvSpPr>
        <p:spPr>
          <a:xfrm>
            <a:off x="680321" y="2624286"/>
            <a:ext cx="11019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Angular</a:t>
            </a:r>
            <a:r>
              <a:rPr lang="fr-FR" sz="2800" dirty="0"/>
              <a:t> est modulaire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Av: visibilité, réutilisation de code, structuration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i="1" dirty="0" err="1">
                <a:highlight>
                  <a:srgbClr val="008080"/>
                </a:highlight>
              </a:rPr>
              <a:t>n</a:t>
            </a:r>
            <a:r>
              <a:rPr lang="fr-FR" sz="2800" i="1" dirty="0" err="1">
                <a:effectLst/>
                <a:highlight>
                  <a:srgbClr val="008080"/>
                </a:highlight>
              </a:rPr>
              <a:t>g</a:t>
            </a:r>
            <a:r>
              <a:rPr lang="fr-FR" sz="2800" i="1" dirty="0">
                <a:effectLst/>
                <a:highlight>
                  <a:srgbClr val="008080"/>
                </a:highlight>
              </a:rPr>
              <a:t> </a:t>
            </a:r>
            <a:r>
              <a:rPr lang="fr-FR" sz="2800" i="1" dirty="0" err="1">
                <a:effectLst/>
                <a:highlight>
                  <a:srgbClr val="008080"/>
                </a:highlight>
              </a:rPr>
              <a:t>generate</a:t>
            </a:r>
            <a:r>
              <a:rPr lang="fr-FR" sz="2800" i="1" dirty="0">
                <a:effectLst/>
                <a:highlight>
                  <a:srgbClr val="008080"/>
                </a:highlight>
              </a:rPr>
              <a:t> module </a:t>
            </a:r>
            <a:r>
              <a:rPr lang="fr-FR" sz="2800" i="1" dirty="0" err="1">
                <a:effectLst/>
                <a:highlight>
                  <a:srgbClr val="008080"/>
                </a:highlight>
              </a:rPr>
              <a:t>nomModule</a:t>
            </a:r>
            <a:endParaRPr lang="fr-FR" sz="2800" dirty="0"/>
          </a:p>
          <a:p>
            <a:endParaRPr lang="fr-FR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784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E74F7-860E-88C5-F6E8-576613DB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:  </a:t>
            </a:r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1996D8-6C8B-BFED-B860-6B5F39774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1979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Présentation &amp; 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Les composants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Les </a:t>
            </a:r>
            <a:r>
              <a:rPr lang="fr-FR" dirty="0" err="1"/>
              <a:t>templates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Les directives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Les pipes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Les routes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Les modules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Les services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Les formulaires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L’authentification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Mise en prod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pic>
        <p:nvPicPr>
          <p:cNvPr id="4" name="Picture 4" descr="Angular — Wikipédia">
            <a:extLst>
              <a:ext uri="{FF2B5EF4-FFF2-40B4-BE49-F238E27FC236}">
                <a16:creationId xmlns:a16="http://schemas.microsoft.com/office/drawing/2014/main" id="{D673257E-5AFB-B01D-B6B4-625172BBC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280" y="483294"/>
            <a:ext cx="1569720" cy="1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190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C92D3-0053-2DBF-1E46-9BDE558B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FR" dirty="0"/>
              <a:t>PARTIE 1 : TP</a:t>
            </a:r>
            <a:endParaRPr lang="fr-FR" sz="2400" dirty="0"/>
          </a:p>
        </p:txBody>
      </p:sp>
      <p:pic>
        <p:nvPicPr>
          <p:cNvPr id="1028" name="Picture 4" descr="Angular — Wikipédia">
            <a:extLst>
              <a:ext uri="{FF2B5EF4-FFF2-40B4-BE49-F238E27FC236}">
                <a16:creationId xmlns:a16="http://schemas.microsoft.com/office/drawing/2014/main" id="{30E01F75-71AA-1DDC-D969-944C322C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280" y="483294"/>
            <a:ext cx="1569720" cy="1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Apprendre HTML | De débutant à expert | + de 110 leçons">
            <a:extLst>
              <a:ext uri="{FF2B5EF4-FFF2-40B4-BE49-F238E27FC236}">
                <a16:creationId xmlns:a16="http://schemas.microsoft.com/office/drawing/2014/main" id="{3E8A1C9A-DDE3-8E4E-F605-A7D3022734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520440" cy="35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Apprendre HTML | De débutant à expert | + de 110 leçons">
            <a:extLst>
              <a:ext uri="{FF2B5EF4-FFF2-40B4-BE49-F238E27FC236}">
                <a16:creationId xmlns:a16="http://schemas.microsoft.com/office/drawing/2014/main" id="{8DAE2594-6AC2-613B-E665-E6B522BB89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B6407B9-5BF7-D6A3-D407-865165A15BA1}"/>
              </a:ext>
            </a:extLst>
          </p:cNvPr>
          <p:cNvSpPr txBox="1"/>
          <p:nvPr/>
        </p:nvSpPr>
        <p:spPr>
          <a:xfrm>
            <a:off x="586264" y="2182326"/>
            <a:ext cx="110194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400" dirty="0"/>
              <a:t>Création d’un module Participant</a:t>
            </a:r>
          </a:p>
          <a:p>
            <a:pPr marL="457200" indent="-457200">
              <a:buFontTx/>
              <a:buChar char="-"/>
            </a:pPr>
            <a:r>
              <a:rPr lang="fr-FR" sz="2400" dirty="0">
                <a:effectLst/>
              </a:rPr>
              <a:t>Création d’un modèle Participant</a:t>
            </a:r>
            <a:endParaRPr lang="fr-FR" sz="2400" dirty="0"/>
          </a:p>
          <a:p>
            <a:pPr marL="914400" lvl="1" indent="-457200">
              <a:buFontTx/>
              <a:buChar char="-"/>
            </a:pPr>
            <a:r>
              <a:rPr lang="fr-FR" sz="2400" dirty="0"/>
              <a:t>id, nom, prénom, sexe, âge</a:t>
            </a:r>
          </a:p>
          <a:p>
            <a:pPr marL="457200" indent="-457200">
              <a:buFontTx/>
              <a:buChar char="-"/>
            </a:pPr>
            <a:r>
              <a:rPr lang="fr-FR" sz="2400" dirty="0">
                <a:effectLst/>
              </a:rPr>
              <a:t>Création d’un </a:t>
            </a:r>
            <a:r>
              <a:rPr lang="fr-FR" sz="2400" dirty="0" err="1">
                <a:effectLst/>
              </a:rPr>
              <a:t>mock</a:t>
            </a:r>
            <a:r>
              <a:rPr lang="fr-FR" sz="2400" dirty="0">
                <a:effectLst/>
              </a:rPr>
              <a:t> pour </a:t>
            </a:r>
            <a:r>
              <a:rPr lang="fr-FR" sz="2400" dirty="0"/>
              <a:t>des participants</a:t>
            </a:r>
          </a:p>
          <a:p>
            <a:pPr marL="457200" indent="-457200">
              <a:buFontTx/>
              <a:buChar char="-"/>
            </a:pPr>
            <a:r>
              <a:rPr lang="fr-FR" sz="2400" dirty="0">
                <a:effectLst/>
              </a:rPr>
              <a:t>Création de </a:t>
            </a:r>
            <a:r>
              <a:rPr lang="fr-FR" sz="2400" dirty="0"/>
              <a:t>composant + interface + route :</a:t>
            </a:r>
            <a:endParaRPr lang="fr-FR" sz="2400" dirty="0">
              <a:effectLst/>
            </a:endParaRPr>
          </a:p>
          <a:p>
            <a:pPr marL="914400" lvl="1" indent="-457200">
              <a:buFontTx/>
              <a:buChar char="-"/>
            </a:pPr>
            <a:r>
              <a:rPr lang="fr-FR" sz="2400" dirty="0"/>
              <a:t>Liste participant </a:t>
            </a:r>
          </a:p>
          <a:p>
            <a:pPr marL="914400" lvl="1" indent="-457200">
              <a:buFontTx/>
              <a:buChar char="-"/>
            </a:pPr>
            <a:r>
              <a:rPr lang="fr-FR" sz="2400" dirty="0">
                <a:effectLst/>
              </a:rPr>
              <a:t>Détail participant</a:t>
            </a:r>
            <a:endParaRPr lang="fr-FR" sz="2400" dirty="0"/>
          </a:p>
          <a:p>
            <a:pPr marL="457200" indent="-457200">
              <a:buFontTx/>
              <a:buChar char="-"/>
            </a:pPr>
            <a:r>
              <a:rPr lang="fr-FR" sz="2400" dirty="0"/>
              <a:t>Ajouter dans le composant racine un menu (</a:t>
            </a:r>
            <a:r>
              <a:rPr lang="fr-FR" sz="2400" dirty="0" err="1"/>
              <a:t>navBar</a:t>
            </a:r>
            <a:r>
              <a:rPr lang="fr-FR" sz="2400" dirty="0"/>
              <a:t> </a:t>
            </a:r>
            <a:r>
              <a:rPr lang="fr-FR" sz="2400" dirty="0" err="1"/>
              <a:t>materialize</a:t>
            </a:r>
            <a:r>
              <a:rPr lang="fr-FR" sz="2400" dirty="0"/>
              <a:t>) :</a:t>
            </a:r>
          </a:p>
          <a:p>
            <a:pPr marL="914400" lvl="1" indent="-457200">
              <a:buFontTx/>
              <a:buChar char="-"/>
            </a:pPr>
            <a:r>
              <a:rPr lang="fr-FR" sz="2400" dirty="0"/>
              <a:t>Formations</a:t>
            </a:r>
          </a:p>
          <a:p>
            <a:pPr marL="914400" lvl="1" indent="-457200">
              <a:buFontTx/>
              <a:buChar char="-"/>
            </a:pPr>
            <a:r>
              <a:rPr lang="fr-FR" sz="2400" dirty="0">
                <a:effectLst/>
              </a:rPr>
              <a:t>Participants</a:t>
            </a:r>
          </a:p>
          <a:p>
            <a:pPr marL="914400" lvl="1" indent="-457200">
              <a:buFontTx/>
              <a:buChar char="-"/>
            </a:pPr>
            <a:endParaRPr lang="fr-FR" sz="2400" dirty="0"/>
          </a:p>
          <a:p>
            <a:pPr marL="457200" indent="-457200">
              <a:buFontTx/>
              <a:buChar char="-"/>
            </a:pPr>
            <a:r>
              <a:rPr lang="fr-FR" sz="2400" dirty="0"/>
              <a:t>Bonus : Créer une directive qui colorie le nom/prénom en fonction du sexe</a:t>
            </a:r>
          </a:p>
          <a:p>
            <a:pPr lvl="1"/>
            <a:endParaRPr lang="fr-FR" sz="2400" dirty="0">
              <a:effectLst/>
            </a:endParaRPr>
          </a:p>
          <a:p>
            <a:pPr marL="914400" lvl="1" indent="-457200">
              <a:buFontTx/>
              <a:buChar char="-"/>
            </a:pPr>
            <a:endParaRPr lang="fr-F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1071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C92D3-0053-2DBF-1E46-9BDE558B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FR" dirty="0"/>
              <a:t>8. Les services</a:t>
            </a:r>
            <a:br>
              <a:rPr lang="fr-FR" dirty="0"/>
            </a:br>
            <a:r>
              <a:rPr lang="fr-FR" sz="2400" dirty="0"/>
              <a:t>Présentation</a:t>
            </a:r>
          </a:p>
        </p:txBody>
      </p:sp>
      <p:pic>
        <p:nvPicPr>
          <p:cNvPr id="1028" name="Picture 4" descr="Angular — Wikipédia">
            <a:extLst>
              <a:ext uri="{FF2B5EF4-FFF2-40B4-BE49-F238E27FC236}">
                <a16:creationId xmlns:a16="http://schemas.microsoft.com/office/drawing/2014/main" id="{30E01F75-71AA-1DDC-D969-944C322C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280" y="483294"/>
            <a:ext cx="1569720" cy="1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Apprendre HTML | De débutant à expert | + de 110 leçons">
            <a:extLst>
              <a:ext uri="{FF2B5EF4-FFF2-40B4-BE49-F238E27FC236}">
                <a16:creationId xmlns:a16="http://schemas.microsoft.com/office/drawing/2014/main" id="{3E8A1C9A-DDE3-8E4E-F605-A7D3022734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520440" cy="35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Apprendre HTML | De débutant à expert | + de 110 leçons">
            <a:extLst>
              <a:ext uri="{FF2B5EF4-FFF2-40B4-BE49-F238E27FC236}">
                <a16:creationId xmlns:a16="http://schemas.microsoft.com/office/drawing/2014/main" id="{8DAE2594-6AC2-613B-E665-E6B522BB89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2E4F17-570D-9A72-7408-192BC87CDE46}"/>
              </a:ext>
            </a:extLst>
          </p:cNvPr>
          <p:cNvSpPr txBox="1"/>
          <p:nvPr/>
        </p:nvSpPr>
        <p:spPr>
          <a:xfrm>
            <a:off x="680321" y="2624286"/>
            <a:ext cx="110194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Classe composée d’attributs et méthodes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0" dirty="0">
                <a:effectLst/>
                <a:latin typeface="+mj-lt"/>
              </a:rPr>
              <a:t>Instancier par </a:t>
            </a:r>
            <a:r>
              <a:rPr lang="fr-FR" sz="2800" dirty="0" err="1">
                <a:latin typeface="+mj-lt"/>
              </a:rPr>
              <a:t>Angular</a:t>
            </a:r>
            <a:endParaRPr lang="fr-FR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+mj-lt"/>
              </a:rPr>
              <a:t>Une instance utilisée dans toute l’application (</a:t>
            </a:r>
            <a:r>
              <a:rPr lang="fr-FR" sz="2800" b="0" i="0" dirty="0">
                <a:effectLst/>
                <a:latin typeface="Poppins" panose="00000500000000000000" pitchFamily="2" charset="0"/>
              </a:rPr>
              <a:t>singleton </a:t>
            </a:r>
            <a:r>
              <a:rPr lang="fr-FR" sz="2800" b="0" i="0" dirty="0">
                <a:effectLst/>
                <a:latin typeface="+mj-lt"/>
              </a:rPr>
              <a:t>)</a:t>
            </a:r>
            <a:endParaRPr lang="fr-FR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Av: réutilisation du code, centralisation, facilité les échanges</a:t>
            </a:r>
          </a:p>
          <a:p>
            <a:endParaRPr lang="fr-FR" sz="2800" dirty="0">
              <a:effectLst/>
            </a:endParaRPr>
          </a:p>
          <a:p>
            <a:r>
              <a:rPr lang="fr-FR" sz="2800" i="1" dirty="0" err="1">
                <a:highlight>
                  <a:srgbClr val="008080"/>
                </a:highlight>
              </a:rPr>
              <a:t>n</a:t>
            </a:r>
            <a:r>
              <a:rPr lang="fr-FR" sz="2800" i="1" dirty="0" err="1">
                <a:effectLst/>
                <a:highlight>
                  <a:srgbClr val="008080"/>
                </a:highlight>
              </a:rPr>
              <a:t>g</a:t>
            </a:r>
            <a:r>
              <a:rPr lang="fr-FR" sz="2800" i="1" dirty="0">
                <a:effectLst/>
                <a:highlight>
                  <a:srgbClr val="008080"/>
                </a:highlight>
              </a:rPr>
              <a:t> </a:t>
            </a:r>
            <a:r>
              <a:rPr lang="fr-FR" sz="2800" i="1" dirty="0" err="1">
                <a:effectLst/>
                <a:highlight>
                  <a:srgbClr val="008080"/>
                </a:highlight>
              </a:rPr>
              <a:t>generate</a:t>
            </a:r>
            <a:r>
              <a:rPr lang="fr-FR" sz="2800" i="1" dirty="0">
                <a:effectLst/>
                <a:highlight>
                  <a:srgbClr val="008080"/>
                </a:highlight>
              </a:rPr>
              <a:t> service </a:t>
            </a:r>
            <a:r>
              <a:rPr lang="fr-FR" sz="2800" i="1" dirty="0" err="1">
                <a:effectLst/>
                <a:highlight>
                  <a:srgbClr val="008080"/>
                </a:highlight>
              </a:rPr>
              <a:t>nomService</a:t>
            </a:r>
            <a:endParaRPr lang="fr-FR" sz="2800" i="1" dirty="0">
              <a:effectLst/>
              <a:highlight>
                <a:srgbClr val="008080"/>
              </a:highlight>
            </a:endParaRPr>
          </a:p>
          <a:p>
            <a:endParaRPr lang="fr-FR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7154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C92D3-0053-2DBF-1E46-9BDE558B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FR" dirty="0"/>
              <a:t>8. Les services</a:t>
            </a:r>
            <a:br>
              <a:rPr lang="fr-FR" dirty="0"/>
            </a:br>
            <a:r>
              <a:rPr lang="fr-FR" sz="2400" dirty="0"/>
              <a:t>Exercice</a:t>
            </a:r>
          </a:p>
        </p:txBody>
      </p:sp>
      <p:pic>
        <p:nvPicPr>
          <p:cNvPr id="1028" name="Picture 4" descr="Angular — Wikipédia">
            <a:extLst>
              <a:ext uri="{FF2B5EF4-FFF2-40B4-BE49-F238E27FC236}">
                <a16:creationId xmlns:a16="http://schemas.microsoft.com/office/drawing/2014/main" id="{30E01F75-71AA-1DDC-D969-944C322C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280" y="483294"/>
            <a:ext cx="1569720" cy="1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Apprendre HTML | De débutant à expert | + de 110 leçons">
            <a:extLst>
              <a:ext uri="{FF2B5EF4-FFF2-40B4-BE49-F238E27FC236}">
                <a16:creationId xmlns:a16="http://schemas.microsoft.com/office/drawing/2014/main" id="{3E8A1C9A-DDE3-8E4E-F605-A7D3022734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520440" cy="35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Apprendre HTML | De débutant à expert | + de 110 leçons">
            <a:extLst>
              <a:ext uri="{FF2B5EF4-FFF2-40B4-BE49-F238E27FC236}">
                <a16:creationId xmlns:a16="http://schemas.microsoft.com/office/drawing/2014/main" id="{8DAE2594-6AC2-613B-E665-E6B522BB89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2E4F17-570D-9A72-7408-192BC87CDE46}"/>
              </a:ext>
            </a:extLst>
          </p:cNvPr>
          <p:cNvSpPr txBox="1"/>
          <p:nvPr/>
        </p:nvSpPr>
        <p:spPr>
          <a:xfrm>
            <a:off x="680321" y="2673459"/>
            <a:ext cx="11019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/>
              <a:t>Créer un service Participant</a:t>
            </a:r>
          </a:p>
          <a:p>
            <a:pPr marL="914400" lvl="1" indent="-457200">
              <a:buFontTx/>
              <a:buChar char="-"/>
            </a:pPr>
            <a:r>
              <a:rPr lang="fr-FR" sz="2800" dirty="0" err="1"/>
              <a:t>getListParticipant</a:t>
            </a:r>
            <a:r>
              <a:rPr lang="fr-FR" sz="2800" dirty="0"/>
              <a:t>()</a:t>
            </a:r>
          </a:p>
          <a:p>
            <a:pPr marL="914400" lvl="1" indent="-457200">
              <a:buFontTx/>
              <a:buChar char="-"/>
            </a:pPr>
            <a:r>
              <a:rPr lang="fr-FR" sz="2800" dirty="0" err="1"/>
              <a:t>getParticipantById</a:t>
            </a:r>
            <a:r>
              <a:rPr lang="fr-FR" sz="2800" dirty="0"/>
              <a:t>()</a:t>
            </a:r>
            <a:endParaRPr lang="fr-FR" sz="2800" i="1" dirty="0">
              <a:highlight>
                <a:srgbClr val="0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15292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C92D3-0053-2DBF-1E46-9BDE558B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FR" dirty="0"/>
              <a:t>9. Les formulaires</a:t>
            </a:r>
            <a:br>
              <a:rPr lang="fr-FR" dirty="0"/>
            </a:br>
            <a:r>
              <a:rPr lang="fr-FR" sz="2400" dirty="0"/>
              <a:t>Présentation</a:t>
            </a:r>
          </a:p>
        </p:txBody>
      </p:sp>
      <p:pic>
        <p:nvPicPr>
          <p:cNvPr id="1028" name="Picture 4" descr="Angular — Wikipédia">
            <a:extLst>
              <a:ext uri="{FF2B5EF4-FFF2-40B4-BE49-F238E27FC236}">
                <a16:creationId xmlns:a16="http://schemas.microsoft.com/office/drawing/2014/main" id="{30E01F75-71AA-1DDC-D969-944C322C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280" y="483294"/>
            <a:ext cx="1569720" cy="1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Apprendre HTML | De débutant à expert | + de 110 leçons">
            <a:extLst>
              <a:ext uri="{FF2B5EF4-FFF2-40B4-BE49-F238E27FC236}">
                <a16:creationId xmlns:a16="http://schemas.microsoft.com/office/drawing/2014/main" id="{3E8A1C9A-DDE3-8E4E-F605-A7D3022734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520440" cy="35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Apprendre HTML | De débutant à expert | + de 110 leçons">
            <a:extLst>
              <a:ext uri="{FF2B5EF4-FFF2-40B4-BE49-F238E27FC236}">
                <a16:creationId xmlns:a16="http://schemas.microsoft.com/office/drawing/2014/main" id="{8DAE2594-6AC2-613B-E665-E6B522BB89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B402997-561A-AE3E-2E12-26469FF3E2D5}"/>
              </a:ext>
            </a:extLst>
          </p:cNvPr>
          <p:cNvSpPr txBox="1"/>
          <p:nvPr/>
        </p:nvSpPr>
        <p:spPr>
          <a:xfrm>
            <a:off x="680321" y="2624286"/>
            <a:ext cx="110194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2 types : Forms Module, </a:t>
            </a:r>
            <a:r>
              <a:rPr lang="fr-FR" sz="2800" dirty="0" err="1"/>
              <a:t>Reactive</a:t>
            </a:r>
            <a:r>
              <a:rPr lang="fr-FR" sz="2800" dirty="0"/>
              <a:t> Forms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effectLst/>
              </a:rPr>
              <a:t>@angular/forms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effectLst/>
              </a:rPr>
              <a:t>ngForm</a:t>
            </a:r>
            <a:r>
              <a:rPr lang="fr-FR" sz="2800" dirty="0">
                <a:effectLst/>
              </a:rPr>
              <a:t> &amp; </a:t>
            </a:r>
            <a:r>
              <a:rPr lang="fr-FR" sz="2800" dirty="0" err="1">
                <a:effectLst/>
              </a:rPr>
              <a:t>ngModel</a:t>
            </a:r>
            <a:endParaRPr lang="fr-FR" sz="2800" dirty="0"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81401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C92D3-0053-2DBF-1E46-9BDE558B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FR" dirty="0"/>
              <a:t>9.Les formulaires</a:t>
            </a:r>
            <a:br>
              <a:rPr lang="fr-FR" dirty="0"/>
            </a:br>
            <a:r>
              <a:rPr lang="fr-FR" sz="2400" dirty="0"/>
              <a:t>Exercice</a:t>
            </a:r>
          </a:p>
        </p:txBody>
      </p:sp>
      <p:pic>
        <p:nvPicPr>
          <p:cNvPr id="1028" name="Picture 4" descr="Angular — Wikipédia">
            <a:extLst>
              <a:ext uri="{FF2B5EF4-FFF2-40B4-BE49-F238E27FC236}">
                <a16:creationId xmlns:a16="http://schemas.microsoft.com/office/drawing/2014/main" id="{30E01F75-71AA-1DDC-D969-944C322C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280" y="483294"/>
            <a:ext cx="1569720" cy="1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Apprendre HTML | De débutant à expert | + de 110 leçons">
            <a:extLst>
              <a:ext uri="{FF2B5EF4-FFF2-40B4-BE49-F238E27FC236}">
                <a16:creationId xmlns:a16="http://schemas.microsoft.com/office/drawing/2014/main" id="{3E8A1C9A-DDE3-8E4E-F605-A7D3022734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520440" cy="35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Apprendre HTML | De débutant à expert | + de 110 leçons">
            <a:extLst>
              <a:ext uri="{FF2B5EF4-FFF2-40B4-BE49-F238E27FC236}">
                <a16:creationId xmlns:a16="http://schemas.microsoft.com/office/drawing/2014/main" id="{8DAE2594-6AC2-613B-E665-E6B522BB89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2E4F17-570D-9A72-7408-192BC87CDE46}"/>
              </a:ext>
            </a:extLst>
          </p:cNvPr>
          <p:cNvSpPr txBox="1"/>
          <p:nvPr/>
        </p:nvSpPr>
        <p:spPr>
          <a:xfrm>
            <a:off x="680321" y="2673459"/>
            <a:ext cx="110194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/>
              <a:t>Créer un component </a:t>
            </a:r>
            <a:r>
              <a:rPr lang="fr-FR" sz="2800" dirty="0" err="1"/>
              <a:t>create</a:t>
            </a:r>
            <a:r>
              <a:rPr lang="fr-FR" sz="2800" dirty="0"/>
              <a:t>-formation</a:t>
            </a:r>
          </a:p>
          <a:p>
            <a:pPr marL="457200" indent="-457200">
              <a:buFontTx/>
              <a:buChar char="-"/>
            </a:pPr>
            <a:r>
              <a:rPr lang="fr-FR" sz="2800" i="1" dirty="0"/>
              <a:t>Créer un formulaire participant</a:t>
            </a:r>
          </a:p>
          <a:p>
            <a:pPr marL="914400" lvl="1" indent="-457200">
              <a:buFontTx/>
              <a:buChar char="-"/>
            </a:pPr>
            <a:r>
              <a:rPr lang="fr-FR" sz="2800" i="1" dirty="0"/>
              <a:t>Créer le formulaire</a:t>
            </a:r>
          </a:p>
          <a:p>
            <a:pPr marL="914400" lvl="1" indent="-457200">
              <a:buFontTx/>
              <a:buChar char="-"/>
            </a:pPr>
            <a:r>
              <a:rPr lang="fr-FR" sz="2800" i="1" dirty="0"/>
              <a:t>Créer le composant </a:t>
            </a:r>
            <a:r>
              <a:rPr lang="fr-FR" sz="2800" i="1" dirty="0" err="1"/>
              <a:t>edit</a:t>
            </a:r>
            <a:r>
              <a:rPr lang="fr-FR" sz="2800" i="1" dirty="0"/>
              <a:t>-participant</a:t>
            </a:r>
          </a:p>
          <a:p>
            <a:pPr marL="914400" lvl="1" indent="-457200">
              <a:buFontTx/>
              <a:buChar char="-"/>
            </a:pPr>
            <a:r>
              <a:rPr lang="fr-FR" sz="2800" i="1" dirty="0"/>
              <a:t>Créer le composant </a:t>
            </a:r>
            <a:r>
              <a:rPr lang="fr-FR" sz="2800" i="1" dirty="0" err="1"/>
              <a:t>create</a:t>
            </a:r>
            <a:r>
              <a:rPr lang="fr-FR" sz="2800" i="1" dirty="0"/>
              <a:t>-participant</a:t>
            </a:r>
            <a:endParaRPr lang="fr-FR" sz="2800" i="1" dirty="0">
              <a:highlight>
                <a:srgbClr val="0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86897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C92D3-0053-2DBF-1E46-9BDE558B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FR" dirty="0"/>
              <a:t>10. L’authentification</a:t>
            </a:r>
            <a:br>
              <a:rPr lang="fr-FR" dirty="0"/>
            </a:br>
            <a:r>
              <a:rPr lang="fr-FR" sz="2400" dirty="0"/>
              <a:t>Présentation</a:t>
            </a:r>
          </a:p>
        </p:txBody>
      </p:sp>
      <p:pic>
        <p:nvPicPr>
          <p:cNvPr id="1028" name="Picture 4" descr="Angular — Wikipédia">
            <a:extLst>
              <a:ext uri="{FF2B5EF4-FFF2-40B4-BE49-F238E27FC236}">
                <a16:creationId xmlns:a16="http://schemas.microsoft.com/office/drawing/2014/main" id="{30E01F75-71AA-1DDC-D969-944C322C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280" y="483294"/>
            <a:ext cx="1569720" cy="1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Apprendre HTML | De débutant à expert | + de 110 leçons">
            <a:extLst>
              <a:ext uri="{FF2B5EF4-FFF2-40B4-BE49-F238E27FC236}">
                <a16:creationId xmlns:a16="http://schemas.microsoft.com/office/drawing/2014/main" id="{3E8A1C9A-DDE3-8E4E-F605-A7D3022734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520440" cy="35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Apprendre HTML | De débutant à expert | + de 110 leçons">
            <a:extLst>
              <a:ext uri="{FF2B5EF4-FFF2-40B4-BE49-F238E27FC236}">
                <a16:creationId xmlns:a16="http://schemas.microsoft.com/office/drawing/2014/main" id="{8DAE2594-6AC2-613B-E665-E6B522BB89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2E4F17-570D-9A72-7408-192BC87CDE46}"/>
              </a:ext>
            </a:extLst>
          </p:cNvPr>
          <p:cNvSpPr txBox="1"/>
          <p:nvPr/>
        </p:nvSpPr>
        <p:spPr>
          <a:xfrm>
            <a:off x="680321" y="2673459"/>
            <a:ext cx="110194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/>
              <a:t>Mécanisme GUARD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Gestion de l’authentification et navigation</a:t>
            </a:r>
          </a:p>
          <a:p>
            <a:pPr marL="457200" indent="-457200">
              <a:buFontTx/>
              <a:buChar char="-"/>
            </a:pPr>
            <a:r>
              <a:rPr lang="fr-FR" sz="2800" i="1" dirty="0"/>
              <a:t>Retour un </a:t>
            </a:r>
            <a:r>
              <a:rPr lang="fr-FR" sz="2800" i="1" dirty="0" err="1"/>
              <a:t>boolean</a:t>
            </a:r>
            <a:endParaRPr lang="fr-FR" sz="2800" i="1" dirty="0"/>
          </a:p>
          <a:p>
            <a:pPr marL="457200" indent="-457200">
              <a:buFontTx/>
              <a:buChar char="-"/>
            </a:pPr>
            <a:r>
              <a:rPr lang="fr-FR" sz="2800" i="1" dirty="0"/>
              <a:t>Type </a:t>
            </a:r>
            <a:r>
              <a:rPr lang="fr-FR" sz="2800" i="1" dirty="0" err="1"/>
              <a:t>CanActivate</a:t>
            </a:r>
            <a:endParaRPr lang="fr-FR" sz="2800" i="1" dirty="0"/>
          </a:p>
          <a:p>
            <a:pPr marL="457200" indent="-457200">
              <a:buFontTx/>
              <a:buChar char="-"/>
            </a:pPr>
            <a:endParaRPr lang="fr-FR" sz="2800" i="1" dirty="0"/>
          </a:p>
          <a:p>
            <a:pPr marL="457200" indent="-457200">
              <a:buFontTx/>
              <a:buChar char="-"/>
            </a:pPr>
            <a:r>
              <a:rPr lang="fr-FR" sz="2800" i="1" dirty="0" err="1">
                <a:highlight>
                  <a:srgbClr val="008080"/>
                </a:highlight>
              </a:rPr>
              <a:t>n</a:t>
            </a:r>
            <a:r>
              <a:rPr lang="fr-FR" sz="2800" i="1" dirty="0" err="1">
                <a:effectLst/>
                <a:highlight>
                  <a:srgbClr val="008080"/>
                </a:highlight>
              </a:rPr>
              <a:t>g</a:t>
            </a:r>
            <a:r>
              <a:rPr lang="fr-FR" sz="2800" i="1" dirty="0">
                <a:effectLst/>
                <a:highlight>
                  <a:srgbClr val="008080"/>
                </a:highlight>
              </a:rPr>
              <a:t> </a:t>
            </a:r>
            <a:r>
              <a:rPr lang="fr-FR" sz="2800" i="1" dirty="0" err="1">
                <a:effectLst/>
                <a:highlight>
                  <a:srgbClr val="008080"/>
                </a:highlight>
              </a:rPr>
              <a:t>generate</a:t>
            </a:r>
            <a:r>
              <a:rPr lang="fr-FR" sz="2800" i="1" dirty="0">
                <a:effectLst/>
                <a:highlight>
                  <a:srgbClr val="008080"/>
                </a:highlight>
              </a:rPr>
              <a:t> </a:t>
            </a:r>
            <a:r>
              <a:rPr lang="fr-FR" sz="2800" i="1" dirty="0" err="1">
                <a:effectLst/>
                <a:highlight>
                  <a:srgbClr val="008080"/>
                </a:highlight>
              </a:rPr>
              <a:t>guard</a:t>
            </a:r>
            <a:r>
              <a:rPr lang="fr-FR" sz="2800" i="1" dirty="0">
                <a:effectLst/>
                <a:highlight>
                  <a:srgbClr val="008080"/>
                </a:highlight>
              </a:rPr>
              <a:t> </a:t>
            </a:r>
            <a:r>
              <a:rPr lang="fr-FR" sz="2800" i="1" dirty="0" err="1">
                <a:effectLst/>
                <a:highlight>
                  <a:srgbClr val="008080"/>
                </a:highlight>
              </a:rPr>
              <a:t>nomGuard</a:t>
            </a:r>
            <a:endParaRPr lang="fr-FR" sz="2800" i="1" dirty="0">
              <a:effectLst/>
              <a:highlight>
                <a:srgbClr val="008080"/>
              </a:highlight>
            </a:endParaRPr>
          </a:p>
          <a:p>
            <a:pPr marL="457200" indent="-457200">
              <a:buFontTx/>
              <a:buChar char="-"/>
            </a:pPr>
            <a:endParaRPr lang="fr-FR" sz="2800" i="1" dirty="0">
              <a:highlight>
                <a:srgbClr val="0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58291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C92D3-0053-2DBF-1E46-9BDE558B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FR" dirty="0"/>
              <a:t>11. Mise en prod</a:t>
            </a:r>
            <a:br>
              <a:rPr lang="fr-FR" dirty="0"/>
            </a:br>
            <a:endParaRPr lang="fr-FR" sz="2400" dirty="0"/>
          </a:p>
        </p:txBody>
      </p:sp>
      <p:pic>
        <p:nvPicPr>
          <p:cNvPr id="1028" name="Picture 4" descr="Angular — Wikipédia">
            <a:extLst>
              <a:ext uri="{FF2B5EF4-FFF2-40B4-BE49-F238E27FC236}">
                <a16:creationId xmlns:a16="http://schemas.microsoft.com/office/drawing/2014/main" id="{30E01F75-71AA-1DDC-D969-944C322C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280" y="483294"/>
            <a:ext cx="1569720" cy="1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Apprendre HTML | De débutant à expert | + de 110 leçons">
            <a:extLst>
              <a:ext uri="{FF2B5EF4-FFF2-40B4-BE49-F238E27FC236}">
                <a16:creationId xmlns:a16="http://schemas.microsoft.com/office/drawing/2014/main" id="{3E8A1C9A-DDE3-8E4E-F605-A7D3022734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520440" cy="35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Apprendre HTML | De débutant à expert | + de 110 leçons">
            <a:extLst>
              <a:ext uri="{FF2B5EF4-FFF2-40B4-BE49-F238E27FC236}">
                <a16:creationId xmlns:a16="http://schemas.microsoft.com/office/drawing/2014/main" id="{8DAE2594-6AC2-613B-E665-E6B522BB89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2E4F17-570D-9A72-7408-192BC87CDE46}"/>
              </a:ext>
            </a:extLst>
          </p:cNvPr>
          <p:cNvSpPr txBox="1"/>
          <p:nvPr/>
        </p:nvSpPr>
        <p:spPr>
          <a:xfrm>
            <a:off x="5010149" y="3276600"/>
            <a:ext cx="2171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 err="1">
                <a:highlight>
                  <a:srgbClr val="008080"/>
                </a:highlight>
              </a:rPr>
              <a:t>n</a:t>
            </a:r>
            <a:r>
              <a:rPr lang="fr-FR" sz="2800" i="1" dirty="0" err="1">
                <a:effectLst/>
                <a:highlight>
                  <a:srgbClr val="008080"/>
                </a:highlight>
              </a:rPr>
              <a:t>g</a:t>
            </a:r>
            <a:r>
              <a:rPr lang="fr-FR" sz="2800" i="1" dirty="0">
                <a:effectLst/>
                <a:highlight>
                  <a:srgbClr val="008080"/>
                </a:highlight>
              </a:rPr>
              <a:t> </a:t>
            </a:r>
            <a:r>
              <a:rPr lang="fr-FR" sz="2800" i="1" dirty="0" err="1">
                <a:effectLst/>
                <a:highlight>
                  <a:srgbClr val="008080"/>
                </a:highlight>
              </a:rPr>
              <a:t>build</a:t>
            </a:r>
            <a:endParaRPr lang="fr-FR" sz="2800" i="1" dirty="0">
              <a:effectLst/>
              <a:highlight>
                <a:srgbClr val="008080"/>
              </a:highlight>
            </a:endParaRPr>
          </a:p>
          <a:p>
            <a:pPr marL="457200" indent="-457200">
              <a:buFontTx/>
              <a:buChar char="-"/>
            </a:pPr>
            <a:endParaRPr lang="fr-FR" sz="2800" i="1" dirty="0">
              <a:highlight>
                <a:srgbClr val="0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1825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C92D3-0053-2DBF-1E46-9BDE558B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FR" dirty="0"/>
              <a:t>SOMMAIRE : </a:t>
            </a:r>
            <a:r>
              <a:rPr lang="fr-FR" dirty="0" err="1"/>
              <a:t>NodeJs</a:t>
            </a:r>
            <a:r>
              <a:rPr lang="fr-FR" dirty="0"/>
              <a:t> (Express)</a:t>
            </a:r>
            <a:endParaRPr lang="fr-FR" sz="2400" dirty="0"/>
          </a:p>
        </p:txBody>
      </p:sp>
      <p:sp>
        <p:nvSpPr>
          <p:cNvPr id="3" name="AutoShape 4" descr="Apprendre HTML | De débutant à expert | + de 110 leçons">
            <a:extLst>
              <a:ext uri="{FF2B5EF4-FFF2-40B4-BE49-F238E27FC236}">
                <a16:creationId xmlns:a16="http://schemas.microsoft.com/office/drawing/2014/main" id="{3E8A1C9A-DDE3-8E4E-F605-A7D3022734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520440" cy="35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Apprendre HTML | De débutant à expert | + de 110 leçons">
            <a:extLst>
              <a:ext uri="{FF2B5EF4-FFF2-40B4-BE49-F238E27FC236}">
                <a16:creationId xmlns:a16="http://schemas.microsoft.com/office/drawing/2014/main" id="{8DAE2594-6AC2-613B-E665-E6B522BB89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2" descr="NodeJs Development Services Reviews 2022: Details, Pricing, &amp; Features | G2">
            <a:extLst>
              <a:ext uri="{FF2B5EF4-FFF2-40B4-BE49-F238E27FC236}">
                <a16:creationId xmlns:a16="http://schemas.microsoft.com/office/drawing/2014/main" id="{19FC9CF9-F24A-CF3C-8CD1-EFFD740A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720" y="60789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EA78FBB-6810-301D-0606-E27D219E5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197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3200" dirty="0"/>
              <a:t>Présentation &amp; 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3200" dirty="0"/>
              <a:t>Les routes + paramètres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3200" dirty="0"/>
              <a:t>Router &amp; fonctions CRUD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3200" dirty="0"/>
              <a:t>Base de données et ORM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3200" dirty="0"/>
              <a:t>Authentification JWT</a:t>
            </a:r>
          </a:p>
          <a:p>
            <a:pPr marL="0" indent="0">
              <a:buNone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946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Apprendre HTML | De débutant à expert | + de 110 leçons">
            <a:extLst>
              <a:ext uri="{FF2B5EF4-FFF2-40B4-BE49-F238E27FC236}">
                <a16:creationId xmlns:a16="http://schemas.microsoft.com/office/drawing/2014/main" id="{3E8A1C9A-DDE3-8E4E-F605-A7D3022734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520440" cy="35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Apprendre HTML | De débutant à expert | + de 110 leçons">
            <a:extLst>
              <a:ext uri="{FF2B5EF4-FFF2-40B4-BE49-F238E27FC236}">
                <a16:creationId xmlns:a16="http://schemas.microsoft.com/office/drawing/2014/main" id="{8DAE2594-6AC2-613B-E665-E6B522BB89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2" descr="NodeJs Development Services Reviews 2022: Details, Pricing, &amp; Features | G2">
            <a:extLst>
              <a:ext uri="{FF2B5EF4-FFF2-40B4-BE49-F238E27FC236}">
                <a16:creationId xmlns:a16="http://schemas.microsoft.com/office/drawing/2014/main" id="{19FC9CF9-F24A-CF3C-8CD1-EFFD740A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720" y="60789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7AF6A804-14C7-B129-36C6-F24CAEEC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pPr marL="457200" indent="-457200"/>
            <a:r>
              <a:rPr lang="fr-FR" dirty="0"/>
              <a:t>1. Présentation &amp; installation</a:t>
            </a:r>
            <a:br>
              <a:rPr lang="fr-FR" dirty="0"/>
            </a:br>
            <a:endParaRPr lang="fr-FR" sz="2400" dirty="0"/>
          </a:p>
        </p:txBody>
      </p:sp>
      <p:pic>
        <p:nvPicPr>
          <p:cNvPr id="1026" name="Picture 2" descr="Node.js + Express | A Beginners Guide. Write your first Node.js server app  in 10 mins | Medium">
            <a:extLst>
              <a:ext uri="{FF2B5EF4-FFF2-40B4-BE49-F238E27FC236}">
                <a16:creationId xmlns:a16="http://schemas.microsoft.com/office/drawing/2014/main" id="{3DA3A820-B718-710B-A660-3A4823BD7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2427109"/>
            <a:ext cx="5273675" cy="372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4420364-AEB8-BAA1-BB21-67375603D006}"/>
              </a:ext>
            </a:extLst>
          </p:cNvPr>
          <p:cNvSpPr txBox="1"/>
          <p:nvPr/>
        </p:nvSpPr>
        <p:spPr>
          <a:xfrm>
            <a:off x="6096000" y="3429000"/>
            <a:ext cx="5890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 err="1"/>
              <a:t>NodeJs</a:t>
            </a:r>
            <a:r>
              <a:rPr lang="fr-FR" sz="2800" dirty="0"/>
              <a:t> : Environnement</a:t>
            </a:r>
          </a:p>
          <a:p>
            <a:pPr marL="457200" indent="-457200">
              <a:buFontTx/>
              <a:buChar char="-"/>
            </a:pPr>
            <a:r>
              <a:rPr lang="fr-FR" sz="2800" dirty="0" err="1"/>
              <a:t>ExpresJs</a:t>
            </a:r>
            <a:r>
              <a:rPr lang="fr-FR" sz="2800" dirty="0"/>
              <a:t> : Framework</a:t>
            </a:r>
          </a:p>
        </p:txBody>
      </p:sp>
    </p:spTree>
    <p:extLst>
      <p:ext uri="{BB962C8B-B14F-4D97-AF65-F5344CB8AC3E}">
        <p14:creationId xmlns:p14="http://schemas.microsoft.com/office/powerpoint/2010/main" val="937990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Apprendre HTML | De débutant à expert | + de 110 leçons">
            <a:extLst>
              <a:ext uri="{FF2B5EF4-FFF2-40B4-BE49-F238E27FC236}">
                <a16:creationId xmlns:a16="http://schemas.microsoft.com/office/drawing/2014/main" id="{3E8A1C9A-DDE3-8E4E-F605-A7D3022734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520440" cy="35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Apprendre HTML | De débutant à expert | + de 110 leçons">
            <a:extLst>
              <a:ext uri="{FF2B5EF4-FFF2-40B4-BE49-F238E27FC236}">
                <a16:creationId xmlns:a16="http://schemas.microsoft.com/office/drawing/2014/main" id="{8DAE2594-6AC2-613B-E665-E6B522BB89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2" descr="NodeJs Development Services Reviews 2022: Details, Pricing, &amp; Features | G2">
            <a:extLst>
              <a:ext uri="{FF2B5EF4-FFF2-40B4-BE49-F238E27FC236}">
                <a16:creationId xmlns:a16="http://schemas.microsoft.com/office/drawing/2014/main" id="{19FC9CF9-F24A-CF3C-8CD1-EFFD740A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720" y="60789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7AF6A804-14C7-B129-36C6-F24CAEEC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pPr marL="457200" indent="-457200"/>
            <a:r>
              <a:rPr lang="fr-FR" dirty="0"/>
              <a:t>1. Présentation &amp; installation</a:t>
            </a:r>
            <a:br>
              <a:rPr lang="fr-FR" dirty="0"/>
            </a:br>
            <a:endParaRPr lang="fr-FR" sz="2400" dirty="0"/>
          </a:p>
        </p:txBody>
      </p:sp>
      <p:pic>
        <p:nvPicPr>
          <p:cNvPr id="2050" name="Picture 2" descr="MEAN stack nodejs">
            <a:extLst>
              <a:ext uri="{FF2B5EF4-FFF2-40B4-BE49-F238E27FC236}">
                <a16:creationId xmlns:a16="http://schemas.microsoft.com/office/drawing/2014/main" id="{6A60E72C-10CD-BF62-9719-01C1A0C19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104272"/>
            <a:ext cx="1125855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66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C92D3-0053-2DBF-1E46-9BDE558B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FR" dirty="0"/>
              <a:t>1. Présentation &amp; installation</a:t>
            </a:r>
          </a:p>
        </p:txBody>
      </p:sp>
      <p:pic>
        <p:nvPicPr>
          <p:cNvPr id="1026" name="Picture 2" descr="Quoi de neuf dans Angular 10 - TIC-NOVA">
            <a:extLst>
              <a:ext uri="{FF2B5EF4-FFF2-40B4-BE49-F238E27FC236}">
                <a16:creationId xmlns:a16="http://schemas.microsoft.com/office/drawing/2014/main" id="{73CECB36-9563-CAD2-85F2-FD03D451B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40" y="2432994"/>
            <a:ext cx="4900180" cy="293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4801799-5F1B-E71C-5940-A2D14462DA5E}"/>
              </a:ext>
            </a:extLst>
          </p:cNvPr>
          <p:cNvSpPr txBox="1"/>
          <p:nvPr/>
        </p:nvSpPr>
        <p:spPr>
          <a:xfrm>
            <a:off x="6096000" y="2777066"/>
            <a:ext cx="54787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/>
              <a:t>Front-end</a:t>
            </a: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/>
              <a:t>TypeScript</a:t>
            </a: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/>
              <a:t>AngularJs</a:t>
            </a:r>
            <a:r>
              <a:rPr lang="fr-FR" sz="2800" dirty="0"/>
              <a:t> 1.x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/>
              <a:t>Angular</a:t>
            </a:r>
            <a:r>
              <a:rPr lang="fr-FR" sz="2800" dirty="0"/>
              <a:t> 2 -&gt; 14</a:t>
            </a:r>
          </a:p>
        </p:txBody>
      </p:sp>
      <p:pic>
        <p:nvPicPr>
          <p:cNvPr id="1028" name="Picture 4" descr="Angular — Wikipédia">
            <a:extLst>
              <a:ext uri="{FF2B5EF4-FFF2-40B4-BE49-F238E27FC236}">
                <a16:creationId xmlns:a16="http://schemas.microsoft.com/office/drawing/2014/main" id="{30E01F75-71AA-1DDC-D969-944C322C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280" y="483294"/>
            <a:ext cx="1569720" cy="1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696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Apprendre HTML | De débutant à expert | + de 110 leçons">
            <a:extLst>
              <a:ext uri="{FF2B5EF4-FFF2-40B4-BE49-F238E27FC236}">
                <a16:creationId xmlns:a16="http://schemas.microsoft.com/office/drawing/2014/main" id="{3E8A1C9A-DDE3-8E4E-F605-A7D3022734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520440" cy="35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Apprendre HTML | De débutant à expert | + de 110 leçons">
            <a:extLst>
              <a:ext uri="{FF2B5EF4-FFF2-40B4-BE49-F238E27FC236}">
                <a16:creationId xmlns:a16="http://schemas.microsoft.com/office/drawing/2014/main" id="{8DAE2594-6AC2-613B-E665-E6B522BB89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2" descr="NodeJs Development Services Reviews 2022: Details, Pricing, &amp; Features | G2">
            <a:extLst>
              <a:ext uri="{FF2B5EF4-FFF2-40B4-BE49-F238E27FC236}">
                <a16:creationId xmlns:a16="http://schemas.microsoft.com/office/drawing/2014/main" id="{19FC9CF9-F24A-CF3C-8CD1-EFFD740A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720" y="60789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7AF6A804-14C7-B129-36C6-F24CAEEC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pPr marL="457200" indent="-457200"/>
            <a:r>
              <a:rPr lang="fr-FR" dirty="0"/>
              <a:t>1. Présentation &amp; installation</a:t>
            </a:r>
            <a:br>
              <a:rPr lang="fr-FR" dirty="0"/>
            </a:br>
            <a:endParaRPr lang="fr-FR" sz="24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BB567A2-1E3A-8062-684C-5E1B3AA01DC5}"/>
              </a:ext>
            </a:extLst>
          </p:cNvPr>
          <p:cNvSpPr txBox="1"/>
          <p:nvPr/>
        </p:nvSpPr>
        <p:spPr>
          <a:xfrm>
            <a:off x="544830" y="5502499"/>
            <a:ext cx="11407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/>
              <a:t>API =&gt; Application </a:t>
            </a:r>
            <a:r>
              <a:rPr lang="fr-FR" sz="2800" dirty="0" err="1"/>
              <a:t>Programming</a:t>
            </a:r>
            <a:r>
              <a:rPr lang="fr-FR" sz="2800" dirty="0"/>
              <a:t> Interface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REST =&gt; </a:t>
            </a:r>
            <a:r>
              <a:rPr lang="fr-FR" sz="2800" dirty="0" err="1"/>
              <a:t>Representational</a:t>
            </a:r>
            <a:r>
              <a:rPr lang="fr-FR" sz="2800" dirty="0"/>
              <a:t> State Transfer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3BD54C3-92B4-85E4-8FC5-F6E37FE3E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" y="2150995"/>
            <a:ext cx="7819073" cy="318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73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Apprendre HTML | De débutant à expert | + de 110 leçons">
            <a:extLst>
              <a:ext uri="{FF2B5EF4-FFF2-40B4-BE49-F238E27FC236}">
                <a16:creationId xmlns:a16="http://schemas.microsoft.com/office/drawing/2014/main" id="{3E8A1C9A-DDE3-8E4E-F605-A7D3022734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520440" cy="35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Apprendre HTML | De débutant à expert | + de 110 leçons">
            <a:extLst>
              <a:ext uri="{FF2B5EF4-FFF2-40B4-BE49-F238E27FC236}">
                <a16:creationId xmlns:a16="http://schemas.microsoft.com/office/drawing/2014/main" id="{8DAE2594-6AC2-613B-E665-E6B522BB89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2" descr="NodeJs Development Services Reviews 2022: Details, Pricing, &amp; Features | G2">
            <a:extLst>
              <a:ext uri="{FF2B5EF4-FFF2-40B4-BE49-F238E27FC236}">
                <a16:creationId xmlns:a16="http://schemas.microsoft.com/office/drawing/2014/main" id="{19FC9CF9-F24A-CF3C-8CD1-EFFD740A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720" y="60789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7AF6A804-14C7-B129-36C6-F24CAEEC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pPr marL="457200" indent="-457200"/>
            <a:r>
              <a:rPr lang="fr-FR" dirty="0"/>
              <a:t>1. Présentation &amp; installation</a:t>
            </a:r>
            <a:br>
              <a:rPr lang="fr-FR" dirty="0"/>
            </a:br>
            <a:endParaRPr lang="fr-FR" sz="2400" dirty="0"/>
          </a:p>
        </p:txBody>
      </p:sp>
      <p:pic>
        <p:nvPicPr>
          <p:cNvPr id="1026" name="Picture 2" descr="Node.js + Express | A Beginners Guide. Write your first Node.js server app  in 10 mins | Medium">
            <a:extLst>
              <a:ext uri="{FF2B5EF4-FFF2-40B4-BE49-F238E27FC236}">
                <a16:creationId xmlns:a16="http://schemas.microsoft.com/office/drawing/2014/main" id="{3DA3A820-B718-710B-A660-3A4823BD7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2427109"/>
            <a:ext cx="5273675" cy="372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4420364-AEB8-BAA1-BB21-67375603D006}"/>
              </a:ext>
            </a:extLst>
          </p:cNvPr>
          <p:cNvSpPr txBox="1"/>
          <p:nvPr/>
        </p:nvSpPr>
        <p:spPr>
          <a:xfrm>
            <a:off x="6096000" y="2777066"/>
            <a:ext cx="58902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FFAE3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https://expressjs.com/fr/</a:t>
            </a:r>
            <a:endParaRPr lang="fr-FR" sz="2800" dirty="0">
              <a:solidFill>
                <a:srgbClr val="FFAE3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0" i="0" dirty="0" err="1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npm</a:t>
            </a:r>
            <a:r>
              <a:rPr lang="fr-FR" sz="2800" b="0" i="0" dirty="0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 init</a:t>
            </a: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0" i="0" dirty="0" err="1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npm</a:t>
            </a:r>
            <a:r>
              <a:rPr lang="fr-FR" sz="2800" b="0" i="0" dirty="0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fr-FR" sz="2800" b="0" i="0" dirty="0" err="1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install</a:t>
            </a:r>
            <a:r>
              <a:rPr lang="fr-FR" sz="2800" b="0" i="0" dirty="0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 express --</a:t>
            </a:r>
            <a:r>
              <a:rPr lang="fr-FR" sz="2800" b="0" i="0" dirty="0" err="1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save</a:t>
            </a: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0" i="0" dirty="0" err="1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npm</a:t>
            </a:r>
            <a:r>
              <a:rPr lang="fr-FR" sz="2800" b="0" i="0" dirty="0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fr-FR" sz="2800" b="0" i="0" dirty="0" err="1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install</a:t>
            </a:r>
            <a:r>
              <a:rPr lang="fr-FR" sz="2800" b="0" i="0" dirty="0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 –g </a:t>
            </a:r>
            <a:r>
              <a:rPr lang="fr-FR" sz="2800" b="0" i="0" dirty="0" err="1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nodemon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930646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Apprendre HTML | De débutant à expert | + de 110 leçons">
            <a:extLst>
              <a:ext uri="{FF2B5EF4-FFF2-40B4-BE49-F238E27FC236}">
                <a16:creationId xmlns:a16="http://schemas.microsoft.com/office/drawing/2014/main" id="{3E8A1C9A-DDE3-8E4E-F605-A7D3022734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520440" cy="35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Apprendre HTML | De débutant à expert | + de 110 leçons">
            <a:extLst>
              <a:ext uri="{FF2B5EF4-FFF2-40B4-BE49-F238E27FC236}">
                <a16:creationId xmlns:a16="http://schemas.microsoft.com/office/drawing/2014/main" id="{8DAE2594-6AC2-613B-E665-E6B522BB89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2" descr="NodeJs Development Services Reviews 2022: Details, Pricing, &amp; Features | G2">
            <a:extLst>
              <a:ext uri="{FF2B5EF4-FFF2-40B4-BE49-F238E27FC236}">
                <a16:creationId xmlns:a16="http://schemas.microsoft.com/office/drawing/2014/main" id="{19FC9CF9-F24A-CF3C-8CD1-EFFD740A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720" y="60789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7AF6A804-14C7-B129-36C6-F24CAEEC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pPr marL="457200" indent="-457200"/>
            <a:r>
              <a:rPr lang="fr-FR" dirty="0"/>
              <a:t>2. Les routes + paramètres</a:t>
            </a:r>
            <a:br>
              <a:rPr lang="fr-FR" dirty="0"/>
            </a:br>
            <a:endParaRPr lang="fr-FR" sz="24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0A29D3B-1E2A-A030-E12A-C502A7C0D4BD}"/>
              </a:ext>
            </a:extLst>
          </p:cNvPr>
          <p:cNvSpPr txBox="1"/>
          <p:nvPr/>
        </p:nvSpPr>
        <p:spPr>
          <a:xfrm>
            <a:off x="680321" y="2673459"/>
            <a:ext cx="110194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 err="1"/>
              <a:t>api.get</a:t>
            </a:r>
            <a:r>
              <a:rPr lang="fr-FR" sz="2800" dirty="0"/>
              <a:t>(‘url’)</a:t>
            </a:r>
          </a:p>
          <a:p>
            <a:pPr marL="457200" indent="-457200">
              <a:buFontTx/>
              <a:buChar char="-"/>
            </a:pPr>
            <a:r>
              <a:rPr lang="fr-FR" sz="2800" i="1" dirty="0"/>
              <a:t>Req =&gt; </a:t>
            </a:r>
            <a:r>
              <a:rPr lang="fr-FR" sz="2800" i="1" dirty="0" err="1"/>
              <a:t>request</a:t>
            </a:r>
            <a:endParaRPr lang="fr-FR" sz="2800" i="1" dirty="0"/>
          </a:p>
          <a:p>
            <a:pPr marL="457200" indent="-457200">
              <a:buFontTx/>
              <a:buChar char="-"/>
            </a:pPr>
            <a:r>
              <a:rPr lang="fr-FR" sz="2800" i="1" dirty="0" err="1"/>
              <a:t>Res</a:t>
            </a:r>
            <a:r>
              <a:rPr lang="fr-FR" sz="2800" i="1" dirty="0"/>
              <a:t> =&gt; </a:t>
            </a:r>
            <a:r>
              <a:rPr lang="fr-FR" sz="2800" i="1" dirty="0" err="1"/>
              <a:t>resultat</a:t>
            </a:r>
            <a:endParaRPr lang="fr-FR" sz="2800" i="1" dirty="0"/>
          </a:p>
          <a:p>
            <a:pPr marL="457200" indent="-457200">
              <a:buFontTx/>
              <a:buChar char="-"/>
            </a:pPr>
            <a:r>
              <a:rPr lang="fr-FR" sz="2800" i="1" dirty="0" err="1"/>
              <a:t>api.get</a:t>
            </a:r>
            <a:r>
              <a:rPr lang="fr-FR" sz="2800" i="1" dirty="0"/>
              <a:t>(url/:id)</a:t>
            </a:r>
            <a:endParaRPr lang="fr-FR" sz="2800" i="1" dirty="0">
              <a:highlight>
                <a:srgbClr val="0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94747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Apprendre HTML | De débutant à expert | + de 110 leçons">
            <a:extLst>
              <a:ext uri="{FF2B5EF4-FFF2-40B4-BE49-F238E27FC236}">
                <a16:creationId xmlns:a16="http://schemas.microsoft.com/office/drawing/2014/main" id="{3E8A1C9A-DDE3-8E4E-F605-A7D3022734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520440" cy="35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Apprendre HTML | De débutant à expert | + de 110 leçons">
            <a:extLst>
              <a:ext uri="{FF2B5EF4-FFF2-40B4-BE49-F238E27FC236}">
                <a16:creationId xmlns:a16="http://schemas.microsoft.com/office/drawing/2014/main" id="{8DAE2594-6AC2-613B-E665-E6B522BB89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2" descr="NodeJs Development Services Reviews 2022: Details, Pricing, &amp; Features | G2">
            <a:extLst>
              <a:ext uri="{FF2B5EF4-FFF2-40B4-BE49-F238E27FC236}">
                <a16:creationId xmlns:a16="http://schemas.microsoft.com/office/drawing/2014/main" id="{19FC9CF9-F24A-CF3C-8CD1-EFFD740A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720" y="60789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7AF6A804-14C7-B129-36C6-F24CAEEC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pPr marL="457200" indent="-457200"/>
            <a:r>
              <a:rPr lang="fr-FR" dirty="0"/>
              <a:t>4. Router &amp; fonctions CRUD</a:t>
            </a:r>
            <a:br>
              <a:rPr lang="fr-FR" dirty="0"/>
            </a:br>
            <a:r>
              <a:rPr lang="fr-FR" sz="2400" dirty="0"/>
              <a:t>Présentation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0A29D3B-1E2A-A030-E12A-C502A7C0D4BD}"/>
              </a:ext>
            </a:extLst>
          </p:cNvPr>
          <p:cNvSpPr txBox="1"/>
          <p:nvPr/>
        </p:nvSpPr>
        <p:spPr>
          <a:xfrm>
            <a:off x="687941" y="2673459"/>
            <a:ext cx="11019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i="1" dirty="0"/>
              <a:t>Structuration/séparation du code</a:t>
            </a:r>
          </a:p>
          <a:p>
            <a:pPr marL="457200" indent="-457200">
              <a:buFontTx/>
              <a:buChar char="-"/>
            </a:pPr>
            <a:r>
              <a:rPr lang="fr-FR" sz="2800" i="1" dirty="0"/>
              <a:t>Fonction router</a:t>
            </a:r>
          </a:p>
          <a:p>
            <a:pPr marL="457200" indent="-457200">
              <a:buFontTx/>
              <a:buChar char="-"/>
            </a:pPr>
            <a:r>
              <a:rPr lang="fr-FR" sz="2800" i="1" dirty="0"/>
              <a:t>API Platform</a:t>
            </a:r>
          </a:p>
        </p:txBody>
      </p:sp>
      <p:pic>
        <p:nvPicPr>
          <p:cNvPr id="5122" name="Picture 2" descr="Initiation aux tests d'API avec Postman (Cours 17)">
            <a:extLst>
              <a:ext uri="{FF2B5EF4-FFF2-40B4-BE49-F238E27FC236}">
                <a16:creationId xmlns:a16="http://schemas.microsoft.com/office/drawing/2014/main" id="{67C41176-8D4A-FBBD-34F2-359A357B0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60" y="3678547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660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Apprendre HTML | De débutant à expert | + de 110 leçons">
            <a:extLst>
              <a:ext uri="{FF2B5EF4-FFF2-40B4-BE49-F238E27FC236}">
                <a16:creationId xmlns:a16="http://schemas.microsoft.com/office/drawing/2014/main" id="{3E8A1C9A-DDE3-8E4E-F605-A7D3022734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520440" cy="35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Apprendre HTML | De débutant à expert | + de 110 leçons">
            <a:extLst>
              <a:ext uri="{FF2B5EF4-FFF2-40B4-BE49-F238E27FC236}">
                <a16:creationId xmlns:a16="http://schemas.microsoft.com/office/drawing/2014/main" id="{8DAE2594-6AC2-613B-E665-E6B522BB89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2" descr="NodeJs Development Services Reviews 2022: Details, Pricing, &amp; Features | G2">
            <a:extLst>
              <a:ext uri="{FF2B5EF4-FFF2-40B4-BE49-F238E27FC236}">
                <a16:creationId xmlns:a16="http://schemas.microsoft.com/office/drawing/2014/main" id="{19FC9CF9-F24A-CF3C-8CD1-EFFD740A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720" y="60789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7AF6A804-14C7-B129-36C6-F24CAEEC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pPr marL="457200" indent="-457200"/>
            <a:r>
              <a:rPr lang="fr-FR" dirty="0"/>
              <a:t>4. Router &amp; fonctions CRUD</a:t>
            </a:r>
            <a:br>
              <a:rPr lang="fr-FR" dirty="0"/>
            </a:br>
            <a:r>
              <a:rPr lang="fr-FR" sz="2400" dirty="0"/>
              <a:t>Exercice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0A29D3B-1E2A-A030-E12A-C502A7C0D4BD}"/>
              </a:ext>
            </a:extLst>
          </p:cNvPr>
          <p:cNvSpPr txBox="1"/>
          <p:nvPr/>
        </p:nvSpPr>
        <p:spPr>
          <a:xfrm>
            <a:off x="687941" y="2673459"/>
            <a:ext cx="11019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i="1" dirty="0"/>
              <a:t>Création de l’api des Participants</a:t>
            </a:r>
          </a:p>
        </p:txBody>
      </p:sp>
    </p:spTree>
    <p:extLst>
      <p:ext uri="{BB962C8B-B14F-4D97-AF65-F5344CB8AC3E}">
        <p14:creationId xmlns:p14="http://schemas.microsoft.com/office/powerpoint/2010/main" val="317262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B3E0CE8-4193-4DBB-FD46-B47307680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3318802"/>
            <a:ext cx="7030113" cy="2864296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FB2B166D-2C06-B93F-5ADE-AE2C821C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pPr marL="457200" indent="-457200"/>
            <a:r>
              <a:rPr lang="fr-FR" dirty="0"/>
              <a:t>5. Base de données et ORM</a:t>
            </a:r>
            <a:br>
              <a:rPr lang="fr-FR" dirty="0"/>
            </a:br>
            <a:r>
              <a:rPr lang="fr-FR" sz="2400" dirty="0"/>
              <a:t>Présentation</a:t>
            </a:r>
          </a:p>
        </p:txBody>
      </p:sp>
      <p:pic>
        <p:nvPicPr>
          <p:cNvPr id="7" name="Picture 2" descr="NodeJs Development Services Reviews 2022: Details, Pricing, &amp; Features | G2">
            <a:extLst>
              <a:ext uri="{FF2B5EF4-FFF2-40B4-BE49-F238E27FC236}">
                <a16:creationId xmlns:a16="http://schemas.microsoft.com/office/drawing/2014/main" id="{A4125FA7-1297-61B1-65B9-2F7D038DC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720" y="60789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ED8F930-5953-4F23-6154-3E06D26B4829}"/>
              </a:ext>
            </a:extLst>
          </p:cNvPr>
          <p:cNvSpPr txBox="1"/>
          <p:nvPr/>
        </p:nvSpPr>
        <p:spPr>
          <a:xfrm>
            <a:off x="121920" y="2181510"/>
            <a:ext cx="8943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i="1" dirty="0"/>
              <a:t>Installation d’une base de données (ex: MySQL)</a:t>
            </a:r>
          </a:p>
          <a:p>
            <a:pPr marL="457200" indent="-457200">
              <a:buFontTx/>
              <a:buChar char="-"/>
            </a:pPr>
            <a:r>
              <a:rPr lang="fr-FR" sz="2800" i="1" dirty="0"/>
              <a:t>ORM =&gt; Object </a:t>
            </a:r>
            <a:r>
              <a:rPr lang="fr-FR" sz="2800" i="1" dirty="0" err="1"/>
              <a:t>Relational</a:t>
            </a:r>
            <a:r>
              <a:rPr lang="fr-FR" sz="2800" i="1" dirty="0"/>
              <a:t> Mapping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F7AC62C-A376-255F-9CF2-A44D873FEC02}"/>
              </a:ext>
            </a:extLst>
          </p:cNvPr>
          <p:cNvSpPr txBox="1"/>
          <p:nvPr/>
        </p:nvSpPr>
        <p:spPr>
          <a:xfrm>
            <a:off x="7220613" y="3196679"/>
            <a:ext cx="66729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/>
              <a:t>Avantages :</a:t>
            </a:r>
          </a:p>
          <a:p>
            <a:pPr marL="457200" indent="-457200">
              <a:buFontTx/>
              <a:buChar char="-"/>
            </a:pPr>
            <a:r>
              <a:rPr lang="fr-FR" sz="2800" i="1" dirty="0"/>
              <a:t>Zéro connaissance en SQL</a:t>
            </a:r>
          </a:p>
          <a:p>
            <a:pPr marL="457200" indent="-457200">
              <a:buFontTx/>
              <a:buChar char="-"/>
            </a:pPr>
            <a:r>
              <a:rPr lang="fr-FR" sz="2800" i="1" dirty="0"/>
              <a:t>Utilisation de JavaScript</a:t>
            </a:r>
          </a:p>
          <a:p>
            <a:pPr marL="457200" indent="-457200">
              <a:buFontTx/>
              <a:buChar char="-"/>
            </a:pPr>
            <a:r>
              <a:rPr lang="fr-FR" sz="2800" i="1" dirty="0" err="1"/>
              <a:t>Abscration</a:t>
            </a:r>
            <a:r>
              <a:rPr lang="fr-FR" sz="2800" i="1" dirty="0"/>
              <a:t> </a:t>
            </a:r>
            <a:r>
              <a:rPr lang="fr-FR" sz="2800" i="1" dirty="0" err="1"/>
              <a:t>bdd</a:t>
            </a:r>
            <a:endParaRPr lang="fr-FR" sz="2800" i="1" dirty="0"/>
          </a:p>
          <a:p>
            <a:pPr marL="457200" indent="-457200">
              <a:buFontTx/>
              <a:buChar char="-"/>
            </a:pPr>
            <a:r>
              <a:rPr lang="fr-FR" sz="2800" i="1" dirty="0"/>
              <a:t>Manipulation objets</a:t>
            </a:r>
          </a:p>
          <a:p>
            <a:pPr marL="457200" indent="-457200">
              <a:buFontTx/>
              <a:buChar char="-"/>
            </a:pPr>
            <a:r>
              <a:rPr lang="fr-FR" sz="2800" i="1" dirty="0" err="1"/>
              <a:t>Requests</a:t>
            </a:r>
            <a:r>
              <a:rPr lang="fr-FR" sz="2800" i="1" dirty="0"/>
              <a:t> simples fournis</a:t>
            </a:r>
          </a:p>
          <a:p>
            <a:pPr marL="914400" lvl="1" indent="-457200">
              <a:buFontTx/>
              <a:buChar char="-"/>
            </a:pPr>
            <a:r>
              <a:rPr lang="fr-FR" sz="2800" i="1" dirty="0" err="1"/>
              <a:t>findAll</a:t>
            </a:r>
            <a:r>
              <a:rPr lang="fr-FR" sz="2800" i="1" dirty="0"/>
              <a:t>, </a:t>
            </a:r>
            <a:r>
              <a:rPr lang="fr-FR" sz="2800" i="1" dirty="0" err="1"/>
              <a:t>findOne</a:t>
            </a:r>
            <a:r>
              <a:rPr lang="fr-FR" sz="2800" i="1" dirty="0"/>
              <a:t>..</a:t>
            </a:r>
            <a:r>
              <a:rPr lang="fr-FR" sz="2800" i="1" dirty="0" err="1"/>
              <a:t>etc</a:t>
            </a:r>
            <a:endParaRPr lang="fr-FR" sz="2800" i="1" dirty="0"/>
          </a:p>
        </p:txBody>
      </p:sp>
    </p:spTree>
    <p:extLst>
      <p:ext uri="{BB962C8B-B14F-4D97-AF65-F5344CB8AC3E}">
        <p14:creationId xmlns:p14="http://schemas.microsoft.com/office/powerpoint/2010/main" val="1660292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FB2B166D-2C06-B93F-5ADE-AE2C821C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pPr marL="457200" indent="-457200"/>
            <a:r>
              <a:rPr lang="fr-FR" dirty="0"/>
              <a:t>5. Base de données et ORM</a:t>
            </a:r>
            <a:br>
              <a:rPr lang="fr-FR" dirty="0"/>
            </a:br>
            <a:r>
              <a:rPr lang="fr-FR" sz="2400" dirty="0"/>
              <a:t>Présentation</a:t>
            </a:r>
          </a:p>
        </p:txBody>
      </p:sp>
      <p:pic>
        <p:nvPicPr>
          <p:cNvPr id="7" name="Picture 2" descr="NodeJs Development Services Reviews 2022: Details, Pricing, &amp; Features | G2">
            <a:extLst>
              <a:ext uri="{FF2B5EF4-FFF2-40B4-BE49-F238E27FC236}">
                <a16:creationId xmlns:a16="http://schemas.microsoft.com/office/drawing/2014/main" id="{A4125FA7-1297-61B1-65B9-2F7D038DC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720" y="60789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6 Common Sequelize Queries Explained in SQL - Maxim Orlov">
            <a:extLst>
              <a:ext uri="{FF2B5EF4-FFF2-40B4-BE49-F238E27FC236}">
                <a16:creationId xmlns:a16="http://schemas.microsoft.com/office/drawing/2014/main" id="{F3E9C03D-03AC-4A2D-7CCD-BE4A7FF45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1" y="2402205"/>
            <a:ext cx="5903686" cy="309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ADA4A5A-7618-E8CB-9FB6-076002C5AB25}"/>
              </a:ext>
            </a:extLst>
          </p:cNvPr>
          <p:cNvSpPr txBox="1"/>
          <p:nvPr/>
        </p:nvSpPr>
        <p:spPr>
          <a:xfrm>
            <a:off x="6238967" y="2677901"/>
            <a:ext cx="57911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/>
              <a:t>ORM JavaScript</a:t>
            </a:r>
          </a:p>
          <a:p>
            <a:r>
              <a:rPr lang="fr-FR" sz="2800" i="1" dirty="0" err="1"/>
              <a:t>Gére</a:t>
            </a:r>
            <a:r>
              <a:rPr lang="fr-FR" sz="2800" i="1" dirty="0"/>
              <a:t> les traitements </a:t>
            </a:r>
            <a:r>
              <a:rPr lang="fr-FR" sz="2800" i="1" dirty="0" err="1"/>
              <a:t>async</a:t>
            </a:r>
            <a:endParaRPr lang="fr-FR" sz="2800" i="1" dirty="0"/>
          </a:p>
          <a:p>
            <a:r>
              <a:rPr lang="fr-FR" sz="2800" i="1" dirty="0"/>
              <a:t>Supporte :</a:t>
            </a:r>
          </a:p>
          <a:p>
            <a:pPr marL="457200" indent="-457200">
              <a:buFontTx/>
              <a:buChar char="-"/>
            </a:pPr>
            <a:r>
              <a:rPr lang="fr-FR" sz="2800" i="1" dirty="0" err="1"/>
              <a:t>Mysql</a:t>
            </a:r>
            <a:r>
              <a:rPr lang="fr-FR" sz="2800" i="1" dirty="0"/>
              <a:t>, </a:t>
            </a:r>
            <a:r>
              <a:rPr lang="fr-FR" sz="2800" i="1" dirty="0" err="1"/>
              <a:t>Pgsql</a:t>
            </a:r>
            <a:r>
              <a:rPr lang="fr-FR" sz="2800" i="1" dirty="0"/>
              <a:t>..</a:t>
            </a:r>
            <a:r>
              <a:rPr lang="fr-FR" sz="2800" i="1" dirty="0" err="1"/>
              <a:t>etc</a:t>
            </a:r>
            <a:endParaRPr lang="fr-FR" sz="2800" i="1" dirty="0"/>
          </a:p>
          <a:p>
            <a:endParaRPr lang="fr-FR" sz="2800" i="1" dirty="0"/>
          </a:p>
          <a:p>
            <a:endParaRPr lang="fr-FR" sz="2800" i="1" dirty="0"/>
          </a:p>
          <a:p>
            <a:r>
              <a:rPr lang="fr-FR" sz="2800" b="0" i="0" dirty="0" err="1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npm</a:t>
            </a:r>
            <a:r>
              <a:rPr lang="fr-FR" sz="2800" b="0" i="0" dirty="0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fr-FR" sz="2800" b="0" i="0" dirty="0" err="1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install</a:t>
            </a:r>
            <a:r>
              <a:rPr lang="fr-FR" sz="2800" b="0" i="0" dirty="0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fr-FR" sz="2800" b="0" i="0" dirty="0" err="1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sequelize</a:t>
            </a:r>
            <a:r>
              <a:rPr lang="fr-FR" sz="2800" b="0" i="0" dirty="0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 --</a:t>
            </a:r>
            <a:r>
              <a:rPr lang="fr-FR" sz="2800" b="0" i="0" dirty="0" err="1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save</a:t>
            </a:r>
            <a:endParaRPr lang="fr-FR" sz="2800" dirty="0"/>
          </a:p>
          <a:p>
            <a:r>
              <a:rPr lang="fr-FR" sz="2800" b="0" i="0" dirty="0" err="1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npm</a:t>
            </a:r>
            <a:r>
              <a:rPr lang="fr-FR" sz="2800" b="0" i="0" dirty="0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fr-FR" sz="2800" b="0" i="0" dirty="0" err="1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install</a:t>
            </a:r>
            <a:r>
              <a:rPr lang="fr-FR" sz="2800" b="0" i="0" dirty="0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fr-FR" sz="2800" b="0" i="0" dirty="0" err="1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mysql</a:t>
            </a:r>
            <a:endParaRPr lang="fr-FR" sz="2800" b="0" i="0" dirty="0">
              <a:effectLst/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r>
              <a:rPr lang="fr-FR" sz="2800" b="0" i="0" dirty="0" err="1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npm</a:t>
            </a:r>
            <a:r>
              <a:rPr lang="fr-FR" sz="2800" b="0" i="0" dirty="0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fr-FR" sz="2800" b="0" i="0" dirty="0" err="1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install</a:t>
            </a:r>
            <a:r>
              <a:rPr lang="fr-FR" sz="2800" dirty="0">
                <a:highlight>
                  <a:srgbClr val="008080"/>
                </a:highlight>
              </a:rPr>
              <a:t> </a:t>
            </a:r>
            <a:r>
              <a:rPr lang="fr-FR" sz="2800" b="0" i="0" dirty="0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mysql2</a:t>
            </a:r>
            <a:endParaRPr lang="fr-FR" sz="2800" dirty="0">
              <a:highlight>
                <a:srgbClr val="008080"/>
              </a:highlight>
            </a:endParaRPr>
          </a:p>
          <a:p>
            <a:endParaRPr lang="fr-FR" sz="2800" i="1" dirty="0"/>
          </a:p>
        </p:txBody>
      </p:sp>
    </p:spTree>
    <p:extLst>
      <p:ext uri="{BB962C8B-B14F-4D97-AF65-F5344CB8AC3E}">
        <p14:creationId xmlns:p14="http://schemas.microsoft.com/office/powerpoint/2010/main" val="2199991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FB2B166D-2C06-B93F-5ADE-AE2C821C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pPr marL="457200" indent="-457200"/>
            <a:r>
              <a:rPr lang="fr-FR" dirty="0"/>
              <a:t>5. Base de données et ORM</a:t>
            </a:r>
            <a:br>
              <a:rPr lang="fr-FR" dirty="0"/>
            </a:br>
            <a:r>
              <a:rPr lang="fr-FR" sz="2400" dirty="0"/>
              <a:t>Exercice</a:t>
            </a:r>
          </a:p>
        </p:txBody>
      </p:sp>
      <p:pic>
        <p:nvPicPr>
          <p:cNvPr id="7" name="Picture 2" descr="NodeJs Development Services Reviews 2022: Details, Pricing, &amp; Features | G2">
            <a:extLst>
              <a:ext uri="{FF2B5EF4-FFF2-40B4-BE49-F238E27FC236}">
                <a16:creationId xmlns:a16="http://schemas.microsoft.com/office/drawing/2014/main" id="{A4125FA7-1297-61B1-65B9-2F7D038DC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720" y="60789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4F7773D-E3B7-F349-96A4-264EEE188E50}"/>
              </a:ext>
            </a:extLst>
          </p:cNvPr>
          <p:cNvSpPr txBox="1"/>
          <p:nvPr/>
        </p:nvSpPr>
        <p:spPr>
          <a:xfrm>
            <a:off x="687941" y="2673459"/>
            <a:ext cx="11019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i="1" dirty="0"/>
              <a:t>Création du modèle Participant</a:t>
            </a:r>
          </a:p>
          <a:p>
            <a:pPr marL="457200" indent="-457200">
              <a:buFontTx/>
              <a:buChar char="-"/>
            </a:pPr>
            <a:r>
              <a:rPr lang="fr-FR" sz="2800" i="1" dirty="0"/>
              <a:t>Création des services Participant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A4365A-C620-148C-5398-D82A0E866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537" y="2454654"/>
            <a:ext cx="3433144" cy="400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57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FB2B166D-2C06-B93F-5ADE-AE2C821C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pPr marL="457200" indent="-457200"/>
            <a:r>
              <a:rPr lang="fr-FR" dirty="0"/>
              <a:t>5. Authentification JWT</a:t>
            </a:r>
            <a:br>
              <a:rPr lang="fr-FR" dirty="0"/>
            </a:br>
            <a:r>
              <a:rPr lang="fr-FR" sz="2400" dirty="0"/>
              <a:t>Présentation</a:t>
            </a:r>
          </a:p>
        </p:txBody>
      </p:sp>
      <p:pic>
        <p:nvPicPr>
          <p:cNvPr id="7" name="Picture 2" descr="NodeJs Development Services Reviews 2022: Details, Pricing, &amp; Features | G2">
            <a:extLst>
              <a:ext uri="{FF2B5EF4-FFF2-40B4-BE49-F238E27FC236}">
                <a16:creationId xmlns:a16="http://schemas.microsoft.com/office/drawing/2014/main" id="{A4125FA7-1297-61B1-65B9-2F7D038DC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720" y="60789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4F7773D-E3B7-F349-96A4-264EEE188E50}"/>
              </a:ext>
            </a:extLst>
          </p:cNvPr>
          <p:cNvSpPr txBox="1"/>
          <p:nvPr/>
        </p:nvSpPr>
        <p:spPr>
          <a:xfrm>
            <a:off x="687941" y="2673459"/>
            <a:ext cx="110194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i="1" dirty="0"/>
              <a:t>Accès sécurisé aux Apis</a:t>
            </a:r>
          </a:p>
          <a:p>
            <a:pPr marL="457200" indent="-457200">
              <a:buFontTx/>
              <a:buChar char="-"/>
            </a:pPr>
            <a:r>
              <a:rPr lang="fr-FR" sz="2800" i="1" dirty="0"/>
              <a:t>Identifiant &amp; mot de passe</a:t>
            </a:r>
          </a:p>
          <a:p>
            <a:pPr marL="457200" indent="-457200">
              <a:buFontTx/>
              <a:buChar char="-"/>
            </a:pPr>
            <a:r>
              <a:rPr lang="fr-FR" sz="2800" i="1" dirty="0"/>
              <a:t>Encrypter le mot de passe</a:t>
            </a:r>
          </a:p>
          <a:p>
            <a:pPr marL="457200" indent="-457200">
              <a:buFontTx/>
              <a:buChar char="-"/>
            </a:pPr>
            <a:endParaRPr lang="fr-FR" sz="2800" i="1" dirty="0"/>
          </a:p>
          <a:p>
            <a:pPr marL="457200" indent="-457200">
              <a:buFontTx/>
              <a:buChar char="-"/>
            </a:pPr>
            <a:r>
              <a:rPr lang="fr-FR" sz="2800" i="1" dirty="0"/>
              <a:t>Basic authentification</a:t>
            </a:r>
          </a:p>
          <a:p>
            <a:pPr marL="457200" indent="-457200">
              <a:buFontTx/>
              <a:buChar char="-"/>
            </a:pPr>
            <a:r>
              <a:rPr lang="fr-FR" sz="2800" i="1" dirty="0" err="1"/>
              <a:t>Bcrypt</a:t>
            </a:r>
            <a:endParaRPr lang="fr-FR" sz="2800" i="1" dirty="0"/>
          </a:p>
          <a:p>
            <a:pPr marL="457200" indent="-457200">
              <a:buFontTx/>
              <a:buChar char="-"/>
            </a:pPr>
            <a:endParaRPr lang="fr-FR" sz="2800" i="1" dirty="0"/>
          </a:p>
        </p:txBody>
      </p:sp>
    </p:spTree>
    <p:extLst>
      <p:ext uri="{BB962C8B-B14F-4D97-AF65-F5344CB8AC3E}">
        <p14:creationId xmlns:p14="http://schemas.microsoft.com/office/powerpoint/2010/main" val="168878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C92D3-0053-2DBF-1E46-9BDE558B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FR" dirty="0"/>
              <a:t>1. Présentation &amp; installation</a:t>
            </a:r>
          </a:p>
        </p:txBody>
      </p:sp>
      <p:pic>
        <p:nvPicPr>
          <p:cNvPr id="1028" name="Picture 4" descr="Angular — Wikipédia">
            <a:extLst>
              <a:ext uri="{FF2B5EF4-FFF2-40B4-BE49-F238E27FC236}">
                <a16:creationId xmlns:a16="http://schemas.microsoft.com/office/drawing/2014/main" id="{30E01F75-71AA-1DDC-D969-944C322C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280" y="483294"/>
            <a:ext cx="1569720" cy="1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Node.js — Wikipédia">
            <a:extLst>
              <a:ext uri="{FF2B5EF4-FFF2-40B4-BE49-F238E27FC236}">
                <a16:creationId xmlns:a16="http://schemas.microsoft.com/office/drawing/2014/main" id="{23A453C1-07AD-4686-9831-BD0F964D8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32" y="3045373"/>
            <a:ext cx="3629674" cy="222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828D700-8F83-2ED5-F4B5-9313E14E12C7}"/>
              </a:ext>
            </a:extLst>
          </p:cNvPr>
          <p:cNvSpPr txBox="1"/>
          <p:nvPr/>
        </p:nvSpPr>
        <p:spPr>
          <a:xfrm>
            <a:off x="6096000" y="2777066"/>
            <a:ext cx="54787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hlinkClick r:id="rId4"/>
              </a:rPr>
              <a:t>https://nodejs.org/fr/</a:t>
            </a: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i="1" dirty="0" err="1">
                <a:highlight>
                  <a:srgbClr val="008080"/>
                </a:highlight>
              </a:rPr>
              <a:t>node</a:t>
            </a:r>
            <a:r>
              <a:rPr lang="fr-FR" sz="2800" i="1" dirty="0">
                <a:highlight>
                  <a:srgbClr val="008080"/>
                </a:highlight>
              </a:rPr>
              <a:t> –v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i="1" dirty="0" err="1">
                <a:highlight>
                  <a:srgbClr val="008080"/>
                </a:highlight>
              </a:rPr>
              <a:t>npm</a:t>
            </a:r>
            <a:r>
              <a:rPr lang="fr-FR" sz="2800" i="1" dirty="0">
                <a:highlight>
                  <a:srgbClr val="008080"/>
                </a:highlight>
              </a:rPr>
              <a:t> -v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5685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C92D3-0053-2DBF-1E46-9BDE558B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FR" dirty="0"/>
              <a:t>1. Présentation &amp; installation</a:t>
            </a:r>
          </a:p>
        </p:txBody>
      </p:sp>
      <p:pic>
        <p:nvPicPr>
          <p:cNvPr id="1028" name="Picture 4" descr="Angular — Wikipédia">
            <a:extLst>
              <a:ext uri="{FF2B5EF4-FFF2-40B4-BE49-F238E27FC236}">
                <a16:creationId xmlns:a16="http://schemas.microsoft.com/office/drawing/2014/main" id="{30E01F75-71AA-1DDC-D969-944C322C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280" y="483294"/>
            <a:ext cx="1569720" cy="1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omment utiliser Visual Studio Code afin de créer une application ? -">
            <a:extLst>
              <a:ext uri="{FF2B5EF4-FFF2-40B4-BE49-F238E27FC236}">
                <a16:creationId xmlns:a16="http://schemas.microsoft.com/office/drawing/2014/main" id="{08AE5BAE-B268-B8D5-462F-BDE34E1C5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" y="2053014"/>
            <a:ext cx="4427321" cy="248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rise en main et configuration de SublimeText 4 – Slasher Academy">
            <a:extLst>
              <a:ext uri="{FF2B5EF4-FFF2-40B4-BE49-F238E27FC236}">
                <a16:creationId xmlns:a16="http://schemas.microsoft.com/office/drawing/2014/main" id="{5BD6D6D8-0E34-94A7-F8D6-DA8C3DE55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020" y="5023835"/>
            <a:ext cx="3369765" cy="168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he JetBrains WebStorm team is here to answer your questions : r/javascript">
            <a:extLst>
              <a:ext uri="{FF2B5EF4-FFF2-40B4-BE49-F238E27FC236}">
                <a16:creationId xmlns:a16="http://schemas.microsoft.com/office/drawing/2014/main" id="{D61F2CF0-87F0-309D-9C47-EDC11BBF6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640" y="2433150"/>
            <a:ext cx="3767328" cy="235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A198CDD-E97E-A3AA-3343-8DD4E1952FEE}"/>
              </a:ext>
            </a:extLst>
          </p:cNvPr>
          <p:cNvSpPr txBox="1"/>
          <p:nvPr/>
        </p:nvSpPr>
        <p:spPr>
          <a:xfrm>
            <a:off x="5539740" y="303276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58846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C92D3-0053-2DBF-1E46-9BDE558B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FR" dirty="0"/>
              <a:t>1. Présentation &amp; installation</a:t>
            </a:r>
          </a:p>
        </p:txBody>
      </p:sp>
      <p:pic>
        <p:nvPicPr>
          <p:cNvPr id="1028" name="Picture 4" descr="Angular — Wikipédia">
            <a:extLst>
              <a:ext uri="{FF2B5EF4-FFF2-40B4-BE49-F238E27FC236}">
                <a16:creationId xmlns:a16="http://schemas.microsoft.com/office/drawing/2014/main" id="{30E01F75-71AA-1DDC-D969-944C322C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280" y="483294"/>
            <a:ext cx="1569720" cy="1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is Angular CLI different from Angular JS?">
            <a:extLst>
              <a:ext uri="{FF2B5EF4-FFF2-40B4-BE49-F238E27FC236}">
                <a16:creationId xmlns:a16="http://schemas.microsoft.com/office/drawing/2014/main" id="{B162A6AB-9EEF-5EBE-C661-C1FA5963D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750820"/>
            <a:ext cx="4402219" cy="24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25732E7-1F9C-8054-E2B0-6121A2CA249C}"/>
              </a:ext>
            </a:extLst>
          </p:cNvPr>
          <p:cNvSpPr txBox="1"/>
          <p:nvPr/>
        </p:nvSpPr>
        <p:spPr>
          <a:xfrm>
            <a:off x="6096000" y="2777066"/>
            <a:ext cx="54787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https://angular.io/cli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i="1" dirty="0" err="1">
                <a:highlight>
                  <a:srgbClr val="008080"/>
                </a:highlight>
              </a:rPr>
              <a:t>npm</a:t>
            </a:r>
            <a:r>
              <a:rPr lang="fr-FR" sz="2800" i="1" dirty="0">
                <a:highlight>
                  <a:srgbClr val="008080"/>
                </a:highlight>
              </a:rPr>
              <a:t> </a:t>
            </a:r>
            <a:r>
              <a:rPr lang="fr-FR" sz="2800" i="1" dirty="0" err="1">
                <a:highlight>
                  <a:srgbClr val="008080"/>
                </a:highlight>
              </a:rPr>
              <a:t>install</a:t>
            </a:r>
            <a:r>
              <a:rPr lang="fr-FR" sz="2800" i="1" dirty="0">
                <a:highlight>
                  <a:srgbClr val="008080"/>
                </a:highlight>
              </a:rPr>
              <a:t> -g @angular/cli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i="1" dirty="0" err="1"/>
              <a:t>ng</a:t>
            </a:r>
            <a:r>
              <a:rPr lang="fr-FR" sz="2800" i="1" dirty="0"/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167174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C92D3-0053-2DBF-1E46-9BDE558B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FR" dirty="0"/>
              <a:t>1. Présentation &amp; installation</a:t>
            </a:r>
          </a:p>
        </p:txBody>
      </p:sp>
      <p:pic>
        <p:nvPicPr>
          <p:cNvPr id="1028" name="Picture 4" descr="Angular — Wikipédia">
            <a:extLst>
              <a:ext uri="{FF2B5EF4-FFF2-40B4-BE49-F238E27FC236}">
                <a16:creationId xmlns:a16="http://schemas.microsoft.com/office/drawing/2014/main" id="{30E01F75-71AA-1DDC-D969-944C322C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280" y="483294"/>
            <a:ext cx="1569720" cy="1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ow is Angular CLI different from Angular JS?">
            <a:extLst>
              <a:ext uri="{FF2B5EF4-FFF2-40B4-BE49-F238E27FC236}">
                <a16:creationId xmlns:a16="http://schemas.microsoft.com/office/drawing/2014/main" id="{7CA607B2-8F30-90CA-4556-DAF281472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004" y="2307907"/>
            <a:ext cx="3455910" cy="191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omment utiliser Visual Studio Code afin de créer une application ? -">
            <a:extLst>
              <a:ext uri="{FF2B5EF4-FFF2-40B4-BE49-F238E27FC236}">
                <a16:creationId xmlns:a16="http://schemas.microsoft.com/office/drawing/2014/main" id="{EA20CB0C-D4AA-7046-BA0D-DDB5E8E14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6" y="1928892"/>
            <a:ext cx="4427321" cy="248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Node.js — Wikipédia">
            <a:extLst>
              <a:ext uri="{FF2B5EF4-FFF2-40B4-BE49-F238E27FC236}">
                <a16:creationId xmlns:a16="http://schemas.microsoft.com/office/drawing/2014/main" id="{D0901CC3-F4D2-35A5-D9B1-16F842B1C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414" y="4610673"/>
            <a:ext cx="3142724" cy="19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21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C92D3-0053-2DBF-1E46-9BDE558B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FR" dirty="0"/>
              <a:t>1. Présentation &amp; installation</a:t>
            </a:r>
          </a:p>
        </p:txBody>
      </p:sp>
      <p:pic>
        <p:nvPicPr>
          <p:cNvPr id="1028" name="Picture 4" descr="Angular — Wikipédia">
            <a:extLst>
              <a:ext uri="{FF2B5EF4-FFF2-40B4-BE49-F238E27FC236}">
                <a16:creationId xmlns:a16="http://schemas.microsoft.com/office/drawing/2014/main" id="{30E01F75-71AA-1DDC-D969-944C322C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280" y="483294"/>
            <a:ext cx="1569720" cy="1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96D8FC8-DCFD-B4AB-0632-5EBEF507F7A8}"/>
              </a:ext>
            </a:extLst>
          </p:cNvPr>
          <p:cNvSpPr txBox="1"/>
          <p:nvPr/>
        </p:nvSpPr>
        <p:spPr>
          <a:xfrm>
            <a:off x="259080" y="3558540"/>
            <a:ext cx="114528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NOUVEAU PROJET</a:t>
            </a:r>
          </a:p>
          <a:p>
            <a:pPr algn="ctr"/>
            <a:endParaRPr lang="fr-FR" sz="3600" dirty="0"/>
          </a:p>
          <a:p>
            <a:pPr algn="ctr"/>
            <a:r>
              <a:rPr lang="fr-FR" sz="3600" dirty="0" err="1">
                <a:highlight>
                  <a:srgbClr val="008080"/>
                </a:highlight>
              </a:rPr>
              <a:t>ng</a:t>
            </a:r>
            <a:r>
              <a:rPr lang="fr-FR" sz="3600" dirty="0">
                <a:highlight>
                  <a:srgbClr val="008080"/>
                </a:highlight>
              </a:rPr>
              <a:t> new </a:t>
            </a:r>
            <a:r>
              <a:rPr lang="fr-FR" sz="3600" dirty="0" err="1">
                <a:highlight>
                  <a:srgbClr val="008080"/>
                </a:highlight>
              </a:rPr>
              <a:t>nomProjet</a:t>
            </a:r>
            <a:endParaRPr lang="fr-FR" sz="3600" dirty="0">
              <a:highlight>
                <a:srgbClr val="008080"/>
              </a:highlight>
            </a:endParaRPr>
          </a:p>
          <a:p>
            <a:pPr algn="ctr"/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321575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C92D3-0053-2DBF-1E46-9BDE558B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FR" dirty="0"/>
              <a:t>2. Les composants </a:t>
            </a:r>
            <a:br>
              <a:rPr lang="fr-FR" dirty="0"/>
            </a:br>
            <a:r>
              <a:rPr lang="fr-FR" sz="2400" dirty="0"/>
              <a:t>Présentation</a:t>
            </a:r>
          </a:p>
        </p:txBody>
      </p:sp>
      <p:pic>
        <p:nvPicPr>
          <p:cNvPr id="1028" name="Picture 4" descr="Angular — Wikipédia">
            <a:extLst>
              <a:ext uri="{FF2B5EF4-FFF2-40B4-BE49-F238E27FC236}">
                <a16:creationId xmlns:a16="http://schemas.microsoft.com/office/drawing/2014/main" id="{30E01F75-71AA-1DDC-D969-944C322C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280" y="483294"/>
            <a:ext cx="1569720" cy="1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ntroduction au component Angular - apcpedagogie">
            <a:extLst>
              <a:ext uri="{FF2B5EF4-FFF2-40B4-BE49-F238E27FC236}">
                <a16:creationId xmlns:a16="http://schemas.microsoft.com/office/drawing/2014/main" id="{60C0FC76-08C4-4148-79D9-BD13E34EA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08" y="2358590"/>
            <a:ext cx="5096737" cy="374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9218829-EB18-50A2-26C2-C0BF9B34025F}"/>
              </a:ext>
            </a:extLst>
          </p:cNvPr>
          <p:cNvSpPr txBox="1"/>
          <p:nvPr/>
        </p:nvSpPr>
        <p:spPr>
          <a:xfrm>
            <a:off x="524828" y="2914226"/>
            <a:ext cx="54787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Bout interface / entière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i="1" dirty="0"/>
              <a:t>Composant racine obligatoire</a:t>
            </a:r>
          </a:p>
        </p:txBody>
      </p:sp>
    </p:spTree>
    <p:extLst>
      <p:ext uri="{BB962C8B-B14F-4D97-AF65-F5344CB8AC3E}">
        <p14:creationId xmlns:p14="http://schemas.microsoft.com/office/powerpoint/2010/main" val="288791062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604C28311E44494E598F4C876ACB7" ma:contentTypeVersion="7" ma:contentTypeDescription="Crée un document." ma:contentTypeScope="" ma:versionID="84f2d84326ade83e67ec3be1b5541fbe">
  <xsd:schema xmlns:xsd="http://www.w3.org/2001/XMLSchema" xmlns:xs="http://www.w3.org/2001/XMLSchema" xmlns:p="http://schemas.microsoft.com/office/2006/metadata/properties" xmlns:ns2="a0ff54e1-a636-46f6-9b69-8f3822d67a0e" xmlns:ns3="8d2c9915-5c45-4ad6-a671-8c5c261169ac" targetNamespace="http://schemas.microsoft.com/office/2006/metadata/properties" ma:root="true" ma:fieldsID="9215c50c2145a4592a4cfe68f9ede7e9" ns2:_="" ns3:_="">
    <xsd:import namespace="a0ff54e1-a636-46f6-9b69-8f3822d67a0e"/>
    <xsd:import namespace="8d2c9915-5c45-4ad6-a671-8c5c261169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ff54e1-a636-46f6-9b69-8f3822d67a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d4b6e4fd-4af2-4f07-b7d1-18266e5856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2c9915-5c45-4ad6-a671-8c5c261169a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8c5591d-35a6-4c7c-bb66-a23b8645b45e}" ma:internalName="TaxCatchAll" ma:showField="CatchAllData" ma:web="8d2c9915-5c45-4ad6-a671-8c5c261169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d2c9915-5c45-4ad6-a671-8c5c261169ac" xsi:nil="true"/>
    <lcf76f155ced4ddcb4097134ff3c332f xmlns="a0ff54e1-a636-46f6-9b69-8f3822d67a0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5C6E317-08AE-428A-98BF-CD5E6C92A24F}"/>
</file>

<file path=customXml/itemProps2.xml><?xml version="1.0" encoding="utf-8"?>
<ds:datastoreItem xmlns:ds="http://schemas.openxmlformats.org/officeDocument/2006/customXml" ds:itemID="{E8355745-F59B-406B-8BB0-5340F09410F5}"/>
</file>

<file path=customXml/itemProps3.xml><?xml version="1.0" encoding="utf-8"?>
<ds:datastoreItem xmlns:ds="http://schemas.openxmlformats.org/officeDocument/2006/customXml" ds:itemID="{189299FC-1815-45C3-BCB0-25D9D4D66641}"/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4708</TotalTime>
  <Words>994</Words>
  <Application>Microsoft Office PowerPoint</Application>
  <PresentationFormat>Grand écran</PresentationFormat>
  <Paragraphs>216</Paragraphs>
  <Slides>38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3" baseType="lpstr">
      <vt:lpstr>Arial</vt:lpstr>
      <vt:lpstr>Consolas</vt:lpstr>
      <vt:lpstr>Poppins</vt:lpstr>
      <vt:lpstr>Trebuchet MS</vt:lpstr>
      <vt:lpstr>Berlin</vt:lpstr>
      <vt:lpstr>FORMATION  ANGULAR / NODEJS</vt:lpstr>
      <vt:lpstr>SOMMAIRE :  Angular</vt:lpstr>
      <vt:lpstr>1. Présentation &amp; installation</vt:lpstr>
      <vt:lpstr>1. Présentation &amp; installation</vt:lpstr>
      <vt:lpstr>1. Présentation &amp; installation</vt:lpstr>
      <vt:lpstr>1. Présentation &amp; installation</vt:lpstr>
      <vt:lpstr>1. Présentation &amp; installation</vt:lpstr>
      <vt:lpstr>1. Présentation &amp; installation</vt:lpstr>
      <vt:lpstr>2. Les composants  Présentation</vt:lpstr>
      <vt:lpstr>2. Les composants Cycle de vie (Lifecycle)</vt:lpstr>
      <vt:lpstr>2. Les composants  Exercice</vt:lpstr>
      <vt:lpstr>3. Les templates  Présentation</vt:lpstr>
      <vt:lpstr>3. Les templates  Interpolation</vt:lpstr>
      <vt:lpstr>3. Les templates  Exercice</vt:lpstr>
      <vt:lpstr>4. Les directives  Présentation</vt:lpstr>
      <vt:lpstr>4. Les directives  Exercice</vt:lpstr>
      <vt:lpstr>5. Les pipes  Présentation</vt:lpstr>
      <vt:lpstr>6. Les routes Présentation</vt:lpstr>
      <vt:lpstr>7. Les modules Présentation</vt:lpstr>
      <vt:lpstr>PARTIE 1 : TP</vt:lpstr>
      <vt:lpstr>8. Les services Présentation</vt:lpstr>
      <vt:lpstr>8. Les services Exercice</vt:lpstr>
      <vt:lpstr>9. Les formulaires Présentation</vt:lpstr>
      <vt:lpstr>9.Les formulaires Exercice</vt:lpstr>
      <vt:lpstr>10. L’authentification Présentation</vt:lpstr>
      <vt:lpstr>11. Mise en prod </vt:lpstr>
      <vt:lpstr>SOMMAIRE : NodeJs (Express)</vt:lpstr>
      <vt:lpstr>1. Présentation &amp; installation </vt:lpstr>
      <vt:lpstr>1. Présentation &amp; installation </vt:lpstr>
      <vt:lpstr>1. Présentation &amp; installation </vt:lpstr>
      <vt:lpstr>1. Présentation &amp; installation </vt:lpstr>
      <vt:lpstr>2. Les routes + paramètres </vt:lpstr>
      <vt:lpstr>4. Router &amp; fonctions CRUD Présentation</vt:lpstr>
      <vt:lpstr>4. Router &amp; fonctions CRUD Exercice</vt:lpstr>
      <vt:lpstr>5. Base de données et ORM Présentation</vt:lpstr>
      <vt:lpstr>5. Base de données et ORM Présentation</vt:lpstr>
      <vt:lpstr>5. Base de données et ORM Exercice</vt:lpstr>
      <vt:lpstr>5. Authentification JWT Présentation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 ANGULAR / NODEJS</dc:title>
  <dc:creator>Mehdy El-Moutaoukil</dc:creator>
  <cp:lastModifiedBy>Mehdy</cp:lastModifiedBy>
  <cp:revision>94</cp:revision>
  <dcterms:created xsi:type="dcterms:W3CDTF">2022-10-25T19:08:27Z</dcterms:created>
  <dcterms:modified xsi:type="dcterms:W3CDTF">2022-11-06T16:08:58Z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0x010100BEB604C28311E44494E598F4C876ACB7</vt:lpwstr>
  </property>
</Properties>
</file>