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4" r:id="rId2"/>
    <p:sldId id="266" r:id="rId3"/>
    <p:sldId id="267" r:id="rId4"/>
    <p:sldId id="269" r:id="rId5"/>
    <p:sldId id="268" r:id="rId6"/>
    <p:sldId id="273" r:id="rId7"/>
    <p:sldId id="270" r:id="rId8"/>
    <p:sldId id="271" r:id="rId9"/>
    <p:sldId id="274" r:id="rId10"/>
    <p:sldId id="275" r:id="rId11"/>
    <p:sldId id="280" r:id="rId12"/>
    <p:sldId id="277" r:id="rId13"/>
    <p:sldId id="27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9016"/>
    <a:srgbClr val="178DBB"/>
    <a:srgbClr val="DAEDF4"/>
    <a:srgbClr val="E6E6E6"/>
    <a:srgbClr val="FBFDFD"/>
    <a:srgbClr val="E8F2F5"/>
    <a:srgbClr val="E9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71" d="100"/>
          <a:sy n="71"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332630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309072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7BA23-58C6-4EC2-90BB-04F6B8ED60CA}"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1561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C801285A-FBF1-4DE7-B096-60C4045BB3B9}" type="datetimeFigureOut">
              <a:rPr lang="it-IT" smtClean="0"/>
              <a:t>30/09/2022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3152422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C801285A-FBF1-4DE7-B096-60C4045BB3B9}" type="datetimeFigureOut">
              <a:rPr lang="it-IT" smtClean="0"/>
              <a:t>30/09/2022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7BA23-58C6-4EC2-90BB-04F6B8ED60CA}"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9581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C801285A-FBF1-4DE7-B096-60C4045BB3B9}" type="datetimeFigureOut">
              <a:rPr lang="it-IT" smtClean="0"/>
              <a:t>30/09/2022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289673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2108271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32721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216384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801285A-FBF1-4DE7-B096-60C4045BB3B9}" type="datetimeFigureOut">
              <a:rPr lang="it-IT" smtClean="0"/>
              <a:t>30/09/2022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87392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801285A-FBF1-4DE7-B096-60C4045BB3B9}" type="datetimeFigureOut">
              <a:rPr lang="it-IT" smtClean="0"/>
              <a:t>30/09/2022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5601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801285A-FBF1-4DE7-B096-60C4045BB3B9}" type="datetimeFigureOut">
              <a:rPr lang="it-IT" smtClean="0"/>
              <a:t>30/09/2022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14339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801285A-FBF1-4DE7-B096-60C4045BB3B9}" type="datetimeFigureOut">
              <a:rPr lang="it-IT" smtClean="0"/>
              <a:t>30/09/2022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252776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1285A-FBF1-4DE7-B096-60C4045BB3B9}" type="datetimeFigureOut">
              <a:rPr lang="it-IT" smtClean="0"/>
              <a:t>30/09/2022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289818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801285A-FBF1-4DE7-B096-60C4045BB3B9}" type="datetimeFigureOut">
              <a:rPr lang="it-IT" smtClean="0"/>
              <a:t>30/09/2022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294996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801285A-FBF1-4DE7-B096-60C4045BB3B9}" type="datetimeFigureOut">
              <a:rPr lang="it-IT" smtClean="0"/>
              <a:t>30/09/2022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7BA23-58C6-4EC2-90BB-04F6B8ED60CA}" type="slidenum">
              <a:rPr lang="it-IT" smtClean="0"/>
              <a:t>‹N›</a:t>
            </a:fld>
            <a:endParaRPr lang="it-IT"/>
          </a:p>
        </p:txBody>
      </p:sp>
    </p:spTree>
    <p:extLst>
      <p:ext uri="{BB962C8B-B14F-4D97-AF65-F5344CB8AC3E}">
        <p14:creationId xmlns:p14="http://schemas.microsoft.com/office/powerpoint/2010/main" val="150427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01285A-FBF1-4DE7-B096-60C4045BB3B9}" type="datetimeFigureOut">
              <a:rPr lang="it-IT" smtClean="0"/>
              <a:t>30/09/2022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D7BA23-58C6-4EC2-90BB-04F6B8ED60CA}" type="slidenum">
              <a:rPr lang="it-IT" smtClean="0"/>
              <a:t>‹N›</a:t>
            </a:fld>
            <a:endParaRPr lang="it-IT"/>
          </a:p>
        </p:txBody>
      </p:sp>
    </p:spTree>
    <p:extLst>
      <p:ext uri="{BB962C8B-B14F-4D97-AF65-F5344CB8AC3E}">
        <p14:creationId xmlns:p14="http://schemas.microsoft.com/office/powerpoint/2010/main" val="37087832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mailto:jakob.engdahl@scb.se" TargetMode="External"/><Relationship Id="rId13" Type="http://schemas.openxmlformats.org/officeDocument/2006/relationships/hyperlink" Target="mailto:taeke.gjaltema@un.org" TargetMode="External"/><Relationship Id="rId3" Type="http://schemas.openxmlformats.org/officeDocument/2006/relationships/hyperlink" Target="mailto:Juan.Munoz@inegi.org.mx" TargetMode="External"/><Relationship Id="rId7" Type="http://schemas.openxmlformats.org/officeDocument/2006/relationships/hyperlink" Target="mailto:zoltan.vereczkei@ksh.hu" TargetMode="External"/><Relationship Id="rId12" Type="http://schemas.openxmlformats.org/officeDocument/2006/relationships/hyperlink" Target="mailto:Emanuele.BALDACCI@ec.europa.eu" TargetMode="External"/><Relationship Id="rId2" Type="http://schemas.openxmlformats.org/officeDocument/2006/relationships/hyperlink" Target="mailto:m.jug@cbs.nl" TargetMode="External"/><Relationship Id="rId1" Type="http://schemas.openxmlformats.org/officeDocument/2006/relationships/slideLayout" Target="../slideLayouts/slideLayout2.xml"/><Relationship Id="rId6" Type="http://schemas.openxmlformats.org/officeDocument/2006/relationships/hyperlink" Target="mailto:eric.deeben@ons.gov.uk" TargetMode="External"/><Relationship Id="rId11" Type="http://schemas.openxmlformats.org/officeDocument/2006/relationships/hyperlink" Target="mailto:tomaz.speh@gov.si" TargetMode="External"/><Relationship Id="rId5" Type="http://schemas.openxmlformats.org/officeDocument/2006/relationships/hyperlink" Target="mailto:mira.nikic@stat.gov.rs" TargetMode="External"/><Relationship Id="rId10" Type="http://schemas.openxmlformats.org/officeDocument/2006/relationships/hyperlink" Target="mailto:flavio.rizzolo@canada.ca" TargetMode="External"/><Relationship Id="rId4" Type="http://schemas.openxmlformats.org/officeDocument/2006/relationships/hyperlink" Target="mailto:eric.anvar@oecd.org" TargetMode="External"/><Relationship Id="rId9" Type="http://schemas.openxmlformats.org/officeDocument/2006/relationships/hyperlink" Target="mailto:trygve.falch@ssb.n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E0ECECA-E90D-F893-D35C-E05BE48D1B38}"/>
              </a:ext>
            </a:extLst>
          </p:cNvPr>
          <p:cNvSpPr>
            <a:spLocks noGrp="1"/>
          </p:cNvSpPr>
          <p:nvPr>
            <p:ph type="ctrTitle"/>
          </p:nvPr>
        </p:nvSpPr>
        <p:spPr>
          <a:xfrm>
            <a:off x="2589213" y="2734322"/>
            <a:ext cx="8915399" cy="2043060"/>
          </a:xfrm>
        </p:spPr>
        <p:txBody>
          <a:bodyPr>
            <a:noAutofit/>
          </a:bodyPr>
          <a:lstStyle/>
          <a:p>
            <a:r>
              <a:rPr lang="it-IT" sz="4400" b="1" dirty="0" err="1"/>
              <a:t>Current</a:t>
            </a:r>
            <a:r>
              <a:rPr lang="it-IT" sz="4400" b="1" dirty="0"/>
              <a:t> &amp; future </a:t>
            </a:r>
            <a:r>
              <a:rPr lang="it-IT" sz="4400" b="1" dirty="0" err="1"/>
              <a:t>activities</a:t>
            </a:r>
            <a:r>
              <a:rPr lang="it-IT" sz="4400" b="1" dirty="0"/>
              <a:t>, </a:t>
            </a:r>
            <a:r>
              <a:rPr lang="it-IT" sz="4400" b="1" dirty="0" err="1"/>
              <a:t>focusing</a:t>
            </a:r>
            <a:r>
              <a:rPr lang="it-IT" sz="4400" b="1" dirty="0"/>
              <a:t> on Impact </a:t>
            </a:r>
            <a:r>
              <a:rPr lang="it-IT" sz="4400" b="1" dirty="0" err="1"/>
              <a:t>assessment</a:t>
            </a:r>
            <a:r>
              <a:rPr lang="it-IT" sz="4400" b="1" dirty="0"/>
              <a:t> </a:t>
            </a:r>
            <a:r>
              <a:rPr lang="it-IT" sz="4400" b="1" dirty="0" err="1"/>
              <a:t>framework</a:t>
            </a:r>
            <a:br>
              <a:rPr lang="it-IT" sz="4400" b="1" dirty="0"/>
            </a:br>
            <a:r>
              <a:rPr lang="it-IT" sz="2000" b="1" dirty="0"/>
              <a:t>F. D’Agresti, P. </a:t>
            </a:r>
            <a:r>
              <a:rPr lang="it-IT" sz="2000" b="1" dirty="0" err="1"/>
              <a:t>Francescangeli</a:t>
            </a:r>
            <a:r>
              <a:rPr lang="it-IT" sz="2000" b="1" dirty="0"/>
              <a:t>, G. </a:t>
            </a:r>
            <a:r>
              <a:rPr lang="it-IT" sz="2000" b="1"/>
              <a:t>Ruocco</a:t>
            </a:r>
            <a:endParaRPr lang="it-IT" sz="2000" dirty="0"/>
          </a:p>
        </p:txBody>
      </p:sp>
    </p:spTree>
    <p:extLst>
      <p:ext uri="{BB962C8B-B14F-4D97-AF65-F5344CB8AC3E}">
        <p14:creationId xmlns:p14="http://schemas.microsoft.com/office/powerpoint/2010/main" val="358472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9452256" cy="1312747"/>
          </a:xfrm>
        </p:spPr>
        <p:txBody>
          <a:bodyPr>
            <a:normAutofit fontScale="90000"/>
          </a:bodyPr>
          <a:lstStyle/>
          <a:p>
            <a:r>
              <a:rPr lang="it-IT" sz="4400" b="1" dirty="0"/>
              <a:t>First </a:t>
            </a:r>
            <a:r>
              <a:rPr lang="it-IT" sz="4400" b="1" dirty="0" err="1"/>
              <a:t>thoughts</a:t>
            </a:r>
            <a:r>
              <a:rPr lang="it-IT" sz="4400" b="1" dirty="0"/>
              <a:t> on the </a:t>
            </a:r>
            <a:r>
              <a:rPr lang="it-IT" sz="4400" b="1" dirty="0" err="1"/>
              <a:t>Assessment</a:t>
            </a:r>
            <a:r>
              <a:rPr lang="it-IT" sz="4400" b="1" dirty="0"/>
              <a:t> </a:t>
            </a:r>
            <a:r>
              <a:rPr lang="it-IT" sz="4400" b="1" dirty="0" err="1"/>
              <a:t>framework</a:t>
            </a:r>
            <a:r>
              <a:rPr lang="it-IT" sz="4400" b="1" dirty="0"/>
              <a:t> (2)</a:t>
            </a:r>
            <a:br>
              <a:rPr lang="it-IT" sz="4000" b="1" dirty="0">
                <a:solidFill>
                  <a:schemeClr val="accent4">
                    <a:lumMod val="50000"/>
                  </a:schemeClr>
                </a:solidFill>
              </a:rPr>
            </a:br>
            <a:endParaRPr lang="it-IT" sz="4000" b="1" dirty="0"/>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412377" y="1623228"/>
            <a:ext cx="10591059" cy="5097784"/>
          </a:xfrm>
          <a:noFill/>
        </p:spPr>
        <p:txBody>
          <a:bodyPr>
            <a:normAutofit/>
          </a:bodyPr>
          <a:lstStyle/>
          <a:p>
            <a:pPr marL="0" indent="0">
              <a:buNone/>
            </a:pPr>
            <a:r>
              <a:rPr lang="en-US" sz="2800" dirty="0">
                <a:solidFill>
                  <a:schemeClr val="accent4">
                    <a:lumMod val="50000"/>
                  </a:schemeClr>
                </a:solidFill>
              </a:rPr>
              <a:t>About Performance Indicators…</a:t>
            </a:r>
          </a:p>
          <a:p>
            <a:pPr marL="0" indent="0">
              <a:buNone/>
            </a:pPr>
            <a:r>
              <a:rPr lang="en-US" sz="2800" dirty="0">
                <a:solidFill>
                  <a:schemeClr val="accent4">
                    <a:lumMod val="50000"/>
                  </a:schemeClr>
                </a:solidFill>
              </a:rPr>
              <a:t>Performance indicators differ from business drivers and aims (or goals). KPIs should follow the </a:t>
            </a:r>
            <a:r>
              <a:rPr lang="en-US" sz="2800" b="1" dirty="0">
                <a:solidFill>
                  <a:schemeClr val="accent4">
                    <a:lumMod val="50000"/>
                  </a:schemeClr>
                </a:solidFill>
              </a:rPr>
              <a:t>SMART</a:t>
            </a:r>
            <a:r>
              <a:rPr lang="en-US" sz="2800" dirty="0">
                <a:solidFill>
                  <a:schemeClr val="accent4">
                    <a:lumMod val="50000"/>
                  </a:schemeClr>
                </a:solidFill>
              </a:rPr>
              <a:t> criteria:</a:t>
            </a:r>
          </a:p>
          <a:p>
            <a:pPr algn="just"/>
            <a:r>
              <a:rPr lang="en-US" sz="2800" dirty="0">
                <a:solidFill>
                  <a:schemeClr val="accent4">
                    <a:lumMod val="50000"/>
                  </a:schemeClr>
                </a:solidFill>
              </a:rPr>
              <a:t>The measure has a </a:t>
            </a:r>
            <a:r>
              <a:rPr lang="en-US" sz="2800" b="1" dirty="0">
                <a:solidFill>
                  <a:schemeClr val="accent4">
                    <a:lumMod val="50000"/>
                  </a:schemeClr>
                </a:solidFill>
              </a:rPr>
              <a:t>Specific</a:t>
            </a:r>
            <a:r>
              <a:rPr lang="en-US" sz="2800" dirty="0">
                <a:solidFill>
                  <a:schemeClr val="accent4">
                    <a:lumMod val="50000"/>
                  </a:schemeClr>
                </a:solidFill>
              </a:rPr>
              <a:t> purpose for the business, it is </a:t>
            </a:r>
            <a:r>
              <a:rPr lang="en-US" sz="2800" b="1" dirty="0">
                <a:solidFill>
                  <a:schemeClr val="accent4">
                    <a:lumMod val="50000"/>
                  </a:schemeClr>
                </a:solidFill>
              </a:rPr>
              <a:t>Measurable</a:t>
            </a:r>
            <a:r>
              <a:rPr lang="en-US" sz="2800" dirty="0">
                <a:solidFill>
                  <a:schemeClr val="accent4">
                    <a:lumMod val="50000"/>
                  </a:schemeClr>
                </a:solidFill>
              </a:rPr>
              <a:t> to really get a value of the KPI </a:t>
            </a:r>
          </a:p>
          <a:p>
            <a:pPr algn="just"/>
            <a:r>
              <a:rPr lang="en-US" sz="2800" dirty="0">
                <a:solidFill>
                  <a:schemeClr val="accent4">
                    <a:lumMod val="50000"/>
                  </a:schemeClr>
                </a:solidFill>
              </a:rPr>
              <a:t>The defined norms have to be </a:t>
            </a:r>
            <a:r>
              <a:rPr lang="en-US" sz="2800" b="1" dirty="0">
                <a:solidFill>
                  <a:schemeClr val="accent4">
                    <a:lumMod val="50000"/>
                  </a:schemeClr>
                </a:solidFill>
              </a:rPr>
              <a:t>Achievable</a:t>
            </a:r>
            <a:r>
              <a:rPr lang="en-US" sz="2800" dirty="0">
                <a:solidFill>
                  <a:schemeClr val="accent4">
                    <a:lumMod val="50000"/>
                  </a:schemeClr>
                </a:solidFill>
              </a:rPr>
              <a:t>, the improvement of a KPI has to be </a:t>
            </a:r>
            <a:r>
              <a:rPr lang="en-US" sz="2800" b="1" dirty="0">
                <a:solidFill>
                  <a:schemeClr val="accent4">
                    <a:lumMod val="50000"/>
                  </a:schemeClr>
                </a:solidFill>
              </a:rPr>
              <a:t>Relevant</a:t>
            </a:r>
            <a:r>
              <a:rPr lang="en-US" sz="2800" dirty="0">
                <a:solidFill>
                  <a:schemeClr val="accent4">
                    <a:lumMod val="50000"/>
                  </a:schemeClr>
                </a:solidFill>
              </a:rPr>
              <a:t> to the success of the organization and </a:t>
            </a:r>
            <a:r>
              <a:rPr lang="en-US" sz="2800" b="1" dirty="0">
                <a:solidFill>
                  <a:schemeClr val="accent4">
                    <a:lumMod val="50000"/>
                  </a:schemeClr>
                </a:solidFill>
              </a:rPr>
              <a:t>Time</a:t>
            </a:r>
            <a:r>
              <a:rPr lang="en-US" sz="2800" dirty="0">
                <a:solidFill>
                  <a:schemeClr val="accent4">
                    <a:lumMod val="50000"/>
                  </a:schemeClr>
                </a:solidFill>
              </a:rPr>
              <a:t> phased, which means the value or outcomes are shown for a predefined and relevant period</a:t>
            </a:r>
          </a:p>
          <a:p>
            <a:pPr marL="0" indent="0" algn="just">
              <a:buNone/>
            </a:pPr>
            <a:r>
              <a:rPr lang="en-US" sz="1400" i="1" dirty="0">
                <a:solidFill>
                  <a:schemeClr val="accent4">
                    <a:lumMod val="50000"/>
                  </a:schemeClr>
                </a:solidFill>
              </a:rPr>
              <a:t>Source: https://en.wikipedia.org/wiki/Performance_indicator#Identifying_indicators_of_organization</a:t>
            </a:r>
          </a:p>
        </p:txBody>
      </p:sp>
    </p:spTree>
    <p:extLst>
      <p:ext uri="{BB962C8B-B14F-4D97-AF65-F5344CB8AC3E}">
        <p14:creationId xmlns:p14="http://schemas.microsoft.com/office/powerpoint/2010/main" val="423147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9452256" cy="1312747"/>
          </a:xfrm>
        </p:spPr>
        <p:txBody>
          <a:bodyPr>
            <a:normAutofit fontScale="90000"/>
          </a:bodyPr>
          <a:lstStyle/>
          <a:p>
            <a:r>
              <a:rPr lang="it-IT" sz="4400" b="1" dirty="0"/>
              <a:t>First </a:t>
            </a:r>
            <a:r>
              <a:rPr lang="it-IT" sz="4400" b="1" dirty="0" err="1"/>
              <a:t>thoughts</a:t>
            </a:r>
            <a:r>
              <a:rPr lang="it-IT" sz="4400" b="1" dirty="0"/>
              <a:t> on the </a:t>
            </a:r>
            <a:r>
              <a:rPr lang="it-IT" sz="4400" b="1" dirty="0" err="1"/>
              <a:t>Assessment</a:t>
            </a:r>
            <a:r>
              <a:rPr lang="it-IT" sz="4400" b="1" dirty="0"/>
              <a:t> </a:t>
            </a:r>
            <a:r>
              <a:rPr lang="it-IT" sz="4400" b="1" dirty="0" err="1"/>
              <a:t>framework</a:t>
            </a:r>
            <a:r>
              <a:rPr lang="it-IT" sz="4400" b="1" dirty="0"/>
              <a:t> (3)</a:t>
            </a:r>
            <a:br>
              <a:rPr lang="it-IT" sz="4000" b="1" dirty="0">
                <a:solidFill>
                  <a:schemeClr val="accent4">
                    <a:lumMod val="50000"/>
                  </a:schemeClr>
                </a:solidFill>
              </a:rPr>
            </a:br>
            <a:endParaRPr lang="it-IT" sz="4000" b="1" dirty="0"/>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412377" y="1623228"/>
            <a:ext cx="10591059" cy="5097784"/>
          </a:xfrm>
          <a:noFill/>
        </p:spPr>
        <p:txBody>
          <a:bodyPr>
            <a:normAutofit/>
          </a:bodyPr>
          <a:lstStyle/>
          <a:p>
            <a:pPr marL="0" indent="0">
              <a:buNone/>
            </a:pPr>
            <a:r>
              <a:rPr lang="en-US" sz="2800" dirty="0">
                <a:solidFill>
                  <a:schemeClr val="accent4">
                    <a:lumMod val="50000"/>
                  </a:schemeClr>
                </a:solidFill>
              </a:rPr>
              <a:t>About MQA…</a:t>
            </a:r>
          </a:p>
          <a:p>
            <a:pPr marL="0" indent="0">
              <a:buNone/>
            </a:pPr>
            <a:r>
              <a:rPr lang="en-US" sz="2000" dirty="0"/>
              <a:t>The Metadata Quality Assurance is intended to help data providers and data portals to check their metadata against various indicators.</a:t>
            </a:r>
            <a:endParaRPr lang="en-US" sz="20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endParaRPr lang="en-US" sz="1400" i="1" dirty="0">
              <a:solidFill>
                <a:schemeClr val="accent4">
                  <a:lumMod val="50000"/>
                </a:schemeClr>
              </a:solidFill>
            </a:endParaRPr>
          </a:p>
          <a:p>
            <a:pPr marL="0" indent="0">
              <a:buNone/>
            </a:pPr>
            <a:r>
              <a:rPr lang="en-US" sz="1400" i="1" dirty="0">
                <a:solidFill>
                  <a:schemeClr val="accent4">
                    <a:lumMod val="50000"/>
                  </a:schemeClr>
                </a:solidFill>
              </a:rPr>
              <a:t>Source: https://data.europa.eu/mqa/?locale=en</a:t>
            </a:r>
          </a:p>
        </p:txBody>
      </p:sp>
      <p:pic>
        <p:nvPicPr>
          <p:cNvPr id="4" name="Immagine 3"/>
          <p:cNvPicPr>
            <a:picLocks noChangeAspect="1"/>
          </p:cNvPicPr>
          <p:nvPr/>
        </p:nvPicPr>
        <p:blipFill rotWithShape="1">
          <a:blip r:embed="rId2"/>
          <a:srcRect l="12676" t="18576" r="13909" b="5706"/>
          <a:stretch/>
        </p:blipFill>
        <p:spPr>
          <a:xfrm>
            <a:off x="3313071" y="2953233"/>
            <a:ext cx="5826011" cy="3378248"/>
          </a:xfrm>
          <a:prstGeom prst="rect">
            <a:avLst/>
          </a:prstGeom>
        </p:spPr>
      </p:pic>
    </p:spTree>
    <p:extLst>
      <p:ext uri="{BB962C8B-B14F-4D97-AF65-F5344CB8AC3E}">
        <p14:creationId xmlns:p14="http://schemas.microsoft.com/office/powerpoint/2010/main" val="92726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CF31B8-CCC4-BECB-D36C-7944A99B5770}"/>
              </a:ext>
            </a:extLst>
          </p:cNvPr>
          <p:cNvSpPr>
            <a:spLocks noGrp="1"/>
          </p:cNvSpPr>
          <p:nvPr>
            <p:ph type="title"/>
          </p:nvPr>
        </p:nvSpPr>
        <p:spPr>
          <a:xfrm>
            <a:off x="2592925" y="624110"/>
            <a:ext cx="8911687" cy="680907"/>
          </a:xfrm>
        </p:spPr>
        <p:txBody>
          <a:bodyPr>
            <a:normAutofit fontScale="90000"/>
          </a:bodyPr>
          <a:lstStyle/>
          <a:p>
            <a:pPr algn="ctr"/>
            <a:r>
              <a:rPr lang="it-IT" sz="4000" b="1" dirty="0" err="1"/>
              <a:t>Discussion</a:t>
            </a:r>
            <a:r>
              <a:rPr lang="it-IT" sz="4000" b="1" dirty="0"/>
              <a:t> </a:t>
            </a:r>
            <a:r>
              <a:rPr lang="it-IT" sz="4000" b="1" dirty="0" err="1"/>
              <a:t>topics</a:t>
            </a:r>
            <a:endParaRPr lang="it-IT" sz="4000" b="1" dirty="0"/>
          </a:p>
        </p:txBody>
      </p:sp>
      <p:sp>
        <p:nvSpPr>
          <p:cNvPr id="3" name="Segnaposto contenuto 2">
            <a:extLst>
              <a:ext uri="{FF2B5EF4-FFF2-40B4-BE49-F238E27FC236}">
                <a16:creationId xmlns:a16="http://schemas.microsoft.com/office/drawing/2014/main" id="{EBEEBA9C-44AB-0D7F-E7B5-955A940DC9CC}"/>
              </a:ext>
            </a:extLst>
          </p:cNvPr>
          <p:cNvSpPr>
            <a:spLocks noGrp="1"/>
          </p:cNvSpPr>
          <p:nvPr>
            <p:ph idx="1"/>
          </p:nvPr>
        </p:nvSpPr>
        <p:spPr>
          <a:xfrm>
            <a:off x="838200" y="1411550"/>
            <a:ext cx="10515600" cy="5211192"/>
          </a:xfrm>
          <a:noFill/>
        </p:spPr>
        <p:txBody>
          <a:bodyPr>
            <a:normAutofit/>
          </a:bodyPr>
          <a:lstStyle/>
          <a:p>
            <a:r>
              <a:rPr lang="en-US" sz="2800" dirty="0">
                <a:solidFill>
                  <a:schemeClr val="accent4">
                    <a:lumMod val="50000"/>
                  </a:schemeClr>
                </a:solidFill>
              </a:rPr>
              <a:t>KPIs for the impact assessment</a:t>
            </a:r>
          </a:p>
          <a:p>
            <a:pPr marL="0" indent="0">
              <a:buNone/>
            </a:pPr>
            <a:r>
              <a:rPr lang="en-US" sz="2800" dirty="0">
                <a:solidFill>
                  <a:schemeClr val="accent4">
                    <a:lumMod val="50000"/>
                  </a:schemeClr>
                </a:solidFill>
              </a:rPr>
              <a:t>	</a:t>
            </a:r>
            <a:endParaRPr lang="it-IT" sz="2800" dirty="0">
              <a:solidFill>
                <a:schemeClr val="accent4">
                  <a:lumMod val="50000"/>
                </a:schemeClr>
              </a:solidFill>
            </a:endParaRPr>
          </a:p>
        </p:txBody>
      </p:sp>
      <p:graphicFrame>
        <p:nvGraphicFramePr>
          <p:cNvPr id="4" name="Tabella 3"/>
          <p:cNvGraphicFramePr>
            <a:graphicFrameLocks noGrp="1"/>
          </p:cNvGraphicFramePr>
          <p:nvPr>
            <p:extLst>
              <p:ext uri="{D42A27DB-BD31-4B8C-83A1-F6EECF244321}">
                <p14:modId xmlns:p14="http://schemas.microsoft.com/office/powerpoint/2010/main" val="4237629713"/>
              </p:ext>
            </p:extLst>
          </p:nvPr>
        </p:nvGraphicFramePr>
        <p:xfrm>
          <a:off x="2153920" y="2261083"/>
          <a:ext cx="8294445" cy="3521152"/>
        </p:xfrm>
        <a:graphic>
          <a:graphicData uri="http://schemas.openxmlformats.org/drawingml/2006/table">
            <a:tbl>
              <a:tblPr firstRow="1" bandRow="1">
                <a:tableStyleId>{F2DE63D5-997A-4646-A377-4702673A728D}</a:tableStyleId>
              </a:tblPr>
              <a:tblGrid>
                <a:gridCol w="4064000">
                  <a:extLst>
                    <a:ext uri="{9D8B030D-6E8A-4147-A177-3AD203B41FA5}">
                      <a16:colId xmlns:a16="http://schemas.microsoft.com/office/drawing/2014/main" val="4112543412"/>
                    </a:ext>
                  </a:extLst>
                </a:gridCol>
                <a:gridCol w="4230445">
                  <a:extLst>
                    <a:ext uri="{9D8B030D-6E8A-4147-A177-3AD203B41FA5}">
                      <a16:colId xmlns:a16="http://schemas.microsoft.com/office/drawing/2014/main" val="244298095"/>
                    </a:ext>
                  </a:extLst>
                </a:gridCol>
              </a:tblGrid>
              <a:tr h="419322">
                <a:tc>
                  <a:txBody>
                    <a:bodyPr/>
                    <a:lstStyle/>
                    <a:p>
                      <a:pPr algn="ctr"/>
                      <a:r>
                        <a:rPr lang="it-IT" dirty="0" err="1"/>
                        <a:t>Validation</a:t>
                      </a:r>
                      <a:r>
                        <a:rPr lang="it-IT" dirty="0"/>
                        <a:t> </a:t>
                      </a:r>
                      <a:r>
                        <a:rPr lang="it-IT" dirty="0" err="1"/>
                        <a:t>dimensions</a:t>
                      </a:r>
                      <a:endParaRPr lang="it-IT" dirty="0"/>
                    </a:p>
                  </a:txBody>
                  <a:tcPr>
                    <a:lnB w="12700" cap="flat" cmpd="sng" algn="ctr">
                      <a:solidFill>
                        <a:schemeClr val="tx1"/>
                      </a:solidFill>
                      <a:prstDash val="solid"/>
                      <a:round/>
                      <a:headEnd type="none" w="med" len="med"/>
                      <a:tailEnd type="none" w="med" len="med"/>
                    </a:lnB>
                  </a:tcPr>
                </a:tc>
                <a:tc>
                  <a:txBody>
                    <a:bodyPr/>
                    <a:lstStyle/>
                    <a:p>
                      <a:pPr algn="ctr"/>
                      <a:r>
                        <a:rPr lang="it-IT" dirty="0" err="1"/>
                        <a:t>KPIs</a:t>
                      </a:r>
                      <a:endParaRPr lang="it-IT"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016598"/>
                  </a:ext>
                </a:extLst>
              </a:tr>
              <a:tr h="1344127">
                <a:tc>
                  <a:txBody>
                    <a:bodyPr/>
                    <a:lstStyle/>
                    <a:p>
                      <a:r>
                        <a:rPr lang="it-IT" dirty="0">
                          <a:ln>
                            <a:solidFill>
                              <a:schemeClr val="accent2">
                                <a:lumMod val="75000"/>
                              </a:schemeClr>
                            </a:solidFill>
                          </a:ln>
                        </a:rPr>
                        <a:t>Data </a:t>
                      </a:r>
                      <a:r>
                        <a:rPr lang="it-IT" dirty="0" err="1">
                          <a:ln>
                            <a:solidFill>
                              <a:schemeClr val="accent2">
                                <a:lumMod val="75000"/>
                              </a:schemeClr>
                            </a:solidFill>
                          </a:ln>
                        </a:rPr>
                        <a:t>pipelines</a:t>
                      </a:r>
                      <a:endParaRPr lang="it-IT" dirty="0">
                        <a:ln>
                          <a:solidFill>
                            <a:schemeClr val="accent2">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n>
                            <a:solidFill>
                              <a:schemeClr val="accent2">
                                <a:lumMod val="75000"/>
                              </a:schemeClr>
                            </a:solidFill>
                          </a:ln>
                        </a:rPr>
                        <a:t>Back-end performances, Data pipeline completeness,</a:t>
                      </a:r>
                      <a:r>
                        <a:rPr lang="en-US" baseline="0" dirty="0">
                          <a:ln>
                            <a:solidFill>
                              <a:schemeClr val="accent2">
                                <a:lumMod val="75000"/>
                              </a:schemeClr>
                            </a:solidFill>
                          </a:ln>
                        </a:rPr>
                        <a:t> </a:t>
                      </a:r>
                      <a:r>
                        <a:rPr lang="en-US" dirty="0">
                          <a:ln>
                            <a:solidFill>
                              <a:schemeClr val="accent2">
                                <a:lumMod val="75000"/>
                              </a:schemeClr>
                            </a:solidFill>
                          </a:ln>
                        </a:rPr>
                        <a:t>tools </a:t>
                      </a:r>
                      <a:r>
                        <a:rPr lang="en-US" dirty="0" err="1">
                          <a:ln>
                            <a:solidFill>
                              <a:schemeClr val="accent2">
                                <a:lumMod val="75000"/>
                              </a:schemeClr>
                            </a:solidFill>
                          </a:ln>
                        </a:rPr>
                        <a:t>shareability</a:t>
                      </a:r>
                      <a:r>
                        <a:rPr lang="en-US" dirty="0">
                          <a:ln>
                            <a:solidFill>
                              <a:schemeClr val="accent2">
                                <a:lumMod val="75000"/>
                              </a:schemeClr>
                            </a:solidFill>
                          </a:ln>
                        </a:rPr>
                        <a:t>, service reuse, process reproducibility</a:t>
                      </a:r>
                      <a:endParaRPr lang="it-IT" dirty="0">
                        <a:ln>
                          <a:solidFill>
                            <a:schemeClr val="accent2">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821474"/>
                  </a:ext>
                </a:extLst>
              </a:tr>
              <a:tr h="1033943">
                <a:tc>
                  <a:txBody>
                    <a:bodyPr/>
                    <a:lstStyle/>
                    <a:p>
                      <a:r>
                        <a:rPr lang="it-IT" dirty="0" err="1">
                          <a:ln>
                            <a:solidFill>
                              <a:schemeClr val="accent2">
                                <a:lumMod val="75000"/>
                              </a:schemeClr>
                            </a:solidFill>
                          </a:ln>
                        </a:rPr>
                        <a:t>Compliance</a:t>
                      </a:r>
                      <a:r>
                        <a:rPr lang="it-IT" dirty="0">
                          <a:ln>
                            <a:solidFill>
                              <a:schemeClr val="accent2">
                                <a:lumMod val="75000"/>
                              </a:schemeClr>
                            </a:solidFill>
                          </a:ln>
                        </a:rPr>
                        <a:t> with MQA</a:t>
                      </a:r>
                    </a:p>
                    <a:p>
                      <a:endParaRPr lang="it-IT" dirty="0">
                        <a:ln>
                          <a:solidFill>
                            <a:schemeClr val="accent2">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a:ln>
                            <a:solidFill>
                              <a:schemeClr val="accent2">
                                <a:lumMod val="75000"/>
                              </a:schemeClr>
                            </a:solidFill>
                          </a:ln>
                        </a:rPr>
                        <a:t>FAIR</a:t>
                      </a:r>
                      <a:r>
                        <a:rPr lang="it-IT" baseline="0" dirty="0">
                          <a:ln>
                            <a:solidFill>
                              <a:schemeClr val="accent2">
                                <a:lumMod val="75000"/>
                              </a:schemeClr>
                            </a:solidFill>
                          </a:ln>
                        </a:rPr>
                        <a:t> </a:t>
                      </a:r>
                      <a:r>
                        <a:rPr lang="it-IT" baseline="0" dirty="0" err="1">
                          <a:ln>
                            <a:solidFill>
                              <a:schemeClr val="accent2">
                                <a:lumMod val="75000"/>
                              </a:schemeClr>
                            </a:solidFill>
                          </a:ln>
                        </a:rPr>
                        <a:t>indicators</a:t>
                      </a:r>
                      <a:r>
                        <a:rPr lang="it-IT" baseline="0" dirty="0">
                          <a:ln>
                            <a:solidFill>
                              <a:schemeClr val="accent2">
                                <a:lumMod val="75000"/>
                              </a:schemeClr>
                            </a:solidFill>
                          </a:ln>
                        </a:rPr>
                        <a:t>, focus on </a:t>
                      </a:r>
                      <a:r>
                        <a:rPr lang="it-IT" baseline="0" dirty="0" err="1">
                          <a:ln>
                            <a:solidFill>
                              <a:schemeClr val="accent2">
                                <a:lumMod val="75000"/>
                              </a:schemeClr>
                            </a:solidFill>
                          </a:ln>
                        </a:rPr>
                        <a:t>Interoperability</a:t>
                      </a:r>
                      <a:r>
                        <a:rPr lang="it-IT" baseline="0" dirty="0">
                          <a:ln>
                            <a:solidFill>
                              <a:schemeClr val="accent2">
                                <a:lumMod val="75000"/>
                              </a:schemeClr>
                            </a:solidFill>
                          </a:ln>
                        </a:rPr>
                        <a:t> </a:t>
                      </a:r>
                      <a:r>
                        <a:rPr lang="it-IT" baseline="0" dirty="0" err="1">
                          <a:ln>
                            <a:solidFill>
                              <a:schemeClr val="accent2">
                                <a:lumMod val="75000"/>
                              </a:schemeClr>
                            </a:solidFill>
                          </a:ln>
                        </a:rPr>
                        <a:t>indicators</a:t>
                      </a:r>
                      <a:r>
                        <a:rPr lang="it-IT" baseline="0" dirty="0">
                          <a:ln>
                            <a:solidFill>
                              <a:schemeClr val="accent2">
                                <a:lumMod val="75000"/>
                              </a:schemeClr>
                            </a:solidFill>
                          </a:ln>
                        </a:rPr>
                        <a:t>: </a:t>
                      </a:r>
                      <a:r>
                        <a:rPr lang="it-IT" baseline="0" dirty="0" err="1">
                          <a:ln>
                            <a:solidFill>
                              <a:schemeClr val="accent2">
                                <a:lumMod val="75000"/>
                              </a:schemeClr>
                            </a:solidFill>
                          </a:ln>
                        </a:rPr>
                        <a:t>how</a:t>
                      </a:r>
                      <a:r>
                        <a:rPr lang="it-IT" baseline="0" dirty="0">
                          <a:ln>
                            <a:solidFill>
                              <a:schemeClr val="accent2">
                                <a:lumMod val="75000"/>
                              </a:schemeClr>
                            </a:solidFill>
                          </a:ln>
                        </a:rPr>
                        <a:t> to </a:t>
                      </a:r>
                      <a:r>
                        <a:rPr lang="it-IT" baseline="0" dirty="0" err="1">
                          <a:ln>
                            <a:solidFill>
                              <a:schemeClr val="accent2">
                                <a:lumMod val="75000"/>
                              </a:schemeClr>
                            </a:solidFill>
                          </a:ln>
                        </a:rPr>
                        <a:t>accomplish</a:t>
                      </a:r>
                      <a:r>
                        <a:rPr lang="it-IT" baseline="0" dirty="0">
                          <a:ln>
                            <a:solidFill>
                              <a:schemeClr val="accent2">
                                <a:lumMod val="75000"/>
                              </a:schemeClr>
                            </a:solidFill>
                          </a:ln>
                        </a:rPr>
                        <a:t> and </a:t>
                      </a:r>
                      <a:r>
                        <a:rPr lang="it-IT" baseline="0" dirty="0" err="1">
                          <a:ln>
                            <a:solidFill>
                              <a:schemeClr val="accent2">
                                <a:lumMod val="75000"/>
                              </a:schemeClr>
                            </a:solidFill>
                          </a:ln>
                        </a:rPr>
                        <a:t>improve</a:t>
                      </a:r>
                      <a:r>
                        <a:rPr lang="it-IT" baseline="0" dirty="0">
                          <a:ln>
                            <a:solidFill>
                              <a:schemeClr val="accent2">
                                <a:lumMod val="75000"/>
                              </a:schemeClr>
                            </a:solidFill>
                          </a:ln>
                        </a:rPr>
                        <a:t> </a:t>
                      </a:r>
                      <a:r>
                        <a:rPr lang="it-IT" baseline="0" dirty="0" err="1">
                          <a:ln>
                            <a:solidFill>
                              <a:schemeClr val="accent2">
                                <a:lumMod val="75000"/>
                              </a:schemeClr>
                            </a:solidFill>
                          </a:ln>
                        </a:rPr>
                        <a:t>them</a:t>
                      </a:r>
                      <a:endParaRPr lang="it-IT" dirty="0">
                        <a:ln>
                          <a:solidFill>
                            <a:schemeClr val="accent2">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3457845"/>
                  </a:ext>
                </a:extLst>
              </a:tr>
              <a:tr h="723760">
                <a:tc>
                  <a:txBody>
                    <a:bodyPr/>
                    <a:lstStyle/>
                    <a:p>
                      <a:r>
                        <a:rPr lang="it-IT" dirty="0">
                          <a:ln>
                            <a:solidFill>
                              <a:schemeClr val="accent2">
                                <a:lumMod val="75000"/>
                              </a:schemeClr>
                            </a:solidFill>
                          </a:ln>
                        </a:rPr>
                        <a:t>Use </a:t>
                      </a:r>
                      <a:r>
                        <a:rPr lang="it-IT" dirty="0" err="1">
                          <a:ln>
                            <a:solidFill>
                              <a:schemeClr val="accent2">
                                <a:lumMod val="75000"/>
                              </a:schemeClr>
                            </a:solidFill>
                          </a:ln>
                        </a:rPr>
                        <a:t>cases</a:t>
                      </a:r>
                      <a:r>
                        <a:rPr lang="it-IT" dirty="0">
                          <a:ln>
                            <a:solidFill>
                              <a:schemeClr val="accent2">
                                <a:lumMod val="75000"/>
                              </a:schemeClr>
                            </a:solidFill>
                          </a:ln>
                        </a:rPr>
                        <a:t> </a:t>
                      </a:r>
                      <a:r>
                        <a:rPr lang="it-IT" dirty="0" err="1">
                          <a:ln>
                            <a:solidFill>
                              <a:schemeClr val="accent2">
                                <a:lumMod val="75000"/>
                              </a:schemeClr>
                            </a:solidFill>
                          </a:ln>
                        </a:rPr>
                        <a:t>assessment</a:t>
                      </a:r>
                      <a:r>
                        <a:rPr lang="it-IT" dirty="0">
                          <a:ln>
                            <a:solidFill>
                              <a:schemeClr val="accent2">
                                <a:lumMod val="75000"/>
                              </a:schemeClr>
                            </a:solidFill>
                          </a:ln>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n>
                            <a:solidFill>
                              <a:schemeClr val="accent2">
                                <a:lumMod val="75000"/>
                              </a:schemeClr>
                            </a:solidFill>
                          </a:ln>
                        </a:rPr>
                        <a:t>User friendly interface, metadata, relevance of the selected topics</a:t>
                      </a:r>
                      <a:endParaRPr lang="it-IT" dirty="0">
                        <a:ln>
                          <a:solidFill>
                            <a:schemeClr val="accent2">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150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CF31B8-CCC4-BECB-D36C-7944A99B5770}"/>
              </a:ext>
            </a:extLst>
          </p:cNvPr>
          <p:cNvSpPr>
            <a:spLocks noGrp="1"/>
          </p:cNvSpPr>
          <p:nvPr>
            <p:ph type="title"/>
          </p:nvPr>
        </p:nvSpPr>
        <p:spPr>
          <a:xfrm>
            <a:off x="2592925" y="624110"/>
            <a:ext cx="8911687" cy="680907"/>
          </a:xfrm>
        </p:spPr>
        <p:txBody>
          <a:bodyPr>
            <a:normAutofit fontScale="90000"/>
          </a:bodyPr>
          <a:lstStyle/>
          <a:p>
            <a:pPr algn="ctr"/>
            <a:r>
              <a:rPr lang="it-IT" sz="4000" b="1" dirty="0" err="1"/>
              <a:t>Discussion</a:t>
            </a:r>
            <a:r>
              <a:rPr lang="it-IT" sz="4000" b="1" dirty="0"/>
              <a:t> </a:t>
            </a:r>
            <a:r>
              <a:rPr lang="it-IT" sz="4000" b="1" dirty="0" err="1"/>
              <a:t>topics</a:t>
            </a:r>
            <a:endParaRPr lang="it-IT" sz="4000" b="1" dirty="0"/>
          </a:p>
        </p:txBody>
      </p:sp>
      <p:sp>
        <p:nvSpPr>
          <p:cNvPr id="3" name="Segnaposto contenuto 2">
            <a:extLst>
              <a:ext uri="{FF2B5EF4-FFF2-40B4-BE49-F238E27FC236}">
                <a16:creationId xmlns:a16="http://schemas.microsoft.com/office/drawing/2014/main" id="{EBEEBA9C-44AB-0D7F-E7B5-955A940DC9CC}"/>
              </a:ext>
            </a:extLst>
          </p:cNvPr>
          <p:cNvSpPr>
            <a:spLocks noGrp="1"/>
          </p:cNvSpPr>
          <p:nvPr>
            <p:ph idx="1"/>
          </p:nvPr>
        </p:nvSpPr>
        <p:spPr>
          <a:xfrm>
            <a:off x="838200" y="1411550"/>
            <a:ext cx="10515600" cy="5211192"/>
          </a:xfrm>
          <a:noFill/>
        </p:spPr>
        <p:txBody>
          <a:bodyPr>
            <a:normAutofit/>
          </a:bodyPr>
          <a:lstStyle/>
          <a:p>
            <a:pPr marL="0" indent="0">
              <a:buNone/>
            </a:pPr>
            <a:r>
              <a:rPr lang="en-US" sz="2800" dirty="0">
                <a:solidFill>
                  <a:schemeClr val="accent4">
                    <a:lumMod val="50000"/>
                  </a:schemeClr>
                </a:solidFill>
              </a:rPr>
              <a:t>Concerning stakeholders to engage…</a:t>
            </a:r>
          </a:p>
          <a:p>
            <a:pPr marL="0" indent="0">
              <a:buNone/>
            </a:pPr>
            <a:r>
              <a:rPr lang="en-US" sz="2800" dirty="0">
                <a:solidFill>
                  <a:schemeClr val="accent4">
                    <a:lumMod val="50000"/>
                  </a:schemeClr>
                </a:solidFill>
              </a:rPr>
              <a:t>Should we involve:</a:t>
            </a:r>
          </a:p>
          <a:p>
            <a:r>
              <a:rPr lang="en-US" sz="2800" dirty="0">
                <a:solidFill>
                  <a:schemeClr val="accent4">
                    <a:lumMod val="50000"/>
                  </a:schemeClr>
                </a:solidFill>
              </a:rPr>
              <a:t>Representatives of international Data publishers?</a:t>
            </a:r>
          </a:p>
          <a:p>
            <a:r>
              <a:rPr lang="en-US" sz="2800" dirty="0">
                <a:solidFill>
                  <a:schemeClr val="accent4">
                    <a:lumMod val="50000"/>
                  </a:schemeClr>
                </a:solidFill>
              </a:rPr>
              <a:t>Statistical domain experts?</a:t>
            </a:r>
          </a:p>
          <a:p>
            <a:r>
              <a:rPr lang="en-US" sz="2800" dirty="0">
                <a:solidFill>
                  <a:schemeClr val="accent4">
                    <a:lumMod val="50000"/>
                  </a:schemeClr>
                </a:solidFill>
              </a:rPr>
              <a:t>Data users?</a:t>
            </a:r>
          </a:p>
          <a:p>
            <a:pPr marL="0" indent="0">
              <a:buNone/>
            </a:pPr>
            <a:endParaRPr lang="en-US" sz="2800" dirty="0">
              <a:solidFill>
                <a:schemeClr val="accent4">
                  <a:lumMod val="50000"/>
                </a:schemeClr>
              </a:solidFill>
            </a:endParaRPr>
          </a:p>
          <a:p>
            <a:pPr marL="0" indent="0">
              <a:buNone/>
            </a:pPr>
            <a:r>
              <a:rPr lang="en-US" sz="2800" dirty="0">
                <a:solidFill>
                  <a:schemeClr val="accent4">
                    <a:lumMod val="50000"/>
                  </a:schemeClr>
                </a:solidFill>
              </a:rPr>
              <a:t>	</a:t>
            </a:r>
            <a:endParaRPr lang="it-IT" sz="2800" dirty="0">
              <a:solidFill>
                <a:schemeClr val="accent4">
                  <a:lumMod val="50000"/>
                </a:schemeClr>
              </a:solidFill>
            </a:endParaRPr>
          </a:p>
        </p:txBody>
      </p:sp>
      <p:graphicFrame>
        <p:nvGraphicFramePr>
          <p:cNvPr id="4" name="Tabella 3"/>
          <p:cNvGraphicFramePr>
            <a:graphicFrameLocks noGrp="1"/>
          </p:cNvGraphicFramePr>
          <p:nvPr>
            <p:extLst>
              <p:ext uri="{D42A27DB-BD31-4B8C-83A1-F6EECF244321}">
                <p14:modId xmlns:p14="http://schemas.microsoft.com/office/powerpoint/2010/main" val="337923843"/>
              </p:ext>
            </p:extLst>
          </p:nvPr>
        </p:nvGraphicFramePr>
        <p:xfrm>
          <a:off x="6096000" y="3048276"/>
          <a:ext cx="5838803" cy="3397600"/>
        </p:xfrm>
        <a:graphic>
          <a:graphicData uri="http://schemas.openxmlformats.org/drawingml/2006/table">
            <a:tbl>
              <a:tblPr/>
              <a:tblGrid>
                <a:gridCol w="2963333">
                  <a:extLst>
                    <a:ext uri="{9D8B030D-6E8A-4147-A177-3AD203B41FA5}">
                      <a16:colId xmlns:a16="http://schemas.microsoft.com/office/drawing/2014/main" val="20000"/>
                    </a:ext>
                  </a:extLst>
                </a:gridCol>
                <a:gridCol w="1043689">
                  <a:extLst>
                    <a:ext uri="{9D8B030D-6E8A-4147-A177-3AD203B41FA5}">
                      <a16:colId xmlns:a16="http://schemas.microsoft.com/office/drawing/2014/main" val="20001"/>
                    </a:ext>
                  </a:extLst>
                </a:gridCol>
                <a:gridCol w="1831781">
                  <a:extLst>
                    <a:ext uri="{9D8B030D-6E8A-4147-A177-3AD203B41FA5}">
                      <a16:colId xmlns:a16="http://schemas.microsoft.com/office/drawing/2014/main" val="20002"/>
                    </a:ext>
                  </a:extLst>
                </a:gridCol>
              </a:tblGrid>
              <a:tr h="601060">
                <a:tc>
                  <a:txBody>
                    <a:bodyPr/>
                    <a:lstStyle/>
                    <a:p>
                      <a:pPr algn="l" fontAlgn="b"/>
                      <a:r>
                        <a:rPr lang="it-IT" sz="1600" b="0" i="0" u="none" strike="noStrike">
                          <a:solidFill>
                            <a:srgbClr val="FFFFFF"/>
                          </a:solidFill>
                          <a:effectLst/>
                          <a:latin typeface="Arial" panose="020B0604020202020204" pitchFamily="34" charset="0"/>
                        </a:rPr>
                        <a:t>Name of the organization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it-IT" sz="1600" b="0" i="0" u="none" strike="noStrike">
                          <a:solidFill>
                            <a:srgbClr val="FFFFFF"/>
                          </a:solidFill>
                          <a:effectLst/>
                          <a:latin typeface="Arial" panose="020B0604020202020204" pitchFamily="34" charset="0"/>
                        </a:rPr>
                        <a:t>Country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it-IT" sz="1600" b="0" i="0" u="none" strike="noStrike">
                          <a:solidFill>
                            <a:srgbClr val="FFFFFF"/>
                          </a:solidFill>
                          <a:effectLst/>
                          <a:latin typeface="Arial" panose="020B0604020202020204" pitchFamily="34" charset="0"/>
                        </a:rPr>
                        <a:t>Mail</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201586">
                <a:tc>
                  <a:txBody>
                    <a:bodyPr/>
                    <a:lstStyle/>
                    <a:p>
                      <a:pPr algn="l" fontAlgn="b"/>
                      <a:r>
                        <a:rPr lang="en-US" sz="1000" b="0" i="0" u="none" strike="noStrike">
                          <a:solidFill>
                            <a:srgbClr val="000000"/>
                          </a:solidFill>
                          <a:effectLst/>
                          <a:latin typeface="Arial" panose="020B0604020202020204" pitchFamily="34" charset="0"/>
                        </a:rPr>
                        <a:t>Center Bureau of Statistics (CBS)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Netherlands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2"/>
                        </a:rPr>
                        <a:t>m.jug@cbs.nl</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586">
                <a:tc>
                  <a:txBody>
                    <a:bodyPr/>
                    <a:lstStyle/>
                    <a:p>
                      <a:pPr algn="l" fontAlgn="b"/>
                      <a:r>
                        <a:rPr lang="it-IT" sz="1000" b="0" i="0" u="none" strike="noStrike">
                          <a:solidFill>
                            <a:srgbClr val="000000"/>
                          </a:solidFill>
                          <a:effectLst/>
                          <a:latin typeface="Arial" panose="020B0604020202020204" pitchFamily="34" charset="0"/>
                        </a:rPr>
                        <a:t>Instituto Naciional de Estadistica y Geografia (INEGI)</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Mexico</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3"/>
                        </a:rPr>
                        <a:t>Juan.Munoz@inegi.org.mx</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1586">
                <a:tc>
                  <a:txBody>
                    <a:bodyPr/>
                    <a:lstStyle/>
                    <a:p>
                      <a:pPr algn="l" fontAlgn="b"/>
                      <a:r>
                        <a:rPr lang="it-IT" sz="1000" b="0" i="0" u="none" strike="noStrike">
                          <a:solidFill>
                            <a:srgbClr val="000000"/>
                          </a:solidFill>
                          <a:effectLst/>
                          <a:latin typeface="Arial" panose="020B0604020202020204" pitchFamily="34" charset="0"/>
                        </a:rPr>
                        <a:t>OECD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it-IT" sz="1000" b="0" i="0" u="none" strike="noStrike">
                        <a:solidFill>
                          <a:srgbClr val="000000"/>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4"/>
                        </a:rPr>
                        <a:t>eric.anvar@oecd.org</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586">
                <a:tc>
                  <a:txBody>
                    <a:bodyPr/>
                    <a:lstStyle/>
                    <a:p>
                      <a:pPr algn="l" fontAlgn="b"/>
                      <a:r>
                        <a:rPr lang="en-US" sz="1000" b="0" i="0" u="none" strike="noStrike">
                          <a:solidFill>
                            <a:srgbClr val="000000"/>
                          </a:solidFill>
                          <a:effectLst/>
                          <a:latin typeface="Arial" panose="020B0604020202020204" pitchFamily="34" charset="0"/>
                        </a:rPr>
                        <a:t>Statistical Office Republic of Serbia (SORS)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Serbia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5"/>
                        </a:rPr>
                        <a:t>mira.nikic@stat.gov.rs</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1586">
                <a:tc>
                  <a:txBody>
                    <a:bodyPr/>
                    <a:lstStyle/>
                    <a:p>
                      <a:pPr algn="l" fontAlgn="b"/>
                      <a:r>
                        <a:rPr lang="en-US" sz="1000" b="0" i="0" u="none" strike="noStrike">
                          <a:solidFill>
                            <a:srgbClr val="000000"/>
                          </a:solidFill>
                          <a:effectLst/>
                          <a:latin typeface="Arial" panose="020B0604020202020204" pitchFamily="34" charset="0"/>
                        </a:rPr>
                        <a:t>Office for National Statistics (ONS)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UK</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6"/>
                        </a:rPr>
                        <a:t>eric.deeben@ons.gov.uk</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1586">
                <a:tc>
                  <a:txBody>
                    <a:bodyPr/>
                    <a:lstStyle/>
                    <a:p>
                      <a:pPr algn="l" fontAlgn="b"/>
                      <a:r>
                        <a:rPr lang="it-IT" sz="1000" b="0" i="0" u="none" strike="noStrike">
                          <a:solidFill>
                            <a:srgbClr val="000000"/>
                          </a:solidFill>
                          <a:effectLst/>
                          <a:latin typeface="Arial" panose="020B0604020202020204" pitchFamily="34" charset="0"/>
                        </a:rPr>
                        <a:t>Central Statistical Office (CSO)</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Hungary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7"/>
                        </a:rPr>
                        <a:t>zoltan.vereczkei@ksh.hu</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1586">
                <a:tc>
                  <a:txBody>
                    <a:bodyPr/>
                    <a:lstStyle/>
                    <a:p>
                      <a:pPr algn="l" fontAlgn="b"/>
                      <a:r>
                        <a:rPr lang="it-IT" sz="1000" b="0" i="0" u="none" strike="noStrike">
                          <a:solidFill>
                            <a:srgbClr val="000000"/>
                          </a:solidFill>
                          <a:effectLst/>
                          <a:latin typeface="Arial" panose="020B0604020202020204" pitchFamily="34" charset="0"/>
                        </a:rPr>
                        <a:t>Statistics Sweden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Sweden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8"/>
                        </a:rPr>
                        <a:t>jakob.engdahl@scb.se</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1586">
                <a:tc>
                  <a:txBody>
                    <a:bodyPr/>
                    <a:lstStyle/>
                    <a:p>
                      <a:pPr algn="l" fontAlgn="b"/>
                      <a:r>
                        <a:rPr lang="it-IT" sz="1000" b="0" i="0" u="none" strike="noStrike" dirty="0" err="1">
                          <a:solidFill>
                            <a:srgbClr val="000000"/>
                          </a:solidFill>
                          <a:effectLst/>
                          <a:latin typeface="Arial" panose="020B0604020202020204" pitchFamily="34" charset="0"/>
                        </a:rPr>
                        <a:t>Statistics</a:t>
                      </a:r>
                      <a:r>
                        <a:rPr lang="it-IT" sz="1000" b="0" i="0" u="none" strike="noStrike" dirty="0">
                          <a:solidFill>
                            <a:srgbClr val="000000"/>
                          </a:solidFill>
                          <a:effectLst/>
                          <a:latin typeface="Arial" panose="020B0604020202020204" pitchFamily="34" charset="0"/>
                        </a:rPr>
                        <a:t> </a:t>
                      </a:r>
                      <a:r>
                        <a:rPr lang="it-IT" sz="1000" b="0" i="0" u="none" strike="noStrike" dirty="0" err="1">
                          <a:solidFill>
                            <a:srgbClr val="000000"/>
                          </a:solidFill>
                          <a:effectLst/>
                          <a:latin typeface="Arial" panose="020B0604020202020204" pitchFamily="34" charset="0"/>
                        </a:rPr>
                        <a:t>Norway</a:t>
                      </a:r>
                      <a:endParaRPr lang="it-IT" sz="1000" b="0" i="0" u="none" strike="noStrike" dirty="0">
                        <a:solidFill>
                          <a:srgbClr val="000000"/>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Norway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9"/>
                        </a:rPr>
                        <a:t>trygve.falch@ssb.no</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1586">
                <a:tc>
                  <a:txBody>
                    <a:bodyPr/>
                    <a:lstStyle/>
                    <a:p>
                      <a:pPr algn="l" fontAlgn="b"/>
                      <a:r>
                        <a:rPr lang="it-IT" sz="1000" b="0" i="0" u="none" strike="noStrike">
                          <a:solidFill>
                            <a:srgbClr val="000000"/>
                          </a:solidFill>
                          <a:effectLst/>
                          <a:latin typeface="Arial" panose="020B0604020202020204" pitchFamily="34" charset="0"/>
                        </a:rPr>
                        <a:t>StatCan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Canada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10"/>
                        </a:rPr>
                        <a:t>flavio.rizzolo@canada.ca</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1586">
                <a:tc>
                  <a:txBody>
                    <a:bodyPr/>
                    <a:lstStyle/>
                    <a:p>
                      <a:pPr algn="l" fontAlgn="b"/>
                      <a:r>
                        <a:rPr lang="it-IT" sz="1000" b="0" i="0" u="none" strike="noStrike">
                          <a:solidFill>
                            <a:srgbClr val="000000"/>
                          </a:solidFill>
                          <a:effectLst/>
                          <a:latin typeface="Arial" panose="020B0604020202020204" pitchFamily="34" charset="0"/>
                        </a:rPr>
                        <a:t>Statistical Office  (SURS)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Slovenia</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11"/>
                        </a:rPr>
                        <a:t>tomaz.speh@gov.si</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1586">
                <a:tc>
                  <a:txBody>
                    <a:bodyPr/>
                    <a:lstStyle/>
                    <a:p>
                      <a:pPr algn="l" fontAlgn="b"/>
                      <a:r>
                        <a:rPr lang="it-IT" sz="1000" b="0" i="0" u="none" strike="noStrike">
                          <a:solidFill>
                            <a:srgbClr val="000000"/>
                          </a:solidFill>
                          <a:effectLst/>
                          <a:latin typeface="Arial" panose="020B0604020202020204" pitchFamily="34" charset="0"/>
                        </a:rPr>
                        <a:t>DG Informatics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none" strike="noStrike">
                          <a:solidFill>
                            <a:srgbClr val="000000"/>
                          </a:solidFill>
                          <a:effectLst/>
                          <a:latin typeface="Arial" panose="020B0604020202020204" pitchFamily="34" charset="0"/>
                        </a:rPr>
                        <a:t>EU Commission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a:solidFill>
                            <a:srgbClr val="0563C1"/>
                          </a:solidFill>
                          <a:effectLst/>
                          <a:latin typeface="Arial" panose="020B0604020202020204" pitchFamily="34" charset="0"/>
                          <a:hlinkClick r:id="rId12"/>
                        </a:rPr>
                        <a:t>Emanuele.BALDACCI@ec.europa.eu</a:t>
                      </a:r>
                      <a:endParaRPr lang="it-IT" sz="1000" b="0" i="0" u="sng" strike="noStrike">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1586">
                <a:tc>
                  <a:txBody>
                    <a:bodyPr/>
                    <a:lstStyle/>
                    <a:p>
                      <a:pPr algn="l" fontAlgn="b"/>
                      <a:r>
                        <a:rPr lang="it-IT" sz="1000" b="0" i="0" u="none" strike="noStrike">
                          <a:solidFill>
                            <a:srgbClr val="000000"/>
                          </a:solidFill>
                          <a:effectLst/>
                          <a:latin typeface="Arial" panose="020B0604020202020204" pitchFamily="34" charset="0"/>
                        </a:rPr>
                        <a:t>Unece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it-IT" sz="1000" b="0" i="0" u="none" strike="noStrike">
                        <a:solidFill>
                          <a:srgbClr val="000000"/>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0" i="0" u="sng" strike="noStrike" dirty="0">
                          <a:solidFill>
                            <a:srgbClr val="0563C1"/>
                          </a:solidFill>
                          <a:effectLst/>
                          <a:latin typeface="Arial" panose="020B0604020202020204" pitchFamily="34" charset="0"/>
                          <a:hlinkClick r:id="rId13"/>
                        </a:rPr>
                        <a:t>taeke.gjaltema@un.org</a:t>
                      </a:r>
                      <a:endParaRPr lang="it-IT" sz="1000" b="0" i="0" u="sng" strike="noStrike" dirty="0">
                        <a:solidFill>
                          <a:srgbClr val="0563C1"/>
                        </a:solidFill>
                        <a:effectLst/>
                        <a:latin typeface="Arial" panose="020B060402020202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080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CF31B8-CCC4-BECB-D36C-7944A99B5770}"/>
              </a:ext>
            </a:extLst>
          </p:cNvPr>
          <p:cNvSpPr>
            <a:spLocks noGrp="1"/>
          </p:cNvSpPr>
          <p:nvPr>
            <p:ph type="title"/>
          </p:nvPr>
        </p:nvSpPr>
        <p:spPr>
          <a:xfrm>
            <a:off x="2592925" y="624110"/>
            <a:ext cx="8911687" cy="680907"/>
          </a:xfrm>
        </p:spPr>
        <p:txBody>
          <a:bodyPr>
            <a:normAutofit fontScale="90000"/>
          </a:bodyPr>
          <a:lstStyle/>
          <a:p>
            <a:pPr algn="ctr"/>
            <a:r>
              <a:rPr lang="it-IT" sz="4000" b="1" dirty="0" err="1"/>
              <a:t>Discussion</a:t>
            </a:r>
            <a:r>
              <a:rPr lang="it-IT" sz="4000" b="1" dirty="0"/>
              <a:t> </a:t>
            </a:r>
            <a:r>
              <a:rPr lang="it-IT" sz="4000" b="1" dirty="0" err="1"/>
              <a:t>topics</a:t>
            </a:r>
            <a:endParaRPr lang="it-IT" sz="4000" b="1" dirty="0"/>
          </a:p>
        </p:txBody>
      </p:sp>
      <p:sp>
        <p:nvSpPr>
          <p:cNvPr id="3" name="Segnaposto contenuto 2">
            <a:extLst>
              <a:ext uri="{FF2B5EF4-FFF2-40B4-BE49-F238E27FC236}">
                <a16:creationId xmlns:a16="http://schemas.microsoft.com/office/drawing/2014/main" id="{EBEEBA9C-44AB-0D7F-E7B5-955A940DC9CC}"/>
              </a:ext>
            </a:extLst>
          </p:cNvPr>
          <p:cNvSpPr>
            <a:spLocks noGrp="1"/>
          </p:cNvSpPr>
          <p:nvPr>
            <p:ph idx="1"/>
          </p:nvPr>
        </p:nvSpPr>
        <p:spPr>
          <a:xfrm>
            <a:off x="838200" y="1411550"/>
            <a:ext cx="10515600" cy="5211192"/>
          </a:xfrm>
          <a:noFill/>
        </p:spPr>
        <p:txBody>
          <a:bodyPr>
            <a:normAutofit lnSpcReduction="10000"/>
          </a:bodyPr>
          <a:lstStyle/>
          <a:p>
            <a:pPr algn="just"/>
            <a:r>
              <a:rPr lang="en-US" sz="2800" dirty="0">
                <a:solidFill>
                  <a:schemeClr val="accent4">
                    <a:lumMod val="50000"/>
                  </a:schemeClr>
                </a:solidFill>
              </a:rPr>
              <a:t>Defining the overall results of the action from the stakeholder's perspective: will they access the </a:t>
            </a:r>
            <a:r>
              <a:rPr lang="en-US" sz="2800" dirty="0" err="1">
                <a:solidFill>
                  <a:schemeClr val="accent4">
                    <a:lumMod val="50000"/>
                  </a:schemeClr>
                </a:solidFill>
              </a:rPr>
              <a:t>Interstat</a:t>
            </a:r>
            <a:r>
              <a:rPr lang="en-US" sz="2800" dirty="0">
                <a:solidFill>
                  <a:schemeClr val="accent4">
                    <a:lumMod val="50000"/>
                  </a:schemeClr>
                </a:solidFill>
              </a:rPr>
              <a:t> framework tools to produce LOSD, or just navigate the pilot services implemented? Final recommendations are addressed to what type of stakeholders?</a:t>
            </a:r>
          </a:p>
          <a:p>
            <a:pPr marL="0" indent="0">
              <a:buNone/>
            </a:pPr>
            <a:endParaRPr lang="en-US" sz="2800" dirty="0">
              <a:solidFill>
                <a:schemeClr val="accent4">
                  <a:lumMod val="50000"/>
                </a:schemeClr>
              </a:solidFill>
            </a:endParaRPr>
          </a:p>
          <a:p>
            <a:pPr algn="just"/>
            <a:r>
              <a:rPr lang="en-US" sz="2800" dirty="0">
                <a:solidFill>
                  <a:schemeClr val="accent4">
                    <a:lumMod val="50000"/>
                  </a:schemeClr>
                </a:solidFill>
              </a:rPr>
              <a:t>Finalizing </a:t>
            </a:r>
            <a:r>
              <a:rPr lang="en-US" sz="2800" dirty="0" err="1">
                <a:solidFill>
                  <a:schemeClr val="accent4">
                    <a:lumMod val="50000"/>
                  </a:schemeClr>
                </a:solidFill>
              </a:rPr>
              <a:t>Interstat</a:t>
            </a:r>
            <a:r>
              <a:rPr lang="en-US" sz="2800" dirty="0">
                <a:solidFill>
                  <a:schemeClr val="accent4">
                    <a:lumMod val="50000"/>
                  </a:schemeClr>
                </a:solidFill>
              </a:rPr>
              <a:t> framework and pilots for the impact assessment</a:t>
            </a:r>
          </a:p>
          <a:p>
            <a:pPr marL="0" indent="0">
              <a:buNone/>
            </a:pPr>
            <a:endParaRPr lang="en-US" sz="2800" dirty="0">
              <a:solidFill>
                <a:schemeClr val="accent4">
                  <a:lumMod val="50000"/>
                </a:schemeClr>
              </a:solidFill>
            </a:endParaRPr>
          </a:p>
          <a:p>
            <a:pPr algn="just"/>
            <a:r>
              <a:rPr lang="en-US" sz="2800" dirty="0">
                <a:solidFill>
                  <a:schemeClr val="accent4">
                    <a:lumMod val="50000"/>
                  </a:schemeClr>
                </a:solidFill>
              </a:rPr>
              <a:t>Creating synergies between the project tasks to be accomplished, to avoid overlapping and benefit from activities interconnection</a:t>
            </a:r>
          </a:p>
          <a:p>
            <a:pPr marL="0" indent="0">
              <a:buNone/>
            </a:pPr>
            <a:endParaRPr lang="it-IT" sz="2800" dirty="0">
              <a:solidFill>
                <a:schemeClr val="accent4">
                  <a:lumMod val="50000"/>
                </a:schemeClr>
              </a:solidFill>
            </a:endParaRPr>
          </a:p>
        </p:txBody>
      </p:sp>
    </p:spTree>
    <p:extLst>
      <p:ext uri="{BB962C8B-B14F-4D97-AF65-F5344CB8AC3E}">
        <p14:creationId xmlns:p14="http://schemas.microsoft.com/office/powerpoint/2010/main" val="97320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592925" y="624110"/>
            <a:ext cx="8911687" cy="911727"/>
          </a:xfrm>
        </p:spPr>
        <p:txBody>
          <a:bodyPr>
            <a:normAutofit/>
          </a:bodyPr>
          <a:lstStyle/>
          <a:p>
            <a:pPr algn="ctr"/>
            <a:r>
              <a:rPr lang="it-IT" sz="4000" b="1" dirty="0" err="1"/>
              <a:t>Outline</a:t>
            </a:r>
            <a:endParaRPr lang="it-IT" sz="4000" dirty="0"/>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242874" y="1689716"/>
            <a:ext cx="10591059" cy="4773228"/>
          </a:xfrm>
          <a:noFill/>
        </p:spPr>
        <p:txBody>
          <a:bodyPr>
            <a:normAutofit/>
          </a:bodyPr>
          <a:lstStyle/>
          <a:p>
            <a:r>
              <a:rPr lang="it-IT" sz="2400" b="1" dirty="0">
                <a:solidFill>
                  <a:schemeClr val="accent4">
                    <a:lumMod val="50000"/>
                  </a:schemeClr>
                </a:solidFill>
              </a:rPr>
              <a:t>Project </a:t>
            </a:r>
            <a:r>
              <a:rPr lang="it-IT" sz="2400" b="1" dirty="0" err="1">
                <a:solidFill>
                  <a:schemeClr val="accent4">
                    <a:lumMod val="50000"/>
                  </a:schemeClr>
                </a:solidFill>
              </a:rPr>
              <a:t>activities</a:t>
            </a:r>
            <a:endParaRPr lang="it-IT" sz="2400" b="1" dirty="0">
              <a:solidFill>
                <a:schemeClr val="accent4">
                  <a:lumMod val="50000"/>
                </a:schemeClr>
              </a:solidFill>
            </a:endParaRPr>
          </a:p>
          <a:p>
            <a:pPr marL="0" indent="0">
              <a:buNone/>
            </a:pPr>
            <a:endParaRPr lang="it-IT" sz="2400" b="1" dirty="0">
              <a:solidFill>
                <a:schemeClr val="accent4">
                  <a:lumMod val="50000"/>
                </a:schemeClr>
              </a:solidFill>
            </a:endParaRPr>
          </a:p>
          <a:p>
            <a:r>
              <a:rPr lang="it-IT" sz="2400" b="1" dirty="0" err="1">
                <a:solidFill>
                  <a:schemeClr val="accent4">
                    <a:lumMod val="50000"/>
                  </a:schemeClr>
                </a:solidFill>
              </a:rPr>
              <a:t>Milestones</a:t>
            </a:r>
            <a:r>
              <a:rPr lang="it-IT" sz="2400" b="1" dirty="0">
                <a:solidFill>
                  <a:schemeClr val="accent4">
                    <a:lumMod val="50000"/>
                  </a:schemeClr>
                </a:solidFill>
              </a:rPr>
              <a:t>: list and </a:t>
            </a:r>
            <a:r>
              <a:rPr lang="it-IT" sz="2400" b="1" dirty="0" err="1">
                <a:solidFill>
                  <a:schemeClr val="accent4">
                    <a:lumMod val="50000"/>
                  </a:schemeClr>
                </a:solidFill>
              </a:rPr>
              <a:t>achievements</a:t>
            </a:r>
            <a:endParaRPr lang="it-IT" sz="2400" b="1" dirty="0">
              <a:solidFill>
                <a:schemeClr val="accent4">
                  <a:lumMod val="50000"/>
                </a:schemeClr>
              </a:solidFill>
            </a:endParaRPr>
          </a:p>
          <a:p>
            <a:pPr marL="0" indent="0">
              <a:buNone/>
            </a:pPr>
            <a:endParaRPr lang="it-IT" sz="2400" b="1" dirty="0">
              <a:solidFill>
                <a:schemeClr val="accent4">
                  <a:lumMod val="50000"/>
                </a:schemeClr>
              </a:solidFill>
            </a:endParaRPr>
          </a:p>
          <a:p>
            <a:r>
              <a:rPr lang="it-IT" sz="2400" b="1" dirty="0" err="1">
                <a:solidFill>
                  <a:schemeClr val="accent4">
                    <a:lumMod val="50000"/>
                  </a:schemeClr>
                </a:solidFill>
              </a:rPr>
              <a:t>Current</a:t>
            </a:r>
            <a:r>
              <a:rPr lang="it-IT" sz="2400" b="1" dirty="0">
                <a:solidFill>
                  <a:schemeClr val="accent4">
                    <a:lumMod val="50000"/>
                  </a:schemeClr>
                </a:solidFill>
              </a:rPr>
              <a:t> </a:t>
            </a:r>
            <a:r>
              <a:rPr lang="it-IT" sz="2400" b="1" dirty="0" err="1">
                <a:solidFill>
                  <a:schemeClr val="accent4">
                    <a:lumMod val="50000"/>
                  </a:schemeClr>
                </a:solidFill>
              </a:rPr>
              <a:t>tasks</a:t>
            </a:r>
            <a:endParaRPr lang="it-IT" sz="2400" b="1" dirty="0">
              <a:solidFill>
                <a:schemeClr val="accent4">
                  <a:lumMod val="50000"/>
                </a:schemeClr>
              </a:solidFill>
            </a:endParaRPr>
          </a:p>
          <a:p>
            <a:pPr marL="0" indent="0">
              <a:buNone/>
            </a:pPr>
            <a:endParaRPr lang="it-IT" sz="2400" b="1" dirty="0">
              <a:solidFill>
                <a:schemeClr val="accent4">
                  <a:lumMod val="50000"/>
                </a:schemeClr>
              </a:solidFill>
            </a:endParaRPr>
          </a:p>
          <a:p>
            <a:r>
              <a:rPr lang="it-IT" sz="2400" b="1" dirty="0">
                <a:solidFill>
                  <a:schemeClr val="accent4">
                    <a:lumMod val="50000"/>
                  </a:schemeClr>
                </a:solidFill>
              </a:rPr>
              <a:t>First </a:t>
            </a:r>
            <a:r>
              <a:rPr lang="it-IT" sz="2400" b="1" dirty="0" err="1">
                <a:solidFill>
                  <a:schemeClr val="accent4">
                    <a:lumMod val="50000"/>
                  </a:schemeClr>
                </a:solidFill>
              </a:rPr>
              <a:t>thoughts</a:t>
            </a:r>
            <a:r>
              <a:rPr lang="it-IT" sz="2400" b="1" dirty="0">
                <a:solidFill>
                  <a:schemeClr val="accent4">
                    <a:lumMod val="50000"/>
                  </a:schemeClr>
                </a:solidFill>
              </a:rPr>
              <a:t> on the </a:t>
            </a:r>
            <a:r>
              <a:rPr lang="it-IT" sz="2400" b="1" dirty="0" err="1">
                <a:solidFill>
                  <a:schemeClr val="accent4">
                    <a:lumMod val="50000"/>
                  </a:schemeClr>
                </a:solidFill>
              </a:rPr>
              <a:t>Assessment</a:t>
            </a:r>
            <a:r>
              <a:rPr lang="it-IT" sz="2400" b="1" dirty="0">
                <a:solidFill>
                  <a:schemeClr val="accent4">
                    <a:lumMod val="50000"/>
                  </a:schemeClr>
                </a:solidFill>
              </a:rPr>
              <a:t> framework</a:t>
            </a:r>
          </a:p>
          <a:p>
            <a:pPr marL="0" indent="0">
              <a:buNone/>
            </a:pPr>
            <a:endParaRPr lang="it-IT" sz="2400" b="1" dirty="0">
              <a:solidFill>
                <a:schemeClr val="accent4">
                  <a:lumMod val="50000"/>
                </a:schemeClr>
              </a:solidFill>
            </a:endParaRPr>
          </a:p>
          <a:p>
            <a:r>
              <a:rPr lang="it-IT" sz="2400" b="1" dirty="0" err="1">
                <a:solidFill>
                  <a:schemeClr val="accent4">
                    <a:lumMod val="50000"/>
                  </a:schemeClr>
                </a:solidFill>
              </a:rPr>
              <a:t>Topics</a:t>
            </a:r>
            <a:r>
              <a:rPr lang="it-IT" sz="2400" b="1" dirty="0">
                <a:solidFill>
                  <a:schemeClr val="accent4">
                    <a:lumMod val="50000"/>
                  </a:schemeClr>
                </a:solidFill>
              </a:rPr>
              <a:t> for </a:t>
            </a:r>
            <a:r>
              <a:rPr lang="it-IT" sz="2400" b="1" dirty="0" err="1">
                <a:solidFill>
                  <a:schemeClr val="accent4">
                    <a:lumMod val="50000"/>
                  </a:schemeClr>
                </a:solidFill>
              </a:rPr>
              <a:t>discussion</a:t>
            </a:r>
            <a:endParaRPr lang="it-IT" sz="2400" b="1" dirty="0">
              <a:solidFill>
                <a:schemeClr val="accent4">
                  <a:lumMod val="50000"/>
                </a:schemeClr>
              </a:solidFill>
            </a:endParaRPr>
          </a:p>
          <a:p>
            <a:pPr marL="0" indent="0">
              <a:buNone/>
            </a:pPr>
            <a:endParaRPr lang="it-IT" sz="2400" dirty="0">
              <a:solidFill>
                <a:schemeClr val="accent4">
                  <a:lumMod val="50000"/>
                </a:schemeClr>
              </a:solidFill>
            </a:endParaRPr>
          </a:p>
          <a:p>
            <a:pPr marL="0" indent="0">
              <a:buNone/>
            </a:pPr>
            <a:endParaRPr lang="it-IT" dirty="0"/>
          </a:p>
        </p:txBody>
      </p:sp>
    </p:spTree>
    <p:extLst>
      <p:ext uri="{BB962C8B-B14F-4D97-AF65-F5344CB8AC3E}">
        <p14:creationId xmlns:p14="http://schemas.microsoft.com/office/powerpoint/2010/main" val="216254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554288" y="391623"/>
            <a:ext cx="8911687" cy="911727"/>
          </a:xfrm>
        </p:spPr>
        <p:txBody>
          <a:bodyPr>
            <a:normAutofit/>
          </a:bodyPr>
          <a:lstStyle/>
          <a:p>
            <a:pPr algn="ctr"/>
            <a:r>
              <a:rPr lang="it-IT" sz="4000" b="1" dirty="0"/>
              <a:t>Project </a:t>
            </a:r>
            <a:r>
              <a:rPr lang="it-IT" sz="4000" b="1" dirty="0" err="1"/>
              <a:t>activities</a:t>
            </a:r>
            <a:endParaRPr lang="it-IT" sz="4000" b="1" dirty="0"/>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396999" y="1303350"/>
            <a:ext cx="10591059" cy="4773228"/>
          </a:xfrm>
          <a:noFill/>
        </p:spPr>
        <p:txBody>
          <a:bodyPr>
            <a:normAutofit/>
          </a:bodyPr>
          <a:lstStyle/>
          <a:p>
            <a:r>
              <a:rPr lang="it-IT" sz="2400" b="1" dirty="0" err="1">
                <a:solidFill>
                  <a:schemeClr val="accent4">
                    <a:lumMod val="50000"/>
                  </a:schemeClr>
                </a:solidFill>
              </a:rPr>
              <a:t>Summary</a:t>
            </a:r>
            <a:r>
              <a:rPr lang="it-IT" sz="2400" b="1" dirty="0">
                <a:solidFill>
                  <a:schemeClr val="accent4">
                    <a:lumMod val="50000"/>
                  </a:schemeClr>
                </a:solidFill>
              </a:rPr>
              <a:t> of activities and milestones</a:t>
            </a:r>
          </a:p>
        </p:txBody>
      </p:sp>
      <p:pic>
        <p:nvPicPr>
          <p:cNvPr id="4" name="Immagine 3"/>
          <p:cNvPicPr>
            <a:picLocks noChangeAspect="1"/>
          </p:cNvPicPr>
          <p:nvPr/>
        </p:nvPicPr>
        <p:blipFill rotWithShape="1">
          <a:blip r:embed="rId2"/>
          <a:srcRect l="10476" t="29913" r="27186" b="29099"/>
          <a:stretch/>
        </p:blipFill>
        <p:spPr>
          <a:xfrm>
            <a:off x="1802674" y="2020388"/>
            <a:ext cx="8177349" cy="3447234"/>
          </a:xfrm>
          <a:prstGeom prst="rect">
            <a:avLst/>
          </a:prstGeom>
        </p:spPr>
      </p:pic>
    </p:spTree>
    <p:extLst>
      <p:ext uri="{BB962C8B-B14F-4D97-AF65-F5344CB8AC3E}">
        <p14:creationId xmlns:p14="http://schemas.microsoft.com/office/powerpoint/2010/main" val="153399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554288" y="391623"/>
            <a:ext cx="8911687" cy="911727"/>
          </a:xfrm>
        </p:spPr>
        <p:txBody>
          <a:bodyPr>
            <a:normAutofit fontScale="90000"/>
          </a:bodyPr>
          <a:lstStyle/>
          <a:p>
            <a:pPr algn="ctr"/>
            <a:r>
              <a:rPr lang="it-IT" sz="4000" b="1" dirty="0" err="1"/>
              <a:t>Milestones</a:t>
            </a:r>
            <a:r>
              <a:rPr lang="it-IT" sz="4000" b="1" dirty="0"/>
              <a:t>: list and </a:t>
            </a:r>
            <a:r>
              <a:rPr lang="it-IT" sz="4000" b="1" dirty="0" err="1"/>
              <a:t>achievements</a:t>
            </a:r>
            <a:r>
              <a:rPr lang="it-IT" sz="4000" b="1" dirty="0"/>
              <a:t> (1)</a:t>
            </a:r>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396999" y="1303350"/>
            <a:ext cx="10591059" cy="4773228"/>
          </a:xfrm>
          <a:noFill/>
        </p:spPr>
        <p:txBody>
          <a:bodyPr>
            <a:normAutofit/>
          </a:bodyPr>
          <a:lstStyle/>
          <a:p>
            <a:r>
              <a:rPr lang="it-IT" sz="2400" b="1" dirty="0" err="1">
                <a:solidFill>
                  <a:schemeClr val="accent4">
                    <a:lumMod val="50000"/>
                  </a:schemeClr>
                </a:solidFill>
              </a:rPr>
              <a:t>Reached</a:t>
            </a:r>
            <a:r>
              <a:rPr lang="it-IT" sz="2400" b="1" dirty="0">
                <a:solidFill>
                  <a:schemeClr val="accent4">
                    <a:lumMod val="50000"/>
                  </a:schemeClr>
                </a:solidFill>
              </a:rPr>
              <a:t> </a:t>
            </a:r>
            <a:r>
              <a:rPr lang="it-IT" sz="2400" b="1" dirty="0" err="1">
                <a:solidFill>
                  <a:schemeClr val="accent4">
                    <a:lumMod val="50000"/>
                  </a:schemeClr>
                </a:solidFill>
              </a:rPr>
              <a:t>Milestones</a:t>
            </a:r>
            <a:r>
              <a:rPr lang="it-IT" sz="2400" b="1" dirty="0">
                <a:solidFill>
                  <a:schemeClr val="accent4">
                    <a:lumMod val="50000"/>
                  </a:schemeClr>
                </a:solidFill>
              </a:rPr>
              <a:t> </a:t>
            </a:r>
          </a:p>
          <a:p>
            <a:r>
              <a:rPr lang="it-IT" sz="2400" b="1" dirty="0" err="1">
                <a:solidFill>
                  <a:schemeClr val="accent4">
                    <a:lumMod val="50000"/>
                  </a:schemeClr>
                </a:solidFill>
              </a:rPr>
              <a:t>Activities</a:t>
            </a:r>
            <a:r>
              <a:rPr lang="it-IT" sz="2400" b="1" dirty="0">
                <a:solidFill>
                  <a:schemeClr val="accent4">
                    <a:lumMod val="50000"/>
                  </a:schemeClr>
                </a:solidFill>
              </a:rPr>
              <a:t> 1-3</a:t>
            </a:r>
            <a:endParaRPr lang="it-IT" sz="2400" dirty="0">
              <a:solidFill>
                <a:schemeClr val="accent4">
                  <a:lumMod val="50000"/>
                </a:schemeClr>
              </a:solidFill>
            </a:endParaRPr>
          </a:p>
        </p:txBody>
      </p:sp>
      <p:pic>
        <p:nvPicPr>
          <p:cNvPr id="4" name="Immagine 3"/>
          <p:cNvPicPr>
            <a:picLocks noChangeAspect="1"/>
          </p:cNvPicPr>
          <p:nvPr/>
        </p:nvPicPr>
        <p:blipFill rotWithShape="1">
          <a:blip r:embed="rId2"/>
          <a:srcRect l="11117" r="9295"/>
          <a:stretch/>
        </p:blipFill>
        <p:spPr>
          <a:xfrm>
            <a:off x="5843451" y="1943238"/>
            <a:ext cx="5486401" cy="4398792"/>
          </a:xfrm>
          <a:prstGeom prst="rect">
            <a:avLst/>
          </a:prstGeom>
        </p:spPr>
      </p:pic>
    </p:spTree>
    <p:extLst>
      <p:ext uri="{BB962C8B-B14F-4D97-AF65-F5344CB8AC3E}">
        <p14:creationId xmlns:p14="http://schemas.microsoft.com/office/powerpoint/2010/main" val="64020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8911687" cy="911727"/>
          </a:xfrm>
        </p:spPr>
        <p:txBody>
          <a:bodyPr>
            <a:normAutofit fontScale="90000"/>
          </a:bodyPr>
          <a:lstStyle/>
          <a:p>
            <a:pPr algn="ctr"/>
            <a:r>
              <a:rPr lang="it-IT" sz="4000" b="1" dirty="0" err="1"/>
              <a:t>Milestones</a:t>
            </a:r>
            <a:r>
              <a:rPr lang="it-IT" sz="4000" b="1" dirty="0"/>
              <a:t>: list and </a:t>
            </a:r>
            <a:r>
              <a:rPr lang="it-IT" sz="4000" b="1" dirty="0" err="1"/>
              <a:t>achievements</a:t>
            </a:r>
            <a:r>
              <a:rPr lang="it-IT" sz="4000" b="1" dirty="0"/>
              <a:t> (2)</a:t>
            </a:r>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396999" y="1303350"/>
            <a:ext cx="10591059" cy="4773228"/>
          </a:xfrm>
          <a:noFill/>
        </p:spPr>
        <p:txBody>
          <a:bodyPr>
            <a:normAutofit/>
          </a:bodyPr>
          <a:lstStyle/>
          <a:p>
            <a:r>
              <a:rPr lang="it-IT" sz="2400" b="1" dirty="0" err="1">
                <a:solidFill>
                  <a:schemeClr val="accent4">
                    <a:lumMod val="50000"/>
                  </a:schemeClr>
                </a:solidFill>
              </a:rPr>
              <a:t>Milestones</a:t>
            </a:r>
            <a:r>
              <a:rPr lang="it-IT" sz="2400" b="1" dirty="0">
                <a:solidFill>
                  <a:schemeClr val="accent4">
                    <a:lumMod val="50000"/>
                  </a:schemeClr>
                </a:solidFill>
              </a:rPr>
              <a:t> to </a:t>
            </a:r>
            <a:r>
              <a:rPr lang="it-IT" sz="2400" b="1" dirty="0" err="1">
                <a:solidFill>
                  <a:schemeClr val="accent4">
                    <a:lumMod val="50000"/>
                  </a:schemeClr>
                </a:solidFill>
              </a:rPr>
              <a:t>reach</a:t>
            </a:r>
            <a:endParaRPr lang="it-IT" sz="2400" b="1" dirty="0">
              <a:solidFill>
                <a:schemeClr val="accent4">
                  <a:lumMod val="50000"/>
                </a:schemeClr>
              </a:solidFill>
            </a:endParaRPr>
          </a:p>
          <a:p>
            <a:r>
              <a:rPr lang="it-IT" sz="2400" b="1" dirty="0" err="1">
                <a:solidFill>
                  <a:schemeClr val="accent4">
                    <a:lumMod val="50000"/>
                  </a:schemeClr>
                </a:solidFill>
              </a:rPr>
              <a:t>Activities</a:t>
            </a:r>
            <a:r>
              <a:rPr lang="it-IT" sz="2400" b="1" dirty="0">
                <a:solidFill>
                  <a:schemeClr val="accent4">
                    <a:lumMod val="50000"/>
                  </a:schemeClr>
                </a:solidFill>
              </a:rPr>
              <a:t> 3-5</a:t>
            </a:r>
            <a:endParaRPr lang="it-IT" sz="2400" dirty="0">
              <a:solidFill>
                <a:schemeClr val="accent4">
                  <a:lumMod val="50000"/>
                </a:schemeClr>
              </a:solidFill>
            </a:endParaRPr>
          </a:p>
        </p:txBody>
      </p:sp>
      <p:grpSp>
        <p:nvGrpSpPr>
          <p:cNvPr id="8" name="Gruppo 7"/>
          <p:cNvGrpSpPr/>
          <p:nvPr/>
        </p:nvGrpSpPr>
        <p:grpSpPr>
          <a:xfrm>
            <a:off x="5738949" y="1889760"/>
            <a:ext cx="5442858" cy="4480399"/>
            <a:chOff x="3825025" y="1815922"/>
            <a:chExt cx="5434884" cy="4216705"/>
          </a:xfrm>
        </p:grpSpPr>
        <p:pic>
          <p:nvPicPr>
            <p:cNvPr id="5" name="Immagine 4"/>
            <p:cNvPicPr>
              <a:picLocks noChangeAspect="1"/>
            </p:cNvPicPr>
            <p:nvPr/>
          </p:nvPicPr>
          <p:blipFill rotWithShape="1">
            <a:blip r:embed="rId2"/>
            <a:srcRect l="27981" t="10850" r="29217" b="81260"/>
            <a:stretch/>
          </p:blipFill>
          <p:spPr>
            <a:xfrm>
              <a:off x="3825025" y="1815922"/>
              <a:ext cx="5434884" cy="540912"/>
            </a:xfrm>
            <a:prstGeom prst="rect">
              <a:avLst/>
            </a:prstGeom>
          </p:spPr>
        </p:pic>
        <p:pic>
          <p:nvPicPr>
            <p:cNvPr id="6" name="Immagine 5"/>
            <p:cNvPicPr>
              <a:picLocks noChangeAspect="1"/>
            </p:cNvPicPr>
            <p:nvPr/>
          </p:nvPicPr>
          <p:blipFill rotWithShape="1">
            <a:blip r:embed="rId2"/>
            <a:srcRect l="28591" t="64608" r="29322" b="22052"/>
            <a:stretch/>
          </p:blipFill>
          <p:spPr>
            <a:xfrm>
              <a:off x="3902298" y="2331077"/>
              <a:ext cx="5357611" cy="914400"/>
            </a:xfrm>
            <a:prstGeom prst="rect">
              <a:avLst/>
            </a:prstGeom>
          </p:spPr>
        </p:pic>
        <p:pic>
          <p:nvPicPr>
            <p:cNvPr id="7" name="Immagine 6"/>
            <p:cNvPicPr>
              <a:picLocks noChangeAspect="1"/>
            </p:cNvPicPr>
            <p:nvPr/>
          </p:nvPicPr>
          <p:blipFill rotWithShape="1">
            <a:blip r:embed="rId3"/>
            <a:srcRect l="28416" t="27595" r="29437" b="32385"/>
            <a:stretch/>
          </p:blipFill>
          <p:spPr>
            <a:xfrm>
              <a:off x="3902298" y="3289427"/>
              <a:ext cx="5357611" cy="2743200"/>
            </a:xfrm>
            <a:prstGeom prst="rect">
              <a:avLst/>
            </a:prstGeom>
          </p:spPr>
        </p:pic>
      </p:grpSp>
    </p:spTree>
    <p:extLst>
      <p:ext uri="{BB962C8B-B14F-4D97-AF65-F5344CB8AC3E}">
        <p14:creationId xmlns:p14="http://schemas.microsoft.com/office/powerpoint/2010/main" val="62474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8911687" cy="911727"/>
          </a:xfrm>
        </p:spPr>
        <p:txBody>
          <a:bodyPr>
            <a:normAutofit/>
          </a:bodyPr>
          <a:lstStyle/>
          <a:p>
            <a:pPr algn="ctr"/>
            <a:r>
              <a:rPr lang="it-IT" sz="4000" b="1" dirty="0" err="1"/>
              <a:t>Milestones</a:t>
            </a:r>
            <a:r>
              <a:rPr lang="it-IT" sz="4000" b="1" dirty="0"/>
              <a:t>: list and </a:t>
            </a:r>
            <a:r>
              <a:rPr lang="it-IT" sz="4000" b="1" dirty="0" err="1"/>
              <a:t>achievements</a:t>
            </a:r>
            <a:endParaRPr lang="it-IT" sz="4000" b="1" dirty="0"/>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396999" y="1303350"/>
            <a:ext cx="10591059" cy="4773228"/>
          </a:xfrm>
          <a:noFill/>
        </p:spPr>
        <p:txBody>
          <a:bodyPr>
            <a:normAutofit/>
          </a:bodyPr>
          <a:lstStyle/>
          <a:p>
            <a:r>
              <a:rPr lang="it-IT" sz="2400" b="1" dirty="0" err="1">
                <a:solidFill>
                  <a:schemeClr val="accent4">
                    <a:lumMod val="50000"/>
                  </a:schemeClr>
                </a:solidFill>
              </a:rPr>
              <a:t>Milestones</a:t>
            </a:r>
            <a:r>
              <a:rPr lang="it-IT" sz="2400" b="1" dirty="0">
                <a:solidFill>
                  <a:schemeClr val="accent4">
                    <a:lumMod val="50000"/>
                  </a:schemeClr>
                </a:solidFill>
              </a:rPr>
              <a:t> to </a:t>
            </a:r>
            <a:r>
              <a:rPr lang="it-IT" sz="2400" b="1" dirty="0" err="1">
                <a:solidFill>
                  <a:schemeClr val="accent4">
                    <a:lumMod val="50000"/>
                  </a:schemeClr>
                </a:solidFill>
              </a:rPr>
              <a:t>reach</a:t>
            </a:r>
            <a:r>
              <a:rPr lang="it-IT" sz="2400" b="1" dirty="0">
                <a:solidFill>
                  <a:schemeClr val="accent4">
                    <a:lumMod val="50000"/>
                  </a:schemeClr>
                </a:solidFill>
              </a:rPr>
              <a:t>: indicative </a:t>
            </a:r>
            <a:r>
              <a:rPr lang="it-IT" sz="2400" b="1" dirty="0" err="1">
                <a:solidFill>
                  <a:schemeClr val="accent4">
                    <a:lumMod val="50000"/>
                  </a:schemeClr>
                </a:solidFill>
              </a:rPr>
              <a:t>completion</a:t>
            </a:r>
            <a:r>
              <a:rPr lang="it-IT" sz="2400" b="1" dirty="0">
                <a:solidFill>
                  <a:schemeClr val="accent4">
                    <a:lumMod val="50000"/>
                  </a:schemeClr>
                </a:solidFill>
              </a:rPr>
              <a:t>, </a:t>
            </a:r>
            <a:r>
              <a:rPr lang="it-IT" sz="2400" b="1" dirty="0" err="1">
                <a:solidFill>
                  <a:schemeClr val="accent4">
                    <a:lumMod val="50000"/>
                  </a:schemeClr>
                </a:solidFill>
              </a:rPr>
              <a:t>connections</a:t>
            </a:r>
            <a:r>
              <a:rPr lang="it-IT" sz="2400" b="1" dirty="0">
                <a:solidFill>
                  <a:schemeClr val="accent4">
                    <a:lumMod val="50000"/>
                  </a:schemeClr>
                </a:solidFill>
              </a:rPr>
              <a:t> and </a:t>
            </a:r>
            <a:r>
              <a:rPr lang="it-IT" sz="2400" b="1" dirty="0" err="1">
                <a:solidFill>
                  <a:schemeClr val="accent4">
                    <a:lumMod val="50000"/>
                  </a:schemeClr>
                </a:solidFill>
              </a:rPr>
              <a:t>synergies</a:t>
            </a:r>
            <a:endParaRPr lang="it-IT" sz="2400" dirty="0">
              <a:solidFill>
                <a:schemeClr val="accent4">
                  <a:lumMod val="50000"/>
                </a:schemeClr>
              </a:solidFill>
            </a:endParaRPr>
          </a:p>
        </p:txBody>
      </p:sp>
      <p:grpSp>
        <p:nvGrpSpPr>
          <p:cNvPr id="28" name="Gruppo 27"/>
          <p:cNvGrpSpPr/>
          <p:nvPr/>
        </p:nvGrpSpPr>
        <p:grpSpPr>
          <a:xfrm>
            <a:off x="2043884" y="2866450"/>
            <a:ext cx="9025934" cy="3364372"/>
            <a:chOff x="2078718" y="3385078"/>
            <a:chExt cx="9025934" cy="3364372"/>
          </a:xfrm>
        </p:grpSpPr>
        <p:sp>
          <p:nvSpPr>
            <p:cNvPr id="4" name="Freccia a destra 3"/>
            <p:cNvSpPr/>
            <p:nvPr/>
          </p:nvSpPr>
          <p:spPr>
            <a:xfrm>
              <a:off x="2191772" y="3744563"/>
              <a:ext cx="2264228" cy="17921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p:cNvSpPr/>
            <p:nvPr/>
          </p:nvSpPr>
          <p:spPr>
            <a:xfrm>
              <a:off x="5126079" y="3724028"/>
              <a:ext cx="2264228" cy="17921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p:cNvSpPr/>
            <p:nvPr/>
          </p:nvSpPr>
          <p:spPr>
            <a:xfrm>
              <a:off x="8060386" y="3723988"/>
              <a:ext cx="2264228" cy="179217"/>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p:cNvSpPr txBox="1"/>
            <p:nvPr/>
          </p:nvSpPr>
          <p:spPr>
            <a:xfrm>
              <a:off x="8542302" y="3385078"/>
              <a:ext cx="2200137" cy="369332"/>
            </a:xfrm>
            <a:prstGeom prst="rect">
              <a:avLst/>
            </a:prstGeom>
            <a:noFill/>
          </p:spPr>
          <p:txBody>
            <a:bodyPr wrap="square" rtlCol="0">
              <a:spAutoFit/>
            </a:bodyPr>
            <a:lstStyle/>
            <a:p>
              <a:r>
                <a:rPr lang="it-IT" dirty="0">
                  <a:solidFill>
                    <a:schemeClr val="accent4">
                      <a:lumMod val="50000"/>
                    </a:schemeClr>
                  </a:solidFill>
                </a:rPr>
                <a:t>31/08/2023</a:t>
              </a:r>
            </a:p>
          </p:txBody>
        </p:sp>
        <p:sp>
          <p:nvSpPr>
            <p:cNvPr id="15" name="CasellaDiTesto 14"/>
            <p:cNvSpPr txBox="1"/>
            <p:nvPr/>
          </p:nvSpPr>
          <p:spPr>
            <a:xfrm>
              <a:off x="2078718" y="4074237"/>
              <a:ext cx="2708480" cy="523220"/>
            </a:xfrm>
            <a:prstGeom prst="rect">
              <a:avLst/>
            </a:prstGeom>
            <a:noFill/>
          </p:spPr>
          <p:txBody>
            <a:bodyPr wrap="square" rtlCol="0">
              <a:spAutoFit/>
            </a:bodyPr>
            <a:lstStyle/>
            <a:p>
              <a:r>
                <a:rPr lang="it-IT" sz="1400" b="1" dirty="0" err="1">
                  <a:solidFill>
                    <a:schemeClr val="accent4">
                      <a:lumMod val="50000"/>
                    </a:schemeClr>
                  </a:solidFill>
                </a:rPr>
                <a:t>Exploitation</a:t>
              </a:r>
              <a:r>
                <a:rPr lang="it-IT" sz="1400" dirty="0">
                  <a:solidFill>
                    <a:schemeClr val="accent4">
                      <a:lumMod val="50000"/>
                    </a:schemeClr>
                  </a:solidFill>
                </a:rPr>
                <a:t> </a:t>
              </a:r>
              <a:r>
                <a:rPr lang="it-IT" sz="1400" b="1" dirty="0">
                  <a:solidFill>
                    <a:schemeClr val="accent4">
                      <a:lumMod val="50000"/>
                    </a:schemeClr>
                  </a:solidFill>
                </a:rPr>
                <a:t>and </a:t>
              </a:r>
              <a:r>
                <a:rPr lang="it-IT" sz="1400" b="1" dirty="0" err="1">
                  <a:solidFill>
                    <a:schemeClr val="accent4">
                      <a:lumMod val="50000"/>
                    </a:schemeClr>
                  </a:solidFill>
                </a:rPr>
                <a:t>sustainibility</a:t>
              </a:r>
              <a:endParaRPr lang="it-IT" sz="1400" b="1" dirty="0">
                <a:solidFill>
                  <a:schemeClr val="accent4">
                    <a:lumMod val="50000"/>
                  </a:schemeClr>
                </a:solidFill>
              </a:endParaRPr>
            </a:p>
            <a:p>
              <a:r>
                <a:rPr lang="it-IT" sz="1400" b="1" dirty="0" err="1">
                  <a:solidFill>
                    <a:schemeClr val="accent4">
                      <a:lumMod val="50000"/>
                    </a:schemeClr>
                  </a:solidFill>
                </a:rPr>
                <a:t>plan</a:t>
              </a:r>
              <a:endParaRPr lang="it-IT" sz="1400" b="1" dirty="0">
                <a:solidFill>
                  <a:schemeClr val="accent4">
                    <a:lumMod val="50000"/>
                  </a:schemeClr>
                </a:solidFill>
              </a:endParaRPr>
            </a:p>
          </p:txBody>
        </p:sp>
        <p:sp>
          <p:nvSpPr>
            <p:cNvPr id="16" name="CasellaDiTesto 15"/>
            <p:cNvSpPr txBox="1"/>
            <p:nvPr/>
          </p:nvSpPr>
          <p:spPr>
            <a:xfrm>
              <a:off x="2531454" y="3444264"/>
              <a:ext cx="2200137" cy="369332"/>
            </a:xfrm>
            <a:prstGeom prst="rect">
              <a:avLst/>
            </a:prstGeom>
            <a:noFill/>
          </p:spPr>
          <p:txBody>
            <a:bodyPr wrap="square" rtlCol="0">
              <a:spAutoFit/>
            </a:bodyPr>
            <a:lstStyle/>
            <a:p>
              <a:r>
                <a:rPr lang="it-IT" dirty="0">
                  <a:solidFill>
                    <a:schemeClr val="accent4">
                      <a:lumMod val="50000"/>
                    </a:schemeClr>
                  </a:solidFill>
                </a:rPr>
                <a:t>31/05/2023</a:t>
              </a:r>
            </a:p>
          </p:txBody>
        </p:sp>
        <p:sp>
          <p:nvSpPr>
            <p:cNvPr id="17" name="CasellaDiTesto 16"/>
            <p:cNvSpPr txBox="1"/>
            <p:nvPr/>
          </p:nvSpPr>
          <p:spPr>
            <a:xfrm>
              <a:off x="5376172" y="3442293"/>
              <a:ext cx="2200137" cy="369332"/>
            </a:xfrm>
            <a:prstGeom prst="rect">
              <a:avLst/>
            </a:prstGeom>
            <a:noFill/>
          </p:spPr>
          <p:txBody>
            <a:bodyPr wrap="square" rtlCol="0">
              <a:spAutoFit/>
            </a:bodyPr>
            <a:lstStyle/>
            <a:p>
              <a:r>
                <a:rPr lang="it-IT" dirty="0">
                  <a:solidFill>
                    <a:schemeClr val="accent4">
                      <a:lumMod val="50000"/>
                    </a:schemeClr>
                  </a:solidFill>
                </a:rPr>
                <a:t>30/06/2023</a:t>
              </a:r>
            </a:p>
          </p:txBody>
        </p:sp>
        <p:sp>
          <p:nvSpPr>
            <p:cNvPr id="18" name="CasellaDiTesto 17"/>
            <p:cNvSpPr txBox="1"/>
            <p:nvPr/>
          </p:nvSpPr>
          <p:spPr>
            <a:xfrm>
              <a:off x="7938361" y="3949904"/>
              <a:ext cx="3166291" cy="307777"/>
            </a:xfrm>
            <a:prstGeom prst="rect">
              <a:avLst/>
            </a:prstGeom>
            <a:noFill/>
          </p:spPr>
          <p:txBody>
            <a:bodyPr wrap="square" rtlCol="0">
              <a:spAutoFit/>
            </a:bodyPr>
            <a:lstStyle/>
            <a:p>
              <a:r>
                <a:rPr lang="it-IT" sz="1400" b="1" dirty="0">
                  <a:solidFill>
                    <a:schemeClr val="accent4">
                      <a:lumMod val="50000"/>
                    </a:schemeClr>
                  </a:solidFill>
                </a:rPr>
                <a:t>Impact </a:t>
              </a:r>
              <a:r>
                <a:rPr lang="it-IT" sz="1400" b="1" dirty="0" err="1">
                  <a:solidFill>
                    <a:schemeClr val="accent4">
                      <a:lumMod val="50000"/>
                    </a:schemeClr>
                  </a:solidFill>
                </a:rPr>
                <a:t>assessment</a:t>
              </a:r>
              <a:r>
                <a:rPr lang="it-IT" sz="1400" b="1" dirty="0">
                  <a:solidFill>
                    <a:schemeClr val="accent4">
                      <a:lumMod val="50000"/>
                    </a:schemeClr>
                  </a:solidFill>
                </a:rPr>
                <a:t> </a:t>
              </a:r>
              <a:r>
                <a:rPr lang="it-IT" sz="1400" b="1" dirty="0" err="1">
                  <a:solidFill>
                    <a:schemeClr val="accent4">
                      <a:lumMod val="50000"/>
                    </a:schemeClr>
                  </a:solidFill>
                </a:rPr>
                <a:t>framework</a:t>
              </a:r>
              <a:endParaRPr lang="it-IT" sz="1400" b="1" dirty="0">
                <a:solidFill>
                  <a:schemeClr val="accent4">
                    <a:lumMod val="50000"/>
                  </a:schemeClr>
                </a:solidFill>
              </a:endParaRPr>
            </a:p>
          </p:txBody>
        </p:sp>
        <p:sp>
          <p:nvSpPr>
            <p:cNvPr id="19" name="CasellaDiTesto 18"/>
            <p:cNvSpPr txBox="1"/>
            <p:nvPr/>
          </p:nvSpPr>
          <p:spPr>
            <a:xfrm>
              <a:off x="5126079" y="3996071"/>
              <a:ext cx="2502983" cy="954107"/>
            </a:xfrm>
            <a:prstGeom prst="rect">
              <a:avLst/>
            </a:prstGeom>
            <a:noFill/>
          </p:spPr>
          <p:txBody>
            <a:bodyPr wrap="square" rtlCol="0">
              <a:spAutoFit/>
            </a:bodyPr>
            <a:lstStyle/>
            <a:p>
              <a:r>
                <a:rPr lang="it-IT" sz="1400" b="1" dirty="0" err="1">
                  <a:solidFill>
                    <a:schemeClr val="accent4">
                      <a:lumMod val="50000"/>
                    </a:schemeClr>
                  </a:solidFill>
                </a:rPr>
                <a:t>Compliance</a:t>
              </a:r>
              <a:r>
                <a:rPr lang="it-IT" sz="1400" b="1" dirty="0">
                  <a:solidFill>
                    <a:schemeClr val="accent4">
                      <a:lumMod val="50000"/>
                    </a:schemeClr>
                  </a:solidFill>
                </a:rPr>
                <a:t> with MQA (</a:t>
              </a:r>
              <a:r>
                <a:rPr lang="it-IT" sz="1400" b="1" dirty="0" err="1">
                  <a:solidFill>
                    <a:schemeClr val="accent4">
                      <a:lumMod val="50000"/>
                    </a:schemeClr>
                  </a:solidFill>
                </a:rPr>
                <a:t>Metadata</a:t>
              </a:r>
              <a:r>
                <a:rPr lang="it-IT" sz="1400" b="1" dirty="0">
                  <a:solidFill>
                    <a:schemeClr val="accent4">
                      <a:lumMod val="50000"/>
                    </a:schemeClr>
                  </a:solidFill>
                </a:rPr>
                <a:t> </a:t>
              </a:r>
              <a:r>
                <a:rPr lang="it-IT" sz="1400" b="1" dirty="0" err="1">
                  <a:solidFill>
                    <a:schemeClr val="accent4">
                      <a:lumMod val="50000"/>
                    </a:schemeClr>
                  </a:solidFill>
                </a:rPr>
                <a:t>Quality</a:t>
              </a:r>
              <a:r>
                <a:rPr lang="it-IT" sz="1400" b="1" dirty="0">
                  <a:solidFill>
                    <a:schemeClr val="accent4">
                      <a:lumMod val="50000"/>
                    </a:schemeClr>
                  </a:solidFill>
                </a:rPr>
                <a:t> Assurance) </a:t>
              </a:r>
              <a:r>
                <a:rPr lang="it-IT" sz="1400" b="1" dirty="0" err="1">
                  <a:solidFill>
                    <a:schemeClr val="accent4">
                      <a:lumMod val="50000"/>
                    </a:schemeClr>
                  </a:solidFill>
                </a:rPr>
                <a:t>tool</a:t>
              </a:r>
              <a:r>
                <a:rPr lang="it-IT" sz="1400" b="1" dirty="0">
                  <a:solidFill>
                    <a:schemeClr val="accent4">
                      <a:lumMod val="50000"/>
                    </a:schemeClr>
                  </a:solidFill>
                </a:rPr>
                <a:t> for </a:t>
              </a:r>
              <a:r>
                <a:rPr lang="it-IT" sz="1400" b="1" dirty="0" err="1">
                  <a:solidFill>
                    <a:schemeClr val="accent4">
                      <a:lumMod val="50000"/>
                    </a:schemeClr>
                  </a:solidFill>
                </a:rPr>
                <a:t>datasets</a:t>
              </a:r>
              <a:r>
                <a:rPr lang="it-IT" sz="1400" b="1" dirty="0">
                  <a:solidFill>
                    <a:schemeClr val="accent4">
                      <a:lumMod val="50000"/>
                    </a:schemeClr>
                  </a:solidFill>
                </a:rPr>
                <a:t> </a:t>
              </a:r>
            </a:p>
          </p:txBody>
        </p:sp>
        <p:sp>
          <p:nvSpPr>
            <p:cNvPr id="22" name="Freccia in giù 21"/>
            <p:cNvSpPr/>
            <p:nvPr/>
          </p:nvSpPr>
          <p:spPr>
            <a:xfrm flipH="1">
              <a:off x="2979826" y="5011482"/>
              <a:ext cx="200298" cy="66458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Freccia in giù 22"/>
            <p:cNvSpPr/>
            <p:nvPr/>
          </p:nvSpPr>
          <p:spPr>
            <a:xfrm flipH="1">
              <a:off x="6097582" y="5043004"/>
              <a:ext cx="200298" cy="66458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Freccia in giù 23"/>
            <p:cNvSpPr/>
            <p:nvPr/>
          </p:nvSpPr>
          <p:spPr>
            <a:xfrm flipH="1">
              <a:off x="9315487" y="5043004"/>
              <a:ext cx="200298" cy="66458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p:cNvSpPr txBox="1"/>
            <p:nvPr/>
          </p:nvSpPr>
          <p:spPr>
            <a:xfrm>
              <a:off x="2078718" y="5795343"/>
              <a:ext cx="2211976" cy="954107"/>
            </a:xfrm>
            <a:prstGeom prst="rect">
              <a:avLst/>
            </a:prstGeom>
            <a:noFill/>
          </p:spPr>
          <p:txBody>
            <a:bodyPr wrap="square" rtlCol="0">
              <a:spAutoFit/>
            </a:bodyPr>
            <a:lstStyle/>
            <a:p>
              <a:r>
                <a:rPr lang="it-IT" sz="1400" b="1" dirty="0" err="1">
                  <a:solidFill>
                    <a:srgbClr val="D49016"/>
                  </a:solidFill>
                </a:rPr>
                <a:t>Stakeholders</a:t>
              </a:r>
              <a:r>
                <a:rPr lang="it-IT" sz="1400" b="1" dirty="0">
                  <a:solidFill>
                    <a:srgbClr val="D49016"/>
                  </a:solidFill>
                </a:rPr>
                <a:t> </a:t>
              </a:r>
              <a:r>
                <a:rPr lang="it-IT" sz="1400" b="1" dirty="0" err="1">
                  <a:solidFill>
                    <a:srgbClr val="D49016"/>
                  </a:solidFill>
                </a:rPr>
                <a:t>support</a:t>
              </a:r>
              <a:r>
                <a:rPr lang="it-IT" sz="1400" b="1" dirty="0">
                  <a:solidFill>
                    <a:srgbClr val="D49016"/>
                  </a:solidFill>
                </a:rPr>
                <a:t> and </a:t>
              </a:r>
              <a:r>
                <a:rPr lang="it-IT" sz="1400" b="1" dirty="0" err="1">
                  <a:solidFill>
                    <a:srgbClr val="D49016"/>
                  </a:solidFill>
                </a:rPr>
                <a:t>involvement</a:t>
              </a:r>
              <a:r>
                <a:rPr lang="it-IT" sz="1400" b="1" dirty="0">
                  <a:solidFill>
                    <a:srgbClr val="D49016"/>
                  </a:solidFill>
                </a:rPr>
                <a:t>, </a:t>
              </a:r>
              <a:r>
                <a:rPr lang="it-IT" sz="1400" b="1" dirty="0" err="1">
                  <a:solidFill>
                    <a:srgbClr val="D49016"/>
                  </a:solidFill>
                </a:rPr>
                <a:t>project</a:t>
              </a:r>
              <a:r>
                <a:rPr lang="it-IT" sz="1400" b="1" dirty="0">
                  <a:solidFill>
                    <a:srgbClr val="D49016"/>
                  </a:solidFill>
                </a:rPr>
                <a:t> </a:t>
              </a:r>
              <a:r>
                <a:rPr lang="it-IT" sz="1400" b="1" dirty="0" err="1">
                  <a:solidFill>
                    <a:srgbClr val="D49016"/>
                  </a:solidFill>
                </a:rPr>
                <a:t>dissemination</a:t>
              </a:r>
              <a:r>
                <a:rPr lang="it-IT" sz="1400" b="1" dirty="0">
                  <a:solidFill>
                    <a:srgbClr val="D49016"/>
                  </a:solidFill>
                </a:rPr>
                <a:t>,  </a:t>
              </a:r>
              <a:r>
                <a:rPr lang="it-IT" sz="1400" b="1" dirty="0" err="1">
                  <a:solidFill>
                    <a:srgbClr val="D49016"/>
                  </a:solidFill>
                </a:rPr>
                <a:t>recommendations</a:t>
              </a:r>
              <a:endParaRPr lang="it-IT" sz="1400" b="1" dirty="0">
                <a:solidFill>
                  <a:srgbClr val="D49016"/>
                </a:solidFill>
              </a:endParaRPr>
            </a:p>
          </p:txBody>
        </p:sp>
        <p:sp>
          <p:nvSpPr>
            <p:cNvPr id="26" name="CasellaDiTesto 25"/>
            <p:cNvSpPr txBox="1"/>
            <p:nvPr/>
          </p:nvSpPr>
          <p:spPr>
            <a:xfrm>
              <a:off x="5259756" y="5903065"/>
              <a:ext cx="1719552" cy="738664"/>
            </a:xfrm>
            <a:prstGeom prst="rect">
              <a:avLst/>
            </a:prstGeom>
            <a:noFill/>
          </p:spPr>
          <p:txBody>
            <a:bodyPr wrap="square" rtlCol="0">
              <a:spAutoFit/>
            </a:bodyPr>
            <a:lstStyle/>
            <a:p>
              <a:r>
                <a:rPr lang="it-IT" sz="1400" b="1" dirty="0" err="1">
                  <a:solidFill>
                    <a:srgbClr val="D49016"/>
                  </a:solidFill>
                </a:rPr>
                <a:t>Assessment</a:t>
              </a:r>
              <a:r>
                <a:rPr lang="it-IT" sz="1400" b="1" dirty="0">
                  <a:solidFill>
                    <a:srgbClr val="D49016"/>
                  </a:solidFill>
                </a:rPr>
                <a:t> of </a:t>
              </a:r>
              <a:r>
                <a:rPr lang="it-IT" sz="1400" b="1" dirty="0" err="1">
                  <a:solidFill>
                    <a:srgbClr val="D49016"/>
                  </a:solidFill>
                </a:rPr>
                <a:t>compliance</a:t>
              </a:r>
              <a:r>
                <a:rPr lang="it-IT" sz="1400" b="1" dirty="0">
                  <a:solidFill>
                    <a:srgbClr val="D49016"/>
                  </a:solidFill>
                </a:rPr>
                <a:t> with MQA</a:t>
              </a:r>
            </a:p>
          </p:txBody>
        </p:sp>
        <p:sp>
          <p:nvSpPr>
            <p:cNvPr id="27" name="CasellaDiTesto 26"/>
            <p:cNvSpPr txBox="1"/>
            <p:nvPr/>
          </p:nvSpPr>
          <p:spPr>
            <a:xfrm>
              <a:off x="8417839" y="5903065"/>
              <a:ext cx="2324599" cy="307777"/>
            </a:xfrm>
            <a:prstGeom prst="rect">
              <a:avLst/>
            </a:prstGeom>
            <a:noFill/>
          </p:spPr>
          <p:txBody>
            <a:bodyPr wrap="square" rtlCol="0">
              <a:spAutoFit/>
            </a:bodyPr>
            <a:lstStyle/>
            <a:p>
              <a:r>
                <a:rPr lang="it-IT" sz="1400" b="1" dirty="0" err="1">
                  <a:solidFill>
                    <a:srgbClr val="D49016"/>
                  </a:solidFill>
                </a:rPr>
                <a:t>Stakeholders</a:t>
              </a:r>
              <a:r>
                <a:rPr lang="it-IT" sz="1400" b="1" dirty="0">
                  <a:solidFill>
                    <a:srgbClr val="D49016"/>
                  </a:solidFill>
                </a:rPr>
                <a:t>, MQA, </a:t>
              </a:r>
              <a:r>
                <a:rPr lang="it-IT" sz="1400" b="1" dirty="0" err="1">
                  <a:solidFill>
                    <a:srgbClr val="D49016"/>
                  </a:solidFill>
                </a:rPr>
                <a:t>KPIs</a:t>
              </a:r>
              <a:endParaRPr lang="it-IT" sz="1400" b="1" dirty="0">
                <a:solidFill>
                  <a:srgbClr val="D49016"/>
                </a:solidFill>
              </a:endParaRPr>
            </a:p>
          </p:txBody>
        </p:sp>
      </p:grpSp>
    </p:spTree>
    <p:extLst>
      <p:ext uri="{BB962C8B-B14F-4D97-AF65-F5344CB8AC3E}">
        <p14:creationId xmlns:p14="http://schemas.microsoft.com/office/powerpoint/2010/main" val="263985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8911687" cy="911727"/>
          </a:xfrm>
        </p:spPr>
        <p:txBody>
          <a:bodyPr>
            <a:normAutofit/>
          </a:bodyPr>
          <a:lstStyle/>
          <a:p>
            <a:pPr algn="ctr"/>
            <a:r>
              <a:rPr lang="it-IT" sz="4000" b="1" dirty="0" err="1"/>
              <a:t>Current</a:t>
            </a:r>
            <a:r>
              <a:rPr lang="it-IT" sz="4000" b="1" dirty="0"/>
              <a:t> </a:t>
            </a:r>
            <a:r>
              <a:rPr lang="it-IT" sz="4000" b="1" dirty="0" err="1"/>
              <a:t>Tasks</a:t>
            </a:r>
            <a:r>
              <a:rPr lang="it-IT" sz="4000" b="1" dirty="0"/>
              <a:t> (1)</a:t>
            </a:r>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396999" y="978794"/>
            <a:ext cx="10591059" cy="5097784"/>
          </a:xfrm>
          <a:noFill/>
        </p:spPr>
        <p:txBody>
          <a:bodyPr>
            <a:normAutofit/>
          </a:bodyPr>
          <a:lstStyle/>
          <a:p>
            <a:r>
              <a:rPr lang="en-US" sz="2500" b="1" dirty="0">
                <a:solidFill>
                  <a:schemeClr val="accent4">
                    <a:lumMod val="50000"/>
                  </a:schemeClr>
                </a:solidFill>
              </a:rPr>
              <a:t>Task 3.2 – Pilot services running and monitoring</a:t>
            </a:r>
          </a:p>
          <a:p>
            <a:pPr marL="0" indent="0" algn="just">
              <a:buNone/>
            </a:pPr>
            <a:r>
              <a:rPr lang="en-US" sz="2400" dirty="0">
                <a:solidFill>
                  <a:schemeClr val="accent4">
                    <a:lumMod val="50000"/>
                  </a:schemeClr>
                </a:solidFill>
              </a:rPr>
              <a:t>This task will develop the overall </a:t>
            </a:r>
            <a:r>
              <a:rPr lang="en-US" sz="2400" b="1" dirty="0">
                <a:solidFill>
                  <a:schemeClr val="accent4">
                    <a:lumMod val="50000"/>
                  </a:schemeClr>
                </a:solidFill>
              </a:rPr>
              <a:t>monitoring framework </a:t>
            </a:r>
            <a:r>
              <a:rPr lang="en-US" sz="2400" dirty="0">
                <a:solidFill>
                  <a:schemeClr val="accent4">
                    <a:lumMod val="50000"/>
                  </a:schemeClr>
                </a:solidFill>
              </a:rPr>
              <a:t>for the pilot activities and support measures to ensure a successful execution of the services. The </a:t>
            </a:r>
            <a:r>
              <a:rPr lang="en-US" sz="2400" b="1" dirty="0">
                <a:solidFill>
                  <a:schemeClr val="accent4">
                    <a:lumMod val="50000"/>
                  </a:schemeClr>
                </a:solidFill>
              </a:rPr>
              <a:t>support measures</a:t>
            </a:r>
            <a:r>
              <a:rPr lang="en-US" sz="2400" dirty="0">
                <a:solidFill>
                  <a:schemeClr val="accent4">
                    <a:lumMod val="50000"/>
                  </a:schemeClr>
                </a:solidFill>
              </a:rPr>
              <a:t> will address </a:t>
            </a:r>
            <a:r>
              <a:rPr lang="en-US" sz="2400" b="1" dirty="0">
                <a:solidFill>
                  <a:schemeClr val="accent4">
                    <a:lumMod val="50000"/>
                  </a:schemeClr>
                </a:solidFill>
              </a:rPr>
              <a:t>technical issues related to the services and the INTERSTAT framework</a:t>
            </a:r>
            <a:r>
              <a:rPr lang="en-US" sz="2400" dirty="0">
                <a:solidFill>
                  <a:schemeClr val="accent4">
                    <a:lumMod val="50000"/>
                  </a:schemeClr>
                </a:solidFill>
              </a:rPr>
              <a:t>, but also functional and operational aspects such as </a:t>
            </a:r>
            <a:r>
              <a:rPr lang="en-US" sz="2400" b="1" dirty="0">
                <a:solidFill>
                  <a:schemeClr val="accent4">
                    <a:lumMod val="50000"/>
                  </a:schemeClr>
                </a:solidFill>
              </a:rPr>
              <a:t>stakeholder support</a:t>
            </a:r>
            <a:r>
              <a:rPr lang="en-US" sz="2400" dirty="0">
                <a:solidFill>
                  <a:schemeClr val="accent4">
                    <a:lumMod val="50000"/>
                  </a:schemeClr>
                </a:solidFill>
              </a:rPr>
              <a:t>. The pilot phase will be executed in two phases, allowing for the pilot applications to be updated in phase 2 in order to solve any bugs or implement new functionalities</a:t>
            </a:r>
          </a:p>
          <a:p>
            <a:pPr marL="0" indent="0" algn="just">
              <a:buNone/>
            </a:pPr>
            <a:endParaRPr lang="en-US" sz="2400" dirty="0">
              <a:solidFill>
                <a:schemeClr val="accent4">
                  <a:lumMod val="50000"/>
                </a:schemeClr>
              </a:solidFill>
            </a:endParaRPr>
          </a:p>
          <a:p>
            <a:pPr marL="0" indent="0" algn="just">
              <a:buNone/>
            </a:pPr>
            <a:endParaRPr lang="en-US" sz="2400" b="1" dirty="0">
              <a:solidFill>
                <a:schemeClr val="accent2">
                  <a:lumMod val="50000"/>
                </a:schemeClr>
              </a:solidFill>
            </a:endParaRPr>
          </a:p>
          <a:p>
            <a:pPr marL="0" indent="0" algn="ctr">
              <a:buNone/>
            </a:pPr>
            <a:r>
              <a:rPr lang="en-US" sz="2400" b="1" dirty="0">
                <a:solidFill>
                  <a:schemeClr val="accent2">
                    <a:lumMod val="50000"/>
                  </a:schemeClr>
                </a:solidFill>
              </a:rPr>
              <a:t>What type of stakeholders should be supported? </a:t>
            </a:r>
            <a:endParaRPr lang="it-IT" sz="2400" b="1" dirty="0">
              <a:solidFill>
                <a:schemeClr val="accent2">
                  <a:lumMod val="50000"/>
                </a:schemeClr>
              </a:solidFill>
            </a:endParaRPr>
          </a:p>
        </p:txBody>
      </p:sp>
      <p:sp>
        <p:nvSpPr>
          <p:cNvPr id="4" name="Freccia in giù 3"/>
          <p:cNvSpPr/>
          <p:nvPr/>
        </p:nvSpPr>
        <p:spPr>
          <a:xfrm flipH="1">
            <a:off x="6515584" y="4785633"/>
            <a:ext cx="200298" cy="66458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033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8911687" cy="911727"/>
          </a:xfrm>
        </p:spPr>
        <p:txBody>
          <a:bodyPr>
            <a:normAutofit/>
          </a:bodyPr>
          <a:lstStyle/>
          <a:p>
            <a:pPr algn="ctr"/>
            <a:r>
              <a:rPr lang="it-IT" sz="4000" b="1" dirty="0" err="1"/>
              <a:t>Current</a:t>
            </a:r>
            <a:r>
              <a:rPr lang="it-IT" sz="4000" b="1" dirty="0"/>
              <a:t> </a:t>
            </a:r>
            <a:r>
              <a:rPr lang="it-IT" sz="4000" b="1" dirty="0" err="1"/>
              <a:t>Tasks</a:t>
            </a:r>
            <a:r>
              <a:rPr lang="it-IT" sz="4000" b="1" dirty="0"/>
              <a:t> (2)</a:t>
            </a:r>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396999" y="978794"/>
            <a:ext cx="10591059" cy="5097784"/>
          </a:xfrm>
          <a:noFill/>
        </p:spPr>
        <p:txBody>
          <a:bodyPr>
            <a:normAutofit lnSpcReduction="10000"/>
          </a:bodyPr>
          <a:lstStyle/>
          <a:p>
            <a:r>
              <a:rPr lang="en-US" sz="2500" b="1" dirty="0">
                <a:solidFill>
                  <a:schemeClr val="accent4">
                    <a:lumMod val="50000"/>
                  </a:schemeClr>
                </a:solidFill>
              </a:rPr>
              <a:t>Task 3.3 – Impact assessment</a:t>
            </a:r>
          </a:p>
          <a:p>
            <a:pPr marL="0" indent="0">
              <a:buNone/>
            </a:pPr>
            <a:r>
              <a:rPr lang="en-US" sz="2800" dirty="0">
                <a:solidFill>
                  <a:schemeClr val="accent4">
                    <a:lumMod val="50000"/>
                  </a:schemeClr>
                </a:solidFill>
              </a:rPr>
              <a:t>This task will define the </a:t>
            </a:r>
            <a:r>
              <a:rPr lang="en-US" sz="2800" b="1" dirty="0">
                <a:solidFill>
                  <a:schemeClr val="accent4">
                    <a:lumMod val="50000"/>
                  </a:schemeClr>
                </a:solidFill>
              </a:rPr>
              <a:t>methodology to assess the impact </a:t>
            </a:r>
            <a:r>
              <a:rPr lang="en-US" sz="2800" dirty="0">
                <a:solidFill>
                  <a:schemeClr val="accent4">
                    <a:lumMod val="50000"/>
                  </a:schemeClr>
                </a:solidFill>
              </a:rPr>
              <a:t>of the piloted innovative services and the benefits for the different </a:t>
            </a:r>
            <a:r>
              <a:rPr lang="en-US" sz="2800" b="1" dirty="0">
                <a:solidFill>
                  <a:schemeClr val="accent4">
                    <a:lumMod val="50000"/>
                  </a:schemeClr>
                </a:solidFill>
              </a:rPr>
              <a:t>stakeholders involved</a:t>
            </a:r>
            <a:r>
              <a:rPr lang="en-US" sz="2800" dirty="0">
                <a:solidFill>
                  <a:schemeClr val="accent4">
                    <a:lumMod val="50000"/>
                  </a:schemeClr>
                </a:solidFill>
              </a:rPr>
              <a:t>. The methodology will define </a:t>
            </a:r>
            <a:r>
              <a:rPr lang="en-US" sz="2800" b="1" dirty="0">
                <a:solidFill>
                  <a:schemeClr val="accent4">
                    <a:lumMod val="50000"/>
                  </a:schemeClr>
                </a:solidFill>
              </a:rPr>
              <a:t>processes and KPIs to measure the service impact </a:t>
            </a:r>
            <a:r>
              <a:rPr lang="en-US" sz="2800" dirty="0">
                <a:solidFill>
                  <a:schemeClr val="accent4">
                    <a:lumMod val="50000"/>
                  </a:schemeClr>
                </a:solidFill>
              </a:rPr>
              <a:t>from different point of views including, for instance, socio-economic benefits for citizens and business, and technical achievements in terms of open data provisioning, reuse and interoperability. Based on this methodology the task will perform the assessment of the impact of the outcomes of the Action, </a:t>
            </a:r>
            <a:r>
              <a:rPr lang="en-US" sz="2800" b="1" dirty="0">
                <a:solidFill>
                  <a:schemeClr val="accent4">
                    <a:lumMod val="50000"/>
                  </a:schemeClr>
                </a:solidFill>
              </a:rPr>
              <a:t>collecting and </a:t>
            </a:r>
            <a:r>
              <a:rPr lang="en-US" sz="2800" b="1" dirty="0" err="1">
                <a:solidFill>
                  <a:schemeClr val="accent4">
                    <a:lumMod val="50000"/>
                  </a:schemeClr>
                </a:solidFill>
              </a:rPr>
              <a:t>analysing</a:t>
            </a:r>
            <a:r>
              <a:rPr lang="en-US" sz="2800" b="1" dirty="0">
                <a:solidFill>
                  <a:schemeClr val="accent4">
                    <a:lumMod val="50000"/>
                  </a:schemeClr>
                </a:solidFill>
              </a:rPr>
              <a:t> the measurements related to the KPIs identified for each validation dimension</a:t>
            </a:r>
            <a:endParaRPr lang="en-US" sz="2800" dirty="0">
              <a:solidFill>
                <a:schemeClr val="accent4">
                  <a:lumMod val="50000"/>
                </a:schemeClr>
              </a:solidFill>
            </a:endParaRPr>
          </a:p>
        </p:txBody>
      </p:sp>
    </p:spTree>
    <p:extLst>
      <p:ext uri="{BB962C8B-B14F-4D97-AF65-F5344CB8AC3E}">
        <p14:creationId xmlns:p14="http://schemas.microsoft.com/office/powerpoint/2010/main" val="173992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BE442-66F5-2337-1D9E-C60A7D59380B}"/>
              </a:ext>
            </a:extLst>
          </p:cNvPr>
          <p:cNvSpPr>
            <a:spLocks noGrp="1"/>
          </p:cNvSpPr>
          <p:nvPr>
            <p:ph type="title"/>
          </p:nvPr>
        </p:nvSpPr>
        <p:spPr>
          <a:xfrm>
            <a:off x="2373984" y="237379"/>
            <a:ext cx="9452256" cy="1312747"/>
          </a:xfrm>
        </p:spPr>
        <p:txBody>
          <a:bodyPr>
            <a:normAutofit fontScale="90000"/>
          </a:bodyPr>
          <a:lstStyle/>
          <a:p>
            <a:r>
              <a:rPr lang="it-IT" sz="4400" b="1" dirty="0"/>
              <a:t>First </a:t>
            </a:r>
            <a:r>
              <a:rPr lang="it-IT" sz="4400" b="1" dirty="0" err="1"/>
              <a:t>thoughts</a:t>
            </a:r>
            <a:r>
              <a:rPr lang="it-IT" sz="4400" b="1" dirty="0"/>
              <a:t> on the </a:t>
            </a:r>
            <a:r>
              <a:rPr lang="it-IT" sz="4400" b="1" dirty="0" err="1"/>
              <a:t>Assessment</a:t>
            </a:r>
            <a:r>
              <a:rPr lang="it-IT" sz="4400" b="1" dirty="0"/>
              <a:t> </a:t>
            </a:r>
            <a:r>
              <a:rPr lang="it-IT" sz="4400" b="1" err="1"/>
              <a:t>framework</a:t>
            </a:r>
            <a:r>
              <a:rPr lang="it-IT" sz="4400" b="1"/>
              <a:t> (1)</a:t>
            </a:r>
            <a:br>
              <a:rPr lang="it-IT" sz="4000" b="1" dirty="0">
                <a:solidFill>
                  <a:schemeClr val="accent4">
                    <a:lumMod val="50000"/>
                  </a:schemeClr>
                </a:solidFill>
              </a:rPr>
            </a:br>
            <a:endParaRPr lang="it-IT" sz="4000" b="1" dirty="0"/>
          </a:p>
        </p:txBody>
      </p:sp>
      <p:sp>
        <p:nvSpPr>
          <p:cNvPr id="3" name="Segnaposto contenuto 2">
            <a:extLst>
              <a:ext uri="{FF2B5EF4-FFF2-40B4-BE49-F238E27FC236}">
                <a16:creationId xmlns:a16="http://schemas.microsoft.com/office/drawing/2014/main" id="{1D593AAF-3B17-91A4-5628-447C55DEB622}"/>
              </a:ext>
            </a:extLst>
          </p:cNvPr>
          <p:cNvSpPr>
            <a:spLocks noGrp="1"/>
          </p:cNvSpPr>
          <p:nvPr>
            <p:ph idx="1"/>
          </p:nvPr>
        </p:nvSpPr>
        <p:spPr>
          <a:xfrm>
            <a:off x="1412377" y="1623228"/>
            <a:ext cx="10591059" cy="5097784"/>
          </a:xfrm>
          <a:noFill/>
        </p:spPr>
        <p:txBody>
          <a:bodyPr>
            <a:normAutofit/>
          </a:bodyPr>
          <a:lstStyle/>
          <a:p>
            <a:pPr marL="0" indent="0">
              <a:buNone/>
            </a:pPr>
            <a:r>
              <a:rPr lang="en-US" sz="2800" dirty="0">
                <a:solidFill>
                  <a:schemeClr val="accent4">
                    <a:lumMod val="50000"/>
                  </a:schemeClr>
                </a:solidFill>
              </a:rPr>
              <a:t>Methodology: three main </a:t>
            </a:r>
            <a:r>
              <a:rPr lang="en-US" sz="2800" b="1" dirty="0">
                <a:solidFill>
                  <a:schemeClr val="accent4">
                    <a:lumMod val="50000"/>
                  </a:schemeClr>
                </a:solidFill>
              </a:rPr>
              <a:t>validation dimensions </a:t>
            </a:r>
            <a:r>
              <a:rPr lang="en-US" sz="2800" dirty="0">
                <a:solidFill>
                  <a:schemeClr val="accent4">
                    <a:lumMod val="50000"/>
                  </a:schemeClr>
                </a:solidFill>
              </a:rPr>
              <a:t>for impact assessment</a:t>
            </a:r>
          </a:p>
          <a:p>
            <a:r>
              <a:rPr lang="en-US" sz="2800" b="1" dirty="0" err="1">
                <a:solidFill>
                  <a:schemeClr val="accent4">
                    <a:lumMod val="50000"/>
                  </a:schemeClr>
                </a:solidFill>
              </a:rPr>
              <a:t>Interstat</a:t>
            </a:r>
            <a:r>
              <a:rPr lang="en-US" sz="2800" b="1" dirty="0">
                <a:solidFill>
                  <a:schemeClr val="accent4">
                    <a:lumMod val="50000"/>
                  </a:schemeClr>
                </a:solidFill>
              </a:rPr>
              <a:t> framework tools </a:t>
            </a:r>
            <a:r>
              <a:rPr lang="en-US" sz="2800" dirty="0">
                <a:solidFill>
                  <a:schemeClr val="accent4">
                    <a:lumMod val="50000"/>
                  </a:schemeClr>
                </a:solidFill>
              </a:rPr>
              <a:t>– to assess Data pipelines</a:t>
            </a:r>
          </a:p>
          <a:p>
            <a:r>
              <a:rPr lang="en-US" sz="2800" dirty="0">
                <a:solidFill>
                  <a:schemeClr val="accent4">
                    <a:lumMod val="50000"/>
                  </a:schemeClr>
                </a:solidFill>
              </a:rPr>
              <a:t>Compliance with </a:t>
            </a:r>
            <a:r>
              <a:rPr lang="en-US" sz="2800" b="1" dirty="0">
                <a:solidFill>
                  <a:schemeClr val="accent4">
                    <a:lumMod val="50000"/>
                  </a:schemeClr>
                </a:solidFill>
              </a:rPr>
              <a:t>MQA</a:t>
            </a:r>
          </a:p>
          <a:p>
            <a:r>
              <a:rPr lang="en-US" sz="2800" b="1" dirty="0">
                <a:solidFill>
                  <a:schemeClr val="accent4">
                    <a:lumMod val="50000"/>
                  </a:schemeClr>
                </a:solidFill>
              </a:rPr>
              <a:t>Use cases assessment </a:t>
            </a:r>
            <a:r>
              <a:rPr lang="en-US" sz="2800" dirty="0">
                <a:solidFill>
                  <a:schemeClr val="accent4">
                    <a:lumMod val="50000"/>
                  </a:schemeClr>
                </a:solidFill>
              </a:rPr>
              <a:t>- to assess </a:t>
            </a:r>
            <a:r>
              <a:rPr lang="en-US" sz="2800" b="1" dirty="0">
                <a:solidFill>
                  <a:schemeClr val="accent4">
                    <a:lumMod val="50000"/>
                  </a:schemeClr>
                </a:solidFill>
              </a:rPr>
              <a:t>pilots architecture</a:t>
            </a:r>
            <a:r>
              <a:rPr lang="en-US" sz="2800" dirty="0">
                <a:solidFill>
                  <a:schemeClr val="accent4">
                    <a:lumMod val="50000"/>
                  </a:schemeClr>
                </a:solidFill>
              </a:rPr>
              <a:t>, mainly the </a:t>
            </a:r>
            <a:r>
              <a:rPr lang="en-US" sz="2800" b="1" dirty="0">
                <a:solidFill>
                  <a:schemeClr val="accent4">
                    <a:lumMod val="50000"/>
                  </a:schemeClr>
                </a:solidFill>
              </a:rPr>
              <a:t>Client applications </a:t>
            </a:r>
            <a:r>
              <a:rPr lang="en-US" sz="2800" dirty="0">
                <a:solidFill>
                  <a:schemeClr val="accent4">
                    <a:lumMod val="50000"/>
                  </a:schemeClr>
                </a:solidFill>
              </a:rPr>
              <a:t>and the implemented Front-end</a:t>
            </a:r>
          </a:p>
        </p:txBody>
      </p:sp>
    </p:spTree>
    <p:extLst>
      <p:ext uri="{BB962C8B-B14F-4D97-AF65-F5344CB8AC3E}">
        <p14:creationId xmlns:p14="http://schemas.microsoft.com/office/powerpoint/2010/main" val="867550620"/>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5142</TotalTime>
  <Words>870</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Century Gothic</vt:lpstr>
      <vt:lpstr>Wingdings 3</vt:lpstr>
      <vt:lpstr>Filo</vt:lpstr>
      <vt:lpstr>Current &amp; future activities, focusing on Impact assessment framework F. D’Agresti, P. Francescangeli, G. Ruocco</vt:lpstr>
      <vt:lpstr>Outline</vt:lpstr>
      <vt:lpstr>Project activities</vt:lpstr>
      <vt:lpstr>Milestones: list and achievements (1)</vt:lpstr>
      <vt:lpstr>Milestones: list and achievements (2)</vt:lpstr>
      <vt:lpstr>Milestones: list and achievements</vt:lpstr>
      <vt:lpstr>Current Tasks (1)</vt:lpstr>
      <vt:lpstr>Current Tasks (2)</vt:lpstr>
      <vt:lpstr>First thoughts on the Assessment framework (1) </vt:lpstr>
      <vt:lpstr>First thoughts on the Assessment framework (2) </vt:lpstr>
      <vt:lpstr>First thoughts on the Assessment framework (3) </vt:lpstr>
      <vt:lpstr>Discussion topics</vt:lpstr>
      <vt:lpstr>Discussion topics</vt:lpstr>
      <vt:lpstr>Discussion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enhancements on the fly</dc:title>
  <dc:creator>Francesca D'Agresti</dc:creator>
  <cp:lastModifiedBy>Giuseppina Ruocco</cp:lastModifiedBy>
  <cp:revision>117</cp:revision>
  <dcterms:created xsi:type="dcterms:W3CDTF">2022-06-09T14:24:03Z</dcterms:created>
  <dcterms:modified xsi:type="dcterms:W3CDTF">2022-09-30T15:18:43Z</dcterms:modified>
</cp:coreProperties>
</file>