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60" r:id="rId3"/>
    <p:sldId id="261" r:id="rId4"/>
    <p:sldId id="257" r:id="rId5"/>
    <p:sldId id="259" r:id="rId6"/>
    <p:sldId id="277" r:id="rId7"/>
    <p:sldId id="258" r:id="rId8"/>
    <p:sldId id="262" r:id="rId9"/>
    <p:sldId id="263" r:id="rId10"/>
    <p:sldId id="265" r:id="rId11"/>
    <p:sldId id="278" r:id="rId12"/>
    <p:sldId id="266" r:id="rId13"/>
    <p:sldId id="268" r:id="rId14"/>
    <p:sldId id="269" r:id="rId15"/>
    <p:sldId id="270" r:id="rId16"/>
    <p:sldId id="271" r:id="rId17"/>
    <p:sldId id="279" r:id="rId18"/>
    <p:sldId id="272" r:id="rId19"/>
    <p:sldId id="280" r:id="rId20"/>
    <p:sldId id="275" r:id="rId21"/>
    <p:sldId id="274" r:id="rId22"/>
    <p:sldId id="273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7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E6C1B-C251-C348-8AD3-30F55D762404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BE7F9-ABF7-C44D-A140-14AFAE0063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63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8 millions d’info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BE7F9-ABF7-C44D-A140-14AFAE00634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1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BE7F9-ABF7-C44D-A140-14AFAE00634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37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09D9B2-A9C4-3E4D-92C9-ED7C2450A6B2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74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DEC1-1F63-ED40-BCDC-5AFB34A497B4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88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75DB-7DC3-6B47-9B7E-6A727FDC0BCE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734DF7-D876-7B4D-9220-F9783A1C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4197-1F31-9F4C-9950-A5169A970E97}" type="datetime1">
              <a:rPr lang="fr-FR" smtClean="0"/>
              <a:t>20/10/2021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5A640E-38F2-FA49-9643-633D5C66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8ACEF9-AB19-E14F-A56C-F01A3D9C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64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F964-1C24-4049-AC56-A1783BA5E4BE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6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D3BC-1A98-CA4B-B002-E313351F2EDA}" type="datetime1">
              <a:rPr lang="fr-FR" smtClean="0"/>
              <a:t>20/10/2021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05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017B-77EC-F646-B628-8BBCA1E52A42}" type="datetime1">
              <a:rPr lang="fr-FR" smtClean="0"/>
              <a:t>20/10/2021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09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BF08-BE0D-A24F-9B60-AE68270E659B}" type="datetime1">
              <a:rPr lang="fr-FR" smtClean="0"/>
              <a:t>20/10/2021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40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7180-67AB-DE43-9736-9DFBAD39A67D}" type="datetime1">
              <a:rPr lang="fr-FR" smtClean="0"/>
              <a:t>20/10/2021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28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E48A-06C5-664B-ACC4-C85450C97563}" type="datetime1">
              <a:rPr lang="fr-FR" smtClean="0"/>
              <a:t>20/10/2021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00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2658-99E7-FC4F-A798-505D0C89E165}" type="datetime1">
              <a:rPr lang="fr-FR" smtClean="0"/>
              <a:t>20/10/2021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90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AAC3945-16A7-0546-A001-1E1532F8358A}" type="datetime1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7A2988C-573D-2B4E-BFE3-A9251A5A14B9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2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catalog.worldbank.org/dataset/education-statist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4B2A3D37-7CA7-4A75-948F-5D93CAA7F6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5970" r="-1" b="9738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B301DAD-528C-C947-B5B4-CDB8419BA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fr-FR" sz="6600">
                <a:solidFill>
                  <a:schemeClr val="tx1"/>
                </a:solidFill>
              </a:rPr>
              <a:t>P2 </a:t>
            </a:r>
            <a:r>
              <a:rPr lang="fr-FR" sz="6600" b="1">
                <a:solidFill>
                  <a:schemeClr val="tx1"/>
                </a:solidFill>
              </a:rPr>
              <a:t>Analysez des données de systèmes éducatifs</a:t>
            </a:r>
            <a:br>
              <a:rPr lang="fr-FR" sz="6600" b="1">
                <a:solidFill>
                  <a:schemeClr val="tx1"/>
                </a:solidFill>
              </a:rPr>
            </a:br>
            <a:endParaRPr lang="fr-FR" sz="660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02777C-7769-6046-9459-9F63611C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chemeClr val="tx1"/>
                </a:solidFill>
              </a:rPr>
              <a:t>Formation Data </a:t>
            </a:r>
            <a:r>
              <a:rPr lang="fr-FR" sz="2000" dirty="0" err="1">
                <a:solidFill>
                  <a:schemeClr val="tx1"/>
                </a:solidFill>
              </a:rPr>
              <a:t>Scientist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OpenClassrooms</a:t>
            </a:r>
            <a:endParaRPr lang="fr-FR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10308F-798F-5E47-B9F3-6ED734E4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281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DE1E3-427E-7246-892D-23D68995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d’indicateurs pertinents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540613B-7FEE-7842-B65D-8BC464D94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89050"/>
              </p:ext>
            </p:extLst>
          </p:nvPr>
        </p:nvGraphicFramePr>
        <p:xfrm>
          <a:off x="5405672" y="2681708"/>
          <a:ext cx="6472563" cy="2054092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159395">
                  <a:extLst>
                    <a:ext uri="{9D8B030D-6E8A-4147-A177-3AD203B41FA5}">
                      <a16:colId xmlns:a16="http://schemas.microsoft.com/office/drawing/2014/main" val="1616023521"/>
                    </a:ext>
                  </a:extLst>
                </a:gridCol>
                <a:gridCol w="3959497">
                  <a:extLst>
                    <a:ext uri="{9D8B030D-6E8A-4147-A177-3AD203B41FA5}">
                      <a16:colId xmlns:a16="http://schemas.microsoft.com/office/drawing/2014/main" val="194136747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1193029655"/>
                    </a:ext>
                  </a:extLst>
                </a:gridCol>
                <a:gridCol w="654424">
                  <a:extLst>
                    <a:ext uri="{9D8B030D-6E8A-4147-A177-3AD203B41FA5}">
                      <a16:colId xmlns:a16="http://schemas.microsoft.com/office/drawing/2014/main" val="4288216179"/>
                    </a:ext>
                  </a:extLst>
                </a:gridCol>
              </a:tblGrid>
              <a:tr h="2900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Indicator Code</a:t>
                      </a:r>
                      <a:endParaRPr lang="fr-FR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Indicator Name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NaN %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fr-FR" sz="7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mportance</a:t>
                      </a:r>
                      <a:endParaRPr lang="fr-FR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94733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NY.GDP.PCAP.CD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GDP per capita (</a:t>
                      </a:r>
                      <a:r>
                        <a:rPr lang="fr-FR" sz="900" dirty="0" err="1">
                          <a:effectLst/>
                        </a:rPr>
                        <a:t>current</a:t>
                      </a:r>
                      <a:r>
                        <a:rPr lang="fr-FR" sz="900" dirty="0">
                          <a:effectLst/>
                        </a:rPr>
                        <a:t> US$)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9%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+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31832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SP.SEC.TOTL.IN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Population of the official </a:t>
                      </a:r>
                      <a:r>
                        <a:rPr lang="fr-FR" sz="900" dirty="0" err="1">
                          <a:effectLst/>
                        </a:rPr>
                        <a:t>age</a:t>
                      </a:r>
                      <a:r>
                        <a:rPr lang="fr-FR" sz="900" dirty="0">
                          <a:effectLst/>
                        </a:rPr>
                        <a:t> for </a:t>
                      </a:r>
                      <a:r>
                        <a:rPr lang="fr-FR" sz="900" dirty="0" err="1">
                          <a:effectLst/>
                        </a:rPr>
                        <a:t>secondary</a:t>
                      </a:r>
                      <a:r>
                        <a:rPr lang="fr-FR" sz="900" dirty="0">
                          <a:effectLst/>
                        </a:rPr>
                        <a:t> </a:t>
                      </a:r>
                      <a:r>
                        <a:rPr lang="fr-FR" sz="900" dirty="0" err="1">
                          <a:effectLst/>
                        </a:rPr>
                        <a:t>education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both</a:t>
                      </a:r>
                      <a:r>
                        <a:rPr lang="fr-FR" sz="900" dirty="0">
                          <a:effectLst/>
                        </a:rPr>
                        <a:t> sexes (</a:t>
                      </a:r>
                      <a:r>
                        <a:rPr lang="fr-FR" sz="900" dirty="0" err="1">
                          <a:effectLst/>
                        </a:rPr>
                        <a:t>number</a:t>
                      </a:r>
                      <a:r>
                        <a:rPr lang="fr-FR" sz="900" dirty="0">
                          <a:effectLst/>
                        </a:rPr>
                        <a:t>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11%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>
                          <a:effectLst/>
                        </a:rPr>
                        <a:t>+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23447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SP.PRM.TOTL.IN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Population of the official </a:t>
                      </a:r>
                      <a:r>
                        <a:rPr lang="fr-FR" sz="900" dirty="0" err="1">
                          <a:effectLst/>
                        </a:rPr>
                        <a:t>age</a:t>
                      </a:r>
                      <a:r>
                        <a:rPr lang="fr-FR" sz="900" dirty="0">
                          <a:effectLst/>
                        </a:rPr>
                        <a:t> for </a:t>
                      </a:r>
                      <a:r>
                        <a:rPr lang="fr-FR" sz="900" dirty="0" err="1">
                          <a:effectLst/>
                        </a:rPr>
                        <a:t>primary</a:t>
                      </a:r>
                      <a:r>
                        <a:rPr lang="fr-FR" sz="900" dirty="0">
                          <a:effectLst/>
                        </a:rPr>
                        <a:t> </a:t>
                      </a:r>
                      <a:r>
                        <a:rPr lang="fr-FR" sz="900" dirty="0" err="1">
                          <a:effectLst/>
                        </a:rPr>
                        <a:t>education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both</a:t>
                      </a:r>
                      <a:r>
                        <a:rPr lang="fr-FR" sz="900" dirty="0">
                          <a:effectLst/>
                        </a:rPr>
                        <a:t> sexes (</a:t>
                      </a:r>
                      <a:r>
                        <a:rPr lang="fr-FR" sz="900" dirty="0" err="1">
                          <a:effectLst/>
                        </a:rPr>
                        <a:t>number</a:t>
                      </a:r>
                      <a:r>
                        <a:rPr lang="fr-FR" sz="900" dirty="0">
                          <a:effectLst/>
                        </a:rPr>
                        <a:t>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11%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>
                          <a:effectLst/>
                        </a:rPr>
                        <a:t>+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97291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SP.TER.TOTL.IN</a:t>
                      </a:r>
                      <a:endParaRPr lang="fr-FR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Population of the official </a:t>
                      </a:r>
                      <a:r>
                        <a:rPr lang="fr-FR" sz="900" dirty="0" err="1">
                          <a:effectLst/>
                        </a:rPr>
                        <a:t>age</a:t>
                      </a:r>
                      <a:r>
                        <a:rPr lang="fr-FR" sz="900" dirty="0">
                          <a:effectLst/>
                        </a:rPr>
                        <a:t> for </a:t>
                      </a:r>
                      <a:r>
                        <a:rPr lang="fr-FR" sz="900" dirty="0" err="1">
                          <a:effectLst/>
                        </a:rPr>
                        <a:t>tertiary</a:t>
                      </a:r>
                      <a:r>
                        <a:rPr lang="fr-FR" sz="900" dirty="0">
                          <a:effectLst/>
                        </a:rPr>
                        <a:t> </a:t>
                      </a:r>
                      <a:r>
                        <a:rPr lang="fr-FR" sz="900" dirty="0" err="1">
                          <a:effectLst/>
                        </a:rPr>
                        <a:t>education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both</a:t>
                      </a:r>
                      <a:r>
                        <a:rPr lang="fr-FR" sz="900" dirty="0">
                          <a:effectLst/>
                        </a:rPr>
                        <a:t> sexes (</a:t>
                      </a:r>
                      <a:r>
                        <a:rPr lang="fr-FR" sz="900" dirty="0" err="1">
                          <a:effectLst/>
                        </a:rPr>
                        <a:t>number</a:t>
                      </a:r>
                      <a:r>
                        <a:rPr lang="fr-FR" sz="900" dirty="0">
                          <a:effectLst/>
                        </a:rPr>
                        <a:t>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13%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>
                          <a:effectLst/>
                        </a:rPr>
                        <a:t>+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62644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IT.NET.USER.P2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Internet </a:t>
                      </a:r>
                      <a:r>
                        <a:rPr lang="fr-FR" sz="900" dirty="0" err="1">
                          <a:effectLst/>
                        </a:rPr>
                        <a:t>users</a:t>
                      </a:r>
                      <a:r>
                        <a:rPr lang="fr-FR" sz="900" dirty="0">
                          <a:effectLst/>
                        </a:rPr>
                        <a:t> (per 100 people)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19%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+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230437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SE.SEC.ENRR</a:t>
                      </a:r>
                      <a:endParaRPr lang="fr-FR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Gross </a:t>
                      </a:r>
                      <a:r>
                        <a:rPr lang="fr-FR" sz="900" dirty="0" err="1">
                          <a:effectLst/>
                        </a:rPr>
                        <a:t>enrolment</a:t>
                      </a:r>
                      <a:r>
                        <a:rPr lang="fr-FR" sz="900" dirty="0">
                          <a:effectLst/>
                        </a:rPr>
                        <a:t> ratio, </a:t>
                      </a:r>
                      <a:r>
                        <a:rPr lang="fr-FR" sz="900" dirty="0" err="1">
                          <a:effectLst/>
                        </a:rPr>
                        <a:t>secondary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both</a:t>
                      </a:r>
                      <a:r>
                        <a:rPr lang="fr-FR" sz="900" dirty="0">
                          <a:effectLst/>
                        </a:rPr>
                        <a:t> sexes (%)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35%</a:t>
                      </a:r>
                      <a:endParaRPr lang="fr-FR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>
                          <a:effectLst/>
                        </a:rPr>
                        <a:t>(+)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98218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SE.TER.ENRR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Gross </a:t>
                      </a:r>
                      <a:r>
                        <a:rPr lang="fr-FR" sz="900" dirty="0" err="1">
                          <a:effectLst/>
                        </a:rPr>
                        <a:t>enrolment</a:t>
                      </a:r>
                      <a:r>
                        <a:rPr lang="fr-FR" sz="900" dirty="0">
                          <a:effectLst/>
                        </a:rPr>
                        <a:t> ratio, </a:t>
                      </a:r>
                      <a:r>
                        <a:rPr lang="fr-FR" sz="900" dirty="0" err="1">
                          <a:effectLst/>
                        </a:rPr>
                        <a:t>tertiary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both</a:t>
                      </a:r>
                      <a:r>
                        <a:rPr lang="fr-FR" sz="900" dirty="0">
                          <a:effectLst/>
                        </a:rPr>
                        <a:t> sexes (%)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41%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dirty="0">
                          <a:effectLst/>
                        </a:rPr>
                        <a:t>(+)</a:t>
                      </a:r>
                      <a:endParaRPr lang="fr-FR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0597833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431F75D0-8FFB-4247-B32B-D547E9F21D16}"/>
              </a:ext>
            </a:extLst>
          </p:cNvPr>
          <p:cNvSpPr txBox="1"/>
          <p:nvPr/>
        </p:nvSpPr>
        <p:spPr>
          <a:xfrm>
            <a:off x="573741" y="2887570"/>
            <a:ext cx="4446494" cy="1849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Economique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lang="fr-FR" sz="2200" dirty="0">
                <a:solidFill>
                  <a:prstClr val="black"/>
                </a:solidFill>
                <a:latin typeface="Tw Cen MT" panose="020B0602020104020603"/>
              </a:rPr>
              <a:t>(valeur du marché)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fr-FR" sz="2200" b="1" dirty="0">
                <a:solidFill>
                  <a:prstClr val="black"/>
                </a:solidFill>
                <a:latin typeface="Tw Cen MT" panose="020B0602020104020603"/>
              </a:rPr>
              <a:t> Démographique</a:t>
            </a:r>
            <a:r>
              <a:rPr lang="fr-FR" sz="2200" dirty="0">
                <a:solidFill>
                  <a:prstClr val="black"/>
                </a:solidFill>
                <a:latin typeface="Tw Cen MT" panose="020B0602020104020603"/>
              </a:rPr>
              <a:t> (taille du marché)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Infrastructure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(faisabilité</a:t>
            </a:r>
            <a:r>
              <a:rPr lang="fr-FR" sz="2200" dirty="0">
                <a:solidFill>
                  <a:prstClr val="black"/>
                </a:solidFill>
                <a:latin typeface="Tw Cen MT" panose="020B0602020104020603"/>
              </a:rPr>
              <a:t>)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Efficacité système éducatif 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879FE44-7CD4-DB44-80B1-E136DBF2FBFE}"/>
              </a:ext>
            </a:extLst>
          </p:cNvPr>
          <p:cNvCxnSpPr>
            <a:cxnSpLocks/>
          </p:cNvCxnSpPr>
          <p:nvPr/>
        </p:nvCxnSpPr>
        <p:spPr>
          <a:xfrm>
            <a:off x="4532243" y="3087758"/>
            <a:ext cx="819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DE158A2-A919-5945-B32E-AAD758AFF410}"/>
              </a:ext>
            </a:extLst>
          </p:cNvPr>
          <p:cNvCxnSpPr>
            <a:cxnSpLocks/>
          </p:cNvCxnSpPr>
          <p:nvPr/>
        </p:nvCxnSpPr>
        <p:spPr>
          <a:xfrm>
            <a:off x="3783106" y="4101751"/>
            <a:ext cx="15687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A1C73949-02F6-514B-86FB-F65A83717CB7}"/>
              </a:ext>
            </a:extLst>
          </p:cNvPr>
          <p:cNvSpPr/>
          <p:nvPr/>
        </p:nvSpPr>
        <p:spPr>
          <a:xfrm>
            <a:off x="5163622" y="3254188"/>
            <a:ext cx="188260" cy="681309"/>
          </a:xfrm>
          <a:prstGeom prst="leftBrace">
            <a:avLst>
              <a:gd name="adj1" fmla="val 8333"/>
              <a:gd name="adj2" fmla="val 458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D087AEFE-E68C-7641-975B-2600B821CC51}"/>
              </a:ext>
            </a:extLst>
          </p:cNvPr>
          <p:cNvSpPr/>
          <p:nvPr/>
        </p:nvSpPr>
        <p:spPr>
          <a:xfrm>
            <a:off x="5074024" y="4290009"/>
            <a:ext cx="331647" cy="407690"/>
          </a:xfrm>
          <a:prstGeom prst="leftBrace">
            <a:avLst>
              <a:gd name="adj1" fmla="val 8333"/>
              <a:gd name="adj2" fmla="val 478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5C017E1F-7B83-404B-86EA-759350C1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32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98195-0115-A844-90D5-28090B50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Valeurs manquantes du nouveau jeu de données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0CE88FF-75A0-D242-A6D6-F628AC70A9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4919" y="3114205"/>
            <a:ext cx="10137247" cy="3630819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AAC8B62-4D15-5C4B-B636-C6F9D5EC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919" y="2038989"/>
            <a:ext cx="9720073" cy="86323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fr-FR" dirty="0"/>
              <a:t> 1694 lignes et 30 colonnes ~ 50 milles données</a:t>
            </a:r>
          </a:p>
          <a:p>
            <a:pPr>
              <a:buFont typeface="Wingdings" pitchFamily="2" charset="2"/>
              <a:buChar char="§"/>
            </a:pPr>
            <a:r>
              <a:rPr lang="fr-FR" dirty="0"/>
              <a:t> Plus que 17 % de </a:t>
            </a:r>
            <a:r>
              <a:rPr lang="fr-FR" dirty="0" err="1"/>
              <a:t>NaN</a:t>
            </a:r>
            <a:endParaRPr lang="fr-FR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E033FAC7-FBE7-B04F-B3A2-66E408DC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85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DE1E3-427E-7246-892D-23D68995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indicateurs </a:t>
            </a:r>
            <a:br>
              <a:rPr lang="fr-FR" dirty="0"/>
            </a:br>
            <a:r>
              <a:rPr lang="fr-FR" dirty="0"/>
              <a:t>sélectionnés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C88A7E2-AAAB-EB42-9A55-F84069F1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0383" y="2213923"/>
            <a:ext cx="5585617" cy="4256780"/>
          </a:xfrm>
          <a:prstGeom prst="rect">
            <a:avLst/>
          </a:prstGeom>
        </p:spPr>
      </p:pic>
      <p:sp>
        <p:nvSpPr>
          <p:cNvPr id="16" name="Cadre 15">
            <a:extLst>
              <a:ext uri="{FF2B5EF4-FFF2-40B4-BE49-F238E27FC236}">
                <a16:creationId xmlns:a16="http://schemas.microsoft.com/office/drawing/2014/main" id="{5EA87759-1C95-2B47-BC84-829D24EAC6CD}"/>
              </a:ext>
            </a:extLst>
          </p:cNvPr>
          <p:cNvSpPr/>
          <p:nvPr/>
        </p:nvSpPr>
        <p:spPr>
          <a:xfrm>
            <a:off x="3733802" y="4149231"/>
            <a:ext cx="1764852" cy="1456912"/>
          </a:xfrm>
          <a:prstGeom prst="frame">
            <a:avLst>
              <a:gd name="adj1" fmla="val 35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Cadre 17">
            <a:extLst>
              <a:ext uri="{FF2B5EF4-FFF2-40B4-BE49-F238E27FC236}">
                <a16:creationId xmlns:a16="http://schemas.microsoft.com/office/drawing/2014/main" id="{9F951663-5DDB-FF4A-ACE9-D626D8E7ABD6}"/>
              </a:ext>
            </a:extLst>
          </p:cNvPr>
          <p:cNvSpPr/>
          <p:nvPr/>
        </p:nvSpPr>
        <p:spPr>
          <a:xfrm>
            <a:off x="2572666" y="3219207"/>
            <a:ext cx="1161136" cy="950022"/>
          </a:xfrm>
          <a:prstGeom prst="frame">
            <a:avLst>
              <a:gd name="adj1" fmla="val 35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Cadre 18">
            <a:extLst>
              <a:ext uri="{FF2B5EF4-FFF2-40B4-BE49-F238E27FC236}">
                <a16:creationId xmlns:a16="http://schemas.microsoft.com/office/drawing/2014/main" id="{0659A783-EF84-2649-B146-6C2401DA730A}"/>
              </a:ext>
            </a:extLst>
          </p:cNvPr>
          <p:cNvSpPr/>
          <p:nvPr/>
        </p:nvSpPr>
        <p:spPr>
          <a:xfrm>
            <a:off x="1968949" y="2312279"/>
            <a:ext cx="1764852" cy="461517"/>
          </a:xfrm>
          <a:prstGeom prst="frame">
            <a:avLst>
              <a:gd name="adj1" fmla="val 353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73DF1C9B-0DB6-3445-A97C-2BDE5ABB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2EEC154F-0B0A-BE4C-A766-5368EE83A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77875"/>
              </p:ext>
            </p:extLst>
          </p:nvPr>
        </p:nvGraphicFramePr>
        <p:xfrm>
          <a:off x="6988811" y="0"/>
          <a:ext cx="5151838" cy="231228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166856">
                  <a:extLst>
                    <a:ext uri="{9D8B030D-6E8A-4147-A177-3AD203B41FA5}">
                      <a16:colId xmlns:a16="http://schemas.microsoft.com/office/drawing/2014/main" val="1616023521"/>
                    </a:ext>
                  </a:extLst>
                </a:gridCol>
                <a:gridCol w="3984982">
                  <a:extLst>
                    <a:ext uri="{9D8B030D-6E8A-4147-A177-3AD203B41FA5}">
                      <a16:colId xmlns:a16="http://schemas.microsoft.com/office/drawing/2014/main" val="194136747"/>
                    </a:ext>
                  </a:extLst>
                </a:gridCol>
              </a:tblGrid>
              <a:tr h="289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Indicator Code</a:t>
                      </a:r>
                      <a:endParaRPr lang="fr-FR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Indicator Name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9473313"/>
                  </a:ext>
                </a:extLst>
              </a:tr>
              <a:tr h="289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NY.GDP.PCAP.CD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GDP per capita (</a:t>
                      </a:r>
                      <a:r>
                        <a:rPr lang="fr-FR" sz="900" dirty="0" err="1">
                          <a:effectLst/>
                        </a:rPr>
                        <a:t>current</a:t>
                      </a:r>
                      <a:r>
                        <a:rPr lang="fr-FR" sz="900" dirty="0">
                          <a:effectLst/>
                        </a:rPr>
                        <a:t> US$)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3183268"/>
                  </a:ext>
                </a:extLst>
              </a:tr>
              <a:tr h="289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SP.SEC.TOTL.IN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Population of the official </a:t>
                      </a:r>
                      <a:r>
                        <a:rPr lang="fr-FR" sz="900" dirty="0" err="1">
                          <a:effectLst/>
                        </a:rPr>
                        <a:t>age</a:t>
                      </a:r>
                      <a:r>
                        <a:rPr lang="fr-FR" sz="900" dirty="0">
                          <a:effectLst/>
                        </a:rPr>
                        <a:t> for </a:t>
                      </a:r>
                      <a:r>
                        <a:rPr lang="fr-FR" sz="900" dirty="0" err="1">
                          <a:effectLst/>
                        </a:rPr>
                        <a:t>secondary</a:t>
                      </a:r>
                      <a:r>
                        <a:rPr lang="fr-FR" sz="900" dirty="0">
                          <a:effectLst/>
                        </a:rPr>
                        <a:t> </a:t>
                      </a:r>
                      <a:r>
                        <a:rPr lang="fr-FR" sz="900" dirty="0" err="1">
                          <a:effectLst/>
                        </a:rPr>
                        <a:t>education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both</a:t>
                      </a:r>
                      <a:r>
                        <a:rPr lang="fr-FR" sz="900" dirty="0">
                          <a:effectLst/>
                        </a:rPr>
                        <a:t> sexes (</a:t>
                      </a:r>
                      <a:r>
                        <a:rPr lang="fr-FR" sz="900" dirty="0" err="1">
                          <a:effectLst/>
                        </a:rPr>
                        <a:t>number</a:t>
                      </a:r>
                      <a:r>
                        <a:rPr lang="fr-FR" sz="900" dirty="0">
                          <a:effectLst/>
                        </a:rPr>
                        <a:t>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2344749"/>
                  </a:ext>
                </a:extLst>
              </a:tr>
              <a:tr h="289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SP.PRM.TOTL.IN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Population of the official </a:t>
                      </a:r>
                      <a:r>
                        <a:rPr lang="fr-FR" sz="900" dirty="0" err="1">
                          <a:effectLst/>
                        </a:rPr>
                        <a:t>age</a:t>
                      </a:r>
                      <a:r>
                        <a:rPr lang="fr-FR" sz="900" dirty="0">
                          <a:effectLst/>
                        </a:rPr>
                        <a:t> for </a:t>
                      </a:r>
                      <a:r>
                        <a:rPr lang="fr-FR" sz="900" dirty="0" err="1">
                          <a:effectLst/>
                        </a:rPr>
                        <a:t>primary</a:t>
                      </a:r>
                      <a:r>
                        <a:rPr lang="fr-FR" sz="900" dirty="0">
                          <a:effectLst/>
                        </a:rPr>
                        <a:t> </a:t>
                      </a:r>
                      <a:r>
                        <a:rPr lang="fr-FR" sz="900" dirty="0" err="1">
                          <a:effectLst/>
                        </a:rPr>
                        <a:t>education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both</a:t>
                      </a:r>
                      <a:r>
                        <a:rPr lang="fr-FR" sz="900" dirty="0">
                          <a:effectLst/>
                        </a:rPr>
                        <a:t> sexes (</a:t>
                      </a:r>
                      <a:r>
                        <a:rPr lang="fr-FR" sz="900" dirty="0" err="1">
                          <a:effectLst/>
                        </a:rPr>
                        <a:t>number</a:t>
                      </a:r>
                      <a:r>
                        <a:rPr lang="fr-FR" sz="900" dirty="0">
                          <a:effectLst/>
                        </a:rPr>
                        <a:t>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9729179"/>
                  </a:ext>
                </a:extLst>
              </a:tr>
              <a:tr h="289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SP.TER.TOTL.IN</a:t>
                      </a:r>
                      <a:endParaRPr lang="fr-FR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Population of the official </a:t>
                      </a:r>
                      <a:r>
                        <a:rPr lang="fr-FR" sz="900" dirty="0" err="1">
                          <a:effectLst/>
                        </a:rPr>
                        <a:t>age</a:t>
                      </a:r>
                      <a:r>
                        <a:rPr lang="fr-FR" sz="900" dirty="0">
                          <a:effectLst/>
                        </a:rPr>
                        <a:t> for </a:t>
                      </a:r>
                      <a:r>
                        <a:rPr lang="fr-FR" sz="900" dirty="0" err="1">
                          <a:effectLst/>
                        </a:rPr>
                        <a:t>tertiary</a:t>
                      </a:r>
                      <a:r>
                        <a:rPr lang="fr-FR" sz="900" dirty="0">
                          <a:effectLst/>
                        </a:rPr>
                        <a:t> </a:t>
                      </a:r>
                      <a:r>
                        <a:rPr lang="fr-FR" sz="900" dirty="0" err="1">
                          <a:effectLst/>
                        </a:rPr>
                        <a:t>education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both</a:t>
                      </a:r>
                      <a:r>
                        <a:rPr lang="fr-FR" sz="900" dirty="0">
                          <a:effectLst/>
                        </a:rPr>
                        <a:t> sexes (</a:t>
                      </a:r>
                      <a:r>
                        <a:rPr lang="fr-FR" sz="900" dirty="0" err="1">
                          <a:effectLst/>
                        </a:rPr>
                        <a:t>number</a:t>
                      </a:r>
                      <a:r>
                        <a:rPr lang="fr-FR" sz="900" dirty="0">
                          <a:effectLst/>
                        </a:rPr>
                        <a:t>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626444"/>
                  </a:ext>
                </a:extLst>
              </a:tr>
              <a:tr h="289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IT.NET.USER.P2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Internet </a:t>
                      </a:r>
                      <a:r>
                        <a:rPr lang="fr-FR" sz="900" dirty="0" err="1">
                          <a:effectLst/>
                        </a:rPr>
                        <a:t>users</a:t>
                      </a:r>
                      <a:r>
                        <a:rPr lang="fr-FR" sz="900" dirty="0">
                          <a:effectLst/>
                        </a:rPr>
                        <a:t> (per 100 people)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2304378"/>
                  </a:ext>
                </a:extLst>
              </a:tr>
              <a:tr h="289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SE.SEC.ENRR</a:t>
                      </a:r>
                      <a:endParaRPr lang="fr-FR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Gross </a:t>
                      </a:r>
                      <a:r>
                        <a:rPr lang="fr-FR" sz="900" dirty="0" err="1">
                          <a:effectLst/>
                        </a:rPr>
                        <a:t>enrolment</a:t>
                      </a:r>
                      <a:r>
                        <a:rPr lang="fr-FR" sz="900" dirty="0">
                          <a:effectLst/>
                        </a:rPr>
                        <a:t> ratio, </a:t>
                      </a:r>
                      <a:r>
                        <a:rPr lang="fr-FR" sz="900" dirty="0" err="1">
                          <a:effectLst/>
                        </a:rPr>
                        <a:t>secondary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both</a:t>
                      </a:r>
                      <a:r>
                        <a:rPr lang="fr-FR" sz="900" dirty="0">
                          <a:effectLst/>
                        </a:rPr>
                        <a:t> sexes (%)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9821836"/>
                  </a:ext>
                </a:extLst>
              </a:tr>
              <a:tr h="289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SE.TER.ENRR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Gross </a:t>
                      </a:r>
                      <a:r>
                        <a:rPr lang="fr-FR" sz="900" dirty="0" err="1">
                          <a:effectLst/>
                        </a:rPr>
                        <a:t>enrolment</a:t>
                      </a:r>
                      <a:r>
                        <a:rPr lang="fr-FR" sz="900" dirty="0">
                          <a:effectLst/>
                        </a:rPr>
                        <a:t> ratio, </a:t>
                      </a:r>
                      <a:r>
                        <a:rPr lang="fr-FR" sz="900" dirty="0" err="1">
                          <a:effectLst/>
                        </a:rPr>
                        <a:t>tertiary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both</a:t>
                      </a:r>
                      <a:r>
                        <a:rPr lang="fr-FR" sz="900" dirty="0">
                          <a:effectLst/>
                        </a:rPr>
                        <a:t> sexes (%)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0597833"/>
                  </a:ext>
                </a:extLst>
              </a:tr>
            </a:tbl>
          </a:graphicData>
        </a:graphic>
      </p:graphicFrame>
      <p:sp>
        <p:nvSpPr>
          <p:cNvPr id="22" name="Flèche vers la droite 21">
            <a:extLst>
              <a:ext uri="{FF2B5EF4-FFF2-40B4-BE49-F238E27FC236}">
                <a16:creationId xmlns:a16="http://schemas.microsoft.com/office/drawing/2014/main" id="{7D63A49D-9469-4140-A3AF-19736A0635B2}"/>
              </a:ext>
            </a:extLst>
          </p:cNvPr>
          <p:cNvSpPr/>
          <p:nvPr/>
        </p:nvSpPr>
        <p:spPr>
          <a:xfrm>
            <a:off x="6564086" y="3875314"/>
            <a:ext cx="892628" cy="293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095DC42-10ED-794E-842C-C2684B65A3B5}"/>
              </a:ext>
            </a:extLst>
          </p:cNvPr>
          <p:cNvSpPr txBox="1"/>
          <p:nvPr/>
        </p:nvSpPr>
        <p:spPr>
          <a:xfrm>
            <a:off x="7786309" y="3694218"/>
            <a:ext cx="322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nouveaux indicateurs en groupant</a:t>
            </a:r>
          </a:p>
        </p:txBody>
      </p:sp>
    </p:spTree>
    <p:extLst>
      <p:ext uri="{BB962C8B-B14F-4D97-AF65-F5344CB8AC3E}">
        <p14:creationId xmlns:p14="http://schemas.microsoft.com/office/powerpoint/2010/main" val="21906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519D2-D6AC-544B-B52D-20F047F0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nouveau indicateur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6148890-409B-5345-AB03-9120F7FB4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332010"/>
              </p:ext>
            </p:extLst>
          </p:nvPr>
        </p:nvGraphicFramePr>
        <p:xfrm>
          <a:off x="184511" y="1963879"/>
          <a:ext cx="5151838" cy="231228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166856">
                  <a:extLst>
                    <a:ext uri="{9D8B030D-6E8A-4147-A177-3AD203B41FA5}">
                      <a16:colId xmlns:a16="http://schemas.microsoft.com/office/drawing/2014/main" val="1616023521"/>
                    </a:ext>
                  </a:extLst>
                </a:gridCol>
                <a:gridCol w="3984982">
                  <a:extLst>
                    <a:ext uri="{9D8B030D-6E8A-4147-A177-3AD203B41FA5}">
                      <a16:colId xmlns:a16="http://schemas.microsoft.com/office/drawing/2014/main" val="194136747"/>
                    </a:ext>
                  </a:extLst>
                </a:gridCol>
              </a:tblGrid>
              <a:tr h="289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Indicator Code</a:t>
                      </a:r>
                      <a:endParaRPr lang="fr-FR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Indicator Name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9473313"/>
                  </a:ext>
                </a:extLst>
              </a:tr>
              <a:tr h="289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NY.GDP.PCAP.CD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GDP per capita (</a:t>
                      </a:r>
                      <a:r>
                        <a:rPr lang="fr-FR" sz="900" dirty="0" err="1">
                          <a:effectLst/>
                        </a:rPr>
                        <a:t>current</a:t>
                      </a:r>
                      <a:r>
                        <a:rPr lang="fr-FR" sz="900" dirty="0">
                          <a:effectLst/>
                        </a:rPr>
                        <a:t> US$)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3183268"/>
                  </a:ext>
                </a:extLst>
              </a:tr>
              <a:tr h="289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SP.SEC.TOTL.IN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Population of the official </a:t>
                      </a:r>
                      <a:r>
                        <a:rPr lang="fr-FR" sz="900" dirty="0" err="1">
                          <a:effectLst/>
                        </a:rPr>
                        <a:t>age</a:t>
                      </a:r>
                      <a:r>
                        <a:rPr lang="fr-FR" sz="900" dirty="0">
                          <a:effectLst/>
                        </a:rPr>
                        <a:t> for </a:t>
                      </a:r>
                      <a:r>
                        <a:rPr lang="fr-FR" sz="900" dirty="0" err="1">
                          <a:effectLst/>
                        </a:rPr>
                        <a:t>secondary</a:t>
                      </a:r>
                      <a:r>
                        <a:rPr lang="fr-FR" sz="900" dirty="0">
                          <a:effectLst/>
                        </a:rPr>
                        <a:t> </a:t>
                      </a:r>
                      <a:r>
                        <a:rPr lang="fr-FR" sz="900" dirty="0" err="1">
                          <a:effectLst/>
                        </a:rPr>
                        <a:t>education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both</a:t>
                      </a:r>
                      <a:r>
                        <a:rPr lang="fr-FR" sz="900" dirty="0">
                          <a:effectLst/>
                        </a:rPr>
                        <a:t> sexes (</a:t>
                      </a:r>
                      <a:r>
                        <a:rPr lang="fr-FR" sz="900" dirty="0" err="1">
                          <a:effectLst/>
                        </a:rPr>
                        <a:t>number</a:t>
                      </a:r>
                      <a:r>
                        <a:rPr lang="fr-FR" sz="900" dirty="0">
                          <a:effectLst/>
                        </a:rPr>
                        <a:t>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2344749"/>
                  </a:ext>
                </a:extLst>
              </a:tr>
              <a:tr h="289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SP.PRM.TOTL.IN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Population of the official </a:t>
                      </a:r>
                      <a:r>
                        <a:rPr lang="fr-FR" sz="900" dirty="0" err="1">
                          <a:effectLst/>
                        </a:rPr>
                        <a:t>age</a:t>
                      </a:r>
                      <a:r>
                        <a:rPr lang="fr-FR" sz="900" dirty="0">
                          <a:effectLst/>
                        </a:rPr>
                        <a:t> for </a:t>
                      </a:r>
                      <a:r>
                        <a:rPr lang="fr-FR" sz="900" dirty="0" err="1">
                          <a:effectLst/>
                        </a:rPr>
                        <a:t>primary</a:t>
                      </a:r>
                      <a:r>
                        <a:rPr lang="fr-FR" sz="900" dirty="0">
                          <a:effectLst/>
                        </a:rPr>
                        <a:t> </a:t>
                      </a:r>
                      <a:r>
                        <a:rPr lang="fr-FR" sz="900" dirty="0" err="1">
                          <a:effectLst/>
                        </a:rPr>
                        <a:t>education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both</a:t>
                      </a:r>
                      <a:r>
                        <a:rPr lang="fr-FR" sz="900" dirty="0">
                          <a:effectLst/>
                        </a:rPr>
                        <a:t> sexes (</a:t>
                      </a:r>
                      <a:r>
                        <a:rPr lang="fr-FR" sz="900" dirty="0" err="1">
                          <a:effectLst/>
                        </a:rPr>
                        <a:t>number</a:t>
                      </a:r>
                      <a:r>
                        <a:rPr lang="fr-FR" sz="900" dirty="0">
                          <a:effectLst/>
                        </a:rPr>
                        <a:t>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9729179"/>
                  </a:ext>
                </a:extLst>
              </a:tr>
              <a:tr h="289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SP.TER.TOTL.IN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Population of the official </a:t>
                      </a:r>
                      <a:r>
                        <a:rPr lang="fr-FR" sz="900" dirty="0" err="1">
                          <a:effectLst/>
                        </a:rPr>
                        <a:t>age</a:t>
                      </a:r>
                      <a:r>
                        <a:rPr lang="fr-FR" sz="900" dirty="0">
                          <a:effectLst/>
                        </a:rPr>
                        <a:t> for </a:t>
                      </a:r>
                      <a:r>
                        <a:rPr lang="fr-FR" sz="900" dirty="0" err="1">
                          <a:effectLst/>
                        </a:rPr>
                        <a:t>tertiary</a:t>
                      </a:r>
                      <a:r>
                        <a:rPr lang="fr-FR" sz="900" dirty="0">
                          <a:effectLst/>
                        </a:rPr>
                        <a:t> </a:t>
                      </a:r>
                      <a:r>
                        <a:rPr lang="fr-FR" sz="900" dirty="0" err="1">
                          <a:effectLst/>
                        </a:rPr>
                        <a:t>education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both</a:t>
                      </a:r>
                      <a:r>
                        <a:rPr lang="fr-FR" sz="900" dirty="0">
                          <a:effectLst/>
                        </a:rPr>
                        <a:t> sexes (</a:t>
                      </a:r>
                      <a:r>
                        <a:rPr lang="fr-FR" sz="900" dirty="0" err="1">
                          <a:effectLst/>
                        </a:rPr>
                        <a:t>number</a:t>
                      </a:r>
                      <a:r>
                        <a:rPr lang="fr-FR" sz="900" dirty="0">
                          <a:effectLst/>
                        </a:rPr>
                        <a:t>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626444"/>
                  </a:ext>
                </a:extLst>
              </a:tr>
              <a:tr h="289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IT.NET.USER.P2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Internet </a:t>
                      </a:r>
                      <a:r>
                        <a:rPr lang="fr-FR" sz="900" dirty="0" err="1">
                          <a:effectLst/>
                        </a:rPr>
                        <a:t>users</a:t>
                      </a:r>
                      <a:r>
                        <a:rPr lang="fr-FR" sz="900" dirty="0">
                          <a:effectLst/>
                        </a:rPr>
                        <a:t> (per 100 people)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2304378"/>
                  </a:ext>
                </a:extLst>
              </a:tr>
              <a:tr h="289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SE.SEC.ENRR</a:t>
                      </a:r>
                      <a:endParaRPr lang="fr-FR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Gross </a:t>
                      </a:r>
                      <a:r>
                        <a:rPr lang="fr-FR" sz="900" dirty="0" err="1">
                          <a:effectLst/>
                        </a:rPr>
                        <a:t>enrolment</a:t>
                      </a:r>
                      <a:r>
                        <a:rPr lang="fr-FR" sz="900" dirty="0">
                          <a:effectLst/>
                        </a:rPr>
                        <a:t> ratio, </a:t>
                      </a:r>
                      <a:r>
                        <a:rPr lang="fr-FR" sz="900" dirty="0" err="1">
                          <a:effectLst/>
                        </a:rPr>
                        <a:t>secondary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both</a:t>
                      </a:r>
                      <a:r>
                        <a:rPr lang="fr-FR" sz="900" dirty="0">
                          <a:effectLst/>
                        </a:rPr>
                        <a:t> sexes (%)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9821836"/>
                  </a:ext>
                </a:extLst>
              </a:tr>
              <a:tr h="2890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SE.TER.ENRR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Gross </a:t>
                      </a:r>
                      <a:r>
                        <a:rPr lang="fr-FR" sz="900" dirty="0" err="1">
                          <a:effectLst/>
                        </a:rPr>
                        <a:t>enrolment</a:t>
                      </a:r>
                      <a:r>
                        <a:rPr lang="fr-FR" sz="900" dirty="0">
                          <a:effectLst/>
                        </a:rPr>
                        <a:t> ratio, </a:t>
                      </a:r>
                      <a:r>
                        <a:rPr lang="fr-FR" sz="900" dirty="0" err="1">
                          <a:effectLst/>
                        </a:rPr>
                        <a:t>tertiary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both</a:t>
                      </a:r>
                      <a:r>
                        <a:rPr lang="fr-FR" sz="900" dirty="0">
                          <a:effectLst/>
                        </a:rPr>
                        <a:t> sexes (%)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059783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411510C2-D17B-774F-BC55-C8C6BCA83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361334"/>
              </p:ext>
            </p:extLst>
          </p:nvPr>
        </p:nvGraphicFramePr>
        <p:xfrm>
          <a:off x="6377940" y="3945500"/>
          <a:ext cx="5629549" cy="1655337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857650">
                  <a:extLst>
                    <a:ext uri="{9D8B030D-6E8A-4147-A177-3AD203B41FA5}">
                      <a16:colId xmlns:a16="http://schemas.microsoft.com/office/drawing/2014/main" val="1616023521"/>
                    </a:ext>
                  </a:extLst>
                </a:gridCol>
                <a:gridCol w="3771899">
                  <a:extLst>
                    <a:ext uri="{9D8B030D-6E8A-4147-A177-3AD203B41FA5}">
                      <a16:colId xmlns:a16="http://schemas.microsoft.com/office/drawing/2014/main" val="194136747"/>
                    </a:ext>
                  </a:extLst>
                </a:gridCol>
              </a:tblGrid>
              <a:tr h="3554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Indicator Code</a:t>
                      </a:r>
                      <a:endParaRPr lang="fr-FR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Indicator Name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9473313"/>
                  </a:ext>
                </a:extLst>
              </a:tr>
              <a:tr h="3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NY.GDP.PCAP.CD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GDP per capita (</a:t>
                      </a:r>
                      <a:r>
                        <a:rPr lang="fr-FR" sz="900" dirty="0" err="1">
                          <a:effectLst/>
                        </a:rPr>
                        <a:t>current</a:t>
                      </a:r>
                      <a:r>
                        <a:rPr lang="fr-FR" sz="900" dirty="0">
                          <a:effectLst/>
                        </a:rPr>
                        <a:t> US$)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3183268"/>
                  </a:ext>
                </a:extLst>
              </a:tr>
              <a:tr h="3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SP.PRM+SEC+TER.TOTL.IN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Population of the official </a:t>
                      </a:r>
                      <a:r>
                        <a:rPr lang="fr-FR" sz="900" dirty="0" err="1">
                          <a:effectLst/>
                        </a:rPr>
                        <a:t>age</a:t>
                      </a:r>
                      <a:r>
                        <a:rPr lang="fr-FR" sz="900" dirty="0">
                          <a:effectLst/>
                        </a:rPr>
                        <a:t> for </a:t>
                      </a:r>
                      <a:r>
                        <a:rPr lang="fr-FR" sz="900" dirty="0" err="1">
                          <a:effectLst/>
                        </a:rPr>
                        <a:t>primary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secondary</a:t>
                      </a:r>
                      <a:r>
                        <a:rPr lang="fr-FR" sz="900" dirty="0">
                          <a:effectLst/>
                        </a:rPr>
                        <a:t> and </a:t>
                      </a:r>
                      <a:r>
                        <a:rPr lang="fr-FR" sz="900" dirty="0" err="1">
                          <a:effectLst/>
                        </a:rPr>
                        <a:t>tertiary</a:t>
                      </a:r>
                      <a:r>
                        <a:rPr lang="fr-FR" sz="900" dirty="0">
                          <a:effectLst/>
                        </a:rPr>
                        <a:t> </a:t>
                      </a:r>
                      <a:r>
                        <a:rPr lang="fr-FR" sz="900" dirty="0" err="1">
                          <a:effectLst/>
                        </a:rPr>
                        <a:t>education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both</a:t>
                      </a:r>
                      <a:r>
                        <a:rPr lang="fr-FR" sz="900" dirty="0">
                          <a:effectLst/>
                        </a:rPr>
                        <a:t> sexes (</a:t>
                      </a:r>
                      <a:r>
                        <a:rPr lang="fr-FR" sz="900" dirty="0" err="1">
                          <a:effectLst/>
                        </a:rPr>
                        <a:t>number</a:t>
                      </a:r>
                      <a:r>
                        <a:rPr lang="fr-FR" sz="900" dirty="0">
                          <a:effectLst/>
                        </a:rPr>
                        <a:t>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2344749"/>
                  </a:ext>
                </a:extLst>
              </a:tr>
              <a:tr h="3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IT.NET.USER.P2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Internet </a:t>
                      </a:r>
                      <a:r>
                        <a:rPr lang="fr-FR" sz="900" dirty="0" err="1">
                          <a:effectLst/>
                        </a:rPr>
                        <a:t>users</a:t>
                      </a:r>
                      <a:r>
                        <a:rPr lang="fr-FR" sz="900" dirty="0">
                          <a:effectLst/>
                        </a:rPr>
                        <a:t> (per 100 people)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2304378"/>
                  </a:ext>
                </a:extLst>
              </a:tr>
              <a:tr h="3611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SE.SEC+TER.ENRR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Gross </a:t>
                      </a:r>
                      <a:r>
                        <a:rPr lang="fr-FR" sz="900" dirty="0" err="1">
                          <a:effectLst/>
                        </a:rPr>
                        <a:t>enrolment</a:t>
                      </a:r>
                      <a:r>
                        <a:rPr lang="fr-FR" sz="900" dirty="0">
                          <a:effectLst/>
                        </a:rPr>
                        <a:t> </a:t>
                      </a:r>
                      <a:r>
                        <a:rPr lang="fr-FR" sz="900" dirty="0" err="1">
                          <a:effectLst/>
                        </a:rPr>
                        <a:t>mean</a:t>
                      </a:r>
                      <a:r>
                        <a:rPr lang="fr-FR" sz="900" dirty="0">
                          <a:effectLst/>
                        </a:rPr>
                        <a:t> ratio, </a:t>
                      </a:r>
                      <a:r>
                        <a:rPr lang="fr-FR" sz="900" dirty="0" err="1">
                          <a:effectLst/>
                        </a:rPr>
                        <a:t>tertiary</a:t>
                      </a:r>
                      <a:r>
                        <a:rPr lang="fr-FR" sz="900" dirty="0">
                          <a:effectLst/>
                        </a:rPr>
                        <a:t> and </a:t>
                      </a:r>
                      <a:r>
                        <a:rPr lang="fr-FR" sz="900" dirty="0" err="1">
                          <a:effectLst/>
                        </a:rPr>
                        <a:t>secondary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both</a:t>
                      </a:r>
                      <a:r>
                        <a:rPr lang="fr-FR" sz="900" dirty="0">
                          <a:effectLst/>
                        </a:rPr>
                        <a:t> sexes (%)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9821836"/>
                  </a:ext>
                </a:extLst>
              </a:tr>
            </a:tbl>
          </a:graphicData>
        </a:graphic>
      </p:graphicFrame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9CBCA6-2F72-FA4A-9CB5-7B508095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13</a:t>
            </a:fld>
            <a:endParaRPr lang="fr-FR"/>
          </a:p>
        </p:txBody>
      </p:sp>
      <p:cxnSp>
        <p:nvCxnSpPr>
          <p:cNvPr id="12" name="Connecteur en angle 11">
            <a:extLst>
              <a:ext uri="{FF2B5EF4-FFF2-40B4-BE49-F238E27FC236}">
                <a16:creationId xmlns:a16="http://schemas.microsoft.com/office/drawing/2014/main" id="{0B6F6DF0-62BB-0748-A142-61F5DC0A14B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336349" y="3120019"/>
            <a:ext cx="1041591" cy="16531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A1BAB98C-69A5-5246-8E0A-5B5D2A6EAC64}"/>
              </a:ext>
            </a:extLst>
          </p:cNvPr>
          <p:cNvSpPr txBox="1"/>
          <p:nvPr/>
        </p:nvSpPr>
        <p:spPr>
          <a:xfrm>
            <a:off x="5908085" y="2944749"/>
            <a:ext cx="5151838" cy="372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/>
              <a:t>Somme des indicateurs démographiques</a:t>
            </a:r>
            <a:endParaRPr lang="fr-F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cteur en angle 17">
            <a:extLst>
              <a:ext uri="{FF2B5EF4-FFF2-40B4-BE49-F238E27FC236}">
                <a16:creationId xmlns:a16="http://schemas.microsoft.com/office/drawing/2014/main" id="{FA87D5D7-9871-F649-BF3D-30C0B5B6BA67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623457" y="4276159"/>
            <a:ext cx="6569257" cy="1324678"/>
          </a:xfrm>
          <a:prstGeom prst="bentConnector4">
            <a:avLst>
              <a:gd name="adj1" fmla="val -920"/>
              <a:gd name="adj2" fmla="val 1172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2B41C2BD-5998-AA44-A732-01E8EBDB8D29}"/>
              </a:ext>
            </a:extLst>
          </p:cNvPr>
          <p:cNvSpPr txBox="1"/>
          <p:nvPr/>
        </p:nvSpPr>
        <p:spPr>
          <a:xfrm>
            <a:off x="620486" y="5903452"/>
            <a:ext cx="535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Moyenne des deux indicateurs du taux de scolarisation</a:t>
            </a:r>
          </a:p>
        </p:txBody>
      </p:sp>
    </p:spTree>
    <p:extLst>
      <p:ext uri="{BB962C8B-B14F-4D97-AF65-F5344CB8AC3E}">
        <p14:creationId xmlns:p14="http://schemas.microsoft.com/office/powerpoint/2010/main" val="87844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DE1E3-427E-7246-892D-23D68995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59" y="575554"/>
            <a:ext cx="9720072" cy="1499616"/>
          </a:xfrm>
        </p:spPr>
        <p:txBody>
          <a:bodyPr/>
          <a:lstStyle/>
          <a:p>
            <a:r>
              <a:rPr lang="fr-FR" dirty="0"/>
              <a:t>Analyse des nouveaux</a:t>
            </a:r>
            <a:br>
              <a:rPr lang="fr-FR" dirty="0"/>
            </a:br>
            <a:r>
              <a:rPr lang="fr-FR" dirty="0"/>
              <a:t>indicateurs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8EE3A8C-6E46-FF43-8C37-A72179B49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8894"/>
            <a:ext cx="12192000" cy="3024570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4D7EDC-EF91-0141-987A-C98B619A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14</a:t>
            </a:fld>
            <a:endParaRPr lang="fr-FR"/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00A97CB8-3A83-9F4A-A7D7-4D6A6402A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71060"/>
              </p:ext>
            </p:extLst>
          </p:nvPr>
        </p:nvGraphicFramePr>
        <p:xfrm>
          <a:off x="6562451" y="0"/>
          <a:ext cx="5629549" cy="1607059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857650">
                  <a:extLst>
                    <a:ext uri="{9D8B030D-6E8A-4147-A177-3AD203B41FA5}">
                      <a16:colId xmlns:a16="http://schemas.microsoft.com/office/drawing/2014/main" val="1616023521"/>
                    </a:ext>
                  </a:extLst>
                </a:gridCol>
                <a:gridCol w="3771899">
                  <a:extLst>
                    <a:ext uri="{9D8B030D-6E8A-4147-A177-3AD203B41FA5}">
                      <a16:colId xmlns:a16="http://schemas.microsoft.com/office/drawing/2014/main" val="194136747"/>
                    </a:ext>
                  </a:extLst>
                </a:gridCol>
              </a:tblGrid>
              <a:tr h="3554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Indicator Code</a:t>
                      </a:r>
                      <a:endParaRPr lang="fr-FR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Indicator Name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9473313"/>
                  </a:ext>
                </a:extLst>
              </a:tr>
              <a:tr h="3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NY.GDP.PCAP.CD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GDP per capita (</a:t>
                      </a:r>
                      <a:r>
                        <a:rPr lang="fr-FR" sz="900" dirty="0" err="1">
                          <a:effectLst/>
                        </a:rPr>
                        <a:t>current</a:t>
                      </a:r>
                      <a:r>
                        <a:rPr lang="fr-FR" sz="900" dirty="0">
                          <a:effectLst/>
                        </a:rPr>
                        <a:t> US$)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3183268"/>
                  </a:ext>
                </a:extLst>
              </a:tr>
              <a:tr h="3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SP.PRM+SEC+TER.TOTL.IN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Population of the official </a:t>
                      </a:r>
                      <a:r>
                        <a:rPr lang="fr-FR" sz="900" dirty="0" err="1">
                          <a:effectLst/>
                        </a:rPr>
                        <a:t>age</a:t>
                      </a:r>
                      <a:r>
                        <a:rPr lang="fr-FR" sz="900" dirty="0">
                          <a:effectLst/>
                        </a:rPr>
                        <a:t> for </a:t>
                      </a:r>
                      <a:r>
                        <a:rPr lang="fr-FR" sz="900" dirty="0" err="1">
                          <a:effectLst/>
                        </a:rPr>
                        <a:t>primary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secondary</a:t>
                      </a:r>
                      <a:r>
                        <a:rPr lang="fr-FR" sz="900" dirty="0">
                          <a:effectLst/>
                        </a:rPr>
                        <a:t> and </a:t>
                      </a:r>
                      <a:r>
                        <a:rPr lang="fr-FR" sz="900" dirty="0" err="1">
                          <a:effectLst/>
                        </a:rPr>
                        <a:t>tertiary</a:t>
                      </a:r>
                      <a:r>
                        <a:rPr lang="fr-FR" sz="900" dirty="0">
                          <a:effectLst/>
                        </a:rPr>
                        <a:t> </a:t>
                      </a:r>
                      <a:r>
                        <a:rPr lang="fr-FR" sz="900" dirty="0" err="1">
                          <a:effectLst/>
                        </a:rPr>
                        <a:t>education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both</a:t>
                      </a:r>
                      <a:r>
                        <a:rPr lang="fr-FR" sz="900" dirty="0">
                          <a:effectLst/>
                        </a:rPr>
                        <a:t> sexes (</a:t>
                      </a:r>
                      <a:r>
                        <a:rPr lang="fr-FR" sz="900" dirty="0" err="1">
                          <a:effectLst/>
                        </a:rPr>
                        <a:t>number</a:t>
                      </a:r>
                      <a:r>
                        <a:rPr lang="fr-FR" sz="900" dirty="0">
                          <a:effectLst/>
                        </a:rPr>
                        <a:t>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2344749"/>
                  </a:ext>
                </a:extLst>
              </a:tr>
              <a:tr h="3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IT.NET.USER.P2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Internet </a:t>
                      </a:r>
                      <a:r>
                        <a:rPr lang="fr-FR" sz="900" dirty="0" err="1">
                          <a:effectLst/>
                        </a:rPr>
                        <a:t>users</a:t>
                      </a:r>
                      <a:r>
                        <a:rPr lang="fr-FR" sz="900" dirty="0">
                          <a:effectLst/>
                        </a:rPr>
                        <a:t> (per 100 people)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2304378"/>
                  </a:ext>
                </a:extLst>
              </a:tr>
              <a:tr h="3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SE.SEC+TER.ENRR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Gross </a:t>
                      </a:r>
                      <a:r>
                        <a:rPr lang="fr-FR" sz="900" dirty="0" err="1">
                          <a:effectLst/>
                        </a:rPr>
                        <a:t>enrolment</a:t>
                      </a:r>
                      <a:r>
                        <a:rPr lang="fr-FR" sz="900" dirty="0">
                          <a:effectLst/>
                        </a:rPr>
                        <a:t> </a:t>
                      </a:r>
                      <a:r>
                        <a:rPr lang="fr-FR" sz="900" dirty="0" err="1">
                          <a:effectLst/>
                        </a:rPr>
                        <a:t>mean</a:t>
                      </a:r>
                      <a:r>
                        <a:rPr lang="fr-FR" sz="900" dirty="0">
                          <a:effectLst/>
                        </a:rPr>
                        <a:t> ratio, </a:t>
                      </a:r>
                      <a:r>
                        <a:rPr lang="fr-FR" sz="900" dirty="0" err="1">
                          <a:effectLst/>
                        </a:rPr>
                        <a:t>tertiary</a:t>
                      </a:r>
                      <a:r>
                        <a:rPr lang="fr-FR" sz="900" dirty="0">
                          <a:effectLst/>
                        </a:rPr>
                        <a:t> and </a:t>
                      </a:r>
                      <a:r>
                        <a:rPr lang="fr-FR" sz="900" dirty="0" err="1">
                          <a:effectLst/>
                        </a:rPr>
                        <a:t>secondary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both</a:t>
                      </a:r>
                      <a:r>
                        <a:rPr lang="fr-FR" sz="900" dirty="0">
                          <a:effectLst/>
                        </a:rPr>
                        <a:t> sexes (%)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9821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01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DE1E3-427E-7246-892D-23D68995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59" y="575554"/>
            <a:ext cx="9720072" cy="1499616"/>
          </a:xfrm>
        </p:spPr>
        <p:txBody>
          <a:bodyPr/>
          <a:lstStyle/>
          <a:p>
            <a:r>
              <a:rPr lang="fr-FR" dirty="0"/>
              <a:t>Analyse des nouveaux </a:t>
            </a:r>
            <a:br>
              <a:rPr lang="fr-FR" dirty="0"/>
            </a:br>
            <a:r>
              <a:rPr lang="fr-FR" dirty="0"/>
              <a:t>indicateurs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4D7EDC-EF91-0141-987A-C98B619A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15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7984883-7EF3-F24C-BAAB-AD7B1717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9970"/>
            <a:ext cx="12192000" cy="3423955"/>
          </a:xfrm>
          <a:prstGeom prst="rect">
            <a:avLst/>
          </a:prstGeom>
        </p:spPr>
      </p:pic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1BD91EA1-17A8-D642-B750-63D10218D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98282"/>
              </p:ext>
            </p:extLst>
          </p:nvPr>
        </p:nvGraphicFramePr>
        <p:xfrm>
          <a:off x="6562451" y="0"/>
          <a:ext cx="5629549" cy="1607059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857650">
                  <a:extLst>
                    <a:ext uri="{9D8B030D-6E8A-4147-A177-3AD203B41FA5}">
                      <a16:colId xmlns:a16="http://schemas.microsoft.com/office/drawing/2014/main" val="1616023521"/>
                    </a:ext>
                  </a:extLst>
                </a:gridCol>
                <a:gridCol w="3771899">
                  <a:extLst>
                    <a:ext uri="{9D8B030D-6E8A-4147-A177-3AD203B41FA5}">
                      <a16:colId xmlns:a16="http://schemas.microsoft.com/office/drawing/2014/main" val="194136747"/>
                    </a:ext>
                  </a:extLst>
                </a:gridCol>
              </a:tblGrid>
              <a:tr h="3554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>
                          <a:effectLst/>
                        </a:rPr>
                        <a:t>Indicator Code</a:t>
                      </a:r>
                      <a:endParaRPr lang="fr-FR" sz="105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Indicator Name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9473313"/>
                  </a:ext>
                </a:extLst>
              </a:tr>
              <a:tr h="3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NY.GDP.PCAP.CD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GDP per capita (</a:t>
                      </a:r>
                      <a:r>
                        <a:rPr lang="fr-FR" sz="900" dirty="0" err="1">
                          <a:effectLst/>
                        </a:rPr>
                        <a:t>current</a:t>
                      </a:r>
                      <a:r>
                        <a:rPr lang="fr-FR" sz="900" dirty="0">
                          <a:effectLst/>
                        </a:rPr>
                        <a:t> US$)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3183268"/>
                  </a:ext>
                </a:extLst>
              </a:tr>
              <a:tr h="3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SP.PRM+SEC+TER.TOTL.IN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Population of the official </a:t>
                      </a:r>
                      <a:r>
                        <a:rPr lang="fr-FR" sz="900" dirty="0" err="1">
                          <a:effectLst/>
                        </a:rPr>
                        <a:t>age</a:t>
                      </a:r>
                      <a:r>
                        <a:rPr lang="fr-FR" sz="900" dirty="0">
                          <a:effectLst/>
                        </a:rPr>
                        <a:t> for </a:t>
                      </a:r>
                      <a:r>
                        <a:rPr lang="fr-FR" sz="900" dirty="0" err="1">
                          <a:effectLst/>
                        </a:rPr>
                        <a:t>primary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secondary</a:t>
                      </a:r>
                      <a:r>
                        <a:rPr lang="fr-FR" sz="900" dirty="0">
                          <a:effectLst/>
                        </a:rPr>
                        <a:t> and </a:t>
                      </a:r>
                      <a:r>
                        <a:rPr lang="fr-FR" sz="900" dirty="0" err="1">
                          <a:effectLst/>
                        </a:rPr>
                        <a:t>tertiary</a:t>
                      </a:r>
                      <a:r>
                        <a:rPr lang="fr-FR" sz="900" dirty="0">
                          <a:effectLst/>
                        </a:rPr>
                        <a:t> </a:t>
                      </a:r>
                      <a:r>
                        <a:rPr lang="fr-FR" sz="900" dirty="0" err="1">
                          <a:effectLst/>
                        </a:rPr>
                        <a:t>education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both</a:t>
                      </a:r>
                      <a:r>
                        <a:rPr lang="fr-FR" sz="900" dirty="0">
                          <a:effectLst/>
                        </a:rPr>
                        <a:t> sexes (</a:t>
                      </a:r>
                      <a:r>
                        <a:rPr lang="fr-FR" sz="900" dirty="0" err="1">
                          <a:effectLst/>
                        </a:rPr>
                        <a:t>number</a:t>
                      </a:r>
                      <a:r>
                        <a:rPr lang="fr-FR" sz="900" dirty="0">
                          <a:effectLst/>
                        </a:rPr>
                        <a:t>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2344749"/>
                  </a:ext>
                </a:extLst>
              </a:tr>
              <a:tr h="3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IT.NET.USER.P2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Internet </a:t>
                      </a:r>
                      <a:r>
                        <a:rPr lang="fr-FR" sz="900" dirty="0" err="1">
                          <a:effectLst/>
                        </a:rPr>
                        <a:t>users</a:t>
                      </a:r>
                      <a:r>
                        <a:rPr lang="fr-FR" sz="900" dirty="0">
                          <a:effectLst/>
                        </a:rPr>
                        <a:t> (per 100 people)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2304378"/>
                  </a:ext>
                </a:extLst>
              </a:tr>
              <a:tr h="312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SE.SEC+TER.ENRR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900" dirty="0">
                          <a:effectLst/>
                        </a:rPr>
                        <a:t>Gross </a:t>
                      </a:r>
                      <a:r>
                        <a:rPr lang="fr-FR" sz="900" dirty="0" err="1">
                          <a:effectLst/>
                        </a:rPr>
                        <a:t>enrolment</a:t>
                      </a:r>
                      <a:r>
                        <a:rPr lang="fr-FR" sz="900" dirty="0">
                          <a:effectLst/>
                        </a:rPr>
                        <a:t> </a:t>
                      </a:r>
                      <a:r>
                        <a:rPr lang="fr-FR" sz="900" dirty="0" err="1">
                          <a:effectLst/>
                        </a:rPr>
                        <a:t>mean</a:t>
                      </a:r>
                      <a:r>
                        <a:rPr lang="fr-FR" sz="900" dirty="0">
                          <a:effectLst/>
                        </a:rPr>
                        <a:t> ratio, </a:t>
                      </a:r>
                      <a:r>
                        <a:rPr lang="fr-FR" sz="900" dirty="0" err="1">
                          <a:effectLst/>
                        </a:rPr>
                        <a:t>tertiary</a:t>
                      </a:r>
                      <a:r>
                        <a:rPr lang="fr-FR" sz="900" dirty="0">
                          <a:effectLst/>
                        </a:rPr>
                        <a:t> and </a:t>
                      </a:r>
                      <a:r>
                        <a:rPr lang="fr-FR" sz="900" dirty="0" err="1">
                          <a:effectLst/>
                        </a:rPr>
                        <a:t>secondary</a:t>
                      </a:r>
                      <a:r>
                        <a:rPr lang="fr-FR" sz="900" dirty="0">
                          <a:effectLst/>
                        </a:rPr>
                        <a:t>, </a:t>
                      </a:r>
                      <a:r>
                        <a:rPr lang="fr-FR" sz="900" dirty="0" err="1">
                          <a:effectLst/>
                        </a:rPr>
                        <a:t>both</a:t>
                      </a:r>
                      <a:r>
                        <a:rPr lang="fr-FR" sz="900" dirty="0">
                          <a:effectLst/>
                        </a:rPr>
                        <a:t> sexes (%)</a:t>
                      </a:r>
                      <a:endParaRPr lang="fr-FR" sz="105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9821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838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DE1E3-427E-7246-892D-23D68995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59" y="575554"/>
            <a:ext cx="9720072" cy="1499616"/>
          </a:xfrm>
        </p:spPr>
        <p:txBody>
          <a:bodyPr/>
          <a:lstStyle/>
          <a:p>
            <a:r>
              <a:rPr lang="fr-FR" dirty="0"/>
              <a:t>Création d’un score de sélection des pays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4D7EDC-EF91-0141-987A-C98B619A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16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A902E4E-6E72-8F47-8A8B-B8CFA069E0ED}"/>
                  </a:ext>
                </a:extLst>
              </p:cNvPr>
              <p:cNvSpPr txBox="1"/>
              <p:nvPr/>
            </p:nvSpPr>
            <p:spPr>
              <a:xfrm>
                <a:off x="1072055" y="2075170"/>
                <a:ext cx="8156028" cy="145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fr-FR" dirty="0"/>
                  <a:t>Standardisation de chaque indicateur par année 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Avec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𝑚𝑜𝑦𝑒𝑛𝑛𝑒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é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𝑐𝑎𝑟𝑡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𝑡𝑦𝑝𝑒</m:t>
                    </m:r>
                  </m:oMath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A902E4E-6E72-8F47-8A8B-B8CFA069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5" y="2075170"/>
                <a:ext cx="8156028" cy="1450975"/>
              </a:xfrm>
              <a:prstGeom prst="rect">
                <a:avLst/>
              </a:prstGeom>
              <a:blipFill>
                <a:blip r:embed="rId2"/>
                <a:stretch>
                  <a:fillRect l="-622" t="-17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644D8D3-3A77-1B41-9964-8E21C151424A}"/>
                  </a:ext>
                </a:extLst>
              </p:cNvPr>
              <p:cNvSpPr txBox="1"/>
              <p:nvPr/>
            </p:nvSpPr>
            <p:spPr>
              <a:xfrm>
                <a:off x="1072055" y="3677998"/>
                <a:ext cx="9572976" cy="1453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fr-FR" dirty="0"/>
                  <a:t>Utilisation de l’équation de la régression logistique 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 +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Calcul de p la probabilité de succès d’implantation dans un pays (1 = succès, 0 = échec) 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644D8D3-3A77-1B41-9964-8E21C1514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5" y="3677998"/>
                <a:ext cx="9572976" cy="1453924"/>
              </a:xfrm>
              <a:prstGeom prst="rect">
                <a:avLst/>
              </a:prstGeom>
              <a:blipFill>
                <a:blip r:embed="rId3"/>
                <a:stretch>
                  <a:fillRect l="-530" t="-1724" b="-60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97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DE1E3-427E-7246-892D-23D689950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59" y="575554"/>
            <a:ext cx="9720072" cy="1499616"/>
          </a:xfrm>
        </p:spPr>
        <p:txBody>
          <a:bodyPr/>
          <a:lstStyle/>
          <a:p>
            <a:r>
              <a:rPr lang="fr-FR" dirty="0"/>
              <a:t>Création d’un score de sélection des pays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4D7EDC-EF91-0141-987A-C98B619A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17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4E45C6-51CE-8A40-993B-41F2B4EE9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5250"/>
            <a:ext cx="12192000" cy="401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6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DE1E3-427E-7246-892D-23D68995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4F746D5F-49C3-3D4A-A938-73042B375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3323" y="2967787"/>
            <a:ext cx="4754880" cy="3341572"/>
          </a:xfrm>
        </p:spPr>
        <p:txBody>
          <a:bodyPr>
            <a:normAutofit/>
          </a:bodyPr>
          <a:lstStyle/>
          <a:p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/>
              <a:t> Beaucoup de valeurs manquantes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/>
              <a:t> Pas d’information directement lié à la formation en ligne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/>
              <a:t> Nécessite d’interpréter les données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4D7EDC-EF91-0141-987A-C98B619A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18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E4200-398E-1D4B-BAB0-1FE53F141BD7}"/>
              </a:ext>
            </a:extLst>
          </p:cNvPr>
          <p:cNvSpPr/>
          <p:nvPr/>
        </p:nvSpPr>
        <p:spPr>
          <a:xfrm>
            <a:off x="4699842" y="10118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dirty="0"/>
              <a:t>Les données sur l’éducation de la banque mondiale permettent elles d’informer le projet d’expansion à l’international ?</a:t>
            </a:r>
          </a:p>
        </p:txBody>
      </p:sp>
      <p:pic>
        <p:nvPicPr>
          <p:cNvPr id="17" name="Espace réservé du contenu 15">
            <a:extLst>
              <a:ext uri="{FF2B5EF4-FFF2-40B4-BE49-F238E27FC236}">
                <a16:creationId xmlns:a16="http://schemas.microsoft.com/office/drawing/2014/main" id="{B8A11FFE-6191-274A-A81F-35C552EC2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563" y="1930232"/>
            <a:ext cx="1218401" cy="1218401"/>
          </a:xfrm>
          <a:prstGeom prst="rect">
            <a:avLst/>
          </a:prstGeom>
        </p:spPr>
      </p:pic>
      <p:sp>
        <p:nvSpPr>
          <p:cNvPr id="23" name="Espace réservé du contenu 22">
            <a:extLst>
              <a:ext uri="{FF2B5EF4-FFF2-40B4-BE49-F238E27FC236}">
                <a16:creationId xmlns:a16="http://schemas.microsoft.com/office/drawing/2014/main" id="{CD15F9C4-47B7-7744-A147-989F79CAE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4324" y="2967787"/>
            <a:ext cx="4754880" cy="3341572"/>
          </a:xfrm>
        </p:spPr>
        <p:txBody>
          <a:bodyPr>
            <a:normAutofit/>
          </a:bodyPr>
          <a:lstStyle/>
          <a:p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/>
              <a:t> Grande quantité de donnée disponible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/>
              <a:t> Indicateurs pertinents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/>
              <a:t> Information sur des pays très différents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  <p:pic>
        <p:nvPicPr>
          <p:cNvPr id="25" name="Espace réservé du contenu 20">
            <a:extLst>
              <a:ext uri="{FF2B5EF4-FFF2-40B4-BE49-F238E27FC236}">
                <a16:creationId xmlns:a16="http://schemas.microsoft.com/office/drawing/2014/main" id="{0DAE35BA-D454-924F-AF47-10D5E561D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562" y="1930232"/>
            <a:ext cx="1218402" cy="121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0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7DE1E3-427E-7246-892D-23D6899504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spc="200">
                <a:solidFill>
                  <a:schemeClr val="tx1">
                    <a:alpha val="80000"/>
                  </a:schemeClr>
                </a:solidFill>
              </a:rPr>
              <a:t>Merci de votre attention.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4D7EDC-EF91-0141-987A-C98B619A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7A2988C-573D-2B4E-BFE3-A9251A5A14B9}" type="slidenum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19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54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B7D5F-A86F-F84B-A9E7-9D602CF3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060D92-D900-FD45-8863-B0A15809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14" y="1941661"/>
            <a:ext cx="6388100" cy="392430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E505A9-B69D-4C44-BA96-5EFBE231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737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98195-0115-A844-90D5-28090B50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B43C8C-C837-DA44-A645-0E3B4B9EE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1292088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r>
              <a:rPr lang="fr-FR" sz="2400" b="1" dirty="0" err="1"/>
              <a:t>EdStatsSeries.csv</a:t>
            </a:r>
            <a:endParaRPr lang="fr-FR" sz="2400" b="1" dirty="0"/>
          </a:p>
          <a:p>
            <a:pPr>
              <a:buFont typeface="Wingdings" pitchFamily="2" charset="2"/>
              <a:buChar char="§"/>
            </a:pPr>
            <a:r>
              <a:rPr lang="fr-FR" dirty="0"/>
              <a:t> 3665 lignes / 21 colonnes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A5E4211-3238-3A40-B242-5B71DCA6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20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47D14D-B7AF-C64D-95F6-2B352C7235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65757" y="3240487"/>
            <a:ext cx="9071576" cy="32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88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98195-0115-A844-90D5-28090B50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B43C8C-C837-DA44-A645-0E3B4B9EE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1292088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r>
              <a:rPr lang="fr-FR" sz="2400" b="1" dirty="0" err="1"/>
              <a:t>EdStatsCountry.csv</a:t>
            </a:r>
            <a:endParaRPr lang="fr-FR" sz="2400" b="1" dirty="0"/>
          </a:p>
          <a:p>
            <a:pPr>
              <a:buFont typeface="Wingdings" pitchFamily="2" charset="2"/>
              <a:buChar char="§"/>
            </a:pPr>
            <a:r>
              <a:rPr lang="fr-FR" dirty="0"/>
              <a:t> 241 lignes / 32 colonnes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A5E4211-3238-3A40-B242-5B71DCA6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21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47D14D-B7AF-C64D-95F6-2B352C7235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68372" y="3337129"/>
            <a:ext cx="10839923" cy="28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57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98195-0115-A844-90D5-28090B50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B43C8C-C837-DA44-A645-0E3B4B9EE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1292088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r>
              <a:rPr lang="fr-FR" sz="2400" b="1" dirty="0" err="1"/>
              <a:t>EdStatsCountry-Series.csv</a:t>
            </a:r>
            <a:endParaRPr lang="fr-FR" sz="2400" b="1" dirty="0"/>
          </a:p>
          <a:p>
            <a:pPr>
              <a:buFont typeface="Wingdings" pitchFamily="2" charset="2"/>
              <a:buChar char="§"/>
            </a:pPr>
            <a:r>
              <a:rPr lang="fr-FR" dirty="0"/>
              <a:t> 613 lignes / 4 colonnes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A5E4211-3238-3A40-B242-5B71DCA6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22</a:t>
            </a:fld>
            <a:endParaRPr lang="fr-FR"/>
          </a:p>
        </p:txBody>
      </p:sp>
      <p:pic>
        <p:nvPicPr>
          <p:cNvPr id="5" name="Image 4" descr="Une image contenant texte, moniteur, capture d’écran, écran&#10;&#10;Description générée automatiquement">
            <a:extLst>
              <a:ext uri="{FF2B5EF4-FFF2-40B4-BE49-F238E27FC236}">
                <a16:creationId xmlns:a16="http://schemas.microsoft.com/office/drawing/2014/main" id="{6C47D14D-B7AF-C64D-95F6-2B352C723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742" y="3298804"/>
            <a:ext cx="6407544" cy="3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35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98195-0115-A844-90D5-28090B50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B43C8C-C837-DA44-A645-0E3B4B9EE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1292088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r>
              <a:rPr lang="fr-FR" sz="2400" b="1" dirty="0" err="1"/>
              <a:t>EdStatsFootNotes.csv</a:t>
            </a:r>
            <a:endParaRPr lang="fr-FR" sz="2400" b="1" dirty="0"/>
          </a:p>
          <a:p>
            <a:pPr>
              <a:buFont typeface="Wingdings" pitchFamily="2" charset="2"/>
              <a:buChar char="§"/>
            </a:pPr>
            <a:r>
              <a:rPr lang="fr-FR" dirty="0"/>
              <a:t> 643638 lignes / 5 colonnes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A5E4211-3238-3A40-B242-5B71DCA6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23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47D14D-B7AF-C64D-95F6-2B352C7235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26908" y="3429000"/>
            <a:ext cx="5302973" cy="28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4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1680A-4D7C-F944-9000-4166D632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F1E6B6-B56F-114D-AD62-F48AF3E9B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927132"/>
            <a:ext cx="972007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Les données sur l’éducation de la banque mondiale permettent elles d’informer le projet d’expansion à l’international ?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5E1321-AFC4-5D4A-922E-C748CED7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51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73FF7-C22A-F84E-BB8C-2DE51D38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478AC5-3BF8-484F-8F80-6B05B39FC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69" y="5235607"/>
            <a:ext cx="766182" cy="7661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8999B3-DB28-1D42-A9D3-2294943681BB}"/>
              </a:ext>
            </a:extLst>
          </p:cNvPr>
          <p:cNvSpPr/>
          <p:nvPr/>
        </p:nvSpPr>
        <p:spPr>
          <a:xfrm>
            <a:off x="3244190" y="5434032"/>
            <a:ext cx="3938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dirty="0"/>
              <a:t>Valider la qualité de ce jeu de données.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308012-F1AB-F041-9C93-FE909B486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784" y="2097314"/>
            <a:ext cx="766182" cy="7661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26A5B0-B92D-EF4C-85A8-62068AF29139}"/>
              </a:ext>
            </a:extLst>
          </p:cNvPr>
          <p:cNvSpPr/>
          <p:nvPr/>
        </p:nvSpPr>
        <p:spPr>
          <a:xfrm>
            <a:off x="3268716" y="22957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fr-FR" dirty="0"/>
              <a:t>Décrire les informations contenues dans le jeu de données.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A443410-33C9-CD49-9386-4E7D7E8D2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669" y="3129040"/>
            <a:ext cx="766182" cy="7661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800FFF-9F84-5C49-99AA-7C2C2B8471D0}"/>
              </a:ext>
            </a:extLst>
          </p:cNvPr>
          <p:cNvSpPr/>
          <p:nvPr/>
        </p:nvSpPr>
        <p:spPr>
          <a:xfrm>
            <a:off x="3268716" y="31889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fr-FR" dirty="0"/>
              <a:t>Sélectionner les informations qui semblent pertinentes pour répondre à la problématique.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16B43B9-E34C-DC40-A34F-72BCDFF6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784" y="4160766"/>
            <a:ext cx="809297" cy="80929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ECC31F8-AF4F-2043-B365-2A9955A45813}"/>
              </a:ext>
            </a:extLst>
          </p:cNvPr>
          <p:cNvSpPr/>
          <p:nvPr/>
        </p:nvSpPr>
        <p:spPr>
          <a:xfrm>
            <a:off x="3268716" y="41037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fr-FR" dirty="0"/>
              <a:t>Déterminer des ordres de grandeurs des indicateurs statistiques classiques pour les différentes zones géographiques et pays du monde.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118C01-86F1-3848-89A4-7765A36C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8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98195-0115-A844-90D5-28090B50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B43C8C-C837-DA44-A645-0E3B4B9EE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8"/>
            <a:ext cx="9720073" cy="38862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/>
              <a:t> Sources : </a:t>
            </a:r>
            <a:r>
              <a:rPr lang="fr-FR" dirty="0">
                <a:hlinkClick r:id="rId2"/>
              </a:rPr>
              <a:t>https://datacatalog.worldbank.org/dataset/education-statistics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itchFamily="2" charset="2"/>
              <a:buChar char="§"/>
            </a:pPr>
            <a:r>
              <a:rPr lang="fr-FR" dirty="0"/>
              <a:t> La base de données (</a:t>
            </a:r>
            <a:r>
              <a:rPr lang="fr-FR" dirty="0" err="1"/>
              <a:t>EdStats</a:t>
            </a:r>
            <a:r>
              <a:rPr lang="fr-FR" dirty="0"/>
              <a:t>) est composées de 5 tables :</a:t>
            </a:r>
          </a:p>
          <a:p>
            <a:pPr marL="128016" lvl="1" indent="0">
              <a:buNone/>
            </a:pPr>
            <a:endParaRPr lang="fr-FR" dirty="0"/>
          </a:p>
          <a:p>
            <a:pPr lvl="1">
              <a:buFont typeface="Wingdings" pitchFamily="2" charset="2"/>
              <a:buChar char="§"/>
            </a:pPr>
            <a:r>
              <a:rPr lang="fr-FR" dirty="0" err="1"/>
              <a:t>EdStatsCountry.csv</a:t>
            </a:r>
            <a:endParaRPr lang="fr-FR" dirty="0"/>
          </a:p>
          <a:p>
            <a:pPr lvl="1">
              <a:buFont typeface="Wingdings" pitchFamily="2" charset="2"/>
              <a:buChar char="§"/>
            </a:pPr>
            <a:r>
              <a:rPr lang="fr-FR" dirty="0" err="1"/>
              <a:t>EdStatsSeries.csv</a:t>
            </a:r>
            <a:endParaRPr lang="fr-FR" dirty="0"/>
          </a:p>
          <a:p>
            <a:pPr lvl="1">
              <a:buFont typeface="Wingdings" pitchFamily="2" charset="2"/>
              <a:buChar char="§"/>
            </a:pPr>
            <a:r>
              <a:rPr lang="fr-FR" dirty="0" err="1"/>
              <a:t>EdStatsCountry-Series.csv</a:t>
            </a:r>
            <a:endParaRPr lang="fr-FR" dirty="0"/>
          </a:p>
          <a:p>
            <a:pPr lvl="1">
              <a:buFont typeface="Wingdings" pitchFamily="2" charset="2"/>
              <a:buChar char="§"/>
            </a:pPr>
            <a:r>
              <a:rPr lang="fr-FR" dirty="0" err="1"/>
              <a:t>EdStatsFootNote.csv</a:t>
            </a:r>
            <a:endParaRPr lang="fr-FR" dirty="0"/>
          </a:p>
          <a:p>
            <a:pPr lvl="1">
              <a:buFont typeface="Wingdings" pitchFamily="2" charset="2"/>
              <a:buChar char="§"/>
            </a:pPr>
            <a:r>
              <a:rPr lang="fr-FR" dirty="0" err="1"/>
              <a:t>EdStatsData.csv</a:t>
            </a:r>
            <a:endParaRPr lang="fr-FR" dirty="0"/>
          </a:p>
          <a:p>
            <a:pPr lvl="1">
              <a:buFont typeface="Wingdings" pitchFamily="2" charset="2"/>
              <a:buChar char="§"/>
            </a:pPr>
            <a:endParaRPr lang="fr-FR" dirty="0"/>
          </a:p>
          <a:p>
            <a:pPr lvl="1"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A5E4211-3238-3A40-B242-5B71DCA6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9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98195-0115-A844-90D5-28090B50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B43C8C-C837-DA44-A645-0E3B4B9EE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1292088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r>
              <a:rPr lang="fr-FR" sz="2400" b="1" dirty="0" err="1"/>
              <a:t>EdStatsData.csv</a:t>
            </a:r>
            <a:endParaRPr lang="fr-FR" sz="2400" b="1" dirty="0"/>
          </a:p>
          <a:p>
            <a:pPr>
              <a:buFont typeface="Wingdings" pitchFamily="2" charset="2"/>
              <a:buChar char="§"/>
            </a:pPr>
            <a:r>
              <a:rPr lang="fr-FR" dirty="0"/>
              <a:t> 886 930 lignes / 70 colonnes ~ 62 millions de données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A5E4211-3238-3A40-B242-5B71DCA6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47D14D-B7AF-C64D-95F6-2B352C7235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65653" y="3274380"/>
            <a:ext cx="9357451" cy="320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5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98195-0115-A844-90D5-28090B50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valeurs manquantes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0CE88FF-75A0-D242-A6D6-F628AC70A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44" y="2513779"/>
            <a:ext cx="11333256" cy="4059189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AAC8B62-4D15-5C4B-B636-C6F9D5EC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919" y="1908312"/>
            <a:ext cx="9720073" cy="12920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/>
              <a:t> 86 % de valeurs manquantes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E033FAC7-FBE7-B04F-B3A2-66E408DC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4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98195-0115-A844-90D5-28090B50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Valeurs manquantes par colonne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0CE88FF-75A0-D242-A6D6-F628AC70A9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63866" y="2833401"/>
            <a:ext cx="9141206" cy="3819901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AAC8B62-4D15-5C4B-B636-C6F9D5EC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919" y="1908312"/>
            <a:ext cx="9720073" cy="77525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/>
              <a:t> Le pourcentage de valeur manquante médian par colonne est 94 %. </a:t>
            </a:r>
            <a:r>
              <a:rPr lang="fr-FR" i="1" dirty="0"/>
              <a:t>(colonne avec un taux supérieur en rouge sur le graphe)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0BF91B-1071-E443-ABC8-570ABAD875D7}"/>
              </a:ext>
            </a:extLst>
          </p:cNvPr>
          <p:cNvSpPr/>
          <p:nvPr/>
        </p:nvSpPr>
        <p:spPr>
          <a:xfrm>
            <a:off x="4731026" y="2683565"/>
            <a:ext cx="3160644" cy="36973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9C9D89-508D-6444-94CE-1AC993FC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54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98195-0115-A844-90D5-28090B50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Valeurs manquantes par indicateur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0CE88FF-75A0-D242-A6D6-F628AC70A9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8085" y="2542779"/>
            <a:ext cx="6083102" cy="3819901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AAC8B62-4D15-5C4B-B636-C6F9D5EC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919" y="1908312"/>
            <a:ext cx="9720073" cy="77525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/>
              <a:t> Le pourcentage de valeur manquante médian par indicateur est 95 %. </a:t>
            </a:r>
            <a:endParaRPr lang="fr-FR" i="1" dirty="0"/>
          </a:p>
        </p:txBody>
      </p:sp>
      <p:sp>
        <p:nvSpPr>
          <p:cNvPr id="3" name="Flèche vers la droite 2">
            <a:extLst>
              <a:ext uri="{FF2B5EF4-FFF2-40B4-BE49-F238E27FC236}">
                <a16:creationId xmlns:a16="http://schemas.microsoft.com/office/drawing/2014/main" id="{D518CD5E-43A7-4C47-942B-657374BAECC5}"/>
              </a:ext>
            </a:extLst>
          </p:cNvPr>
          <p:cNvSpPr/>
          <p:nvPr/>
        </p:nvSpPr>
        <p:spPr>
          <a:xfrm>
            <a:off x="6768547" y="4134677"/>
            <a:ext cx="993913" cy="31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A4676F-5C09-F14D-8DD3-4716F46640D7}"/>
              </a:ext>
            </a:extLst>
          </p:cNvPr>
          <p:cNvSpPr txBox="1"/>
          <p:nvPr/>
        </p:nvSpPr>
        <p:spPr>
          <a:xfrm>
            <a:off x="8069820" y="3832038"/>
            <a:ext cx="356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Suppression des indicateurs avec un taux de remplissage &lt; 50 % puis sélection manuelle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8B7A4C-4F3C-3B4E-B99F-B07D5F56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2988C-573D-2B4E-BFE3-A9251A5A14B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19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{EEB82516-4A35-C049-B384-54B60B4FD634}tf10001061</Template>
  <TotalTime>8316</TotalTime>
  <Words>1157</Words>
  <Application>Microsoft Macintosh PowerPoint</Application>
  <PresentationFormat>Grand écran</PresentationFormat>
  <Paragraphs>201</Paragraphs>
  <Slides>23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Tw Cen MT</vt:lpstr>
      <vt:lpstr>Tw Cen MT Condensed</vt:lpstr>
      <vt:lpstr>Wingdings</vt:lpstr>
      <vt:lpstr>Wingdings 3</vt:lpstr>
      <vt:lpstr>Intégral</vt:lpstr>
      <vt:lpstr>P2 Analysez des données de systèmes éducatifs </vt:lpstr>
      <vt:lpstr>Contexte</vt:lpstr>
      <vt:lpstr>Problématique</vt:lpstr>
      <vt:lpstr>Objectifs</vt:lpstr>
      <vt:lpstr>Description du jeu de données</vt:lpstr>
      <vt:lpstr>Description du jeu de données</vt:lpstr>
      <vt:lpstr>Analyse des valeurs manquantes</vt:lpstr>
      <vt:lpstr>Valeurs manquantes par colonne</vt:lpstr>
      <vt:lpstr>Valeurs manquantes par indicateur</vt:lpstr>
      <vt:lpstr>Sélection d’indicateurs pertinents</vt:lpstr>
      <vt:lpstr>Valeurs manquantes du nouveau jeu de données</vt:lpstr>
      <vt:lpstr>Analyse des indicateurs  sélectionnés</vt:lpstr>
      <vt:lpstr>Création de nouveau indicateur</vt:lpstr>
      <vt:lpstr>Analyse des nouveaux indicateurs</vt:lpstr>
      <vt:lpstr>Analyse des nouveaux  indicateurs</vt:lpstr>
      <vt:lpstr>Création d’un score de sélection des pays</vt:lpstr>
      <vt:lpstr>Création d’un score de sélection des pays</vt:lpstr>
      <vt:lpstr>Conclusion</vt:lpstr>
      <vt:lpstr>Merci de votre attention.</vt:lpstr>
      <vt:lpstr>Description du jeu de données</vt:lpstr>
      <vt:lpstr>Description du jeu de données</vt:lpstr>
      <vt:lpstr>Description du jeu de données</vt:lpstr>
      <vt:lpstr>Description du jeu de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Analysez des données de systèmes éducatifs </dc:title>
  <dc:creator>Franck Le Mat</dc:creator>
  <cp:lastModifiedBy>Franck Le Mat</cp:lastModifiedBy>
  <cp:revision>10</cp:revision>
  <dcterms:created xsi:type="dcterms:W3CDTF">2021-10-01T05:55:52Z</dcterms:created>
  <dcterms:modified xsi:type="dcterms:W3CDTF">2021-10-24T17:22:39Z</dcterms:modified>
</cp:coreProperties>
</file>