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7" r:id="rId4"/>
    <p:sldId id="261" r:id="rId5"/>
    <p:sldId id="260" r:id="rId6"/>
    <p:sldId id="262" r:id="rId7"/>
    <p:sldId id="263" r:id="rId8"/>
    <p:sldId id="264" r:id="rId9"/>
    <p:sldId id="259" r:id="rId10"/>
    <p:sldId id="265" r:id="rId11"/>
    <p:sldId id="266" r:id="rId12"/>
    <p:sldId id="269" r:id="rId13"/>
    <p:sldId id="268" r:id="rId14"/>
    <p:sldId id="267" r:id="rId15"/>
    <p:sldId id="270" r:id="rId16"/>
    <p:sldId id="271" r:id="rId17"/>
    <p:sldId id="273" r:id="rId18"/>
    <p:sldId id="274" r:id="rId19"/>
    <p:sldId id="275" r:id="rId2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EAF4"/>
    <a:srgbClr val="0E3A00"/>
    <a:srgbClr val="1A6C00"/>
    <a:srgbClr val="FF0000"/>
    <a:srgbClr val="66FF33"/>
    <a:srgbClr val="0A0ABC"/>
    <a:srgbClr val="113991"/>
    <a:srgbClr val="1C11AB"/>
    <a:srgbClr val="D9F5FF"/>
    <a:srgbClr val="05102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344" autoAdjust="0"/>
    <p:restoredTop sz="95980" autoAdjust="0"/>
  </p:normalViewPr>
  <p:slideViewPr>
    <p:cSldViewPr>
      <p:cViewPr>
        <p:scale>
          <a:sx n="80" d="100"/>
          <a:sy n="80" d="100"/>
        </p:scale>
        <p:origin x="-750" y="102"/>
      </p:cViewPr>
      <p:guideLst>
        <p:guide orient="horz" pos="2160"/>
        <p:guide pos="2880"/>
      </p:guideLst>
    </p:cSldViewPr>
  </p:slideViewPr>
  <p:outlineViewPr>
    <p:cViewPr>
      <p:scale>
        <a:sx n="33" d="100"/>
        <a:sy n="33" d="100"/>
      </p:scale>
      <p:origin x="0" y="432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DE486103-19DF-4D65-9A43-39D23A47F033}" type="datetimeFigureOut">
              <a:rPr lang="fr-FR" smtClean="0"/>
              <a:pPr/>
              <a:t>14/08/2021</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84A04236-AF7B-44DB-9ED9-F0B09DDAE2FB}"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E486103-19DF-4D65-9A43-39D23A47F033}" type="datetimeFigureOut">
              <a:rPr lang="fr-FR" smtClean="0"/>
              <a:pPr/>
              <a:t>14/08/2021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A04236-AF7B-44DB-9ED9-F0B09DDAE2FB}"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E486103-19DF-4D65-9A43-39D23A47F033}" type="datetimeFigureOut">
              <a:rPr lang="fr-FR" smtClean="0"/>
              <a:pPr/>
              <a:t>14/08/2021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A04236-AF7B-44DB-9ED9-F0B09DDAE2FB}"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E486103-19DF-4D65-9A43-39D23A47F033}" type="datetimeFigureOut">
              <a:rPr lang="fr-FR" smtClean="0"/>
              <a:pPr/>
              <a:t>14/08/2021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A04236-AF7B-44DB-9ED9-F0B09DDAE2FB}"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DE486103-19DF-4D65-9A43-39D23A47F033}" type="datetimeFigureOut">
              <a:rPr lang="fr-FR" smtClean="0"/>
              <a:pPr/>
              <a:t>14/08/2021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A04236-AF7B-44DB-9ED9-F0B09DDAE2FB}"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DE486103-19DF-4D65-9A43-39D23A47F033}" type="datetimeFigureOut">
              <a:rPr lang="fr-FR" smtClean="0"/>
              <a:pPr/>
              <a:t>14/08/2021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A04236-AF7B-44DB-9ED9-F0B09DDAE2FB}"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DE486103-19DF-4D65-9A43-39D23A47F033}" type="datetimeFigureOut">
              <a:rPr lang="fr-FR" smtClean="0"/>
              <a:pPr/>
              <a:t>14/08/2021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A04236-AF7B-44DB-9ED9-F0B09DDAE2FB}"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DE486103-19DF-4D65-9A43-39D23A47F033}" type="datetimeFigureOut">
              <a:rPr lang="fr-FR" smtClean="0"/>
              <a:pPr/>
              <a:t>14/08/2021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A04236-AF7B-44DB-9ED9-F0B09DDAE2FB}"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486103-19DF-4D65-9A43-39D23A47F033}" type="datetimeFigureOut">
              <a:rPr lang="fr-FR" smtClean="0"/>
              <a:pPr/>
              <a:t>14/08/2021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A04236-AF7B-44DB-9ED9-F0B09DDAE2FB}"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DE486103-19DF-4D65-9A43-39D23A47F033}" type="datetimeFigureOut">
              <a:rPr lang="fr-FR" smtClean="0"/>
              <a:pPr/>
              <a:t>14/08/2021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A04236-AF7B-44DB-9ED9-F0B09DDAE2FB}"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DE486103-19DF-4D65-9A43-39D23A47F033}" type="datetimeFigureOut">
              <a:rPr lang="fr-FR" smtClean="0"/>
              <a:pPr/>
              <a:t>14/08/2021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84A04236-AF7B-44DB-9ED9-F0B09DDAE2FB}"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E486103-19DF-4D65-9A43-39D23A47F033}" type="datetimeFigureOut">
              <a:rPr lang="fr-FR" smtClean="0"/>
              <a:pPr/>
              <a:t>14/08/2021</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4A04236-AF7B-44DB-9ED9-F0B09DDAE2FB}"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ideo" Target="file:///C:\Users\User\Desktop\Bureau\FFOutput\LES%20BASES%20DE%20GIT%20(tuto%20d&#233;butant)-Segmenter(1%20Segment).mp4"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ideo" Target="file:///C:\Users\User\Desktop\Bureau\FFOutput\FUS.mp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029"/>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85720" y="1500174"/>
            <a:ext cx="5929354" cy="2428892"/>
          </a:xfrm>
          <a:scene3d>
            <a:camera prst="obliqueTopRight"/>
            <a:lightRig rig="threePt" dir="t"/>
          </a:scene3d>
          <a:sp3d z="19050"/>
        </p:spPr>
        <p:txBody>
          <a:bodyPr>
            <a:normAutofit/>
            <a:flatTx/>
          </a:bodyPr>
          <a:lstStyle/>
          <a:p>
            <a:pPr algn="ctr"/>
            <a:r>
              <a:rPr lang="fr-FR" sz="9600" dirty="0" smtClean="0">
                <a:solidFill>
                  <a:schemeClr val="tx1"/>
                </a:solidFill>
                <a:latin typeface="Arial Rounded MT Bold" pitchFamily="34" charset="0"/>
              </a:rPr>
              <a:t>Git Hub</a:t>
            </a:r>
            <a:endParaRPr lang="fr-FR" sz="9600" dirty="0">
              <a:solidFill>
                <a:schemeClr val="tx1"/>
              </a:solidFill>
              <a:latin typeface="Arial Rounded MT Bold" pitchFamily="34" charset="0"/>
            </a:endParaRPr>
          </a:p>
        </p:txBody>
      </p:sp>
      <p:sp>
        <p:nvSpPr>
          <p:cNvPr id="3" name="Sous-titre 2"/>
          <p:cNvSpPr>
            <a:spLocks noGrp="1"/>
          </p:cNvSpPr>
          <p:nvPr>
            <p:ph type="subTitle" idx="1"/>
          </p:nvPr>
        </p:nvSpPr>
        <p:spPr>
          <a:xfrm>
            <a:off x="1357290" y="5286388"/>
            <a:ext cx="6400800" cy="642942"/>
          </a:xfrm>
        </p:spPr>
        <p:txBody>
          <a:bodyPr>
            <a:normAutofit/>
          </a:bodyPr>
          <a:lstStyle/>
          <a:p>
            <a:pPr algn="ctr"/>
            <a:r>
              <a:rPr lang="en-US" sz="3200" dirty="0" smtClean="0">
                <a:latin typeface="Arial Rounded MT Bold" pitchFamily="34" charset="0"/>
                <a:ea typeface="Adobe Fan Heiti Std B" pitchFamily="34" charset="-128"/>
              </a:rPr>
              <a:t>Where the world builds software</a:t>
            </a:r>
            <a:endParaRPr lang="fr-FR" sz="3200" dirty="0" smtClean="0">
              <a:solidFill>
                <a:srgbClr val="15D1A0"/>
              </a:solidFill>
              <a:latin typeface="Arial Rounded MT Bold" pitchFamily="34" charset="0"/>
              <a:ea typeface="Adobe Fan Heiti Std B" pitchFamily="34" charset="-128"/>
            </a:endParaRPr>
          </a:p>
        </p:txBody>
      </p:sp>
      <p:pic>
        <p:nvPicPr>
          <p:cNvPr id="1034" name="Picture 10" descr="C:\Users\User\Desktop\Sans titre.png"/>
          <p:cNvPicPr>
            <a:picLocks noChangeAspect="1" noChangeArrowheads="1"/>
          </p:cNvPicPr>
          <p:nvPr/>
        </p:nvPicPr>
        <p:blipFill>
          <a:blip r:embed="rId2"/>
          <a:srcRect/>
          <a:stretch>
            <a:fillRect/>
          </a:stretch>
        </p:blipFill>
        <p:spPr bwMode="auto">
          <a:xfrm>
            <a:off x="6215074" y="2428868"/>
            <a:ext cx="1444918" cy="140023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solidFill>
                  <a:srgbClr val="18EAF4"/>
                </a:solidFill>
              </a:rPr>
              <a:t>PRESENTAION</a:t>
            </a:r>
            <a:endParaRPr lang="fr-FR" sz="4400" dirty="0">
              <a:solidFill>
                <a:srgbClr val="18EAF4"/>
              </a:solidFill>
            </a:endParaRPr>
          </a:p>
        </p:txBody>
      </p:sp>
      <p:sp>
        <p:nvSpPr>
          <p:cNvPr id="3" name="Espace réservé du contenu 2"/>
          <p:cNvSpPr>
            <a:spLocks noGrp="1"/>
          </p:cNvSpPr>
          <p:nvPr>
            <p:ph idx="1"/>
          </p:nvPr>
        </p:nvSpPr>
        <p:spPr/>
        <p:txBody>
          <a:bodyPr/>
          <a:lstStyle/>
          <a:p>
            <a:pPr algn="ctr">
              <a:buFont typeface="Wingdings" pitchFamily="2" charset="2"/>
              <a:buChar char="q"/>
            </a:pPr>
            <a:r>
              <a:rPr lang="fr-FR" dirty="0" smtClean="0">
                <a:solidFill>
                  <a:schemeClr val="bg1"/>
                </a:solidFill>
              </a:rPr>
              <a:t> </a:t>
            </a:r>
            <a:r>
              <a:rPr lang="fr-FR" b="1" dirty="0" smtClean="0">
                <a:solidFill>
                  <a:schemeClr val="bg1"/>
                </a:solidFill>
              </a:rPr>
              <a:t>GITHUB</a:t>
            </a:r>
          </a:p>
          <a:p>
            <a:pPr algn="ctr">
              <a:buNone/>
            </a:pPr>
            <a:r>
              <a:rPr lang="fr-FR" dirty="0" smtClean="0">
                <a:solidFill>
                  <a:schemeClr val="bg1"/>
                </a:solidFill>
              </a:rPr>
              <a:t>est un site de partage de code, sur lequel on peut publier des projets dont le code est géré avec le système de gestion de version Git et qui est centré vers l'aspect social du développement</a:t>
            </a:r>
            <a:endParaRPr lang="fr-FR" dirty="0">
              <a:solidFill>
                <a:schemeClr val="bg1"/>
              </a:solidFill>
            </a:endParaRPr>
          </a:p>
        </p:txBody>
      </p:sp>
      <p:pic>
        <p:nvPicPr>
          <p:cNvPr id="7171" name="Picture 3" descr="C:\Users\User\Desktop\IGS\PP\frok.png"/>
          <p:cNvPicPr>
            <a:picLocks noChangeAspect="1" noChangeArrowheads="1"/>
          </p:cNvPicPr>
          <p:nvPr/>
        </p:nvPicPr>
        <p:blipFill>
          <a:blip r:embed="rId2"/>
          <a:srcRect/>
          <a:stretch>
            <a:fillRect/>
          </a:stretch>
        </p:blipFill>
        <p:spPr bwMode="auto">
          <a:xfrm>
            <a:off x="2143108" y="4286257"/>
            <a:ext cx="4643470" cy="257174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solidFill>
                  <a:srgbClr val="18EAF4"/>
                </a:solidFill>
              </a:rPr>
              <a:t>FONCTIONNEMENT DE GITHUB</a:t>
            </a:r>
            <a:endParaRPr lang="fr-FR" sz="4400" dirty="0">
              <a:solidFill>
                <a:srgbClr val="18EAF4"/>
              </a:solidFill>
            </a:endParaRPr>
          </a:p>
        </p:txBody>
      </p:sp>
      <p:sp>
        <p:nvSpPr>
          <p:cNvPr id="3" name="Espace réservé du contenu 2"/>
          <p:cNvSpPr>
            <a:spLocks noGrp="1"/>
          </p:cNvSpPr>
          <p:nvPr>
            <p:ph idx="1"/>
          </p:nvPr>
        </p:nvSpPr>
        <p:spPr/>
        <p:txBody>
          <a:bodyPr/>
          <a:lstStyle/>
          <a:p>
            <a:pPr algn="ctr">
              <a:buFont typeface="Wingdings" pitchFamily="2" charset="2"/>
              <a:buChar char="q"/>
            </a:pPr>
            <a:r>
              <a:rPr lang="fr-FR" b="1" dirty="0" smtClean="0">
                <a:solidFill>
                  <a:schemeClr val="bg1"/>
                </a:solidFill>
              </a:rPr>
              <a:t>REPOSITORY</a:t>
            </a:r>
          </a:p>
          <a:p>
            <a:pPr algn="ctr">
              <a:buNone/>
            </a:pPr>
            <a:endParaRPr lang="fr-FR" dirty="0" smtClean="0">
              <a:solidFill>
                <a:schemeClr val="bg1"/>
              </a:solidFill>
            </a:endParaRPr>
          </a:p>
          <a:p>
            <a:pPr algn="ctr">
              <a:buNone/>
            </a:pPr>
            <a:r>
              <a:rPr lang="fr-FR" dirty="0" smtClean="0">
                <a:solidFill>
                  <a:schemeClr val="bg1"/>
                </a:solidFill>
              </a:rPr>
              <a:t>Le référentiel ou dépôt est un stockage centralisé et organisé de données </a:t>
            </a:r>
            <a:endParaRPr lang="fr-FR" dirty="0">
              <a:solidFill>
                <a:schemeClr val="bg1"/>
              </a:solidFill>
            </a:endParaRPr>
          </a:p>
        </p:txBody>
      </p:sp>
      <p:pic>
        <p:nvPicPr>
          <p:cNvPr id="8194" name="Picture 2" descr="C:\Users\User\Pictures\Screenshots\repository.png"/>
          <p:cNvPicPr>
            <a:picLocks noChangeAspect="1" noChangeArrowheads="1"/>
          </p:cNvPicPr>
          <p:nvPr/>
        </p:nvPicPr>
        <p:blipFill>
          <a:blip r:embed="rId2"/>
          <a:srcRect/>
          <a:stretch>
            <a:fillRect/>
          </a:stretch>
        </p:blipFill>
        <p:spPr bwMode="auto">
          <a:xfrm>
            <a:off x="1000100" y="4071942"/>
            <a:ext cx="7143800" cy="192882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solidFill>
                  <a:srgbClr val="18EAF4"/>
                </a:solidFill>
              </a:rPr>
              <a:t>FONCTIONNEMENT DE GITHUB</a:t>
            </a:r>
            <a:endParaRPr lang="fr-FR" sz="4400" dirty="0">
              <a:solidFill>
                <a:srgbClr val="18EAF4"/>
              </a:solidFill>
            </a:endParaRPr>
          </a:p>
        </p:txBody>
      </p:sp>
      <p:sp>
        <p:nvSpPr>
          <p:cNvPr id="3" name="Espace réservé du contenu 2"/>
          <p:cNvSpPr>
            <a:spLocks noGrp="1"/>
          </p:cNvSpPr>
          <p:nvPr>
            <p:ph idx="1"/>
          </p:nvPr>
        </p:nvSpPr>
        <p:spPr/>
        <p:txBody>
          <a:bodyPr/>
          <a:lstStyle/>
          <a:p>
            <a:pPr algn="ctr">
              <a:buFont typeface="Wingdings" pitchFamily="2" charset="2"/>
              <a:buChar char="q"/>
            </a:pPr>
            <a:r>
              <a:rPr lang="fr-FR" b="1" dirty="0" smtClean="0">
                <a:solidFill>
                  <a:schemeClr val="bg1"/>
                </a:solidFill>
              </a:rPr>
              <a:t>CLONE </a:t>
            </a:r>
          </a:p>
          <a:p>
            <a:pPr algn="ctr">
              <a:buNone/>
            </a:pPr>
            <a:endParaRPr lang="fr-FR" dirty="0" smtClean="0">
              <a:solidFill>
                <a:schemeClr val="bg1"/>
              </a:solidFill>
            </a:endParaRPr>
          </a:p>
          <a:p>
            <a:pPr algn="ctr">
              <a:buNone/>
            </a:pPr>
            <a:r>
              <a:rPr lang="fr-FR" dirty="0" smtClean="0">
                <a:solidFill>
                  <a:schemeClr val="bg1"/>
                </a:solidFill>
              </a:rPr>
              <a:t>C’est la parti local du repository dans le sur lequel l’utilisateur travaillera </a:t>
            </a:r>
            <a:endParaRPr lang="fr-FR"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solidFill>
                  <a:srgbClr val="18EAF4"/>
                </a:solidFill>
              </a:rPr>
              <a:t>FONCTIONNEMENT DE GITHUB</a:t>
            </a:r>
            <a:endParaRPr lang="fr-FR" sz="4400" dirty="0">
              <a:solidFill>
                <a:srgbClr val="18EAF4"/>
              </a:solidFill>
            </a:endParaRPr>
          </a:p>
        </p:txBody>
      </p:sp>
      <p:sp>
        <p:nvSpPr>
          <p:cNvPr id="3" name="Espace réservé du contenu 2"/>
          <p:cNvSpPr>
            <a:spLocks noGrp="1"/>
          </p:cNvSpPr>
          <p:nvPr>
            <p:ph idx="1"/>
          </p:nvPr>
        </p:nvSpPr>
        <p:spPr/>
        <p:txBody>
          <a:bodyPr/>
          <a:lstStyle/>
          <a:p>
            <a:pPr algn="ctr">
              <a:buFont typeface="Wingdings" pitchFamily="2" charset="2"/>
              <a:buChar char="q"/>
            </a:pPr>
            <a:r>
              <a:rPr lang="fr-FR" b="1" dirty="0" smtClean="0">
                <a:solidFill>
                  <a:schemeClr val="bg1"/>
                </a:solidFill>
              </a:rPr>
              <a:t>COMMIT</a:t>
            </a:r>
          </a:p>
          <a:p>
            <a:pPr algn="ctr">
              <a:buNone/>
            </a:pPr>
            <a:endParaRPr lang="fr-FR" dirty="0" smtClean="0">
              <a:solidFill>
                <a:schemeClr val="bg1"/>
              </a:solidFill>
            </a:endParaRPr>
          </a:p>
          <a:p>
            <a:pPr algn="ctr">
              <a:buNone/>
            </a:pPr>
            <a:r>
              <a:rPr lang="fr-FR" dirty="0" smtClean="0">
                <a:solidFill>
                  <a:schemeClr val="bg1"/>
                </a:solidFill>
              </a:rPr>
              <a:t>Désigne l’enregistrement effectif d’une transaction</a:t>
            </a:r>
          </a:p>
          <a:p>
            <a:pPr algn="ctr">
              <a:buNone/>
            </a:pPr>
            <a:endParaRPr lang="fr-FR" dirty="0">
              <a:solidFill>
                <a:schemeClr val="bg1"/>
              </a:solidFill>
            </a:endParaRPr>
          </a:p>
        </p:txBody>
      </p:sp>
      <p:pic>
        <p:nvPicPr>
          <p:cNvPr id="5" name="LES BASES DE GIT (tuto débutant)-Segmenter(1 Segment).mp4">
            <a:hlinkClick r:id="" action="ppaction://media"/>
          </p:cNvPr>
          <p:cNvPicPr>
            <a:picLocks noRot="1" noChangeAspect="1"/>
          </p:cNvPicPr>
          <p:nvPr>
            <a:videoFile r:link="rId1"/>
          </p:nvPr>
        </p:nvPicPr>
        <p:blipFill>
          <a:blip r:embed="rId3" cstate="print"/>
          <a:stretch>
            <a:fillRect/>
          </a:stretch>
        </p:blipFill>
        <p:spPr>
          <a:xfrm>
            <a:off x="1500166" y="3500438"/>
            <a:ext cx="6215106" cy="3005930"/>
          </a:xfrm>
          <a:prstGeom prst="rect">
            <a:avLst/>
          </a:prstGeom>
          <a:ln>
            <a:noFill/>
          </a:ln>
          <a:effectLst>
            <a:outerShdw blurRad="190500" algn="tl" rotWithShape="0">
              <a:srgbClr val="000000">
                <a:alpha val="70000"/>
              </a:srgbClr>
            </a:outerShdw>
          </a:effec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103"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mute="1">
                <p:cTn id="7" repeatCount="indefinite"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solidFill>
                  <a:srgbClr val="18EAF4"/>
                </a:solidFill>
              </a:rPr>
              <a:t>FONCTIONNEMENT DE GITHUB</a:t>
            </a:r>
            <a:endParaRPr lang="fr-FR" sz="4400" dirty="0">
              <a:solidFill>
                <a:srgbClr val="18EAF4"/>
              </a:solidFill>
            </a:endParaRPr>
          </a:p>
        </p:txBody>
      </p:sp>
      <p:sp>
        <p:nvSpPr>
          <p:cNvPr id="3" name="Espace réservé du contenu 2"/>
          <p:cNvSpPr>
            <a:spLocks noGrp="1"/>
          </p:cNvSpPr>
          <p:nvPr>
            <p:ph idx="1"/>
          </p:nvPr>
        </p:nvSpPr>
        <p:spPr/>
        <p:txBody>
          <a:bodyPr/>
          <a:lstStyle/>
          <a:p>
            <a:pPr algn="ctr">
              <a:buFont typeface="Wingdings" pitchFamily="2" charset="2"/>
              <a:buChar char="q"/>
            </a:pPr>
            <a:r>
              <a:rPr lang="fr-FR" b="1" dirty="0" smtClean="0">
                <a:solidFill>
                  <a:schemeClr val="bg1"/>
                </a:solidFill>
              </a:rPr>
              <a:t>BRANCHING</a:t>
            </a:r>
          </a:p>
          <a:p>
            <a:pPr algn="ctr">
              <a:buNone/>
            </a:pPr>
            <a:endParaRPr lang="fr-FR" b="1" dirty="0" smtClean="0">
              <a:solidFill>
                <a:schemeClr val="bg1"/>
              </a:solidFill>
            </a:endParaRPr>
          </a:p>
          <a:p>
            <a:pPr algn="ctr">
              <a:buNone/>
            </a:pPr>
            <a:r>
              <a:rPr lang="fr-FR" dirty="0" smtClean="0">
                <a:solidFill>
                  <a:schemeClr val="bg1"/>
                </a:solidFill>
              </a:rPr>
              <a:t>Le Branchement est le moyen de travailler sur différentes versions d'un référentiel en même temps</a:t>
            </a:r>
          </a:p>
          <a:p>
            <a:pPr algn="ctr">
              <a:buNone/>
            </a:pPr>
            <a:endParaRPr lang="fr-FR" dirty="0">
              <a:solidFill>
                <a:schemeClr val="bg1"/>
              </a:solidFill>
            </a:endParaRPr>
          </a:p>
        </p:txBody>
      </p:sp>
      <p:pic>
        <p:nvPicPr>
          <p:cNvPr id="9222" name="Picture 6" descr="C:\Users\User\Desktop\branching.png"/>
          <p:cNvPicPr>
            <a:picLocks noChangeAspect="1" noChangeArrowheads="1"/>
          </p:cNvPicPr>
          <p:nvPr/>
        </p:nvPicPr>
        <p:blipFill>
          <a:blip r:embed="rId2"/>
          <a:srcRect/>
          <a:stretch>
            <a:fillRect/>
          </a:stretch>
        </p:blipFill>
        <p:spPr bwMode="auto">
          <a:xfrm>
            <a:off x="928663" y="3929066"/>
            <a:ext cx="7143800" cy="2571744"/>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solidFill>
                  <a:srgbClr val="18EAF4"/>
                </a:solidFill>
              </a:rPr>
              <a:t>FONCTIONNEMENT DE GITHUB</a:t>
            </a:r>
            <a:endParaRPr lang="fr-FR" sz="4400" dirty="0">
              <a:solidFill>
                <a:srgbClr val="18EAF4"/>
              </a:solidFill>
            </a:endParaRPr>
          </a:p>
        </p:txBody>
      </p:sp>
      <p:sp>
        <p:nvSpPr>
          <p:cNvPr id="3" name="Espace réservé du contenu 2"/>
          <p:cNvSpPr>
            <a:spLocks noGrp="1"/>
          </p:cNvSpPr>
          <p:nvPr>
            <p:ph idx="1"/>
          </p:nvPr>
        </p:nvSpPr>
        <p:spPr/>
        <p:txBody>
          <a:bodyPr/>
          <a:lstStyle/>
          <a:p>
            <a:pPr algn="ctr">
              <a:lnSpc>
                <a:spcPct val="150000"/>
              </a:lnSpc>
              <a:buFont typeface="Wingdings" pitchFamily="2" charset="2"/>
              <a:buChar char="q"/>
            </a:pPr>
            <a:r>
              <a:rPr lang="fr-FR" b="1" dirty="0" smtClean="0">
                <a:solidFill>
                  <a:schemeClr val="bg1"/>
                </a:solidFill>
              </a:rPr>
              <a:t>PULL REQUEST</a:t>
            </a:r>
          </a:p>
          <a:p>
            <a:pPr>
              <a:buNone/>
            </a:pPr>
            <a:r>
              <a:rPr lang="fr-FR" dirty="0" smtClean="0">
                <a:solidFill>
                  <a:schemeClr val="bg1"/>
                </a:solidFill>
              </a:rPr>
              <a:t>Propose vos modifications et demandez à quelqu'un de les réviser, d'extraire votre contribution et de les fusionner dans sa branche.</a:t>
            </a:r>
            <a:endParaRPr lang="fr-FR" dirty="0">
              <a:solidFill>
                <a:schemeClr val="bg1"/>
              </a:solidFill>
            </a:endParaRPr>
          </a:p>
        </p:txBody>
      </p:sp>
      <p:pic>
        <p:nvPicPr>
          <p:cNvPr id="3075" name="Picture 3" descr="C:\Users\User\Desktop\diff.png"/>
          <p:cNvPicPr>
            <a:picLocks noChangeAspect="1" noChangeArrowheads="1"/>
          </p:cNvPicPr>
          <p:nvPr/>
        </p:nvPicPr>
        <p:blipFill>
          <a:blip r:embed="rId2"/>
          <a:srcRect/>
          <a:stretch>
            <a:fillRect/>
          </a:stretch>
        </p:blipFill>
        <p:spPr bwMode="auto">
          <a:xfrm>
            <a:off x="642910" y="4214818"/>
            <a:ext cx="7072362" cy="228601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solidFill>
                  <a:srgbClr val="18EAF4"/>
                </a:solidFill>
              </a:rPr>
              <a:t>FONCTIONNEMENT DE GITHUB</a:t>
            </a:r>
            <a:endParaRPr lang="fr-FR" sz="4400" dirty="0">
              <a:solidFill>
                <a:srgbClr val="18EAF4"/>
              </a:solidFill>
            </a:endParaRPr>
          </a:p>
        </p:txBody>
      </p:sp>
      <p:sp>
        <p:nvSpPr>
          <p:cNvPr id="3" name="Espace réservé du contenu 2"/>
          <p:cNvSpPr>
            <a:spLocks noGrp="1"/>
          </p:cNvSpPr>
          <p:nvPr>
            <p:ph idx="1"/>
          </p:nvPr>
        </p:nvSpPr>
        <p:spPr/>
        <p:txBody>
          <a:bodyPr/>
          <a:lstStyle/>
          <a:p>
            <a:pPr algn="ctr">
              <a:buFont typeface="Wingdings" pitchFamily="2" charset="2"/>
              <a:buChar char="q"/>
            </a:pPr>
            <a:r>
              <a:rPr lang="fr-FR" b="1" dirty="0" smtClean="0">
                <a:solidFill>
                  <a:schemeClr val="bg1"/>
                </a:solidFill>
              </a:rPr>
              <a:t>FUSION DE PULL REQUEST</a:t>
            </a:r>
          </a:p>
          <a:p>
            <a:pPr algn="ctr">
              <a:buNone/>
            </a:pPr>
            <a:endParaRPr lang="fr-FR" b="1" dirty="0" smtClean="0">
              <a:solidFill>
                <a:schemeClr val="bg1"/>
              </a:solidFill>
            </a:endParaRPr>
          </a:p>
          <a:p>
            <a:pPr algn="ctr">
              <a:buNone/>
            </a:pPr>
            <a:r>
              <a:rPr lang="fr-FR" dirty="0" smtClean="0">
                <a:solidFill>
                  <a:schemeClr val="bg1"/>
                </a:solidFill>
              </a:rPr>
              <a:t>L’opération de fusion (en anglais merge) permet d’intégrer les modifications d’une branche dans une autre et ainsi obtenir un projet final</a:t>
            </a:r>
            <a:endParaRPr lang="fr-FR"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solidFill>
                  <a:srgbClr val="18EAF4"/>
                </a:solidFill>
              </a:rPr>
              <a:t>FONCTIONNEMENT DE GITHUB</a:t>
            </a:r>
            <a:endParaRPr lang="fr-FR" sz="4400" dirty="0">
              <a:solidFill>
                <a:srgbClr val="18EAF4"/>
              </a:solidFill>
            </a:endParaRPr>
          </a:p>
        </p:txBody>
      </p:sp>
      <p:sp>
        <p:nvSpPr>
          <p:cNvPr id="3" name="Espace réservé du contenu 2"/>
          <p:cNvSpPr>
            <a:spLocks noGrp="1"/>
          </p:cNvSpPr>
          <p:nvPr>
            <p:ph idx="1"/>
          </p:nvPr>
        </p:nvSpPr>
        <p:spPr/>
        <p:txBody>
          <a:bodyPr/>
          <a:lstStyle/>
          <a:p>
            <a:pPr algn="ctr">
              <a:buFont typeface="Wingdings" pitchFamily="2" charset="2"/>
              <a:buChar char="q"/>
            </a:pPr>
            <a:r>
              <a:rPr lang="fr-FR" b="1" dirty="0" smtClean="0">
                <a:solidFill>
                  <a:schemeClr val="bg1"/>
                </a:solidFill>
              </a:rPr>
              <a:t>FUSION DE PULL REQUEST</a:t>
            </a:r>
          </a:p>
          <a:p>
            <a:pPr algn="ctr">
              <a:buNone/>
            </a:pPr>
            <a:endParaRPr lang="fr-FR" b="1" dirty="0" smtClean="0">
              <a:solidFill>
                <a:schemeClr val="bg1"/>
              </a:solidFill>
            </a:endParaRPr>
          </a:p>
        </p:txBody>
      </p:sp>
      <p:pic>
        <p:nvPicPr>
          <p:cNvPr id="13" name="FUS.mp4">
            <a:hlinkClick r:id="" action="ppaction://media"/>
          </p:cNvPr>
          <p:cNvPicPr>
            <a:picLocks noRot="1" noChangeAspect="1"/>
          </p:cNvPicPr>
          <p:nvPr>
            <a:videoFile r:link="rId1"/>
          </p:nvPr>
        </p:nvPicPr>
        <p:blipFill>
          <a:blip r:embed="rId3"/>
          <a:stretch>
            <a:fillRect/>
          </a:stretch>
        </p:blipFill>
        <p:spPr>
          <a:xfrm>
            <a:off x="857224" y="2714620"/>
            <a:ext cx="7429552" cy="3643338"/>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7148"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mute="1">
                <p:cTn id="7" repeatCount="indefinite" fill="hold" display="0">
                  <p:stCondLst>
                    <p:cond delay="indefinite"/>
                  </p:stCondLst>
                  <p:endCondLst>
                    <p:cond evt="onNext" delay="0">
                      <p:tgtEl>
                        <p:sldTgt/>
                      </p:tgtEl>
                    </p:cond>
                    <p:cond evt="onPrev" delay="0">
                      <p:tgtEl>
                        <p:sldTgt/>
                      </p:tgtEl>
                    </p:cond>
                  </p:endCondLst>
                </p:cTn>
                <p:tgtEl>
                  <p:spTgt spid="13"/>
                </p:tgtEl>
              </p:cMediaNode>
            </p:video>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3"/>
                                        </p:tgtEl>
                                      </p:cBhvr>
                                    </p:cmd>
                                  </p:childTnLst>
                                </p:cTn>
                              </p:par>
                            </p:childTnLst>
                          </p:cTn>
                        </p:par>
                      </p:childTnLst>
                    </p:cTn>
                  </p:par>
                </p:childTnLst>
              </p:cTn>
              <p:nextCondLst>
                <p:cond evt="onClick" delay="0">
                  <p:tgtEl>
                    <p:spTgt spid="13"/>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solidFill>
                  <a:srgbClr val="18EAF4"/>
                </a:solidFill>
              </a:rPr>
              <a:t>UTILISATION DE GITHUB</a:t>
            </a:r>
            <a:endParaRPr lang="fr-FR" sz="4400" dirty="0">
              <a:solidFill>
                <a:srgbClr val="18EAF4"/>
              </a:solidFill>
            </a:endParaRPr>
          </a:p>
        </p:txBody>
      </p:sp>
      <p:sp>
        <p:nvSpPr>
          <p:cNvPr id="3" name="Espace réservé du contenu 2"/>
          <p:cNvSpPr>
            <a:spLocks noGrp="1"/>
          </p:cNvSpPr>
          <p:nvPr>
            <p:ph idx="1"/>
          </p:nvPr>
        </p:nvSpPr>
        <p:spPr/>
        <p:txBody>
          <a:bodyPr/>
          <a:lstStyle/>
          <a:p>
            <a:pPr algn="ctr">
              <a:buNone/>
            </a:pPr>
            <a:endParaRPr lang="fr-FR" dirty="0" smtClean="0">
              <a:solidFill>
                <a:schemeClr val="bg1"/>
              </a:solidFill>
            </a:endParaRPr>
          </a:p>
          <a:p>
            <a:pPr algn="ctr">
              <a:buNone/>
            </a:pPr>
            <a:endParaRPr lang="fr-FR" dirty="0" smtClean="0">
              <a:solidFill>
                <a:schemeClr val="bg1"/>
              </a:solidFill>
            </a:endParaRPr>
          </a:p>
          <a:p>
            <a:pPr algn="ctr">
              <a:buNone/>
            </a:pPr>
            <a:r>
              <a:rPr lang="fr-FR" dirty="0" smtClean="0">
                <a:solidFill>
                  <a:schemeClr val="bg1"/>
                </a:solidFill>
              </a:rPr>
              <a:t>Nous allons vous présenter de manière pratique l’utilisation de GitHub</a:t>
            </a:r>
          </a:p>
          <a:p>
            <a:pPr algn="ctr">
              <a:buNone/>
            </a:pPr>
            <a:r>
              <a:rPr lang="fr-FR" dirty="0" smtClean="0">
                <a:solidFill>
                  <a:schemeClr val="bg1"/>
                </a:solidFill>
              </a:rPr>
              <a:t>Le document récapitulatif sera disponible via git hub pour une consultation ultérieure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solidFill>
                  <a:srgbClr val="18EAF4"/>
                </a:solidFill>
              </a:rPr>
              <a:t>FIN DE LA PRESENTATION</a:t>
            </a:r>
            <a:endParaRPr lang="fr-FR" sz="4400" dirty="0">
              <a:solidFill>
                <a:srgbClr val="18EAF4"/>
              </a:solidFill>
            </a:endParaRPr>
          </a:p>
        </p:txBody>
      </p:sp>
      <p:sp>
        <p:nvSpPr>
          <p:cNvPr id="3" name="Espace réservé du contenu 2"/>
          <p:cNvSpPr>
            <a:spLocks noGrp="1"/>
          </p:cNvSpPr>
          <p:nvPr>
            <p:ph idx="1"/>
          </p:nvPr>
        </p:nvSpPr>
        <p:spPr/>
        <p:txBody>
          <a:bodyPr/>
          <a:lstStyle/>
          <a:p>
            <a:pPr>
              <a:buNone/>
            </a:pPr>
            <a:endParaRPr lang="fr-FR" dirty="0" smtClean="0">
              <a:solidFill>
                <a:schemeClr val="bg1"/>
              </a:solidFill>
            </a:endParaRPr>
          </a:p>
          <a:p>
            <a:pPr>
              <a:buNone/>
            </a:pPr>
            <a:endParaRPr lang="fr-FR" dirty="0" smtClean="0">
              <a:solidFill>
                <a:schemeClr val="bg1"/>
              </a:solidFill>
            </a:endParaRPr>
          </a:p>
          <a:p>
            <a:pPr>
              <a:buNone/>
            </a:pPr>
            <a:endParaRPr lang="fr-FR" dirty="0" smtClean="0">
              <a:solidFill>
                <a:schemeClr val="bg1"/>
              </a:solidFill>
            </a:endParaRPr>
          </a:p>
          <a:p>
            <a:pPr algn="ctr">
              <a:buNone/>
            </a:pPr>
            <a:r>
              <a:rPr lang="fr-FR" sz="4400" dirty="0" smtClean="0">
                <a:solidFill>
                  <a:schemeClr val="bg1"/>
                </a:solidFill>
              </a:rPr>
              <a:t>Merci pour votre attention</a:t>
            </a:r>
            <a:endParaRPr lang="fr-FR" sz="44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l="-33000" r="-33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Sommaire</a:t>
            </a:r>
            <a:endParaRPr lang="fr-FR" dirty="0"/>
          </a:p>
        </p:txBody>
      </p:sp>
      <p:sp>
        <p:nvSpPr>
          <p:cNvPr id="3" name="Espace réservé du contenu 2"/>
          <p:cNvSpPr>
            <a:spLocks noGrp="1"/>
          </p:cNvSpPr>
          <p:nvPr>
            <p:ph idx="1"/>
          </p:nvPr>
        </p:nvSpPr>
        <p:spPr/>
        <p:txBody>
          <a:bodyPr>
            <a:normAutofit fontScale="92500" lnSpcReduction="20000"/>
          </a:bodyPr>
          <a:lstStyle/>
          <a:p>
            <a:pPr>
              <a:buClr>
                <a:srgbClr val="0B245D"/>
              </a:buClr>
              <a:buFont typeface="Wingdings" pitchFamily="2" charset="2"/>
              <a:buChar char="q"/>
            </a:pPr>
            <a:r>
              <a:rPr lang="fr-FR" sz="2200" dirty="0" smtClean="0">
                <a:solidFill>
                  <a:srgbClr val="FF0000"/>
                </a:solidFill>
              </a:rPr>
              <a:t> PRESENTATION DE GITHUB</a:t>
            </a:r>
          </a:p>
          <a:p>
            <a:pPr lvl="1">
              <a:lnSpc>
                <a:spcPct val="160000"/>
              </a:lnSpc>
              <a:buClr>
                <a:srgbClr val="113991"/>
              </a:buClr>
              <a:buFont typeface="Wingdings" pitchFamily="2" charset="2"/>
              <a:buChar char="Ø"/>
            </a:pPr>
            <a:r>
              <a:rPr lang="fr-FR" sz="2000" dirty="0" smtClean="0">
                <a:solidFill>
                  <a:srgbClr val="002060"/>
                </a:solidFill>
              </a:rPr>
              <a:t>Le Git</a:t>
            </a:r>
          </a:p>
          <a:p>
            <a:pPr lvl="1">
              <a:buClr>
                <a:srgbClr val="113991"/>
              </a:buClr>
              <a:buFont typeface="Wingdings" pitchFamily="2" charset="2"/>
              <a:buChar char="Ø"/>
            </a:pPr>
            <a:r>
              <a:rPr lang="fr-FR" sz="2000" dirty="0" smtClean="0">
                <a:solidFill>
                  <a:srgbClr val="002060"/>
                </a:solidFill>
              </a:rPr>
              <a:t>Le Hub</a:t>
            </a:r>
          </a:p>
          <a:p>
            <a:pPr lvl="1">
              <a:buClr>
                <a:srgbClr val="113991"/>
              </a:buClr>
              <a:buFont typeface="Wingdings" pitchFamily="2" charset="2"/>
              <a:buChar char="Ø"/>
            </a:pPr>
            <a:r>
              <a:rPr lang="fr-FR" sz="2000" dirty="0" smtClean="0">
                <a:solidFill>
                  <a:srgbClr val="002060"/>
                </a:solidFill>
              </a:rPr>
              <a:t>GitHub</a:t>
            </a:r>
            <a:endParaRPr lang="fr-FR" sz="2200" dirty="0" smtClean="0">
              <a:solidFill>
                <a:srgbClr val="FF0000"/>
              </a:solidFill>
            </a:endParaRPr>
          </a:p>
          <a:p>
            <a:pPr>
              <a:lnSpc>
                <a:spcPct val="170000"/>
              </a:lnSpc>
              <a:buClr>
                <a:srgbClr val="113991"/>
              </a:buClr>
              <a:buFont typeface="Wingdings" pitchFamily="2" charset="2"/>
              <a:buChar char="q"/>
            </a:pPr>
            <a:r>
              <a:rPr lang="fr-FR" sz="2200" dirty="0" smtClean="0">
                <a:solidFill>
                  <a:srgbClr val="FF0000"/>
                </a:solidFill>
              </a:rPr>
              <a:t>FONCIONNEMENT DE GITHUB</a:t>
            </a:r>
          </a:p>
          <a:p>
            <a:pPr lvl="1">
              <a:buClr>
                <a:srgbClr val="113991"/>
              </a:buClr>
              <a:buSzPct val="95000"/>
              <a:buFont typeface="Wingdings" pitchFamily="2" charset="2"/>
              <a:buChar char="Ø"/>
            </a:pPr>
            <a:r>
              <a:rPr lang="fr-FR" sz="2100" dirty="0" smtClean="0">
                <a:solidFill>
                  <a:srgbClr val="002060"/>
                </a:solidFill>
              </a:rPr>
              <a:t>Repository</a:t>
            </a:r>
          </a:p>
          <a:p>
            <a:pPr lvl="1">
              <a:buClr>
                <a:srgbClr val="113991"/>
              </a:buClr>
              <a:buSzPct val="95000"/>
              <a:buFont typeface="Wingdings" pitchFamily="2" charset="2"/>
              <a:buChar char="Ø"/>
            </a:pPr>
            <a:r>
              <a:rPr lang="fr-FR" sz="2100" dirty="0" smtClean="0">
                <a:solidFill>
                  <a:srgbClr val="002060"/>
                </a:solidFill>
              </a:rPr>
              <a:t>Clone</a:t>
            </a:r>
          </a:p>
          <a:p>
            <a:pPr lvl="1">
              <a:buClr>
                <a:srgbClr val="113991"/>
              </a:buClr>
              <a:buSzPct val="95000"/>
              <a:buFont typeface="Wingdings" pitchFamily="2" charset="2"/>
              <a:buChar char="Ø"/>
            </a:pPr>
            <a:r>
              <a:rPr lang="fr-FR" sz="2100" dirty="0" smtClean="0">
                <a:solidFill>
                  <a:srgbClr val="002060"/>
                </a:solidFill>
              </a:rPr>
              <a:t>Commit</a:t>
            </a:r>
            <a:endParaRPr lang="fr-FR" sz="2000" dirty="0" smtClean="0">
              <a:solidFill>
                <a:srgbClr val="FF0000"/>
              </a:solidFill>
            </a:endParaRPr>
          </a:p>
          <a:p>
            <a:pPr>
              <a:lnSpc>
                <a:spcPct val="170000"/>
              </a:lnSpc>
              <a:buClr>
                <a:srgbClr val="113991"/>
              </a:buClr>
              <a:buFont typeface="Wingdings" pitchFamily="2" charset="2"/>
              <a:buChar char="q"/>
            </a:pPr>
            <a:r>
              <a:rPr lang="fr-FR" sz="2200" dirty="0" smtClean="0">
                <a:solidFill>
                  <a:srgbClr val="FF0000"/>
                </a:solidFill>
              </a:rPr>
              <a:t> UTILISATION DE GITHUB</a:t>
            </a:r>
          </a:p>
          <a:p>
            <a:pPr lvl="1">
              <a:buClr>
                <a:srgbClr val="113991"/>
              </a:buClr>
              <a:buSzPct val="90000"/>
              <a:buFont typeface="Wingdings" pitchFamily="2" charset="2"/>
              <a:buChar char="Ø"/>
            </a:pPr>
            <a:r>
              <a:rPr lang="fr-FR" sz="2000" dirty="0" smtClean="0">
                <a:solidFill>
                  <a:srgbClr val="002060"/>
                </a:solidFill>
              </a:rPr>
              <a:t>Installer  GitHub Desktop</a:t>
            </a:r>
          </a:p>
          <a:p>
            <a:pPr lvl="1">
              <a:buClr>
                <a:srgbClr val="113991"/>
              </a:buClr>
              <a:buFont typeface="Wingdings" pitchFamily="2" charset="2"/>
              <a:buChar char="Ø"/>
            </a:pPr>
            <a:r>
              <a:rPr lang="fr-FR" sz="2000" dirty="0" smtClean="0">
                <a:solidFill>
                  <a:srgbClr val="002060"/>
                </a:solidFill>
              </a:rPr>
              <a:t>Installer Git Bash</a:t>
            </a:r>
          </a:p>
          <a:p>
            <a:pPr lvl="1">
              <a:buClr>
                <a:srgbClr val="113991"/>
              </a:buClr>
              <a:buFont typeface="Wingdings" pitchFamily="2" charset="2"/>
              <a:buChar char="Ø"/>
            </a:pPr>
            <a:r>
              <a:rPr lang="fr-FR" sz="2000" dirty="0" smtClean="0">
                <a:solidFill>
                  <a:srgbClr val="002060"/>
                </a:solidFill>
              </a:rPr>
              <a:t>Créer un compte Git Hub</a:t>
            </a:r>
          </a:p>
        </p:txBody>
      </p:sp>
      <p:sp>
        <p:nvSpPr>
          <p:cNvPr id="4" name="Rectangle 3"/>
          <p:cNvSpPr/>
          <p:nvPr/>
        </p:nvSpPr>
        <p:spPr>
          <a:xfrm>
            <a:off x="4357686" y="4929198"/>
            <a:ext cx="3786214" cy="142876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lvl="1">
              <a:buClr>
                <a:srgbClr val="113991"/>
              </a:buClr>
              <a:buFont typeface="Wingdings" pitchFamily="2" charset="2"/>
              <a:buChar char="Ø"/>
            </a:pPr>
            <a:r>
              <a:rPr lang="fr-FR" sz="2000" dirty="0" smtClean="0">
                <a:solidFill>
                  <a:srgbClr val="FF0000"/>
                </a:solidFill>
              </a:rPr>
              <a:t> </a:t>
            </a:r>
            <a:r>
              <a:rPr lang="fr-FR" sz="1900" dirty="0" smtClean="0">
                <a:solidFill>
                  <a:srgbClr val="002060"/>
                </a:solidFill>
              </a:rPr>
              <a:t>Ajouter un fichier</a:t>
            </a:r>
          </a:p>
          <a:p>
            <a:pPr lvl="1">
              <a:buClr>
                <a:srgbClr val="113991"/>
              </a:buClr>
              <a:buFont typeface="Wingdings" pitchFamily="2" charset="2"/>
              <a:buChar char="Ø"/>
            </a:pPr>
            <a:r>
              <a:rPr lang="fr-FR" sz="1900" dirty="0" smtClean="0">
                <a:solidFill>
                  <a:srgbClr val="002060"/>
                </a:solidFill>
              </a:rPr>
              <a:t> Partager un fichier</a:t>
            </a:r>
          </a:p>
          <a:p>
            <a:pPr lvl="1">
              <a:buClr>
                <a:srgbClr val="113991"/>
              </a:buClr>
              <a:buFont typeface="Wingdings" pitchFamily="2" charset="2"/>
              <a:buChar char="Ø"/>
            </a:pPr>
            <a:r>
              <a:rPr lang="fr-FR" sz="1900" dirty="0" smtClean="0">
                <a:solidFill>
                  <a:srgbClr val="002060"/>
                </a:solidFill>
              </a:rPr>
              <a:t> Gérer le Versioning</a:t>
            </a:r>
          </a:p>
        </p:txBody>
      </p:sp>
      <p:sp>
        <p:nvSpPr>
          <p:cNvPr id="6" name="Rectangle 5"/>
          <p:cNvSpPr/>
          <p:nvPr/>
        </p:nvSpPr>
        <p:spPr>
          <a:xfrm>
            <a:off x="4786314" y="3786190"/>
            <a:ext cx="3143272" cy="10001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buFont typeface="Wingdings" pitchFamily="2" charset="2"/>
              <a:buChar char="Ø"/>
            </a:pPr>
            <a:r>
              <a:rPr lang="fr-FR" dirty="0" smtClean="0">
                <a:solidFill>
                  <a:srgbClr val="002060"/>
                </a:solidFill>
              </a:rPr>
              <a:t>Branching</a:t>
            </a:r>
          </a:p>
          <a:p>
            <a:pPr>
              <a:buFont typeface="Wingdings" pitchFamily="2" charset="2"/>
              <a:buChar char="Ø"/>
            </a:pPr>
            <a:r>
              <a:rPr lang="fr-FR" dirty="0" smtClean="0">
                <a:solidFill>
                  <a:srgbClr val="002060"/>
                </a:solidFill>
              </a:rPr>
              <a:t>Pull Request</a:t>
            </a:r>
          </a:p>
          <a:p>
            <a:pPr>
              <a:buFont typeface="Wingdings" pitchFamily="2" charset="2"/>
              <a:buChar char="Ø"/>
            </a:pPr>
            <a:r>
              <a:rPr lang="fr-FR" dirty="0" smtClean="0">
                <a:solidFill>
                  <a:srgbClr val="002060"/>
                </a:solidFill>
              </a:rPr>
              <a:t>Fusion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sz="4400" dirty="0" smtClean="0">
                <a:solidFill>
                  <a:srgbClr val="18EAF4"/>
                </a:solidFill>
              </a:rPr>
              <a:t>PRESENTATION</a:t>
            </a:r>
            <a:endParaRPr lang="fr-FR" sz="4400" dirty="0">
              <a:solidFill>
                <a:srgbClr val="18EAF4"/>
              </a:solidFill>
            </a:endParaRPr>
          </a:p>
        </p:txBody>
      </p:sp>
      <p:sp>
        <p:nvSpPr>
          <p:cNvPr id="3" name="Espace réservé du contenu 2"/>
          <p:cNvSpPr>
            <a:spLocks noGrp="1"/>
          </p:cNvSpPr>
          <p:nvPr>
            <p:ph idx="1"/>
          </p:nvPr>
        </p:nvSpPr>
        <p:spPr>
          <a:noFill/>
        </p:spPr>
        <p:txBody>
          <a:bodyPr>
            <a:normAutofit/>
          </a:bodyPr>
          <a:lstStyle/>
          <a:p>
            <a:pPr algn="ctr">
              <a:buNone/>
            </a:pPr>
            <a:endParaRPr lang="fr-FR" sz="2000" dirty="0" smtClean="0">
              <a:solidFill>
                <a:schemeClr val="bg1"/>
              </a:solidFill>
            </a:endParaRPr>
          </a:p>
          <a:p>
            <a:pPr algn="ctr">
              <a:buFont typeface="Wingdings" pitchFamily="2" charset="2"/>
              <a:buChar char="q"/>
            </a:pPr>
            <a:r>
              <a:rPr lang="fr-FR" sz="2800" b="1" dirty="0" smtClean="0">
                <a:solidFill>
                  <a:schemeClr val="bg1"/>
                </a:solidFill>
              </a:rPr>
              <a:t> GIT</a:t>
            </a:r>
          </a:p>
          <a:p>
            <a:pPr>
              <a:lnSpc>
                <a:spcPct val="150000"/>
              </a:lnSpc>
              <a:buNone/>
            </a:pPr>
            <a:r>
              <a:rPr lang="fr-FR" sz="2800" dirty="0" smtClean="0">
                <a:solidFill>
                  <a:schemeClr val="bg1"/>
                </a:solidFill>
              </a:rPr>
              <a:t>Git est un logiciel de gestion de versions décentralisé</a:t>
            </a:r>
          </a:p>
          <a:p>
            <a:pPr>
              <a:buNone/>
            </a:pPr>
            <a:endParaRPr lang="fr-FR" sz="2800" dirty="0" smtClean="0">
              <a:solidFill>
                <a:schemeClr val="bg1"/>
              </a:solidFill>
            </a:endParaRPr>
          </a:p>
          <a:p>
            <a:pPr>
              <a:buNone/>
            </a:pPr>
            <a:endParaRPr lang="fr-FR" sz="2800" dirty="0" smtClean="0">
              <a:solidFill>
                <a:schemeClr val="bg1"/>
              </a:solidFill>
            </a:endParaRPr>
          </a:p>
        </p:txBody>
      </p:sp>
      <p:pic>
        <p:nvPicPr>
          <p:cNvPr id="1026" name="Picture 2" descr="C:\Users\User\Pictures\Screenshots\decentralisé.png"/>
          <p:cNvPicPr>
            <a:picLocks noChangeAspect="1" noChangeArrowheads="1"/>
          </p:cNvPicPr>
          <p:nvPr/>
        </p:nvPicPr>
        <p:blipFill>
          <a:blip r:embed="rId2"/>
          <a:srcRect/>
          <a:stretch>
            <a:fillRect/>
          </a:stretch>
        </p:blipFill>
        <p:spPr bwMode="auto">
          <a:xfrm>
            <a:off x="500034" y="3643314"/>
            <a:ext cx="8072494" cy="296438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400" dirty="0" smtClean="0">
                <a:solidFill>
                  <a:srgbClr val="18EAF4"/>
                </a:solidFill>
              </a:rPr>
              <a:t>GIT</a:t>
            </a:r>
            <a:endParaRPr lang="fr-FR" sz="4400" dirty="0">
              <a:solidFill>
                <a:srgbClr val="18EAF4"/>
              </a:solidFill>
            </a:endParaRPr>
          </a:p>
        </p:txBody>
      </p:sp>
      <p:sp>
        <p:nvSpPr>
          <p:cNvPr id="3" name="Espace réservé du contenu 2"/>
          <p:cNvSpPr>
            <a:spLocks noGrp="1"/>
          </p:cNvSpPr>
          <p:nvPr>
            <p:ph idx="1"/>
          </p:nvPr>
        </p:nvSpPr>
        <p:spPr/>
        <p:txBody>
          <a:bodyPr/>
          <a:lstStyle/>
          <a:p>
            <a:pPr algn="ctr">
              <a:buNone/>
            </a:pPr>
            <a:endParaRPr lang="fr-FR" sz="2800" dirty="0" smtClean="0">
              <a:solidFill>
                <a:schemeClr val="bg1"/>
              </a:solidFill>
            </a:endParaRPr>
          </a:p>
          <a:p>
            <a:pPr>
              <a:buNone/>
            </a:pPr>
            <a:r>
              <a:rPr lang="fr-FR" sz="2800" dirty="0" smtClean="0">
                <a:solidFill>
                  <a:schemeClr val="bg1"/>
                </a:solidFill>
              </a:rPr>
              <a:t> Git possède deux structures de données </a:t>
            </a:r>
          </a:p>
          <a:p>
            <a:pPr lvl="6">
              <a:lnSpc>
                <a:spcPct val="200000"/>
              </a:lnSpc>
              <a:buClr>
                <a:srgbClr val="18EAF4"/>
              </a:buClr>
              <a:buSzPct val="100000"/>
              <a:buFont typeface="Wingdings" pitchFamily="2" charset="2"/>
              <a:buChar char="§"/>
            </a:pPr>
            <a:r>
              <a:rPr lang="fr-FR" sz="2800" dirty="0" smtClean="0">
                <a:solidFill>
                  <a:schemeClr val="bg1"/>
                </a:solidFill>
              </a:rPr>
              <a:t> Une base d'objets </a:t>
            </a:r>
          </a:p>
          <a:p>
            <a:pPr lvl="6">
              <a:buClr>
                <a:srgbClr val="18EAF4"/>
              </a:buClr>
              <a:buSzPct val="100000"/>
              <a:buFont typeface="Wingdings" pitchFamily="2" charset="2"/>
              <a:buChar char="§"/>
            </a:pPr>
            <a:r>
              <a:rPr lang="fr-FR" sz="2800" dirty="0" smtClean="0">
                <a:solidFill>
                  <a:schemeClr val="bg1"/>
                </a:solidFill>
              </a:rPr>
              <a:t> Un cache de répertoire</a:t>
            </a:r>
          </a:p>
          <a:p>
            <a:pPr>
              <a:buNone/>
            </a:pPr>
            <a:endParaRPr lang="fr-FR"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solidFill>
                  <a:srgbClr val="18EAF4"/>
                </a:solidFill>
              </a:rPr>
              <a:t>BASE D’OBJET</a:t>
            </a:r>
            <a:endParaRPr lang="fr-FR" sz="4400" dirty="0">
              <a:solidFill>
                <a:srgbClr val="18EAF4"/>
              </a:solidFill>
            </a:endParaRPr>
          </a:p>
        </p:txBody>
      </p:sp>
      <p:sp>
        <p:nvSpPr>
          <p:cNvPr id="3" name="Espace réservé du contenu 2"/>
          <p:cNvSpPr>
            <a:spLocks noGrp="1"/>
          </p:cNvSpPr>
          <p:nvPr>
            <p:ph idx="1"/>
          </p:nvPr>
        </p:nvSpPr>
        <p:spPr/>
        <p:txBody>
          <a:bodyPr/>
          <a:lstStyle/>
          <a:p>
            <a:pPr algn="ctr">
              <a:buNone/>
            </a:pPr>
            <a:r>
              <a:rPr lang="fr-FR" sz="2800" b="1" dirty="0" smtClean="0">
                <a:solidFill>
                  <a:schemeClr val="bg1"/>
                </a:solidFill>
              </a:rPr>
              <a:t>Objet</a:t>
            </a:r>
            <a:r>
              <a:rPr lang="fr-FR" sz="2800" dirty="0" smtClean="0">
                <a:solidFill>
                  <a:schemeClr val="bg1"/>
                </a:solidFill>
              </a:rPr>
              <a:t> </a:t>
            </a:r>
            <a:r>
              <a:rPr lang="fr-FR" sz="2800" b="1" dirty="0" smtClean="0">
                <a:solidFill>
                  <a:schemeClr val="bg1"/>
                </a:solidFill>
              </a:rPr>
              <a:t>BLOB </a:t>
            </a:r>
          </a:p>
          <a:p>
            <a:pPr algn="ctr">
              <a:buNone/>
            </a:pPr>
            <a:r>
              <a:rPr lang="fr-FR" dirty="0" smtClean="0">
                <a:solidFill>
                  <a:schemeClr val="bg1"/>
                </a:solidFill>
              </a:rPr>
              <a:t>(</a:t>
            </a:r>
            <a:r>
              <a:rPr lang="fr-FR" sz="2800" b="1" dirty="0" smtClean="0">
                <a:solidFill>
                  <a:schemeClr val="bg1"/>
                </a:solidFill>
              </a:rPr>
              <a:t>b</a:t>
            </a:r>
            <a:r>
              <a:rPr lang="fr-FR" dirty="0" smtClean="0">
                <a:solidFill>
                  <a:schemeClr val="bg1"/>
                </a:solidFill>
              </a:rPr>
              <a:t>inary </a:t>
            </a:r>
            <a:r>
              <a:rPr lang="fr-FR" sz="2800" b="1" dirty="0" smtClean="0">
                <a:solidFill>
                  <a:schemeClr val="bg1"/>
                </a:solidFill>
              </a:rPr>
              <a:t>l</a:t>
            </a:r>
            <a:r>
              <a:rPr lang="fr-FR" dirty="0" smtClean="0">
                <a:solidFill>
                  <a:schemeClr val="bg1"/>
                </a:solidFill>
              </a:rPr>
              <a:t>arge </a:t>
            </a:r>
            <a:r>
              <a:rPr lang="fr-FR" sz="2800" b="1" dirty="0" smtClean="0">
                <a:solidFill>
                  <a:schemeClr val="bg1"/>
                </a:solidFill>
              </a:rPr>
              <a:t>ob</a:t>
            </a:r>
            <a:r>
              <a:rPr lang="fr-FR" dirty="0" smtClean="0">
                <a:solidFill>
                  <a:schemeClr val="bg1"/>
                </a:solidFill>
              </a:rPr>
              <a:t>ject) </a:t>
            </a:r>
          </a:p>
          <a:p>
            <a:pPr algn="ctr">
              <a:buNone/>
            </a:pPr>
            <a:endParaRPr lang="fr-FR" dirty="0" smtClean="0">
              <a:solidFill>
                <a:schemeClr val="bg1"/>
              </a:solidFill>
            </a:endParaRPr>
          </a:p>
          <a:p>
            <a:pPr algn="ctr">
              <a:buNone/>
            </a:pPr>
            <a:r>
              <a:rPr lang="fr-FR" dirty="0" smtClean="0">
                <a:solidFill>
                  <a:schemeClr val="bg1"/>
                </a:solidFill>
              </a:rPr>
              <a:t>Désigne un ensemble de données brutes, qui représente le contenu d'un fichier</a:t>
            </a:r>
          </a:p>
          <a:p>
            <a:pPr>
              <a:buNone/>
            </a:pPr>
            <a:endParaRPr lang="fr-FR" dirty="0">
              <a:solidFill>
                <a:schemeClr val="bg1"/>
              </a:solidFill>
            </a:endParaRPr>
          </a:p>
        </p:txBody>
      </p:sp>
      <p:pic>
        <p:nvPicPr>
          <p:cNvPr id="2051" name="Picture 3" descr="C:\Users\User\Pictures\Screenshots\html.png"/>
          <p:cNvPicPr>
            <a:picLocks noChangeAspect="1" noChangeArrowheads="1"/>
          </p:cNvPicPr>
          <p:nvPr/>
        </p:nvPicPr>
        <p:blipFill>
          <a:blip r:embed="rId2"/>
          <a:srcRect/>
          <a:stretch>
            <a:fillRect/>
          </a:stretch>
        </p:blipFill>
        <p:spPr bwMode="auto">
          <a:xfrm>
            <a:off x="3000364" y="4500570"/>
            <a:ext cx="3344764" cy="157163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solidFill>
                  <a:srgbClr val="18EAF4"/>
                </a:solidFill>
              </a:rPr>
              <a:t>BASE D’OBJET</a:t>
            </a:r>
            <a:endParaRPr lang="fr-FR" sz="4400" dirty="0">
              <a:solidFill>
                <a:srgbClr val="18EAF4"/>
              </a:solidFill>
            </a:endParaRPr>
          </a:p>
        </p:txBody>
      </p:sp>
      <p:sp>
        <p:nvSpPr>
          <p:cNvPr id="3" name="Espace réservé du contenu 2"/>
          <p:cNvSpPr>
            <a:spLocks noGrp="1"/>
          </p:cNvSpPr>
          <p:nvPr>
            <p:ph idx="1"/>
          </p:nvPr>
        </p:nvSpPr>
        <p:spPr/>
        <p:txBody>
          <a:bodyPr/>
          <a:lstStyle/>
          <a:p>
            <a:pPr algn="ctr">
              <a:lnSpc>
                <a:spcPct val="150000"/>
              </a:lnSpc>
              <a:buNone/>
            </a:pPr>
            <a:r>
              <a:rPr lang="fr-FR" b="1" dirty="0" smtClean="0">
                <a:solidFill>
                  <a:schemeClr val="bg1"/>
                </a:solidFill>
              </a:rPr>
              <a:t>Objet</a:t>
            </a:r>
            <a:r>
              <a:rPr lang="fr-FR" dirty="0" smtClean="0">
                <a:solidFill>
                  <a:schemeClr val="bg1"/>
                </a:solidFill>
              </a:rPr>
              <a:t> </a:t>
            </a:r>
            <a:r>
              <a:rPr lang="fr-FR" sz="2800" b="1" dirty="0" smtClean="0">
                <a:solidFill>
                  <a:schemeClr val="bg1"/>
                </a:solidFill>
              </a:rPr>
              <a:t>COMMIT</a:t>
            </a:r>
          </a:p>
          <a:p>
            <a:pPr algn="ctr">
              <a:buNone/>
            </a:pPr>
            <a:r>
              <a:rPr lang="fr-FR" dirty="0" smtClean="0">
                <a:solidFill>
                  <a:schemeClr val="bg1"/>
                </a:solidFill>
              </a:rPr>
              <a:t>Désigne le résultat de l'opération du même nom signifiant « valider une transaction », qui correspond  à une arborescence de fichiers </a:t>
            </a:r>
            <a:r>
              <a:rPr lang="fr-FR" sz="2800" b="1" i="1" dirty="0" smtClean="0">
                <a:solidFill>
                  <a:schemeClr val="bg1"/>
                </a:solidFill>
              </a:rPr>
              <a:t>Tree</a:t>
            </a:r>
            <a:endParaRPr lang="fr-FR" sz="2800" b="1" i="1" dirty="0">
              <a:solidFill>
                <a:schemeClr val="bg1"/>
              </a:solidFill>
            </a:endParaRPr>
          </a:p>
        </p:txBody>
      </p:sp>
      <p:pic>
        <p:nvPicPr>
          <p:cNvPr id="3074" name="Picture 2" descr="C:\Users\User\Pictures\Screenshots\commit.png"/>
          <p:cNvPicPr>
            <a:picLocks noChangeAspect="1" noChangeArrowheads="1"/>
          </p:cNvPicPr>
          <p:nvPr/>
        </p:nvPicPr>
        <p:blipFill>
          <a:blip r:embed="rId2"/>
          <a:srcRect/>
          <a:stretch>
            <a:fillRect/>
          </a:stretch>
        </p:blipFill>
        <p:spPr bwMode="auto">
          <a:xfrm>
            <a:off x="2000232" y="4214818"/>
            <a:ext cx="5143536" cy="1885963"/>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solidFill>
                  <a:srgbClr val="18EAF4"/>
                </a:solidFill>
              </a:rPr>
              <a:t>BASE D’OBJET</a:t>
            </a:r>
            <a:endParaRPr lang="fr-FR" sz="4400" dirty="0">
              <a:solidFill>
                <a:srgbClr val="18EAF4"/>
              </a:solidFill>
            </a:endParaRPr>
          </a:p>
        </p:txBody>
      </p:sp>
      <p:sp>
        <p:nvSpPr>
          <p:cNvPr id="3" name="Espace réservé du contenu 2"/>
          <p:cNvSpPr>
            <a:spLocks noGrp="1"/>
          </p:cNvSpPr>
          <p:nvPr>
            <p:ph idx="1"/>
          </p:nvPr>
        </p:nvSpPr>
        <p:spPr/>
        <p:txBody>
          <a:bodyPr/>
          <a:lstStyle/>
          <a:p>
            <a:pPr algn="ctr">
              <a:buNone/>
            </a:pPr>
            <a:r>
              <a:rPr lang="fr-FR" b="1" dirty="0" smtClean="0">
                <a:solidFill>
                  <a:schemeClr val="bg1"/>
                </a:solidFill>
              </a:rPr>
              <a:t>Objet</a:t>
            </a:r>
            <a:r>
              <a:rPr lang="fr-FR" dirty="0" smtClean="0">
                <a:solidFill>
                  <a:schemeClr val="bg1"/>
                </a:solidFill>
              </a:rPr>
              <a:t> </a:t>
            </a:r>
            <a:r>
              <a:rPr lang="fr-FR" sz="2800" b="1" dirty="0" smtClean="0">
                <a:solidFill>
                  <a:schemeClr val="bg1"/>
                </a:solidFill>
              </a:rPr>
              <a:t>TREE</a:t>
            </a:r>
          </a:p>
          <a:p>
            <a:pPr algn="ctr">
              <a:buNone/>
            </a:pPr>
            <a:endParaRPr lang="fr-FR" sz="2800" b="1" dirty="0" smtClean="0">
              <a:solidFill>
                <a:schemeClr val="bg1"/>
              </a:solidFill>
            </a:endParaRPr>
          </a:p>
          <a:p>
            <a:pPr algn="ctr">
              <a:buNone/>
            </a:pPr>
            <a:r>
              <a:rPr lang="fr-FR" sz="2800" dirty="0" smtClean="0">
                <a:solidFill>
                  <a:schemeClr val="bg1"/>
                </a:solidFill>
              </a:rPr>
              <a:t>Il décrit une arborescence de fichiers</a:t>
            </a:r>
            <a:endParaRPr lang="fr-FR" sz="2800" dirty="0">
              <a:solidFill>
                <a:schemeClr val="bg1"/>
              </a:solidFill>
            </a:endParaRPr>
          </a:p>
        </p:txBody>
      </p:sp>
      <p:pic>
        <p:nvPicPr>
          <p:cNvPr id="4098" name="Picture 2" descr="C:\Users\User\Pictures\Screenshots\tree.png"/>
          <p:cNvPicPr>
            <a:picLocks noChangeAspect="1" noChangeArrowheads="1"/>
          </p:cNvPicPr>
          <p:nvPr/>
        </p:nvPicPr>
        <p:blipFill>
          <a:blip r:embed="rId2"/>
          <a:srcRect/>
          <a:stretch>
            <a:fillRect/>
          </a:stretch>
        </p:blipFill>
        <p:spPr bwMode="auto">
          <a:xfrm>
            <a:off x="1928794" y="3929066"/>
            <a:ext cx="5143536" cy="2131682"/>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solidFill>
                  <a:srgbClr val="18EAF4"/>
                </a:solidFill>
              </a:rPr>
              <a:t>BASE D’OBJET</a:t>
            </a:r>
            <a:endParaRPr lang="fr-FR" sz="4400" dirty="0">
              <a:solidFill>
                <a:srgbClr val="18EAF4"/>
              </a:solidFill>
            </a:endParaRPr>
          </a:p>
        </p:txBody>
      </p:sp>
      <p:sp>
        <p:nvSpPr>
          <p:cNvPr id="3" name="Espace réservé du contenu 2"/>
          <p:cNvSpPr>
            <a:spLocks noGrp="1"/>
          </p:cNvSpPr>
          <p:nvPr>
            <p:ph idx="1"/>
          </p:nvPr>
        </p:nvSpPr>
        <p:spPr/>
        <p:txBody>
          <a:bodyPr/>
          <a:lstStyle/>
          <a:p>
            <a:pPr algn="ctr">
              <a:buNone/>
            </a:pPr>
            <a:r>
              <a:rPr lang="fr-FR" b="1" dirty="0" smtClean="0">
                <a:solidFill>
                  <a:schemeClr val="bg1"/>
                </a:solidFill>
              </a:rPr>
              <a:t>Objet </a:t>
            </a:r>
            <a:r>
              <a:rPr lang="fr-FR" sz="2800" b="1" dirty="0" smtClean="0">
                <a:solidFill>
                  <a:schemeClr val="bg1"/>
                </a:solidFill>
              </a:rPr>
              <a:t>TAG</a:t>
            </a:r>
          </a:p>
          <a:p>
            <a:pPr algn="ctr">
              <a:buNone/>
            </a:pPr>
            <a:r>
              <a:rPr lang="fr-FR" sz="2800" dirty="0" smtClean="0">
                <a:solidFill>
                  <a:schemeClr val="bg1"/>
                </a:solidFill>
              </a:rPr>
              <a:t>(étiquette) </a:t>
            </a:r>
          </a:p>
          <a:p>
            <a:pPr algn="ctr">
              <a:buNone/>
            </a:pPr>
            <a:endParaRPr lang="fr-FR" sz="2800" dirty="0" smtClean="0">
              <a:solidFill>
                <a:schemeClr val="bg1"/>
              </a:solidFill>
            </a:endParaRPr>
          </a:p>
          <a:p>
            <a:pPr algn="ctr">
              <a:buNone/>
            </a:pPr>
            <a:r>
              <a:rPr lang="fr-FR" sz="2800" dirty="0" smtClean="0">
                <a:solidFill>
                  <a:schemeClr val="bg1"/>
                </a:solidFill>
              </a:rPr>
              <a:t>Représente une manière de nommer arbitrairement un commit spécifique pour l'identifier plus facilement</a:t>
            </a:r>
            <a:endParaRPr lang="fr-FR" sz="2800" dirty="0">
              <a:solidFill>
                <a:schemeClr val="bg1"/>
              </a:solidFill>
            </a:endParaRPr>
          </a:p>
        </p:txBody>
      </p:sp>
      <p:pic>
        <p:nvPicPr>
          <p:cNvPr id="5122" name="Picture 2" descr="C:\Users\User\Pictures\Screenshots\Annotation 2021-08-13 193229.png"/>
          <p:cNvPicPr>
            <a:picLocks noChangeAspect="1" noChangeArrowheads="1"/>
          </p:cNvPicPr>
          <p:nvPr/>
        </p:nvPicPr>
        <p:blipFill>
          <a:blip r:embed="rId2"/>
          <a:srcRect/>
          <a:stretch>
            <a:fillRect/>
          </a:stretch>
        </p:blipFill>
        <p:spPr bwMode="auto">
          <a:xfrm>
            <a:off x="1928794" y="4929198"/>
            <a:ext cx="5173676" cy="1414484"/>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solidFill>
                  <a:srgbClr val="18EAF4"/>
                </a:solidFill>
              </a:rPr>
              <a:t>PRESENTATION</a:t>
            </a:r>
            <a:endParaRPr lang="fr-FR" sz="4400" dirty="0">
              <a:solidFill>
                <a:srgbClr val="18EAF4"/>
              </a:solidFill>
            </a:endParaRPr>
          </a:p>
        </p:txBody>
      </p:sp>
      <p:sp>
        <p:nvSpPr>
          <p:cNvPr id="3" name="Espace réservé du contenu 2"/>
          <p:cNvSpPr>
            <a:spLocks noGrp="1"/>
          </p:cNvSpPr>
          <p:nvPr>
            <p:ph idx="1"/>
          </p:nvPr>
        </p:nvSpPr>
        <p:spPr>
          <a:noFill/>
        </p:spPr>
        <p:txBody>
          <a:bodyPr/>
          <a:lstStyle/>
          <a:p>
            <a:pPr algn="ctr">
              <a:buNone/>
            </a:pPr>
            <a:endParaRPr lang="fr-FR" dirty="0" smtClean="0">
              <a:solidFill>
                <a:schemeClr val="bg1"/>
              </a:solidFill>
            </a:endParaRPr>
          </a:p>
          <a:p>
            <a:pPr algn="ctr">
              <a:buFont typeface="Wingdings" pitchFamily="2" charset="2"/>
              <a:buChar char="q"/>
            </a:pPr>
            <a:r>
              <a:rPr lang="fr-FR" dirty="0" smtClean="0">
                <a:solidFill>
                  <a:schemeClr val="bg1"/>
                </a:solidFill>
              </a:rPr>
              <a:t> </a:t>
            </a:r>
            <a:r>
              <a:rPr lang="fr-FR" b="1" dirty="0" smtClean="0">
                <a:solidFill>
                  <a:schemeClr val="bg1"/>
                </a:solidFill>
              </a:rPr>
              <a:t>HUB</a:t>
            </a:r>
          </a:p>
          <a:p>
            <a:pPr algn="ctr">
              <a:buNone/>
            </a:pPr>
            <a:endParaRPr lang="fr-FR" b="1" dirty="0" smtClean="0">
              <a:solidFill>
                <a:schemeClr val="bg1"/>
              </a:solidFill>
            </a:endParaRPr>
          </a:p>
          <a:p>
            <a:pPr algn="ctr">
              <a:buNone/>
            </a:pPr>
            <a:r>
              <a:rPr lang="fr-FR" dirty="0" smtClean="0">
                <a:solidFill>
                  <a:schemeClr val="bg1"/>
                </a:solidFill>
              </a:rPr>
              <a:t>Fait référence au réseau social bâti autour du système Git</a:t>
            </a:r>
            <a:endParaRPr lang="fr-FR" dirty="0">
              <a:solidFill>
                <a:schemeClr val="bg1"/>
              </a:solidFill>
            </a:endParaRPr>
          </a:p>
        </p:txBody>
      </p:sp>
      <p:pic>
        <p:nvPicPr>
          <p:cNvPr id="6147" name="Picture 3" descr="C:\Users\User\Desktop\IGS\PP\social-media-5508549_960_720.png"/>
          <p:cNvPicPr>
            <a:picLocks noChangeAspect="1" noChangeArrowheads="1"/>
          </p:cNvPicPr>
          <p:nvPr/>
        </p:nvPicPr>
        <p:blipFill>
          <a:blip r:embed="rId2"/>
          <a:srcRect/>
          <a:stretch>
            <a:fillRect/>
          </a:stretch>
        </p:blipFill>
        <p:spPr bwMode="auto">
          <a:xfrm>
            <a:off x="2428860" y="3946924"/>
            <a:ext cx="3571900" cy="2411033"/>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1500</TotalTime>
  <Words>371</Words>
  <Application>Microsoft Office PowerPoint</Application>
  <PresentationFormat>Affichage à l'écran (4:3)</PresentationFormat>
  <Paragraphs>90</Paragraphs>
  <Slides>19</Slides>
  <Notes>0</Notes>
  <HiddenSlides>0</HiddenSlides>
  <MMClips>2</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Débit</vt:lpstr>
      <vt:lpstr>Git Hub</vt:lpstr>
      <vt:lpstr>Sommaire</vt:lpstr>
      <vt:lpstr>PRESENTATION</vt:lpstr>
      <vt:lpstr>GIT</vt:lpstr>
      <vt:lpstr>BASE D’OBJET</vt:lpstr>
      <vt:lpstr>BASE D’OBJET</vt:lpstr>
      <vt:lpstr>BASE D’OBJET</vt:lpstr>
      <vt:lpstr>BASE D’OBJET</vt:lpstr>
      <vt:lpstr>PRESENTATION</vt:lpstr>
      <vt:lpstr>PRESENTAION</vt:lpstr>
      <vt:lpstr>FONCTIONNEMENT DE GITHUB</vt:lpstr>
      <vt:lpstr>FONCTIONNEMENT DE GITHUB</vt:lpstr>
      <vt:lpstr>FONCTIONNEMENT DE GITHUB</vt:lpstr>
      <vt:lpstr>FONCTIONNEMENT DE GITHUB</vt:lpstr>
      <vt:lpstr>FONCTIONNEMENT DE GITHUB</vt:lpstr>
      <vt:lpstr>FONCTIONNEMENT DE GITHUB</vt:lpstr>
      <vt:lpstr>FONCTIONNEMENT DE GITHUB</vt:lpstr>
      <vt:lpstr>UTILISATION DE GITHUB</vt:lpstr>
      <vt:lpstr>FIN DE LA PRESENTATION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User</cp:lastModifiedBy>
  <cp:revision>143</cp:revision>
  <dcterms:created xsi:type="dcterms:W3CDTF">2021-08-11T08:13:10Z</dcterms:created>
  <dcterms:modified xsi:type="dcterms:W3CDTF">2021-08-14T11:09:00Z</dcterms:modified>
</cp:coreProperties>
</file>