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01465A-6F1F-4FB9-8FB8-B7B376738EBB}" v="14" dt="2025-10-23T20:29:39.306"/>
  </p1510:revLst>
</p1510:revInfo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k Kolontchang" userId="3ba5cedf422a5c92" providerId="LiveId" clId="{A56B8C52-0B0F-4EA0-8391-869973E18E64}"/>
    <pc:docChg chg="undo custSel modSld">
      <pc:chgData name="Franck Kolontchang" userId="3ba5cedf422a5c92" providerId="LiveId" clId="{A56B8C52-0B0F-4EA0-8391-869973E18E64}" dt="2025-10-23T21:22:26.235" v="982" actId="20577"/>
      <pc:docMkLst>
        <pc:docMk/>
      </pc:docMkLst>
      <pc:sldChg chg="modSp mod">
        <pc:chgData name="Franck Kolontchang" userId="3ba5cedf422a5c92" providerId="LiveId" clId="{A56B8C52-0B0F-4EA0-8391-869973E18E64}" dt="2025-10-23T21:22:26.235" v="982" actId="20577"/>
        <pc:sldMkLst>
          <pc:docMk/>
          <pc:sldMk cId="2094298288" sldId="257"/>
        </pc:sldMkLst>
        <pc:spChg chg="mod">
          <ac:chgData name="Franck Kolontchang" userId="3ba5cedf422a5c92" providerId="LiveId" clId="{A56B8C52-0B0F-4EA0-8391-869973E18E64}" dt="2025-10-23T21:22:26.235" v="982" actId="20577"/>
          <ac:spMkLst>
            <pc:docMk/>
            <pc:sldMk cId="2094298288" sldId="257"/>
            <ac:spMk id="3" creationId="{C3C0199F-A274-44C6-BF37-784A855E6EEA}"/>
          </ac:spMkLst>
        </pc:spChg>
      </pc:sldChg>
      <pc:sldChg chg="modSp mod">
        <pc:chgData name="Franck Kolontchang" userId="3ba5cedf422a5c92" providerId="LiveId" clId="{A56B8C52-0B0F-4EA0-8391-869973E18E64}" dt="2025-10-23T19:43:36.656" v="581" actId="20577"/>
        <pc:sldMkLst>
          <pc:docMk/>
          <pc:sldMk cId="2712936521" sldId="259"/>
        </pc:sldMkLst>
        <pc:spChg chg="mod">
          <ac:chgData name="Franck Kolontchang" userId="3ba5cedf422a5c92" providerId="LiveId" clId="{A56B8C52-0B0F-4EA0-8391-869973E18E64}" dt="2025-10-23T19:43:36.656" v="581" actId="20577"/>
          <ac:spMkLst>
            <pc:docMk/>
            <pc:sldMk cId="2712936521" sldId="259"/>
            <ac:spMk id="3" creationId="{C3C0199F-A274-44C6-BF37-784A855E6EEA}"/>
          </ac:spMkLst>
        </pc:spChg>
      </pc:sldChg>
      <pc:sldChg chg="modSp mod">
        <pc:chgData name="Franck Kolontchang" userId="3ba5cedf422a5c92" providerId="LiveId" clId="{A56B8C52-0B0F-4EA0-8391-869973E18E64}" dt="2025-10-23T18:58:35.979" v="496" actId="5793"/>
        <pc:sldMkLst>
          <pc:docMk/>
          <pc:sldMk cId="4164098364" sldId="260"/>
        </pc:sldMkLst>
        <pc:spChg chg="mod">
          <ac:chgData name="Franck Kolontchang" userId="3ba5cedf422a5c92" providerId="LiveId" clId="{A56B8C52-0B0F-4EA0-8391-869973E18E64}" dt="2025-10-23T18:57:43.649" v="481" actId="20577"/>
          <ac:spMkLst>
            <pc:docMk/>
            <pc:sldMk cId="4164098364" sldId="260"/>
            <ac:spMk id="2" creationId="{5A29E978-9605-417C-951F-53F4926CFF1A}"/>
          </ac:spMkLst>
        </pc:spChg>
        <pc:spChg chg="mod">
          <ac:chgData name="Franck Kolontchang" userId="3ba5cedf422a5c92" providerId="LiveId" clId="{A56B8C52-0B0F-4EA0-8391-869973E18E64}" dt="2025-10-23T18:58:35.979" v="496" actId="5793"/>
          <ac:spMkLst>
            <pc:docMk/>
            <pc:sldMk cId="4164098364" sldId="260"/>
            <ac:spMk id="4" creationId="{4986B87E-83DC-455A-94FE-389658903147}"/>
          </ac:spMkLst>
        </pc:spChg>
      </pc:sldChg>
      <pc:sldChg chg="addSp modSp mod">
        <pc:chgData name="Franck Kolontchang" userId="3ba5cedf422a5c92" providerId="LiveId" clId="{A56B8C52-0B0F-4EA0-8391-869973E18E64}" dt="2025-10-23T18:52:29.736" v="479" actId="20577"/>
        <pc:sldMkLst>
          <pc:docMk/>
          <pc:sldMk cId="2412294028" sldId="263"/>
        </pc:sldMkLst>
        <pc:spChg chg="mod">
          <ac:chgData name="Franck Kolontchang" userId="3ba5cedf422a5c92" providerId="LiveId" clId="{A56B8C52-0B0F-4EA0-8391-869973E18E64}" dt="2025-10-23T18:52:29.736" v="479" actId="20577"/>
          <ac:spMkLst>
            <pc:docMk/>
            <pc:sldMk cId="2412294028" sldId="263"/>
            <ac:spMk id="9" creationId="{1BD5DDD4-B30F-43B5-9BA0-190CC29E9665}"/>
          </ac:spMkLst>
        </pc:spChg>
        <pc:picChg chg="add mod">
          <ac:chgData name="Franck Kolontchang" userId="3ba5cedf422a5c92" providerId="LiveId" clId="{A56B8C52-0B0F-4EA0-8391-869973E18E64}" dt="2025-10-23T18:28:39.280" v="8" actId="14100"/>
          <ac:picMkLst>
            <pc:docMk/>
            <pc:sldMk cId="2412294028" sldId="263"/>
            <ac:picMk id="5" creationId="{AA9B607B-0622-A915-6EB3-D1B554E39D44}"/>
          </ac:picMkLst>
        </pc:picChg>
        <pc:picChg chg="add mod">
          <ac:chgData name="Franck Kolontchang" userId="3ba5cedf422a5c92" providerId="LiveId" clId="{A56B8C52-0B0F-4EA0-8391-869973E18E64}" dt="2025-10-23T18:46:26.787" v="22" actId="14100"/>
          <ac:picMkLst>
            <pc:docMk/>
            <pc:sldMk cId="2412294028" sldId="263"/>
            <ac:picMk id="11" creationId="{B3D3B651-A45C-466D-1D6D-DF8475BE91FA}"/>
          </ac:picMkLst>
        </pc:picChg>
        <pc:picChg chg="add mod">
          <ac:chgData name="Franck Kolontchang" userId="3ba5cedf422a5c92" providerId="LiveId" clId="{A56B8C52-0B0F-4EA0-8391-869973E18E64}" dt="2025-10-23T18:49:10.363" v="275" actId="962"/>
          <ac:picMkLst>
            <pc:docMk/>
            <pc:sldMk cId="2412294028" sldId="263"/>
            <ac:picMk id="15" creationId="{ED99E381-4946-C091-2108-1F04E752D2C3}"/>
          </ac:picMkLst>
        </pc:picChg>
      </pc:sldChg>
      <pc:sldChg chg="modSp mod">
        <pc:chgData name="Franck Kolontchang" userId="3ba5cedf422a5c92" providerId="LiveId" clId="{A56B8C52-0B0F-4EA0-8391-869973E18E64}" dt="2025-10-23T19:50:51.068" v="668" actId="20577"/>
        <pc:sldMkLst>
          <pc:docMk/>
          <pc:sldMk cId="2394598200" sldId="264"/>
        </pc:sldMkLst>
        <pc:spChg chg="mod">
          <ac:chgData name="Franck Kolontchang" userId="3ba5cedf422a5c92" providerId="LiveId" clId="{A56B8C52-0B0F-4EA0-8391-869973E18E64}" dt="2025-10-23T19:50:51.068" v="668" actId="20577"/>
          <ac:spMkLst>
            <pc:docMk/>
            <pc:sldMk cId="2394598200" sldId="264"/>
            <ac:spMk id="2" creationId="{0BDCED45-CA91-495F-8329-49163D40BC0B}"/>
          </ac:spMkLst>
        </pc:spChg>
      </pc:sldChg>
      <pc:sldChg chg="modSp mod">
        <pc:chgData name="Franck Kolontchang" userId="3ba5cedf422a5c92" providerId="LiveId" clId="{A56B8C52-0B0F-4EA0-8391-869973E18E64}" dt="2025-10-23T20:29:04.149" v="851" actId="20577"/>
        <pc:sldMkLst>
          <pc:docMk/>
          <pc:sldMk cId="2333493639" sldId="265"/>
        </pc:sldMkLst>
        <pc:spChg chg="mod">
          <ac:chgData name="Franck Kolontchang" userId="3ba5cedf422a5c92" providerId="LiveId" clId="{A56B8C52-0B0F-4EA0-8391-869973E18E64}" dt="2025-10-23T20:29:04.149" v="851" actId="20577"/>
          <ac:spMkLst>
            <pc:docMk/>
            <pc:sldMk cId="2333493639" sldId="265"/>
            <ac:spMk id="3" creationId="{B65FA902-8F32-1C3C-755D-98E4D5979990}"/>
          </ac:spMkLst>
        </pc:spChg>
      </pc:sldChg>
      <pc:sldChg chg="modSp mod">
        <pc:chgData name="Franck Kolontchang" userId="3ba5cedf422a5c92" providerId="LiveId" clId="{A56B8C52-0B0F-4EA0-8391-869973E18E64}" dt="2025-10-23T20:37:10.292" v="905" actId="20577"/>
        <pc:sldMkLst>
          <pc:docMk/>
          <pc:sldMk cId="4151892953" sldId="266"/>
        </pc:sldMkLst>
        <pc:spChg chg="mod">
          <ac:chgData name="Franck Kolontchang" userId="3ba5cedf422a5c92" providerId="LiveId" clId="{A56B8C52-0B0F-4EA0-8391-869973E18E64}" dt="2025-10-23T20:37:10.292" v="905" actId="20577"/>
          <ac:spMkLst>
            <pc:docMk/>
            <pc:sldMk cId="4151892953" sldId="266"/>
            <ac:spMk id="3" creationId="{1D6189D3-9E06-7F96-BBA2-BDE5B7554813}"/>
          </ac:spMkLst>
        </pc:spChg>
      </pc:sldChg>
      <pc:sldChg chg="modSp mod">
        <pc:chgData name="Franck Kolontchang" userId="3ba5cedf422a5c92" providerId="LiveId" clId="{A56B8C52-0B0F-4EA0-8391-869973E18E64}" dt="2025-10-23T20:57:22.151" v="911" actId="20577"/>
        <pc:sldMkLst>
          <pc:docMk/>
          <pc:sldMk cId="1431917600" sldId="267"/>
        </pc:sldMkLst>
        <pc:spChg chg="mod">
          <ac:chgData name="Franck Kolontchang" userId="3ba5cedf422a5c92" providerId="LiveId" clId="{A56B8C52-0B0F-4EA0-8391-869973E18E64}" dt="2025-10-23T20:57:22.151" v="911" actId="20577"/>
          <ac:spMkLst>
            <pc:docMk/>
            <pc:sldMk cId="1431917600" sldId="267"/>
            <ac:spMk id="3" creationId="{F0ED8062-1643-75F7-348A-2D4C4BCBD281}"/>
          </ac:spMkLst>
        </pc:spChg>
      </pc:sldChg>
      <pc:sldChg chg="modSp mod">
        <pc:chgData name="Franck Kolontchang" userId="3ba5cedf422a5c92" providerId="LiveId" clId="{A56B8C52-0B0F-4EA0-8391-869973E18E64}" dt="2025-10-23T21:04:57.753" v="930" actId="20577"/>
        <pc:sldMkLst>
          <pc:docMk/>
          <pc:sldMk cId="2486760757" sldId="271"/>
        </pc:sldMkLst>
        <pc:spChg chg="mod">
          <ac:chgData name="Franck Kolontchang" userId="3ba5cedf422a5c92" providerId="LiveId" clId="{A56B8C52-0B0F-4EA0-8391-869973E18E64}" dt="2025-10-23T21:04:57.753" v="930" actId="20577"/>
          <ac:spMkLst>
            <pc:docMk/>
            <pc:sldMk cId="2486760757" sldId="271"/>
            <ac:spMk id="3" creationId="{25269B0A-AEA2-E49C-8587-9B4A8EDF9A54}"/>
          </ac:spMkLst>
        </pc:spChg>
      </pc:sldChg>
      <pc:sldChg chg="modSp mod">
        <pc:chgData name="Franck Kolontchang" userId="3ba5cedf422a5c92" providerId="LiveId" clId="{A56B8C52-0B0F-4EA0-8391-869973E18E64}" dt="2025-10-23T20:29:45.764" v="868" actId="20577"/>
        <pc:sldMkLst>
          <pc:docMk/>
          <pc:sldMk cId="1812318288" sldId="272"/>
        </pc:sldMkLst>
        <pc:spChg chg="mod">
          <ac:chgData name="Franck Kolontchang" userId="3ba5cedf422a5c92" providerId="LiveId" clId="{A56B8C52-0B0F-4EA0-8391-869973E18E64}" dt="2025-10-23T20:29:45.764" v="868" actId="20577"/>
          <ac:spMkLst>
            <pc:docMk/>
            <pc:sldMk cId="1812318288" sldId="272"/>
            <ac:spMk id="3" creationId="{1B693AD4-EB67-180D-F627-5522E7591F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10/23/2025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10/23/2025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ancchariot.com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Franc Chariot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 Intelligent Autonomous Shopping Cart</a:t>
            </a:r>
            <a:br>
              <a:rPr lang="en-US" dirty="0"/>
            </a:br>
            <a:r>
              <a:rPr lang="en-US" b="1" dirty="0"/>
              <a:t>Prepared by:</a:t>
            </a:r>
            <a:r>
              <a:rPr lang="en-US" dirty="0"/>
              <a:t> Franck Kolontchang</a:t>
            </a:r>
            <a:br>
              <a:rPr lang="en-US" dirty="0"/>
            </a:br>
            <a:r>
              <a:rPr lang="en-US" b="1" dirty="0"/>
              <a:t>Houston Community College | October 2025</a:t>
            </a:r>
            <a:endParaRPr lang="en-US" dirty="0"/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  <p:pic>
        <p:nvPicPr>
          <p:cNvPr id="6" name="Picture 5" descr="A group of people in a store&#10;&#10;AI-generated content may be incorrect.">
            <a:extLst>
              <a:ext uri="{FF2B5EF4-FFF2-40B4-BE49-F238E27FC236}">
                <a16:creationId xmlns:a16="http://schemas.microsoft.com/office/drawing/2014/main" id="{C9AD7D33-F377-3E05-F03B-A4DB3287A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1154" y="2065564"/>
            <a:ext cx="1589850" cy="136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C056-566B-8002-0A8A-CF69AB97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Technology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8062-1643-75F7-348A-2D4C4BCBD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AI/ML (Detectron2, YOLOv8) for product recognition</a:t>
            </a:r>
          </a:p>
          <a:p>
            <a:r>
              <a:rPr lang="en-US" dirty="0"/>
              <a:t>LiDAR &amp; ultrasonic sensors for navigation</a:t>
            </a:r>
          </a:p>
          <a:p>
            <a:r>
              <a:rPr lang="en-US" dirty="0"/>
              <a:t>Voice &amp; touch interface for all users</a:t>
            </a:r>
          </a:p>
          <a:p>
            <a:r>
              <a:rPr lang="en-US" dirty="0"/>
              <a:t>Powered battery (8–12 </a:t>
            </a:r>
            <a:r>
              <a:rPr lang="en-US" dirty="0" err="1"/>
              <a:t>hrs</a:t>
            </a:r>
            <a:r>
              <a:rPr lang="en-US" dirty="0"/>
              <a:t> runtime)</a:t>
            </a:r>
          </a:p>
          <a:p>
            <a:r>
              <a:rPr lang="en-US" dirty="0"/>
              <a:t>Computer vision-Pixel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17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2BAB-D23A-9C03-4B90-0FB8D76DA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 Financial Highlights (5 Years)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26C7C24-5CB0-E084-3786-4D90022D5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206669"/>
              </p:ext>
            </p:extLst>
          </p:nvPr>
        </p:nvGraphicFramePr>
        <p:xfrm>
          <a:off x="1293813" y="1853751"/>
          <a:ext cx="9604376" cy="3433865"/>
        </p:xfrm>
        <a:graphic>
          <a:graphicData uri="http://schemas.openxmlformats.org/drawingml/2006/table">
            <a:tbl>
              <a:tblPr/>
              <a:tblGrid>
                <a:gridCol w="2401094">
                  <a:extLst>
                    <a:ext uri="{9D8B030D-6E8A-4147-A177-3AD203B41FA5}">
                      <a16:colId xmlns:a16="http://schemas.microsoft.com/office/drawing/2014/main" val="3854218576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060406659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509899524"/>
                    </a:ext>
                  </a:extLst>
                </a:gridCol>
                <a:gridCol w="2401094">
                  <a:extLst>
                    <a:ext uri="{9D8B030D-6E8A-4147-A177-3AD203B41FA5}">
                      <a16:colId xmlns:a16="http://schemas.microsoft.com/office/drawing/2014/main" val="2033919114"/>
                    </a:ext>
                  </a:extLst>
                </a:gridCol>
              </a:tblGrid>
              <a:tr h="686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Units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Gross Profit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6624518"/>
                  </a:ext>
                </a:extLst>
              </a:tr>
              <a:tr h="686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$6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$1.6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8633571"/>
                  </a:ext>
                </a:extLst>
              </a:tr>
              <a:tr h="686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10,000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$15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$4.5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4237935"/>
                  </a:ext>
                </a:extLst>
              </a:tr>
              <a:tr h="686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20,000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$30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$10.5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346394"/>
                  </a:ext>
                </a:extLst>
              </a:tr>
              <a:tr h="6867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40,000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$60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$25.5 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352051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8043320A-BA7C-457D-0F93-5969856AC080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694656" y="3244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92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395F-6DD3-5F37-33BE-6CB63F5B9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– Funding Request ($2.5 - 3 M Seed)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630B-10F7-CE78-3B99-759F923EB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25000" lnSpcReduction="20000"/>
          </a:bodyPr>
          <a:lstStyle/>
          <a:p>
            <a:br>
              <a:rPr lang="en-US" dirty="0"/>
            </a:br>
            <a:r>
              <a:rPr lang="en-US" dirty="0"/>
              <a:t>Use of Funds:</a:t>
            </a:r>
          </a:p>
          <a:p>
            <a:r>
              <a:rPr lang="en-US" dirty="0"/>
              <a:t>Product Development – 26%</a:t>
            </a:r>
          </a:p>
          <a:p>
            <a:r>
              <a:rPr lang="en-US" dirty="0"/>
              <a:t>Manufacturing – 20%</a:t>
            </a:r>
          </a:p>
          <a:p>
            <a:r>
              <a:rPr lang="en-US" dirty="0"/>
              <a:t>Inventory &amp; Materials – 16%</a:t>
            </a:r>
          </a:p>
          <a:p>
            <a:r>
              <a:rPr lang="en-US" dirty="0"/>
              <a:t>Marketing &amp; Sales – 14%</a:t>
            </a:r>
          </a:p>
          <a:p>
            <a:r>
              <a:rPr lang="en-US" dirty="0"/>
              <a:t>Operations – 12%</a:t>
            </a:r>
          </a:p>
          <a:p>
            <a:r>
              <a:rPr lang="en-US" dirty="0"/>
              <a:t>Personnel – 8%</a:t>
            </a:r>
          </a:p>
          <a:p>
            <a:r>
              <a:rPr lang="en-US" dirty="0"/>
              <a:t>Working Capital – 4%</a:t>
            </a:r>
          </a:p>
          <a:p>
            <a:r>
              <a:rPr lang="en-US"/>
              <a:t>Break-even: 18–24 months | IRR: 35–45%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7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93EE-E68E-35CE-3000-2EA4DD035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– Implementation Timeline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B356F-3515-59E9-BD0D-9238910D73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666254"/>
            <a:ext cx="8802688" cy="312792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Month 6: Prototype + first pilot</a:t>
            </a:r>
          </a:p>
          <a:p>
            <a:r>
              <a:rPr lang="en-US" dirty="0"/>
              <a:t>Month 12: 5 pilot stores</a:t>
            </a:r>
          </a:p>
          <a:p>
            <a:r>
              <a:rPr lang="en-US" dirty="0"/>
              <a:t>Month 18: 20 stores, $6 M run rate</a:t>
            </a:r>
          </a:p>
          <a:p>
            <a:r>
              <a:rPr lang="en-US" dirty="0"/>
              <a:t>Month 24: Break-even + Series A readiness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9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D1E7-1234-0C27-6CC0-3A751B27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-Risk &amp; Mitigation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69B0A-AEA2-E49C-8587-9B4A8EDF9A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Tech failures:</a:t>
            </a:r>
            <a:r>
              <a:rPr lang="en-US" dirty="0"/>
              <a:t> Robust testing &amp; QA(Quality Assurance)</a:t>
            </a:r>
          </a:p>
          <a:p>
            <a:r>
              <a:rPr lang="en-US" b="1" dirty="0"/>
              <a:t>Competition:</a:t>
            </a:r>
            <a:r>
              <a:rPr lang="en-US" dirty="0"/>
              <a:t> Cost leadership + accessibility focus</a:t>
            </a:r>
          </a:p>
          <a:p>
            <a:r>
              <a:rPr lang="en-US" b="1" dirty="0"/>
              <a:t>Funding:</a:t>
            </a:r>
            <a:r>
              <a:rPr lang="en-US" dirty="0"/>
              <a:t> Hybrid revenue model (leasing + per use)</a:t>
            </a:r>
          </a:p>
          <a:p>
            <a:r>
              <a:rPr lang="en-US" b="1" dirty="0"/>
              <a:t>Adoption:</a:t>
            </a:r>
            <a:r>
              <a:rPr lang="en-US" dirty="0"/>
              <a:t> Pilot with local chains for trust &amp; visibility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76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482E-D817-1B10-F002-E428464A4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	-Closing &amp; Call to Action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93AD4-EB67-180D-F627-5522E7591F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“</a:t>
            </a:r>
            <a:r>
              <a:rPr lang="en-US" b="1" dirty="0"/>
              <a:t>We’re not inventing a new market — we’re making it accessible and profitable.</a:t>
            </a:r>
            <a:r>
              <a:rPr lang="en-US" dirty="0"/>
              <a:t>”</a:t>
            </a:r>
            <a:br>
              <a:rPr lang="en-US" dirty="0"/>
            </a:br>
            <a:r>
              <a:rPr lang="en-US" dirty="0"/>
              <a:t>Let’s build the future of shopping — together.</a:t>
            </a:r>
            <a:br>
              <a:rPr lang="en-US" dirty="0"/>
            </a:br>
            <a:r>
              <a:rPr lang="en-US" dirty="0"/>
              <a:t>📧 [kolontchangfranck@gmail.com]</a:t>
            </a:r>
          </a:p>
          <a:p>
            <a:r>
              <a:rPr lang="en-US" dirty="0"/>
              <a:t> 🌐 </a:t>
            </a:r>
            <a:r>
              <a:rPr lang="en-US" dirty="0">
                <a:hlinkClick r:id="rId2"/>
              </a:rPr>
              <a:t>www.francchariot.com</a:t>
            </a:r>
            <a:r>
              <a:rPr lang="en-US" dirty="0"/>
              <a:t> in creation.</a:t>
            </a:r>
          </a:p>
        </p:txBody>
      </p:sp>
    </p:spTree>
    <p:extLst>
      <p:ext uri="{BB962C8B-B14F-4D97-AF65-F5344CB8AC3E}">
        <p14:creationId xmlns:p14="http://schemas.microsoft.com/office/powerpoint/2010/main" val="1812318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WHY THIS </a:t>
            </a:r>
            <a:r>
              <a:rPr lang="en-US" dirty="0" err="1"/>
              <a:t>InventioN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experiencing a very long line in a shop to buy goods. </a:t>
            </a:r>
          </a:p>
          <a:p>
            <a:r>
              <a:rPr lang="en-US" dirty="0"/>
              <a:t> Seeing abandoned cards all over town. Probably due to theft.</a:t>
            </a:r>
          </a:p>
          <a:p>
            <a:r>
              <a:rPr lang="en-US" dirty="0"/>
              <a:t>Heavy goods are complicated to check out </a:t>
            </a:r>
          </a:p>
          <a:p>
            <a:r>
              <a:rPr lang="en-US" dirty="0"/>
              <a:t>Difficulties for disabled customers to do their shopping</a:t>
            </a:r>
          </a:p>
          <a:p>
            <a:r>
              <a:rPr lang="en-US" dirty="0"/>
              <a:t>Good customer service- goods accessibility.  No agent needed</a:t>
            </a:r>
          </a:p>
          <a:p>
            <a:r>
              <a:rPr lang="en-US" dirty="0"/>
              <a:t>More income for store owners</a:t>
            </a:r>
          </a:p>
          <a:p>
            <a:r>
              <a:rPr lang="en-US" dirty="0"/>
              <a:t>Help non-English speakers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Mission and VISION</a:t>
            </a:r>
          </a:p>
        </p:txBody>
      </p:sp>
      <p:pic>
        <p:nvPicPr>
          <p:cNvPr id="5" name="Graphic 4" descr="Man and Woman icon">
            <a:extLst>
              <a:ext uri="{FF2B5EF4-FFF2-40B4-BE49-F238E27FC236}">
                <a16:creationId xmlns:a16="http://schemas.microsoft.com/office/drawing/2014/main" id="{2DED0F48-76A7-437D-9746-E2DF97A1C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3742" y="216211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Mission:</a:t>
            </a:r>
            <a:r>
              <a:rPr lang="en-US" dirty="0"/>
              <a:t> Make shopping effortless, inclusive, and intelligent.</a:t>
            </a:r>
            <a:br>
              <a:rPr lang="en-US" dirty="0"/>
            </a:br>
            <a:r>
              <a:rPr lang="en-US" b="1" dirty="0"/>
              <a:t>Vision:</a:t>
            </a:r>
            <a:r>
              <a:rPr lang="en-US" dirty="0"/>
              <a:t> Deploy 10,000 Franc Chariots by 2030 to revolutionize global retail.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Problem and </a:t>
            </a:r>
            <a:r>
              <a:rPr lang="en-US" dirty="0" err="1"/>
              <a:t>oPPORTUNITY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Long checkout lines → 32% of customers leave stores</a:t>
            </a:r>
          </a:p>
          <a:p>
            <a:r>
              <a:rPr lang="en-US" dirty="0"/>
              <a:t>High labor costs = 40–60% savings</a:t>
            </a:r>
          </a:p>
          <a:p>
            <a:r>
              <a:rPr lang="en-US" dirty="0"/>
              <a:t>Cart theft = $800M lost annually</a:t>
            </a:r>
          </a:p>
          <a:p>
            <a:r>
              <a:rPr lang="en-US" dirty="0"/>
              <a:t>Only 200–300 stores globally use smart carts → massive opportunity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Franc Chariot Solutions</a:t>
            </a:r>
            <a:br>
              <a:rPr lang="en-US" dirty="0"/>
            </a:br>
            <a:endParaRPr lang="en-US" dirty="0"/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8174" y="1537148"/>
            <a:ext cx="6042991" cy="3836725"/>
          </a:xfrm>
        </p:spPr>
        <p:txBody>
          <a:bodyPr/>
          <a:lstStyle/>
          <a:p>
            <a:r>
              <a:rPr lang="en-US" dirty="0"/>
              <a:t>Automatic product recognition + real-time checkout</a:t>
            </a:r>
          </a:p>
          <a:p>
            <a:r>
              <a:rPr lang="en-US" dirty="0"/>
              <a:t>Navigation assistance &amp; personalized recommendations</a:t>
            </a:r>
          </a:p>
          <a:p>
            <a:r>
              <a:rPr lang="en-US" dirty="0"/>
              <a:t>Family &amp; accessibility features (voice guidance)</a:t>
            </a:r>
          </a:p>
          <a:p>
            <a:r>
              <a:rPr lang="en-US" dirty="0"/>
              <a:t>Anti-theft GPS tracking and wheel locks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&lt;Insert pictures or drawings of your invention design/building process&gt;</a:t>
            </a:r>
          </a:p>
          <a:p>
            <a:pPr algn="ctr">
              <a:spcBef>
                <a:spcPts val="600"/>
              </a:spcBef>
            </a:pPr>
            <a:r>
              <a:rPr lang="en-US" sz="1400" dirty="0">
                <a:ea typeface="Tahoma" panose="020B0604030504040204" pitchFamily="34" charset="0"/>
                <a:cs typeface="Tahoma" panose="020B0604030504040204" pitchFamily="34" charset="0"/>
              </a:rPr>
              <a:t>*you can insert a new slide for these pictures/drawings if you need to!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DBC15-51C0-FA3A-A900-45391AAF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6052" y="1645522"/>
            <a:ext cx="3726370" cy="384085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My Invention in Use!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D5DDD4-B30F-43B5-9BA0-190CC29E96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Talk about how people reacted to your invention</a:t>
            </a:r>
          </a:p>
          <a:p>
            <a:pPr lvl="1"/>
            <a:r>
              <a:rPr lang="en-US" dirty="0"/>
              <a:t>Franc Chariot will solve a lot of difficulties in the retail business.</a:t>
            </a:r>
          </a:p>
          <a:p>
            <a:pPr lvl="2"/>
            <a:r>
              <a:rPr lang="en-US" dirty="0"/>
              <a:t>It will Help Clients, employees, employers, and owners.</a:t>
            </a:r>
          </a:p>
          <a:p>
            <a:endParaRPr lang="en-US" dirty="0"/>
          </a:p>
        </p:txBody>
      </p:sp>
      <p:pic>
        <p:nvPicPr>
          <p:cNvPr id="12" name="Content Placeholder 11" descr="girl testing science project">
            <a:extLst>
              <a:ext uri="{FF2B5EF4-FFF2-40B4-BE49-F238E27FC236}">
                <a16:creationId xmlns:a16="http://schemas.microsoft.com/office/drawing/2014/main" id="{687E2450-8A1E-4D26-849A-27E0C7733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3839" y="3128963"/>
            <a:ext cx="2856834" cy="1906587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7A6E10-A1AB-44F7-B196-12B4EE7B21E6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  <p:pic>
        <p:nvPicPr>
          <p:cNvPr id="14" name="Content Placeholder 13" descr="kid playing with solar system on sticks">
            <a:extLst>
              <a:ext uri="{FF2B5EF4-FFF2-40B4-BE49-F238E27FC236}">
                <a16:creationId xmlns:a16="http://schemas.microsoft.com/office/drawing/2014/main" id="{8E520986-BC14-4C72-BA30-8EC5CE656F9B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5839" y="3128963"/>
            <a:ext cx="2856834" cy="190658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ED6EF-4F9A-41A9-B336-BFC6782228DF}"/>
              </a:ext>
            </a:extLst>
          </p:cNvPr>
          <p:cNvSpPr>
            <a:spLocks noGrp="1"/>
          </p:cNvSpPr>
          <p:nvPr>
            <p:ph type="body" sz="half" idx="1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  <p:pic>
        <p:nvPicPr>
          <p:cNvPr id="16" name="Content Placeholder 15" descr="girl playing with molecule model">
            <a:extLst>
              <a:ext uri="{FF2B5EF4-FFF2-40B4-BE49-F238E27FC236}">
                <a16:creationId xmlns:a16="http://schemas.microsoft.com/office/drawing/2014/main" id="{A0609731-E84C-4760-AD5E-8E288693AE20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7677" y="3128963"/>
            <a:ext cx="2856834" cy="190658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6946F-82A2-4DBD-98DD-DB5D7C5DF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&lt;Insert pictures or drawings of your invention being used, with a description entered here&gt;</a:t>
            </a:r>
          </a:p>
          <a:p>
            <a:r>
              <a:rPr lang="en-US" dirty="0"/>
              <a:t>*you can insert a new slide for these pictures/drawings if you need to!</a:t>
            </a:r>
          </a:p>
          <a:p>
            <a:endParaRPr lang="en-US" dirty="0"/>
          </a:p>
        </p:txBody>
      </p:sp>
      <p:pic>
        <p:nvPicPr>
          <p:cNvPr id="5" name="Picture 4" descr="A shopping cart with a tablet&#10;&#10;AI-generated content may be incorrect.">
            <a:extLst>
              <a:ext uri="{FF2B5EF4-FFF2-40B4-BE49-F238E27FC236}">
                <a16:creationId xmlns:a16="http://schemas.microsoft.com/office/drawing/2014/main" id="{AA9B607B-0622-A915-6EB3-D1B554E39D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5839" y="3128962"/>
            <a:ext cx="2946488" cy="2749324"/>
          </a:xfrm>
          <a:prstGeom prst="rect">
            <a:avLst/>
          </a:prstGeom>
        </p:spPr>
      </p:pic>
      <p:pic>
        <p:nvPicPr>
          <p:cNvPr id="11" name="Picture 10" descr="A diagram of a robot">
            <a:extLst>
              <a:ext uri="{FF2B5EF4-FFF2-40B4-BE49-F238E27FC236}">
                <a16:creationId xmlns:a16="http://schemas.microsoft.com/office/drawing/2014/main" id="{B3D3B651-A45C-466D-1D6D-DF8475BE91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8977" y="2743200"/>
            <a:ext cx="3564694" cy="3315826"/>
          </a:xfrm>
          <a:prstGeom prst="rect">
            <a:avLst/>
          </a:prstGeom>
        </p:spPr>
      </p:pic>
      <p:pic>
        <p:nvPicPr>
          <p:cNvPr id="15" name="Picture 14" descr="part of an intelligent chariot named Franc Chariot that will enable the his mobility.">
            <a:extLst>
              <a:ext uri="{FF2B5EF4-FFF2-40B4-BE49-F238E27FC236}">
                <a16:creationId xmlns:a16="http://schemas.microsoft.com/office/drawing/2014/main" id="{ED99E381-4946-C091-2108-1F04E752D2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403" y="4955146"/>
            <a:ext cx="4704375" cy="118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Unique Value Proposition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DCED45-CA91-495F-8329-49163D40BC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50–70% lower cost ($2700–$3,200)</a:t>
            </a:r>
            <a:br>
              <a:rPr lang="en-US" dirty="0"/>
            </a:br>
            <a:r>
              <a:rPr lang="en-US" dirty="0"/>
              <a:t>Family-friendly design with </a:t>
            </a:r>
            <a:br>
              <a:rPr lang="en-US" dirty="0"/>
            </a:br>
            <a:r>
              <a:rPr lang="en-US" dirty="0"/>
              <a:t>Accessibility for the elderly &amp; disabled</a:t>
            </a:r>
            <a:br>
              <a:rPr lang="en-US" dirty="0"/>
            </a:br>
            <a:r>
              <a:rPr lang="en-US" dirty="0"/>
              <a:t>App (optional) –tap your cart</a:t>
            </a:r>
            <a:br>
              <a:rPr lang="en-US" dirty="0"/>
            </a:br>
            <a:r>
              <a:rPr lang="en-US" dirty="0"/>
              <a:t>Local Houston presence &amp; service</a:t>
            </a:r>
          </a:p>
          <a:p>
            <a:pPr>
              <a:lnSpc>
                <a:spcPct val="100000"/>
              </a:lnSpc>
            </a:pPr>
            <a:endParaRPr lang="en-US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5E85-4725-8AB6-923F-18686941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	Market Opportunity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FA902-8F32-1C3C-755D-98E4D597999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U.S. Market: 100,000+ grocery stores (20–25 M carts)</a:t>
            </a:r>
          </a:p>
          <a:p>
            <a:r>
              <a:rPr lang="en-US" dirty="0"/>
              <a:t>Houston Envi: 2,168 stores = $65M–$108M 5-year value</a:t>
            </a:r>
          </a:p>
          <a:p>
            <a:r>
              <a:rPr lang="en-US" dirty="0"/>
              <a:t>30% Compound</a:t>
            </a:r>
            <a:r>
              <a:rPr lang="en-US" b="1" dirty="0"/>
              <a:t> </a:t>
            </a:r>
            <a:r>
              <a:rPr lang="en-US" dirty="0"/>
              <a:t>Annual Growth Rate through 2030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9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F25C-E329-5CE0-B621-2A5A3504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189D3-9E06-7F96-BBA2-BDE5B75548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1-Franc Chariot </a:t>
            </a:r>
            <a:r>
              <a:rPr lang="en-US" b="1" dirty="0"/>
              <a:t>|self-driving</a:t>
            </a:r>
            <a:r>
              <a:rPr lang="en-US" dirty="0"/>
              <a:t>| scans </a:t>
            </a:r>
            <a:r>
              <a:rPr lang="en-US" dirty="0" err="1"/>
              <a:t>products|</a:t>
            </a:r>
            <a:r>
              <a:rPr lang="en-US" b="1" dirty="0" err="1"/>
              <a:t>voice</a:t>
            </a:r>
            <a:r>
              <a:rPr lang="en-US" b="1" dirty="0"/>
              <a:t> recognition (“hey Francky”),</a:t>
            </a:r>
            <a:r>
              <a:rPr lang="en-US" dirty="0"/>
              <a:t> | manages payments|</a:t>
            </a:r>
          </a:p>
          <a:p>
            <a:r>
              <a:rPr lang="en-US" dirty="0"/>
              <a:t> 2-Amazon Dash |Assisted | scans products| manages payments</a:t>
            </a:r>
          </a:p>
          <a:p>
            <a:r>
              <a:rPr lang="en-US" dirty="0"/>
              <a:t>3-Caper AI| |Assisted | scans products| manages payments</a:t>
            </a:r>
          </a:p>
          <a:p>
            <a:r>
              <a:rPr lang="en-US" dirty="0"/>
              <a:t>4-Veeve’s information not revealed.</a:t>
            </a:r>
          </a:p>
        </p:txBody>
      </p:sp>
    </p:spTree>
    <p:extLst>
      <p:ext uri="{BB962C8B-B14F-4D97-AF65-F5344CB8AC3E}">
        <p14:creationId xmlns:p14="http://schemas.microsoft.com/office/powerpoint/2010/main" val="41518929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224</TotalTime>
  <Words>744</Words>
  <Application>Microsoft Office PowerPoint</Application>
  <PresentationFormat>Widescreen</PresentationFormat>
  <Paragraphs>96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Gill Sans MT</vt:lpstr>
      <vt:lpstr>Tahoma</vt:lpstr>
      <vt:lpstr>Gallery</vt:lpstr>
      <vt:lpstr>Franc Chariot</vt:lpstr>
      <vt:lpstr>WHY THIS InventioN</vt:lpstr>
      <vt:lpstr>Mission and VISION</vt:lpstr>
      <vt:lpstr>Problem and oPPORTUNITY</vt:lpstr>
      <vt:lpstr>The Franc Chariot Solutions </vt:lpstr>
      <vt:lpstr>My Invention in Use!</vt:lpstr>
      <vt:lpstr>Unique Value Proposition</vt:lpstr>
      <vt:lpstr> Market Opportunity </vt:lpstr>
      <vt:lpstr>COMPETITIVE ANALYSIS</vt:lpstr>
      <vt:lpstr>Technology Overview </vt:lpstr>
      <vt:lpstr>  Financial Highlights (5 Years)</vt:lpstr>
      <vt:lpstr>– Funding Request ($2.5 - 3 M Seed)</vt:lpstr>
      <vt:lpstr> – Implementation Timeline </vt:lpstr>
      <vt:lpstr>  -Risk &amp; Mitigation </vt:lpstr>
      <vt:lpstr>  -Closing &amp;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Franck Kolontchang</dc:creator>
  <cp:lastModifiedBy>Franck Kolontchang</cp:lastModifiedBy>
  <cp:revision>1</cp:revision>
  <dcterms:created xsi:type="dcterms:W3CDTF">2025-10-23T01:12:40Z</dcterms:created>
  <dcterms:modified xsi:type="dcterms:W3CDTF">2025-10-23T21:22:34Z</dcterms:modified>
</cp:coreProperties>
</file>