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67" d="100"/>
          <a:sy n="67" d="100"/>
        </p:scale>
        <p:origin x="48" y="906"/>
      </p:cViewPr>
      <p:guideLst>
        <p:guide orient="horz" pos="432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ECFFCC7-D005-4F25-9485-F7122BEEBDFE}"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6B5AC-7DFA-424B-9179-1BFBA32E2B63}" type="slidenum">
              <a:rPr lang="en-US" smtClean="0"/>
              <a:t>‹N°›</a:t>
            </a:fld>
            <a:endParaRPr lang="en-US"/>
          </a:p>
        </p:txBody>
      </p:sp>
    </p:spTree>
    <p:extLst>
      <p:ext uri="{BB962C8B-B14F-4D97-AF65-F5344CB8AC3E}">
        <p14:creationId xmlns:p14="http://schemas.microsoft.com/office/powerpoint/2010/main" val="2978707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CFFCC7-D005-4F25-9485-F7122BEEBDFE}"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6B5AC-7DFA-424B-9179-1BFBA32E2B63}" type="slidenum">
              <a:rPr lang="en-US" smtClean="0"/>
              <a:t>‹N°›</a:t>
            </a:fld>
            <a:endParaRPr lang="en-US"/>
          </a:p>
        </p:txBody>
      </p:sp>
    </p:spTree>
    <p:extLst>
      <p:ext uri="{BB962C8B-B14F-4D97-AF65-F5344CB8AC3E}">
        <p14:creationId xmlns:p14="http://schemas.microsoft.com/office/powerpoint/2010/main" val="1996426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CFFCC7-D005-4F25-9485-F7122BEEBDFE}"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6B5AC-7DFA-424B-9179-1BFBA32E2B63}" type="slidenum">
              <a:rPr lang="en-US" smtClean="0"/>
              <a:t>‹N°›</a:t>
            </a:fld>
            <a:endParaRPr lang="en-US"/>
          </a:p>
        </p:txBody>
      </p:sp>
    </p:spTree>
    <p:extLst>
      <p:ext uri="{BB962C8B-B14F-4D97-AF65-F5344CB8AC3E}">
        <p14:creationId xmlns:p14="http://schemas.microsoft.com/office/powerpoint/2010/main" val="1645112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ECFFCC7-D005-4F25-9485-F7122BEEBDFE}"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6B5AC-7DFA-424B-9179-1BFBA32E2B63}" type="slidenum">
              <a:rPr lang="en-US" smtClean="0"/>
              <a:t>‹N°›</a:t>
            </a:fld>
            <a:endParaRPr lang="en-US"/>
          </a:p>
        </p:txBody>
      </p:sp>
    </p:spTree>
    <p:extLst>
      <p:ext uri="{BB962C8B-B14F-4D97-AF65-F5344CB8AC3E}">
        <p14:creationId xmlns:p14="http://schemas.microsoft.com/office/powerpoint/2010/main" val="16541289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ECFFCC7-D005-4F25-9485-F7122BEEBDFE}" type="datetimeFigureOut">
              <a:rPr lang="en-US" smtClean="0"/>
              <a:t>9/28/2023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26B5AC-7DFA-424B-9179-1BFBA32E2B63}" type="slidenum">
              <a:rPr lang="en-US" smtClean="0"/>
              <a:t>‹N°›</a:t>
            </a:fld>
            <a:endParaRPr lang="en-US"/>
          </a:p>
        </p:txBody>
      </p:sp>
    </p:spTree>
    <p:extLst>
      <p:ext uri="{BB962C8B-B14F-4D97-AF65-F5344CB8AC3E}">
        <p14:creationId xmlns:p14="http://schemas.microsoft.com/office/powerpoint/2010/main" val="218213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CFFCC7-D005-4F25-9485-F7122BEEBDFE}"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6B5AC-7DFA-424B-9179-1BFBA32E2B63}" type="slidenum">
              <a:rPr lang="en-US" smtClean="0"/>
              <a:t>‹N°›</a:t>
            </a:fld>
            <a:endParaRPr lang="en-US"/>
          </a:p>
        </p:txBody>
      </p:sp>
    </p:spTree>
    <p:extLst>
      <p:ext uri="{BB962C8B-B14F-4D97-AF65-F5344CB8AC3E}">
        <p14:creationId xmlns:p14="http://schemas.microsoft.com/office/powerpoint/2010/main" val="2150224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CFFCC7-D005-4F25-9485-F7122BEEBDFE}" type="datetimeFigureOut">
              <a:rPr lang="en-US" smtClean="0"/>
              <a:t>9/28/2023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26B5AC-7DFA-424B-9179-1BFBA32E2B63}" type="slidenum">
              <a:rPr lang="en-US" smtClean="0"/>
              <a:t>‹N°›</a:t>
            </a:fld>
            <a:endParaRPr lang="en-US"/>
          </a:p>
        </p:txBody>
      </p:sp>
    </p:spTree>
    <p:extLst>
      <p:ext uri="{BB962C8B-B14F-4D97-AF65-F5344CB8AC3E}">
        <p14:creationId xmlns:p14="http://schemas.microsoft.com/office/powerpoint/2010/main" val="7319489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CFFCC7-D005-4F25-9485-F7122BEEBDFE}" type="datetimeFigureOut">
              <a:rPr lang="en-US" smtClean="0"/>
              <a:t>9/28/2023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26B5AC-7DFA-424B-9179-1BFBA32E2B63}" type="slidenum">
              <a:rPr lang="en-US" smtClean="0"/>
              <a:t>‹N°›</a:t>
            </a:fld>
            <a:endParaRPr lang="en-US"/>
          </a:p>
        </p:txBody>
      </p:sp>
    </p:spTree>
    <p:extLst>
      <p:ext uri="{BB962C8B-B14F-4D97-AF65-F5344CB8AC3E}">
        <p14:creationId xmlns:p14="http://schemas.microsoft.com/office/powerpoint/2010/main" val="1312509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CFFCC7-D005-4F25-9485-F7122BEEBDFE}" type="datetimeFigureOut">
              <a:rPr lang="en-US" smtClean="0"/>
              <a:t>9/28/2023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26B5AC-7DFA-424B-9179-1BFBA32E2B63}" type="slidenum">
              <a:rPr lang="en-US" smtClean="0"/>
              <a:t>‹N°›</a:t>
            </a:fld>
            <a:endParaRPr lang="en-US"/>
          </a:p>
        </p:txBody>
      </p:sp>
    </p:spTree>
    <p:extLst>
      <p:ext uri="{BB962C8B-B14F-4D97-AF65-F5344CB8AC3E}">
        <p14:creationId xmlns:p14="http://schemas.microsoft.com/office/powerpoint/2010/main" val="16831915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CFFCC7-D005-4F25-9485-F7122BEEBDFE}"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6B5AC-7DFA-424B-9179-1BFBA32E2B63}" type="slidenum">
              <a:rPr lang="en-US" smtClean="0"/>
              <a:t>‹N°›</a:t>
            </a:fld>
            <a:endParaRPr lang="en-US"/>
          </a:p>
        </p:txBody>
      </p:sp>
    </p:spTree>
    <p:extLst>
      <p:ext uri="{BB962C8B-B14F-4D97-AF65-F5344CB8AC3E}">
        <p14:creationId xmlns:p14="http://schemas.microsoft.com/office/powerpoint/2010/main" val="1857107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ECFFCC7-D005-4F25-9485-F7122BEEBDFE}" type="datetimeFigureOut">
              <a:rPr lang="en-US" smtClean="0"/>
              <a:t>9/28/2023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26B5AC-7DFA-424B-9179-1BFBA32E2B63}" type="slidenum">
              <a:rPr lang="en-US" smtClean="0"/>
              <a:t>‹N°›</a:t>
            </a:fld>
            <a:endParaRPr lang="en-US"/>
          </a:p>
        </p:txBody>
      </p:sp>
    </p:spTree>
    <p:extLst>
      <p:ext uri="{BB962C8B-B14F-4D97-AF65-F5344CB8AC3E}">
        <p14:creationId xmlns:p14="http://schemas.microsoft.com/office/powerpoint/2010/main" val="2502147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CFFCC7-D005-4F25-9485-F7122BEEBDFE}" type="datetimeFigureOut">
              <a:rPr lang="en-US" smtClean="0"/>
              <a:t>9/28/2023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26B5AC-7DFA-424B-9179-1BFBA32E2B63}" type="slidenum">
              <a:rPr lang="en-US" smtClean="0"/>
              <a:t>‹N°›</a:t>
            </a:fld>
            <a:endParaRPr lang="en-US"/>
          </a:p>
        </p:txBody>
      </p:sp>
    </p:spTree>
    <p:extLst>
      <p:ext uri="{BB962C8B-B14F-4D97-AF65-F5344CB8AC3E}">
        <p14:creationId xmlns:p14="http://schemas.microsoft.com/office/powerpoint/2010/main" val="229233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66" y="0"/>
            <a:ext cx="5632174" cy="6858000"/>
          </a:xfrm>
          <a:prstGeom prst="rect">
            <a:avLst/>
          </a:prstGeom>
        </p:spPr>
      </p:pic>
      <p:sp>
        <p:nvSpPr>
          <p:cNvPr id="6" name="TextBox 5"/>
          <p:cNvSpPr txBox="1"/>
          <p:nvPr/>
        </p:nvSpPr>
        <p:spPr>
          <a:xfrm>
            <a:off x="5724940" y="1815548"/>
            <a:ext cx="6308034" cy="3785652"/>
          </a:xfrm>
          <a:prstGeom prst="rect">
            <a:avLst/>
          </a:prstGeom>
          <a:noFill/>
        </p:spPr>
        <p:txBody>
          <a:bodyPr wrap="square" rtlCol="0">
            <a:spAutoFit/>
          </a:bodyPr>
          <a:lstStyle/>
          <a:p>
            <a:r>
              <a:rPr lang="en-US" sz="8000" dirty="0">
                <a:latin typeface="Algerian" panose="04020705040A02060702" pitchFamily="82" charset="0"/>
              </a:rPr>
              <a:t>WELCOME TO OUR DEFENSE</a:t>
            </a:r>
          </a:p>
        </p:txBody>
      </p:sp>
    </p:spTree>
    <p:extLst>
      <p:ext uri="{BB962C8B-B14F-4D97-AF65-F5344CB8AC3E}">
        <p14:creationId xmlns:p14="http://schemas.microsoft.com/office/powerpoint/2010/main" val="13190127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67900" y="0"/>
            <a:ext cx="2324100" cy="6985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CONTEXT AND PROBLEMATICS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75" y="895349"/>
            <a:ext cx="5680075" cy="5841109"/>
          </a:xfrm>
          <a:prstGeom prst="rect">
            <a:avLst/>
          </a:prstGeom>
        </p:spPr>
      </p:pic>
      <p:sp>
        <p:nvSpPr>
          <p:cNvPr id="5" name="TextBox 4"/>
          <p:cNvSpPr txBox="1"/>
          <p:nvPr/>
        </p:nvSpPr>
        <p:spPr>
          <a:xfrm>
            <a:off x="5537200" y="1181100"/>
            <a:ext cx="6362700" cy="3000821"/>
          </a:xfrm>
          <a:prstGeom prst="rect">
            <a:avLst/>
          </a:prstGeom>
          <a:noFill/>
        </p:spPr>
        <p:txBody>
          <a:bodyPr wrap="square" rtlCol="0">
            <a:spAutoFit/>
          </a:bodyPr>
          <a:lstStyle/>
          <a:p>
            <a:r>
              <a:rPr lang="en-US" b="1" dirty="0">
                <a:solidFill>
                  <a:schemeClr val="accent1"/>
                </a:solidFill>
                <a:latin typeface="Times New Roman" panose="02020603050405020304" pitchFamily="18" charset="0"/>
                <a:cs typeface="Times New Roman" panose="02020603050405020304" pitchFamily="18" charset="0"/>
              </a:rPr>
              <a:t>B) PROBLEMATICS</a:t>
            </a:r>
          </a:p>
          <a:p>
            <a:endParaRPr lang="en-US" b="1" dirty="0"/>
          </a:p>
          <a:p>
            <a:pPr>
              <a:lnSpc>
                <a:spcPct val="150000"/>
              </a:lnSpc>
            </a:pPr>
            <a:r>
              <a:rPr lang="en-US" b="1" dirty="0">
                <a:solidFill>
                  <a:schemeClr val="accent1"/>
                </a:solidFill>
                <a:latin typeface="Times New Roman" panose="02020603050405020304" pitchFamily="18" charset="0"/>
                <a:cs typeface="Times New Roman" panose="02020603050405020304" pitchFamily="18" charset="0"/>
              </a:rPr>
              <a:t>What about those who can’t make it in presence?</a:t>
            </a:r>
            <a:r>
              <a:rPr lang="en-US" dirty="0">
                <a:solidFill>
                  <a:schemeClr val="accent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Are they just going to be discarded from taking the test? Well of course not. </a:t>
            </a:r>
            <a:r>
              <a:rPr lang="en-US" b="1" dirty="0">
                <a:solidFill>
                  <a:schemeClr val="accent1"/>
                </a:solidFill>
                <a:latin typeface="Times New Roman" panose="02020603050405020304" pitchFamily="18" charset="0"/>
                <a:cs typeface="Times New Roman" panose="02020603050405020304" pitchFamily="18" charset="0"/>
              </a:rPr>
              <a:t>Therefore, how can an individual who is now someone who has had training take the test  and obtain an attestation without necessarily being present? </a:t>
            </a:r>
          </a:p>
          <a:p>
            <a:endParaRPr lang="en-US" b="1" dirty="0"/>
          </a:p>
        </p:txBody>
      </p:sp>
    </p:spTree>
    <p:extLst>
      <p:ext uri="{BB962C8B-B14F-4D97-AF65-F5344CB8AC3E}">
        <p14:creationId xmlns:p14="http://schemas.microsoft.com/office/powerpoint/2010/main" val="39852896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26"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80">
                                          <p:stCondLst>
                                            <p:cond delay="0"/>
                                          </p:stCondLst>
                                        </p:cTn>
                                        <p:tgtEl>
                                          <p:spTgt spid="2"/>
                                        </p:tgtEl>
                                      </p:cBhvr>
                                    </p:animEffect>
                                    <p:anim calcmode="lin" valueType="num">
                                      <p:cBhvr>
                                        <p:cTn id="13"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8" dur="26">
                                          <p:stCondLst>
                                            <p:cond delay="650"/>
                                          </p:stCondLst>
                                        </p:cTn>
                                        <p:tgtEl>
                                          <p:spTgt spid="2"/>
                                        </p:tgtEl>
                                      </p:cBhvr>
                                      <p:to x="100000" y="60000"/>
                                    </p:animScale>
                                    <p:animScale>
                                      <p:cBhvr>
                                        <p:cTn id="19" dur="166" decel="50000">
                                          <p:stCondLst>
                                            <p:cond delay="676"/>
                                          </p:stCondLst>
                                        </p:cTn>
                                        <p:tgtEl>
                                          <p:spTgt spid="2"/>
                                        </p:tgtEl>
                                      </p:cBhvr>
                                      <p:to x="100000" y="100000"/>
                                    </p:animScale>
                                    <p:animScale>
                                      <p:cBhvr>
                                        <p:cTn id="20" dur="26">
                                          <p:stCondLst>
                                            <p:cond delay="1312"/>
                                          </p:stCondLst>
                                        </p:cTn>
                                        <p:tgtEl>
                                          <p:spTgt spid="2"/>
                                        </p:tgtEl>
                                      </p:cBhvr>
                                      <p:to x="100000" y="80000"/>
                                    </p:animScale>
                                    <p:animScale>
                                      <p:cBhvr>
                                        <p:cTn id="21" dur="166" decel="50000">
                                          <p:stCondLst>
                                            <p:cond delay="1338"/>
                                          </p:stCondLst>
                                        </p:cTn>
                                        <p:tgtEl>
                                          <p:spTgt spid="2"/>
                                        </p:tgtEl>
                                      </p:cBhvr>
                                      <p:to x="100000" y="100000"/>
                                    </p:animScale>
                                    <p:animScale>
                                      <p:cBhvr>
                                        <p:cTn id="22" dur="26">
                                          <p:stCondLst>
                                            <p:cond delay="1642"/>
                                          </p:stCondLst>
                                        </p:cTn>
                                        <p:tgtEl>
                                          <p:spTgt spid="2"/>
                                        </p:tgtEl>
                                      </p:cBhvr>
                                      <p:to x="100000" y="90000"/>
                                    </p:animScale>
                                    <p:animScale>
                                      <p:cBhvr>
                                        <p:cTn id="23" dur="166" decel="50000">
                                          <p:stCondLst>
                                            <p:cond delay="1668"/>
                                          </p:stCondLst>
                                        </p:cTn>
                                        <p:tgtEl>
                                          <p:spTgt spid="2"/>
                                        </p:tgtEl>
                                      </p:cBhvr>
                                      <p:to x="100000" y="100000"/>
                                    </p:animScale>
                                    <p:animScale>
                                      <p:cBhvr>
                                        <p:cTn id="24" dur="26">
                                          <p:stCondLst>
                                            <p:cond delay="1808"/>
                                          </p:stCondLst>
                                        </p:cTn>
                                        <p:tgtEl>
                                          <p:spTgt spid="2"/>
                                        </p:tgtEl>
                                      </p:cBhvr>
                                      <p:to x="100000" y="95000"/>
                                    </p:animScale>
                                    <p:animScale>
                                      <p:cBhvr>
                                        <p:cTn id="25"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448800" y="0"/>
            <a:ext cx="2743200" cy="7620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SOLUTIONS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0"/>
            <a:ext cx="5683249" cy="6543855"/>
          </a:xfrm>
          <a:prstGeom prst="rect">
            <a:avLst/>
          </a:prstGeom>
        </p:spPr>
      </p:pic>
      <p:sp>
        <p:nvSpPr>
          <p:cNvPr id="6" name="TextBox 5"/>
          <p:cNvSpPr txBox="1"/>
          <p:nvPr/>
        </p:nvSpPr>
        <p:spPr>
          <a:xfrm>
            <a:off x="6540500" y="2768600"/>
            <a:ext cx="5499100" cy="2169825"/>
          </a:xfrm>
          <a:prstGeom prst="rect">
            <a:avLst/>
          </a:prstGeom>
          <a:noFill/>
        </p:spPr>
        <p:txBody>
          <a:bodyPr wrap="square" rtlCol="0">
            <a:spAutoFit/>
          </a:bodyPr>
          <a:lstStyle/>
          <a:p>
            <a:pPr>
              <a:lnSpc>
                <a:spcPct val="150000"/>
              </a:lnSpc>
            </a:pPr>
            <a:r>
              <a:rPr lang="en-US" dirty="0">
                <a:latin typeface="Times New Roman" panose="02020603050405020304" pitchFamily="18" charset="0"/>
                <a:cs typeface="Times New Roman" panose="02020603050405020304" pitchFamily="18" charset="0"/>
              </a:rPr>
              <a:t>In that </a:t>
            </a:r>
            <a:r>
              <a:rPr lang="en-US">
                <a:latin typeface="Times New Roman" panose="02020603050405020304" pitchFamily="18" charset="0"/>
                <a:cs typeface="Times New Roman" panose="02020603050405020304" pitchFamily="18" charset="0"/>
              </a:rPr>
              <a:t>light, we </a:t>
            </a:r>
            <a:r>
              <a:rPr lang="en-US" dirty="0">
                <a:latin typeface="Times New Roman" panose="02020603050405020304" pitchFamily="18" charset="0"/>
                <a:cs typeface="Times New Roman" panose="02020603050405020304" pitchFamily="18" charset="0"/>
              </a:rPr>
              <a:t>came up with a </a:t>
            </a:r>
            <a:r>
              <a:rPr lang="en-US" dirty="0">
                <a:solidFill>
                  <a:schemeClr val="accent1"/>
                </a:solidFill>
                <a:latin typeface="Times New Roman" panose="02020603050405020304" pitchFamily="18" charset="0"/>
                <a:cs typeface="Times New Roman" panose="02020603050405020304" pitchFamily="18" charset="0"/>
              </a:rPr>
              <a:t>CENTRALIZED APPLICATION FOR THE SURVEY OF TRAINING AND PREPARATION OF ATTESTATIONS  </a:t>
            </a:r>
            <a:r>
              <a:rPr lang="en-US" dirty="0">
                <a:latin typeface="Times New Roman" panose="02020603050405020304" pitchFamily="18" charset="0"/>
                <a:cs typeface="Times New Roman" panose="02020603050405020304" pitchFamily="18" charset="0"/>
              </a:rPr>
              <a:t>in order to ease taking of knowledge tests for both students and Trainers.</a:t>
            </a:r>
          </a:p>
        </p:txBody>
      </p:sp>
    </p:spTree>
    <p:extLst>
      <p:ext uri="{BB962C8B-B14F-4D97-AF65-F5344CB8AC3E}">
        <p14:creationId xmlns:p14="http://schemas.microsoft.com/office/powerpoint/2010/main" val="345318324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26"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80">
                                          <p:stCondLst>
                                            <p:cond delay="0"/>
                                          </p:stCondLst>
                                        </p:cTn>
                                        <p:tgtEl>
                                          <p:spTgt spid="3"/>
                                        </p:tgtEl>
                                      </p:cBhvr>
                                    </p:animEffect>
                                    <p:anim calcmode="lin" valueType="num">
                                      <p:cBhvr>
                                        <p:cTn id="11"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6" dur="26">
                                          <p:stCondLst>
                                            <p:cond delay="650"/>
                                          </p:stCondLst>
                                        </p:cTn>
                                        <p:tgtEl>
                                          <p:spTgt spid="3"/>
                                        </p:tgtEl>
                                      </p:cBhvr>
                                      <p:to x="100000" y="60000"/>
                                    </p:animScale>
                                    <p:animScale>
                                      <p:cBhvr>
                                        <p:cTn id="17" dur="166" decel="50000">
                                          <p:stCondLst>
                                            <p:cond delay="676"/>
                                          </p:stCondLst>
                                        </p:cTn>
                                        <p:tgtEl>
                                          <p:spTgt spid="3"/>
                                        </p:tgtEl>
                                      </p:cBhvr>
                                      <p:to x="100000" y="100000"/>
                                    </p:animScale>
                                    <p:animScale>
                                      <p:cBhvr>
                                        <p:cTn id="18" dur="26">
                                          <p:stCondLst>
                                            <p:cond delay="1312"/>
                                          </p:stCondLst>
                                        </p:cTn>
                                        <p:tgtEl>
                                          <p:spTgt spid="3"/>
                                        </p:tgtEl>
                                      </p:cBhvr>
                                      <p:to x="100000" y="80000"/>
                                    </p:animScale>
                                    <p:animScale>
                                      <p:cBhvr>
                                        <p:cTn id="19" dur="166" decel="50000">
                                          <p:stCondLst>
                                            <p:cond delay="1338"/>
                                          </p:stCondLst>
                                        </p:cTn>
                                        <p:tgtEl>
                                          <p:spTgt spid="3"/>
                                        </p:tgtEl>
                                      </p:cBhvr>
                                      <p:to x="100000" y="100000"/>
                                    </p:animScale>
                                    <p:animScale>
                                      <p:cBhvr>
                                        <p:cTn id="20" dur="26">
                                          <p:stCondLst>
                                            <p:cond delay="1642"/>
                                          </p:stCondLst>
                                        </p:cTn>
                                        <p:tgtEl>
                                          <p:spTgt spid="3"/>
                                        </p:tgtEl>
                                      </p:cBhvr>
                                      <p:to x="100000" y="90000"/>
                                    </p:animScale>
                                    <p:animScale>
                                      <p:cBhvr>
                                        <p:cTn id="21" dur="166" decel="50000">
                                          <p:stCondLst>
                                            <p:cond delay="1668"/>
                                          </p:stCondLst>
                                        </p:cTn>
                                        <p:tgtEl>
                                          <p:spTgt spid="3"/>
                                        </p:tgtEl>
                                      </p:cBhvr>
                                      <p:to x="100000" y="100000"/>
                                    </p:animScale>
                                    <p:animScale>
                                      <p:cBhvr>
                                        <p:cTn id="22" dur="26">
                                          <p:stCondLst>
                                            <p:cond delay="1808"/>
                                          </p:stCondLst>
                                        </p:cTn>
                                        <p:tgtEl>
                                          <p:spTgt spid="3"/>
                                        </p:tgtEl>
                                      </p:cBhvr>
                                      <p:to x="100000" y="95000"/>
                                    </p:animScale>
                                    <p:animScale>
                                      <p:cBhvr>
                                        <p:cTn id="23"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78100" y="2438400"/>
            <a:ext cx="9232900" cy="1323439"/>
          </a:xfrm>
          <a:prstGeom prst="rect">
            <a:avLst/>
          </a:prstGeom>
          <a:noFill/>
        </p:spPr>
        <p:txBody>
          <a:bodyPr wrap="square" rtlCol="0">
            <a:spAutoFit/>
          </a:bodyPr>
          <a:lstStyle/>
          <a:p>
            <a:r>
              <a:rPr lang="en-US" sz="8000" dirty="0">
                <a:solidFill>
                  <a:schemeClr val="tx2">
                    <a:lumMod val="60000"/>
                    <a:lumOff val="40000"/>
                  </a:schemeClr>
                </a:solidFill>
                <a:latin typeface="Algerian" panose="04020705040A02060702" pitchFamily="82" charset="0"/>
              </a:rPr>
              <a:t>METHODOLOGY</a:t>
            </a:r>
          </a:p>
        </p:txBody>
      </p:sp>
    </p:spTree>
    <p:extLst>
      <p:ext uri="{BB962C8B-B14F-4D97-AF65-F5344CB8AC3E}">
        <p14:creationId xmlns:p14="http://schemas.microsoft.com/office/powerpoint/2010/main" val="52930486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82100" y="0"/>
            <a:ext cx="3009900" cy="9017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METHODOLOGY</a:t>
            </a:r>
          </a:p>
        </p:txBody>
      </p:sp>
      <p:sp>
        <p:nvSpPr>
          <p:cNvPr id="3" name="TextBox 2"/>
          <p:cNvSpPr txBox="1"/>
          <p:nvPr/>
        </p:nvSpPr>
        <p:spPr>
          <a:xfrm>
            <a:off x="863600" y="2717800"/>
            <a:ext cx="4102100" cy="2921000"/>
          </a:xfrm>
          <a:prstGeom prst="rect">
            <a:avLst/>
          </a:prstGeom>
          <a:noFill/>
        </p:spPr>
        <p:txBody>
          <a:bodyPr wrap="square" rtlCol="0">
            <a:spAutoFit/>
          </a:bodyPr>
          <a:lstStyle/>
          <a:p>
            <a:endParaRPr lang="en-US" dirty="0"/>
          </a:p>
        </p:txBody>
      </p:sp>
      <p:pic>
        <p:nvPicPr>
          <p:cNvPr id="4" name="Picture 3">
            <a:extLst>
              <a:ext uri="{FF2B5EF4-FFF2-40B4-BE49-F238E27FC236}">
                <a16:creationId xmlns:a16="http://schemas.microsoft.com/office/drawing/2014/main" id="{B6B4D291-9CD5-4108-B509-BB12D2DBF4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6471" y="2155887"/>
            <a:ext cx="3506060" cy="2546226"/>
          </a:xfrm>
          <a:prstGeom prst="rect">
            <a:avLst/>
          </a:prstGeom>
        </p:spPr>
      </p:pic>
      <p:sp>
        <p:nvSpPr>
          <p:cNvPr id="5" name="TextBox 4"/>
          <p:cNvSpPr txBox="1"/>
          <p:nvPr/>
        </p:nvSpPr>
        <p:spPr>
          <a:xfrm>
            <a:off x="7556500" y="2565400"/>
            <a:ext cx="1473200" cy="1612900"/>
          </a:xfrm>
          <a:prstGeom prst="rect">
            <a:avLst/>
          </a:prstGeom>
          <a:noFill/>
        </p:spPr>
        <p:txBody>
          <a:bodyPr wrap="square" rtlCol="0">
            <a:spAutoFit/>
          </a:bodyPr>
          <a:lstStyle/>
          <a:p>
            <a:endParaRPr lang="en-US" dirty="0"/>
          </a:p>
        </p:txBody>
      </p:sp>
      <p:sp>
        <p:nvSpPr>
          <p:cNvPr id="6" name="Cross 5">
            <a:extLst>
              <a:ext uri="{FF2B5EF4-FFF2-40B4-BE49-F238E27FC236}">
                <a16:creationId xmlns:a16="http://schemas.microsoft.com/office/drawing/2014/main" id="{3E4740B6-4D93-4E9B-B390-FE7197D53B80}"/>
              </a:ext>
            </a:extLst>
          </p:cNvPr>
          <p:cNvSpPr/>
          <p:nvPr/>
        </p:nvSpPr>
        <p:spPr>
          <a:xfrm>
            <a:off x="4736891" y="3024265"/>
            <a:ext cx="869431" cy="809470"/>
          </a:xfrm>
          <a:prstGeom prst="plus">
            <a:avLst/>
          </a:prstGeom>
          <a:solidFill>
            <a:srgbClr val="96244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p:nvPr/>
        </p:nvPicPr>
        <p:blipFill>
          <a:blip r:embed="rId3"/>
          <a:stretch>
            <a:fillRect/>
          </a:stretch>
        </p:blipFill>
        <p:spPr>
          <a:xfrm>
            <a:off x="6580683" y="1663700"/>
            <a:ext cx="4106368" cy="3332797"/>
          </a:xfrm>
          <a:prstGeom prst="rect">
            <a:avLst/>
          </a:prstGeom>
        </p:spPr>
      </p:pic>
    </p:spTree>
    <p:extLst>
      <p:ext uri="{BB962C8B-B14F-4D97-AF65-F5344CB8AC3E}">
        <p14:creationId xmlns:p14="http://schemas.microsoft.com/office/powerpoint/2010/main" val="254962486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16" presetClass="entr" presetSubtype="21"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barn(inVertical)">
                                      <p:cBhvr>
                                        <p:cTn id="23" dur="500"/>
                                        <p:tgtEl>
                                          <p:spTgt spid="4"/>
                                        </p:tgtEl>
                                      </p:cBhvr>
                                    </p:animEffect>
                                  </p:childTnLst>
                                </p:cTn>
                              </p:par>
                              <p:par>
                                <p:cTn id="24" presetID="16" presetClass="entr" presetSubtype="21"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barn(inVertical)">
                                      <p:cBhvr>
                                        <p:cTn id="26" dur="500"/>
                                        <p:tgtEl>
                                          <p:spTgt spid="7"/>
                                        </p:tgtEl>
                                      </p:cBhvr>
                                    </p:animEffect>
                                  </p:childTnLst>
                                </p:cTn>
                              </p:par>
                              <p:par>
                                <p:cTn id="27" presetID="2" presetClass="entr" presetSubtype="4"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rot="2694041">
            <a:off x="-572856" y="596657"/>
            <a:ext cx="2362200" cy="67772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FUNCTIONAL BRANCH</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794001" y="279596"/>
            <a:ext cx="9550400" cy="6349804"/>
          </a:xfrm>
          <a:prstGeom prst="rect">
            <a:avLst/>
          </a:prstGeom>
          <a:noFill/>
          <a:ln>
            <a:noFill/>
          </a:ln>
        </p:spPr>
      </p:pic>
      <p:sp>
        <p:nvSpPr>
          <p:cNvPr id="7" name="TextBox 6"/>
          <p:cNvSpPr txBox="1"/>
          <p:nvPr/>
        </p:nvSpPr>
        <p:spPr>
          <a:xfrm>
            <a:off x="139700" y="5983069"/>
            <a:ext cx="2959100"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GENERAL USECASE DIAGRAM</a:t>
            </a:r>
          </a:p>
        </p:txBody>
      </p:sp>
    </p:spTree>
    <p:extLst>
      <p:ext uri="{BB962C8B-B14F-4D97-AF65-F5344CB8AC3E}">
        <p14:creationId xmlns:p14="http://schemas.microsoft.com/office/powerpoint/2010/main" val="1702292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694041">
            <a:off x="-572856" y="596657"/>
            <a:ext cx="2362200" cy="67772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FUNCTIONAL BRANCH</a:t>
            </a:r>
          </a:p>
        </p:txBody>
      </p:sp>
      <p:sp>
        <p:nvSpPr>
          <p:cNvPr id="3" name="TextBox 2"/>
          <p:cNvSpPr txBox="1"/>
          <p:nvPr/>
        </p:nvSpPr>
        <p:spPr>
          <a:xfrm>
            <a:off x="4406900" y="787400"/>
            <a:ext cx="7366000" cy="4864100"/>
          </a:xfrm>
          <a:prstGeom prst="rect">
            <a:avLst/>
          </a:prstGeom>
          <a:noFill/>
        </p:spPr>
        <p:txBody>
          <a:bodyPr wrap="square" rtlCol="0">
            <a:spAutoFit/>
          </a:bodyPr>
          <a:lstStyle/>
          <a:p>
            <a:endParaRPr lang="en-US"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279900" y="72707"/>
            <a:ext cx="7493000" cy="6712585"/>
          </a:xfrm>
          <a:prstGeom prst="rect">
            <a:avLst/>
          </a:prstGeom>
          <a:noFill/>
          <a:ln>
            <a:noFill/>
          </a:ln>
        </p:spPr>
      </p:pic>
      <p:sp>
        <p:nvSpPr>
          <p:cNvPr id="5" name="TextBox 4"/>
          <p:cNvSpPr txBox="1"/>
          <p:nvPr/>
        </p:nvSpPr>
        <p:spPr>
          <a:xfrm>
            <a:off x="520700" y="5943600"/>
            <a:ext cx="2679700"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ACTIVITY DIAGRAM TAKES QUIZ</a:t>
            </a:r>
          </a:p>
        </p:txBody>
      </p:sp>
    </p:spTree>
    <p:extLst>
      <p:ext uri="{BB962C8B-B14F-4D97-AF65-F5344CB8AC3E}">
        <p14:creationId xmlns:p14="http://schemas.microsoft.com/office/powerpoint/2010/main" val="30848689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2694041">
            <a:off x="-572856" y="596657"/>
            <a:ext cx="2362200" cy="67772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REALIZATION  BRANCH</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2180492" y="237392"/>
            <a:ext cx="10011508" cy="6246056"/>
          </a:xfrm>
          <a:prstGeom prst="rect">
            <a:avLst/>
          </a:prstGeom>
          <a:noFill/>
          <a:ln>
            <a:noFill/>
          </a:ln>
        </p:spPr>
      </p:pic>
      <p:sp>
        <p:nvSpPr>
          <p:cNvPr id="6" name="TextBox 5"/>
          <p:cNvSpPr txBox="1"/>
          <p:nvPr/>
        </p:nvSpPr>
        <p:spPr>
          <a:xfrm>
            <a:off x="8839200" y="520700"/>
            <a:ext cx="28956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36765031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694041">
            <a:off x="-572856" y="596657"/>
            <a:ext cx="2362200" cy="677722"/>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REALIZATION  BRANCH</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2644726" y="914400"/>
            <a:ext cx="9153378" cy="5721086"/>
          </a:xfrm>
          <a:prstGeom prst="rect">
            <a:avLst/>
          </a:prstGeom>
          <a:noFill/>
          <a:ln>
            <a:noFill/>
          </a:ln>
        </p:spPr>
      </p:pic>
      <p:sp>
        <p:nvSpPr>
          <p:cNvPr id="5" name="TextBox 4"/>
          <p:cNvSpPr txBox="1"/>
          <p:nvPr/>
        </p:nvSpPr>
        <p:spPr>
          <a:xfrm>
            <a:off x="7175500" y="355600"/>
            <a:ext cx="4216400"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SEQUENCE DIAGRAM TAKES EXAM</a:t>
            </a:r>
          </a:p>
        </p:txBody>
      </p:sp>
    </p:spTree>
    <p:extLst>
      <p:ext uri="{BB962C8B-B14F-4D97-AF65-F5344CB8AC3E}">
        <p14:creationId xmlns:p14="http://schemas.microsoft.com/office/powerpoint/2010/main" val="294934764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694041">
            <a:off x="-572856" y="596657"/>
            <a:ext cx="2362200" cy="67772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TECHNICAL  BRANCH</a:t>
            </a: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2284554" y="231370"/>
            <a:ext cx="9868525" cy="6391526"/>
          </a:xfrm>
          <a:prstGeom prst="rect">
            <a:avLst/>
          </a:prstGeom>
        </p:spPr>
      </p:pic>
      <p:sp>
        <p:nvSpPr>
          <p:cNvPr id="5" name="TextBox 4"/>
          <p:cNvSpPr txBox="1"/>
          <p:nvPr/>
        </p:nvSpPr>
        <p:spPr>
          <a:xfrm>
            <a:off x="0" y="5867400"/>
            <a:ext cx="228455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PHYSICAL ARCHITECTURE</a:t>
            </a:r>
          </a:p>
        </p:txBody>
      </p:sp>
    </p:spTree>
    <p:extLst>
      <p:ext uri="{BB962C8B-B14F-4D97-AF65-F5344CB8AC3E}">
        <p14:creationId xmlns:p14="http://schemas.microsoft.com/office/powerpoint/2010/main" val="14912100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rot="2694041">
            <a:off x="-572856" y="596657"/>
            <a:ext cx="2362200" cy="67772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TECHNICAL  BRANCH</a:t>
            </a:r>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3091717" y="520504"/>
            <a:ext cx="7726338" cy="5064369"/>
          </a:xfrm>
          <a:prstGeom prst="rect">
            <a:avLst/>
          </a:prstGeom>
          <a:noFill/>
        </p:spPr>
      </p:pic>
      <p:sp>
        <p:nvSpPr>
          <p:cNvPr id="5" name="TextBox 4"/>
          <p:cNvSpPr txBox="1"/>
          <p:nvPr/>
        </p:nvSpPr>
        <p:spPr>
          <a:xfrm>
            <a:off x="165100" y="6070600"/>
            <a:ext cx="2679700"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LOGICAL ARCHITECTURE</a:t>
            </a:r>
          </a:p>
        </p:txBody>
      </p:sp>
    </p:spTree>
    <p:extLst>
      <p:ext uri="{BB962C8B-B14F-4D97-AF65-F5344CB8AC3E}">
        <p14:creationId xmlns:p14="http://schemas.microsoft.com/office/powerpoint/2010/main" val="26722386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49" y="322193"/>
            <a:ext cx="1162050" cy="116205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63199" y="0"/>
            <a:ext cx="1603513" cy="1484243"/>
          </a:xfrm>
          <a:prstGeom prst="rect">
            <a:avLst/>
          </a:prstGeom>
        </p:spPr>
      </p:pic>
      <p:sp>
        <p:nvSpPr>
          <p:cNvPr id="7" name="Trapezoid 6"/>
          <p:cNvSpPr/>
          <p:nvPr/>
        </p:nvSpPr>
        <p:spPr>
          <a:xfrm>
            <a:off x="1336399" y="1758793"/>
            <a:ext cx="9992001" cy="1574800"/>
          </a:xfrm>
          <a:prstGeom prst="trapezoid">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THEME: CENTRALIZED APPLICATION FOR THE SURVEY OF TRAINING AND PREPARATION FOR ATTESTATIONS</a:t>
            </a:r>
          </a:p>
          <a:p>
            <a:pPr algn="ctr"/>
            <a:r>
              <a:rPr lang="en-US" b="1" dirty="0">
                <a:solidFill>
                  <a:schemeClr val="tx1"/>
                </a:solidFill>
                <a:latin typeface="Times New Roman" panose="02020603050405020304" pitchFamily="18" charset="0"/>
                <a:cs typeface="Times New Roman" panose="02020603050405020304" pitchFamily="18" charset="0"/>
              </a:rPr>
              <a:t>CASE-STUDY: UNIVERSBINAIRE</a:t>
            </a:r>
          </a:p>
        </p:txBody>
      </p:sp>
      <p:sp>
        <p:nvSpPr>
          <p:cNvPr id="8" name="TextBox 7"/>
          <p:cNvSpPr txBox="1"/>
          <p:nvPr/>
        </p:nvSpPr>
        <p:spPr>
          <a:xfrm>
            <a:off x="5302204" y="650797"/>
            <a:ext cx="2786201" cy="369332"/>
          </a:xfrm>
          <a:prstGeom prst="rect">
            <a:avLst/>
          </a:prstGeom>
          <a:noFill/>
        </p:spPr>
        <p:txBody>
          <a:bodyPr wrap="square" rtlCol="0">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INTERNSHIP</a:t>
            </a:r>
          </a:p>
        </p:txBody>
      </p:sp>
      <p:sp>
        <p:nvSpPr>
          <p:cNvPr id="9" name="TextBox 8"/>
          <p:cNvSpPr txBox="1"/>
          <p:nvPr/>
        </p:nvSpPr>
        <p:spPr>
          <a:xfrm>
            <a:off x="2825749" y="3480147"/>
            <a:ext cx="7200900"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Carried out from the 3</a:t>
            </a:r>
            <a:r>
              <a:rPr lang="en-US" baseline="30000" dirty="0">
                <a:latin typeface="Times New Roman" panose="02020603050405020304" pitchFamily="18" charset="0"/>
                <a:cs typeface="Times New Roman" panose="02020603050405020304" pitchFamily="18" charset="0"/>
              </a:rPr>
              <a:t>rd</a:t>
            </a:r>
            <a:r>
              <a:rPr lang="en-US" dirty="0">
                <a:latin typeface="Times New Roman" panose="02020603050405020304" pitchFamily="18" charset="0"/>
                <a:cs typeface="Times New Roman" panose="02020603050405020304" pitchFamily="18" charset="0"/>
              </a:rPr>
              <a:t> of July to the 30</a:t>
            </a:r>
            <a:r>
              <a:rPr lang="en-US" baseline="30000" dirty="0">
                <a:latin typeface="Times New Roman" panose="02020603050405020304" pitchFamily="18" charset="0"/>
                <a:cs typeface="Times New Roman" panose="02020603050405020304" pitchFamily="18" charset="0"/>
              </a:rPr>
              <a:t>th</a:t>
            </a:r>
            <a:r>
              <a:rPr lang="en-US" dirty="0">
                <a:latin typeface="Times New Roman" panose="02020603050405020304" pitchFamily="18" charset="0"/>
                <a:cs typeface="Times New Roman" panose="02020603050405020304" pitchFamily="18" charset="0"/>
              </a:rPr>
              <a:t> of September 2023 in view of obtaining a higher Technical Diploma in Software Engineering</a:t>
            </a:r>
          </a:p>
        </p:txBody>
      </p:sp>
      <p:sp>
        <p:nvSpPr>
          <p:cNvPr id="10" name="TextBox 9"/>
          <p:cNvSpPr txBox="1"/>
          <p:nvPr/>
        </p:nvSpPr>
        <p:spPr>
          <a:xfrm>
            <a:off x="4173399" y="4126478"/>
            <a:ext cx="4013200" cy="923330"/>
          </a:xfrm>
          <a:prstGeom prst="rect">
            <a:avLst/>
          </a:prstGeom>
          <a:noFill/>
        </p:spPr>
        <p:txBody>
          <a:bodyPr wrap="square" rtlCol="0">
            <a:spAutoFit/>
          </a:bodyPr>
          <a:lstStyle/>
          <a:p>
            <a:pPr algn="ctr"/>
            <a:r>
              <a:rPr lang="en-US" u="sng" dirty="0">
                <a:latin typeface="Times New Roman" panose="02020603050405020304" pitchFamily="18" charset="0"/>
                <a:cs typeface="Times New Roman" panose="02020603050405020304" pitchFamily="18" charset="0"/>
              </a:rPr>
              <a:t>Presented By</a:t>
            </a:r>
          </a:p>
          <a:p>
            <a:pPr algn="ctr"/>
            <a:endParaRPr lang="en-US" u="sng" dirty="0">
              <a:latin typeface="Times New Roman" panose="02020603050405020304" pitchFamily="18" charset="0"/>
              <a:cs typeface="Times New Roman" panose="02020603050405020304" pitchFamily="18" charset="0"/>
            </a:endParaRPr>
          </a:p>
          <a:p>
            <a:pPr algn="ctr"/>
            <a:r>
              <a:rPr lang="en-US" dirty="0">
                <a:latin typeface="Times New Roman" panose="02020603050405020304" pitchFamily="18" charset="0"/>
                <a:cs typeface="Times New Roman" panose="02020603050405020304" pitchFamily="18" charset="0"/>
              </a:rPr>
              <a:t>EPAH FONZOCK  MANYI</a:t>
            </a:r>
          </a:p>
        </p:txBody>
      </p:sp>
      <p:sp>
        <p:nvSpPr>
          <p:cNvPr id="11" name="TextBox 10"/>
          <p:cNvSpPr txBox="1"/>
          <p:nvPr/>
        </p:nvSpPr>
        <p:spPr>
          <a:xfrm>
            <a:off x="5100499" y="5156200"/>
            <a:ext cx="2158999" cy="369332"/>
          </a:xfrm>
          <a:prstGeom prst="rect">
            <a:avLst/>
          </a:prstGeom>
          <a:noFill/>
        </p:spPr>
        <p:txBody>
          <a:bodyPr wrap="square" rtlCol="0">
            <a:spAutoFit/>
          </a:bodyPr>
          <a:lstStyle/>
          <a:p>
            <a:pPr algn="ctr"/>
            <a:r>
              <a:rPr lang="en-US" u="sng" dirty="0">
                <a:latin typeface="Times New Roman" panose="02020603050405020304" pitchFamily="18" charset="0"/>
                <a:cs typeface="Times New Roman" panose="02020603050405020304" pitchFamily="18" charset="0"/>
              </a:rPr>
              <a:t>Supervisors</a:t>
            </a:r>
          </a:p>
        </p:txBody>
      </p:sp>
      <p:sp>
        <p:nvSpPr>
          <p:cNvPr id="12" name="TextBox 11"/>
          <p:cNvSpPr txBox="1"/>
          <p:nvPr/>
        </p:nvSpPr>
        <p:spPr>
          <a:xfrm>
            <a:off x="0" y="5834638"/>
            <a:ext cx="3594100" cy="923330"/>
          </a:xfrm>
          <a:prstGeom prst="rect">
            <a:avLst/>
          </a:prstGeom>
          <a:noFill/>
        </p:spPr>
        <p:txBody>
          <a:bodyPr wrap="square" rtlCol="0">
            <a:spAutoFit/>
          </a:bodyPr>
          <a:lstStyle/>
          <a:p>
            <a:pPr algn="ctr"/>
            <a:r>
              <a:rPr lang="en-US" dirty="0"/>
              <a:t>	</a:t>
            </a:r>
            <a:r>
              <a:rPr lang="en-US" u="sng" dirty="0">
                <a:latin typeface="Times New Roman" panose="02020603050405020304" pitchFamily="18" charset="0"/>
                <a:cs typeface="Times New Roman" panose="02020603050405020304" pitchFamily="18" charset="0"/>
              </a:rPr>
              <a:t>Academic Supervisor</a:t>
            </a:r>
          </a:p>
          <a:p>
            <a:pPr algn="ctr"/>
            <a:r>
              <a:rPr lang="en-US" dirty="0">
                <a:latin typeface="Times New Roman" panose="02020603050405020304" pitchFamily="18" charset="0"/>
                <a:cs typeface="Times New Roman" panose="02020603050405020304" pitchFamily="18" charset="0"/>
              </a:rPr>
              <a:t>             Mrs.  TCHINGA Alice</a:t>
            </a:r>
          </a:p>
          <a:p>
            <a:pPr algn="ctr"/>
            <a:r>
              <a:rPr lang="en-US" dirty="0">
                <a:latin typeface="Times New Roman" panose="02020603050405020304" pitchFamily="18" charset="0"/>
                <a:cs typeface="Times New Roman" panose="02020603050405020304" pitchFamily="18" charset="0"/>
              </a:rPr>
              <a:t>          Lecturer at AICS Cameroon</a:t>
            </a:r>
          </a:p>
        </p:txBody>
      </p:sp>
      <p:sp>
        <p:nvSpPr>
          <p:cNvPr id="13" name="TextBox 12"/>
          <p:cNvSpPr txBox="1"/>
          <p:nvPr/>
        </p:nvSpPr>
        <p:spPr>
          <a:xfrm>
            <a:off x="7651376" y="5834638"/>
            <a:ext cx="4315336" cy="923330"/>
          </a:xfrm>
          <a:prstGeom prst="rect">
            <a:avLst/>
          </a:prstGeom>
          <a:noFill/>
        </p:spPr>
        <p:txBody>
          <a:bodyPr wrap="square" rtlCol="0">
            <a:spAutoFit/>
          </a:bodyPr>
          <a:lstStyle/>
          <a:p>
            <a:r>
              <a:rPr lang="en-US" u="sng" dirty="0">
                <a:latin typeface="Times New Roman" panose="02020603050405020304" pitchFamily="18" charset="0"/>
                <a:cs typeface="Times New Roman" panose="02020603050405020304" pitchFamily="18" charset="0"/>
              </a:rPr>
              <a:t>Professional Supervisor</a:t>
            </a:r>
          </a:p>
          <a:p>
            <a:r>
              <a:rPr lang="en-US" dirty="0">
                <a:latin typeface="Times New Roman" panose="02020603050405020304" pitchFamily="18" charset="0"/>
                <a:cs typeface="Times New Roman" panose="02020603050405020304" pitchFamily="18" charset="0"/>
              </a:rPr>
              <a:t>Mr. GAPIAPSI NGUETO MARTIAL</a:t>
            </a:r>
          </a:p>
          <a:p>
            <a:r>
              <a:rPr lang="en-US" dirty="0">
                <a:latin typeface="Times New Roman" panose="02020603050405020304" pitchFamily="18" charset="0"/>
                <a:cs typeface="Times New Roman" panose="02020603050405020304" pitchFamily="18" charset="0"/>
              </a:rPr>
              <a:t>CEO of UNIVRSBINAIRE</a:t>
            </a:r>
          </a:p>
        </p:txBody>
      </p:sp>
    </p:spTree>
    <p:extLst>
      <p:ext uri="{BB962C8B-B14F-4D97-AF65-F5344CB8AC3E}">
        <p14:creationId xmlns:p14="http://schemas.microsoft.com/office/powerpoint/2010/main" val="36768896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10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50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993900"/>
            <a:ext cx="12192000" cy="1754326"/>
          </a:xfrm>
          <a:prstGeom prst="rect">
            <a:avLst/>
          </a:prstGeom>
          <a:noFill/>
        </p:spPr>
        <p:txBody>
          <a:bodyPr wrap="square" rtlCol="0">
            <a:spAutoFit/>
          </a:bodyPr>
          <a:lstStyle/>
          <a:p>
            <a:pPr algn="ctr"/>
            <a:r>
              <a:rPr lang="en-US" sz="5400" dirty="0">
                <a:solidFill>
                  <a:srgbClr val="92D050"/>
                </a:solidFill>
                <a:latin typeface="Algerian" panose="04020705040A02060702" pitchFamily="82" charset="0"/>
              </a:rPr>
              <a:t>STEP- BY-STEP DEMONSTRATION OF HOW THIS PLATFORM FUNCTIONS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0" y="3748226"/>
            <a:ext cx="2076450" cy="2200275"/>
          </a:xfrm>
          <a:prstGeom prst="rect">
            <a:avLst/>
          </a:prstGeom>
        </p:spPr>
      </p:pic>
    </p:spTree>
    <p:extLst>
      <p:ext uri="{BB962C8B-B14F-4D97-AF65-F5344CB8AC3E}">
        <p14:creationId xmlns:p14="http://schemas.microsoft.com/office/powerpoint/2010/main" val="287392435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anim calcmode="lin" valueType="num">
                                      <p:cBhvr>
                                        <p:cTn id="8" dur="2000" fill="hold"/>
                                        <p:tgtEl>
                                          <p:spTgt spid="4"/>
                                        </p:tgtEl>
                                        <p:attrNameLst>
                                          <p:attrName>ppt_w</p:attrName>
                                        </p:attrNameLst>
                                      </p:cBhvr>
                                      <p:tavLst>
                                        <p:tav tm="0" fmla="#ppt_w*sin(2.5*pi*$)">
                                          <p:val>
                                            <p:fltVal val="0"/>
                                          </p:val>
                                        </p:tav>
                                        <p:tav tm="100000">
                                          <p:val>
                                            <p:fltVal val="1"/>
                                          </p:val>
                                        </p:tav>
                                      </p:tavLst>
                                    </p:anim>
                                    <p:anim calcmode="lin" valueType="num">
                                      <p:cBhvr>
                                        <p:cTn id="9"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68600" y="2463800"/>
            <a:ext cx="6464300" cy="1107996"/>
          </a:xfrm>
          <a:prstGeom prst="rect">
            <a:avLst/>
          </a:prstGeom>
          <a:noFill/>
        </p:spPr>
        <p:txBody>
          <a:bodyPr wrap="square" rtlCol="0">
            <a:spAutoFit/>
          </a:bodyPr>
          <a:lstStyle/>
          <a:p>
            <a:r>
              <a:rPr lang="en-US" sz="6600" dirty="0">
                <a:solidFill>
                  <a:schemeClr val="accent1">
                    <a:lumMod val="75000"/>
                  </a:schemeClr>
                </a:solidFill>
                <a:latin typeface="Algerian" panose="04020705040A02060702" pitchFamily="82" charset="0"/>
              </a:rPr>
              <a:t>PERSPECTIVES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175" y="4027487"/>
            <a:ext cx="2257425" cy="2028825"/>
          </a:xfrm>
          <a:prstGeom prst="rect">
            <a:avLst/>
          </a:prstGeom>
        </p:spPr>
      </p:pic>
      <p:sp>
        <p:nvSpPr>
          <p:cNvPr id="4" name="Rectangle 3"/>
          <p:cNvSpPr/>
          <p:nvPr/>
        </p:nvSpPr>
        <p:spPr>
          <a:xfrm>
            <a:off x="9994900" y="0"/>
            <a:ext cx="2197100" cy="774700"/>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1485118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par>
                                <p:cTn id="21" presetID="16" presetClass="entr" presetSubtype="21"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inVertical)">
                                      <p:cBhvr>
                                        <p:cTn id="23" dur="500"/>
                                        <p:tgtEl>
                                          <p:spTgt spid="3"/>
                                        </p:tgtEl>
                                      </p:cBhvr>
                                    </p:animEffect>
                                  </p:childTnLst>
                                </p:cTn>
                              </p:par>
                              <p:par>
                                <p:cTn id="24" presetID="42" presetClass="entr" presetSubtype="0" fill="hold" grpId="0"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0" y="1337269"/>
            <a:ext cx="6527800" cy="923330"/>
          </a:xfrm>
          <a:prstGeom prst="rect">
            <a:avLst/>
          </a:prstGeom>
          <a:noFill/>
        </p:spPr>
        <p:txBody>
          <a:bodyPr wrap="square" rtlCol="0">
            <a:spAutoFit/>
          </a:bodyPr>
          <a:lstStyle/>
          <a:p>
            <a:r>
              <a:rPr lang="en-US" sz="5400" b="1" dirty="0">
                <a:solidFill>
                  <a:schemeClr val="accent1">
                    <a:lumMod val="75000"/>
                  </a:schemeClr>
                </a:solidFill>
                <a:latin typeface="Algerian" panose="04020705040A02060702" pitchFamily="82" charset="0"/>
              </a:rPr>
              <a:t>THANK YOU</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2717799"/>
            <a:ext cx="4216003" cy="3530203"/>
          </a:xfrm>
          <a:prstGeom prst="rect">
            <a:avLst/>
          </a:prstGeom>
        </p:spPr>
      </p:pic>
    </p:spTree>
    <p:extLst>
      <p:ext uri="{BB962C8B-B14F-4D97-AF65-F5344CB8AC3E}">
        <p14:creationId xmlns:p14="http://schemas.microsoft.com/office/powerpoint/2010/main" val="13761461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nodeType="with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6203950" y="800100"/>
            <a:ext cx="2501900" cy="9144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INTRODUCTION</a:t>
            </a:r>
          </a:p>
        </p:txBody>
      </p:sp>
      <p:sp>
        <p:nvSpPr>
          <p:cNvPr id="5" name="Rounded Rectangle 4"/>
          <p:cNvSpPr/>
          <p:nvPr/>
        </p:nvSpPr>
        <p:spPr>
          <a:xfrm>
            <a:off x="8407400" y="1860550"/>
            <a:ext cx="2501900" cy="9144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CONTEXT, PROBLEMATICS, AND SOLUTIONS</a:t>
            </a:r>
          </a:p>
        </p:txBody>
      </p:sp>
      <p:sp>
        <p:nvSpPr>
          <p:cNvPr id="6" name="Rounded Rectangle 5"/>
          <p:cNvSpPr/>
          <p:nvPr/>
        </p:nvSpPr>
        <p:spPr>
          <a:xfrm>
            <a:off x="6203950" y="2971800"/>
            <a:ext cx="2501900" cy="9144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METHODOLOGY</a:t>
            </a:r>
          </a:p>
        </p:txBody>
      </p:sp>
      <p:sp>
        <p:nvSpPr>
          <p:cNvPr id="7" name="Rounded Rectangle 6"/>
          <p:cNvSpPr/>
          <p:nvPr/>
        </p:nvSpPr>
        <p:spPr>
          <a:xfrm>
            <a:off x="8532812" y="4193443"/>
            <a:ext cx="2501900" cy="9144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DEMONSTRATION</a:t>
            </a:r>
          </a:p>
        </p:txBody>
      </p:sp>
      <p:sp>
        <p:nvSpPr>
          <p:cNvPr id="8" name="Rounded Rectangle 7"/>
          <p:cNvSpPr/>
          <p:nvPr/>
        </p:nvSpPr>
        <p:spPr>
          <a:xfrm>
            <a:off x="6096000" y="5239451"/>
            <a:ext cx="2501900" cy="914400"/>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CONCLUSION</a:t>
            </a:r>
          </a:p>
        </p:txBody>
      </p:sp>
      <p:sp>
        <p:nvSpPr>
          <p:cNvPr id="9" name="TextBox 8"/>
          <p:cNvSpPr txBox="1"/>
          <p:nvPr/>
        </p:nvSpPr>
        <p:spPr>
          <a:xfrm>
            <a:off x="342900" y="1041400"/>
            <a:ext cx="5397500" cy="5549900"/>
          </a:xfrm>
          <a:prstGeom prst="rect">
            <a:avLst/>
          </a:prstGeom>
          <a:noFill/>
        </p:spPr>
        <p:txBody>
          <a:bodyPr wrap="square" rtlCol="0">
            <a:spAutoFit/>
          </a:bodyPr>
          <a:lstStyle/>
          <a:p>
            <a:endParaRPr lang="en-US"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076" y="469901"/>
            <a:ext cx="3829050" cy="5884188"/>
          </a:xfrm>
          <a:prstGeom prst="rect">
            <a:avLst/>
          </a:prstGeom>
        </p:spPr>
      </p:pic>
    </p:spTree>
    <p:extLst>
      <p:ext uri="{BB962C8B-B14F-4D97-AF65-F5344CB8AC3E}">
        <p14:creationId xmlns:p14="http://schemas.microsoft.com/office/powerpoint/2010/main" val="20227024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grpId="0" nodeType="withEffect">
                                  <p:stCondLst>
                                    <p:cond delay="0"/>
                                  </p:stCondLst>
                                  <p:childTnLst>
                                    <p:animMotion origin="layout" path="M 0.00508 0.94445 L 1.66667E-6 -3.33333E-6 " pathEditMode="relative" rAng="0" ptsTypes="AA">
                                      <p:cBhvr>
                                        <p:cTn id="6" dur="2000" fill="hold"/>
                                        <p:tgtEl>
                                          <p:spTgt spid="4"/>
                                        </p:tgtEl>
                                        <p:attrNameLst>
                                          <p:attrName>ppt_x</p:attrName>
                                          <p:attrName>ppt_y</p:attrName>
                                        </p:attrNameLst>
                                      </p:cBhvr>
                                      <p:rCtr x="-260" y="-47222"/>
                                    </p:animMotion>
                                  </p:childTnLst>
                                </p:cTn>
                              </p:par>
                              <p:par>
                                <p:cTn id="7" presetID="64" presetClass="path" presetSubtype="0" accel="50000" decel="50000" fill="hold" grpId="0" nodeType="withEffect">
                                  <p:stCondLst>
                                    <p:cond delay="0"/>
                                  </p:stCondLst>
                                  <p:childTnLst>
                                    <p:animMotion origin="layout" path="M 0.0026 0.82223 L 2.5E-6 -2.96296E-6 " pathEditMode="relative" rAng="0" ptsTypes="AA">
                                      <p:cBhvr>
                                        <p:cTn id="8" dur="2000" fill="hold"/>
                                        <p:tgtEl>
                                          <p:spTgt spid="5"/>
                                        </p:tgtEl>
                                        <p:attrNameLst>
                                          <p:attrName>ppt_x</p:attrName>
                                          <p:attrName>ppt_y</p:attrName>
                                        </p:attrNameLst>
                                      </p:cBhvr>
                                      <p:rCtr x="-130" y="-41111"/>
                                    </p:animMotion>
                                  </p:childTnLst>
                                </p:cTn>
                              </p:par>
                              <p:par>
                                <p:cTn id="9" presetID="64" presetClass="path" presetSubtype="0" accel="50000" decel="50000" fill="hold" grpId="0" nodeType="withEffect">
                                  <p:stCondLst>
                                    <p:cond delay="0"/>
                                  </p:stCondLst>
                                  <p:childTnLst>
                                    <p:animMotion origin="layout" path="M -0.01016 0.5581 L -0.01875 0.05486 " pathEditMode="relative" rAng="0" ptsTypes="AA">
                                      <p:cBhvr>
                                        <p:cTn id="10" dur="2000" fill="hold"/>
                                        <p:tgtEl>
                                          <p:spTgt spid="6"/>
                                        </p:tgtEl>
                                        <p:attrNameLst>
                                          <p:attrName>ppt_x</p:attrName>
                                          <p:attrName>ppt_y</p:attrName>
                                        </p:attrNameLst>
                                      </p:cBhvr>
                                      <p:rCtr x="-430" y="-25162"/>
                                    </p:animMotion>
                                  </p:childTnLst>
                                </p:cTn>
                              </p:par>
                              <p:par>
                                <p:cTn id="11" presetID="64" presetClass="path" presetSubtype="0" accel="50000" decel="50000" fill="hold" grpId="0" nodeType="withEffect">
                                  <p:stCondLst>
                                    <p:cond delay="0"/>
                                  </p:stCondLst>
                                  <p:childTnLst>
                                    <p:animMotion origin="layout" path="M -0.00026 0.45532 L -3.95833E-6 0.00347 " pathEditMode="relative" rAng="0" ptsTypes="AA">
                                      <p:cBhvr>
                                        <p:cTn id="12" dur="2000" fill="hold"/>
                                        <p:tgtEl>
                                          <p:spTgt spid="7"/>
                                        </p:tgtEl>
                                        <p:attrNameLst>
                                          <p:attrName>ppt_x</p:attrName>
                                          <p:attrName>ppt_y</p:attrName>
                                        </p:attrNameLst>
                                      </p:cBhvr>
                                      <p:rCtr x="13" y="-22593"/>
                                    </p:animMotion>
                                  </p:childTnLst>
                                </p:cTn>
                              </p:par>
                              <p:par>
                                <p:cTn id="13" presetID="64" presetClass="path" presetSubtype="0" accel="50000" decel="50000" fill="hold" grpId="0" nodeType="withEffect">
                                  <p:stCondLst>
                                    <p:cond delay="0"/>
                                  </p:stCondLst>
                                  <p:childTnLst>
                                    <p:animMotion origin="layout" path="M -4.16667E-6 0.25 L -4.16667E-6 4.44444E-6 " pathEditMode="relative" rAng="0" ptsTypes="AA">
                                      <p:cBhvr>
                                        <p:cTn id="14" dur="2000" fill="hold"/>
                                        <p:tgtEl>
                                          <p:spTgt spid="8"/>
                                        </p:tgtEl>
                                        <p:attrNameLst>
                                          <p:attrName>ppt_x</p:attrName>
                                          <p:attrName>ppt_y</p:attrName>
                                        </p:attrNameLst>
                                      </p:cBhvr>
                                      <p:rCtr x="0" y="-12500"/>
                                    </p:animMotion>
                                  </p:childTnLst>
                                </p:cTn>
                              </p:par>
                              <p:par>
                                <p:cTn id="15" presetID="16" presetClass="entr" presetSubtype="21"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28100" y="0"/>
            <a:ext cx="3263900" cy="6985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INTRODUCTION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025" y="1635124"/>
            <a:ext cx="6863275" cy="4130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p:cNvSpPr txBox="1"/>
          <p:nvPr/>
        </p:nvSpPr>
        <p:spPr>
          <a:xfrm>
            <a:off x="2298700" y="6172200"/>
            <a:ext cx="3937000" cy="369332"/>
          </a:xfrm>
          <a:prstGeom prst="rect">
            <a:avLst/>
          </a:prstGeom>
          <a:noFill/>
        </p:spPr>
        <p:txBody>
          <a:bodyPr wrap="square" rtlCol="0">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GEOGRAPHICAL LOCATION</a:t>
            </a:r>
          </a:p>
        </p:txBody>
      </p:sp>
    </p:spTree>
    <p:extLst>
      <p:ext uri="{BB962C8B-B14F-4D97-AF65-F5344CB8AC3E}">
        <p14:creationId xmlns:p14="http://schemas.microsoft.com/office/powerpoint/2010/main" val="34838004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550" y="1054100"/>
            <a:ext cx="10515600" cy="1493837"/>
          </a:xfrm>
        </p:spPr>
        <p:txBody>
          <a:bodyP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MISSIONS</a:t>
            </a:r>
          </a:p>
        </p:txBody>
      </p:sp>
      <p:sp>
        <p:nvSpPr>
          <p:cNvPr id="3" name="Text Placeholder 2"/>
          <p:cNvSpPr>
            <a:spLocks noGrp="1"/>
          </p:cNvSpPr>
          <p:nvPr>
            <p:ph type="body" idx="1"/>
          </p:nvPr>
        </p:nvSpPr>
        <p:spPr>
          <a:xfrm>
            <a:off x="666750" y="3132137"/>
            <a:ext cx="10515600" cy="1897063"/>
          </a:xfrm>
        </p:spPr>
        <p:txBody>
          <a:bodyPr>
            <a:normAutofit fontScale="85000" lnSpcReduction="10000"/>
          </a:bodyPr>
          <a:lstStyle/>
          <a:p>
            <a:pPr marL="342900" indent="-342900"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UNIVERSBINAIRE’S main mission is to solve daily problems encountered by different companies related to computer sciences.</a:t>
            </a:r>
          </a:p>
          <a:p>
            <a:pPr marL="342900" indent="-342900" algn="just">
              <a:lnSpc>
                <a:spcPct val="150000"/>
              </a:lnSpc>
              <a:buFont typeface="Wingdings" panose="05000000000000000000" pitchFamily="2" charset="2"/>
              <a:buChar char="q"/>
            </a:pPr>
            <a:r>
              <a:rPr lang="en-US" dirty="0">
                <a:solidFill>
                  <a:schemeClr val="tx1"/>
                </a:solidFill>
                <a:latin typeface="Times New Roman" panose="02020603050405020304" pitchFamily="18" charset="0"/>
                <a:cs typeface="Times New Roman" panose="02020603050405020304" pitchFamily="18" charset="0"/>
              </a:rPr>
              <a:t>They also offer training attestations and or certifications for those who wish to ameliorate their knowledge in computer science</a:t>
            </a:r>
          </a:p>
        </p:txBody>
      </p:sp>
      <p:sp>
        <p:nvSpPr>
          <p:cNvPr id="5" name="Rectangle 4"/>
          <p:cNvSpPr/>
          <p:nvPr/>
        </p:nvSpPr>
        <p:spPr>
          <a:xfrm>
            <a:off x="9296400" y="0"/>
            <a:ext cx="2895600" cy="7747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INTRODUCTION</a:t>
            </a:r>
          </a:p>
        </p:txBody>
      </p:sp>
    </p:spTree>
    <p:extLst>
      <p:ext uri="{BB962C8B-B14F-4D97-AF65-F5344CB8AC3E}">
        <p14:creationId xmlns:p14="http://schemas.microsoft.com/office/powerpoint/2010/main" val="37241917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KEY REALIZATIONS </a:t>
            </a:r>
          </a:p>
        </p:txBody>
      </p:sp>
      <p:sp>
        <p:nvSpPr>
          <p:cNvPr id="5" name="TextBox 4"/>
          <p:cNvSpPr txBox="1"/>
          <p:nvPr/>
        </p:nvSpPr>
        <p:spPr>
          <a:xfrm>
            <a:off x="1073150" y="1690688"/>
            <a:ext cx="10045700" cy="646331"/>
          </a:xfrm>
          <a:prstGeom prst="rect">
            <a:avLst/>
          </a:prstGeom>
          <a:noFill/>
        </p:spPr>
        <p:txBody>
          <a:bodyPr wrap="square" rtlCol="0">
            <a:spAutoFit/>
          </a:bodyPr>
          <a:lstStyle/>
          <a:p>
            <a:r>
              <a:rPr lang="en-US" b="1" dirty="0"/>
              <a:t>UNIVERSBINAIRE</a:t>
            </a:r>
            <a:r>
              <a:rPr lang="en-US" dirty="0"/>
              <a:t> has realized multiple software applications and many others are still in the making. </a:t>
            </a:r>
            <a:r>
              <a:rPr lang="en-US" dirty="0">
                <a:ln w="0"/>
                <a:effectLst>
                  <a:outerShdw blurRad="38100" dist="19050" dir="2700000" algn="tl" rotWithShape="0">
                    <a:schemeClr val="dk1">
                      <a:alpha val="40000"/>
                    </a:schemeClr>
                  </a:outerShdw>
                </a:effectLst>
              </a:rPr>
              <a:t>Here</a:t>
            </a:r>
            <a:r>
              <a:rPr lang="en-US" dirty="0"/>
              <a:t> are a few below.</a:t>
            </a:r>
          </a:p>
        </p:txBody>
      </p:sp>
      <p:pic>
        <p:nvPicPr>
          <p:cNvPr id="6" name="Content Placeholder 5"/>
          <p:cNvPicPr>
            <a:picLocks noGrp="1"/>
          </p:cNvPicPr>
          <p:nvPr>
            <p:ph sz="half" idx="1"/>
          </p:nvPr>
        </p:nvPicPr>
        <p:blipFill>
          <a:blip r:embed="rId2"/>
          <a:srcRect/>
          <a:stretch>
            <a:fillRect/>
          </a:stretch>
        </p:blipFill>
        <p:spPr>
          <a:xfrm>
            <a:off x="1073150" y="2598907"/>
            <a:ext cx="4051300" cy="3086100"/>
          </a:xfrm>
          <a:prstGeom prst="rect">
            <a:avLst/>
          </a:prstGeom>
          <a:noFill/>
          <a:ln>
            <a:noFill/>
            <a:prstDash/>
          </a:ln>
        </p:spPr>
      </p:pic>
      <p:pic>
        <p:nvPicPr>
          <p:cNvPr id="7" name="Content Placeholder 6"/>
          <p:cNvPicPr>
            <a:picLocks noGrp="1"/>
          </p:cNvPicPr>
          <p:nvPr>
            <p:ph sz="half" idx="2"/>
          </p:nvPr>
        </p:nvPicPr>
        <p:blipFill>
          <a:blip r:embed="rId3"/>
          <a:srcRect/>
          <a:stretch>
            <a:fillRect/>
          </a:stretch>
        </p:blipFill>
        <p:spPr>
          <a:xfrm>
            <a:off x="6578600" y="2598907"/>
            <a:ext cx="4540250" cy="2899114"/>
          </a:xfrm>
          <a:prstGeom prst="rect">
            <a:avLst/>
          </a:prstGeom>
          <a:noFill/>
          <a:ln>
            <a:noFill/>
            <a:prstDash/>
          </a:ln>
        </p:spPr>
      </p:pic>
      <p:sp>
        <p:nvSpPr>
          <p:cNvPr id="8" name="Rectangle 7"/>
          <p:cNvSpPr/>
          <p:nvPr/>
        </p:nvSpPr>
        <p:spPr>
          <a:xfrm>
            <a:off x="9169400" y="0"/>
            <a:ext cx="3022600" cy="8255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INTR0DUCTION</a:t>
            </a:r>
          </a:p>
        </p:txBody>
      </p:sp>
      <p:sp>
        <p:nvSpPr>
          <p:cNvPr id="9" name="TextBox 8"/>
          <p:cNvSpPr txBox="1"/>
          <p:nvPr/>
        </p:nvSpPr>
        <p:spPr>
          <a:xfrm>
            <a:off x="1196975" y="5946895"/>
            <a:ext cx="3803650" cy="369332"/>
          </a:xfrm>
          <a:prstGeom prst="rect">
            <a:avLst/>
          </a:prstGeom>
          <a:noFill/>
        </p:spPr>
        <p:txBody>
          <a:bodyPr wrap="square" rtlCol="0">
            <a:spAutoFit/>
          </a:bodyPr>
          <a:lstStyle/>
          <a:p>
            <a:r>
              <a:rPr lang="en-US" dirty="0"/>
              <a:t>Which is an E-commerce platform</a:t>
            </a:r>
          </a:p>
        </p:txBody>
      </p:sp>
      <p:sp>
        <p:nvSpPr>
          <p:cNvPr id="10" name="TextBox 9"/>
          <p:cNvSpPr txBox="1"/>
          <p:nvPr/>
        </p:nvSpPr>
        <p:spPr>
          <a:xfrm>
            <a:off x="6769100" y="5808395"/>
            <a:ext cx="4584700" cy="646331"/>
          </a:xfrm>
          <a:prstGeom prst="rect">
            <a:avLst/>
          </a:prstGeom>
          <a:noFill/>
        </p:spPr>
        <p:txBody>
          <a:bodyPr wrap="square" rtlCol="0">
            <a:spAutoFit/>
          </a:bodyPr>
          <a:lstStyle/>
          <a:p>
            <a:r>
              <a:rPr lang="en-US" dirty="0"/>
              <a:t>Which is a hospital and health management software</a:t>
            </a:r>
          </a:p>
        </p:txBody>
      </p:sp>
    </p:spTree>
    <p:extLst>
      <p:ext uri="{BB962C8B-B14F-4D97-AF65-F5344CB8AC3E}">
        <p14:creationId xmlns:p14="http://schemas.microsoft.com/office/powerpoint/2010/main" val="13412826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500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down)">
                                      <p:cBhvr>
                                        <p:cTn id="10" dur="580">
                                          <p:stCondLst>
                                            <p:cond delay="0"/>
                                          </p:stCondLst>
                                        </p:cTn>
                                        <p:tgtEl>
                                          <p:spTgt spid="8"/>
                                        </p:tgtEl>
                                      </p:cBhvr>
                                    </p:animEffect>
                                    <p:anim calcmode="lin" valueType="num">
                                      <p:cBhvr>
                                        <p:cTn id="11"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16" dur="26">
                                          <p:stCondLst>
                                            <p:cond delay="650"/>
                                          </p:stCondLst>
                                        </p:cTn>
                                        <p:tgtEl>
                                          <p:spTgt spid="8"/>
                                        </p:tgtEl>
                                      </p:cBhvr>
                                      <p:to x="100000" y="60000"/>
                                    </p:animScale>
                                    <p:animScale>
                                      <p:cBhvr>
                                        <p:cTn id="17" dur="166" decel="50000">
                                          <p:stCondLst>
                                            <p:cond delay="676"/>
                                          </p:stCondLst>
                                        </p:cTn>
                                        <p:tgtEl>
                                          <p:spTgt spid="8"/>
                                        </p:tgtEl>
                                      </p:cBhvr>
                                      <p:to x="100000" y="100000"/>
                                    </p:animScale>
                                    <p:animScale>
                                      <p:cBhvr>
                                        <p:cTn id="18" dur="26">
                                          <p:stCondLst>
                                            <p:cond delay="1312"/>
                                          </p:stCondLst>
                                        </p:cTn>
                                        <p:tgtEl>
                                          <p:spTgt spid="8"/>
                                        </p:tgtEl>
                                      </p:cBhvr>
                                      <p:to x="100000" y="80000"/>
                                    </p:animScale>
                                    <p:animScale>
                                      <p:cBhvr>
                                        <p:cTn id="19" dur="166" decel="50000">
                                          <p:stCondLst>
                                            <p:cond delay="1338"/>
                                          </p:stCondLst>
                                        </p:cTn>
                                        <p:tgtEl>
                                          <p:spTgt spid="8"/>
                                        </p:tgtEl>
                                      </p:cBhvr>
                                      <p:to x="100000" y="100000"/>
                                    </p:animScale>
                                    <p:animScale>
                                      <p:cBhvr>
                                        <p:cTn id="20" dur="26">
                                          <p:stCondLst>
                                            <p:cond delay="1642"/>
                                          </p:stCondLst>
                                        </p:cTn>
                                        <p:tgtEl>
                                          <p:spTgt spid="8"/>
                                        </p:tgtEl>
                                      </p:cBhvr>
                                      <p:to x="100000" y="90000"/>
                                    </p:animScale>
                                    <p:animScale>
                                      <p:cBhvr>
                                        <p:cTn id="21" dur="166" decel="50000">
                                          <p:stCondLst>
                                            <p:cond delay="1668"/>
                                          </p:stCondLst>
                                        </p:cTn>
                                        <p:tgtEl>
                                          <p:spTgt spid="8"/>
                                        </p:tgtEl>
                                      </p:cBhvr>
                                      <p:to x="100000" y="100000"/>
                                    </p:animScale>
                                    <p:animScale>
                                      <p:cBhvr>
                                        <p:cTn id="22" dur="26">
                                          <p:stCondLst>
                                            <p:cond delay="1808"/>
                                          </p:stCondLst>
                                        </p:cTn>
                                        <p:tgtEl>
                                          <p:spTgt spid="8"/>
                                        </p:tgtEl>
                                      </p:cBhvr>
                                      <p:to x="100000" y="95000"/>
                                    </p:animScale>
                                    <p:animScale>
                                      <p:cBhvr>
                                        <p:cTn id="23"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889000"/>
            <a:ext cx="10515600" cy="1325563"/>
          </a:xfrm>
        </p:spPr>
        <p:txBody>
          <a:bodyPr/>
          <a:lstStyle/>
          <a:p>
            <a:pPr algn="ctr"/>
            <a:r>
              <a:rPr lang="en-US" b="1" dirty="0">
                <a:solidFill>
                  <a:schemeClr val="accent1">
                    <a:lumMod val="75000"/>
                  </a:schemeClr>
                </a:solidFill>
                <a:latin typeface="Times New Roman" panose="02020603050405020304" pitchFamily="18" charset="0"/>
                <a:cs typeface="Times New Roman" panose="02020603050405020304" pitchFamily="18" charset="0"/>
              </a:rPr>
              <a:t>CUSTOMERS AND PARTNERS</a:t>
            </a:r>
          </a:p>
        </p:txBody>
      </p:sp>
      <p:sp>
        <p:nvSpPr>
          <p:cNvPr id="3" name="Rectangle 2"/>
          <p:cNvSpPr/>
          <p:nvPr/>
        </p:nvSpPr>
        <p:spPr>
          <a:xfrm>
            <a:off x="8382000" y="0"/>
            <a:ext cx="3810000" cy="8890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INTRODUCTION</a:t>
            </a:r>
          </a:p>
        </p:txBody>
      </p:sp>
      <p:sp>
        <p:nvSpPr>
          <p:cNvPr id="4" name="TextBox 3"/>
          <p:cNvSpPr txBox="1"/>
          <p:nvPr/>
        </p:nvSpPr>
        <p:spPr>
          <a:xfrm>
            <a:off x="1625600" y="2463800"/>
            <a:ext cx="6388100" cy="369332"/>
          </a:xfrm>
          <a:prstGeom prst="rect">
            <a:avLst/>
          </a:prstGeom>
          <a:noFill/>
        </p:spPr>
        <p:txBody>
          <a:bodyPr wrap="square" rtlCol="0">
            <a:spAutoFit/>
          </a:bodyPr>
          <a:lstStyle/>
          <a:p>
            <a:r>
              <a:rPr lang="en-US" dirty="0"/>
              <a:t>Some of UNIVERSBINAIRE’S Customers and Partners include;</a:t>
            </a:r>
          </a:p>
        </p:txBody>
      </p:sp>
      <p:sp>
        <p:nvSpPr>
          <p:cNvPr id="5" name="TextBox 4"/>
          <p:cNvSpPr txBox="1"/>
          <p:nvPr/>
        </p:nvSpPr>
        <p:spPr>
          <a:xfrm>
            <a:off x="1308100" y="3175000"/>
            <a:ext cx="9436100" cy="2308324"/>
          </a:xfrm>
          <a:prstGeom prst="rect">
            <a:avLst/>
          </a:prstGeom>
          <a:noFill/>
        </p:spPr>
        <p:txBody>
          <a:bodyPr wrap="square" rtlCol="0">
            <a:spAutoFit/>
          </a:bodyPr>
          <a:lstStyle/>
          <a:p>
            <a:pPr marL="285750" indent="-285750">
              <a:buFont typeface="Wingdings" panose="05000000000000000000" pitchFamily="2" charset="2"/>
              <a:buChar char="v"/>
            </a:pPr>
            <a:r>
              <a:rPr lang="en-US" b="1" dirty="0"/>
              <a:t>MAMECAA   SERVICES: Printing</a:t>
            </a:r>
          </a:p>
          <a:p>
            <a:endParaRPr lang="en-US" b="1" dirty="0"/>
          </a:p>
          <a:p>
            <a:pPr marL="285750" indent="-285750">
              <a:buFont typeface="Wingdings" panose="05000000000000000000" pitchFamily="2" charset="2"/>
              <a:buChar char="v"/>
            </a:pPr>
            <a:r>
              <a:rPr lang="en-US" b="1" dirty="0"/>
              <a:t>KILO EXPRESS: Sending and receiving packages</a:t>
            </a:r>
          </a:p>
          <a:p>
            <a:endParaRPr lang="en-US" b="1" dirty="0"/>
          </a:p>
          <a:p>
            <a:pPr marL="285750" indent="-285750">
              <a:buFont typeface="Wingdings" panose="05000000000000000000" pitchFamily="2" charset="2"/>
              <a:buChar char="v"/>
            </a:pPr>
            <a:r>
              <a:rPr lang="en-US" b="1" dirty="0"/>
              <a:t>SOTOCOG: Civil engineering construction</a:t>
            </a:r>
          </a:p>
          <a:p>
            <a:endParaRPr lang="en-US" b="1" dirty="0"/>
          </a:p>
          <a:p>
            <a:r>
              <a:rPr lang="en-US" dirty="0"/>
              <a:t>Just to name a few…</a:t>
            </a:r>
          </a:p>
          <a:p>
            <a:endParaRPr lang="en-US" dirty="0"/>
          </a:p>
        </p:txBody>
      </p:sp>
    </p:spTree>
    <p:extLst>
      <p:ext uri="{BB962C8B-B14F-4D97-AF65-F5344CB8AC3E}">
        <p14:creationId xmlns:p14="http://schemas.microsoft.com/office/powerpoint/2010/main" val="137035502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5000" fill="hold" grpId="0" nodeType="withEffect">
                                  <p:stCondLst>
                                    <p:cond delay="0"/>
                                  </p:stCondLst>
                                  <p:childTnLst>
                                    <p:animEffect transition="out" filter="fade">
                                      <p:cBhvr>
                                        <p:cTn id="6" dur="500" tmFilter="0, 0; .2, .5; .8, .5; 1, 0"/>
                                        <p:tgtEl>
                                          <p:spTgt spid="2"/>
                                        </p:tgtEl>
                                      </p:cBhvr>
                                    </p:animEffect>
                                    <p:animScale>
                                      <p:cBhvr>
                                        <p:cTn id="7" dur="250" autoRev="1" fill="hold"/>
                                        <p:tgtEl>
                                          <p:spTgt spid="2"/>
                                        </p:tgtEl>
                                      </p:cBhvr>
                                      <p:by x="105000" y="105000"/>
                                    </p:animScale>
                                  </p:childTnLst>
                                </p:cTn>
                              </p:par>
                              <p:par>
                                <p:cTn id="8" presetID="26"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down)">
                                      <p:cBhvr>
                                        <p:cTn id="10" dur="580">
                                          <p:stCondLst>
                                            <p:cond delay="0"/>
                                          </p:stCondLst>
                                        </p:cTn>
                                        <p:tgtEl>
                                          <p:spTgt spid="3"/>
                                        </p:tgtEl>
                                      </p:cBhvr>
                                    </p:animEffect>
                                    <p:anim calcmode="lin" valueType="num">
                                      <p:cBhvr>
                                        <p:cTn id="11"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2"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3"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4"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5"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6" dur="26">
                                          <p:stCondLst>
                                            <p:cond delay="650"/>
                                          </p:stCondLst>
                                        </p:cTn>
                                        <p:tgtEl>
                                          <p:spTgt spid="3"/>
                                        </p:tgtEl>
                                      </p:cBhvr>
                                      <p:to x="100000" y="60000"/>
                                    </p:animScale>
                                    <p:animScale>
                                      <p:cBhvr>
                                        <p:cTn id="17" dur="166" decel="50000">
                                          <p:stCondLst>
                                            <p:cond delay="676"/>
                                          </p:stCondLst>
                                        </p:cTn>
                                        <p:tgtEl>
                                          <p:spTgt spid="3"/>
                                        </p:tgtEl>
                                      </p:cBhvr>
                                      <p:to x="100000" y="100000"/>
                                    </p:animScale>
                                    <p:animScale>
                                      <p:cBhvr>
                                        <p:cTn id="18" dur="26">
                                          <p:stCondLst>
                                            <p:cond delay="1312"/>
                                          </p:stCondLst>
                                        </p:cTn>
                                        <p:tgtEl>
                                          <p:spTgt spid="3"/>
                                        </p:tgtEl>
                                      </p:cBhvr>
                                      <p:to x="100000" y="80000"/>
                                    </p:animScale>
                                    <p:animScale>
                                      <p:cBhvr>
                                        <p:cTn id="19" dur="166" decel="50000">
                                          <p:stCondLst>
                                            <p:cond delay="1338"/>
                                          </p:stCondLst>
                                        </p:cTn>
                                        <p:tgtEl>
                                          <p:spTgt spid="3"/>
                                        </p:tgtEl>
                                      </p:cBhvr>
                                      <p:to x="100000" y="100000"/>
                                    </p:animScale>
                                    <p:animScale>
                                      <p:cBhvr>
                                        <p:cTn id="20" dur="26">
                                          <p:stCondLst>
                                            <p:cond delay="1642"/>
                                          </p:stCondLst>
                                        </p:cTn>
                                        <p:tgtEl>
                                          <p:spTgt spid="3"/>
                                        </p:tgtEl>
                                      </p:cBhvr>
                                      <p:to x="100000" y="90000"/>
                                    </p:animScale>
                                    <p:animScale>
                                      <p:cBhvr>
                                        <p:cTn id="21" dur="166" decel="50000">
                                          <p:stCondLst>
                                            <p:cond delay="1668"/>
                                          </p:stCondLst>
                                        </p:cTn>
                                        <p:tgtEl>
                                          <p:spTgt spid="3"/>
                                        </p:tgtEl>
                                      </p:cBhvr>
                                      <p:to x="100000" y="100000"/>
                                    </p:animScale>
                                    <p:animScale>
                                      <p:cBhvr>
                                        <p:cTn id="22" dur="26">
                                          <p:stCondLst>
                                            <p:cond delay="1808"/>
                                          </p:stCondLst>
                                        </p:cTn>
                                        <p:tgtEl>
                                          <p:spTgt spid="3"/>
                                        </p:tgtEl>
                                      </p:cBhvr>
                                      <p:to x="100000" y="95000"/>
                                    </p:animScale>
                                    <p:animScale>
                                      <p:cBhvr>
                                        <p:cTn id="23"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70399" y="1993900"/>
            <a:ext cx="7315200" cy="2308324"/>
          </a:xfrm>
          <a:prstGeom prst="rect">
            <a:avLst/>
          </a:prstGeom>
          <a:noFill/>
        </p:spPr>
        <p:txBody>
          <a:bodyPr wrap="square" rtlCol="0">
            <a:spAutoFit/>
          </a:bodyPr>
          <a:lstStyle/>
          <a:p>
            <a:pPr algn="ctr"/>
            <a:r>
              <a:rPr lang="en-US" sz="7200" dirty="0">
                <a:solidFill>
                  <a:schemeClr val="tx2"/>
                </a:solidFill>
                <a:latin typeface="Algerian" panose="04020705040A02060702" pitchFamily="82" charset="0"/>
                <a:cs typeface="Times New Roman" panose="02020603050405020304" pitchFamily="18" charset="0"/>
              </a:rPr>
              <a:t>CONTEXT AND PROBLEMATICS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038" y="301142"/>
            <a:ext cx="4829175" cy="5907570"/>
          </a:xfrm>
          <a:prstGeom prst="rect">
            <a:avLst/>
          </a:prstGeom>
        </p:spPr>
      </p:pic>
    </p:spTree>
    <p:extLst>
      <p:ext uri="{BB962C8B-B14F-4D97-AF65-F5344CB8AC3E}">
        <p14:creationId xmlns:p14="http://schemas.microsoft.com/office/powerpoint/2010/main" val="361696220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6" presetClass="entr" presetSubtype="21"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77300" y="0"/>
            <a:ext cx="3314700" cy="7493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Times New Roman" panose="02020603050405020304" pitchFamily="18" charset="0"/>
                <a:cs typeface="Times New Roman" panose="02020603050405020304" pitchFamily="18" charset="0"/>
              </a:rPr>
              <a:t>CONTEXT AND PROBLEMATICS</a:t>
            </a:r>
          </a:p>
        </p:txBody>
      </p:sp>
      <p:sp>
        <p:nvSpPr>
          <p:cNvPr id="3" name="TextBox 2"/>
          <p:cNvSpPr txBox="1"/>
          <p:nvPr/>
        </p:nvSpPr>
        <p:spPr>
          <a:xfrm>
            <a:off x="812800" y="1274088"/>
            <a:ext cx="10553700" cy="5355312"/>
          </a:xfrm>
          <a:prstGeom prst="rect">
            <a:avLst/>
          </a:prstGeom>
          <a:noFill/>
        </p:spPr>
        <p:txBody>
          <a:bodyPr wrap="square" rtlCol="0">
            <a:spAutoFit/>
          </a:bodyPr>
          <a:lstStyle/>
          <a:p>
            <a:pPr marL="342900" indent="-342900">
              <a:buAutoNum type="alphaUcParenR"/>
            </a:pPr>
            <a:r>
              <a:rPr lang="en-US" b="1" dirty="0">
                <a:solidFill>
                  <a:schemeClr val="accent1"/>
                </a:solidFill>
                <a:latin typeface="Times New Roman" panose="02020603050405020304" pitchFamily="18" charset="0"/>
                <a:cs typeface="Times New Roman" panose="02020603050405020304" pitchFamily="18" charset="0"/>
              </a:rPr>
              <a:t>CONTEXT</a:t>
            </a:r>
          </a:p>
          <a:p>
            <a:endParaRPr lang="en-US" b="1"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What we are striving to do at the moment is transform every hardship, labor into something more evident and effective to do. The main problem encountered at the level of the enterprise </a:t>
            </a:r>
            <a:r>
              <a:rPr lang="en-US" b="1" dirty="0">
                <a:latin typeface="Times New Roman" panose="02020603050405020304" pitchFamily="18" charset="0"/>
                <a:cs typeface="Times New Roman" panose="02020603050405020304" pitchFamily="18" charset="0"/>
              </a:rPr>
              <a:t>UNIVBERSBINAIRE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SARL</a:t>
            </a:r>
            <a:r>
              <a:rPr lang="en-US" dirty="0">
                <a:latin typeface="Times New Roman" panose="02020603050405020304" pitchFamily="18" charset="0"/>
                <a:cs typeface="Times New Roman" panose="02020603050405020304" pitchFamily="18" charset="0"/>
              </a:rPr>
              <a:t> is the fact that certification and knowledge testing are done in presence that is, a day is fixed for every trainee taking a test, for the certification process to take place right from having a written test to a graduation ceremony</a:t>
            </a:r>
            <a:r>
              <a:rPr lang="en-US" dirty="0"/>
              <a:t>. </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83247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283</TotalTime>
  <Words>407</Words>
  <Application>Microsoft Office PowerPoint</Application>
  <PresentationFormat>Grand écran</PresentationFormat>
  <Paragraphs>79</Paragraphs>
  <Slides>22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Algerian</vt:lpstr>
      <vt:lpstr>Arial</vt:lpstr>
      <vt:lpstr>Calibri</vt:lpstr>
      <vt:lpstr>Calibri Light</vt:lpstr>
      <vt:lpstr>Times New Roman</vt:lpstr>
      <vt:lpstr>Wingdings</vt:lpstr>
      <vt:lpstr>Office Theme</vt:lpstr>
      <vt:lpstr>Présentation PowerPoint</vt:lpstr>
      <vt:lpstr>Présentation PowerPoint</vt:lpstr>
      <vt:lpstr>Présentation PowerPoint</vt:lpstr>
      <vt:lpstr>Présentation PowerPoint</vt:lpstr>
      <vt:lpstr>MISSIONS</vt:lpstr>
      <vt:lpstr>KEY REALIZATIONS </vt:lpstr>
      <vt:lpstr>CUSTOMERS AND PARTNERS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EPAH</dc:creator>
  <cp:lastModifiedBy>BROLIN</cp:lastModifiedBy>
  <cp:revision>32</cp:revision>
  <dcterms:created xsi:type="dcterms:W3CDTF">2023-09-26T01:51:07Z</dcterms:created>
  <dcterms:modified xsi:type="dcterms:W3CDTF">2023-09-28T10:42:05Z</dcterms:modified>
</cp:coreProperties>
</file>