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2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9" r:id="rId3"/>
    <p:sldId id="258" r:id="rId4"/>
    <p:sldId id="267" r:id="rId5"/>
    <p:sldId id="290" r:id="rId6"/>
    <p:sldId id="284" r:id="rId7"/>
    <p:sldId id="291" r:id="rId8"/>
    <p:sldId id="292" r:id="rId9"/>
    <p:sldId id="283" r:id="rId10"/>
    <p:sldId id="268" r:id="rId11"/>
    <p:sldId id="293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64D1B-014F-42A0-9105-95BD0F4CD065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1016-D411-40C4-AB8F-708233D6F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0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049155d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049155d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53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74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242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13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7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a1242414e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a1242414e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a1242414e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a1242414e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a1242414e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a1242414e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69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7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5F776-D559-C97D-A37A-F9CE0515E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935185-FC63-500D-85D6-0A9A1CB85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983919-2A96-CED4-D16E-7293128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4D2D6-D81D-EC61-2529-43358A39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0B33B-AEF3-DB52-ABAE-79B43178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1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229D0-384D-A028-2DFF-E77A760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1E38D9-2836-069B-A0F1-71AE1929D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92359-AF04-5932-203A-34A898DA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103723-C9BF-AB8C-6282-2686C8E0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97445-4B19-959A-8B70-106FBCE2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58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6D4335-15EA-FA61-B7E2-93B542D67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EF4E89-F636-3D89-C61D-B9FEB364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E1064-1A7A-D7CE-DF99-1396A266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56B4C-4E0F-AFAC-4A5D-DDB2FCF1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C6049-1162-F630-83C4-2110C0FC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1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8294300" y="0"/>
            <a:ext cx="3898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0577360" y="5485868"/>
            <a:ext cx="2208416" cy="2213832"/>
            <a:chOff x="2929375" y="236175"/>
            <a:chExt cx="805325" cy="807300"/>
          </a:xfrm>
        </p:grpSpPr>
        <p:sp>
          <p:nvSpPr>
            <p:cNvPr id="12" name="Google Shape;12;p2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737318" y="308733"/>
            <a:ext cx="717367" cy="210400"/>
            <a:chOff x="2575325" y="1348650"/>
            <a:chExt cx="538025" cy="157800"/>
          </a:xfrm>
        </p:grpSpPr>
        <p:sp>
          <p:nvSpPr>
            <p:cNvPr id="32" name="Google Shape;32;p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431519" y="5525334"/>
            <a:ext cx="1233747" cy="1257844"/>
            <a:chOff x="595389" y="1761100"/>
            <a:chExt cx="925310" cy="943383"/>
          </a:xfrm>
        </p:grpSpPr>
        <p:cxnSp>
          <p:nvCxnSpPr>
            <p:cNvPr id="36" name="Google Shape;36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349915" y="-537833"/>
            <a:ext cx="1233747" cy="1257844"/>
            <a:chOff x="595389" y="1761100"/>
            <a:chExt cx="925310" cy="943383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43;p2"/>
          <p:cNvGrpSpPr/>
          <p:nvPr/>
        </p:nvGrpSpPr>
        <p:grpSpPr>
          <a:xfrm rot="5400000">
            <a:off x="10568730" y="3297968"/>
            <a:ext cx="2112769" cy="262065"/>
            <a:chOff x="750197" y="155825"/>
            <a:chExt cx="1584577" cy="196549"/>
          </a:xfrm>
        </p:grpSpPr>
        <p:sp>
          <p:nvSpPr>
            <p:cNvPr id="44" name="Google Shape;44;p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1129600" y="1578633"/>
            <a:ext cx="5218800" cy="32804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1129500" y="4984133"/>
            <a:ext cx="5218800" cy="541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2"/>
          <p:cNvSpPr>
            <a:spLocks noGrp="1"/>
          </p:cNvSpPr>
          <p:nvPr>
            <p:ph type="pic" idx="2"/>
          </p:nvPr>
        </p:nvSpPr>
        <p:spPr>
          <a:xfrm>
            <a:off x="6521567" y="1578633"/>
            <a:ext cx="4540800" cy="3920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804944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" name="Google Shape;158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9" name="Google Shape;1589;p26"/>
          <p:cNvGrpSpPr/>
          <p:nvPr/>
        </p:nvGrpSpPr>
        <p:grpSpPr>
          <a:xfrm>
            <a:off x="11366427" y="2322084"/>
            <a:ext cx="2208416" cy="2213832"/>
            <a:chOff x="2929375" y="236175"/>
            <a:chExt cx="805325" cy="807300"/>
          </a:xfrm>
        </p:grpSpPr>
        <p:sp>
          <p:nvSpPr>
            <p:cNvPr id="1590" name="Google Shape;1590;p26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6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6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6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6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6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6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6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6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6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6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9" name="Google Shape;1609;p26"/>
          <p:cNvGrpSpPr/>
          <p:nvPr/>
        </p:nvGrpSpPr>
        <p:grpSpPr>
          <a:xfrm>
            <a:off x="5734134" y="6286767"/>
            <a:ext cx="717367" cy="210400"/>
            <a:chOff x="2575325" y="1348650"/>
            <a:chExt cx="538025" cy="157800"/>
          </a:xfrm>
        </p:grpSpPr>
        <p:sp>
          <p:nvSpPr>
            <p:cNvPr id="1610" name="Google Shape;1610;p26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3" name="Google Shape;1613;p26"/>
          <p:cNvGrpSpPr/>
          <p:nvPr/>
        </p:nvGrpSpPr>
        <p:grpSpPr>
          <a:xfrm>
            <a:off x="-328415" y="-101017"/>
            <a:ext cx="1233747" cy="1257844"/>
            <a:chOff x="595389" y="1761100"/>
            <a:chExt cx="925310" cy="943383"/>
          </a:xfrm>
        </p:grpSpPr>
        <p:cxnSp>
          <p:nvCxnSpPr>
            <p:cNvPr id="1614" name="Google Shape;1614;p2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5" name="Google Shape;1615;p2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6" name="Google Shape;1616;p2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17" name="Google Shape;1617;p26"/>
          <p:cNvGrpSpPr/>
          <p:nvPr/>
        </p:nvGrpSpPr>
        <p:grpSpPr>
          <a:xfrm>
            <a:off x="5036430" y="284301"/>
            <a:ext cx="2112769" cy="262065"/>
            <a:chOff x="750197" y="155825"/>
            <a:chExt cx="1584577" cy="196549"/>
          </a:xfrm>
        </p:grpSpPr>
        <p:sp>
          <p:nvSpPr>
            <p:cNvPr id="1618" name="Google Shape;1618;p26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26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6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6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6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6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26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26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6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6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6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6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26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26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6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6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26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26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6" name="Google Shape;1636;p26"/>
          <p:cNvGrpSpPr/>
          <p:nvPr/>
        </p:nvGrpSpPr>
        <p:grpSpPr>
          <a:xfrm>
            <a:off x="10806285" y="5859301"/>
            <a:ext cx="1233747" cy="1257844"/>
            <a:chOff x="595389" y="1761100"/>
            <a:chExt cx="925310" cy="943383"/>
          </a:xfrm>
        </p:grpSpPr>
        <p:cxnSp>
          <p:nvCxnSpPr>
            <p:cNvPr id="1637" name="Google Shape;1637;p2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8" name="Google Shape;1638;p2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Google Shape;1639;p2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40" name="Google Shape;1640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1" name="Google Shape;1641;p26"/>
          <p:cNvSpPr txBox="1">
            <a:spLocks noGrp="1"/>
          </p:cNvSpPr>
          <p:nvPr>
            <p:ph type="subTitle" idx="1"/>
          </p:nvPr>
        </p:nvSpPr>
        <p:spPr>
          <a:xfrm>
            <a:off x="2227417" y="4952585"/>
            <a:ext cx="32444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42" name="Google Shape;1642;p26"/>
          <p:cNvSpPr txBox="1">
            <a:spLocks noGrp="1"/>
          </p:cNvSpPr>
          <p:nvPr>
            <p:ph type="subTitle" idx="2"/>
          </p:nvPr>
        </p:nvSpPr>
        <p:spPr>
          <a:xfrm>
            <a:off x="6720183" y="4952585"/>
            <a:ext cx="32444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43" name="Google Shape;1643;p26"/>
          <p:cNvSpPr txBox="1">
            <a:spLocks noGrp="1"/>
          </p:cNvSpPr>
          <p:nvPr>
            <p:ph type="subTitle" idx="3"/>
          </p:nvPr>
        </p:nvSpPr>
        <p:spPr>
          <a:xfrm>
            <a:off x="2227419" y="4527000"/>
            <a:ext cx="32444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4" name="Google Shape;1644;p26"/>
          <p:cNvSpPr txBox="1">
            <a:spLocks noGrp="1"/>
          </p:cNvSpPr>
          <p:nvPr>
            <p:ph type="subTitle" idx="4"/>
          </p:nvPr>
        </p:nvSpPr>
        <p:spPr>
          <a:xfrm>
            <a:off x="6720185" y="4527000"/>
            <a:ext cx="32444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5" name="Google Shape;1645;p26"/>
          <p:cNvSpPr>
            <a:spLocks noGrp="1"/>
          </p:cNvSpPr>
          <p:nvPr>
            <p:ph type="pic" idx="5"/>
          </p:nvPr>
        </p:nvSpPr>
        <p:spPr>
          <a:xfrm>
            <a:off x="2806200" y="2084633"/>
            <a:ext cx="2086800" cy="2086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646" name="Google Shape;1646;p26"/>
          <p:cNvSpPr>
            <a:spLocks noGrp="1"/>
          </p:cNvSpPr>
          <p:nvPr>
            <p:ph type="pic" idx="6"/>
          </p:nvPr>
        </p:nvSpPr>
        <p:spPr>
          <a:xfrm>
            <a:off x="7298933" y="2084633"/>
            <a:ext cx="2086800" cy="2086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1647" name="Google Shape;1647;p26"/>
          <p:cNvGrpSpPr/>
          <p:nvPr/>
        </p:nvGrpSpPr>
        <p:grpSpPr>
          <a:xfrm>
            <a:off x="-1417873" y="2322084"/>
            <a:ext cx="2208416" cy="2213832"/>
            <a:chOff x="2929375" y="236175"/>
            <a:chExt cx="805325" cy="807300"/>
          </a:xfrm>
        </p:grpSpPr>
        <p:sp>
          <p:nvSpPr>
            <p:cNvPr id="1648" name="Google Shape;1648;p26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6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6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6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6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6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9619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3"/>
          <p:cNvSpPr/>
          <p:nvPr/>
        </p:nvSpPr>
        <p:spPr>
          <a:xfrm>
            <a:off x="9528467" y="0"/>
            <a:ext cx="2664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0" name="Google Shape;640;p13"/>
          <p:cNvGrpSpPr/>
          <p:nvPr/>
        </p:nvGrpSpPr>
        <p:grpSpPr>
          <a:xfrm>
            <a:off x="-423007" y="-971832"/>
            <a:ext cx="2208416" cy="2213832"/>
            <a:chOff x="2929375" y="236175"/>
            <a:chExt cx="805325" cy="807300"/>
          </a:xfrm>
        </p:grpSpPr>
        <p:sp>
          <p:nvSpPr>
            <p:cNvPr id="641" name="Google Shape;641;p13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0" name="Google Shape;660;p13"/>
          <p:cNvGrpSpPr/>
          <p:nvPr/>
        </p:nvGrpSpPr>
        <p:grpSpPr>
          <a:xfrm>
            <a:off x="10514634" y="6267633"/>
            <a:ext cx="717367" cy="210400"/>
            <a:chOff x="2575325" y="1348650"/>
            <a:chExt cx="538025" cy="157800"/>
          </a:xfrm>
        </p:grpSpPr>
        <p:sp>
          <p:nvSpPr>
            <p:cNvPr id="661" name="Google Shape;661;p1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669582" y="4857117"/>
            <a:ext cx="1233747" cy="1257844"/>
            <a:chOff x="595389" y="1761100"/>
            <a:chExt cx="925310" cy="943383"/>
          </a:xfrm>
        </p:grpSpPr>
        <p:cxnSp>
          <p:nvCxnSpPr>
            <p:cNvPr id="665" name="Google Shape;665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3"/>
          <p:cNvGrpSpPr/>
          <p:nvPr/>
        </p:nvGrpSpPr>
        <p:grpSpPr>
          <a:xfrm>
            <a:off x="11550452" y="720001"/>
            <a:ext cx="1233747" cy="1257844"/>
            <a:chOff x="595389" y="1761100"/>
            <a:chExt cx="925310" cy="943383"/>
          </a:xfrm>
        </p:grpSpPr>
        <p:cxnSp>
          <p:nvCxnSpPr>
            <p:cNvPr id="669" name="Google Shape;669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2" name="Google Shape;672;p13"/>
          <p:cNvGrpSpPr/>
          <p:nvPr/>
        </p:nvGrpSpPr>
        <p:grpSpPr>
          <a:xfrm>
            <a:off x="5039614" y="207768"/>
            <a:ext cx="2112769" cy="262065"/>
            <a:chOff x="750197" y="155825"/>
            <a:chExt cx="1584577" cy="196549"/>
          </a:xfrm>
        </p:grpSpPr>
        <p:sp>
          <p:nvSpPr>
            <p:cNvPr id="673" name="Google Shape;673;p1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1" name="Google Shape;691;p13"/>
          <p:cNvSpPr txBox="1">
            <a:spLocks noGrp="1"/>
          </p:cNvSpPr>
          <p:nvPr>
            <p:ph type="title"/>
          </p:nvPr>
        </p:nvSpPr>
        <p:spPr>
          <a:xfrm>
            <a:off x="2598800" y="720000"/>
            <a:ext cx="69944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2" name="Google Shape;692;p13"/>
          <p:cNvSpPr txBox="1">
            <a:spLocks noGrp="1"/>
          </p:cNvSpPr>
          <p:nvPr>
            <p:ph type="subTitle" idx="1"/>
          </p:nvPr>
        </p:nvSpPr>
        <p:spPr>
          <a:xfrm>
            <a:off x="950800" y="3037968"/>
            <a:ext cx="30852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93" name="Google Shape;693;p13"/>
          <p:cNvSpPr txBox="1">
            <a:spLocks noGrp="1"/>
          </p:cNvSpPr>
          <p:nvPr>
            <p:ph type="title" idx="2" hasCustomPrompt="1"/>
          </p:nvPr>
        </p:nvSpPr>
        <p:spPr>
          <a:xfrm>
            <a:off x="1898779" y="1865967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3"/>
          </p:nvPr>
        </p:nvSpPr>
        <p:spPr>
          <a:xfrm>
            <a:off x="4424177" y="3037981"/>
            <a:ext cx="30852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 idx="4" hasCustomPrompt="1"/>
          </p:nvPr>
        </p:nvSpPr>
        <p:spPr>
          <a:xfrm>
            <a:off x="5371865" y="1865900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5"/>
          </p:nvPr>
        </p:nvSpPr>
        <p:spPr>
          <a:xfrm>
            <a:off x="950800" y="5151433"/>
            <a:ext cx="30852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title" idx="6" hasCustomPrompt="1"/>
          </p:nvPr>
        </p:nvSpPr>
        <p:spPr>
          <a:xfrm>
            <a:off x="1898765" y="397940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7"/>
          </p:nvPr>
        </p:nvSpPr>
        <p:spPr>
          <a:xfrm>
            <a:off x="4424143" y="5151435"/>
            <a:ext cx="30852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title" idx="8" hasCustomPrompt="1"/>
          </p:nvPr>
        </p:nvSpPr>
        <p:spPr>
          <a:xfrm>
            <a:off x="5371865" y="3979431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9"/>
          </p:nvPr>
        </p:nvSpPr>
        <p:spPr>
          <a:xfrm>
            <a:off x="950800" y="2571967"/>
            <a:ext cx="3085200" cy="6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13"/>
          </p:nvPr>
        </p:nvSpPr>
        <p:spPr>
          <a:xfrm>
            <a:off x="4424100" y="2571967"/>
            <a:ext cx="3085200" cy="6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14"/>
          </p:nvPr>
        </p:nvSpPr>
        <p:spPr>
          <a:xfrm>
            <a:off x="950980" y="4685433"/>
            <a:ext cx="3085200" cy="6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15"/>
          </p:nvPr>
        </p:nvSpPr>
        <p:spPr>
          <a:xfrm>
            <a:off x="4424280" y="4685431"/>
            <a:ext cx="3085200" cy="6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>
            <a:spLocks noGrp="1"/>
          </p:cNvSpPr>
          <p:nvPr>
            <p:ph type="pic" idx="16"/>
          </p:nvPr>
        </p:nvSpPr>
        <p:spPr>
          <a:xfrm>
            <a:off x="7793200" y="1812800"/>
            <a:ext cx="3438800" cy="39164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1066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1" name="Google Shape;1001;p18"/>
          <p:cNvGrpSpPr/>
          <p:nvPr/>
        </p:nvGrpSpPr>
        <p:grpSpPr>
          <a:xfrm>
            <a:off x="10710260" y="5530151"/>
            <a:ext cx="2208416" cy="2213832"/>
            <a:chOff x="2929375" y="236175"/>
            <a:chExt cx="805325" cy="807300"/>
          </a:xfrm>
        </p:grpSpPr>
        <p:sp>
          <p:nvSpPr>
            <p:cNvPr id="1002" name="Google Shape;1002;p18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1" name="Google Shape;1021;p18"/>
          <p:cNvGrpSpPr/>
          <p:nvPr/>
        </p:nvGrpSpPr>
        <p:grpSpPr>
          <a:xfrm>
            <a:off x="5734134" y="6325200"/>
            <a:ext cx="717367" cy="210400"/>
            <a:chOff x="2575325" y="1348650"/>
            <a:chExt cx="538025" cy="157800"/>
          </a:xfrm>
        </p:grpSpPr>
        <p:sp>
          <p:nvSpPr>
            <p:cNvPr id="1022" name="Google Shape;1022;p18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5" name="Google Shape;1025;p18"/>
          <p:cNvGrpSpPr/>
          <p:nvPr/>
        </p:nvGrpSpPr>
        <p:grpSpPr>
          <a:xfrm>
            <a:off x="-430682" y="4706667"/>
            <a:ext cx="1233747" cy="1257844"/>
            <a:chOff x="595389" y="1761100"/>
            <a:chExt cx="925310" cy="943383"/>
          </a:xfrm>
        </p:grpSpPr>
        <p:cxnSp>
          <p:nvCxnSpPr>
            <p:cNvPr id="1026" name="Google Shape;1026;p1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1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1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9" name="Google Shape;1029;p18"/>
          <p:cNvGrpSpPr/>
          <p:nvPr/>
        </p:nvGrpSpPr>
        <p:grpSpPr>
          <a:xfrm>
            <a:off x="9867764" y="236268"/>
            <a:ext cx="2112769" cy="262065"/>
            <a:chOff x="750197" y="155825"/>
            <a:chExt cx="1584577" cy="196549"/>
          </a:xfrm>
        </p:grpSpPr>
        <p:sp>
          <p:nvSpPr>
            <p:cNvPr id="1030" name="Google Shape;1030;p18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8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8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8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8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8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8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8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8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8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8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8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8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8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18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8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8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8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8" name="Google Shape;1048;p18"/>
          <p:cNvGrpSpPr/>
          <p:nvPr/>
        </p:nvGrpSpPr>
        <p:grpSpPr>
          <a:xfrm>
            <a:off x="11372985" y="1287301"/>
            <a:ext cx="1233747" cy="1257844"/>
            <a:chOff x="595389" y="1761100"/>
            <a:chExt cx="925310" cy="943383"/>
          </a:xfrm>
        </p:grpSpPr>
        <p:cxnSp>
          <p:nvCxnSpPr>
            <p:cNvPr id="1049" name="Google Shape;1049;p1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2" name="Google Shape;1052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53" name="Google Shape;1053;p18"/>
          <p:cNvGrpSpPr/>
          <p:nvPr/>
        </p:nvGrpSpPr>
        <p:grpSpPr>
          <a:xfrm>
            <a:off x="-757273" y="-926516"/>
            <a:ext cx="2208416" cy="2213832"/>
            <a:chOff x="2929375" y="236175"/>
            <a:chExt cx="805325" cy="807300"/>
          </a:xfrm>
        </p:grpSpPr>
        <p:sp>
          <p:nvSpPr>
            <p:cNvPr id="1054" name="Google Shape;1054;p18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9771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50" name="Google Shape;1150;p20"/>
          <p:cNvGrpSpPr/>
          <p:nvPr/>
        </p:nvGrpSpPr>
        <p:grpSpPr>
          <a:xfrm>
            <a:off x="2027293" y="6231284"/>
            <a:ext cx="2208416" cy="2213832"/>
            <a:chOff x="2929375" y="236175"/>
            <a:chExt cx="805325" cy="807300"/>
          </a:xfrm>
        </p:grpSpPr>
        <p:sp>
          <p:nvSpPr>
            <p:cNvPr id="1151" name="Google Shape;1151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 rot="5400000">
            <a:off x="124801" y="3323784"/>
            <a:ext cx="717367" cy="210400"/>
            <a:chOff x="2575325" y="1348650"/>
            <a:chExt cx="538025" cy="157800"/>
          </a:xfrm>
        </p:grpSpPr>
        <p:sp>
          <p:nvSpPr>
            <p:cNvPr id="1171" name="Google Shape;1171;p2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4" name="Google Shape;1174;p20"/>
          <p:cNvGrpSpPr/>
          <p:nvPr/>
        </p:nvGrpSpPr>
        <p:grpSpPr>
          <a:xfrm>
            <a:off x="-430682" y="4706667"/>
            <a:ext cx="1233747" cy="1257844"/>
            <a:chOff x="595389" y="1761100"/>
            <a:chExt cx="925310" cy="943383"/>
          </a:xfrm>
        </p:grpSpPr>
        <p:cxnSp>
          <p:nvCxnSpPr>
            <p:cNvPr id="1175" name="Google Shape;1175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8" name="Google Shape;1178;p20"/>
          <p:cNvGrpSpPr/>
          <p:nvPr/>
        </p:nvGrpSpPr>
        <p:grpSpPr>
          <a:xfrm>
            <a:off x="8667164" y="6325201"/>
            <a:ext cx="2112769" cy="262065"/>
            <a:chOff x="750197" y="155825"/>
            <a:chExt cx="1584577" cy="196549"/>
          </a:xfrm>
        </p:grpSpPr>
        <p:sp>
          <p:nvSpPr>
            <p:cNvPr id="1179" name="Google Shape;1179;p2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2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2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2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2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2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2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7" name="Google Shape;1197;p20"/>
          <p:cNvGrpSpPr/>
          <p:nvPr/>
        </p:nvGrpSpPr>
        <p:grpSpPr>
          <a:xfrm>
            <a:off x="11372985" y="1287301"/>
            <a:ext cx="1233747" cy="1257844"/>
            <a:chOff x="595389" y="1761100"/>
            <a:chExt cx="925310" cy="943383"/>
          </a:xfrm>
        </p:grpSpPr>
        <p:cxnSp>
          <p:nvCxnSpPr>
            <p:cNvPr id="1198" name="Google Shape;1198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1" name="Google Shape;1201;p20"/>
          <p:cNvGrpSpPr/>
          <p:nvPr/>
        </p:nvGrpSpPr>
        <p:grpSpPr>
          <a:xfrm>
            <a:off x="8204227" y="-1550849"/>
            <a:ext cx="2208416" cy="2213832"/>
            <a:chOff x="2929375" y="236175"/>
            <a:chExt cx="805325" cy="807300"/>
          </a:xfrm>
        </p:grpSpPr>
        <p:sp>
          <p:nvSpPr>
            <p:cNvPr id="1202" name="Google Shape;1202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70590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0"/>
          <p:cNvGrpSpPr/>
          <p:nvPr/>
        </p:nvGrpSpPr>
        <p:grpSpPr>
          <a:xfrm>
            <a:off x="1692060" y="6137817"/>
            <a:ext cx="2208416" cy="2213832"/>
            <a:chOff x="2929375" y="236175"/>
            <a:chExt cx="805325" cy="807300"/>
          </a:xfrm>
        </p:grpSpPr>
        <p:sp>
          <p:nvSpPr>
            <p:cNvPr id="1834" name="Google Shape;1834;p3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3" name="Google Shape;1853;p30"/>
          <p:cNvGrpSpPr/>
          <p:nvPr/>
        </p:nvGrpSpPr>
        <p:grpSpPr>
          <a:xfrm>
            <a:off x="5734134" y="6392433"/>
            <a:ext cx="717367" cy="210400"/>
            <a:chOff x="2575325" y="1348650"/>
            <a:chExt cx="538025" cy="157800"/>
          </a:xfrm>
        </p:grpSpPr>
        <p:sp>
          <p:nvSpPr>
            <p:cNvPr id="1854" name="Google Shape;1854;p3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7" name="Google Shape;1857;p30"/>
          <p:cNvGrpSpPr/>
          <p:nvPr/>
        </p:nvGrpSpPr>
        <p:grpSpPr>
          <a:xfrm>
            <a:off x="-328415" y="-101017"/>
            <a:ext cx="1233747" cy="1257844"/>
            <a:chOff x="595389" y="1761100"/>
            <a:chExt cx="925310" cy="943383"/>
          </a:xfrm>
        </p:grpSpPr>
        <p:cxnSp>
          <p:nvCxnSpPr>
            <p:cNvPr id="1858" name="Google Shape;1858;p3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9" name="Google Shape;1859;p3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0" name="Google Shape;1860;p3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1" name="Google Shape;1861;p30"/>
          <p:cNvGrpSpPr/>
          <p:nvPr/>
        </p:nvGrpSpPr>
        <p:grpSpPr>
          <a:xfrm>
            <a:off x="11132852" y="5974534"/>
            <a:ext cx="1233747" cy="1257844"/>
            <a:chOff x="595389" y="1761100"/>
            <a:chExt cx="925310" cy="943383"/>
          </a:xfrm>
        </p:grpSpPr>
        <p:cxnSp>
          <p:nvCxnSpPr>
            <p:cNvPr id="1862" name="Google Shape;1862;p3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3" name="Google Shape;1863;p3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4" name="Google Shape;1864;p3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5" name="Google Shape;1865;p30"/>
          <p:cNvGrpSpPr/>
          <p:nvPr/>
        </p:nvGrpSpPr>
        <p:grpSpPr>
          <a:xfrm>
            <a:off x="5036430" y="284301"/>
            <a:ext cx="2112769" cy="262065"/>
            <a:chOff x="750197" y="155825"/>
            <a:chExt cx="1584577" cy="196549"/>
          </a:xfrm>
        </p:grpSpPr>
        <p:sp>
          <p:nvSpPr>
            <p:cNvPr id="1866" name="Google Shape;1866;p3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3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3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3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3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3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3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3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3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3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3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3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3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3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3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3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3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3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4" name="Google Shape;1884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5" name="Google Shape;1885;p30"/>
          <p:cNvSpPr txBox="1">
            <a:spLocks noGrp="1"/>
          </p:cNvSpPr>
          <p:nvPr>
            <p:ph type="subTitle" idx="1"/>
          </p:nvPr>
        </p:nvSpPr>
        <p:spPr>
          <a:xfrm>
            <a:off x="1375867" y="2597697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86" name="Google Shape;1886;p30"/>
          <p:cNvSpPr txBox="1">
            <a:spLocks noGrp="1"/>
          </p:cNvSpPr>
          <p:nvPr>
            <p:ph type="subTitle" idx="2"/>
          </p:nvPr>
        </p:nvSpPr>
        <p:spPr>
          <a:xfrm>
            <a:off x="4675593" y="2597697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87" name="Google Shape;1887;p30"/>
          <p:cNvSpPr txBox="1">
            <a:spLocks noGrp="1"/>
          </p:cNvSpPr>
          <p:nvPr>
            <p:ph type="subTitle" idx="3"/>
          </p:nvPr>
        </p:nvSpPr>
        <p:spPr>
          <a:xfrm>
            <a:off x="7975320" y="2597697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88" name="Google Shape;1888;p30"/>
          <p:cNvSpPr txBox="1">
            <a:spLocks noGrp="1"/>
          </p:cNvSpPr>
          <p:nvPr>
            <p:ph type="subTitle" idx="4"/>
          </p:nvPr>
        </p:nvSpPr>
        <p:spPr>
          <a:xfrm>
            <a:off x="1375867" y="4540431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89" name="Google Shape;1889;p30"/>
          <p:cNvSpPr txBox="1">
            <a:spLocks noGrp="1"/>
          </p:cNvSpPr>
          <p:nvPr>
            <p:ph type="subTitle" idx="5"/>
          </p:nvPr>
        </p:nvSpPr>
        <p:spPr>
          <a:xfrm>
            <a:off x="4675593" y="4540431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90" name="Google Shape;1890;p30"/>
          <p:cNvSpPr txBox="1">
            <a:spLocks noGrp="1"/>
          </p:cNvSpPr>
          <p:nvPr>
            <p:ph type="subTitle" idx="6"/>
          </p:nvPr>
        </p:nvSpPr>
        <p:spPr>
          <a:xfrm>
            <a:off x="7975320" y="4540431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91" name="Google Shape;1891;p30"/>
          <p:cNvSpPr txBox="1">
            <a:spLocks noGrp="1"/>
          </p:cNvSpPr>
          <p:nvPr>
            <p:ph type="subTitle" idx="7"/>
          </p:nvPr>
        </p:nvSpPr>
        <p:spPr>
          <a:xfrm>
            <a:off x="1375867" y="218593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2" name="Google Shape;1892;p30"/>
          <p:cNvSpPr txBox="1">
            <a:spLocks noGrp="1"/>
          </p:cNvSpPr>
          <p:nvPr>
            <p:ph type="subTitle" idx="8"/>
          </p:nvPr>
        </p:nvSpPr>
        <p:spPr>
          <a:xfrm>
            <a:off x="4675600" y="218593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3" name="Google Shape;1893;p30"/>
          <p:cNvSpPr txBox="1">
            <a:spLocks noGrp="1"/>
          </p:cNvSpPr>
          <p:nvPr>
            <p:ph type="subTitle" idx="9"/>
          </p:nvPr>
        </p:nvSpPr>
        <p:spPr>
          <a:xfrm>
            <a:off x="7975351" y="218593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4" name="Google Shape;1894;p30"/>
          <p:cNvSpPr txBox="1">
            <a:spLocks noGrp="1"/>
          </p:cNvSpPr>
          <p:nvPr>
            <p:ph type="subTitle" idx="13"/>
          </p:nvPr>
        </p:nvSpPr>
        <p:spPr>
          <a:xfrm>
            <a:off x="1375867" y="412246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30"/>
          <p:cNvSpPr txBox="1">
            <a:spLocks noGrp="1"/>
          </p:cNvSpPr>
          <p:nvPr>
            <p:ph type="subTitle" idx="14"/>
          </p:nvPr>
        </p:nvSpPr>
        <p:spPr>
          <a:xfrm>
            <a:off x="4675600" y="412246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30"/>
          <p:cNvSpPr txBox="1">
            <a:spLocks noGrp="1"/>
          </p:cNvSpPr>
          <p:nvPr>
            <p:ph type="subTitle" idx="15"/>
          </p:nvPr>
        </p:nvSpPr>
        <p:spPr>
          <a:xfrm>
            <a:off x="7975351" y="412246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97" name="Google Shape;1897;p30"/>
          <p:cNvGrpSpPr/>
          <p:nvPr/>
        </p:nvGrpSpPr>
        <p:grpSpPr>
          <a:xfrm>
            <a:off x="8550060" y="-1667449"/>
            <a:ext cx="2208416" cy="2213832"/>
            <a:chOff x="2929375" y="236175"/>
            <a:chExt cx="805325" cy="807300"/>
          </a:xfrm>
        </p:grpSpPr>
        <p:sp>
          <p:nvSpPr>
            <p:cNvPr id="1898" name="Google Shape;1898;p3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4001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798DB-F6E5-8009-5F9A-6FE78ABF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F2B1A-72B1-9813-7976-057A0E5C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A4843-CB8B-D4D5-D487-EC807261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91678F-4E0C-4B63-90A1-D688C561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61E3F-5D7D-7104-3DD8-1B1C5021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31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F0D16-F607-B612-115A-0C4F7CFF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3B5F43-AAEB-3DDF-7A8C-6A3E389E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9A6A8-08D0-1B44-402A-5B165561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9C2216-F205-12CB-6848-352E44BF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589AC-080D-A271-02DC-56AF71DF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4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CDF98-6AED-30C8-3987-79A691C2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77067-778F-B444-9C3F-F6CD163F3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98CBCF-DAF1-6EFF-C496-9B92266A2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66A88-444D-6ADD-03EE-EF33B7C3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E4EA4D-5D0E-CDF2-FFDB-FBBD2F1B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2C6385-A10B-F203-1172-E9509188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2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0C7C2-9151-2BD6-59C8-5396D36A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66A51F-0AED-624C-555C-13A9AEE7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097FD6-D42D-2417-2D0E-CBC9B7D73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F4FD52-29F0-667D-298C-2DD1F726E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D5D6F9-3374-E6BD-2DDF-13C5DA19C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509BFF-F372-497E-E6AC-CCF8E8C2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A1E238-5C02-49F2-1870-48E5D142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5E810A-7A1F-AA65-C7D1-D5889DAC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37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8703-D047-2B9D-CE06-37390CD4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27CF0E-E09A-1EBC-09E3-33BEBF19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F01026-DE82-BC8D-CBB0-6975A0DB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512047-1688-B35C-629B-C8B63F17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3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A04743-8F17-2864-0807-D082E0A9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3BABD3-786A-9B1B-1155-613C67C5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BA201-6820-86F2-9D07-75CD1A6B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0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BCEC3-BE3B-01B6-FF67-ADFD0B3D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F44C2-9E89-0F3B-CA4D-7FB3D1AA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18E94B-7CFE-A09C-B367-6FF18536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76787-862F-EBE8-AABF-CAE8170E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A33C9-E5A9-6C0D-37E5-A5C6CB60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78726-E25B-EE69-B635-CAA0774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58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4A2C8-4A82-7874-034B-E0C3170D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F1EF92-E7CA-588D-7865-DBF5ACA6D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CA229C-C0B2-28D4-906F-E6AF284EC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456B00-412C-D5BB-634B-AE2CF25E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C45509-BA41-DE0A-D4E4-7E45D8A4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C6E80-98D7-B4B0-474B-A7211618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0FBD75-5303-DBC6-8DF3-5DD50E34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6BEB7B-D463-16FC-1502-7A6C27EA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EAB7FD-8C9C-12A5-3BAA-99C7B168B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CBEECF-8E8A-D3AD-9D1B-1D75599D3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18C29-95F1-6491-A019-8FDF86DD2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00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%2F7%2Fapi%2F%2F/javax/json/JsonObject.html" TargetMode="External"/><Relationship Id="rId7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arduino.cc/en/software" TargetMode="External"/><Relationship Id="rId5" Type="http://schemas.openxmlformats.org/officeDocument/2006/relationships/hyperlink" Target="https://arduinojson.org/v7/" TargetMode="External"/><Relationship Id="rId4" Type="http://schemas.openxmlformats.org/officeDocument/2006/relationships/hyperlink" Target="https://fazecast.github.io/jSerialCom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 txBox="1">
            <a:spLocks noGrp="1"/>
          </p:cNvSpPr>
          <p:nvPr>
            <p:ph type="ctrTitle"/>
          </p:nvPr>
        </p:nvSpPr>
        <p:spPr>
          <a:xfrm>
            <a:off x="1129600" y="1578633"/>
            <a:ext cx="5218800" cy="328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3667" dirty="0">
                <a:solidFill>
                  <a:schemeClr val="accent3"/>
                </a:solidFill>
              </a:rPr>
              <a:t>Projet</a:t>
            </a:r>
            <a:br>
              <a:rPr lang="en" sz="3667" dirty="0">
                <a:solidFill>
                  <a:schemeClr val="accent3"/>
                </a:solidFill>
              </a:rPr>
            </a:br>
            <a:r>
              <a:rPr lang="en" sz="3467" dirty="0">
                <a:solidFill>
                  <a:schemeClr val="dk1"/>
                </a:solidFill>
              </a:rPr>
              <a:t> </a:t>
            </a:r>
            <a:r>
              <a:rPr lang="en" sz="6800" dirty="0">
                <a:solidFill>
                  <a:schemeClr val="dk1"/>
                </a:solidFill>
              </a:rPr>
              <a:t>PIMP MY FRIDGE</a:t>
            </a:r>
            <a:endParaRPr sz="6267" dirty="0"/>
          </a:p>
        </p:txBody>
      </p:sp>
      <p:sp>
        <p:nvSpPr>
          <p:cNvPr id="2278" name="Google Shape;2278;p39"/>
          <p:cNvSpPr txBox="1">
            <a:spLocks noGrp="1"/>
          </p:cNvSpPr>
          <p:nvPr>
            <p:ph type="subTitle" idx="1"/>
          </p:nvPr>
        </p:nvSpPr>
        <p:spPr>
          <a:xfrm>
            <a:off x="1129500" y="4984133"/>
            <a:ext cx="5218800" cy="5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Présenté par le groupe 7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5FFB72-5153-0D70-4213-5B5C643F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62539" cy="711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91FBB478-18D0-2358-7DBE-A51B901D869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t="3746" b="3746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4850706-19E9-06AC-BD73-CB70E10F1977}"/>
              </a:ext>
            </a:extLst>
          </p:cNvPr>
          <p:cNvSpPr/>
          <p:nvPr/>
        </p:nvSpPr>
        <p:spPr>
          <a:xfrm>
            <a:off x="0" y="5725882"/>
            <a:ext cx="3723861" cy="1132118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u="sng" dirty="0"/>
              <a:t>Membres du jury:</a:t>
            </a:r>
          </a:p>
          <a:p>
            <a:r>
              <a:rPr lang="fr-FR" dirty="0"/>
              <a:t>M. Franck NGAKO</a:t>
            </a:r>
          </a:p>
          <a:p>
            <a:r>
              <a:rPr lang="fr-FR" dirty="0"/>
              <a:t>M. Steve OTAM</a:t>
            </a:r>
          </a:p>
          <a:p>
            <a:r>
              <a:rPr lang="fr-FR" dirty="0"/>
              <a:t>M. Daryl KUITCHE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1AC18C-5F18-AFA3-0709-D402AFC280D5}"/>
              </a:ext>
            </a:extLst>
          </p:cNvPr>
          <p:cNvSpPr/>
          <p:nvPr/>
        </p:nvSpPr>
        <p:spPr>
          <a:xfrm>
            <a:off x="9239534" y="0"/>
            <a:ext cx="2952466" cy="4913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Année académique 2023-2024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9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DB54CF7-8235-979C-D862-77F68B0A0A69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Matériel utilisé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3C5C73-6F21-6FD5-54D0-797A0BE05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24" y="2830353"/>
            <a:ext cx="2134892" cy="1197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A7F66F-6164-20B5-2D0C-653C92E9C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22" y="2830353"/>
            <a:ext cx="2330548" cy="1197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5D66E8-E1FB-099A-B7A5-5FEE0D678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8" y="2752577"/>
            <a:ext cx="1828800" cy="1197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41440A-BCD8-69E7-E356-8AFBAC6E6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9" y="4667375"/>
            <a:ext cx="2036417" cy="828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687A7A7-B05C-BF56-E6FE-E98748C53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22" y="4406118"/>
            <a:ext cx="2036417" cy="1165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3B251E3-656A-0B21-4CBE-DB6067FF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4329549"/>
            <a:ext cx="1950574" cy="116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A8B633E-D930-F5B3-AD2A-D7C519BFC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498" y="2859812"/>
            <a:ext cx="1717430" cy="982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9F9AD1D-877B-64DB-F917-71D73A58B7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227" y="4216951"/>
            <a:ext cx="2036418" cy="1278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8221D32-C791-575C-EF50-71BEB3984A0E}"/>
              </a:ext>
            </a:extLst>
          </p:cNvPr>
          <p:cNvSpPr txBox="1"/>
          <p:nvPr/>
        </p:nvSpPr>
        <p:spPr>
          <a:xfrm>
            <a:off x="958875" y="4205814"/>
            <a:ext cx="10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LEDs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6B60E8-51C7-0863-0B9D-B84D2A6DCB69}"/>
              </a:ext>
            </a:extLst>
          </p:cNvPr>
          <p:cNvSpPr txBox="1"/>
          <p:nvPr/>
        </p:nvSpPr>
        <p:spPr>
          <a:xfrm>
            <a:off x="6925996" y="5689371"/>
            <a:ext cx="151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Résistances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3B99815-E5C1-9470-B6A9-23491F54E890}"/>
              </a:ext>
            </a:extLst>
          </p:cNvPr>
          <p:cNvSpPr txBox="1"/>
          <p:nvPr/>
        </p:nvSpPr>
        <p:spPr>
          <a:xfrm>
            <a:off x="3709461" y="5786197"/>
            <a:ext cx="17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Carte Arduino UNO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D9CD60-3CE2-C771-6440-F2570D099B52}"/>
              </a:ext>
            </a:extLst>
          </p:cNvPr>
          <p:cNvSpPr txBox="1"/>
          <p:nvPr/>
        </p:nvSpPr>
        <p:spPr>
          <a:xfrm>
            <a:off x="958875" y="5791471"/>
            <a:ext cx="151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Plaque à essai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0AE404D-2005-0709-5321-D2B5E7D91392}"/>
              </a:ext>
            </a:extLst>
          </p:cNvPr>
          <p:cNvSpPr txBox="1"/>
          <p:nvPr/>
        </p:nvSpPr>
        <p:spPr>
          <a:xfrm>
            <a:off x="9701727" y="387375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Jumpers male-male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42A5FBD-91FB-867A-58A6-A0111E5AA22C}"/>
              </a:ext>
            </a:extLst>
          </p:cNvPr>
          <p:cNvSpPr txBox="1"/>
          <p:nvPr/>
        </p:nvSpPr>
        <p:spPr>
          <a:xfrm>
            <a:off x="7014799" y="3985821"/>
            <a:ext cx="2301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Transistor NPN 2222 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BE620C0-03E1-1E40-17DC-3A4AC2096F97}"/>
              </a:ext>
            </a:extLst>
          </p:cNvPr>
          <p:cNvSpPr txBox="1"/>
          <p:nvPr/>
        </p:nvSpPr>
        <p:spPr>
          <a:xfrm>
            <a:off x="4152959" y="4079135"/>
            <a:ext cx="172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Capteur DHT22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9C652D-7987-2C0E-8DAB-06F4A0EF3E47}"/>
              </a:ext>
            </a:extLst>
          </p:cNvPr>
          <p:cNvSpPr txBox="1"/>
          <p:nvPr/>
        </p:nvSpPr>
        <p:spPr>
          <a:xfrm>
            <a:off x="9589186" y="5656753"/>
            <a:ext cx="10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Relai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10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49D0B6-210F-4A6D-E5E3-D5220147FB1D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Logiciels utilisés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F5C7B7-FB05-A6D0-C2A2-FA54A798A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856039"/>
            <a:ext cx="1665117" cy="1145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7EA7DAE-9424-408D-E965-9C2E50DCF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19" y="2856039"/>
            <a:ext cx="1833490" cy="1145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713E5D-A639-C144-1FE3-3F954C209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11" y="2856039"/>
            <a:ext cx="2025747" cy="1012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301269F-29CC-FB30-7327-DF1B0AC7C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647622"/>
            <a:ext cx="1665117" cy="85578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2F92EE4-4C92-98C7-84E4-74C26C153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19" y="4500347"/>
            <a:ext cx="1665117" cy="1000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2305CB2-D7B0-E3B9-1B24-92252C474DA1}"/>
              </a:ext>
            </a:extLst>
          </p:cNvPr>
          <p:cNvSpPr txBox="1"/>
          <p:nvPr/>
        </p:nvSpPr>
        <p:spPr>
          <a:xfrm>
            <a:off x="960000" y="4121834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Intellij IDE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D0B0C4-9A6D-A17A-8F2F-78B6AB499863}"/>
              </a:ext>
            </a:extLst>
          </p:cNvPr>
          <p:cNvSpPr txBox="1"/>
          <p:nvPr/>
        </p:nvSpPr>
        <p:spPr>
          <a:xfrm>
            <a:off x="3910819" y="5570342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Excel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3E9F5B-93B5-73DF-71B5-99DA949AF657}"/>
              </a:ext>
            </a:extLst>
          </p:cNvPr>
          <p:cNvSpPr txBox="1"/>
          <p:nvPr/>
        </p:nvSpPr>
        <p:spPr>
          <a:xfrm>
            <a:off x="960000" y="5570342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Scilab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E5829D-1DAD-CAB4-6EBD-F7EDB86A8015}"/>
              </a:ext>
            </a:extLst>
          </p:cNvPr>
          <p:cNvSpPr txBox="1"/>
          <p:nvPr/>
        </p:nvSpPr>
        <p:spPr>
          <a:xfrm>
            <a:off x="7011780" y="4081877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Gantt Project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8D782DB-65D7-4755-F591-2CA3036BA3F9}"/>
              </a:ext>
            </a:extLst>
          </p:cNvPr>
          <p:cNvSpPr txBox="1"/>
          <p:nvPr/>
        </p:nvSpPr>
        <p:spPr>
          <a:xfrm>
            <a:off x="3822337" y="4081877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Arduino IDE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CCD9BD6-57C7-3592-5E22-AADDB079A4E5}"/>
              </a:ext>
            </a:extLst>
          </p:cNvPr>
          <p:cNvSpPr txBox="1"/>
          <p:nvPr/>
        </p:nvSpPr>
        <p:spPr>
          <a:xfrm>
            <a:off x="1722000" y="4883834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IntelliJ</a:t>
            </a:r>
            <a:r>
              <a:rPr lang="fr-FR" sz="1600" b="1" dirty="0"/>
              <a:t> IDE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BCDDE24-58BC-E095-6B47-F54804C7F8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98" y="4449954"/>
            <a:ext cx="1804851" cy="1012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75C22C3-D2B5-EF74-5F3C-F109CE523B61}"/>
              </a:ext>
            </a:extLst>
          </p:cNvPr>
          <p:cNvSpPr txBox="1"/>
          <p:nvPr/>
        </p:nvSpPr>
        <p:spPr>
          <a:xfrm>
            <a:off x="7011780" y="5526991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Fritzing</a:t>
            </a:r>
          </a:p>
        </p:txBody>
      </p:sp>
    </p:spTree>
    <p:extLst>
      <p:ext uri="{BB962C8B-B14F-4D97-AF65-F5344CB8AC3E}">
        <p14:creationId xmlns:p14="http://schemas.microsoft.com/office/powerpoint/2010/main" val="427314888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11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AD7BCB-C612-560D-4C4A-2F465EAE0262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E2A94D-BEC0-789F-DDE9-1E4CD6C73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793170"/>
            <a:ext cx="9378875" cy="1877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5E2581-040B-FC31-8C8E-113E0E0B4B8B}"/>
              </a:ext>
            </a:extLst>
          </p:cNvPr>
          <p:cNvSpPr txBox="1"/>
          <p:nvPr/>
        </p:nvSpPr>
        <p:spPr>
          <a:xfrm>
            <a:off x="960000" y="4992557"/>
            <a:ext cx="610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Inventaire des matériaux utilisés avec les prix et les références en ligne</a:t>
            </a:r>
          </a:p>
        </p:txBody>
      </p:sp>
    </p:spTree>
    <p:extLst>
      <p:ext uri="{BB962C8B-B14F-4D97-AF65-F5344CB8AC3E}">
        <p14:creationId xmlns:p14="http://schemas.microsoft.com/office/powerpoint/2010/main" val="15883978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12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B5C349-90CC-9076-EB2D-7E508848D446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Références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7130D1-65FC-5262-B7FB-A9B1436B3FAF}"/>
              </a:ext>
            </a:extLst>
          </p:cNvPr>
          <p:cNvSpPr txBox="1"/>
          <p:nvPr/>
        </p:nvSpPr>
        <p:spPr>
          <a:xfrm>
            <a:off x="960000" y="2828835"/>
            <a:ext cx="9523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Doc des bibliothèques ( JserialComm ; JSON ; Arduino JSON ; Java FX);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JSON : </a:t>
            </a:r>
            <a:r>
              <a:rPr lang="fr-FR" dirty="0">
                <a:hlinkClick r:id="rId3"/>
              </a:rPr>
              <a:t>https://docs.oracle.com/javaee%2F7%2Fapi%2F%2F/javax/json/JsonObject.html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/>
              <a:t>JSerialComm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https://fazecast.github.io/jSerialComm/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Arduino JSON : </a:t>
            </a:r>
            <a:r>
              <a:rPr lang="fr-FR" dirty="0">
                <a:hlinkClick r:id="rId5"/>
              </a:rPr>
              <a:t>https://arduinojson.org/v7/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/>
              <a:t>JavaFX</a:t>
            </a:r>
            <a:r>
              <a:rPr lang="fr-FR" dirty="0"/>
              <a:t> : https://openjfx.io/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Installation de Arduino IDE et Intellij IDE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Arduino IDE : </a:t>
            </a:r>
            <a:r>
              <a:rPr lang="fr-FR" dirty="0">
                <a:hlinkClick r:id="rId6"/>
              </a:rPr>
              <a:t>https://www.arduino.cc/en/software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/>
              <a:t>IntelliJ</a:t>
            </a:r>
            <a:r>
              <a:rPr lang="fr-FR" dirty="0"/>
              <a:t> IDE : </a:t>
            </a:r>
            <a:r>
              <a:rPr lang="fr-FR" dirty="0">
                <a:hlinkClick r:id="rId7"/>
              </a:rPr>
              <a:t>https://www.jetbrains.com/idea/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Montages du mini-Frigo USB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Boutique où se procurer les équipements électronique utilisés : </a:t>
            </a:r>
          </a:p>
        </p:txBody>
      </p:sp>
    </p:spTree>
    <p:extLst>
      <p:ext uri="{BB962C8B-B14F-4D97-AF65-F5344CB8AC3E}">
        <p14:creationId xmlns:p14="http://schemas.microsoft.com/office/powerpoint/2010/main" val="5023979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13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2BF001-37D0-E78B-979A-B63DBB45B5A3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996A13-4C76-E214-2557-FAEEF7060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855742"/>
            <a:ext cx="4906228" cy="1758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3E4A1BC-5C97-C022-6117-3164AEBDAE47}"/>
              </a:ext>
            </a:extLst>
          </p:cNvPr>
          <p:cNvSpPr txBox="1"/>
          <p:nvPr/>
        </p:nvSpPr>
        <p:spPr>
          <a:xfrm>
            <a:off x="5377256" y="4998858"/>
            <a:ext cx="333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Place donc à la démonstration !!!</a:t>
            </a:r>
          </a:p>
        </p:txBody>
      </p:sp>
    </p:spTree>
    <p:extLst>
      <p:ext uri="{BB962C8B-B14F-4D97-AF65-F5344CB8AC3E}">
        <p14:creationId xmlns:p14="http://schemas.microsoft.com/office/powerpoint/2010/main" val="2888522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14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035A25-D129-6840-2175-046EE8C6A758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D5C090-CB3C-6937-7047-F18F10BF0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613879"/>
            <a:ext cx="3735706" cy="233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546B932-EACB-CA76-2447-1066242483F8}"/>
              </a:ext>
            </a:extLst>
          </p:cNvPr>
          <p:cNvSpPr txBox="1"/>
          <p:nvPr/>
        </p:nvSpPr>
        <p:spPr>
          <a:xfrm>
            <a:off x="5022166" y="4754880"/>
            <a:ext cx="550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Nous vous remercions pour votre aimable attention…</a:t>
            </a:r>
          </a:p>
        </p:txBody>
      </p:sp>
    </p:spTree>
    <p:extLst>
      <p:ext uri="{BB962C8B-B14F-4D97-AF65-F5344CB8AC3E}">
        <p14:creationId xmlns:p14="http://schemas.microsoft.com/office/powerpoint/2010/main" val="426481518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72"/>
          <p:cNvSpPr txBox="1">
            <a:spLocks noGrp="1"/>
          </p:cNvSpPr>
          <p:nvPr>
            <p:ph type="title"/>
          </p:nvPr>
        </p:nvSpPr>
        <p:spPr>
          <a:xfrm>
            <a:off x="-1875667" y="108194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u="sng" dirty="0">
                <a:solidFill>
                  <a:schemeClr val="accent3"/>
                </a:solidFill>
              </a:rPr>
              <a:t>Membres de l’équipe:</a:t>
            </a:r>
            <a:endParaRPr u="sng" dirty="0">
              <a:solidFill>
                <a:schemeClr val="dk1"/>
              </a:solidFill>
            </a:endParaRPr>
          </a:p>
        </p:txBody>
      </p:sp>
      <p:sp>
        <p:nvSpPr>
          <p:cNvPr id="2806" name="Google Shape;2806;p72"/>
          <p:cNvSpPr txBox="1">
            <a:spLocks noGrp="1"/>
          </p:cNvSpPr>
          <p:nvPr>
            <p:ph type="subTitle" idx="3"/>
          </p:nvPr>
        </p:nvSpPr>
        <p:spPr>
          <a:xfrm>
            <a:off x="491942" y="1978118"/>
            <a:ext cx="6313304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>
                <a:solidFill>
                  <a:schemeClr val="dk1"/>
                </a:solidFill>
              </a:rPr>
              <a:t>KEMAJOU Kerry</a:t>
            </a:r>
            <a:r>
              <a:rPr lang="en" dirty="0"/>
              <a:t>-Kate </a:t>
            </a:r>
            <a:r>
              <a:rPr lang="en" sz="1200" dirty="0">
                <a:solidFill>
                  <a:schemeClr val="accent1"/>
                </a:solidFill>
              </a:rPr>
              <a:t>(Chef projet)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807" name="Google Shape;2807;p72"/>
          <p:cNvSpPr txBox="1">
            <a:spLocks noGrp="1"/>
          </p:cNvSpPr>
          <p:nvPr>
            <p:ph type="subTitle" idx="4"/>
          </p:nvPr>
        </p:nvSpPr>
        <p:spPr>
          <a:xfrm>
            <a:off x="322810" y="2609272"/>
            <a:ext cx="6910197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/>
              <a:t>ATOUGA II Emmanuel Désiré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9B2D3E6-1834-D1F0-BD4B-796E4015E220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1" name="Google Shape;2807;p72">
            <a:extLst>
              <a:ext uri="{FF2B5EF4-FFF2-40B4-BE49-F238E27FC236}">
                <a16:creationId xmlns:a16="http://schemas.microsoft.com/office/drawing/2014/main" id="{E77A16FC-F813-41C1-6103-C525818D31E0}"/>
              </a:ext>
            </a:extLst>
          </p:cNvPr>
          <p:cNvSpPr txBox="1">
            <a:spLocks/>
          </p:cNvSpPr>
          <p:nvPr/>
        </p:nvSpPr>
        <p:spPr>
          <a:xfrm>
            <a:off x="322810" y="3206923"/>
            <a:ext cx="6910197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fr-FR" sz="3200" dirty="0"/>
              <a:t>DJISSOU HAPPI Franck Sean</a:t>
            </a:r>
          </a:p>
        </p:txBody>
      </p:sp>
      <p:sp>
        <p:nvSpPr>
          <p:cNvPr id="12" name="Google Shape;2807;p72">
            <a:extLst>
              <a:ext uri="{FF2B5EF4-FFF2-40B4-BE49-F238E27FC236}">
                <a16:creationId xmlns:a16="http://schemas.microsoft.com/office/drawing/2014/main" id="{BBB48F33-2CCE-D2D7-D112-4EA31D5EF53F}"/>
              </a:ext>
            </a:extLst>
          </p:cNvPr>
          <p:cNvSpPr txBox="1">
            <a:spLocks/>
          </p:cNvSpPr>
          <p:nvPr/>
        </p:nvSpPr>
        <p:spPr>
          <a:xfrm>
            <a:off x="-300259" y="3832432"/>
            <a:ext cx="6910197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fr-FR" sz="3200" dirty="0"/>
              <a:t>MOMBOULI Ben Poassi</a:t>
            </a:r>
          </a:p>
        </p:txBody>
      </p:sp>
      <p:sp>
        <p:nvSpPr>
          <p:cNvPr id="13" name="Google Shape;2807;p72">
            <a:extLst>
              <a:ext uri="{FF2B5EF4-FFF2-40B4-BE49-F238E27FC236}">
                <a16:creationId xmlns:a16="http://schemas.microsoft.com/office/drawing/2014/main" id="{229C4695-2492-5E42-79D5-D422229BB9AA}"/>
              </a:ext>
            </a:extLst>
          </p:cNvPr>
          <p:cNvSpPr txBox="1">
            <a:spLocks/>
          </p:cNvSpPr>
          <p:nvPr/>
        </p:nvSpPr>
        <p:spPr>
          <a:xfrm>
            <a:off x="-1047079" y="4442508"/>
            <a:ext cx="6910197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fr-FR" sz="3200" dirty="0"/>
              <a:t>NKOUKA Sorel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12CF3BE-FF92-43DB-1659-90AB69A9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816" y="0"/>
            <a:ext cx="2630184" cy="1383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1"/>
          <p:cNvSpPr txBox="1">
            <a:spLocks noGrp="1"/>
          </p:cNvSpPr>
          <p:nvPr>
            <p:ph type="title"/>
          </p:nvPr>
        </p:nvSpPr>
        <p:spPr>
          <a:xfrm>
            <a:off x="1394083" y="414717"/>
            <a:ext cx="69944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/>
              <a:t>Table des matières</a:t>
            </a:r>
            <a:endParaRPr b="1" dirty="0"/>
          </a:p>
        </p:txBody>
      </p:sp>
      <p:sp>
        <p:nvSpPr>
          <p:cNvPr id="2294" name="Google Shape;2294;p41"/>
          <p:cNvSpPr txBox="1">
            <a:spLocks noGrp="1"/>
          </p:cNvSpPr>
          <p:nvPr>
            <p:ph type="title" idx="2"/>
          </p:nvPr>
        </p:nvSpPr>
        <p:spPr>
          <a:xfrm>
            <a:off x="356000" y="1671384"/>
            <a:ext cx="1189600" cy="5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295" name="Google Shape;2295;p41"/>
          <p:cNvSpPr txBox="1">
            <a:spLocks noGrp="1"/>
          </p:cNvSpPr>
          <p:nvPr>
            <p:ph type="subTitle" idx="5"/>
          </p:nvPr>
        </p:nvSpPr>
        <p:spPr>
          <a:xfrm>
            <a:off x="266085" y="5364621"/>
            <a:ext cx="3085200" cy="5001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endParaRPr lang="en" sz="1467" dirty="0"/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Fonctionnalités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Achitecture</a:t>
            </a:r>
            <a:endParaRPr sz="1467" dirty="0"/>
          </a:p>
        </p:txBody>
      </p:sp>
      <p:sp>
        <p:nvSpPr>
          <p:cNvPr id="2296" name="Google Shape;2296;p41"/>
          <p:cNvSpPr txBox="1">
            <a:spLocks noGrp="1"/>
          </p:cNvSpPr>
          <p:nvPr>
            <p:ph type="title" idx="6"/>
          </p:nvPr>
        </p:nvSpPr>
        <p:spPr>
          <a:xfrm>
            <a:off x="409493" y="4347857"/>
            <a:ext cx="1189600" cy="5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297" name="Google Shape;2297;p41"/>
          <p:cNvSpPr txBox="1">
            <a:spLocks noGrp="1"/>
          </p:cNvSpPr>
          <p:nvPr>
            <p:ph type="subTitle" idx="7"/>
          </p:nvPr>
        </p:nvSpPr>
        <p:spPr>
          <a:xfrm>
            <a:off x="3138290" y="5505209"/>
            <a:ext cx="5158149" cy="7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Matériaux et logiciels utilisés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Budget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fr-FR" sz="1467" dirty="0"/>
              <a:t>R</a:t>
            </a:r>
            <a:r>
              <a:rPr lang="en" sz="1467" dirty="0"/>
              <a:t>éférences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Démonstration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Conclusion</a:t>
            </a:r>
            <a:endParaRPr sz="1467" dirty="0"/>
          </a:p>
        </p:txBody>
      </p:sp>
      <p:sp>
        <p:nvSpPr>
          <p:cNvPr id="2298" name="Google Shape;2298;p41"/>
          <p:cNvSpPr txBox="1">
            <a:spLocks noGrp="1"/>
          </p:cNvSpPr>
          <p:nvPr>
            <p:ph type="title" idx="8"/>
          </p:nvPr>
        </p:nvSpPr>
        <p:spPr>
          <a:xfrm>
            <a:off x="3569971" y="4347857"/>
            <a:ext cx="1189600" cy="5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2299" name="Google Shape;2299;p41"/>
          <p:cNvSpPr txBox="1">
            <a:spLocks noGrp="1"/>
          </p:cNvSpPr>
          <p:nvPr>
            <p:ph type="subTitle" idx="3"/>
          </p:nvPr>
        </p:nvSpPr>
        <p:spPr>
          <a:xfrm>
            <a:off x="3674163" y="2811708"/>
            <a:ext cx="3085200" cy="7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Montage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Calculs 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Diagrammes et schémas</a:t>
            </a:r>
            <a:endParaRPr dirty="0"/>
          </a:p>
        </p:txBody>
      </p:sp>
      <p:sp>
        <p:nvSpPr>
          <p:cNvPr id="2300" name="Google Shape;2300;p41"/>
          <p:cNvSpPr txBox="1">
            <a:spLocks noGrp="1"/>
          </p:cNvSpPr>
          <p:nvPr>
            <p:ph type="title" idx="4"/>
          </p:nvPr>
        </p:nvSpPr>
        <p:spPr>
          <a:xfrm>
            <a:off x="3829300" y="1570401"/>
            <a:ext cx="1189600" cy="5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301" name="Google Shape;2301;p41"/>
          <p:cNvSpPr txBox="1">
            <a:spLocks noGrp="1"/>
          </p:cNvSpPr>
          <p:nvPr>
            <p:ph type="subTitle" idx="1"/>
          </p:nvPr>
        </p:nvSpPr>
        <p:spPr>
          <a:xfrm>
            <a:off x="128199" y="2779111"/>
            <a:ext cx="3085200" cy="1418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Contexte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Besoins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Problématique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fr-FR" sz="1467" dirty="0"/>
              <a:t>C</a:t>
            </a:r>
            <a:r>
              <a:rPr lang="en" sz="1467" dirty="0"/>
              <a:t>ontraintes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Plan d’action</a:t>
            </a:r>
            <a:endParaRPr sz="1467" dirty="0"/>
          </a:p>
        </p:txBody>
      </p:sp>
      <p:sp>
        <p:nvSpPr>
          <p:cNvPr id="2302" name="Google Shape;2302;p41"/>
          <p:cNvSpPr txBox="1">
            <a:spLocks noGrp="1"/>
          </p:cNvSpPr>
          <p:nvPr>
            <p:ph type="subTitle" idx="9"/>
          </p:nvPr>
        </p:nvSpPr>
        <p:spPr>
          <a:xfrm>
            <a:off x="128199" y="2298235"/>
            <a:ext cx="3085200" cy="6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/>
              <a:t>Mise en situation</a:t>
            </a:r>
            <a:endParaRPr sz="2400" dirty="0"/>
          </a:p>
        </p:txBody>
      </p:sp>
      <p:sp>
        <p:nvSpPr>
          <p:cNvPr id="2303" name="Google Shape;2303;p41"/>
          <p:cNvSpPr txBox="1">
            <a:spLocks noGrp="1"/>
          </p:cNvSpPr>
          <p:nvPr>
            <p:ph type="subTitle" idx="13"/>
          </p:nvPr>
        </p:nvSpPr>
        <p:spPr>
          <a:xfrm>
            <a:off x="3568115" y="2280657"/>
            <a:ext cx="3941228" cy="6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>
                <a:solidFill>
                  <a:schemeClr val="dk1"/>
                </a:solidFill>
              </a:rPr>
              <a:t>Calculs et Co</a:t>
            </a:r>
            <a:r>
              <a:rPr lang="en" sz="2400" dirty="0"/>
              <a:t>nception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304" name="Google Shape;2304;p41"/>
          <p:cNvSpPr txBox="1">
            <a:spLocks noGrp="1"/>
          </p:cNvSpPr>
          <p:nvPr>
            <p:ph type="subTitle" idx="14"/>
          </p:nvPr>
        </p:nvSpPr>
        <p:spPr>
          <a:xfrm>
            <a:off x="53089" y="5030697"/>
            <a:ext cx="3085200" cy="6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>
                <a:solidFill>
                  <a:schemeClr val="dk1"/>
                </a:solidFill>
              </a:rPr>
              <a:t>Programmation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305" name="Google Shape;2305;p41"/>
          <p:cNvSpPr txBox="1">
            <a:spLocks noGrp="1"/>
          </p:cNvSpPr>
          <p:nvPr>
            <p:ph type="subTitle" idx="15"/>
          </p:nvPr>
        </p:nvSpPr>
        <p:spPr>
          <a:xfrm>
            <a:off x="2920670" y="5034760"/>
            <a:ext cx="3941228" cy="6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/>
              <a:t>Phase généralisation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2306" name="Google Shape;2306;p41"/>
          <p:cNvPicPr preferRelativeResize="0">
            <a:picLocks noGrp="1"/>
          </p:cNvPicPr>
          <p:nvPr>
            <p:ph type="pic" idx="16"/>
          </p:nvPr>
        </p:nvPicPr>
        <p:blipFill rotWithShape="1">
          <a:blip r:embed="rId3">
            <a:alphaModFix/>
          </a:blip>
          <a:srcRect l="36154" r="9624" b="7330"/>
          <a:stretch/>
        </p:blipFill>
        <p:spPr>
          <a:xfrm>
            <a:off x="7864060" y="1470734"/>
            <a:ext cx="3438801" cy="3916532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0CD568B-1147-A6C9-7FFE-A5E0D237B996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50"/>
          <p:cNvSpPr txBox="1">
            <a:spLocks noGrp="1"/>
          </p:cNvSpPr>
          <p:nvPr>
            <p:ph type="title"/>
          </p:nvPr>
        </p:nvSpPr>
        <p:spPr>
          <a:xfrm>
            <a:off x="594800" y="414724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 en Contexte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0" name="Google Shape;2430;p50"/>
          <p:cNvSpPr txBox="1">
            <a:spLocks noGrp="1"/>
          </p:cNvSpPr>
          <p:nvPr>
            <p:ph type="subTitle" idx="4294967295"/>
          </p:nvPr>
        </p:nvSpPr>
        <p:spPr>
          <a:xfrm>
            <a:off x="969467" y="5315001"/>
            <a:ext cx="2779200" cy="8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solidFill>
                  <a:schemeClr val="dk1"/>
                </a:solidFill>
              </a:rPr>
              <a:t>Conception et réalisation d’un circuit de contrôle d’un mini frigo USB ainsi que de l’IHM liée</a:t>
            </a:r>
          </a:p>
        </p:txBody>
      </p:sp>
      <p:sp>
        <p:nvSpPr>
          <p:cNvPr id="2431" name="Google Shape;2431;p50"/>
          <p:cNvSpPr txBox="1">
            <a:spLocks noGrp="1"/>
          </p:cNvSpPr>
          <p:nvPr>
            <p:ph type="title" idx="4294967295"/>
          </p:nvPr>
        </p:nvSpPr>
        <p:spPr>
          <a:xfrm>
            <a:off x="969467" y="4893200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400" dirty="0">
                <a:solidFill>
                  <a:schemeClr val="dk1"/>
                </a:solidFill>
              </a:rPr>
              <a:t>Contexte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432" name="Google Shape;2432;p50"/>
          <p:cNvSpPr txBox="1">
            <a:spLocks noGrp="1"/>
          </p:cNvSpPr>
          <p:nvPr>
            <p:ph type="subTitle" idx="4294967295"/>
          </p:nvPr>
        </p:nvSpPr>
        <p:spPr>
          <a:xfrm>
            <a:off x="4021072" y="4481784"/>
            <a:ext cx="2779200" cy="8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450" dirty="0">
                <a:solidFill>
                  <a:schemeClr val="dk1"/>
                </a:solidFill>
              </a:rPr>
              <a:t>Maitrise des connaissances sur la thermodynamique et l’automatique</a:t>
            </a:r>
          </a:p>
        </p:txBody>
      </p:sp>
      <p:sp>
        <p:nvSpPr>
          <p:cNvPr id="2433" name="Google Shape;2433;p50"/>
          <p:cNvSpPr txBox="1">
            <a:spLocks noGrp="1"/>
          </p:cNvSpPr>
          <p:nvPr>
            <p:ph type="title" idx="4294967295"/>
          </p:nvPr>
        </p:nvSpPr>
        <p:spPr>
          <a:xfrm>
            <a:off x="3460744" y="3945867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400" dirty="0"/>
              <a:t>Besoins</a:t>
            </a:r>
            <a:endParaRPr sz="2400" dirty="0"/>
          </a:p>
        </p:txBody>
      </p:sp>
      <p:sp>
        <p:nvSpPr>
          <p:cNvPr id="2434" name="Google Shape;2434;p50"/>
          <p:cNvSpPr txBox="1">
            <a:spLocks noGrp="1"/>
          </p:cNvSpPr>
          <p:nvPr>
            <p:ph type="subTitle" idx="4294967295"/>
          </p:nvPr>
        </p:nvSpPr>
        <p:spPr>
          <a:xfrm>
            <a:off x="5952023" y="5315025"/>
            <a:ext cx="2779200" cy="8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467" dirty="0">
                <a:solidFill>
                  <a:schemeClr val="dk1"/>
                </a:solidFill>
              </a:rPr>
              <a:t>“ Comment réussirons nous à concevoir un </a:t>
            </a:r>
            <a:r>
              <a:rPr lang="en" sz="1467" dirty="0"/>
              <a:t>mini-frigo USB  ?”</a:t>
            </a:r>
            <a:endParaRPr sz="1467" dirty="0">
              <a:solidFill>
                <a:schemeClr val="dk1"/>
              </a:solidFill>
            </a:endParaRPr>
          </a:p>
        </p:txBody>
      </p:sp>
      <p:sp>
        <p:nvSpPr>
          <p:cNvPr id="2435" name="Google Shape;2435;p50"/>
          <p:cNvSpPr txBox="1">
            <a:spLocks noGrp="1"/>
          </p:cNvSpPr>
          <p:nvPr>
            <p:ph type="title" idx="4294967295"/>
          </p:nvPr>
        </p:nvSpPr>
        <p:spPr>
          <a:xfrm>
            <a:off x="5952039" y="4893200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400" dirty="0">
                <a:solidFill>
                  <a:schemeClr val="dk1"/>
                </a:solidFill>
              </a:rPr>
              <a:t>Problématique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436" name="Google Shape;2436;p50"/>
          <p:cNvSpPr txBox="1">
            <a:spLocks noGrp="1"/>
          </p:cNvSpPr>
          <p:nvPr>
            <p:ph type="subTitle" idx="4294967295"/>
          </p:nvPr>
        </p:nvSpPr>
        <p:spPr>
          <a:xfrm>
            <a:off x="8805332" y="4243467"/>
            <a:ext cx="3390859" cy="8228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" sz="1467" dirty="0">
                <a:solidFill>
                  <a:schemeClr val="dk1"/>
                </a:solidFill>
              </a:rPr>
              <a:t>Le temps limité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" sz="1467" dirty="0"/>
              <a:t>L’utilisation de java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" sz="1467" dirty="0">
                <a:solidFill>
                  <a:schemeClr val="dk1"/>
                </a:solidFill>
              </a:rPr>
              <a:t>L’utilisation du C Arduino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" sz="1467" dirty="0"/>
              <a:t>L’utilisation du model MVC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37" name="Google Shape;2437;p50"/>
          <p:cNvSpPr txBox="1">
            <a:spLocks noGrp="1"/>
          </p:cNvSpPr>
          <p:nvPr>
            <p:ph type="title" idx="4294967295"/>
          </p:nvPr>
        </p:nvSpPr>
        <p:spPr>
          <a:xfrm>
            <a:off x="8443331" y="3945867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400" dirty="0">
                <a:solidFill>
                  <a:schemeClr val="dk1"/>
                </a:solidFill>
              </a:rPr>
              <a:t>Contraintes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438" name="Google Shape;2438;p50"/>
          <p:cNvSpPr txBox="1">
            <a:spLocks noGrp="1"/>
          </p:cNvSpPr>
          <p:nvPr>
            <p:ph type="title" idx="4294967295"/>
          </p:nvPr>
        </p:nvSpPr>
        <p:spPr>
          <a:xfrm>
            <a:off x="1764267" y="3805967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9" name="Google Shape;2439;p50"/>
          <p:cNvSpPr txBox="1">
            <a:spLocks noGrp="1"/>
          </p:cNvSpPr>
          <p:nvPr>
            <p:ph type="title" idx="4294967295"/>
          </p:nvPr>
        </p:nvSpPr>
        <p:spPr>
          <a:xfrm>
            <a:off x="4255544" y="28586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0" name="Google Shape;2440;p50"/>
          <p:cNvSpPr txBox="1">
            <a:spLocks noGrp="1"/>
          </p:cNvSpPr>
          <p:nvPr>
            <p:ph type="title" idx="4294967295"/>
          </p:nvPr>
        </p:nvSpPr>
        <p:spPr>
          <a:xfrm>
            <a:off x="6746812" y="3805967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1" name="Google Shape;2441;p50"/>
          <p:cNvSpPr txBox="1">
            <a:spLocks noGrp="1"/>
          </p:cNvSpPr>
          <p:nvPr>
            <p:ph type="title" idx="4294967295"/>
          </p:nvPr>
        </p:nvSpPr>
        <p:spPr>
          <a:xfrm>
            <a:off x="9238079" y="28586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2" name="Google Shape;2442;p50"/>
          <p:cNvSpPr/>
          <p:nvPr/>
        </p:nvSpPr>
        <p:spPr>
          <a:xfrm>
            <a:off x="1764267" y="27323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3" name="Google Shape;2443;p50"/>
          <p:cNvSpPr/>
          <p:nvPr/>
        </p:nvSpPr>
        <p:spPr>
          <a:xfrm>
            <a:off x="4255544" y="1785000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4" name="Google Shape;2444;p50"/>
          <p:cNvSpPr/>
          <p:nvPr/>
        </p:nvSpPr>
        <p:spPr>
          <a:xfrm>
            <a:off x="6743167" y="27323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5" name="Google Shape;2445;p50"/>
          <p:cNvSpPr/>
          <p:nvPr/>
        </p:nvSpPr>
        <p:spPr>
          <a:xfrm>
            <a:off x="9230800" y="1785000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446" name="Google Shape;2446;p50"/>
          <p:cNvGrpSpPr/>
          <p:nvPr/>
        </p:nvGrpSpPr>
        <p:grpSpPr>
          <a:xfrm>
            <a:off x="4602476" y="1831732"/>
            <a:ext cx="495713" cy="494505"/>
            <a:chOff x="-41111350" y="3239100"/>
            <a:chExt cx="318200" cy="317425"/>
          </a:xfrm>
        </p:grpSpPr>
        <p:sp>
          <p:nvSpPr>
            <p:cNvPr id="2447" name="Google Shape;2447;p50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51" name="Google Shape;2451;p50"/>
          <p:cNvGrpSpPr/>
          <p:nvPr/>
        </p:nvGrpSpPr>
        <p:grpSpPr>
          <a:xfrm>
            <a:off x="7085201" y="2778025"/>
            <a:ext cx="505528" cy="494623"/>
            <a:chOff x="-41117650" y="3605525"/>
            <a:chExt cx="324500" cy="317500"/>
          </a:xfrm>
        </p:grpSpPr>
        <p:sp>
          <p:nvSpPr>
            <p:cNvPr id="2452" name="Google Shape;2452;p50"/>
            <p:cNvSpPr/>
            <p:nvPr/>
          </p:nvSpPr>
          <p:spPr>
            <a:xfrm>
              <a:off x="-41016850" y="3605525"/>
              <a:ext cx="106350" cy="105375"/>
            </a:xfrm>
            <a:custGeom>
              <a:avLst/>
              <a:gdLst/>
              <a:ahLst/>
              <a:cxnLst/>
              <a:rect l="l" t="t" r="r" b="b"/>
              <a:pathLst>
                <a:path w="4254" h="4215" extrusionOk="0">
                  <a:moveTo>
                    <a:pt x="2064" y="1"/>
                  </a:moveTo>
                  <a:cubicBezTo>
                    <a:pt x="1954" y="1"/>
                    <a:pt x="1844" y="40"/>
                    <a:pt x="1765" y="119"/>
                  </a:cubicBezTo>
                  <a:lnTo>
                    <a:pt x="1" y="1883"/>
                  </a:lnTo>
                  <a:lnTo>
                    <a:pt x="2332" y="4214"/>
                  </a:lnTo>
                  <a:lnTo>
                    <a:pt x="4096" y="2450"/>
                  </a:lnTo>
                  <a:cubicBezTo>
                    <a:pt x="4254" y="2293"/>
                    <a:pt x="4254" y="2009"/>
                    <a:pt x="4096" y="1852"/>
                  </a:cubicBezTo>
                  <a:lnTo>
                    <a:pt x="2364" y="119"/>
                  </a:lnTo>
                  <a:cubicBezTo>
                    <a:pt x="2285" y="40"/>
                    <a:pt x="2175" y="1"/>
                    <a:pt x="2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-40900275" y="3721300"/>
              <a:ext cx="107125" cy="105375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2064" y="1"/>
                  </a:moveTo>
                  <a:cubicBezTo>
                    <a:pt x="1954" y="1"/>
                    <a:pt x="1843" y="40"/>
                    <a:pt x="1765" y="119"/>
                  </a:cubicBezTo>
                  <a:lnTo>
                    <a:pt x="0" y="1915"/>
                  </a:lnTo>
                  <a:lnTo>
                    <a:pt x="2300" y="4215"/>
                  </a:lnTo>
                  <a:lnTo>
                    <a:pt x="4128" y="2482"/>
                  </a:lnTo>
                  <a:cubicBezTo>
                    <a:pt x="4285" y="2324"/>
                    <a:pt x="4285" y="2072"/>
                    <a:pt x="4128" y="1915"/>
                  </a:cubicBezTo>
                  <a:lnTo>
                    <a:pt x="2363" y="119"/>
                  </a:lnTo>
                  <a:cubicBezTo>
                    <a:pt x="2285" y="40"/>
                    <a:pt x="2174" y="1"/>
                    <a:pt x="2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-41117650" y="3668350"/>
              <a:ext cx="262300" cy="254675"/>
            </a:xfrm>
            <a:custGeom>
              <a:avLst/>
              <a:gdLst/>
              <a:ahLst/>
              <a:cxnLst/>
              <a:rect l="l" t="t" r="r" b="b"/>
              <a:pathLst>
                <a:path w="10492" h="10187" extrusionOk="0">
                  <a:moveTo>
                    <a:pt x="3497" y="0"/>
                  </a:moveTo>
                  <a:lnTo>
                    <a:pt x="1764" y="1733"/>
                  </a:lnTo>
                  <a:cubicBezTo>
                    <a:pt x="1166" y="2332"/>
                    <a:pt x="725" y="3088"/>
                    <a:pt x="504" y="3812"/>
                  </a:cubicBezTo>
                  <a:cubicBezTo>
                    <a:pt x="0" y="5514"/>
                    <a:pt x="410" y="7404"/>
                    <a:pt x="1764" y="8759"/>
                  </a:cubicBezTo>
                  <a:cubicBezTo>
                    <a:pt x="2667" y="9661"/>
                    <a:pt x="3919" y="10187"/>
                    <a:pt x="5273" y="10187"/>
                  </a:cubicBezTo>
                  <a:cubicBezTo>
                    <a:pt x="5384" y="10187"/>
                    <a:pt x="5496" y="10183"/>
                    <a:pt x="5608" y="10176"/>
                  </a:cubicBezTo>
                  <a:cubicBezTo>
                    <a:pt x="6679" y="10082"/>
                    <a:pt x="7876" y="9609"/>
                    <a:pt x="8758" y="8759"/>
                  </a:cubicBezTo>
                  <a:lnTo>
                    <a:pt x="10491" y="7026"/>
                  </a:lnTo>
                  <a:lnTo>
                    <a:pt x="8191" y="4694"/>
                  </a:lnTo>
                  <a:lnTo>
                    <a:pt x="6396" y="6396"/>
                  </a:lnTo>
                  <a:cubicBezTo>
                    <a:pt x="6077" y="6715"/>
                    <a:pt x="5645" y="6880"/>
                    <a:pt x="5214" y="6880"/>
                  </a:cubicBezTo>
                  <a:cubicBezTo>
                    <a:pt x="4794" y="6880"/>
                    <a:pt x="4375" y="6722"/>
                    <a:pt x="4064" y="6396"/>
                  </a:cubicBezTo>
                  <a:cubicBezTo>
                    <a:pt x="3434" y="5766"/>
                    <a:pt x="3434" y="4694"/>
                    <a:pt x="4064" y="4064"/>
                  </a:cubicBezTo>
                  <a:lnTo>
                    <a:pt x="5797" y="2332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55" name="Google Shape;2455;p50"/>
          <p:cNvGrpSpPr/>
          <p:nvPr/>
        </p:nvGrpSpPr>
        <p:grpSpPr>
          <a:xfrm>
            <a:off x="2042779" y="2778090"/>
            <a:ext cx="572672" cy="494505"/>
            <a:chOff x="-42651700" y="3217825"/>
            <a:chExt cx="367600" cy="317425"/>
          </a:xfrm>
        </p:grpSpPr>
        <p:sp>
          <p:nvSpPr>
            <p:cNvPr id="2456" name="Google Shape;2456;p50"/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60" name="Google Shape;2460;p50"/>
          <p:cNvSpPr/>
          <p:nvPr/>
        </p:nvSpPr>
        <p:spPr>
          <a:xfrm>
            <a:off x="9623032" y="1830125"/>
            <a:ext cx="419689" cy="495752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461" name="Google Shape;2461;p50"/>
          <p:cNvCxnSpPr>
            <a:stCxn id="2442" idx="2"/>
            <a:endCxn id="2438" idx="0"/>
          </p:cNvCxnSpPr>
          <p:nvPr/>
        </p:nvCxnSpPr>
        <p:spPr>
          <a:xfrm>
            <a:off x="2359067" y="3318333"/>
            <a:ext cx="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2" name="Google Shape;2462;p50"/>
          <p:cNvCxnSpPr>
            <a:stCxn id="2438" idx="2"/>
            <a:endCxn id="2431" idx="0"/>
          </p:cNvCxnSpPr>
          <p:nvPr/>
        </p:nvCxnSpPr>
        <p:spPr>
          <a:xfrm>
            <a:off x="2359067" y="4391967"/>
            <a:ext cx="0" cy="50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3" name="Google Shape;2463;p50"/>
          <p:cNvCxnSpPr>
            <a:stCxn id="2443" idx="2"/>
            <a:endCxn id="2439" idx="0"/>
          </p:cNvCxnSpPr>
          <p:nvPr/>
        </p:nvCxnSpPr>
        <p:spPr>
          <a:xfrm>
            <a:off x="4850344" y="2371000"/>
            <a:ext cx="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50"/>
          <p:cNvCxnSpPr>
            <a:stCxn id="2439" idx="2"/>
            <a:endCxn id="2433" idx="0"/>
          </p:cNvCxnSpPr>
          <p:nvPr/>
        </p:nvCxnSpPr>
        <p:spPr>
          <a:xfrm>
            <a:off x="4850344" y="3444633"/>
            <a:ext cx="0" cy="50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5" name="Google Shape;2465;p50"/>
          <p:cNvCxnSpPr>
            <a:stCxn id="2440" idx="2"/>
            <a:endCxn id="2435" idx="0"/>
          </p:cNvCxnSpPr>
          <p:nvPr/>
        </p:nvCxnSpPr>
        <p:spPr>
          <a:xfrm>
            <a:off x="7341612" y="4391967"/>
            <a:ext cx="0" cy="50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6" name="Google Shape;2466;p50"/>
          <p:cNvCxnSpPr>
            <a:stCxn id="2444" idx="2"/>
            <a:endCxn id="2440" idx="0"/>
          </p:cNvCxnSpPr>
          <p:nvPr/>
        </p:nvCxnSpPr>
        <p:spPr>
          <a:xfrm>
            <a:off x="7337967" y="3318333"/>
            <a:ext cx="360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7" name="Google Shape;2467;p50"/>
          <p:cNvCxnSpPr>
            <a:stCxn id="2445" idx="2"/>
            <a:endCxn id="2441" idx="0"/>
          </p:cNvCxnSpPr>
          <p:nvPr/>
        </p:nvCxnSpPr>
        <p:spPr>
          <a:xfrm>
            <a:off x="9825600" y="2371000"/>
            <a:ext cx="720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8" name="Google Shape;2468;p50"/>
          <p:cNvCxnSpPr>
            <a:stCxn id="2441" idx="2"/>
            <a:endCxn id="2437" idx="0"/>
          </p:cNvCxnSpPr>
          <p:nvPr/>
        </p:nvCxnSpPr>
        <p:spPr>
          <a:xfrm>
            <a:off x="9832879" y="3444633"/>
            <a:ext cx="0" cy="50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788E990-89A5-ECF1-B419-28ECCBF02CA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499851C-50BC-B02C-20D4-CC0E62A036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50"/>
          <p:cNvSpPr txBox="1">
            <a:spLocks noGrp="1"/>
          </p:cNvSpPr>
          <p:nvPr>
            <p:ph type="title"/>
          </p:nvPr>
        </p:nvSpPr>
        <p:spPr>
          <a:xfrm>
            <a:off x="594800" y="414724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 en Contexte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1" name="Google Shape;2431;p50"/>
          <p:cNvSpPr txBox="1">
            <a:spLocks noGrp="1"/>
          </p:cNvSpPr>
          <p:nvPr>
            <p:ph type="title" idx="4294967295"/>
          </p:nvPr>
        </p:nvSpPr>
        <p:spPr>
          <a:xfrm>
            <a:off x="1729702" y="3528934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600" dirty="0">
                <a:solidFill>
                  <a:schemeClr val="dk1"/>
                </a:solidFill>
              </a:rPr>
              <a:t>Planning prévisionnel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433" name="Google Shape;2433;p50"/>
          <p:cNvSpPr txBox="1">
            <a:spLocks noGrp="1"/>
          </p:cNvSpPr>
          <p:nvPr>
            <p:ph type="title" idx="4294967295"/>
          </p:nvPr>
        </p:nvSpPr>
        <p:spPr>
          <a:xfrm>
            <a:off x="7109124" y="3486788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600" dirty="0"/>
              <a:t>Planning réel</a:t>
            </a:r>
            <a:endParaRPr sz="1600" dirty="0"/>
          </a:p>
        </p:txBody>
      </p:sp>
      <p:sp>
        <p:nvSpPr>
          <p:cNvPr id="2438" name="Google Shape;2438;p50"/>
          <p:cNvSpPr txBox="1">
            <a:spLocks noGrp="1"/>
          </p:cNvSpPr>
          <p:nvPr>
            <p:ph type="title" idx="4294967295"/>
          </p:nvPr>
        </p:nvSpPr>
        <p:spPr>
          <a:xfrm>
            <a:off x="2524502" y="249221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39" name="Google Shape;2439;p50"/>
          <p:cNvSpPr txBox="1">
            <a:spLocks noGrp="1"/>
          </p:cNvSpPr>
          <p:nvPr>
            <p:ph type="title" idx="4294967295"/>
          </p:nvPr>
        </p:nvSpPr>
        <p:spPr>
          <a:xfrm>
            <a:off x="7883099" y="249221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42" name="Google Shape;2442;p50"/>
          <p:cNvSpPr/>
          <p:nvPr/>
        </p:nvSpPr>
        <p:spPr>
          <a:xfrm>
            <a:off x="2524502" y="1418579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3" name="Google Shape;2443;p50"/>
          <p:cNvSpPr/>
          <p:nvPr/>
        </p:nvSpPr>
        <p:spPr>
          <a:xfrm>
            <a:off x="7883099" y="1418580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446" name="Google Shape;2446;p50"/>
          <p:cNvGrpSpPr/>
          <p:nvPr/>
        </p:nvGrpSpPr>
        <p:grpSpPr>
          <a:xfrm>
            <a:off x="8230031" y="1465312"/>
            <a:ext cx="495713" cy="494505"/>
            <a:chOff x="-41111350" y="3239100"/>
            <a:chExt cx="318200" cy="317425"/>
          </a:xfrm>
        </p:grpSpPr>
        <p:sp>
          <p:nvSpPr>
            <p:cNvPr id="2447" name="Google Shape;2447;p50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55" name="Google Shape;2455;p50"/>
          <p:cNvGrpSpPr/>
          <p:nvPr/>
        </p:nvGrpSpPr>
        <p:grpSpPr>
          <a:xfrm>
            <a:off x="2803014" y="1464336"/>
            <a:ext cx="572672" cy="494505"/>
            <a:chOff x="-42651700" y="3217825"/>
            <a:chExt cx="367600" cy="317425"/>
          </a:xfrm>
        </p:grpSpPr>
        <p:sp>
          <p:nvSpPr>
            <p:cNvPr id="2456" name="Google Shape;2456;p50"/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2461" name="Google Shape;2461;p50"/>
          <p:cNvCxnSpPr>
            <a:stCxn id="2442" idx="2"/>
            <a:endCxn id="2438" idx="0"/>
          </p:cNvCxnSpPr>
          <p:nvPr/>
        </p:nvCxnSpPr>
        <p:spPr>
          <a:xfrm>
            <a:off x="3119302" y="2004579"/>
            <a:ext cx="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2" name="Google Shape;2462;p50"/>
          <p:cNvCxnSpPr>
            <a:cxnSpLocks/>
            <a:stCxn id="2438" idx="2"/>
          </p:cNvCxnSpPr>
          <p:nvPr/>
        </p:nvCxnSpPr>
        <p:spPr>
          <a:xfrm>
            <a:off x="3119302" y="3078213"/>
            <a:ext cx="0" cy="50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3" name="Google Shape;2463;p50"/>
          <p:cNvCxnSpPr>
            <a:stCxn id="2443" idx="2"/>
            <a:endCxn id="2439" idx="0"/>
          </p:cNvCxnSpPr>
          <p:nvPr/>
        </p:nvCxnSpPr>
        <p:spPr>
          <a:xfrm>
            <a:off x="8477899" y="2004580"/>
            <a:ext cx="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50"/>
          <p:cNvCxnSpPr>
            <a:cxnSpLocks/>
            <a:stCxn id="2439" idx="2"/>
          </p:cNvCxnSpPr>
          <p:nvPr/>
        </p:nvCxnSpPr>
        <p:spPr>
          <a:xfrm>
            <a:off x="8477899" y="3078213"/>
            <a:ext cx="0" cy="48386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788E990-89A5-ECF1-B419-28ECCBF02CA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499851C-50BC-B02C-20D4-CC0E62A036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EC265A-EBCF-0639-5E58-39B4D1B1C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38" y="4072788"/>
            <a:ext cx="3826411" cy="1440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D3C780A-008B-062F-8EB4-730647A83124}"/>
              </a:ext>
            </a:extLst>
          </p:cNvPr>
          <p:cNvSpPr txBox="1"/>
          <p:nvPr/>
        </p:nvSpPr>
        <p:spPr>
          <a:xfrm>
            <a:off x="7336143" y="5720343"/>
            <a:ext cx="277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Déroulement réel du travail demandé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485C55-53D1-73A5-1025-B8711F6168E2}"/>
              </a:ext>
            </a:extLst>
          </p:cNvPr>
          <p:cNvSpPr txBox="1"/>
          <p:nvPr/>
        </p:nvSpPr>
        <p:spPr>
          <a:xfrm>
            <a:off x="1498548" y="5918323"/>
            <a:ext cx="349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Prévisions et organisations initiale du travail remis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4C5196-6871-CECA-0A54-44D7D4E65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4" y="4165414"/>
            <a:ext cx="4336196" cy="1431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96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Calculs et Conceptions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2" name="Google Shape;2702;p67"/>
          <p:cNvSpPr txBox="1"/>
          <p:nvPr/>
        </p:nvSpPr>
        <p:spPr>
          <a:xfrm>
            <a:off x="950800" y="3319167"/>
            <a:ext cx="2554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Montage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4" name="Google Shape;2704;p67"/>
          <p:cNvSpPr txBox="1"/>
          <p:nvPr/>
        </p:nvSpPr>
        <p:spPr>
          <a:xfrm>
            <a:off x="4818800" y="3497968"/>
            <a:ext cx="2554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Calculs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8" name="Google Shape;2708;p67"/>
          <p:cNvSpPr txBox="1"/>
          <p:nvPr/>
        </p:nvSpPr>
        <p:spPr>
          <a:xfrm>
            <a:off x="8884935" y="3444603"/>
            <a:ext cx="2554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Schémas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0" name="Google Shape;2710;p67"/>
          <p:cNvSpPr txBox="1">
            <a:spLocks noGrp="1"/>
          </p:cNvSpPr>
          <p:nvPr>
            <p:ph type="title" idx="4294967295"/>
          </p:nvPr>
        </p:nvSpPr>
        <p:spPr>
          <a:xfrm>
            <a:off x="1633245" y="22012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711" name="Google Shape;2711;p67"/>
          <p:cNvSpPr txBox="1">
            <a:spLocks noGrp="1"/>
          </p:cNvSpPr>
          <p:nvPr>
            <p:ph type="title" idx="4294967295"/>
          </p:nvPr>
        </p:nvSpPr>
        <p:spPr>
          <a:xfrm>
            <a:off x="5501200" y="22012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712" name="Google Shape;2712;p67"/>
          <p:cNvSpPr txBox="1">
            <a:spLocks noGrp="1"/>
          </p:cNvSpPr>
          <p:nvPr>
            <p:ph type="title" idx="4294967295"/>
          </p:nvPr>
        </p:nvSpPr>
        <p:spPr>
          <a:xfrm>
            <a:off x="9567335" y="22012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14" name="Google Shape;2714;p67"/>
          <p:cNvCxnSpPr>
            <a:stCxn id="2710" idx="3"/>
            <a:endCxn id="2711" idx="1"/>
          </p:cNvCxnSpPr>
          <p:nvPr/>
        </p:nvCxnSpPr>
        <p:spPr>
          <a:xfrm>
            <a:off x="2822845" y="2494233"/>
            <a:ext cx="2678355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5" name="Google Shape;2715;p67"/>
          <p:cNvCxnSpPr>
            <a:stCxn id="2711" idx="3"/>
            <a:endCxn id="2712" idx="1"/>
          </p:cNvCxnSpPr>
          <p:nvPr/>
        </p:nvCxnSpPr>
        <p:spPr>
          <a:xfrm>
            <a:off x="6690800" y="2494233"/>
            <a:ext cx="2876535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7" name="Google Shape;2717;p67"/>
          <p:cNvCxnSpPr>
            <a:stCxn id="2710" idx="2"/>
            <a:endCxn id="2702" idx="0"/>
          </p:cNvCxnSpPr>
          <p:nvPr/>
        </p:nvCxnSpPr>
        <p:spPr>
          <a:xfrm>
            <a:off x="2228045" y="2787233"/>
            <a:ext cx="0" cy="53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8" name="Google Shape;2718;p67"/>
          <p:cNvCxnSpPr>
            <a:stCxn id="2711" idx="2"/>
            <a:endCxn id="2704" idx="0"/>
          </p:cNvCxnSpPr>
          <p:nvPr/>
        </p:nvCxnSpPr>
        <p:spPr>
          <a:xfrm>
            <a:off x="6096000" y="2787233"/>
            <a:ext cx="0" cy="71073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9" name="Google Shape;2719;p67"/>
          <p:cNvCxnSpPr>
            <a:stCxn id="2712" idx="2"/>
            <a:endCxn id="2708" idx="0"/>
          </p:cNvCxnSpPr>
          <p:nvPr/>
        </p:nvCxnSpPr>
        <p:spPr>
          <a:xfrm>
            <a:off x="10162135" y="2787233"/>
            <a:ext cx="0" cy="65737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9002030-948D-823E-9071-2A4C8598EC4A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" name="Google Shape;2438;p50">
            <a:extLst>
              <a:ext uri="{FF2B5EF4-FFF2-40B4-BE49-F238E27FC236}">
                <a16:creationId xmlns:a16="http://schemas.microsoft.com/office/drawing/2014/main" id="{2066D3AE-0643-455A-66E8-52730F18A3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9BABD5-5359-EB10-23E4-F24B3C158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70" y="4161638"/>
            <a:ext cx="2715065" cy="1577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C373780-7792-FA0A-AFE9-8080D59CC590}"/>
              </a:ext>
            </a:extLst>
          </p:cNvPr>
          <p:cNvSpPr txBox="1"/>
          <p:nvPr/>
        </p:nvSpPr>
        <p:spPr>
          <a:xfrm>
            <a:off x="8827581" y="5871733"/>
            <a:ext cx="2715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Principe du montage et des interactions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536EC1-3BC0-EDBE-DA38-39E40ABAE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77" y="3891967"/>
            <a:ext cx="2359666" cy="1473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EE86A6B-DBAA-9544-5F8F-A77DBC199B4C}"/>
              </a:ext>
            </a:extLst>
          </p:cNvPr>
          <p:cNvSpPr txBox="1"/>
          <p:nvPr/>
        </p:nvSpPr>
        <p:spPr>
          <a:xfrm>
            <a:off x="544045" y="5520400"/>
            <a:ext cx="296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Maquette sur fritzing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FDBD08F-F271-1E5E-748C-58C2A5DB5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92" y="4017403"/>
            <a:ext cx="2276475" cy="915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EC71186-8A72-3775-9F45-30D449672389}"/>
              </a:ext>
            </a:extLst>
          </p:cNvPr>
          <p:cNvSpPr txBox="1"/>
          <p:nvPr/>
        </p:nvSpPr>
        <p:spPr>
          <a:xfrm>
            <a:off x="5212695" y="5114538"/>
            <a:ext cx="2276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Calcul du point de rosée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2C7ACAA-A334-76E7-2375-29BFB08BD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03" y="5491414"/>
            <a:ext cx="2213280" cy="970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AE07BEB-F213-1A2B-8375-68F22F880242}"/>
              </a:ext>
            </a:extLst>
          </p:cNvPr>
          <p:cNvSpPr txBox="1"/>
          <p:nvPr/>
        </p:nvSpPr>
        <p:spPr>
          <a:xfrm>
            <a:off x="5073793" y="6536483"/>
            <a:ext cx="269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Schéma logique du montage avec tests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Calculs et Conceptions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2" name="Google Shape;2702;p67"/>
          <p:cNvSpPr txBox="1"/>
          <p:nvPr/>
        </p:nvSpPr>
        <p:spPr>
          <a:xfrm>
            <a:off x="750006" y="2517311"/>
            <a:ext cx="2554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Diagrammes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0" name="Google Shape;2710;p67"/>
          <p:cNvSpPr txBox="1">
            <a:spLocks noGrp="1"/>
          </p:cNvSpPr>
          <p:nvPr>
            <p:ph type="title" idx="4294967295"/>
          </p:nvPr>
        </p:nvSpPr>
        <p:spPr>
          <a:xfrm>
            <a:off x="1432451" y="1399377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717" name="Google Shape;2717;p67"/>
          <p:cNvCxnSpPr>
            <a:stCxn id="2710" idx="2"/>
            <a:endCxn id="2702" idx="0"/>
          </p:cNvCxnSpPr>
          <p:nvPr/>
        </p:nvCxnSpPr>
        <p:spPr>
          <a:xfrm>
            <a:off x="2027251" y="1985377"/>
            <a:ext cx="0" cy="53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9002030-948D-823E-9071-2A4C8598EC4A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" name="Google Shape;2438;p50">
            <a:extLst>
              <a:ext uri="{FF2B5EF4-FFF2-40B4-BE49-F238E27FC236}">
                <a16:creationId xmlns:a16="http://schemas.microsoft.com/office/drawing/2014/main" id="{2066D3AE-0643-455A-66E8-52730F18A3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2EA2DD-45FE-755A-D403-512A444B0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6" y="3585244"/>
            <a:ext cx="2660882" cy="133075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A1D0746-49BB-5175-1E84-51FC44DB3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37" y="2034065"/>
            <a:ext cx="2858196" cy="15392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420996C-290E-0864-3E3C-970A1056B0C8}"/>
              </a:ext>
            </a:extLst>
          </p:cNvPr>
          <p:cNvSpPr txBox="1"/>
          <p:nvPr/>
        </p:nvSpPr>
        <p:spPr>
          <a:xfrm>
            <a:off x="564211" y="516205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composants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8D8A6A-A7EA-30A9-5ECD-1584F6F6DBF2}"/>
              </a:ext>
            </a:extLst>
          </p:cNvPr>
          <p:cNvSpPr txBox="1"/>
          <p:nvPr/>
        </p:nvSpPr>
        <p:spPr>
          <a:xfrm>
            <a:off x="4362853" y="3795148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séquence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072F80-9AED-3566-798A-630B2EB02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008" y="3585244"/>
            <a:ext cx="3898986" cy="1330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0BF275D-85F4-C166-9658-F351D7EEF2BE}"/>
              </a:ext>
            </a:extLst>
          </p:cNvPr>
          <p:cNvSpPr txBox="1"/>
          <p:nvPr/>
        </p:nvSpPr>
        <p:spPr>
          <a:xfrm>
            <a:off x="7441333" y="516205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packages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4447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66"/>
          <p:cNvSpPr txBox="1">
            <a:spLocks noGrp="1"/>
          </p:cNvSpPr>
          <p:nvPr>
            <p:ph type="title"/>
          </p:nvPr>
        </p:nvSpPr>
        <p:spPr>
          <a:xfrm>
            <a:off x="960000" y="8005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4" name="Google Shape;2684;p66"/>
          <p:cNvSpPr txBox="1">
            <a:spLocks noGrp="1"/>
          </p:cNvSpPr>
          <p:nvPr>
            <p:ph type="title" idx="4294967295"/>
          </p:nvPr>
        </p:nvSpPr>
        <p:spPr>
          <a:xfrm>
            <a:off x="4646800" y="1613300"/>
            <a:ext cx="2898400" cy="6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sz="3200" dirty="0">
                <a:solidFill>
                  <a:schemeClr val="dk1"/>
                </a:solidFill>
              </a:rPr>
              <a:t>Fonctionnalités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2685" name="Google Shape;2685;p66"/>
          <p:cNvCxnSpPr>
            <a:cxnSpLocks/>
            <a:stCxn id="2684" idx="2"/>
          </p:cNvCxnSpPr>
          <p:nvPr/>
        </p:nvCxnSpPr>
        <p:spPr>
          <a:xfrm rot="5400000">
            <a:off x="4177400" y="885500"/>
            <a:ext cx="494400" cy="334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6" name="Google Shape;2686;p66"/>
          <p:cNvCxnSpPr>
            <a:cxnSpLocks/>
            <a:stCxn id="2684" idx="2"/>
          </p:cNvCxnSpPr>
          <p:nvPr/>
        </p:nvCxnSpPr>
        <p:spPr>
          <a:xfrm rot="-5400000" flipH="1">
            <a:off x="7520200" y="885500"/>
            <a:ext cx="494400" cy="334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Google Shape;2687;p66"/>
          <p:cNvCxnSpPr>
            <a:cxnSpLocks/>
            <a:stCxn id="2684" idx="2"/>
          </p:cNvCxnSpPr>
          <p:nvPr/>
        </p:nvCxnSpPr>
        <p:spPr>
          <a:xfrm rot="-5400000" flipH="1">
            <a:off x="5849200" y="2556500"/>
            <a:ext cx="494400" cy="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C5C152A-4F93-3232-F0FE-1AE7FAC89742}"/>
              </a:ext>
            </a:extLst>
          </p:cNvPr>
          <p:cNvSpPr/>
          <p:nvPr/>
        </p:nvSpPr>
        <p:spPr>
          <a:xfrm>
            <a:off x="11542644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8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B5D89C42-64F4-C1AE-071F-B97A19345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2C015F-3920-D616-CA7E-961ED6C8B8F0}"/>
              </a:ext>
            </a:extLst>
          </p:cNvPr>
          <p:cNvSpPr txBox="1"/>
          <p:nvPr/>
        </p:nvSpPr>
        <p:spPr>
          <a:xfrm>
            <a:off x="2173357" y="3105834"/>
            <a:ext cx="202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Récupération des température intérieures et extérieure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D89B8-169E-4878-9DDF-48B17F49B8B8}"/>
              </a:ext>
            </a:extLst>
          </p:cNvPr>
          <p:cNvSpPr txBox="1"/>
          <p:nvPr/>
        </p:nvSpPr>
        <p:spPr>
          <a:xfrm>
            <a:off x="8883532" y="3099901"/>
            <a:ext cx="202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Alerte en cas de conditions irrégulières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0044D6-BDCD-4245-34AD-E7B71F24C246}"/>
              </a:ext>
            </a:extLst>
          </p:cNvPr>
          <p:cNvSpPr txBox="1"/>
          <p:nvPr/>
        </p:nvSpPr>
        <p:spPr>
          <a:xfrm>
            <a:off x="5739818" y="3013501"/>
            <a:ext cx="2027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Présentation des courbes d’évolution des températures et des humidité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400AE4B-6090-8F9D-4696-235570359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97" y="4545237"/>
            <a:ext cx="2384042" cy="1046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1A5DD62-08C9-A155-55D0-649F86884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71" y="4039832"/>
            <a:ext cx="1981200" cy="2003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8CE757E-9A6D-8914-2FBC-4CFB5F66F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61" y="4263134"/>
            <a:ext cx="2529939" cy="1585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47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66"/>
          <p:cNvSpPr txBox="1">
            <a:spLocks noGrp="1"/>
          </p:cNvSpPr>
          <p:nvPr>
            <p:ph type="title"/>
          </p:nvPr>
        </p:nvSpPr>
        <p:spPr>
          <a:xfrm>
            <a:off x="960000" y="8005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4" name="Google Shape;2684;p66"/>
          <p:cNvSpPr txBox="1">
            <a:spLocks noGrp="1"/>
          </p:cNvSpPr>
          <p:nvPr>
            <p:ph type="title" idx="4294967295"/>
          </p:nvPr>
        </p:nvSpPr>
        <p:spPr>
          <a:xfrm>
            <a:off x="4646800" y="1613300"/>
            <a:ext cx="2898400" cy="6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sz="3200" dirty="0">
                <a:solidFill>
                  <a:schemeClr val="dk1"/>
                </a:solidFill>
              </a:rPr>
              <a:t>Architecture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2685" name="Google Shape;2685;p66"/>
          <p:cNvCxnSpPr>
            <a:cxnSpLocks/>
            <a:stCxn id="2684" idx="2"/>
          </p:cNvCxnSpPr>
          <p:nvPr/>
        </p:nvCxnSpPr>
        <p:spPr>
          <a:xfrm rot="5400000">
            <a:off x="4177400" y="885500"/>
            <a:ext cx="494400" cy="334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6" name="Google Shape;2686;p66"/>
          <p:cNvCxnSpPr>
            <a:cxnSpLocks/>
            <a:stCxn id="2684" idx="2"/>
          </p:cNvCxnSpPr>
          <p:nvPr/>
        </p:nvCxnSpPr>
        <p:spPr>
          <a:xfrm rot="-5400000" flipH="1">
            <a:off x="7520200" y="885500"/>
            <a:ext cx="494400" cy="334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Google Shape;2687;p66"/>
          <p:cNvCxnSpPr>
            <a:cxnSpLocks/>
          </p:cNvCxnSpPr>
          <p:nvPr/>
        </p:nvCxnSpPr>
        <p:spPr>
          <a:xfrm rot="5400000">
            <a:off x="5501644" y="2904057"/>
            <a:ext cx="1188713" cy="12700"/>
          </a:xfrm>
          <a:prstGeom prst="bentConnector3">
            <a:avLst>
              <a:gd name="adj1" fmla="val 9733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C5C152A-4F93-3232-F0FE-1AE7FAC89742}"/>
              </a:ext>
            </a:extLst>
          </p:cNvPr>
          <p:cNvSpPr/>
          <p:nvPr/>
        </p:nvSpPr>
        <p:spPr>
          <a:xfrm>
            <a:off x="11542644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B5D89C42-64F4-C1AE-071F-B97A19345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2C015F-3920-D616-CA7E-961ED6C8B8F0}"/>
              </a:ext>
            </a:extLst>
          </p:cNvPr>
          <p:cNvSpPr txBox="1"/>
          <p:nvPr/>
        </p:nvSpPr>
        <p:spPr>
          <a:xfrm>
            <a:off x="2173357" y="3074504"/>
            <a:ext cx="20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D89B8-169E-4878-9DDF-48B17F49B8B8}"/>
              </a:ext>
            </a:extLst>
          </p:cNvPr>
          <p:cNvSpPr txBox="1"/>
          <p:nvPr/>
        </p:nvSpPr>
        <p:spPr>
          <a:xfrm>
            <a:off x="9027712" y="3028986"/>
            <a:ext cx="20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Contrôleur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0044D6-BDCD-4245-34AD-E7B71F24C246}"/>
              </a:ext>
            </a:extLst>
          </p:cNvPr>
          <p:cNvSpPr txBox="1"/>
          <p:nvPr/>
        </p:nvSpPr>
        <p:spPr>
          <a:xfrm>
            <a:off x="5739818" y="3525860"/>
            <a:ext cx="20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6EF905E-6387-EF66-357F-9F9CB409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0" y="3525860"/>
            <a:ext cx="2689011" cy="1343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D605A84-12D6-C840-DF4C-243AA9648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133" y="3498413"/>
            <a:ext cx="2935161" cy="1343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7DDBEAD-3F08-4ACC-9C73-12C3DA541DA8}"/>
              </a:ext>
            </a:extLst>
          </p:cNvPr>
          <p:cNvSpPr txBox="1"/>
          <p:nvPr/>
        </p:nvSpPr>
        <p:spPr>
          <a:xfrm>
            <a:off x="960000" y="5081040"/>
            <a:ext cx="327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Permet la connexion entre le port série et l’IHM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17C262-31D0-718D-CF04-34E108731A4E}"/>
              </a:ext>
            </a:extLst>
          </p:cNvPr>
          <p:cNvSpPr txBox="1"/>
          <p:nvPr/>
        </p:nvSpPr>
        <p:spPr>
          <a:xfrm>
            <a:off x="7954230" y="5091011"/>
            <a:ext cx="327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Permet de lancer l’interface de l’application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18ACD7-D3B6-6949-C90E-E2DE54001F1B}"/>
              </a:ext>
            </a:extLst>
          </p:cNvPr>
          <p:cNvSpPr txBox="1"/>
          <p:nvPr/>
        </p:nvSpPr>
        <p:spPr>
          <a:xfrm>
            <a:off x="3878611" y="5752919"/>
            <a:ext cx="514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Permet d’afficher les différents paramètres recueillis dans le frigo et les présenter à l’utilisateur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C7823F6-BD0F-7E6E-7F6A-8E0F57593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9" y="4092538"/>
            <a:ext cx="121920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496</Words>
  <Application>Microsoft Office PowerPoint</Application>
  <PresentationFormat>Grand écran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Anton</vt:lpstr>
      <vt:lpstr>Arial</vt:lpstr>
      <vt:lpstr>Calibri</vt:lpstr>
      <vt:lpstr>Calibri Light</vt:lpstr>
      <vt:lpstr>Poppins</vt:lpstr>
      <vt:lpstr>Roboto</vt:lpstr>
      <vt:lpstr>Times New Roman</vt:lpstr>
      <vt:lpstr>Wingdings</vt:lpstr>
      <vt:lpstr>Thème Office</vt:lpstr>
      <vt:lpstr>Projet  PIMP MY FRIDGE</vt:lpstr>
      <vt:lpstr>Membres de l’équipe:</vt:lpstr>
      <vt:lpstr>Table des matières</vt:lpstr>
      <vt:lpstr>Mise en Contexte</vt:lpstr>
      <vt:lpstr>Mise en Contexte</vt:lpstr>
      <vt:lpstr>Calculs et Conceptions</vt:lpstr>
      <vt:lpstr>Calculs et Conceptions</vt:lpstr>
      <vt:lpstr>Programmation</vt:lpstr>
      <vt:lpstr>Programmation</vt:lpstr>
      <vt:lpstr>Phase de généralisation</vt:lpstr>
      <vt:lpstr>Phase de généralisation</vt:lpstr>
      <vt:lpstr>Phase de généralisation</vt:lpstr>
      <vt:lpstr>Phase de généralisation</vt:lpstr>
      <vt:lpstr>Phase de généralisation</vt:lpstr>
      <vt:lpstr>Phase de généralisation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emmanuel.atouga@2027.ucac-icam.com</dc:creator>
  <cp:lastModifiedBy>franck happi</cp:lastModifiedBy>
  <cp:revision>63</cp:revision>
  <dcterms:created xsi:type="dcterms:W3CDTF">2023-12-10T13:34:53Z</dcterms:created>
  <dcterms:modified xsi:type="dcterms:W3CDTF">2023-12-11T08:32:42Z</dcterms:modified>
</cp:coreProperties>
</file>