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73" r:id="rId11"/>
    <p:sldId id="278" r:id="rId12"/>
    <p:sldId id="279" r:id="rId13"/>
    <p:sldId id="280" r:id="rId14"/>
    <p:sldId id="263" r:id="rId15"/>
    <p:sldId id="281" r:id="rId16"/>
    <p:sldId id="276" r:id="rId17"/>
    <p:sldId id="277" r:id="rId18"/>
    <p:sldId id="268" r:id="rId19"/>
    <p:sldId id="269" r:id="rId20"/>
    <p:sldId id="266" r:id="rId21"/>
    <p:sldId id="267" r:id="rId22"/>
    <p:sldId id="271" r:id="rId23"/>
  </p:sldIdLst>
  <p:sldSz cx="12192000" cy="6856413"/>
  <p:notesSz cx="12192000" cy="8274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8" autoAdjust="0"/>
  </p:normalViewPr>
  <p:slideViewPr>
    <p:cSldViewPr>
      <p:cViewPr varScale="1">
        <p:scale>
          <a:sx n="89" d="100"/>
          <a:sy n="89" d="100"/>
        </p:scale>
        <p:origin x="437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71255"/>
            <a:ext cx="10363200" cy="147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0495DE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922268"/>
            <a:ext cx="8534400" cy="1751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495DE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495DE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10931"/>
            <a:ext cx="5303520" cy="4622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10931"/>
            <a:ext cx="5303520" cy="4622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0495DE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1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099" y="553178"/>
            <a:ext cx="5349240" cy="50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0495DE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610931"/>
            <a:ext cx="10972800" cy="4622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42810" y="6560463"/>
            <a:ext cx="1157604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70" dirty="0"/>
              <a:t>Créé</a:t>
            </a:r>
            <a:r>
              <a:rPr spc="-5" dirty="0"/>
              <a:t> </a:t>
            </a:r>
            <a:r>
              <a:rPr spc="-70" dirty="0"/>
              <a:t>avec</a:t>
            </a:r>
            <a:r>
              <a:rPr spc="-5" dirty="0"/>
              <a:t> </a:t>
            </a:r>
            <a:r>
              <a:rPr spc="-6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513766"/>
            <a:ext cx="2804160" cy="350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513766"/>
            <a:ext cx="2804160" cy="350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jpe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13" Type="http://schemas.openxmlformats.org/officeDocument/2006/relationships/image" Target="../media/image76.png"/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12" Type="http://schemas.openxmlformats.org/officeDocument/2006/relationships/image" Target="../media/image7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4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2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equipe@projet-doctolib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8349" y="723899"/>
            <a:ext cx="495300" cy="566420"/>
          </a:xfrm>
          <a:custGeom>
            <a:avLst/>
            <a:gdLst/>
            <a:ahLst/>
            <a:cxnLst/>
            <a:rect l="l" t="t" r="r" b="b"/>
            <a:pathLst>
              <a:path w="495300" h="566419">
                <a:moveTo>
                  <a:pt x="176892" y="70757"/>
                </a:moveTo>
                <a:lnTo>
                  <a:pt x="106135" y="70757"/>
                </a:lnTo>
                <a:lnTo>
                  <a:pt x="106135" y="35378"/>
                </a:lnTo>
                <a:lnTo>
                  <a:pt x="108911" y="21595"/>
                </a:lnTo>
                <a:lnTo>
                  <a:pt x="116486" y="10350"/>
                </a:lnTo>
                <a:lnTo>
                  <a:pt x="127730" y="2776"/>
                </a:lnTo>
                <a:lnTo>
                  <a:pt x="141514" y="0"/>
                </a:lnTo>
                <a:lnTo>
                  <a:pt x="155297" y="2776"/>
                </a:lnTo>
                <a:lnTo>
                  <a:pt x="166541" y="10350"/>
                </a:lnTo>
                <a:lnTo>
                  <a:pt x="174116" y="21595"/>
                </a:lnTo>
                <a:lnTo>
                  <a:pt x="176892" y="35378"/>
                </a:lnTo>
                <a:lnTo>
                  <a:pt x="176892" y="70757"/>
                </a:lnTo>
                <a:close/>
              </a:path>
              <a:path w="495300" h="566419">
                <a:moveTo>
                  <a:pt x="389164" y="70757"/>
                </a:moveTo>
                <a:lnTo>
                  <a:pt x="318407" y="70757"/>
                </a:lnTo>
                <a:lnTo>
                  <a:pt x="318407" y="35378"/>
                </a:lnTo>
                <a:lnTo>
                  <a:pt x="321183" y="21595"/>
                </a:lnTo>
                <a:lnTo>
                  <a:pt x="328758" y="10350"/>
                </a:lnTo>
                <a:lnTo>
                  <a:pt x="340002" y="2776"/>
                </a:lnTo>
                <a:lnTo>
                  <a:pt x="353785" y="0"/>
                </a:lnTo>
                <a:lnTo>
                  <a:pt x="367569" y="2776"/>
                </a:lnTo>
                <a:lnTo>
                  <a:pt x="378813" y="10350"/>
                </a:lnTo>
                <a:lnTo>
                  <a:pt x="386388" y="21595"/>
                </a:lnTo>
                <a:lnTo>
                  <a:pt x="389164" y="35378"/>
                </a:lnTo>
                <a:lnTo>
                  <a:pt x="389164" y="70757"/>
                </a:lnTo>
                <a:close/>
              </a:path>
              <a:path w="495300" h="566419">
                <a:moveTo>
                  <a:pt x="495299" y="176892"/>
                </a:moveTo>
                <a:lnTo>
                  <a:pt x="0" y="176892"/>
                </a:lnTo>
                <a:lnTo>
                  <a:pt x="0" y="123824"/>
                </a:lnTo>
                <a:lnTo>
                  <a:pt x="4171" y="103173"/>
                </a:lnTo>
                <a:lnTo>
                  <a:pt x="15547" y="86304"/>
                </a:lnTo>
                <a:lnTo>
                  <a:pt x="32415" y="74928"/>
                </a:lnTo>
                <a:lnTo>
                  <a:pt x="53067" y="70757"/>
                </a:lnTo>
                <a:lnTo>
                  <a:pt x="442232" y="70757"/>
                </a:lnTo>
                <a:lnTo>
                  <a:pt x="462884" y="74928"/>
                </a:lnTo>
                <a:lnTo>
                  <a:pt x="479752" y="86304"/>
                </a:lnTo>
                <a:lnTo>
                  <a:pt x="491128" y="103173"/>
                </a:lnTo>
                <a:lnTo>
                  <a:pt x="495299" y="123824"/>
                </a:lnTo>
                <a:lnTo>
                  <a:pt x="495299" y="176892"/>
                </a:lnTo>
                <a:close/>
              </a:path>
              <a:path w="495300" h="566419">
                <a:moveTo>
                  <a:pt x="442232" y="566057"/>
                </a:moveTo>
                <a:lnTo>
                  <a:pt x="53067" y="566057"/>
                </a:lnTo>
                <a:lnTo>
                  <a:pt x="32415" y="561885"/>
                </a:lnTo>
                <a:lnTo>
                  <a:pt x="15547" y="550509"/>
                </a:lnTo>
                <a:lnTo>
                  <a:pt x="4171" y="533641"/>
                </a:lnTo>
                <a:lnTo>
                  <a:pt x="0" y="512989"/>
                </a:lnTo>
                <a:lnTo>
                  <a:pt x="0" y="212271"/>
                </a:lnTo>
                <a:lnTo>
                  <a:pt x="495299" y="212271"/>
                </a:lnTo>
                <a:lnTo>
                  <a:pt x="495299" y="291969"/>
                </a:lnTo>
                <a:lnTo>
                  <a:pt x="344954" y="291969"/>
                </a:lnTo>
                <a:lnTo>
                  <a:pt x="334989" y="293892"/>
                </a:lnTo>
                <a:lnTo>
                  <a:pt x="326256" y="299722"/>
                </a:lnTo>
                <a:lnTo>
                  <a:pt x="280983" y="344996"/>
                </a:lnTo>
                <a:lnTo>
                  <a:pt x="150483" y="344996"/>
                </a:lnTo>
                <a:lnTo>
                  <a:pt x="140517" y="346944"/>
                </a:lnTo>
                <a:lnTo>
                  <a:pt x="131785" y="352790"/>
                </a:lnTo>
                <a:lnTo>
                  <a:pt x="125986" y="361585"/>
                </a:lnTo>
                <a:lnTo>
                  <a:pt x="124032" y="371571"/>
                </a:lnTo>
                <a:lnTo>
                  <a:pt x="125954" y="381537"/>
                </a:lnTo>
                <a:lnTo>
                  <a:pt x="131785" y="390269"/>
                </a:lnTo>
                <a:lnTo>
                  <a:pt x="202542" y="461026"/>
                </a:lnTo>
                <a:lnTo>
                  <a:pt x="211336" y="466872"/>
                </a:lnTo>
                <a:lnTo>
                  <a:pt x="221323" y="468821"/>
                </a:lnTo>
                <a:lnTo>
                  <a:pt x="495299" y="468821"/>
                </a:lnTo>
                <a:lnTo>
                  <a:pt x="495299" y="512989"/>
                </a:lnTo>
                <a:lnTo>
                  <a:pt x="491128" y="533641"/>
                </a:lnTo>
                <a:lnTo>
                  <a:pt x="479752" y="550509"/>
                </a:lnTo>
                <a:lnTo>
                  <a:pt x="462884" y="561885"/>
                </a:lnTo>
                <a:lnTo>
                  <a:pt x="442232" y="566057"/>
                </a:lnTo>
                <a:close/>
              </a:path>
              <a:path w="495300" h="566419">
                <a:moveTo>
                  <a:pt x="495299" y="468821"/>
                </a:moveTo>
                <a:lnTo>
                  <a:pt x="221323" y="468821"/>
                </a:lnTo>
                <a:lnTo>
                  <a:pt x="231289" y="466872"/>
                </a:lnTo>
                <a:lnTo>
                  <a:pt x="240021" y="461026"/>
                </a:lnTo>
                <a:lnTo>
                  <a:pt x="363735" y="337201"/>
                </a:lnTo>
                <a:lnTo>
                  <a:pt x="369581" y="328407"/>
                </a:lnTo>
                <a:lnTo>
                  <a:pt x="371530" y="318420"/>
                </a:lnTo>
                <a:lnTo>
                  <a:pt x="369581" y="308455"/>
                </a:lnTo>
                <a:lnTo>
                  <a:pt x="363735" y="299722"/>
                </a:lnTo>
                <a:lnTo>
                  <a:pt x="354782" y="293892"/>
                </a:lnTo>
                <a:lnTo>
                  <a:pt x="344954" y="291969"/>
                </a:lnTo>
                <a:lnTo>
                  <a:pt x="495299" y="291969"/>
                </a:lnTo>
                <a:lnTo>
                  <a:pt x="495299" y="468821"/>
                </a:lnTo>
                <a:close/>
              </a:path>
              <a:path w="495300" h="566419">
                <a:moveTo>
                  <a:pt x="221226" y="404752"/>
                </a:moveTo>
                <a:lnTo>
                  <a:pt x="169264" y="352790"/>
                </a:lnTo>
                <a:lnTo>
                  <a:pt x="160469" y="346944"/>
                </a:lnTo>
                <a:lnTo>
                  <a:pt x="150483" y="344996"/>
                </a:lnTo>
                <a:lnTo>
                  <a:pt x="280983" y="344996"/>
                </a:lnTo>
                <a:lnTo>
                  <a:pt x="221226" y="404752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1397396"/>
            <a:ext cx="48859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3950" spc="-225" noProof="0" dirty="0"/>
              <a:t>Présentation du </a:t>
            </a:r>
            <a:r>
              <a:rPr lang="fr-FR" sz="3950" spc="-180" noProof="0" dirty="0"/>
              <a:t>Projet</a:t>
            </a:r>
            <a:endParaRPr lang="fr-FR" sz="3950" noProof="0" dirty="0"/>
          </a:p>
        </p:txBody>
      </p:sp>
      <p:sp>
        <p:nvSpPr>
          <p:cNvPr id="4" name="object 4"/>
          <p:cNvSpPr/>
          <p:nvPr/>
        </p:nvSpPr>
        <p:spPr>
          <a:xfrm>
            <a:off x="6067424" y="2057399"/>
            <a:ext cx="57150" cy="666750"/>
          </a:xfrm>
          <a:custGeom>
            <a:avLst/>
            <a:gdLst/>
            <a:ahLst/>
            <a:cxnLst/>
            <a:rect l="l" t="t" r="r" b="b"/>
            <a:pathLst>
              <a:path w="57150" h="666750">
                <a:moveTo>
                  <a:pt x="57149" y="666749"/>
                </a:moveTo>
                <a:lnTo>
                  <a:pt x="0" y="666749"/>
                </a:lnTo>
                <a:lnTo>
                  <a:pt x="0" y="0"/>
                </a:lnTo>
                <a:lnTo>
                  <a:pt x="57149" y="0"/>
                </a:lnTo>
                <a:lnTo>
                  <a:pt x="57149" y="666749"/>
                </a:lnTo>
                <a:close/>
              </a:path>
            </a:pathLst>
          </a:custGeom>
          <a:solidFill>
            <a:srgbClr val="1BC7A0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5" name="object 5"/>
          <p:cNvSpPr txBox="1"/>
          <p:nvPr/>
        </p:nvSpPr>
        <p:spPr>
          <a:xfrm>
            <a:off x="1693019" y="2629628"/>
            <a:ext cx="8806180" cy="8820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640454" marR="5080" indent="-3628390">
              <a:lnSpc>
                <a:spcPts val="3000"/>
              </a:lnSpc>
              <a:spcBef>
                <a:spcPts val="820"/>
              </a:spcBef>
            </a:pPr>
            <a:r>
              <a:rPr lang="fr-FR" sz="3100" b="1" spc="-235" noProof="0" dirty="0">
                <a:solidFill>
                  <a:srgbClr val="0495DE"/>
                </a:solidFill>
                <a:latin typeface="Montserrat"/>
                <a:cs typeface="Montserrat"/>
              </a:rPr>
              <a:t>Prédiction</a:t>
            </a:r>
            <a:r>
              <a:rPr lang="fr-FR" sz="3100" b="1" spc="-95" noProof="0" dirty="0">
                <a:solidFill>
                  <a:srgbClr val="0495DE"/>
                </a:solidFill>
                <a:latin typeface="Montserrat"/>
                <a:cs typeface="Montserrat"/>
              </a:rPr>
              <a:t> </a:t>
            </a:r>
            <a:r>
              <a:rPr lang="fr-FR" sz="3100" b="1" spc="-254" noProof="0" dirty="0">
                <a:solidFill>
                  <a:srgbClr val="0495DE"/>
                </a:solidFill>
                <a:latin typeface="Montserrat"/>
                <a:cs typeface="Montserrat"/>
              </a:rPr>
              <a:t>des</a:t>
            </a:r>
            <a:r>
              <a:rPr lang="fr-FR" sz="3100" b="1" spc="-90" noProof="0" dirty="0">
                <a:solidFill>
                  <a:srgbClr val="0495DE"/>
                </a:solidFill>
                <a:latin typeface="Montserrat"/>
                <a:cs typeface="Montserrat"/>
              </a:rPr>
              <a:t> </a:t>
            </a:r>
            <a:r>
              <a:rPr lang="fr-FR" sz="3100" b="1" spc="-235" noProof="0" dirty="0">
                <a:solidFill>
                  <a:srgbClr val="0495DE"/>
                </a:solidFill>
                <a:latin typeface="Montserrat"/>
                <a:cs typeface="Montserrat"/>
              </a:rPr>
              <a:t>Annulations</a:t>
            </a:r>
            <a:r>
              <a:rPr lang="fr-FR" sz="3100" b="1" spc="-90" noProof="0" dirty="0">
                <a:solidFill>
                  <a:srgbClr val="0495DE"/>
                </a:solidFill>
                <a:latin typeface="Montserrat"/>
                <a:cs typeface="Montserrat"/>
              </a:rPr>
              <a:t> </a:t>
            </a:r>
            <a:r>
              <a:rPr lang="fr-FR" sz="3100" b="1" spc="-270" noProof="0" dirty="0">
                <a:solidFill>
                  <a:srgbClr val="0495DE"/>
                </a:solidFill>
                <a:latin typeface="Montserrat"/>
                <a:cs typeface="Montserrat"/>
              </a:rPr>
              <a:t>de</a:t>
            </a:r>
            <a:r>
              <a:rPr lang="fr-FR" sz="3100" b="1" spc="-90" noProof="0" dirty="0">
                <a:solidFill>
                  <a:srgbClr val="0495DE"/>
                </a:solidFill>
                <a:latin typeface="Montserrat"/>
                <a:cs typeface="Montserrat"/>
              </a:rPr>
              <a:t> </a:t>
            </a:r>
            <a:r>
              <a:rPr lang="fr-FR" sz="3100" b="1" spc="-265" noProof="0" dirty="0">
                <a:solidFill>
                  <a:srgbClr val="0495DE"/>
                </a:solidFill>
                <a:latin typeface="Montserrat"/>
                <a:cs typeface="Montserrat"/>
              </a:rPr>
              <a:t>Rendez-vous</a:t>
            </a:r>
            <a:r>
              <a:rPr lang="fr-FR" sz="3100" b="1" spc="-90" noProof="0" dirty="0">
                <a:solidFill>
                  <a:srgbClr val="0495DE"/>
                </a:solidFill>
                <a:latin typeface="Montserrat"/>
                <a:cs typeface="Montserrat"/>
              </a:rPr>
              <a:t> </a:t>
            </a:r>
            <a:r>
              <a:rPr lang="fr-FR" sz="3100" b="1" spc="-290" noProof="0" dirty="0">
                <a:solidFill>
                  <a:srgbClr val="0495DE"/>
                </a:solidFill>
                <a:latin typeface="Montserrat"/>
                <a:cs typeface="Montserrat"/>
              </a:rPr>
              <a:t>pour </a:t>
            </a:r>
            <a:r>
              <a:rPr lang="fr-FR" sz="3100" b="1" spc="-114" noProof="0" dirty="0">
                <a:solidFill>
                  <a:srgbClr val="0495DE"/>
                </a:solidFill>
                <a:latin typeface="Montserrat"/>
                <a:cs typeface="Montserrat"/>
              </a:rPr>
              <a:t>Doctolib</a:t>
            </a:r>
            <a:endParaRPr lang="fr-FR" sz="3100" noProof="0" dirty="0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9498" y="3763072"/>
            <a:ext cx="2273300" cy="1122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fr-FR" sz="1900" b="1" spc="-7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Master</a:t>
            </a:r>
            <a:r>
              <a:rPr lang="fr-FR" sz="1900" b="1" spc="-6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900" b="1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2</a:t>
            </a:r>
            <a:r>
              <a:rPr lang="fr-FR" sz="19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900" b="1" spc="-1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DATA</a:t>
            </a:r>
            <a:r>
              <a:rPr lang="fr-FR" sz="1900" b="1" spc="-3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900" b="1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&amp;</a:t>
            </a:r>
            <a:r>
              <a:rPr lang="fr-FR" sz="1900" b="1" spc="-6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9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IA</a:t>
            </a:r>
            <a:endParaRPr lang="fr-FR" sz="1900" noProof="0" dirty="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lang="fr-FR" sz="18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</a:pPr>
            <a:r>
              <a:rPr lang="fr-FR" sz="1700" b="1" spc="-1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Présenté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par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: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286" y="5009229"/>
            <a:ext cx="193738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1500" b="0" spc="-114" noProof="0" dirty="0">
                <a:latin typeface="Montserrat Medium"/>
                <a:cs typeface="Montserrat Medium"/>
              </a:rPr>
              <a:t>FOUEJIO</a:t>
            </a:r>
            <a:r>
              <a:rPr lang="fr-FR" sz="1500" b="0" spc="20" noProof="0" dirty="0">
                <a:latin typeface="Montserrat Medium"/>
                <a:cs typeface="Montserrat Medium"/>
              </a:rPr>
              <a:t> </a:t>
            </a:r>
            <a:r>
              <a:rPr lang="fr-FR" sz="1500" b="0" spc="-120" noProof="0" dirty="0">
                <a:latin typeface="Montserrat Medium"/>
                <a:cs typeface="Montserrat Medium"/>
              </a:rPr>
              <a:t>Francky</a:t>
            </a:r>
            <a:r>
              <a:rPr lang="fr-FR" sz="1500" b="0" spc="20" noProof="0" dirty="0">
                <a:latin typeface="Montserrat Medium"/>
                <a:cs typeface="Montserrat Medium"/>
              </a:rPr>
              <a:t> </a:t>
            </a:r>
            <a:r>
              <a:rPr lang="fr-FR" sz="1500" b="0" spc="-45" noProof="0" dirty="0">
                <a:latin typeface="Montserrat Medium"/>
                <a:cs typeface="Montserrat Medium"/>
              </a:rPr>
              <a:t>Joël</a:t>
            </a:r>
            <a:endParaRPr lang="fr-FR" sz="1500" noProof="0" dirty="0">
              <a:latin typeface="Montserrat Medium"/>
              <a:cs typeface="Montserrat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7647" y="5704572"/>
            <a:ext cx="3796665" cy="65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Encadrants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Académiques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:</a:t>
            </a:r>
            <a:endParaRPr lang="fr-FR" sz="17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2071370" algn="l"/>
              </a:tabLst>
            </a:pPr>
            <a:r>
              <a:rPr lang="fr-FR" sz="1500" b="0" spc="-100" noProof="0" dirty="0">
                <a:latin typeface="Montserrat Medium"/>
                <a:cs typeface="Montserrat Medium"/>
              </a:rPr>
              <a:t>M.</a:t>
            </a:r>
            <a:r>
              <a:rPr lang="fr-FR" sz="1500" b="0" spc="-40" noProof="0" dirty="0">
                <a:latin typeface="Montserrat Medium"/>
                <a:cs typeface="Montserrat Medium"/>
              </a:rPr>
              <a:t> </a:t>
            </a:r>
            <a:r>
              <a:rPr lang="fr-FR" sz="1500" b="0" spc="-114" noProof="0" dirty="0">
                <a:latin typeface="Montserrat Medium"/>
                <a:cs typeface="Montserrat Medium"/>
              </a:rPr>
              <a:t>DAOUDI</a:t>
            </a:r>
            <a:r>
              <a:rPr lang="fr-FR" sz="1500" b="0" spc="-35" noProof="0" dirty="0">
                <a:latin typeface="Montserrat Medium"/>
                <a:cs typeface="Montserrat Medium"/>
              </a:rPr>
              <a:t> </a:t>
            </a:r>
            <a:r>
              <a:rPr lang="fr-FR" sz="1500" b="0" spc="-10" noProof="0" dirty="0">
                <a:latin typeface="Montserrat Medium"/>
                <a:cs typeface="Montserrat Medium"/>
              </a:rPr>
              <a:t>Ahmed</a:t>
            </a:r>
            <a:r>
              <a:rPr lang="fr-FR" sz="1500" b="0" noProof="0" dirty="0">
                <a:latin typeface="Montserrat Medium"/>
                <a:cs typeface="Montserrat Medium"/>
              </a:rPr>
              <a:t>	</a:t>
            </a:r>
            <a:r>
              <a:rPr lang="fr-FR" sz="1500" b="0" spc="-100" noProof="0" dirty="0">
                <a:latin typeface="Montserrat Medium"/>
                <a:cs typeface="Montserrat Medium"/>
              </a:rPr>
              <a:t>M.</a:t>
            </a:r>
            <a:r>
              <a:rPr lang="fr-FR" sz="1500" b="0" spc="-20" noProof="0" dirty="0">
                <a:latin typeface="Montserrat Medium"/>
                <a:cs typeface="Montserrat Medium"/>
              </a:rPr>
              <a:t> </a:t>
            </a:r>
            <a:r>
              <a:rPr lang="fr-FR" sz="1500" b="0" spc="-130" noProof="0" dirty="0">
                <a:latin typeface="Montserrat Medium"/>
                <a:cs typeface="Montserrat Medium"/>
              </a:rPr>
              <a:t>AMAR</a:t>
            </a:r>
            <a:r>
              <a:rPr lang="fr-FR" sz="1500" b="0" spc="-20" noProof="0" dirty="0">
                <a:latin typeface="Montserrat Medium"/>
                <a:cs typeface="Montserrat Medium"/>
              </a:rPr>
              <a:t> </a:t>
            </a:r>
            <a:r>
              <a:rPr lang="fr-FR" sz="1500" b="0" spc="-95" noProof="0" dirty="0" err="1">
                <a:latin typeface="Montserrat Medium"/>
                <a:cs typeface="Montserrat Medium"/>
              </a:rPr>
              <a:t>Mehdaoui</a:t>
            </a:r>
            <a:endParaRPr lang="fr-FR" sz="1500" noProof="0" dirty="0">
              <a:latin typeface="Montserrat Medium"/>
              <a:cs typeface="Montserrat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77049"/>
            <a:ext cx="12191999" cy="1142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lang="fr-FR" spc="-70" noProof="0" dirty="0"/>
              <a:t>Créé</a:t>
            </a:r>
            <a:r>
              <a:rPr lang="fr-FR" spc="-5" noProof="0" dirty="0"/>
              <a:t> </a:t>
            </a:r>
            <a:r>
              <a:rPr lang="fr-FR" spc="-70" noProof="0" dirty="0"/>
              <a:t>avec</a:t>
            </a:r>
            <a:r>
              <a:rPr lang="fr-FR" spc="-5" noProof="0" dirty="0"/>
              <a:t> </a:t>
            </a:r>
            <a:r>
              <a:rPr lang="fr-FR" spc="-60" noProof="0" dirty="0" err="1"/>
              <a:t>Genspark</a:t>
            </a:r>
            <a:endParaRPr lang="fr-FR" spc="-60" noProof="0" dirty="0"/>
          </a:p>
        </p:txBody>
      </p:sp>
      <p:pic>
        <p:nvPicPr>
          <p:cNvPr id="16" name="Image 15" descr="Metaverse Colle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2249"/>
            <a:ext cx="119253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Doctolib logo - Dentalespac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59874"/>
            <a:ext cx="3332480" cy="9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6171406"/>
            <a:ext cx="10363200" cy="609600"/>
            <a:chOff x="914399" y="6248399"/>
            <a:chExt cx="10363200" cy="609600"/>
          </a:xfrm>
        </p:grpSpPr>
        <p:sp>
          <p:nvSpPr>
            <p:cNvPr id="3" name="object 3"/>
            <p:cNvSpPr/>
            <p:nvPr/>
          </p:nvSpPr>
          <p:spPr>
            <a:xfrm>
              <a:off x="933449" y="6248399"/>
              <a:ext cx="10344150" cy="609600"/>
            </a:xfrm>
            <a:custGeom>
              <a:avLst/>
              <a:gdLst/>
              <a:ahLst/>
              <a:cxnLst/>
              <a:rect l="l" t="t" r="r" b="b"/>
              <a:pathLst>
                <a:path w="10344150" h="609600">
                  <a:moveTo>
                    <a:pt x="102729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2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538403"/>
                  </a:lnTo>
                  <a:lnTo>
                    <a:pt x="10328525" y="579893"/>
                  </a:lnTo>
                  <a:lnTo>
                    <a:pt x="10292486" y="605713"/>
                  </a:lnTo>
                  <a:lnTo>
                    <a:pt x="10277906" y="609111"/>
                  </a:lnTo>
                  <a:lnTo>
                    <a:pt x="10272952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6248677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800" y="562281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5" y="575463"/>
                  </a:lnTo>
                  <a:lnTo>
                    <a:pt x="66287" y="607387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38324" y="699817"/>
            <a:ext cx="13335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lang="fr-FR" sz="1400" noProof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29" noProof="0" dirty="0"/>
              <a:t>Modélisation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257299"/>
            <a:ext cx="4010024" cy="4800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4100" y="1386846"/>
            <a:ext cx="15189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50" b="1" spc="-10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Modèles</a:t>
            </a:r>
            <a:r>
              <a:rPr lang="fr-FR" sz="165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9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Testés</a:t>
            </a:r>
            <a:endParaRPr lang="fr-FR" sz="1650" noProof="0" dirty="0">
              <a:latin typeface="Montserrat SemiBold"/>
              <a:cs typeface="Montserrat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024" y="1933701"/>
            <a:ext cx="150431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55" noProof="0" dirty="0" err="1">
                <a:latin typeface="Montserrat"/>
                <a:cs typeface="Montserrat"/>
              </a:rPr>
              <a:t>Logistic</a:t>
            </a:r>
            <a:r>
              <a:rPr lang="fr-FR" sz="1300" spc="-3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 err="1">
                <a:latin typeface="Montserrat"/>
                <a:cs typeface="Montserrat"/>
              </a:rPr>
              <a:t>Regression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7024" y="2600451"/>
            <a:ext cx="120523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85" noProof="0" dirty="0" err="1">
                <a:latin typeface="Montserrat"/>
                <a:cs typeface="Montserrat"/>
              </a:rPr>
              <a:t>Random</a:t>
            </a:r>
            <a:r>
              <a:rPr lang="fr-FR" sz="1300" spc="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Forest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024" y="3267201"/>
            <a:ext cx="14204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Gradient</a:t>
            </a:r>
            <a:r>
              <a:rPr lang="fr-FR" sz="1300" spc="-2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 err="1">
                <a:latin typeface="Montserrat"/>
                <a:cs typeface="Montserrat"/>
              </a:rPr>
              <a:t>Boosting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7024" y="3933951"/>
            <a:ext cx="94170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0" noProof="0" dirty="0" err="1">
                <a:latin typeface="Montserrat"/>
                <a:cs typeface="Montserrat"/>
              </a:rPr>
              <a:t>Naive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Bayes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7024" y="4606331"/>
            <a:ext cx="7010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35" noProof="0" dirty="0" err="1">
                <a:latin typeface="Montserrat SemiBold"/>
                <a:cs typeface="Montserrat SemiBold"/>
              </a:rPr>
              <a:t>XGBoost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8464" y="4628165"/>
            <a:ext cx="5143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00" spc="-25" noProof="0" dirty="0">
                <a:solidFill>
                  <a:srgbClr val="FFFFFF"/>
                </a:solidFill>
                <a:latin typeface="Montserrat"/>
                <a:cs typeface="Montserrat"/>
              </a:rPr>
              <a:t>Retenu</a:t>
            </a:r>
            <a:endParaRPr lang="fr-FR" sz="1100" noProof="0" dirty="0">
              <a:latin typeface="Montserrat"/>
              <a:cs typeface="Montserra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3023" y="3505199"/>
            <a:ext cx="6124575" cy="2552700"/>
            <a:chOff x="5153023" y="3505199"/>
            <a:chExt cx="6124575" cy="2552700"/>
          </a:xfrm>
        </p:grpSpPr>
        <p:sp>
          <p:nvSpPr>
            <p:cNvPr id="17" name="object 17"/>
            <p:cNvSpPr/>
            <p:nvPr/>
          </p:nvSpPr>
          <p:spPr>
            <a:xfrm>
              <a:off x="5153023" y="3505199"/>
              <a:ext cx="6124575" cy="2552700"/>
            </a:xfrm>
            <a:custGeom>
              <a:avLst/>
              <a:gdLst/>
              <a:ahLst/>
              <a:cxnLst/>
              <a:rect l="l" t="t" r="r" b="b"/>
              <a:pathLst>
                <a:path w="6124575" h="2552700">
                  <a:moveTo>
                    <a:pt x="6053378" y="2552699"/>
                  </a:moveTo>
                  <a:lnTo>
                    <a:pt x="71196" y="2552699"/>
                  </a:lnTo>
                  <a:lnTo>
                    <a:pt x="66241" y="2552211"/>
                  </a:lnTo>
                  <a:lnTo>
                    <a:pt x="29705" y="2537078"/>
                  </a:lnTo>
                  <a:lnTo>
                    <a:pt x="3885" y="2501037"/>
                  </a:lnTo>
                  <a:lnTo>
                    <a:pt x="0" y="2481502"/>
                  </a:lnTo>
                  <a:lnTo>
                    <a:pt x="0" y="2476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053378" y="0"/>
                  </a:lnTo>
                  <a:lnTo>
                    <a:pt x="6094866" y="15621"/>
                  </a:lnTo>
                  <a:lnTo>
                    <a:pt x="6120688" y="51661"/>
                  </a:lnTo>
                  <a:lnTo>
                    <a:pt x="6124573" y="71196"/>
                  </a:lnTo>
                  <a:lnTo>
                    <a:pt x="6124573" y="2481502"/>
                  </a:lnTo>
                  <a:lnTo>
                    <a:pt x="6108951" y="2522994"/>
                  </a:lnTo>
                  <a:lnTo>
                    <a:pt x="6072911" y="2548813"/>
                  </a:lnTo>
                  <a:lnTo>
                    <a:pt x="6058332" y="2552211"/>
                  </a:lnTo>
                  <a:lnTo>
                    <a:pt x="6053378" y="2552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4792" y="3695699"/>
              <a:ext cx="238980" cy="1904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3023" y="1257299"/>
            <a:ext cx="6124573" cy="20573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557490" y="1380222"/>
            <a:ext cx="19907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4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Pourquoi</a:t>
            </a:r>
            <a:r>
              <a:rPr lang="fr-FR" sz="170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0" noProof="0" dirty="0" err="1">
                <a:solidFill>
                  <a:srgbClr val="1BC7A0"/>
                </a:solidFill>
                <a:latin typeface="Montserrat SemiBold"/>
                <a:cs typeface="Montserrat SemiBold"/>
              </a:rPr>
              <a:t>XGBoost</a:t>
            </a:r>
            <a:r>
              <a:rPr lang="fr-FR" sz="17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?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4615" y="1843146"/>
            <a:ext cx="225425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Performance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Supérieure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sur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 err="1">
                <a:solidFill>
                  <a:srgbClr val="4A5462"/>
                </a:solidFill>
                <a:latin typeface="Montserrat"/>
                <a:cs typeface="Montserrat"/>
              </a:rPr>
              <a:t>datasets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complexes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545" y="1843146"/>
            <a:ext cx="2127885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Rapidité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Entraînement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inférence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optimisés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4615" y="2586096"/>
            <a:ext cx="163703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Flexibilité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Hyperparamètres</a:t>
            </a:r>
            <a:r>
              <a:rPr lang="fr-FR" sz="1000" spc="6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ajustables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82545" y="2586096"/>
            <a:ext cx="1343025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Interprétabilité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Compatible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avec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SHAP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05115" y="3628122"/>
            <a:ext cx="34105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Gestion</a:t>
            </a:r>
            <a:r>
              <a:rPr lang="fr-FR" sz="17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5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du</a:t>
            </a:r>
            <a:r>
              <a:rPr lang="fr-FR" sz="17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déséquilibre</a:t>
            </a:r>
            <a:r>
              <a:rPr lang="fr-FR" sz="17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classes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05425" y="4038599"/>
            <a:ext cx="5819775" cy="1866900"/>
            <a:chOff x="5305425" y="4038599"/>
            <a:chExt cx="5819775" cy="18669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5425" y="4038599"/>
              <a:ext cx="2790824" cy="1523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29611" y="4043362"/>
              <a:ext cx="2790825" cy="962025"/>
            </a:xfrm>
            <a:custGeom>
              <a:avLst/>
              <a:gdLst/>
              <a:ahLst/>
              <a:cxnLst/>
              <a:rect l="l" t="t" r="r" b="b"/>
              <a:pathLst>
                <a:path w="2790825" h="962025">
                  <a:moveTo>
                    <a:pt x="2761907" y="962024"/>
                  </a:moveTo>
                  <a:lnTo>
                    <a:pt x="28916" y="962024"/>
                  </a:lnTo>
                  <a:lnTo>
                    <a:pt x="24663" y="961178"/>
                  </a:lnTo>
                  <a:lnTo>
                    <a:pt x="0" y="933108"/>
                  </a:lnTo>
                  <a:lnTo>
                    <a:pt x="0" y="9286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761907" y="0"/>
                  </a:lnTo>
                  <a:lnTo>
                    <a:pt x="2790824" y="28916"/>
                  </a:lnTo>
                  <a:lnTo>
                    <a:pt x="2790824" y="933108"/>
                  </a:lnTo>
                  <a:lnTo>
                    <a:pt x="2766159" y="961178"/>
                  </a:lnTo>
                  <a:lnTo>
                    <a:pt x="2761907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29611" y="4043362"/>
              <a:ext cx="2790825" cy="962025"/>
            </a:xfrm>
            <a:custGeom>
              <a:avLst/>
              <a:gdLst/>
              <a:ahLst/>
              <a:cxnLst/>
              <a:rect l="l" t="t" r="r" b="b"/>
              <a:pathLst>
                <a:path w="2790825" h="962025">
                  <a:moveTo>
                    <a:pt x="0" y="9286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757487" y="0"/>
                  </a:lnTo>
                  <a:lnTo>
                    <a:pt x="2761907" y="0"/>
                  </a:lnTo>
                  <a:lnTo>
                    <a:pt x="2766159" y="845"/>
                  </a:lnTo>
                  <a:lnTo>
                    <a:pt x="2770244" y="2537"/>
                  </a:lnTo>
                  <a:lnTo>
                    <a:pt x="2774328" y="4229"/>
                  </a:lnTo>
                  <a:lnTo>
                    <a:pt x="2777933" y="6637"/>
                  </a:lnTo>
                  <a:lnTo>
                    <a:pt x="2790825" y="33337"/>
                  </a:lnTo>
                  <a:lnTo>
                    <a:pt x="2790825" y="928687"/>
                  </a:lnTo>
                  <a:lnTo>
                    <a:pt x="2770244" y="959486"/>
                  </a:lnTo>
                  <a:lnTo>
                    <a:pt x="2766159" y="961178"/>
                  </a:lnTo>
                  <a:lnTo>
                    <a:pt x="2761907" y="962024"/>
                  </a:lnTo>
                  <a:lnTo>
                    <a:pt x="2757487" y="962024"/>
                  </a:lnTo>
                  <a:lnTo>
                    <a:pt x="33338" y="962024"/>
                  </a:lnTo>
                  <a:lnTo>
                    <a:pt x="28916" y="962024"/>
                  </a:lnTo>
                  <a:lnTo>
                    <a:pt x="24663" y="961178"/>
                  </a:lnTo>
                  <a:lnTo>
                    <a:pt x="20579" y="959486"/>
                  </a:lnTo>
                  <a:lnTo>
                    <a:pt x="16494" y="957794"/>
                  </a:lnTo>
                  <a:lnTo>
                    <a:pt x="12889" y="955386"/>
                  </a:lnTo>
                  <a:lnTo>
                    <a:pt x="9764" y="952260"/>
                  </a:lnTo>
                  <a:lnTo>
                    <a:pt x="6638" y="949134"/>
                  </a:lnTo>
                  <a:lnTo>
                    <a:pt x="4229" y="945528"/>
                  </a:lnTo>
                  <a:lnTo>
                    <a:pt x="2537" y="941444"/>
                  </a:lnTo>
                  <a:lnTo>
                    <a:pt x="845" y="937360"/>
                  </a:lnTo>
                  <a:lnTo>
                    <a:pt x="0" y="933108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329611" y="5129212"/>
              <a:ext cx="2790825" cy="771525"/>
            </a:xfrm>
            <a:custGeom>
              <a:avLst/>
              <a:gdLst/>
              <a:ahLst/>
              <a:cxnLst/>
              <a:rect l="l" t="t" r="r" b="b"/>
              <a:pathLst>
                <a:path w="2790825" h="771525">
                  <a:moveTo>
                    <a:pt x="2761907" y="771524"/>
                  </a:moveTo>
                  <a:lnTo>
                    <a:pt x="28916" y="771524"/>
                  </a:lnTo>
                  <a:lnTo>
                    <a:pt x="24663" y="770677"/>
                  </a:lnTo>
                  <a:lnTo>
                    <a:pt x="0" y="742608"/>
                  </a:lnTo>
                  <a:lnTo>
                    <a:pt x="0" y="738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761907" y="0"/>
                  </a:lnTo>
                  <a:lnTo>
                    <a:pt x="2790824" y="28916"/>
                  </a:lnTo>
                  <a:lnTo>
                    <a:pt x="2790824" y="742608"/>
                  </a:lnTo>
                  <a:lnTo>
                    <a:pt x="2766159" y="770677"/>
                  </a:lnTo>
                  <a:lnTo>
                    <a:pt x="2761907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329611" y="5129212"/>
              <a:ext cx="2790825" cy="771525"/>
            </a:xfrm>
            <a:custGeom>
              <a:avLst/>
              <a:gdLst/>
              <a:ahLst/>
              <a:cxnLst/>
              <a:rect l="l" t="t" r="r" b="b"/>
              <a:pathLst>
                <a:path w="2790825" h="771525">
                  <a:moveTo>
                    <a:pt x="0" y="738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757487" y="0"/>
                  </a:lnTo>
                  <a:lnTo>
                    <a:pt x="2761907" y="0"/>
                  </a:lnTo>
                  <a:lnTo>
                    <a:pt x="2766159" y="845"/>
                  </a:lnTo>
                  <a:lnTo>
                    <a:pt x="2770244" y="2537"/>
                  </a:lnTo>
                  <a:lnTo>
                    <a:pt x="2774328" y="4228"/>
                  </a:lnTo>
                  <a:lnTo>
                    <a:pt x="2777933" y="6637"/>
                  </a:lnTo>
                  <a:lnTo>
                    <a:pt x="2790825" y="33337"/>
                  </a:lnTo>
                  <a:lnTo>
                    <a:pt x="2790825" y="738187"/>
                  </a:lnTo>
                  <a:lnTo>
                    <a:pt x="2790824" y="742608"/>
                  </a:lnTo>
                  <a:lnTo>
                    <a:pt x="2789977" y="746860"/>
                  </a:lnTo>
                  <a:lnTo>
                    <a:pt x="2788285" y="750944"/>
                  </a:lnTo>
                  <a:lnTo>
                    <a:pt x="2786594" y="755028"/>
                  </a:lnTo>
                  <a:lnTo>
                    <a:pt x="2770244" y="768986"/>
                  </a:lnTo>
                  <a:lnTo>
                    <a:pt x="2766159" y="770677"/>
                  </a:lnTo>
                  <a:lnTo>
                    <a:pt x="2761907" y="771524"/>
                  </a:lnTo>
                  <a:lnTo>
                    <a:pt x="2757487" y="771524"/>
                  </a:lnTo>
                  <a:lnTo>
                    <a:pt x="33338" y="771524"/>
                  </a:lnTo>
                  <a:lnTo>
                    <a:pt x="28916" y="771524"/>
                  </a:lnTo>
                  <a:lnTo>
                    <a:pt x="24663" y="770677"/>
                  </a:lnTo>
                  <a:lnTo>
                    <a:pt x="20579" y="768986"/>
                  </a:lnTo>
                  <a:lnTo>
                    <a:pt x="16494" y="767294"/>
                  </a:lnTo>
                  <a:lnTo>
                    <a:pt x="12889" y="764885"/>
                  </a:lnTo>
                  <a:lnTo>
                    <a:pt x="9764" y="761759"/>
                  </a:lnTo>
                  <a:lnTo>
                    <a:pt x="6638" y="758633"/>
                  </a:lnTo>
                  <a:lnTo>
                    <a:pt x="4229" y="755028"/>
                  </a:lnTo>
                  <a:lnTo>
                    <a:pt x="2537" y="750944"/>
                  </a:lnTo>
                  <a:lnTo>
                    <a:pt x="845" y="746860"/>
                  </a:lnTo>
                  <a:lnTo>
                    <a:pt x="0" y="742608"/>
                  </a:lnTo>
                  <a:lnTo>
                    <a:pt x="0" y="738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439695" y="4096984"/>
            <a:ext cx="2291715" cy="789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99085">
              <a:lnSpc>
                <a:spcPct val="126800"/>
              </a:lnSpc>
              <a:spcBef>
                <a:spcPts val="120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Technique</a:t>
            </a:r>
            <a:r>
              <a:rPr lang="fr-FR" sz="1150" b="0" spc="-10" noProof="0" dirty="0">
                <a:latin typeface="Montserrat Medium"/>
                <a:cs typeface="Montserrat Medium"/>
              </a:rPr>
              <a:t> utilisée </a:t>
            </a:r>
            <a:r>
              <a:rPr lang="fr-FR" sz="1200" b="1" spc="-9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Suréchantillonnage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Création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données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synthétiques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pour équilibrer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les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classes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39695" y="5176896"/>
            <a:ext cx="2178050" cy="605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Bénéfices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Amélioration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8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 err="1">
                <a:solidFill>
                  <a:srgbClr val="4A5462"/>
                </a:solidFill>
                <a:latin typeface="Montserrat"/>
                <a:cs typeface="Montserrat"/>
              </a:rPr>
              <a:t>recall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sans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sacrifier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la 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précision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8228" y="6268751"/>
            <a:ext cx="97739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70" noProof="0" dirty="0">
                <a:latin typeface="Montserrat"/>
                <a:cs typeface="Montserrat"/>
              </a:rPr>
              <a:t>"Après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études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nous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avons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opté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pour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modèle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 err="1">
                <a:latin typeface="Montserrat"/>
                <a:cs typeface="Montserrat"/>
              </a:rPr>
              <a:t>Extreme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Gradient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Boosting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(</a:t>
            </a:r>
            <a:r>
              <a:rPr lang="fr-FR" sz="1150" spc="-65" noProof="0" dirty="0" err="1">
                <a:latin typeface="Montserrat"/>
                <a:cs typeface="Montserrat"/>
              </a:rPr>
              <a:t>XGBoost</a:t>
            </a:r>
            <a:r>
              <a:rPr lang="fr-FR" sz="1150" spc="-65" noProof="0" dirty="0">
                <a:latin typeface="Montserrat"/>
                <a:cs typeface="Montserrat"/>
              </a:rPr>
              <a:t>)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du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fait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sa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rapidité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sa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performance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sur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 err="1">
                <a:latin typeface="Montserrat"/>
                <a:cs typeface="Montserrat"/>
              </a:rPr>
              <a:t>datasets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20" noProof="0" dirty="0">
                <a:latin typeface="Montserrat"/>
                <a:cs typeface="Montserrat"/>
              </a:rPr>
              <a:t>avec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200899"/>
            <a:ext cx="12191999" cy="1142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318918" y="6506769"/>
            <a:ext cx="159258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fr-FR" sz="1150" spc="-80" noProof="0" dirty="0">
                <a:latin typeface="Montserrat"/>
                <a:cs typeface="Montserrat"/>
              </a:rPr>
              <a:t>beaucoup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de</a:t>
            </a:r>
            <a:r>
              <a:rPr lang="fr-FR" sz="1150" spc="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données."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C34A27D4-ADDD-70A5-1995-02C889B894DA}"/>
              </a:ext>
            </a:extLst>
          </p:cNvPr>
          <p:cNvSpPr txBox="1"/>
          <p:nvPr/>
        </p:nvSpPr>
        <p:spPr>
          <a:xfrm>
            <a:off x="7144200" y="2495090"/>
            <a:ext cx="1049329" cy="6226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r>
              <a:rPr lang="fr-FR" sz="900" b="1" noProof="0" dirty="0" err="1">
                <a:solidFill>
                  <a:srgbClr val="FF0000"/>
                </a:solidFill>
              </a:rPr>
              <a:t>n_estimators</a:t>
            </a:r>
            <a:r>
              <a:rPr lang="fr-FR" sz="900" b="1" noProof="0" dirty="0">
                <a:solidFill>
                  <a:srgbClr val="FF0000"/>
                </a:solidFill>
              </a:rPr>
              <a:t>=100 </a:t>
            </a:r>
            <a:r>
              <a:rPr lang="fr-FR" sz="900" b="1" noProof="0" dirty="0" err="1">
                <a:solidFill>
                  <a:srgbClr val="FF0000"/>
                </a:solidFill>
              </a:rPr>
              <a:t>learning_rate</a:t>
            </a:r>
            <a:r>
              <a:rPr lang="fr-FR" sz="900" b="1" noProof="0" dirty="0">
                <a:solidFill>
                  <a:srgbClr val="FF0000"/>
                </a:solidFill>
              </a:rPr>
              <a:t>=0.1 </a:t>
            </a:r>
            <a:r>
              <a:rPr lang="fr-FR" sz="900" b="1" noProof="0" dirty="0" err="1">
                <a:solidFill>
                  <a:srgbClr val="FF0000"/>
                </a:solidFill>
              </a:rPr>
              <a:t>max_depth</a:t>
            </a:r>
            <a:r>
              <a:rPr lang="fr-FR" sz="900" b="1" noProof="0" dirty="0">
                <a:solidFill>
                  <a:srgbClr val="FF0000"/>
                </a:solidFill>
              </a:rPr>
              <a:t>=3 </a:t>
            </a:r>
            <a:r>
              <a:rPr lang="fr-FR" sz="900" b="1" noProof="0" dirty="0" err="1">
                <a:solidFill>
                  <a:srgbClr val="FF0000"/>
                </a:solidFill>
              </a:rPr>
              <a:t>random_state</a:t>
            </a:r>
            <a:r>
              <a:rPr lang="fr-FR" sz="900" b="1" noProof="0" dirty="0">
                <a:solidFill>
                  <a:srgbClr val="FF0000"/>
                </a:solidFill>
              </a:rPr>
              <a:t>=42</a:t>
            </a:r>
          </a:p>
        </p:txBody>
      </p:sp>
    </p:spTree>
    <p:extLst>
      <p:ext uri="{BB962C8B-B14F-4D97-AF65-F5344CB8AC3E}">
        <p14:creationId xmlns:p14="http://schemas.microsoft.com/office/powerpoint/2010/main" val="53181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5905499"/>
            <a:ext cx="10363200" cy="609600"/>
            <a:chOff x="914399" y="5905499"/>
            <a:chExt cx="10363200" cy="609600"/>
          </a:xfrm>
        </p:grpSpPr>
        <p:sp>
          <p:nvSpPr>
            <p:cNvPr id="3" name="object 3"/>
            <p:cNvSpPr/>
            <p:nvPr/>
          </p:nvSpPr>
          <p:spPr>
            <a:xfrm>
              <a:off x="933449" y="5905499"/>
              <a:ext cx="10344150" cy="609600"/>
            </a:xfrm>
            <a:custGeom>
              <a:avLst/>
              <a:gdLst/>
              <a:ahLst/>
              <a:cxnLst/>
              <a:rect l="l" t="t" r="r" b="b"/>
              <a:pathLst>
                <a:path w="10344150" h="609600">
                  <a:moveTo>
                    <a:pt x="102729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2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538403"/>
                  </a:lnTo>
                  <a:lnTo>
                    <a:pt x="10328525" y="579893"/>
                  </a:lnTo>
                  <a:lnTo>
                    <a:pt x="10292486" y="605713"/>
                  </a:lnTo>
                  <a:lnTo>
                    <a:pt x="10277906" y="609111"/>
                  </a:lnTo>
                  <a:lnTo>
                    <a:pt x="10272952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5905777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800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5" y="575463"/>
                  </a:lnTo>
                  <a:lnTo>
                    <a:pt x="66287" y="607388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39961" y="701770"/>
            <a:ext cx="13017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Comic Sans MS"/>
                <a:cs typeface="Comic Sans MS"/>
              </a:rPr>
              <a:t>7</a:t>
            </a:r>
            <a:endParaRPr lang="fr-FR" sz="1400" noProof="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40" noProof="0" dirty="0"/>
              <a:t>Résultats</a:t>
            </a:r>
            <a:r>
              <a:rPr lang="fr-FR" spc="-75" noProof="0" dirty="0"/>
              <a:t> </a:t>
            </a:r>
            <a:r>
              <a:rPr lang="fr-FR" spc="-220" noProof="0" dirty="0"/>
              <a:t>et</a:t>
            </a:r>
            <a:r>
              <a:rPr lang="fr-FR" spc="-70" noProof="0" dirty="0"/>
              <a:t> </a:t>
            </a:r>
            <a:r>
              <a:rPr lang="fr-FR" spc="-215" noProof="0" dirty="0"/>
              <a:t>Interprétation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14399" y="1257299"/>
            <a:ext cx="5067300" cy="4457700"/>
            <a:chOff x="914399" y="1257299"/>
            <a:chExt cx="5067300" cy="4457700"/>
          </a:xfrm>
        </p:grpSpPr>
        <p:sp>
          <p:nvSpPr>
            <p:cNvPr id="9" name="object 9"/>
            <p:cNvSpPr/>
            <p:nvPr/>
          </p:nvSpPr>
          <p:spPr>
            <a:xfrm>
              <a:off x="914399" y="1257299"/>
              <a:ext cx="5067300" cy="4457700"/>
            </a:xfrm>
            <a:custGeom>
              <a:avLst/>
              <a:gdLst/>
              <a:ahLst/>
              <a:cxnLst/>
              <a:rect l="l" t="t" r="r" b="b"/>
              <a:pathLst>
                <a:path w="5067300" h="4457700">
                  <a:moveTo>
                    <a:pt x="4996102" y="4457699"/>
                  </a:moveTo>
                  <a:lnTo>
                    <a:pt x="71196" y="4457699"/>
                  </a:lnTo>
                  <a:lnTo>
                    <a:pt x="66241" y="4457210"/>
                  </a:lnTo>
                  <a:lnTo>
                    <a:pt x="29705" y="4442077"/>
                  </a:lnTo>
                  <a:lnTo>
                    <a:pt x="3885" y="4406036"/>
                  </a:lnTo>
                  <a:lnTo>
                    <a:pt x="0" y="4386502"/>
                  </a:lnTo>
                  <a:lnTo>
                    <a:pt x="0" y="438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2" y="0"/>
                  </a:lnTo>
                  <a:lnTo>
                    <a:pt x="5037593" y="15621"/>
                  </a:lnTo>
                  <a:lnTo>
                    <a:pt x="5063412" y="51661"/>
                  </a:lnTo>
                  <a:lnTo>
                    <a:pt x="5067299" y="71196"/>
                  </a:lnTo>
                  <a:lnTo>
                    <a:pt x="5067299" y="4386502"/>
                  </a:lnTo>
                  <a:lnTo>
                    <a:pt x="5051676" y="4427993"/>
                  </a:lnTo>
                  <a:lnTo>
                    <a:pt x="5015637" y="4453813"/>
                  </a:lnTo>
                  <a:lnTo>
                    <a:pt x="5001057" y="4457210"/>
                  </a:lnTo>
                  <a:lnTo>
                    <a:pt x="4996102" y="4457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799" y="3543300"/>
              <a:ext cx="4762500" cy="2019300"/>
            </a:xfrm>
            <a:custGeom>
              <a:avLst/>
              <a:gdLst/>
              <a:ahLst/>
              <a:cxnLst/>
              <a:rect l="l" t="t" r="r" b="b"/>
              <a:pathLst>
                <a:path w="4762500" h="2019300">
                  <a:moveTo>
                    <a:pt x="4691302" y="2019298"/>
                  </a:moveTo>
                  <a:lnTo>
                    <a:pt x="71196" y="2019298"/>
                  </a:lnTo>
                  <a:lnTo>
                    <a:pt x="66241" y="2018810"/>
                  </a:lnTo>
                  <a:lnTo>
                    <a:pt x="29705" y="2003676"/>
                  </a:lnTo>
                  <a:lnTo>
                    <a:pt x="3885" y="1967637"/>
                  </a:lnTo>
                  <a:lnTo>
                    <a:pt x="0" y="1948102"/>
                  </a:lnTo>
                  <a:lnTo>
                    <a:pt x="0" y="1943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4691302" y="0"/>
                  </a:lnTo>
                  <a:lnTo>
                    <a:pt x="4732793" y="15621"/>
                  </a:lnTo>
                  <a:lnTo>
                    <a:pt x="4758613" y="51661"/>
                  </a:lnTo>
                  <a:lnTo>
                    <a:pt x="4762499" y="71196"/>
                  </a:lnTo>
                  <a:lnTo>
                    <a:pt x="4762499" y="1948102"/>
                  </a:lnTo>
                  <a:lnTo>
                    <a:pt x="4746877" y="1989593"/>
                  </a:lnTo>
                  <a:lnTo>
                    <a:pt x="4710836" y="2015412"/>
                  </a:lnTo>
                  <a:lnTo>
                    <a:pt x="4696257" y="2018810"/>
                  </a:lnTo>
                  <a:lnTo>
                    <a:pt x="4691302" y="2019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459706"/>
              <a:ext cx="190499" cy="166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5849" y="17906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33853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233853" y="0"/>
                  </a:lnTo>
                  <a:lnTo>
                    <a:pt x="2275343" y="15621"/>
                  </a:lnTo>
                  <a:lnTo>
                    <a:pt x="2301163" y="51661"/>
                  </a:lnTo>
                  <a:lnTo>
                    <a:pt x="2305049" y="71196"/>
                  </a:lnTo>
                  <a:lnTo>
                    <a:pt x="2305049" y="690803"/>
                  </a:lnTo>
                  <a:lnTo>
                    <a:pt x="2289427" y="732294"/>
                  </a:lnTo>
                  <a:lnTo>
                    <a:pt x="2253387" y="758113"/>
                  </a:lnTo>
                  <a:lnTo>
                    <a:pt x="2238808" y="761511"/>
                  </a:lnTo>
                  <a:lnTo>
                    <a:pt x="223385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799" y="17909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49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49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4249" y="17906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33853" y="761999"/>
                  </a:moveTo>
                  <a:lnTo>
                    <a:pt x="53397" y="761999"/>
                  </a:lnTo>
                  <a:lnTo>
                    <a:pt x="49681" y="761511"/>
                  </a:lnTo>
                  <a:lnTo>
                    <a:pt x="14085" y="736143"/>
                  </a:lnTo>
                  <a:lnTo>
                    <a:pt x="365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233853" y="0"/>
                  </a:lnTo>
                  <a:lnTo>
                    <a:pt x="2275343" y="15621"/>
                  </a:lnTo>
                  <a:lnTo>
                    <a:pt x="2301163" y="51661"/>
                  </a:lnTo>
                  <a:lnTo>
                    <a:pt x="2305049" y="71196"/>
                  </a:lnTo>
                  <a:lnTo>
                    <a:pt x="2305049" y="690803"/>
                  </a:lnTo>
                  <a:lnTo>
                    <a:pt x="2289428" y="732294"/>
                  </a:lnTo>
                  <a:lnTo>
                    <a:pt x="2253386" y="758113"/>
                  </a:lnTo>
                  <a:lnTo>
                    <a:pt x="2238808" y="761511"/>
                  </a:lnTo>
                  <a:lnTo>
                    <a:pt x="223385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199" y="17909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5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6499" y="1380222"/>
            <a:ext cx="3286125" cy="104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5"/>
              </a:spcBef>
            </a:pPr>
            <a:r>
              <a:rPr lang="fr-FR" sz="1700" b="1" spc="-1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Métriques</a:t>
            </a:r>
            <a:r>
              <a:rPr lang="fr-FR" sz="1700" b="1" spc="-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1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Performance</a:t>
            </a:r>
            <a:endParaRPr lang="fr-FR" sz="17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2450465" algn="l"/>
              </a:tabLst>
            </a:pP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AUC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	</a:t>
            </a:r>
            <a:r>
              <a:rPr lang="fr-FR" sz="1150" spc="-10" noProof="0" dirty="0" err="1">
                <a:solidFill>
                  <a:srgbClr val="4A5462"/>
                </a:solidFill>
                <a:latin typeface="Montserrat"/>
                <a:cs typeface="Montserrat"/>
              </a:rPr>
              <a:t>Accuracy</a:t>
            </a:r>
            <a:endParaRPr lang="fr-FR" sz="1150" noProof="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450465" algn="l"/>
              </a:tabLst>
            </a:pPr>
            <a:r>
              <a:rPr lang="fr-FR" sz="1900" b="1" spc="-20" noProof="0" dirty="0">
                <a:solidFill>
                  <a:srgbClr val="0495DE"/>
                </a:solidFill>
                <a:latin typeface="Montserrat"/>
                <a:cs typeface="Montserrat"/>
              </a:rPr>
              <a:t>0.81</a:t>
            </a:r>
            <a:r>
              <a:rPr lang="fr-FR" sz="1900" b="1" noProof="0" dirty="0">
                <a:solidFill>
                  <a:srgbClr val="0495DE"/>
                </a:solidFill>
                <a:latin typeface="Montserrat"/>
                <a:cs typeface="Montserrat"/>
              </a:rPr>
              <a:t>	</a:t>
            </a:r>
            <a:r>
              <a:rPr lang="fr-FR" sz="1900" b="1" spc="-65" noProof="0" dirty="0">
                <a:solidFill>
                  <a:srgbClr val="1BC7A0"/>
                </a:solidFill>
                <a:latin typeface="Montserrat"/>
                <a:cs typeface="Montserrat"/>
              </a:rPr>
              <a:t>73.05%</a:t>
            </a:r>
            <a:endParaRPr lang="fr-FR" sz="1900" noProof="0" dirty="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6799" y="2666999"/>
            <a:ext cx="2324100" cy="762000"/>
            <a:chOff x="1066799" y="2666999"/>
            <a:chExt cx="2324100" cy="762000"/>
          </a:xfrm>
        </p:grpSpPr>
        <p:sp>
          <p:nvSpPr>
            <p:cNvPr id="18" name="object 18"/>
            <p:cNvSpPr/>
            <p:nvPr/>
          </p:nvSpPr>
          <p:spPr>
            <a:xfrm>
              <a:off x="1085849" y="26669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33853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233853" y="0"/>
                  </a:lnTo>
                  <a:lnTo>
                    <a:pt x="2275343" y="15621"/>
                  </a:lnTo>
                  <a:lnTo>
                    <a:pt x="2301163" y="51661"/>
                  </a:lnTo>
                  <a:lnTo>
                    <a:pt x="2305049" y="71196"/>
                  </a:lnTo>
                  <a:lnTo>
                    <a:pt x="2305049" y="690803"/>
                  </a:lnTo>
                  <a:lnTo>
                    <a:pt x="2289427" y="732294"/>
                  </a:lnTo>
                  <a:lnTo>
                    <a:pt x="2253387" y="758113"/>
                  </a:lnTo>
                  <a:lnTo>
                    <a:pt x="2238808" y="761511"/>
                  </a:lnTo>
                  <a:lnTo>
                    <a:pt x="223385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799" y="26672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06499" y="2764349"/>
            <a:ext cx="4279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50" noProof="0" dirty="0" err="1">
                <a:solidFill>
                  <a:srgbClr val="4A5462"/>
                </a:solidFill>
                <a:latin typeface="Montserrat"/>
                <a:cs typeface="Montserrat"/>
              </a:rPr>
              <a:t>Recall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6499" y="2981529"/>
            <a:ext cx="858519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900" b="1" spc="-65" noProof="0" dirty="0">
                <a:solidFill>
                  <a:srgbClr val="0495DE"/>
                </a:solidFill>
                <a:latin typeface="Montserrat"/>
                <a:cs typeface="Montserrat"/>
              </a:rPr>
              <a:t>70.29%</a:t>
            </a:r>
            <a:endParaRPr lang="fr-FR" sz="1900" noProof="0" dirty="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05199" y="2666999"/>
            <a:ext cx="2324100" cy="762000"/>
            <a:chOff x="3505199" y="2666999"/>
            <a:chExt cx="2324100" cy="762000"/>
          </a:xfrm>
        </p:grpSpPr>
        <p:sp>
          <p:nvSpPr>
            <p:cNvPr id="23" name="object 23"/>
            <p:cNvSpPr/>
            <p:nvPr/>
          </p:nvSpPr>
          <p:spPr>
            <a:xfrm>
              <a:off x="3524249" y="26669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33853" y="761999"/>
                  </a:moveTo>
                  <a:lnTo>
                    <a:pt x="53397" y="761999"/>
                  </a:lnTo>
                  <a:lnTo>
                    <a:pt x="49681" y="761511"/>
                  </a:lnTo>
                  <a:lnTo>
                    <a:pt x="14085" y="736143"/>
                  </a:lnTo>
                  <a:lnTo>
                    <a:pt x="365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233853" y="0"/>
                  </a:lnTo>
                  <a:lnTo>
                    <a:pt x="2275343" y="15621"/>
                  </a:lnTo>
                  <a:lnTo>
                    <a:pt x="2301163" y="51661"/>
                  </a:lnTo>
                  <a:lnTo>
                    <a:pt x="2305049" y="71196"/>
                  </a:lnTo>
                  <a:lnTo>
                    <a:pt x="2305049" y="690803"/>
                  </a:lnTo>
                  <a:lnTo>
                    <a:pt x="2289428" y="732294"/>
                  </a:lnTo>
                  <a:lnTo>
                    <a:pt x="2253386" y="758113"/>
                  </a:lnTo>
                  <a:lnTo>
                    <a:pt x="2238808" y="761511"/>
                  </a:lnTo>
                  <a:lnTo>
                    <a:pt x="223385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199" y="26672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5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44900" y="2764349"/>
            <a:ext cx="5803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F1-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Score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4900" y="2981529"/>
            <a:ext cx="8731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900" b="1" spc="-70" noProof="0" dirty="0">
                <a:solidFill>
                  <a:srgbClr val="1BC7A0"/>
                </a:solidFill>
                <a:latin typeface="Montserrat"/>
                <a:cs typeface="Montserrat"/>
              </a:rPr>
              <a:t>66.64%</a:t>
            </a:r>
            <a:endParaRPr lang="fr-FR" sz="1900" noProof="0" dirty="0">
              <a:latin typeface="Montserrat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8399" y="3638385"/>
            <a:ext cx="14643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Matrice</a:t>
            </a:r>
            <a:r>
              <a:rPr lang="fr-FR" sz="1150" b="0" spc="-25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de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Confusion</a:t>
            </a:r>
            <a:endParaRPr lang="fr-FR" sz="1150" noProof="0" dirty="0">
              <a:latin typeface="Montserrat Medium"/>
              <a:cs typeface="Montserrat Medium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3924300"/>
            <a:ext cx="4533899" cy="152399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210298" y="1257299"/>
            <a:ext cx="5067300" cy="4191000"/>
            <a:chOff x="6210298" y="1257299"/>
            <a:chExt cx="5067300" cy="4191000"/>
          </a:xfrm>
        </p:grpSpPr>
        <p:sp>
          <p:nvSpPr>
            <p:cNvPr id="30" name="object 30"/>
            <p:cNvSpPr/>
            <p:nvPr/>
          </p:nvSpPr>
          <p:spPr>
            <a:xfrm>
              <a:off x="6210298" y="1257299"/>
              <a:ext cx="5067300" cy="4191000"/>
            </a:xfrm>
            <a:custGeom>
              <a:avLst/>
              <a:gdLst/>
              <a:ahLst/>
              <a:cxnLst/>
              <a:rect l="l" t="t" r="r" b="b"/>
              <a:pathLst>
                <a:path w="5067300" h="4191000">
                  <a:moveTo>
                    <a:pt x="4996103" y="4190999"/>
                  </a:moveTo>
                  <a:lnTo>
                    <a:pt x="71196" y="4190999"/>
                  </a:lnTo>
                  <a:lnTo>
                    <a:pt x="66241" y="4190511"/>
                  </a:lnTo>
                  <a:lnTo>
                    <a:pt x="29705" y="4175377"/>
                  </a:lnTo>
                  <a:lnTo>
                    <a:pt x="3885" y="4139337"/>
                  </a:lnTo>
                  <a:lnTo>
                    <a:pt x="0" y="4119802"/>
                  </a:lnTo>
                  <a:lnTo>
                    <a:pt x="0" y="411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3" y="0"/>
                  </a:lnTo>
                  <a:lnTo>
                    <a:pt x="5037591" y="15621"/>
                  </a:lnTo>
                  <a:lnTo>
                    <a:pt x="5063413" y="51661"/>
                  </a:lnTo>
                  <a:lnTo>
                    <a:pt x="5067299" y="71196"/>
                  </a:lnTo>
                  <a:lnTo>
                    <a:pt x="5067299" y="4119802"/>
                  </a:lnTo>
                  <a:lnTo>
                    <a:pt x="5051676" y="4161293"/>
                  </a:lnTo>
                  <a:lnTo>
                    <a:pt x="5015637" y="4187113"/>
                  </a:lnTo>
                  <a:lnTo>
                    <a:pt x="5001057" y="4190511"/>
                  </a:lnTo>
                  <a:lnTo>
                    <a:pt x="4996103" y="4190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2687" y="1790699"/>
              <a:ext cx="4762500" cy="3505200"/>
            </a:xfrm>
            <a:custGeom>
              <a:avLst/>
              <a:gdLst/>
              <a:ahLst/>
              <a:cxnLst/>
              <a:rect l="l" t="t" r="r" b="b"/>
              <a:pathLst>
                <a:path w="4762500" h="3505200">
                  <a:moveTo>
                    <a:pt x="4762500" y="2357196"/>
                  </a:moveTo>
                  <a:lnTo>
                    <a:pt x="4746879" y="2315705"/>
                  </a:lnTo>
                  <a:lnTo>
                    <a:pt x="4710836" y="2289886"/>
                  </a:lnTo>
                  <a:lnTo>
                    <a:pt x="4691304" y="2286000"/>
                  </a:lnTo>
                  <a:lnTo>
                    <a:pt x="71196" y="2286000"/>
                  </a:lnTo>
                  <a:lnTo>
                    <a:pt x="29705" y="2301633"/>
                  </a:lnTo>
                  <a:lnTo>
                    <a:pt x="3886" y="2337663"/>
                  </a:lnTo>
                  <a:lnTo>
                    <a:pt x="0" y="2357196"/>
                  </a:lnTo>
                  <a:lnTo>
                    <a:pt x="0" y="3429000"/>
                  </a:lnTo>
                  <a:lnTo>
                    <a:pt x="0" y="3434003"/>
                  </a:lnTo>
                  <a:lnTo>
                    <a:pt x="15621" y="3475494"/>
                  </a:lnTo>
                  <a:lnTo>
                    <a:pt x="51663" y="3501313"/>
                  </a:lnTo>
                  <a:lnTo>
                    <a:pt x="71196" y="3505200"/>
                  </a:lnTo>
                  <a:lnTo>
                    <a:pt x="4691304" y="3505200"/>
                  </a:lnTo>
                  <a:lnTo>
                    <a:pt x="4732794" y="3489579"/>
                  </a:lnTo>
                  <a:lnTo>
                    <a:pt x="4758614" y="3453549"/>
                  </a:lnTo>
                  <a:lnTo>
                    <a:pt x="4762500" y="3434003"/>
                  </a:lnTo>
                  <a:lnTo>
                    <a:pt x="4762500" y="2357196"/>
                  </a:lnTo>
                  <a:close/>
                </a:path>
                <a:path w="4762500" h="3505200">
                  <a:moveTo>
                    <a:pt x="4762500" y="71208"/>
                  </a:moveTo>
                  <a:lnTo>
                    <a:pt x="4746879" y="29705"/>
                  </a:lnTo>
                  <a:lnTo>
                    <a:pt x="4710836" y="3886"/>
                  </a:lnTo>
                  <a:lnTo>
                    <a:pt x="4691304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2095500"/>
                  </a:lnTo>
                  <a:lnTo>
                    <a:pt x="0" y="2100503"/>
                  </a:lnTo>
                  <a:lnTo>
                    <a:pt x="15621" y="2141994"/>
                  </a:lnTo>
                  <a:lnTo>
                    <a:pt x="51663" y="2167813"/>
                  </a:lnTo>
                  <a:lnTo>
                    <a:pt x="71196" y="2171700"/>
                  </a:lnTo>
                  <a:lnTo>
                    <a:pt x="4691304" y="2171700"/>
                  </a:lnTo>
                  <a:lnTo>
                    <a:pt x="4732794" y="2156079"/>
                  </a:lnTo>
                  <a:lnTo>
                    <a:pt x="4758614" y="2120049"/>
                  </a:lnTo>
                  <a:lnTo>
                    <a:pt x="4762500" y="2100503"/>
                  </a:lnTo>
                  <a:lnTo>
                    <a:pt x="4762500" y="71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8652" y="1447799"/>
              <a:ext cx="130961" cy="1904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569075" y="1380222"/>
            <a:ext cx="22421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Interprétabilité</a:t>
            </a:r>
            <a:r>
              <a:rPr lang="fr-FR" sz="1700" b="1" spc="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(SHAP)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4299" y="1885785"/>
            <a:ext cx="189483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Variables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45" noProof="0" dirty="0">
                <a:latin typeface="Montserrat Medium"/>
                <a:cs typeface="Montserrat Medium"/>
              </a:rPr>
              <a:t>les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60" noProof="0" dirty="0">
                <a:latin typeface="Montserrat Medium"/>
                <a:cs typeface="Montserrat Medium"/>
              </a:rPr>
              <a:t>plus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60" noProof="0" dirty="0">
                <a:latin typeface="Montserrat Medium"/>
                <a:cs typeface="Montserrat Medium"/>
              </a:rPr>
              <a:t>influentes</a:t>
            </a:r>
            <a:endParaRPr lang="fr-FR" sz="1150" noProof="0" dirty="0">
              <a:latin typeface="Montserrat Medium"/>
              <a:cs typeface="Montserrat Medi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76999" y="4495799"/>
            <a:ext cx="114299" cy="647700"/>
            <a:chOff x="6476999" y="4495799"/>
            <a:chExt cx="114299" cy="64770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4495799"/>
              <a:ext cx="114299" cy="114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4762499"/>
              <a:ext cx="114299" cy="114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5029199"/>
              <a:ext cx="114299" cy="1143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464299" y="4080715"/>
            <a:ext cx="4660888" cy="10960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fr-FR" sz="1150" b="0" spc="-65" noProof="0" dirty="0">
                <a:latin typeface="Montserrat Medium"/>
                <a:cs typeface="Montserrat Medium"/>
              </a:rPr>
              <a:t>Principaux</a:t>
            </a:r>
            <a:r>
              <a:rPr lang="fr-FR" sz="1150" b="0" spc="2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enseignements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202565" marR="5080" algn="just">
              <a:lnSpc>
                <a:spcPct val="152200"/>
              </a:lnSpc>
            </a:pPr>
            <a:r>
              <a:rPr lang="fr-FR" sz="1150" spc="-85" noProof="0" dirty="0">
                <a:latin typeface="Montserrat"/>
                <a:cs typeface="Montserrat"/>
              </a:rPr>
              <a:t>La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90" noProof="0" dirty="0">
                <a:latin typeface="Montserrat"/>
                <a:cs typeface="Montserrat"/>
              </a:rPr>
              <a:t>météo</a:t>
            </a:r>
            <a:r>
              <a:rPr lang="fr-FR" sz="1150" spc="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est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la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variable</a:t>
            </a:r>
            <a:r>
              <a:rPr lang="fr-FR" sz="1150" spc="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la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plus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prédictive</a:t>
            </a:r>
            <a:r>
              <a:rPr lang="fr-FR" sz="1150" spc="15" noProof="0" dirty="0"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latin typeface="Montserrat"/>
                <a:cs typeface="Montserrat"/>
              </a:rPr>
              <a:t>d'annulation </a:t>
            </a:r>
          </a:p>
          <a:p>
            <a:pPr marL="202565" marR="5080" algn="just">
              <a:lnSpc>
                <a:spcPct val="152200"/>
              </a:lnSpc>
            </a:pPr>
            <a:r>
              <a:rPr lang="fr-FR" sz="1150" spc="-85" noProof="0" dirty="0">
                <a:latin typeface="Montserrat"/>
                <a:cs typeface="Montserrat"/>
              </a:rPr>
              <a:t>La</a:t>
            </a:r>
            <a:r>
              <a:rPr lang="fr-FR" sz="1150" spc="2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distance</a:t>
            </a:r>
            <a:r>
              <a:rPr lang="fr-FR" sz="1150" spc="2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patient-établissement</a:t>
            </a:r>
            <a:r>
              <a:rPr lang="fr-FR" sz="1150" spc="3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joue</a:t>
            </a:r>
            <a:r>
              <a:rPr lang="fr-FR" sz="1150" spc="25" noProof="0" dirty="0">
                <a:latin typeface="Montserrat"/>
                <a:cs typeface="Montserrat"/>
              </a:rPr>
              <a:t> </a:t>
            </a:r>
            <a:r>
              <a:rPr lang="fr-FR" sz="1150" spc="-95" noProof="0" dirty="0">
                <a:latin typeface="Montserrat"/>
                <a:cs typeface="Montserrat"/>
              </a:rPr>
              <a:t>un</a:t>
            </a:r>
            <a:r>
              <a:rPr lang="fr-FR" sz="1150" spc="3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rôle</a:t>
            </a:r>
            <a:r>
              <a:rPr lang="fr-FR" sz="1150" spc="25" noProof="0" dirty="0">
                <a:latin typeface="Montserrat"/>
                <a:cs typeface="Montserrat"/>
              </a:rPr>
              <a:t> </a:t>
            </a:r>
            <a:r>
              <a:rPr lang="fr-FR" sz="1150" spc="-35" noProof="0" dirty="0">
                <a:latin typeface="Montserrat"/>
                <a:cs typeface="Montserrat"/>
              </a:rPr>
              <a:t>majeur</a:t>
            </a:r>
          </a:p>
          <a:p>
            <a:pPr marL="202565" marR="5080" algn="just">
              <a:lnSpc>
                <a:spcPct val="152200"/>
              </a:lnSpc>
            </a:pPr>
            <a:r>
              <a:rPr lang="fr-FR" sz="1150" spc="-70" noProof="0" dirty="0">
                <a:latin typeface="Montserrat"/>
                <a:cs typeface="Montserrat"/>
              </a:rPr>
              <a:t>Les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rappels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90" noProof="0" dirty="0">
                <a:latin typeface="Montserrat"/>
                <a:cs typeface="Montserrat"/>
              </a:rPr>
              <a:t>SMS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réduisent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le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risque</a:t>
            </a:r>
            <a:r>
              <a:rPr lang="fr-FR" sz="1150" spc="-10" noProof="0" dirty="0">
                <a:latin typeface="Montserrat"/>
                <a:cs typeface="Montserrat"/>
              </a:rPr>
              <a:t> d'annulation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0787" y="6002844"/>
            <a:ext cx="97885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0" noProof="0" dirty="0">
                <a:latin typeface="Montserrat"/>
                <a:cs typeface="Montserrat"/>
              </a:rPr>
              <a:t>"L'analyse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combinée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courbes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90" noProof="0" dirty="0">
                <a:latin typeface="Montserrat"/>
                <a:cs typeface="Montserrat"/>
              </a:rPr>
              <a:t>ROC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métriques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classification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montre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que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notre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modèle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 err="1">
                <a:latin typeface="Montserrat"/>
                <a:cs typeface="Montserrat"/>
              </a:rPr>
              <a:t>XGBoost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atteint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performance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latin typeface="Montserrat"/>
                <a:cs typeface="Montserrat"/>
              </a:rPr>
              <a:t>globalement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857999"/>
            <a:ext cx="12191999" cy="11429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221460" y="6240862"/>
            <a:ext cx="378714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fr-FR" sz="1150" spc="-65" noProof="0" dirty="0">
                <a:latin typeface="Montserrat"/>
                <a:cs typeface="Montserrat"/>
              </a:rPr>
              <a:t>correcte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avec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bon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équilibre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entre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précision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30" noProof="0" dirty="0">
                <a:latin typeface="Montserrat"/>
                <a:cs typeface="Montserrat"/>
              </a:rPr>
              <a:t>rappel."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43" name="Image 4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8ACBB73C-ABC3-5FBC-FB86-7146CF460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3"/>
          <a:stretch>
            <a:fillRect/>
          </a:stretch>
        </p:blipFill>
        <p:spPr>
          <a:xfrm>
            <a:off x="6273799" y="2090889"/>
            <a:ext cx="5054094" cy="2062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089" y="6131308"/>
            <a:ext cx="10363200" cy="647700"/>
            <a:chOff x="914399" y="6724649"/>
            <a:chExt cx="10363200" cy="647700"/>
          </a:xfrm>
        </p:grpSpPr>
        <p:sp>
          <p:nvSpPr>
            <p:cNvPr id="3" name="object 3"/>
            <p:cNvSpPr/>
            <p:nvPr/>
          </p:nvSpPr>
          <p:spPr>
            <a:xfrm>
              <a:off x="933449" y="6724649"/>
              <a:ext cx="10344150" cy="647700"/>
            </a:xfrm>
            <a:custGeom>
              <a:avLst/>
              <a:gdLst/>
              <a:ahLst/>
              <a:cxnLst/>
              <a:rect l="l" t="t" r="r" b="b"/>
              <a:pathLst>
                <a:path w="10344150" h="647700">
                  <a:moveTo>
                    <a:pt x="10272952" y="647699"/>
                  </a:moveTo>
                  <a:lnTo>
                    <a:pt x="53397" y="647699"/>
                  </a:lnTo>
                  <a:lnTo>
                    <a:pt x="49680" y="647211"/>
                  </a:lnTo>
                  <a:lnTo>
                    <a:pt x="14085" y="621842"/>
                  </a:lnTo>
                  <a:lnTo>
                    <a:pt x="366" y="581458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0"/>
                  </a:lnTo>
                  <a:lnTo>
                    <a:pt x="10344148" y="71196"/>
                  </a:lnTo>
                  <a:lnTo>
                    <a:pt x="10344148" y="576503"/>
                  </a:lnTo>
                  <a:lnTo>
                    <a:pt x="10328525" y="617993"/>
                  </a:lnTo>
                  <a:lnTo>
                    <a:pt x="10292486" y="643812"/>
                  </a:lnTo>
                  <a:lnTo>
                    <a:pt x="10277906" y="647211"/>
                  </a:lnTo>
                  <a:lnTo>
                    <a:pt x="10272952" y="6476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6724926"/>
              <a:ext cx="70485" cy="647700"/>
            </a:xfrm>
            <a:custGeom>
              <a:avLst/>
              <a:gdLst/>
              <a:ahLst/>
              <a:cxnLst/>
              <a:rect l="l" t="t" r="r" b="b"/>
              <a:pathLst>
                <a:path w="70484" h="647700">
                  <a:moveTo>
                    <a:pt x="70449" y="647144"/>
                  </a:moveTo>
                  <a:lnTo>
                    <a:pt x="33857" y="634591"/>
                  </a:lnTo>
                  <a:lnTo>
                    <a:pt x="5800" y="600382"/>
                  </a:lnTo>
                  <a:lnTo>
                    <a:pt x="0" y="5712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71222"/>
                  </a:lnTo>
                  <a:lnTo>
                    <a:pt x="44515" y="613563"/>
                  </a:lnTo>
                  <a:lnTo>
                    <a:pt x="66287" y="645488"/>
                  </a:lnTo>
                  <a:lnTo>
                    <a:pt x="70449" y="6471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24612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01712" y="298245"/>
            <a:ext cx="20637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fr-FR" sz="1400" b="1" spc="-25" noProof="0" dirty="0">
                <a:solidFill>
                  <a:srgbClr val="FFFFFF"/>
                </a:solidFill>
                <a:latin typeface="Berlin Sans FB"/>
                <a:cs typeface="Berlin Sans FB"/>
              </a:rPr>
              <a:t>8</a:t>
            </a:r>
            <a:endParaRPr lang="fr-FR" sz="1400" noProof="0" dirty="0">
              <a:latin typeface="Berlin Sans FB"/>
              <a:cs typeface="Berlin Sans FB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5099" y="151606"/>
            <a:ext cx="534924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29" noProof="0" dirty="0"/>
              <a:t>Application</a:t>
            </a:r>
            <a:r>
              <a:rPr lang="fr-FR" spc="-75" noProof="0" dirty="0"/>
              <a:t> </a:t>
            </a:r>
            <a:r>
              <a:rPr lang="fr-FR" spc="-220" noProof="0" dirty="0"/>
              <a:t>et</a:t>
            </a:r>
            <a:r>
              <a:rPr lang="fr-FR" spc="-70" noProof="0" dirty="0"/>
              <a:t> </a:t>
            </a:r>
            <a:r>
              <a:rPr lang="fr-FR" spc="-285" noProof="0" dirty="0"/>
              <a:t>API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14399" y="855727"/>
            <a:ext cx="5029200" cy="4524375"/>
            <a:chOff x="914399" y="1257299"/>
            <a:chExt cx="5029200" cy="4524375"/>
          </a:xfrm>
        </p:grpSpPr>
        <p:sp>
          <p:nvSpPr>
            <p:cNvPr id="9" name="object 9"/>
            <p:cNvSpPr/>
            <p:nvPr/>
          </p:nvSpPr>
          <p:spPr>
            <a:xfrm>
              <a:off x="914399" y="1257299"/>
              <a:ext cx="5029200" cy="4524375"/>
            </a:xfrm>
            <a:custGeom>
              <a:avLst/>
              <a:gdLst/>
              <a:ahLst/>
              <a:cxnLst/>
              <a:rect l="l" t="t" r="r" b="b"/>
              <a:pathLst>
                <a:path w="5029200" h="4524375">
                  <a:moveTo>
                    <a:pt x="4958002" y="4524374"/>
                  </a:moveTo>
                  <a:lnTo>
                    <a:pt x="71196" y="4524374"/>
                  </a:lnTo>
                  <a:lnTo>
                    <a:pt x="66241" y="4523886"/>
                  </a:lnTo>
                  <a:lnTo>
                    <a:pt x="29705" y="4508752"/>
                  </a:lnTo>
                  <a:lnTo>
                    <a:pt x="3885" y="4472712"/>
                  </a:lnTo>
                  <a:lnTo>
                    <a:pt x="0" y="4453177"/>
                  </a:lnTo>
                  <a:lnTo>
                    <a:pt x="0" y="44481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4453177"/>
                  </a:lnTo>
                  <a:lnTo>
                    <a:pt x="5013577" y="4494668"/>
                  </a:lnTo>
                  <a:lnTo>
                    <a:pt x="4977537" y="4520488"/>
                  </a:lnTo>
                  <a:lnTo>
                    <a:pt x="4962957" y="4523886"/>
                  </a:lnTo>
                  <a:lnTo>
                    <a:pt x="4958002" y="45243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1562" y="1795462"/>
              <a:ext cx="4714875" cy="3067050"/>
            </a:xfrm>
            <a:custGeom>
              <a:avLst/>
              <a:gdLst/>
              <a:ahLst/>
              <a:cxnLst/>
              <a:rect l="l" t="t" r="r" b="b"/>
              <a:pathLst>
                <a:path w="4714875" h="3067050">
                  <a:moveTo>
                    <a:pt x="4648127" y="3067049"/>
                  </a:moveTo>
                  <a:lnTo>
                    <a:pt x="66746" y="3067049"/>
                  </a:lnTo>
                  <a:lnTo>
                    <a:pt x="62101" y="3066591"/>
                  </a:lnTo>
                  <a:lnTo>
                    <a:pt x="24240" y="3049442"/>
                  </a:lnTo>
                  <a:lnTo>
                    <a:pt x="2287" y="3014149"/>
                  </a:lnTo>
                  <a:lnTo>
                    <a:pt x="0" y="3000302"/>
                  </a:lnTo>
                  <a:lnTo>
                    <a:pt x="0" y="29956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48127" y="0"/>
                  </a:lnTo>
                  <a:lnTo>
                    <a:pt x="4687025" y="14644"/>
                  </a:lnTo>
                  <a:lnTo>
                    <a:pt x="4711231" y="48432"/>
                  </a:lnTo>
                  <a:lnTo>
                    <a:pt x="4714874" y="66746"/>
                  </a:lnTo>
                  <a:lnTo>
                    <a:pt x="4714874" y="3000302"/>
                  </a:lnTo>
                  <a:lnTo>
                    <a:pt x="4700228" y="3039200"/>
                  </a:lnTo>
                  <a:lnTo>
                    <a:pt x="4666440" y="3063406"/>
                  </a:lnTo>
                  <a:lnTo>
                    <a:pt x="4652772" y="3066591"/>
                  </a:lnTo>
                  <a:lnTo>
                    <a:pt x="4648127" y="3067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562" y="1795462"/>
              <a:ext cx="4714875" cy="3067050"/>
            </a:xfrm>
            <a:custGeom>
              <a:avLst/>
              <a:gdLst/>
              <a:ahLst/>
              <a:cxnLst/>
              <a:rect l="l" t="t" r="r" b="b"/>
              <a:pathLst>
                <a:path w="4714875" h="3067050">
                  <a:moveTo>
                    <a:pt x="0" y="29956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83124" y="12038"/>
                  </a:lnTo>
                  <a:lnTo>
                    <a:pt x="4693950" y="20923"/>
                  </a:lnTo>
                  <a:lnTo>
                    <a:pt x="4697267" y="24240"/>
                  </a:lnTo>
                  <a:lnTo>
                    <a:pt x="4713501" y="57500"/>
                  </a:lnTo>
                  <a:lnTo>
                    <a:pt x="4714417" y="62101"/>
                  </a:lnTo>
                  <a:lnTo>
                    <a:pt x="4714874" y="66746"/>
                  </a:lnTo>
                  <a:lnTo>
                    <a:pt x="4714874" y="71437"/>
                  </a:lnTo>
                  <a:lnTo>
                    <a:pt x="4714874" y="2995612"/>
                  </a:lnTo>
                  <a:lnTo>
                    <a:pt x="4714874" y="3000302"/>
                  </a:lnTo>
                  <a:lnTo>
                    <a:pt x="4714417" y="3004947"/>
                  </a:lnTo>
                  <a:lnTo>
                    <a:pt x="4713501" y="3009548"/>
                  </a:lnTo>
                  <a:lnTo>
                    <a:pt x="4712586" y="3014149"/>
                  </a:lnTo>
                  <a:lnTo>
                    <a:pt x="4690634" y="3049442"/>
                  </a:lnTo>
                  <a:lnTo>
                    <a:pt x="4652772" y="3066591"/>
                  </a:lnTo>
                  <a:lnTo>
                    <a:pt x="4643437" y="3067049"/>
                  </a:lnTo>
                  <a:lnTo>
                    <a:pt x="71437" y="3067049"/>
                  </a:lnTo>
                  <a:lnTo>
                    <a:pt x="31748" y="3055009"/>
                  </a:lnTo>
                  <a:lnTo>
                    <a:pt x="5437" y="3022949"/>
                  </a:lnTo>
                  <a:lnTo>
                    <a:pt x="0" y="3000302"/>
                  </a:lnTo>
                  <a:lnTo>
                    <a:pt x="0" y="29956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0624" y="1914524"/>
              <a:ext cx="4476750" cy="381000"/>
            </a:xfrm>
            <a:custGeom>
              <a:avLst/>
              <a:gdLst/>
              <a:ahLst/>
              <a:cxnLst/>
              <a:rect l="l" t="t" r="r" b="b"/>
              <a:pathLst>
                <a:path w="4476750" h="381000">
                  <a:moveTo>
                    <a:pt x="4476749" y="380999"/>
                  </a:moveTo>
                  <a:lnTo>
                    <a:pt x="0" y="380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443701" y="0"/>
                  </a:lnTo>
                  <a:lnTo>
                    <a:pt x="4475782" y="28187"/>
                  </a:lnTo>
                  <a:lnTo>
                    <a:pt x="447674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0624" y="4733924"/>
              <a:ext cx="4476750" cy="9525"/>
            </a:xfrm>
            <a:custGeom>
              <a:avLst/>
              <a:gdLst/>
              <a:ahLst/>
              <a:cxnLst/>
              <a:rect l="l" t="t" r="r" b="b"/>
              <a:pathLst>
                <a:path w="4476750" h="9525">
                  <a:moveTo>
                    <a:pt x="4476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476749" y="0"/>
                  </a:lnTo>
                  <a:lnTo>
                    <a:pt x="447674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4924" y="3438524"/>
              <a:ext cx="4248150" cy="381000"/>
            </a:xfrm>
            <a:custGeom>
              <a:avLst/>
              <a:gdLst/>
              <a:ahLst/>
              <a:cxnLst/>
              <a:rect l="l" t="t" r="r" b="b"/>
              <a:pathLst>
                <a:path w="4248150" h="381000">
                  <a:moveTo>
                    <a:pt x="417695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176953" y="0"/>
                  </a:lnTo>
                  <a:lnTo>
                    <a:pt x="4218444" y="15621"/>
                  </a:lnTo>
                  <a:lnTo>
                    <a:pt x="4244263" y="51661"/>
                  </a:lnTo>
                  <a:lnTo>
                    <a:pt x="4248149" y="71196"/>
                  </a:lnTo>
                  <a:lnTo>
                    <a:pt x="4248149" y="309803"/>
                  </a:lnTo>
                  <a:lnTo>
                    <a:pt x="4232527" y="351294"/>
                  </a:lnTo>
                  <a:lnTo>
                    <a:pt x="4196487" y="377113"/>
                  </a:lnTo>
                  <a:lnTo>
                    <a:pt x="4181907" y="380511"/>
                  </a:lnTo>
                  <a:lnTo>
                    <a:pt x="4176953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4924" y="3933824"/>
              <a:ext cx="4248150" cy="685800"/>
            </a:xfrm>
            <a:custGeom>
              <a:avLst/>
              <a:gdLst/>
              <a:ahLst/>
              <a:cxnLst/>
              <a:rect l="l" t="t" r="r" b="b"/>
              <a:pathLst>
                <a:path w="4248150" h="685800">
                  <a:moveTo>
                    <a:pt x="4176953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176953" y="0"/>
                  </a:lnTo>
                  <a:lnTo>
                    <a:pt x="4218444" y="15621"/>
                  </a:lnTo>
                  <a:lnTo>
                    <a:pt x="4244263" y="51661"/>
                  </a:lnTo>
                  <a:lnTo>
                    <a:pt x="4248149" y="71196"/>
                  </a:lnTo>
                  <a:lnTo>
                    <a:pt x="4248149" y="614603"/>
                  </a:lnTo>
                  <a:lnTo>
                    <a:pt x="4232527" y="656093"/>
                  </a:lnTo>
                  <a:lnTo>
                    <a:pt x="4196487" y="681913"/>
                  </a:lnTo>
                  <a:lnTo>
                    <a:pt x="4181907" y="685311"/>
                  </a:lnTo>
                  <a:lnTo>
                    <a:pt x="4176953" y="685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447799"/>
              <a:ext cx="214312" cy="1904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44612" y="978650"/>
            <a:ext cx="21094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Application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 err="1">
                <a:solidFill>
                  <a:srgbClr val="0495DE"/>
                </a:solidFill>
                <a:latin typeface="Montserrat SemiBold"/>
                <a:cs typeface="Montserrat SemiBold"/>
              </a:rPr>
              <a:t>Streamlit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9690" y="1567647"/>
            <a:ext cx="29184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9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Doctolib</a:t>
            </a:r>
            <a:r>
              <a:rPr lang="fr-FR" sz="1350" b="0" spc="-25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lang="fr-FR" sz="1350" b="0" spc="-7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-</a:t>
            </a:r>
            <a:r>
              <a:rPr lang="fr-FR" sz="1350" b="0" spc="-2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Prédiction</a:t>
            </a:r>
            <a:r>
              <a:rPr lang="fr-FR" sz="1350" b="0" spc="-25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lang="fr-FR" sz="1350" b="0" spc="-10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des</a:t>
            </a:r>
            <a:r>
              <a:rPr lang="fr-FR" sz="1350" b="0" spc="-2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lang="fr-FR" sz="1350" b="0" spc="-80" noProof="0" dirty="0">
                <a:solidFill>
                  <a:srgbClr val="FFFFFF"/>
                </a:solidFill>
                <a:latin typeface="Montserrat Medium"/>
                <a:cs typeface="Montserrat Medium"/>
              </a:rPr>
              <a:t>Annulations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2224" y="1989038"/>
            <a:ext cx="17100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Formulaire</a:t>
            </a:r>
            <a:r>
              <a:rPr lang="fr-FR" sz="1150" b="0" spc="-30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de</a:t>
            </a:r>
            <a:r>
              <a:rPr lang="fr-FR" sz="1150" b="0" spc="-25" noProof="0" dirty="0">
                <a:latin typeface="Montserrat Medium"/>
                <a:cs typeface="Montserrat Medium"/>
              </a:rPr>
              <a:t> </a:t>
            </a:r>
            <a:r>
              <a:rPr lang="fr-FR" sz="1150" b="0" spc="-55" noProof="0" dirty="0">
                <a:latin typeface="Montserrat Medium"/>
                <a:cs typeface="Montserrat Medium"/>
              </a:rPr>
              <a:t>prédiction</a:t>
            </a:r>
            <a:endParaRPr lang="fr-FR" sz="1150" noProof="0" dirty="0">
              <a:latin typeface="Montserrat Medium"/>
              <a:cs typeface="Montserrat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04924" y="2236852"/>
            <a:ext cx="2085975" cy="304800"/>
          </a:xfrm>
          <a:custGeom>
            <a:avLst/>
            <a:gdLst/>
            <a:ahLst/>
            <a:cxnLst/>
            <a:rect l="l" t="t" r="r" b="b"/>
            <a:pathLst>
              <a:path w="2085975" h="304800">
                <a:moveTo>
                  <a:pt x="2052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052927" y="0"/>
                </a:lnTo>
                <a:lnTo>
                  <a:pt x="2085007" y="28187"/>
                </a:lnTo>
                <a:lnTo>
                  <a:pt x="2085974" y="33047"/>
                </a:lnTo>
                <a:lnTo>
                  <a:pt x="2085974" y="271752"/>
                </a:lnTo>
                <a:lnTo>
                  <a:pt x="2057787" y="303832"/>
                </a:lnTo>
                <a:lnTo>
                  <a:pt x="2052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1" name="object 21"/>
          <p:cNvSpPr txBox="1"/>
          <p:nvPr/>
        </p:nvSpPr>
        <p:spPr>
          <a:xfrm>
            <a:off x="1368424" y="2288541"/>
            <a:ext cx="67881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5" noProof="0" dirty="0">
                <a:latin typeface="Montserrat"/>
                <a:cs typeface="Montserrat"/>
              </a:rPr>
              <a:t>Âge:</a:t>
            </a:r>
            <a:r>
              <a:rPr lang="fr-FR" sz="1000" spc="-10" noProof="0" dirty="0">
                <a:latin typeface="Montserrat"/>
                <a:cs typeface="Montserrat"/>
              </a:rPr>
              <a:t> </a:t>
            </a:r>
            <a:r>
              <a:rPr lang="fr-FR" sz="1000" spc="-75" noProof="0" dirty="0">
                <a:latin typeface="Montserrat"/>
                <a:cs typeface="Montserrat"/>
              </a:rPr>
              <a:t>45</a:t>
            </a:r>
            <a:r>
              <a:rPr lang="fr-FR" sz="1000" spc="-5" noProof="0" dirty="0">
                <a:latin typeface="Montserrat"/>
                <a:cs typeface="Montserrat"/>
              </a:rPr>
              <a:t> </a:t>
            </a:r>
            <a:r>
              <a:rPr lang="fr-FR" sz="1000" spc="-40" noProof="0" dirty="0">
                <a:latin typeface="Montserrat"/>
                <a:cs typeface="Montserrat"/>
              </a:rPr>
              <a:t>ans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67099" y="2236852"/>
            <a:ext cx="2085975" cy="304800"/>
          </a:xfrm>
          <a:custGeom>
            <a:avLst/>
            <a:gdLst/>
            <a:ahLst/>
            <a:cxnLst/>
            <a:rect l="l" t="t" r="r" b="b"/>
            <a:pathLst>
              <a:path w="2085975" h="304800">
                <a:moveTo>
                  <a:pt x="2052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052927" y="0"/>
                </a:lnTo>
                <a:lnTo>
                  <a:pt x="2085008" y="28187"/>
                </a:lnTo>
                <a:lnTo>
                  <a:pt x="2085975" y="33047"/>
                </a:lnTo>
                <a:lnTo>
                  <a:pt x="2085975" y="271752"/>
                </a:lnTo>
                <a:lnTo>
                  <a:pt x="2057787" y="303832"/>
                </a:lnTo>
                <a:lnTo>
                  <a:pt x="2052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3" name="object 23"/>
          <p:cNvSpPr txBox="1"/>
          <p:nvPr/>
        </p:nvSpPr>
        <p:spPr>
          <a:xfrm>
            <a:off x="3530600" y="2288541"/>
            <a:ext cx="87376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Distance:</a:t>
            </a:r>
            <a:r>
              <a:rPr lang="fr-FR" sz="1000" spc="-5" noProof="0" dirty="0">
                <a:latin typeface="Montserrat"/>
                <a:cs typeface="Montserrat"/>
              </a:rPr>
              <a:t> </a:t>
            </a:r>
            <a:r>
              <a:rPr lang="fr-FR" sz="1000" spc="-80" noProof="0" dirty="0">
                <a:latin typeface="Montserrat"/>
                <a:cs typeface="Montserrat"/>
              </a:rPr>
              <a:t>8</a:t>
            </a:r>
            <a:r>
              <a:rPr lang="fr-FR" sz="1000" noProof="0" dirty="0"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latin typeface="Montserrat"/>
                <a:cs typeface="Montserrat"/>
              </a:rPr>
              <a:t>km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4924" y="2617852"/>
            <a:ext cx="2085975" cy="304800"/>
          </a:xfrm>
          <a:custGeom>
            <a:avLst/>
            <a:gdLst/>
            <a:ahLst/>
            <a:cxnLst/>
            <a:rect l="l" t="t" r="r" b="b"/>
            <a:pathLst>
              <a:path w="2085975" h="304800">
                <a:moveTo>
                  <a:pt x="2052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052927" y="0"/>
                </a:lnTo>
                <a:lnTo>
                  <a:pt x="2085007" y="28186"/>
                </a:lnTo>
                <a:lnTo>
                  <a:pt x="2085974" y="33047"/>
                </a:lnTo>
                <a:lnTo>
                  <a:pt x="2085974" y="271752"/>
                </a:lnTo>
                <a:lnTo>
                  <a:pt x="2057787" y="303832"/>
                </a:lnTo>
                <a:lnTo>
                  <a:pt x="2052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5" name="object 25"/>
          <p:cNvSpPr txBox="1"/>
          <p:nvPr/>
        </p:nvSpPr>
        <p:spPr>
          <a:xfrm>
            <a:off x="1368424" y="2669541"/>
            <a:ext cx="53276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70" noProof="0" dirty="0">
                <a:latin typeface="Montserrat"/>
                <a:cs typeface="Montserrat"/>
              </a:rPr>
              <a:t>SMS:</a:t>
            </a:r>
            <a:r>
              <a:rPr lang="fr-FR" sz="1000" spc="-5" noProof="0" dirty="0"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latin typeface="Montserrat"/>
                <a:cs typeface="Montserrat"/>
              </a:rPr>
              <a:t>Oui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7099" y="2617852"/>
            <a:ext cx="2085975" cy="304800"/>
          </a:xfrm>
          <a:custGeom>
            <a:avLst/>
            <a:gdLst/>
            <a:ahLst/>
            <a:cxnLst/>
            <a:rect l="l" t="t" r="r" b="b"/>
            <a:pathLst>
              <a:path w="2085975" h="304800">
                <a:moveTo>
                  <a:pt x="2052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052927" y="0"/>
                </a:lnTo>
                <a:lnTo>
                  <a:pt x="2085008" y="28186"/>
                </a:lnTo>
                <a:lnTo>
                  <a:pt x="2085975" y="33047"/>
                </a:lnTo>
                <a:lnTo>
                  <a:pt x="2085975" y="271752"/>
                </a:lnTo>
                <a:lnTo>
                  <a:pt x="2057787" y="303832"/>
                </a:lnTo>
                <a:lnTo>
                  <a:pt x="2052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7" name="object 27"/>
          <p:cNvSpPr txBox="1"/>
          <p:nvPr/>
        </p:nvSpPr>
        <p:spPr>
          <a:xfrm>
            <a:off x="3530600" y="2669541"/>
            <a:ext cx="73215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Météo:</a:t>
            </a:r>
            <a:r>
              <a:rPr lang="fr-FR" sz="1000" spc="-25" noProof="0" dirty="0"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latin typeface="Montserrat"/>
                <a:cs typeface="Montserrat"/>
              </a:rPr>
              <a:t>Pluie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6800" y="3141728"/>
            <a:ext cx="2124075" cy="2047875"/>
            <a:chOff x="1066800" y="3543300"/>
            <a:chExt cx="2124075" cy="204787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475" y="3543300"/>
              <a:ext cx="152399" cy="1523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2139" y="4352924"/>
              <a:ext cx="153471" cy="1333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5019674"/>
              <a:ext cx="114299" cy="1142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5248275"/>
              <a:ext cx="114299" cy="1142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5476875"/>
              <a:ext cx="114299" cy="1142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255012" y="3094229"/>
            <a:ext cx="57848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solidFill>
                  <a:srgbClr val="FFFFFF"/>
                </a:solidFill>
                <a:latin typeface="Montserrat"/>
                <a:cs typeface="Montserrat"/>
              </a:rPr>
              <a:t>Prédire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0515" y="3589534"/>
            <a:ext cx="6769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300" b="1" spc="-60" noProof="0" dirty="0">
                <a:latin typeface="Montserrat SemiBold"/>
                <a:cs typeface="Montserrat SemiBold"/>
              </a:rPr>
              <a:t>Résultat</a:t>
            </a:r>
            <a:endParaRPr lang="fr-FR" sz="1300" noProof="0" dirty="0">
              <a:latin typeface="Montserrat SemiBold"/>
              <a:cs typeface="Montserrat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75092" y="3886412"/>
            <a:ext cx="19418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350" b="1" spc="-130" noProof="0" dirty="0">
                <a:solidFill>
                  <a:srgbClr val="EF4444"/>
                </a:solidFill>
                <a:latin typeface="Montserrat"/>
                <a:cs typeface="Montserrat"/>
              </a:rPr>
              <a:t>78%</a:t>
            </a:r>
            <a:r>
              <a:rPr lang="fr-FR" sz="1350" b="1" spc="-10" noProof="0" dirty="0">
                <a:solidFill>
                  <a:srgbClr val="EF4444"/>
                </a:solidFill>
                <a:latin typeface="Montserrat"/>
                <a:cs typeface="Montserrat"/>
              </a:rPr>
              <a:t> </a:t>
            </a:r>
            <a:r>
              <a:rPr lang="fr-FR" sz="1350" b="1" spc="-95" noProof="0" dirty="0">
                <a:solidFill>
                  <a:srgbClr val="EF4444"/>
                </a:solidFill>
                <a:latin typeface="Montserrat"/>
                <a:cs typeface="Montserrat"/>
              </a:rPr>
              <a:t>risque</a:t>
            </a:r>
            <a:r>
              <a:rPr lang="fr-FR" sz="1350" b="1" spc="-10" noProof="0" dirty="0">
                <a:solidFill>
                  <a:srgbClr val="EF4444"/>
                </a:solidFill>
                <a:latin typeface="Montserrat"/>
                <a:cs typeface="Montserrat"/>
              </a:rPr>
              <a:t> </a:t>
            </a:r>
            <a:r>
              <a:rPr lang="fr-FR" sz="1350" b="1" spc="-85" noProof="0" dirty="0">
                <a:solidFill>
                  <a:srgbClr val="EF4444"/>
                </a:solidFill>
                <a:latin typeface="Montserrat"/>
                <a:cs typeface="Montserrat"/>
              </a:rPr>
              <a:t>d'annulation</a:t>
            </a:r>
            <a:endParaRPr lang="fr-FR" sz="1350" noProof="0" dirty="0">
              <a:latin typeface="Montserrat"/>
              <a:cs typeface="Montserra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06499" y="4511003"/>
            <a:ext cx="3944857" cy="94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489">
              <a:lnSpc>
                <a:spcPct val="130400"/>
              </a:lnSpc>
              <a:spcBef>
                <a:spcPts val="95"/>
              </a:spcBef>
            </a:pPr>
            <a:r>
              <a:rPr lang="fr-FR" sz="1150" spc="-65" noProof="0" dirty="0">
                <a:latin typeface="Montserrat"/>
                <a:cs typeface="Montserrat"/>
              </a:rPr>
              <a:t>Prédiction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en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temps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20" noProof="0" dirty="0">
                <a:latin typeface="Montserrat"/>
                <a:cs typeface="Montserrat"/>
              </a:rPr>
              <a:t>réel</a:t>
            </a:r>
          </a:p>
          <a:p>
            <a:pPr marL="12700" marR="110489">
              <a:lnSpc>
                <a:spcPct val="130400"/>
              </a:lnSpc>
              <a:spcBef>
                <a:spcPts val="95"/>
              </a:spcBef>
            </a:pPr>
            <a:r>
              <a:rPr lang="fr-FR" sz="1150" noProof="0" dirty="0">
                <a:latin typeface="Montserrat"/>
                <a:cs typeface="Montserrat"/>
              </a:rPr>
              <a:t>Classification sur CSV</a:t>
            </a:r>
          </a:p>
          <a:p>
            <a:pPr marL="12700" marR="110489">
              <a:lnSpc>
                <a:spcPct val="130400"/>
              </a:lnSpc>
              <a:spcBef>
                <a:spcPts val="95"/>
              </a:spcBef>
            </a:pPr>
            <a:r>
              <a:rPr lang="fr-FR" sz="1150" noProof="0" dirty="0">
                <a:latin typeface="Montserrat"/>
                <a:cs typeface="Montserrat"/>
              </a:rPr>
              <a:t>Système Automatique (Notifications)</a:t>
            </a:r>
          </a:p>
          <a:p>
            <a:pPr marL="12700" marR="110489">
              <a:lnSpc>
                <a:spcPct val="130400"/>
              </a:lnSpc>
              <a:spcBef>
                <a:spcPts val="95"/>
              </a:spcBef>
            </a:pPr>
            <a:r>
              <a:rPr lang="fr-FR" sz="1150" spc="-70" noProof="0" dirty="0">
                <a:latin typeface="Montserrat"/>
                <a:cs typeface="Montserrat"/>
              </a:rPr>
              <a:t>Tableaux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de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bord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statistiques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latin typeface="Montserrat"/>
                <a:cs typeface="Montserrat"/>
              </a:rPr>
              <a:t>intégrés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48398" y="855727"/>
            <a:ext cx="5029200" cy="3143250"/>
            <a:chOff x="6248398" y="1257299"/>
            <a:chExt cx="5029200" cy="3143250"/>
          </a:xfrm>
        </p:grpSpPr>
        <p:sp>
          <p:nvSpPr>
            <p:cNvPr id="39" name="object 39"/>
            <p:cNvSpPr/>
            <p:nvPr/>
          </p:nvSpPr>
          <p:spPr>
            <a:xfrm>
              <a:off x="6248398" y="1257299"/>
              <a:ext cx="5029200" cy="3143250"/>
            </a:xfrm>
            <a:custGeom>
              <a:avLst/>
              <a:gdLst/>
              <a:ahLst/>
              <a:cxnLst/>
              <a:rect l="l" t="t" r="r" b="b"/>
              <a:pathLst>
                <a:path w="5029200" h="3143250">
                  <a:moveTo>
                    <a:pt x="4958003" y="3143249"/>
                  </a:moveTo>
                  <a:lnTo>
                    <a:pt x="71196" y="3143249"/>
                  </a:lnTo>
                  <a:lnTo>
                    <a:pt x="66241" y="3142761"/>
                  </a:lnTo>
                  <a:lnTo>
                    <a:pt x="29705" y="3127627"/>
                  </a:lnTo>
                  <a:lnTo>
                    <a:pt x="3885" y="3091587"/>
                  </a:lnTo>
                  <a:lnTo>
                    <a:pt x="0" y="3072052"/>
                  </a:lnTo>
                  <a:lnTo>
                    <a:pt x="0" y="3067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3072052"/>
                  </a:lnTo>
                  <a:lnTo>
                    <a:pt x="5013576" y="3113544"/>
                  </a:lnTo>
                  <a:lnTo>
                    <a:pt x="4977537" y="3139363"/>
                  </a:lnTo>
                  <a:lnTo>
                    <a:pt x="4962957" y="3142761"/>
                  </a:lnTo>
                  <a:lnTo>
                    <a:pt x="4958003" y="31432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5561" y="1795462"/>
              <a:ext cx="4714875" cy="1685925"/>
            </a:xfrm>
            <a:custGeom>
              <a:avLst/>
              <a:gdLst/>
              <a:ahLst/>
              <a:cxnLst/>
              <a:rect l="l" t="t" r="r" b="b"/>
              <a:pathLst>
                <a:path w="4714875" h="1685925">
                  <a:moveTo>
                    <a:pt x="4648126" y="1685924"/>
                  </a:moveTo>
                  <a:lnTo>
                    <a:pt x="66746" y="1685924"/>
                  </a:lnTo>
                  <a:lnTo>
                    <a:pt x="62100" y="1685466"/>
                  </a:lnTo>
                  <a:lnTo>
                    <a:pt x="24239" y="1668317"/>
                  </a:lnTo>
                  <a:lnTo>
                    <a:pt x="2287" y="1633024"/>
                  </a:lnTo>
                  <a:lnTo>
                    <a:pt x="0" y="1619177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648126" y="0"/>
                  </a:lnTo>
                  <a:lnTo>
                    <a:pt x="4687024" y="14644"/>
                  </a:lnTo>
                  <a:lnTo>
                    <a:pt x="4711229" y="48432"/>
                  </a:lnTo>
                  <a:lnTo>
                    <a:pt x="4714874" y="66746"/>
                  </a:lnTo>
                  <a:lnTo>
                    <a:pt x="4714874" y="1619177"/>
                  </a:lnTo>
                  <a:lnTo>
                    <a:pt x="4700227" y="1658075"/>
                  </a:lnTo>
                  <a:lnTo>
                    <a:pt x="4666440" y="1682281"/>
                  </a:lnTo>
                  <a:lnTo>
                    <a:pt x="4652771" y="1685466"/>
                  </a:lnTo>
                  <a:lnTo>
                    <a:pt x="4648126" y="1685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5561" y="1795462"/>
              <a:ext cx="4714875" cy="1685925"/>
            </a:xfrm>
            <a:custGeom>
              <a:avLst/>
              <a:gdLst/>
              <a:ahLst/>
              <a:cxnLst/>
              <a:rect l="l" t="t" r="r" b="b"/>
              <a:pathLst>
                <a:path w="47148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70773" y="5437"/>
                  </a:lnTo>
                  <a:lnTo>
                    <a:pt x="4675107" y="7232"/>
                  </a:lnTo>
                  <a:lnTo>
                    <a:pt x="4705439" y="35648"/>
                  </a:lnTo>
                  <a:lnTo>
                    <a:pt x="4709434" y="44099"/>
                  </a:lnTo>
                  <a:lnTo>
                    <a:pt x="4711229" y="48432"/>
                  </a:lnTo>
                  <a:lnTo>
                    <a:pt x="4712585" y="52899"/>
                  </a:lnTo>
                  <a:lnTo>
                    <a:pt x="4713501" y="57500"/>
                  </a:lnTo>
                  <a:lnTo>
                    <a:pt x="4714416" y="62101"/>
                  </a:lnTo>
                  <a:lnTo>
                    <a:pt x="4714874" y="66746"/>
                  </a:lnTo>
                  <a:lnTo>
                    <a:pt x="4714874" y="71437"/>
                  </a:lnTo>
                  <a:lnTo>
                    <a:pt x="4714874" y="1614487"/>
                  </a:lnTo>
                  <a:lnTo>
                    <a:pt x="4714874" y="1619178"/>
                  </a:lnTo>
                  <a:lnTo>
                    <a:pt x="4714416" y="1623823"/>
                  </a:lnTo>
                  <a:lnTo>
                    <a:pt x="4713501" y="1628424"/>
                  </a:lnTo>
                  <a:lnTo>
                    <a:pt x="4712585" y="1633024"/>
                  </a:lnTo>
                  <a:lnTo>
                    <a:pt x="4711229" y="1637491"/>
                  </a:lnTo>
                  <a:lnTo>
                    <a:pt x="4709434" y="1641824"/>
                  </a:lnTo>
                  <a:lnTo>
                    <a:pt x="4707639" y="1646158"/>
                  </a:lnTo>
                  <a:lnTo>
                    <a:pt x="4679223" y="1676490"/>
                  </a:lnTo>
                  <a:lnTo>
                    <a:pt x="4643437" y="1685924"/>
                  </a:lnTo>
                  <a:lnTo>
                    <a:pt x="71437" y="1685924"/>
                  </a:lnTo>
                  <a:lnTo>
                    <a:pt x="44099" y="1680486"/>
                  </a:lnTo>
                  <a:lnTo>
                    <a:pt x="39764" y="1678691"/>
                  </a:lnTo>
                  <a:lnTo>
                    <a:pt x="35648" y="1676490"/>
                  </a:lnTo>
                  <a:lnTo>
                    <a:pt x="31748" y="1673884"/>
                  </a:lnTo>
                  <a:lnTo>
                    <a:pt x="27848" y="1671278"/>
                  </a:lnTo>
                  <a:lnTo>
                    <a:pt x="3642" y="1637491"/>
                  </a:lnTo>
                  <a:lnTo>
                    <a:pt x="1372" y="1628424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524623" y="2181224"/>
              <a:ext cx="4476750" cy="342900"/>
            </a:xfrm>
            <a:custGeom>
              <a:avLst/>
              <a:gdLst/>
              <a:ahLst/>
              <a:cxnLst/>
              <a:rect l="l" t="t" r="r" b="b"/>
              <a:pathLst>
                <a:path w="4476750" h="342900">
                  <a:moveTo>
                    <a:pt x="44437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443702" y="0"/>
                  </a:lnTo>
                  <a:lnTo>
                    <a:pt x="4475782" y="28187"/>
                  </a:lnTo>
                  <a:lnTo>
                    <a:pt x="4476749" y="33047"/>
                  </a:lnTo>
                  <a:lnTo>
                    <a:pt x="4476749" y="309852"/>
                  </a:lnTo>
                  <a:lnTo>
                    <a:pt x="4448561" y="341932"/>
                  </a:lnTo>
                  <a:lnTo>
                    <a:pt x="4443702" y="3428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524623" y="2600324"/>
              <a:ext cx="4476750" cy="342900"/>
            </a:xfrm>
            <a:custGeom>
              <a:avLst/>
              <a:gdLst/>
              <a:ahLst/>
              <a:cxnLst/>
              <a:rect l="l" t="t" r="r" b="b"/>
              <a:pathLst>
                <a:path w="4476750" h="342900">
                  <a:moveTo>
                    <a:pt x="44437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443702" y="0"/>
                  </a:lnTo>
                  <a:lnTo>
                    <a:pt x="4475782" y="28187"/>
                  </a:lnTo>
                  <a:lnTo>
                    <a:pt x="4476749" y="33047"/>
                  </a:lnTo>
                  <a:lnTo>
                    <a:pt x="4476749" y="309852"/>
                  </a:lnTo>
                  <a:lnTo>
                    <a:pt x="4448561" y="341932"/>
                  </a:lnTo>
                  <a:lnTo>
                    <a:pt x="4443702" y="3428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524623" y="3019424"/>
              <a:ext cx="4476750" cy="342900"/>
            </a:xfrm>
            <a:custGeom>
              <a:avLst/>
              <a:gdLst/>
              <a:ahLst/>
              <a:cxnLst/>
              <a:rect l="l" t="t" r="r" b="b"/>
              <a:pathLst>
                <a:path w="4476750" h="342900">
                  <a:moveTo>
                    <a:pt x="44437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443702" y="0"/>
                  </a:lnTo>
                  <a:lnTo>
                    <a:pt x="4475782" y="28186"/>
                  </a:lnTo>
                  <a:lnTo>
                    <a:pt x="4476749" y="33047"/>
                  </a:lnTo>
                  <a:lnTo>
                    <a:pt x="4476749" y="309852"/>
                  </a:lnTo>
                  <a:lnTo>
                    <a:pt x="4448561" y="341932"/>
                  </a:lnTo>
                  <a:lnTo>
                    <a:pt x="4443702" y="3428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762" y="1446832"/>
              <a:ext cx="190574" cy="1924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248398" y="4093434"/>
            <a:ext cx="5029200" cy="1905000"/>
            <a:chOff x="6248398" y="4629149"/>
            <a:chExt cx="5029200" cy="1905000"/>
          </a:xfrm>
        </p:grpSpPr>
        <p:sp>
          <p:nvSpPr>
            <p:cNvPr id="47" name="object 47"/>
            <p:cNvSpPr/>
            <p:nvPr/>
          </p:nvSpPr>
          <p:spPr>
            <a:xfrm>
              <a:off x="6248398" y="4629149"/>
              <a:ext cx="5029200" cy="1905000"/>
            </a:xfrm>
            <a:custGeom>
              <a:avLst/>
              <a:gdLst/>
              <a:ahLst/>
              <a:cxnLst/>
              <a:rect l="l" t="t" r="r" b="b"/>
              <a:pathLst>
                <a:path w="5029200" h="1905000">
                  <a:moveTo>
                    <a:pt x="495800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833803"/>
                  </a:lnTo>
                  <a:lnTo>
                    <a:pt x="5013576" y="1875293"/>
                  </a:lnTo>
                  <a:lnTo>
                    <a:pt x="4977537" y="1901112"/>
                  </a:lnTo>
                  <a:lnTo>
                    <a:pt x="4962957" y="1904510"/>
                  </a:lnTo>
                  <a:lnTo>
                    <a:pt x="4958003" y="1904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405561" y="5167312"/>
              <a:ext cx="4714875" cy="1209675"/>
            </a:xfrm>
            <a:custGeom>
              <a:avLst/>
              <a:gdLst/>
              <a:ahLst/>
              <a:cxnLst/>
              <a:rect l="l" t="t" r="r" b="b"/>
              <a:pathLst>
                <a:path w="4714875" h="1209675">
                  <a:moveTo>
                    <a:pt x="4648126" y="1209674"/>
                  </a:moveTo>
                  <a:lnTo>
                    <a:pt x="66746" y="1209674"/>
                  </a:lnTo>
                  <a:lnTo>
                    <a:pt x="62100" y="1209217"/>
                  </a:lnTo>
                  <a:lnTo>
                    <a:pt x="24239" y="1192067"/>
                  </a:lnTo>
                  <a:lnTo>
                    <a:pt x="2287" y="1156774"/>
                  </a:lnTo>
                  <a:lnTo>
                    <a:pt x="0" y="1142927"/>
                  </a:lnTo>
                  <a:lnTo>
                    <a:pt x="0" y="113823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648126" y="0"/>
                  </a:lnTo>
                  <a:lnTo>
                    <a:pt x="4687024" y="14645"/>
                  </a:lnTo>
                  <a:lnTo>
                    <a:pt x="4711229" y="48432"/>
                  </a:lnTo>
                  <a:lnTo>
                    <a:pt x="4714874" y="66746"/>
                  </a:lnTo>
                  <a:lnTo>
                    <a:pt x="4714874" y="1142927"/>
                  </a:lnTo>
                  <a:lnTo>
                    <a:pt x="4700227" y="1181825"/>
                  </a:lnTo>
                  <a:lnTo>
                    <a:pt x="4666440" y="1206030"/>
                  </a:lnTo>
                  <a:lnTo>
                    <a:pt x="4652771" y="1209217"/>
                  </a:lnTo>
                  <a:lnTo>
                    <a:pt x="4648126" y="1209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5561" y="5167312"/>
              <a:ext cx="4714875" cy="1209675"/>
            </a:xfrm>
            <a:custGeom>
              <a:avLst/>
              <a:gdLst/>
              <a:ahLst/>
              <a:cxnLst/>
              <a:rect l="l" t="t" r="r" b="b"/>
              <a:pathLst>
                <a:path w="4714875" h="1209675">
                  <a:moveTo>
                    <a:pt x="0" y="11382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4"/>
                  </a:lnTo>
                  <a:lnTo>
                    <a:pt x="9432" y="35647"/>
                  </a:lnTo>
                  <a:lnTo>
                    <a:pt x="12038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48126" y="0"/>
                  </a:lnTo>
                  <a:lnTo>
                    <a:pt x="4652771" y="457"/>
                  </a:lnTo>
                  <a:lnTo>
                    <a:pt x="4690633" y="17606"/>
                  </a:lnTo>
                  <a:lnTo>
                    <a:pt x="4702833" y="31748"/>
                  </a:lnTo>
                  <a:lnTo>
                    <a:pt x="4705439" y="35647"/>
                  </a:lnTo>
                  <a:lnTo>
                    <a:pt x="4707639" y="39764"/>
                  </a:lnTo>
                  <a:lnTo>
                    <a:pt x="4709434" y="44099"/>
                  </a:lnTo>
                  <a:lnTo>
                    <a:pt x="4711229" y="48432"/>
                  </a:lnTo>
                  <a:lnTo>
                    <a:pt x="4712585" y="52899"/>
                  </a:lnTo>
                  <a:lnTo>
                    <a:pt x="4713501" y="57499"/>
                  </a:lnTo>
                  <a:lnTo>
                    <a:pt x="4714416" y="62100"/>
                  </a:lnTo>
                  <a:lnTo>
                    <a:pt x="4714874" y="66746"/>
                  </a:lnTo>
                  <a:lnTo>
                    <a:pt x="4714874" y="71437"/>
                  </a:lnTo>
                  <a:lnTo>
                    <a:pt x="4714874" y="1138237"/>
                  </a:lnTo>
                  <a:lnTo>
                    <a:pt x="4714874" y="1142927"/>
                  </a:lnTo>
                  <a:lnTo>
                    <a:pt x="4714416" y="1147573"/>
                  </a:lnTo>
                  <a:lnTo>
                    <a:pt x="4713501" y="1152174"/>
                  </a:lnTo>
                  <a:lnTo>
                    <a:pt x="4712585" y="1156774"/>
                  </a:lnTo>
                  <a:lnTo>
                    <a:pt x="4711229" y="1161241"/>
                  </a:lnTo>
                  <a:lnTo>
                    <a:pt x="4709434" y="1165574"/>
                  </a:lnTo>
                  <a:lnTo>
                    <a:pt x="4707639" y="1169908"/>
                  </a:lnTo>
                  <a:lnTo>
                    <a:pt x="4679223" y="1200240"/>
                  </a:lnTo>
                  <a:lnTo>
                    <a:pt x="4657372" y="1208301"/>
                  </a:lnTo>
                  <a:lnTo>
                    <a:pt x="4652771" y="1209217"/>
                  </a:lnTo>
                  <a:lnTo>
                    <a:pt x="4648126" y="1209674"/>
                  </a:lnTo>
                  <a:lnTo>
                    <a:pt x="4643437" y="1209674"/>
                  </a:lnTo>
                  <a:lnTo>
                    <a:pt x="71437" y="1209674"/>
                  </a:lnTo>
                  <a:lnTo>
                    <a:pt x="66746" y="1209674"/>
                  </a:lnTo>
                  <a:lnTo>
                    <a:pt x="62100" y="1209217"/>
                  </a:lnTo>
                  <a:lnTo>
                    <a:pt x="57499" y="1208301"/>
                  </a:lnTo>
                  <a:lnTo>
                    <a:pt x="52899" y="1207386"/>
                  </a:lnTo>
                  <a:lnTo>
                    <a:pt x="20923" y="1188750"/>
                  </a:lnTo>
                  <a:lnTo>
                    <a:pt x="17606" y="1185433"/>
                  </a:lnTo>
                  <a:lnTo>
                    <a:pt x="1372" y="1152174"/>
                  </a:lnTo>
                  <a:lnTo>
                    <a:pt x="457" y="1147573"/>
                  </a:lnTo>
                  <a:lnTo>
                    <a:pt x="0" y="1142927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799" y="4819649"/>
              <a:ext cx="166687" cy="1904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654800" y="978650"/>
            <a:ext cx="22015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Architecture</a:t>
            </a:r>
            <a:r>
              <a:rPr lang="fr-FR" sz="1700" b="1" spc="-3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API</a:t>
            </a:r>
            <a:r>
              <a:rPr lang="fr-FR" sz="1700" b="1" spc="-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REST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11925" y="1493738"/>
            <a:ext cx="1743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Points</a:t>
            </a:r>
            <a:r>
              <a:rPr lang="fr-FR" sz="1150" b="0" spc="-25" noProof="0" dirty="0">
                <a:latin typeface="Montserrat Medium"/>
                <a:cs typeface="Montserrat Medium"/>
              </a:rPr>
              <a:t> </a:t>
            </a:r>
            <a:r>
              <a:rPr lang="fr-FR" sz="1150" b="0" spc="-60" noProof="0" dirty="0">
                <a:latin typeface="Montserrat Medium"/>
                <a:cs typeface="Montserrat Medium"/>
              </a:rPr>
              <a:t>d'accès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60" noProof="0" dirty="0">
                <a:latin typeface="Montserrat Medium"/>
                <a:cs typeface="Montserrat Medium"/>
              </a:rPr>
              <a:t>principaux</a:t>
            </a:r>
            <a:endParaRPr lang="fr-FR" sz="1150" noProof="0" dirty="0">
              <a:latin typeface="Montserrat Medium"/>
              <a:cs typeface="Montserrat Medium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00824" y="1855852"/>
            <a:ext cx="466725" cy="190500"/>
          </a:xfrm>
          <a:custGeom>
            <a:avLst/>
            <a:gdLst/>
            <a:ahLst/>
            <a:cxnLst/>
            <a:rect l="l" t="t" r="r" b="b"/>
            <a:pathLst>
              <a:path w="466725" h="190500">
                <a:moveTo>
                  <a:pt x="433676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2"/>
                </a:lnTo>
                <a:lnTo>
                  <a:pt x="0" y="157452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33676" y="0"/>
                </a:lnTo>
                <a:lnTo>
                  <a:pt x="465757" y="28187"/>
                </a:lnTo>
                <a:lnTo>
                  <a:pt x="466724" y="33047"/>
                </a:lnTo>
                <a:lnTo>
                  <a:pt x="466724" y="157452"/>
                </a:lnTo>
                <a:lnTo>
                  <a:pt x="438537" y="189532"/>
                </a:lnTo>
                <a:lnTo>
                  <a:pt x="433676" y="1904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54" name="object 54"/>
          <p:cNvSpPr txBox="1"/>
          <p:nvPr/>
        </p:nvSpPr>
        <p:spPr>
          <a:xfrm>
            <a:off x="6664325" y="1850391"/>
            <a:ext cx="1138555" cy="3321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77520" algn="l"/>
              </a:tabLst>
            </a:pPr>
            <a:r>
              <a:rPr lang="fr-FR" sz="1000" spc="-20" noProof="0" dirty="0">
                <a:solidFill>
                  <a:srgbClr val="FFFFFF"/>
                </a:solidFill>
                <a:latin typeface="Montserrat"/>
                <a:cs typeface="Montserrat"/>
              </a:rPr>
              <a:t>POST</a:t>
            </a:r>
            <a:r>
              <a:rPr lang="fr-FR" sz="1000" noProof="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lang="fr-FR" sz="1000" b="1" spc="-60" noProof="0" dirty="0">
                <a:latin typeface="Montserrat"/>
                <a:cs typeface="Montserrat"/>
              </a:rPr>
              <a:t>/ </a:t>
            </a:r>
            <a:r>
              <a:rPr lang="fr-FR" sz="1000" b="1" dirty="0" err="1"/>
              <a:t>predict</a:t>
            </a:r>
            <a:endParaRPr lang="fr-FR" sz="1000" b="1" dirty="0"/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00824" y="2274952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347952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2"/>
                </a:lnTo>
                <a:lnTo>
                  <a:pt x="0" y="157452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7952" y="0"/>
                </a:lnTo>
                <a:lnTo>
                  <a:pt x="380033" y="28187"/>
                </a:lnTo>
                <a:lnTo>
                  <a:pt x="380999" y="33047"/>
                </a:lnTo>
                <a:lnTo>
                  <a:pt x="380999" y="157452"/>
                </a:lnTo>
                <a:lnTo>
                  <a:pt x="352812" y="189532"/>
                </a:lnTo>
                <a:lnTo>
                  <a:pt x="347952" y="190499"/>
                </a:lnTo>
                <a:close/>
              </a:path>
            </a:pathLst>
          </a:custGeom>
          <a:solidFill>
            <a:srgbClr val="1BC7A0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56" name="object 56"/>
          <p:cNvSpPr txBox="1"/>
          <p:nvPr/>
        </p:nvSpPr>
        <p:spPr>
          <a:xfrm>
            <a:off x="6664324" y="2269491"/>
            <a:ext cx="2555875" cy="3321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394970" algn="l"/>
              </a:tabLst>
            </a:pPr>
            <a:r>
              <a:rPr lang="fr-FR" sz="1000" spc="-25" noProof="0" dirty="0">
                <a:solidFill>
                  <a:srgbClr val="FFFFFF"/>
                </a:solidFill>
                <a:latin typeface="Montserrat"/>
                <a:cs typeface="Montserrat"/>
              </a:rPr>
              <a:t>GET</a:t>
            </a:r>
            <a:r>
              <a:rPr lang="fr-FR" sz="1000" noProof="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lang="fr-FR" sz="1000" b="1" spc="-55" noProof="0" dirty="0">
                <a:latin typeface="Montserrat"/>
                <a:cs typeface="Montserrat"/>
              </a:rPr>
              <a:t>/</a:t>
            </a:r>
            <a:r>
              <a:rPr lang="fr-FR" sz="1000" b="1" dirty="0" err="1"/>
              <a:t>pending_appointments</a:t>
            </a:r>
            <a:endParaRPr lang="fr-FR" sz="1000" b="1" dirty="0"/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4970" algn="l"/>
              </a:tabLst>
            </a:pP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00824" y="2694052"/>
            <a:ext cx="466725" cy="190500"/>
          </a:xfrm>
          <a:custGeom>
            <a:avLst/>
            <a:gdLst/>
            <a:ahLst/>
            <a:cxnLst/>
            <a:rect l="l" t="t" r="r" b="b"/>
            <a:pathLst>
              <a:path w="466725" h="190500">
                <a:moveTo>
                  <a:pt x="433676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2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33676" y="0"/>
                </a:lnTo>
                <a:lnTo>
                  <a:pt x="465757" y="28187"/>
                </a:lnTo>
                <a:lnTo>
                  <a:pt x="466724" y="33047"/>
                </a:lnTo>
                <a:lnTo>
                  <a:pt x="466724" y="157452"/>
                </a:lnTo>
                <a:lnTo>
                  <a:pt x="438537" y="189532"/>
                </a:lnTo>
                <a:lnTo>
                  <a:pt x="433676" y="1904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58" name="object 58"/>
          <p:cNvSpPr txBox="1"/>
          <p:nvPr/>
        </p:nvSpPr>
        <p:spPr>
          <a:xfrm>
            <a:off x="6664324" y="2688591"/>
            <a:ext cx="1870075" cy="3321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77520" algn="l"/>
              </a:tabLst>
            </a:pPr>
            <a:r>
              <a:rPr lang="fr-FR" sz="1000" spc="-20" noProof="0" dirty="0">
                <a:solidFill>
                  <a:srgbClr val="FFFFFF"/>
                </a:solidFill>
                <a:latin typeface="Montserrat"/>
                <a:cs typeface="Montserrat"/>
              </a:rPr>
              <a:t>POST</a:t>
            </a:r>
            <a:r>
              <a:rPr lang="fr-FR" sz="1000" noProof="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lang="fr-FR" sz="1000" b="1" spc="-60" noProof="0" dirty="0">
                <a:latin typeface="Montserrat"/>
                <a:cs typeface="Montserrat"/>
              </a:rPr>
              <a:t>/</a:t>
            </a:r>
            <a:r>
              <a:rPr lang="fr-FR" sz="1000" b="1" dirty="0" err="1"/>
              <a:t>send_notification</a:t>
            </a:r>
            <a:endParaRPr lang="fr-FR" sz="1000" b="1" dirty="0"/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0986" y="4216357"/>
            <a:ext cx="4256090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Base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données:  </a:t>
            </a:r>
            <a:r>
              <a:rPr lang="fr-FR" sz="1700" b="1" spc="-120" noProof="0" dirty="0" err="1">
                <a:solidFill>
                  <a:srgbClr val="0495DE"/>
                </a:solidFill>
                <a:latin typeface="Montserrat SemiBold"/>
                <a:cs typeface="Montserrat SemiBold"/>
              </a:rPr>
              <a:t>MySql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1356" y="6176226"/>
            <a:ext cx="192722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5" noProof="0" dirty="0">
                <a:latin typeface="Montserrat Medium"/>
                <a:cs typeface="Montserrat Medium"/>
              </a:rPr>
              <a:t>Intégration</a:t>
            </a:r>
            <a:r>
              <a:rPr lang="fr-FR" sz="1150" b="0" spc="5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des</a:t>
            </a:r>
            <a:r>
              <a:rPr lang="fr-FR" sz="1150" b="0" spc="10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composants</a:t>
            </a:r>
            <a:endParaRPr lang="fr-FR" sz="1150" noProof="0" dirty="0">
              <a:latin typeface="Montserrat Medium"/>
              <a:cs typeface="Montserrat Medium"/>
            </a:endParaRPr>
          </a:p>
        </p:txBody>
      </p:sp>
      <p:pic>
        <p:nvPicPr>
          <p:cNvPr id="82" name="object 8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715249"/>
            <a:ext cx="12191999" cy="114299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0448924" y="7315200"/>
            <a:ext cx="1552575" cy="323850"/>
            <a:chOff x="10448924" y="7315200"/>
            <a:chExt cx="1552575" cy="323850"/>
          </a:xfrm>
        </p:grpSpPr>
        <p:sp>
          <p:nvSpPr>
            <p:cNvPr id="84" name="object 84"/>
            <p:cNvSpPr/>
            <p:nvPr/>
          </p:nvSpPr>
          <p:spPr>
            <a:xfrm>
              <a:off x="10448924" y="7315200"/>
              <a:ext cx="1552575" cy="323850"/>
            </a:xfrm>
            <a:custGeom>
              <a:avLst/>
              <a:gdLst/>
              <a:ahLst/>
              <a:cxnLst/>
              <a:rect l="l" t="t" r="r" b="b"/>
              <a:pathLst>
                <a:path w="1552575" h="323850">
                  <a:moveTo>
                    <a:pt x="15195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19527" y="0"/>
                  </a:lnTo>
                  <a:lnTo>
                    <a:pt x="1551607" y="28187"/>
                  </a:lnTo>
                  <a:lnTo>
                    <a:pt x="1552574" y="33047"/>
                  </a:lnTo>
                  <a:lnTo>
                    <a:pt x="1552574" y="290802"/>
                  </a:lnTo>
                  <a:lnTo>
                    <a:pt x="1524387" y="322883"/>
                  </a:lnTo>
                  <a:lnTo>
                    <a:pt x="15195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3224" y="7410449"/>
              <a:ext cx="133349" cy="133349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2064938" y="6493847"/>
            <a:ext cx="8100059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fr-FR" sz="1150" spc="-60" noProof="0" dirty="0">
                <a:latin typeface="Montserrat"/>
                <a:cs typeface="Montserrat"/>
              </a:rPr>
              <a:t>L'application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Streamlit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interagit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avec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modèle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85" noProof="0" dirty="0">
                <a:latin typeface="Montserrat"/>
                <a:cs typeface="Montserrat"/>
              </a:rPr>
              <a:t>ML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via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l'API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REST,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qui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stocke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récupère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les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données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dans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base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latin typeface="Montserrat"/>
                <a:cs typeface="Montserrat"/>
              </a:rPr>
              <a:t>MySQL.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742810" y="7417713"/>
            <a:ext cx="115760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Créé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avec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lang="fr-FR" sz="1000" noProof="0" dirty="0">
              <a:latin typeface="Montserrat"/>
              <a:cs typeface="Montserrat"/>
            </a:endParaRPr>
          </a:p>
        </p:txBody>
      </p:sp>
      <p:pic>
        <p:nvPicPr>
          <p:cNvPr id="88" name="object 33">
            <a:extLst>
              <a:ext uri="{FF2B5EF4-FFF2-40B4-BE49-F238E27FC236}">
                <a16:creationId xmlns:a16="http://schemas.microsoft.com/office/drawing/2014/main" id="{176DE815-25C9-6F86-AA07-4531C7989DA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656" y="5303903"/>
            <a:ext cx="114299" cy="114299"/>
          </a:xfrm>
          <a:prstGeom prst="rect">
            <a:avLst/>
          </a:prstGeom>
        </p:spPr>
      </p:pic>
      <p:pic>
        <p:nvPicPr>
          <p:cNvPr id="90" name="Image 89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F373FC8F-D911-EEBD-E9B6-0085DFC0CB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14" y="4711289"/>
            <a:ext cx="4292614" cy="1119420"/>
          </a:xfrm>
          <a:prstGeom prst="rect">
            <a:avLst/>
          </a:prstGeom>
        </p:spPr>
      </p:pic>
      <p:pic>
        <p:nvPicPr>
          <p:cNvPr id="94" name="Image 93" descr="Une image contenant logo, Graphique, Police, conception&#10;&#10;Le contenu généré par l’IA peut être incorrect.">
            <a:extLst>
              <a:ext uri="{FF2B5EF4-FFF2-40B4-BE49-F238E27FC236}">
                <a16:creationId xmlns:a16="http://schemas.microsoft.com/office/drawing/2014/main" id="{69E99A68-AB09-3CAB-8143-D7D32945EE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79" y="3082349"/>
            <a:ext cx="853046" cy="766661"/>
          </a:xfrm>
          <a:prstGeom prst="rect">
            <a:avLst/>
          </a:prstGeom>
        </p:spPr>
      </p:pic>
      <p:sp>
        <p:nvSpPr>
          <p:cNvPr id="68" name="object 54">
            <a:extLst>
              <a:ext uri="{FF2B5EF4-FFF2-40B4-BE49-F238E27FC236}">
                <a16:creationId xmlns:a16="http://schemas.microsoft.com/office/drawing/2014/main" id="{0924B158-6A86-7FAC-E6CD-502838631410}"/>
              </a:ext>
            </a:extLst>
          </p:cNvPr>
          <p:cNvSpPr txBox="1"/>
          <p:nvPr/>
        </p:nvSpPr>
        <p:spPr>
          <a:xfrm>
            <a:off x="9151304" y="1797163"/>
            <a:ext cx="2009773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77520" algn="l"/>
              </a:tabLst>
            </a:pPr>
            <a:r>
              <a:rPr lang="fr-FR" sz="1000" dirty="0">
                <a:solidFill>
                  <a:schemeClr val="bg1"/>
                </a:solidFill>
              </a:rPr>
              <a:t>Prédire et Fournir la probabilité d’annulation</a:t>
            </a:r>
            <a:endParaRPr lang="fr-FR" sz="1000" noProof="0" dirty="0">
              <a:solidFill>
                <a:schemeClr val="bg1"/>
              </a:solidFill>
              <a:latin typeface="Montserrat"/>
              <a:cs typeface="Montserrat"/>
            </a:endParaRPr>
          </a:p>
        </p:txBody>
      </p:sp>
      <p:sp>
        <p:nvSpPr>
          <p:cNvPr id="69" name="object 54">
            <a:extLst>
              <a:ext uri="{FF2B5EF4-FFF2-40B4-BE49-F238E27FC236}">
                <a16:creationId xmlns:a16="http://schemas.microsoft.com/office/drawing/2014/main" id="{70040A2B-AFDC-B487-E5FA-ED1AFE247C2C}"/>
              </a:ext>
            </a:extLst>
          </p:cNvPr>
          <p:cNvSpPr txBox="1"/>
          <p:nvPr/>
        </p:nvSpPr>
        <p:spPr>
          <a:xfrm>
            <a:off x="8738393" y="2207507"/>
            <a:ext cx="2322511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77520" algn="l"/>
              </a:tabLst>
            </a:pPr>
            <a:r>
              <a:rPr lang="fr-FR" sz="1000" dirty="0">
                <a:solidFill>
                  <a:schemeClr val="bg1"/>
                </a:solidFill>
              </a:rPr>
              <a:t>Récupérer depuis la base de données tous les rendez-vous en attente</a:t>
            </a:r>
            <a:endParaRPr lang="fr-FR" sz="1000" noProof="0" dirty="0">
              <a:solidFill>
                <a:schemeClr val="bg1"/>
              </a:solidFill>
              <a:latin typeface="Montserrat"/>
              <a:cs typeface="Montserrat"/>
            </a:endParaRPr>
          </a:p>
        </p:txBody>
      </p:sp>
      <p:sp>
        <p:nvSpPr>
          <p:cNvPr id="70" name="object 54">
            <a:extLst>
              <a:ext uri="{FF2B5EF4-FFF2-40B4-BE49-F238E27FC236}">
                <a16:creationId xmlns:a16="http://schemas.microsoft.com/office/drawing/2014/main" id="{1ED78303-37AC-A413-9C60-1C61D1B7D029}"/>
              </a:ext>
            </a:extLst>
          </p:cNvPr>
          <p:cNvSpPr txBox="1"/>
          <p:nvPr/>
        </p:nvSpPr>
        <p:spPr>
          <a:xfrm>
            <a:off x="8606630" y="2633455"/>
            <a:ext cx="2322511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77520" algn="l"/>
              </a:tabLst>
            </a:pPr>
            <a:r>
              <a:rPr lang="fr-FR" sz="1000" dirty="0">
                <a:solidFill>
                  <a:schemeClr val="bg1"/>
                </a:solidFill>
              </a:rPr>
              <a:t>Enregistrer ou simuler l’envoi d’une notification à un patient à risques </a:t>
            </a:r>
            <a:endParaRPr lang="fr-FR" sz="1000" noProof="0" dirty="0">
              <a:solidFill>
                <a:schemeClr val="bg1"/>
              </a:solidFill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358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399" y="6477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38324" y="699817"/>
            <a:ext cx="133350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lang="fr-FR" sz="1400" noProof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5099" y="553178"/>
            <a:ext cx="3073879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40" noProof="0" dirty="0"/>
              <a:t>Architecture</a:t>
            </a:r>
            <a:r>
              <a:rPr lang="fr-FR" spc="-30" noProof="0" dirty="0"/>
              <a:t> </a:t>
            </a:r>
            <a:r>
              <a:rPr lang="fr-FR" spc="-265" noProof="0" dirty="0"/>
              <a:t>AWS</a:t>
            </a:r>
          </a:p>
        </p:txBody>
      </p:sp>
      <p:sp>
        <p:nvSpPr>
          <p:cNvPr id="18" name="object 18"/>
          <p:cNvSpPr/>
          <p:nvPr/>
        </p:nvSpPr>
        <p:spPr>
          <a:xfrm>
            <a:off x="76200" y="1675606"/>
            <a:ext cx="5029200" cy="3017734"/>
          </a:xfrm>
          <a:custGeom>
            <a:avLst/>
            <a:gdLst/>
            <a:ahLst/>
            <a:cxnLst/>
            <a:rect l="l" t="t" r="r" b="b"/>
            <a:pathLst>
              <a:path w="5029200" h="2019300">
                <a:moveTo>
                  <a:pt x="4958003" y="2019299"/>
                </a:moveTo>
                <a:lnTo>
                  <a:pt x="71196" y="2019299"/>
                </a:lnTo>
                <a:lnTo>
                  <a:pt x="66241" y="2018811"/>
                </a:lnTo>
                <a:lnTo>
                  <a:pt x="29705" y="2003677"/>
                </a:lnTo>
                <a:lnTo>
                  <a:pt x="3885" y="1967637"/>
                </a:lnTo>
                <a:lnTo>
                  <a:pt x="0" y="1948103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58003" y="0"/>
                </a:lnTo>
                <a:lnTo>
                  <a:pt x="4999491" y="15621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1948103"/>
                </a:lnTo>
                <a:lnTo>
                  <a:pt x="5013576" y="1989594"/>
                </a:lnTo>
                <a:lnTo>
                  <a:pt x="4977537" y="2015414"/>
                </a:lnTo>
                <a:lnTo>
                  <a:pt x="4962957" y="2018811"/>
                </a:lnTo>
                <a:lnTo>
                  <a:pt x="4958003" y="2019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9" name="object 19"/>
          <p:cNvSpPr txBox="1"/>
          <p:nvPr/>
        </p:nvSpPr>
        <p:spPr>
          <a:xfrm>
            <a:off x="215901" y="1810684"/>
            <a:ext cx="21266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Composants</a:t>
            </a:r>
            <a:r>
              <a:rPr lang="fr-FR" sz="1500" b="1" spc="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Principaux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8600" y="2209006"/>
            <a:ext cx="2305050" cy="609600"/>
            <a:chOff x="6400798" y="1790699"/>
            <a:chExt cx="2305050" cy="609600"/>
          </a:xfrm>
        </p:grpSpPr>
        <p:sp>
          <p:nvSpPr>
            <p:cNvPr id="21" name="object 21"/>
            <p:cNvSpPr/>
            <p:nvPr/>
          </p:nvSpPr>
          <p:spPr>
            <a:xfrm>
              <a:off x="6400798" y="1790699"/>
              <a:ext cx="2305050" cy="609600"/>
            </a:xfrm>
            <a:custGeom>
              <a:avLst/>
              <a:gdLst/>
              <a:ahLst/>
              <a:cxnLst/>
              <a:rect l="l" t="t" r="r" b="b"/>
              <a:pathLst>
                <a:path w="2305050" h="609600">
                  <a:moveTo>
                    <a:pt x="2272003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3" y="0"/>
                  </a:lnTo>
                  <a:lnTo>
                    <a:pt x="2304083" y="28187"/>
                  </a:lnTo>
                  <a:lnTo>
                    <a:pt x="2305049" y="33047"/>
                  </a:lnTo>
                  <a:lnTo>
                    <a:pt x="2305049" y="576552"/>
                  </a:lnTo>
                  <a:lnTo>
                    <a:pt x="2276862" y="608632"/>
                  </a:lnTo>
                  <a:lnTo>
                    <a:pt x="2272003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5099" y="1914524"/>
              <a:ext cx="171449" cy="1714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30201" y="2251928"/>
            <a:ext cx="1958339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 err="1">
                <a:latin typeface="Montserrat Medium"/>
                <a:cs typeface="Montserrat Medium"/>
              </a:rPr>
              <a:t>SageMaker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Déploiement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8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modèle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4A5462"/>
                </a:solidFill>
                <a:latin typeface="Montserrat"/>
                <a:cs typeface="Montserrat"/>
              </a:rPr>
              <a:t>XGBoost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7950" y="2209006"/>
            <a:ext cx="2305050" cy="609600"/>
            <a:chOff x="8820148" y="1790699"/>
            <a:chExt cx="2305050" cy="609600"/>
          </a:xfrm>
        </p:grpSpPr>
        <p:sp>
          <p:nvSpPr>
            <p:cNvPr id="25" name="object 25"/>
            <p:cNvSpPr/>
            <p:nvPr/>
          </p:nvSpPr>
          <p:spPr>
            <a:xfrm>
              <a:off x="8820148" y="1790699"/>
              <a:ext cx="2305050" cy="609600"/>
            </a:xfrm>
            <a:custGeom>
              <a:avLst/>
              <a:gdLst/>
              <a:ahLst/>
              <a:cxnLst/>
              <a:rect l="l" t="t" r="r" b="b"/>
              <a:pathLst>
                <a:path w="2305050" h="609600">
                  <a:moveTo>
                    <a:pt x="2272001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1" y="0"/>
                  </a:lnTo>
                  <a:lnTo>
                    <a:pt x="2304081" y="28187"/>
                  </a:lnTo>
                  <a:lnTo>
                    <a:pt x="2305049" y="33047"/>
                  </a:lnTo>
                  <a:lnTo>
                    <a:pt x="2305049" y="576552"/>
                  </a:lnTo>
                  <a:lnTo>
                    <a:pt x="2276860" y="608632"/>
                  </a:lnTo>
                  <a:lnTo>
                    <a:pt x="2272001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4415" y="1913654"/>
              <a:ext cx="171516" cy="17319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749552" y="2251928"/>
            <a:ext cx="1640205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API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Gateway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Exposition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sécurisée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l'API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600" y="2932906"/>
            <a:ext cx="2305050" cy="609600"/>
            <a:chOff x="6400798" y="2514599"/>
            <a:chExt cx="2305050" cy="609600"/>
          </a:xfrm>
        </p:grpSpPr>
        <p:sp>
          <p:nvSpPr>
            <p:cNvPr id="29" name="object 29"/>
            <p:cNvSpPr/>
            <p:nvPr/>
          </p:nvSpPr>
          <p:spPr>
            <a:xfrm>
              <a:off x="6400798" y="2514599"/>
              <a:ext cx="2305050" cy="609600"/>
            </a:xfrm>
            <a:custGeom>
              <a:avLst/>
              <a:gdLst/>
              <a:ahLst/>
              <a:cxnLst/>
              <a:rect l="l" t="t" r="r" b="b"/>
              <a:pathLst>
                <a:path w="2305050" h="609600">
                  <a:moveTo>
                    <a:pt x="2272003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3" y="0"/>
                  </a:lnTo>
                  <a:lnTo>
                    <a:pt x="2304083" y="28187"/>
                  </a:lnTo>
                  <a:lnTo>
                    <a:pt x="2305049" y="33047"/>
                  </a:lnTo>
                  <a:lnTo>
                    <a:pt x="2305049" y="576552"/>
                  </a:lnTo>
                  <a:lnTo>
                    <a:pt x="2276862" y="608632"/>
                  </a:lnTo>
                  <a:lnTo>
                    <a:pt x="2272003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4061" y="2637185"/>
              <a:ext cx="216388" cy="17392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30201" y="2975828"/>
            <a:ext cx="133223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Lambda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Fonctions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sans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serveur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47950" y="2932906"/>
            <a:ext cx="2305050" cy="609600"/>
            <a:chOff x="8820148" y="2514599"/>
            <a:chExt cx="2305050" cy="609600"/>
          </a:xfrm>
        </p:grpSpPr>
        <p:sp>
          <p:nvSpPr>
            <p:cNvPr id="33" name="object 33"/>
            <p:cNvSpPr/>
            <p:nvPr/>
          </p:nvSpPr>
          <p:spPr>
            <a:xfrm>
              <a:off x="8820148" y="2514599"/>
              <a:ext cx="2305050" cy="609600"/>
            </a:xfrm>
            <a:custGeom>
              <a:avLst/>
              <a:gdLst/>
              <a:ahLst/>
              <a:cxnLst/>
              <a:rect l="l" t="t" r="r" b="b"/>
              <a:pathLst>
                <a:path w="2305050" h="609600">
                  <a:moveTo>
                    <a:pt x="2272001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1" y="0"/>
                  </a:lnTo>
                  <a:lnTo>
                    <a:pt x="2304081" y="28187"/>
                  </a:lnTo>
                  <a:lnTo>
                    <a:pt x="2305049" y="33047"/>
                  </a:lnTo>
                  <a:lnTo>
                    <a:pt x="2305049" y="576552"/>
                  </a:lnTo>
                  <a:lnTo>
                    <a:pt x="2276860" y="608632"/>
                  </a:lnTo>
                  <a:lnTo>
                    <a:pt x="2272001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9773" y="2638424"/>
              <a:ext cx="160801" cy="17118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749552" y="2975828"/>
            <a:ext cx="1045844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b="0" spc="-25" noProof="0" dirty="0">
                <a:latin typeface="Montserrat Medium"/>
                <a:cs typeface="Montserrat Medium"/>
              </a:rPr>
              <a:t>IAM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Gestion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accès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200" y="4876006"/>
            <a:ext cx="2438400" cy="1371600"/>
            <a:chOff x="6248398" y="3467099"/>
            <a:chExt cx="2438400" cy="1371600"/>
          </a:xfrm>
        </p:grpSpPr>
        <p:sp>
          <p:nvSpPr>
            <p:cNvPr id="37" name="object 37"/>
            <p:cNvSpPr/>
            <p:nvPr/>
          </p:nvSpPr>
          <p:spPr>
            <a:xfrm>
              <a:off x="6248398" y="3467099"/>
              <a:ext cx="2438400" cy="1371600"/>
            </a:xfrm>
            <a:custGeom>
              <a:avLst/>
              <a:gdLst/>
              <a:ahLst/>
              <a:cxnLst/>
              <a:rect l="l" t="t" r="r" b="b"/>
              <a:pathLst>
                <a:path w="2438400" h="1371600">
                  <a:moveTo>
                    <a:pt x="2367203" y="1371599"/>
                  </a:moveTo>
                  <a:lnTo>
                    <a:pt x="71196" y="1371599"/>
                  </a:lnTo>
                  <a:lnTo>
                    <a:pt x="66241" y="1371111"/>
                  </a:lnTo>
                  <a:lnTo>
                    <a:pt x="29705" y="1355977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4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300403"/>
                  </a:lnTo>
                  <a:lnTo>
                    <a:pt x="2422778" y="1341893"/>
                  </a:lnTo>
                  <a:lnTo>
                    <a:pt x="2386737" y="1367713"/>
                  </a:lnTo>
                  <a:lnTo>
                    <a:pt x="2372158" y="1371111"/>
                  </a:lnTo>
                  <a:lnTo>
                    <a:pt x="2367203" y="1371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799" y="3667124"/>
              <a:ext cx="150018" cy="1714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2120" y="5011084"/>
            <a:ext cx="753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8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Sécurité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887" y="5430146"/>
            <a:ext cx="101418" cy="7284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81000" y="5933371"/>
            <a:ext cx="1479550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VPN / WAF /IAM</a:t>
            </a:r>
            <a:endParaRPr lang="fr-FR" sz="1000" noProof="0" dirty="0">
              <a:latin typeface="Montserrat"/>
              <a:cs typeface="Montserra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887" y="5620646"/>
            <a:ext cx="101418" cy="7284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4014" y="5333206"/>
            <a:ext cx="77914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90" noProof="0" dirty="0">
                <a:latin typeface="Montserrat"/>
                <a:cs typeface="Montserrat"/>
              </a:rPr>
              <a:t>VPC</a:t>
            </a:r>
            <a:r>
              <a:rPr lang="fr-FR" sz="1000" spc="-15" noProof="0" dirty="0">
                <a:latin typeface="Montserrat"/>
                <a:cs typeface="Montserrat"/>
              </a:rPr>
              <a:t> </a:t>
            </a:r>
            <a:r>
              <a:rPr lang="fr-FR" sz="1000" spc="-40" noProof="0" dirty="0">
                <a:latin typeface="Montserrat"/>
                <a:cs typeface="Montserrat"/>
              </a:rPr>
              <a:t>isolation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7887" y="5811146"/>
            <a:ext cx="101600" cy="263525"/>
            <a:chOff x="6400085" y="4402239"/>
            <a:chExt cx="101600" cy="26352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085" y="4402239"/>
              <a:ext cx="101418" cy="728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085" y="4592739"/>
              <a:ext cx="101418" cy="7284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76555" y="5510117"/>
            <a:ext cx="1071245" cy="18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fr-FR" sz="1000" spc="-70" noProof="0" dirty="0">
                <a:latin typeface="Montserrat"/>
                <a:cs typeface="Montserrat"/>
              </a:rPr>
              <a:t>PCA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667000" y="4876006"/>
            <a:ext cx="2438400" cy="1371600"/>
            <a:chOff x="8839198" y="3467099"/>
            <a:chExt cx="2438400" cy="1371600"/>
          </a:xfrm>
        </p:grpSpPr>
        <p:sp>
          <p:nvSpPr>
            <p:cNvPr id="49" name="object 49"/>
            <p:cNvSpPr/>
            <p:nvPr/>
          </p:nvSpPr>
          <p:spPr>
            <a:xfrm>
              <a:off x="8839198" y="3467099"/>
              <a:ext cx="2438400" cy="1371600"/>
            </a:xfrm>
            <a:custGeom>
              <a:avLst/>
              <a:gdLst/>
              <a:ahLst/>
              <a:cxnLst/>
              <a:rect l="l" t="t" r="r" b="b"/>
              <a:pathLst>
                <a:path w="2438400" h="1371600">
                  <a:moveTo>
                    <a:pt x="2367203" y="1371599"/>
                  </a:moveTo>
                  <a:lnTo>
                    <a:pt x="71196" y="1371599"/>
                  </a:lnTo>
                  <a:lnTo>
                    <a:pt x="66241" y="1371111"/>
                  </a:lnTo>
                  <a:lnTo>
                    <a:pt x="29705" y="1355977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1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300403"/>
                  </a:lnTo>
                  <a:lnTo>
                    <a:pt x="2422776" y="1341893"/>
                  </a:lnTo>
                  <a:lnTo>
                    <a:pt x="2386737" y="1367713"/>
                  </a:lnTo>
                  <a:lnTo>
                    <a:pt x="2372157" y="1371111"/>
                  </a:lnTo>
                  <a:lnTo>
                    <a:pt x="2367203" y="1371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991598" y="3962399"/>
              <a:ext cx="2133600" cy="795636"/>
            </a:xfrm>
            <a:custGeom>
              <a:avLst/>
              <a:gdLst/>
              <a:ahLst/>
              <a:cxnLst/>
              <a:rect l="l" t="t" r="r" b="b"/>
              <a:pathLst>
                <a:path w="2133600" h="495300">
                  <a:moveTo>
                    <a:pt x="2100551" y="495299"/>
                  </a:moveTo>
                  <a:lnTo>
                    <a:pt x="33047" y="495299"/>
                  </a:lnTo>
                  <a:lnTo>
                    <a:pt x="28187" y="494332"/>
                  </a:lnTo>
                  <a:lnTo>
                    <a:pt x="966" y="467111"/>
                  </a:lnTo>
                  <a:lnTo>
                    <a:pt x="0" y="462252"/>
                  </a:lnTo>
                  <a:lnTo>
                    <a:pt x="0" y="457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00551" y="0"/>
                  </a:lnTo>
                  <a:lnTo>
                    <a:pt x="2132631" y="28186"/>
                  </a:lnTo>
                  <a:lnTo>
                    <a:pt x="2133599" y="33047"/>
                  </a:lnTo>
                  <a:lnTo>
                    <a:pt x="2133599" y="462252"/>
                  </a:lnTo>
                  <a:lnTo>
                    <a:pt x="2105410" y="494332"/>
                  </a:lnTo>
                  <a:lnTo>
                    <a:pt x="2100551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9" y="3677602"/>
              <a:ext cx="104774" cy="14668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990058" y="5011084"/>
            <a:ext cx="15189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Estimation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7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coûts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63132" y="5435478"/>
            <a:ext cx="1646555" cy="7001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fr-FR" sz="1100" b="1" spc="-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4 764 €</a:t>
            </a:r>
            <a:r>
              <a:rPr lang="fr-FR" sz="11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100" b="1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/</a:t>
            </a:r>
            <a:r>
              <a:rPr lang="fr-FR" sz="11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1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mois 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fr-FR" sz="11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57 168 </a:t>
            </a:r>
            <a:r>
              <a:rPr lang="fr-FR" sz="1100" b="1" spc="-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€ / année</a:t>
            </a:r>
            <a:endParaRPr lang="fr-FR" sz="11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fr-FR" sz="1000" b="1" spc="-65" noProof="0" dirty="0">
                <a:solidFill>
                  <a:srgbClr val="4A5462"/>
                </a:solidFill>
                <a:latin typeface="Montserrat"/>
                <a:cs typeface="Montserrat"/>
              </a:rPr>
              <a:t>volume</a:t>
            </a:r>
            <a:r>
              <a:rPr lang="fr-FR" sz="1000" b="1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b="1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b="1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b="1" spc="-45" noProof="0" dirty="0">
                <a:solidFill>
                  <a:srgbClr val="4A5462"/>
                </a:solidFill>
                <a:latin typeface="Montserrat"/>
                <a:cs typeface="Montserrat"/>
              </a:rPr>
              <a:t>requêtes : 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fr-FR" sz="1000" b="1" spc="-45" noProof="0" dirty="0">
                <a:solidFill>
                  <a:srgbClr val="FF0000"/>
                </a:solidFill>
                <a:latin typeface="Montserrat"/>
                <a:cs typeface="Montserrat"/>
              </a:rPr>
              <a:t>15 millions rdv / mois</a:t>
            </a:r>
            <a:endParaRPr lang="fr-FR" sz="1000" b="1" noProof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7143749"/>
            <a:ext cx="12191999" cy="114299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34900"/>
            <a:ext cx="6711336" cy="5688906"/>
          </a:xfrm>
          <a:prstGeom prst="rect">
            <a:avLst/>
          </a:prstGeom>
        </p:spPr>
      </p:pic>
      <p:sp>
        <p:nvSpPr>
          <p:cNvPr id="62" name="object 47"/>
          <p:cNvSpPr txBox="1"/>
          <p:nvPr/>
        </p:nvSpPr>
        <p:spPr>
          <a:xfrm>
            <a:off x="365701" y="5700617"/>
            <a:ext cx="107124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fr-FR" sz="1000" spc="-70" noProof="0" dirty="0">
                <a:latin typeface="Montserrat"/>
                <a:cs typeface="Montserrat"/>
              </a:rPr>
              <a:t>Backup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5" name="object 29"/>
          <p:cNvSpPr/>
          <p:nvPr/>
        </p:nvSpPr>
        <p:spPr>
          <a:xfrm>
            <a:off x="228600" y="37330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3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3" y="0"/>
                </a:lnTo>
                <a:lnTo>
                  <a:pt x="2304083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2" y="608632"/>
                </a:lnTo>
                <a:lnTo>
                  <a:pt x="2272003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8" name="object 33"/>
          <p:cNvSpPr/>
          <p:nvPr/>
        </p:nvSpPr>
        <p:spPr>
          <a:xfrm>
            <a:off x="2667000" y="3737524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1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1" y="0"/>
                </a:lnTo>
                <a:lnTo>
                  <a:pt x="2304081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0" y="608632"/>
                </a:lnTo>
                <a:lnTo>
                  <a:pt x="2272001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2" y="3809206"/>
            <a:ext cx="253018" cy="25301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1" t="16663" r="35957" b="40014"/>
          <a:stretch/>
        </p:blipFill>
        <p:spPr>
          <a:xfrm>
            <a:off x="2749553" y="3779819"/>
            <a:ext cx="257988" cy="257988"/>
          </a:xfrm>
          <a:prstGeom prst="rect">
            <a:avLst/>
          </a:prstGeom>
        </p:spPr>
      </p:pic>
      <p:sp>
        <p:nvSpPr>
          <p:cNvPr id="70" name="object 31"/>
          <p:cNvSpPr txBox="1"/>
          <p:nvPr/>
        </p:nvSpPr>
        <p:spPr>
          <a:xfrm>
            <a:off x="398507" y="3779491"/>
            <a:ext cx="133223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RDS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Base de données MySQL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71" name="object 31"/>
          <p:cNvSpPr txBox="1"/>
          <p:nvPr/>
        </p:nvSpPr>
        <p:spPr>
          <a:xfrm>
            <a:off x="2777489" y="3779491"/>
            <a:ext cx="133223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EC2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VM Application</a:t>
            </a:r>
            <a:endParaRPr lang="fr-FR" sz="1000" noProof="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4531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399" y="6477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38324" y="699817"/>
            <a:ext cx="133350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lang="fr-FR" sz="1400" noProof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40" noProof="0" dirty="0"/>
              <a:t>Architecture</a:t>
            </a:r>
            <a:r>
              <a:rPr lang="fr-FR" spc="-30" noProof="0" dirty="0"/>
              <a:t> </a:t>
            </a:r>
            <a:r>
              <a:rPr lang="fr-FR" spc="-265" noProof="0" dirty="0"/>
              <a:t>Azure</a:t>
            </a:r>
          </a:p>
        </p:txBody>
      </p:sp>
      <p:sp>
        <p:nvSpPr>
          <p:cNvPr id="18" name="object 18"/>
          <p:cNvSpPr/>
          <p:nvPr/>
        </p:nvSpPr>
        <p:spPr>
          <a:xfrm>
            <a:off x="76200" y="1675606"/>
            <a:ext cx="5029200" cy="3017734"/>
          </a:xfrm>
          <a:custGeom>
            <a:avLst/>
            <a:gdLst/>
            <a:ahLst/>
            <a:cxnLst/>
            <a:rect l="l" t="t" r="r" b="b"/>
            <a:pathLst>
              <a:path w="5029200" h="2019300">
                <a:moveTo>
                  <a:pt x="4958003" y="2019299"/>
                </a:moveTo>
                <a:lnTo>
                  <a:pt x="71196" y="2019299"/>
                </a:lnTo>
                <a:lnTo>
                  <a:pt x="66241" y="2018811"/>
                </a:lnTo>
                <a:lnTo>
                  <a:pt x="29705" y="2003677"/>
                </a:lnTo>
                <a:lnTo>
                  <a:pt x="3885" y="1967637"/>
                </a:lnTo>
                <a:lnTo>
                  <a:pt x="0" y="1948103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58003" y="0"/>
                </a:lnTo>
                <a:lnTo>
                  <a:pt x="4999491" y="15621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1948103"/>
                </a:lnTo>
                <a:lnTo>
                  <a:pt x="5013576" y="1989594"/>
                </a:lnTo>
                <a:lnTo>
                  <a:pt x="4977537" y="2015414"/>
                </a:lnTo>
                <a:lnTo>
                  <a:pt x="4962957" y="2018811"/>
                </a:lnTo>
                <a:lnTo>
                  <a:pt x="4958003" y="2019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9" name="object 19"/>
          <p:cNvSpPr txBox="1"/>
          <p:nvPr/>
        </p:nvSpPr>
        <p:spPr>
          <a:xfrm>
            <a:off x="215901" y="1810684"/>
            <a:ext cx="21266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Composants</a:t>
            </a:r>
            <a:r>
              <a:rPr lang="fr-FR" sz="1500" b="1" spc="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Principaux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" y="22090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3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2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3" y="0"/>
                </a:lnTo>
                <a:lnTo>
                  <a:pt x="2304083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2" y="608632"/>
                </a:lnTo>
                <a:lnTo>
                  <a:pt x="2272003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3" name="object 23"/>
          <p:cNvSpPr txBox="1"/>
          <p:nvPr/>
        </p:nvSpPr>
        <p:spPr>
          <a:xfrm>
            <a:off x="367026" y="2298385"/>
            <a:ext cx="1958339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Azure Machine Learning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Déploiement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8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modèle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4A5462"/>
                </a:solidFill>
                <a:latin typeface="Montserrat"/>
                <a:cs typeface="Montserrat"/>
              </a:rPr>
              <a:t>XGBoost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7950" y="2209006"/>
            <a:ext cx="2305050" cy="609600"/>
            <a:chOff x="8820148" y="1790699"/>
            <a:chExt cx="2305050" cy="609600"/>
          </a:xfrm>
        </p:grpSpPr>
        <p:sp>
          <p:nvSpPr>
            <p:cNvPr id="25" name="object 25"/>
            <p:cNvSpPr/>
            <p:nvPr/>
          </p:nvSpPr>
          <p:spPr>
            <a:xfrm>
              <a:off x="8820148" y="1790699"/>
              <a:ext cx="2305050" cy="609600"/>
            </a:xfrm>
            <a:custGeom>
              <a:avLst/>
              <a:gdLst/>
              <a:ahLst/>
              <a:cxnLst/>
              <a:rect l="l" t="t" r="r" b="b"/>
              <a:pathLst>
                <a:path w="2305050" h="609600">
                  <a:moveTo>
                    <a:pt x="2272001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1" y="0"/>
                  </a:lnTo>
                  <a:lnTo>
                    <a:pt x="2304081" y="28187"/>
                  </a:lnTo>
                  <a:lnTo>
                    <a:pt x="2305049" y="33047"/>
                  </a:lnTo>
                  <a:lnTo>
                    <a:pt x="2305049" y="576552"/>
                  </a:lnTo>
                  <a:lnTo>
                    <a:pt x="2276860" y="608632"/>
                  </a:lnTo>
                  <a:lnTo>
                    <a:pt x="2272001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4415" y="1913654"/>
              <a:ext cx="171516" cy="17319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749552" y="2251928"/>
            <a:ext cx="1940257" cy="437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API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Mangement Services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Exposition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sécurisée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l'API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600" y="29329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3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3" y="0"/>
                </a:lnTo>
                <a:lnTo>
                  <a:pt x="2304083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2" y="608632"/>
                </a:lnTo>
                <a:lnTo>
                  <a:pt x="2272003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1" name="object 31"/>
          <p:cNvSpPr txBox="1"/>
          <p:nvPr/>
        </p:nvSpPr>
        <p:spPr>
          <a:xfrm>
            <a:off x="329305" y="2992373"/>
            <a:ext cx="1570354" cy="437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b="0" spc="-10" noProof="0" dirty="0" err="1">
                <a:latin typeface="Montserrat Medium"/>
                <a:cs typeface="Montserrat Medium"/>
              </a:rPr>
              <a:t>Functions</a:t>
            </a:r>
            <a:r>
              <a:rPr lang="fr-FR" sz="1150" b="0" spc="-10" noProof="0" dirty="0">
                <a:latin typeface="Montserrat Medium"/>
                <a:cs typeface="Montserrat Medium"/>
              </a:rPr>
              <a:t> Azure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Fonctions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sans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serveur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47950" y="29329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1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1" y="0"/>
                </a:lnTo>
                <a:lnTo>
                  <a:pt x="2304081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0" y="608632"/>
                </a:lnTo>
                <a:lnTo>
                  <a:pt x="2272001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5" name="object 35"/>
          <p:cNvSpPr txBox="1"/>
          <p:nvPr/>
        </p:nvSpPr>
        <p:spPr>
          <a:xfrm>
            <a:off x="2749552" y="2975828"/>
            <a:ext cx="1974848" cy="437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35"/>
              </a:spcBef>
            </a:pPr>
            <a:r>
              <a:rPr lang="fr-FR" sz="1150" spc="-25" noProof="0" dirty="0">
                <a:latin typeface="Montserrat Medium"/>
                <a:cs typeface="Montserrat Medium"/>
              </a:rPr>
              <a:t> Azure management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Gestion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accès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200" y="4876005"/>
            <a:ext cx="2438400" cy="1612209"/>
            <a:chOff x="6248398" y="3467099"/>
            <a:chExt cx="2438400" cy="1371600"/>
          </a:xfrm>
        </p:grpSpPr>
        <p:sp>
          <p:nvSpPr>
            <p:cNvPr id="37" name="object 37"/>
            <p:cNvSpPr/>
            <p:nvPr/>
          </p:nvSpPr>
          <p:spPr>
            <a:xfrm>
              <a:off x="6248398" y="3467099"/>
              <a:ext cx="2438400" cy="1371600"/>
            </a:xfrm>
            <a:custGeom>
              <a:avLst/>
              <a:gdLst/>
              <a:ahLst/>
              <a:cxnLst/>
              <a:rect l="l" t="t" r="r" b="b"/>
              <a:pathLst>
                <a:path w="2438400" h="1371600">
                  <a:moveTo>
                    <a:pt x="2367203" y="1371599"/>
                  </a:moveTo>
                  <a:lnTo>
                    <a:pt x="71196" y="1371599"/>
                  </a:lnTo>
                  <a:lnTo>
                    <a:pt x="66241" y="1371111"/>
                  </a:lnTo>
                  <a:lnTo>
                    <a:pt x="29705" y="1355977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4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300403"/>
                  </a:lnTo>
                  <a:lnTo>
                    <a:pt x="2422778" y="1341893"/>
                  </a:lnTo>
                  <a:lnTo>
                    <a:pt x="2386737" y="1367713"/>
                  </a:lnTo>
                  <a:lnTo>
                    <a:pt x="2372158" y="1371111"/>
                  </a:lnTo>
                  <a:lnTo>
                    <a:pt x="2367203" y="1371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099" y="3599531"/>
              <a:ext cx="150018" cy="1714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2120" y="5011084"/>
            <a:ext cx="753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8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Sécurité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887" y="5430146"/>
            <a:ext cx="101418" cy="7284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76555" y="5934203"/>
            <a:ext cx="1479550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VPN / Express route</a:t>
            </a:r>
            <a:endParaRPr lang="fr-FR" sz="1000" noProof="0" dirty="0">
              <a:latin typeface="Montserrat"/>
              <a:cs typeface="Montserra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887" y="5620646"/>
            <a:ext cx="101418" cy="7284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4014" y="5333206"/>
            <a:ext cx="779145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90" noProof="0" dirty="0" err="1">
                <a:latin typeface="Montserrat"/>
                <a:cs typeface="Montserrat"/>
              </a:rPr>
              <a:t>Vnet</a:t>
            </a:r>
            <a:r>
              <a:rPr lang="fr-FR" sz="1000" spc="-90" noProof="0" dirty="0">
                <a:latin typeface="Montserrat"/>
                <a:cs typeface="Montserrat"/>
              </a:rPr>
              <a:t> </a:t>
            </a:r>
            <a:r>
              <a:rPr lang="fr-FR" sz="1000" spc="-40" noProof="0" dirty="0">
                <a:latin typeface="Montserrat"/>
                <a:cs typeface="Montserrat"/>
              </a:rPr>
              <a:t>isolation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7887" y="5811146"/>
            <a:ext cx="101600" cy="263525"/>
            <a:chOff x="6400085" y="4402239"/>
            <a:chExt cx="101600" cy="263525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085" y="4402239"/>
              <a:ext cx="101418" cy="728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085" y="4592739"/>
              <a:ext cx="101418" cy="7284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54014" y="5579080"/>
            <a:ext cx="1071245" cy="18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fr-FR" sz="1000" spc="-70" noProof="0" dirty="0">
                <a:latin typeface="Montserrat"/>
                <a:cs typeface="Montserrat"/>
              </a:rPr>
              <a:t>PCA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667000" y="4876006"/>
            <a:ext cx="2438400" cy="1612208"/>
            <a:chOff x="8839198" y="3467099"/>
            <a:chExt cx="2438400" cy="1371600"/>
          </a:xfrm>
        </p:grpSpPr>
        <p:sp>
          <p:nvSpPr>
            <p:cNvPr id="49" name="object 49"/>
            <p:cNvSpPr/>
            <p:nvPr/>
          </p:nvSpPr>
          <p:spPr>
            <a:xfrm>
              <a:off x="8839198" y="3467099"/>
              <a:ext cx="2438400" cy="1371600"/>
            </a:xfrm>
            <a:custGeom>
              <a:avLst/>
              <a:gdLst/>
              <a:ahLst/>
              <a:cxnLst/>
              <a:rect l="l" t="t" r="r" b="b"/>
              <a:pathLst>
                <a:path w="2438400" h="1371600">
                  <a:moveTo>
                    <a:pt x="2367203" y="1371599"/>
                  </a:moveTo>
                  <a:lnTo>
                    <a:pt x="71196" y="1371599"/>
                  </a:lnTo>
                  <a:lnTo>
                    <a:pt x="66241" y="1371111"/>
                  </a:lnTo>
                  <a:lnTo>
                    <a:pt x="29705" y="1355977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1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300403"/>
                  </a:lnTo>
                  <a:lnTo>
                    <a:pt x="2422776" y="1341893"/>
                  </a:lnTo>
                  <a:lnTo>
                    <a:pt x="2386737" y="1367713"/>
                  </a:lnTo>
                  <a:lnTo>
                    <a:pt x="2372157" y="1371111"/>
                  </a:lnTo>
                  <a:lnTo>
                    <a:pt x="2367203" y="1371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991598" y="3962399"/>
              <a:ext cx="2133600" cy="786362"/>
            </a:xfrm>
            <a:custGeom>
              <a:avLst/>
              <a:gdLst/>
              <a:ahLst/>
              <a:cxnLst/>
              <a:rect l="l" t="t" r="r" b="b"/>
              <a:pathLst>
                <a:path w="2133600" h="495300">
                  <a:moveTo>
                    <a:pt x="2100551" y="495299"/>
                  </a:moveTo>
                  <a:lnTo>
                    <a:pt x="33047" y="495299"/>
                  </a:lnTo>
                  <a:lnTo>
                    <a:pt x="28187" y="494332"/>
                  </a:lnTo>
                  <a:lnTo>
                    <a:pt x="966" y="467111"/>
                  </a:lnTo>
                  <a:lnTo>
                    <a:pt x="0" y="462252"/>
                  </a:lnTo>
                  <a:lnTo>
                    <a:pt x="0" y="457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00551" y="0"/>
                  </a:lnTo>
                  <a:lnTo>
                    <a:pt x="2132631" y="28186"/>
                  </a:lnTo>
                  <a:lnTo>
                    <a:pt x="2133599" y="33047"/>
                  </a:lnTo>
                  <a:lnTo>
                    <a:pt x="2133599" y="462252"/>
                  </a:lnTo>
                  <a:lnTo>
                    <a:pt x="2105410" y="494332"/>
                  </a:lnTo>
                  <a:lnTo>
                    <a:pt x="2100551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1599" y="3620312"/>
              <a:ext cx="104774" cy="14668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990058" y="5011084"/>
            <a:ext cx="15189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Estimation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7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coûts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143749"/>
            <a:ext cx="12191999" cy="114299"/>
          </a:xfrm>
          <a:prstGeom prst="rect">
            <a:avLst/>
          </a:prstGeom>
        </p:spPr>
      </p:pic>
      <p:sp>
        <p:nvSpPr>
          <p:cNvPr id="62" name="object 47"/>
          <p:cNvSpPr txBox="1"/>
          <p:nvPr/>
        </p:nvSpPr>
        <p:spPr>
          <a:xfrm>
            <a:off x="365701" y="5700617"/>
            <a:ext cx="107124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fr-FR" sz="1000" spc="-70" noProof="0" dirty="0">
                <a:latin typeface="Montserrat"/>
                <a:cs typeface="Montserrat"/>
              </a:rPr>
              <a:t>Backup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5" name="object 29"/>
          <p:cNvSpPr/>
          <p:nvPr/>
        </p:nvSpPr>
        <p:spPr>
          <a:xfrm>
            <a:off x="228600" y="37330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3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3" y="0"/>
                </a:lnTo>
                <a:lnTo>
                  <a:pt x="2304083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2" y="608632"/>
                </a:lnTo>
                <a:lnTo>
                  <a:pt x="2272003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8" name="object 33"/>
          <p:cNvSpPr/>
          <p:nvPr/>
        </p:nvSpPr>
        <p:spPr>
          <a:xfrm>
            <a:off x="2636846" y="3733006"/>
            <a:ext cx="2305050" cy="609600"/>
          </a:xfrm>
          <a:custGeom>
            <a:avLst/>
            <a:gdLst/>
            <a:ahLst/>
            <a:cxnLst/>
            <a:rect l="l" t="t" r="r" b="b"/>
            <a:pathLst>
              <a:path w="2305050" h="609600">
                <a:moveTo>
                  <a:pt x="2272001" y="609599"/>
                </a:moveTo>
                <a:lnTo>
                  <a:pt x="33047" y="609599"/>
                </a:lnTo>
                <a:lnTo>
                  <a:pt x="28187" y="608632"/>
                </a:lnTo>
                <a:lnTo>
                  <a:pt x="966" y="581411"/>
                </a:lnTo>
                <a:lnTo>
                  <a:pt x="0" y="576552"/>
                </a:lnTo>
                <a:lnTo>
                  <a:pt x="0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272001" y="0"/>
                </a:lnTo>
                <a:lnTo>
                  <a:pt x="2304081" y="28187"/>
                </a:lnTo>
                <a:lnTo>
                  <a:pt x="2305049" y="33047"/>
                </a:lnTo>
                <a:lnTo>
                  <a:pt x="2305049" y="576552"/>
                </a:lnTo>
                <a:lnTo>
                  <a:pt x="2276860" y="608632"/>
                </a:lnTo>
                <a:lnTo>
                  <a:pt x="2272001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70" name="object 31"/>
          <p:cNvSpPr txBox="1"/>
          <p:nvPr/>
        </p:nvSpPr>
        <p:spPr>
          <a:xfrm>
            <a:off x="344170" y="3789410"/>
            <a:ext cx="133223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spc="-10" noProof="0" dirty="0">
                <a:latin typeface="Montserrat Medium"/>
                <a:cs typeface="Montserrat Medium"/>
              </a:rPr>
              <a:t>MySQL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Base de données MySQL</a:t>
            </a:r>
            <a:endParaRPr lang="fr-FR" sz="1000" noProof="0" dirty="0">
              <a:latin typeface="Montserrat"/>
              <a:cs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08" y="1713762"/>
            <a:ext cx="6699883" cy="44439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7" y="3773646"/>
            <a:ext cx="264160" cy="2641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70" y="3767689"/>
            <a:ext cx="379862" cy="379862"/>
          </a:xfrm>
          <a:prstGeom prst="rect">
            <a:avLst/>
          </a:prstGeom>
        </p:spPr>
      </p:pic>
      <p:sp>
        <p:nvSpPr>
          <p:cNvPr id="54" name="object 31"/>
          <p:cNvSpPr txBox="1"/>
          <p:nvPr/>
        </p:nvSpPr>
        <p:spPr>
          <a:xfrm>
            <a:off x="2756254" y="3870163"/>
            <a:ext cx="1891946" cy="437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35"/>
              </a:spcBef>
            </a:pPr>
            <a:r>
              <a:rPr lang="fr-FR" sz="1150" spc="-10" noProof="0" dirty="0">
                <a:latin typeface="Montserrat Medium"/>
                <a:cs typeface="Montserrat Medium"/>
              </a:rPr>
              <a:t>Machine Virtuelle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Application d’analyse des rendez-vous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56" name="object 53"/>
          <p:cNvSpPr txBox="1"/>
          <p:nvPr/>
        </p:nvSpPr>
        <p:spPr>
          <a:xfrm>
            <a:off x="3043254" y="5430146"/>
            <a:ext cx="1646555" cy="7001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fr-FR" sz="1100" b="1" spc="-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4 924€</a:t>
            </a:r>
            <a:r>
              <a:rPr lang="fr-FR" sz="11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100" b="1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/</a:t>
            </a:r>
            <a:r>
              <a:rPr lang="fr-FR" sz="11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1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mois 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fr-FR" sz="11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59 093</a:t>
            </a:r>
            <a:r>
              <a:rPr lang="fr-FR" sz="1100" b="1" spc="-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€ / année</a:t>
            </a:r>
            <a:endParaRPr lang="fr-FR" sz="11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fr-FR" sz="1000" b="1" spc="-65" noProof="0" dirty="0">
                <a:solidFill>
                  <a:srgbClr val="4A5462"/>
                </a:solidFill>
                <a:latin typeface="Montserrat"/>
                <a:cs typeface="Montserrat"/>
              </a:rPr>
              <a:t>volume</a:t>
            </a:r>
            <a:r>
              <a:rPr lang="fr-FR" sz="1000" b="1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b="1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b="1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b="1" spc="-45" noProof="0" dirty="0">
                <a:solidFill>
                  <a:srgbClr val="4A5462"/>
                </a:solidFill>
                <a:latin typeface="Montserrat"/>
                <a:cs typeface="Montserrat"/>
              </a:rPr>
              <a:t>requêtes : 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lang="fr-FR" sz="1000" b="1" spc="-45" noProof="0" dirty="0">
                <a:solidFill>
                  <a:srgbClr val="FF0000"/>
                </a:solidFill>
                <a:latin typeface="Montserrat"/>
                <a:cs typeface="Montserrat"/>
              </a:rPr>
              <a:t>15 millions rdv / mois</a:t>
            </a:r>
            <a:endParaRPr lang="fr-FR" sz="1000" b="1" noProof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pic>
        <p:nvPicPr>
          <p:cNvPr id="61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649" y="6227110"/>
            <a:ext cx="101418" cy="72843"/>
          </a:xfrm>
          <a:prstGeom prst="rect">
            <a:avLst/>
          </a:prstGeom>
        </p:spPr>
      </p:pic>
      <p:sp>
        <p:nvSpPr>
          <p:cNvPr id="63" name="object 41"/>
          <p:cNvSpPr txBox="1"/>
          <p:nvPr/>
        </p:nvSpPr>
        <p:spPr>
          <a:xfrm>
            <a:off x="357201" y="6163455"/>
            <a:ext cx="1479550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Firewall / </a:t>
            </a:r>
            <a:r>
              <a:rPr lang="fr-FR" sz="1000" spc="-60" noProof="0" dirty="0" err="1">
                <a:latin typeface="Montserrat"/>
                <a:cs typeface="Montserrat"/>
              </a:rPr>
              <a:t>DDos</a:t>
            </a:r>
            <a:endParaRPr lang="fr-FR" sz="1000" noProof="0" dirty="0">
              <a:latin typeface="Montserrat"/>
              <a:cs typeface="Montserra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0" y="3041328"/>
            <a:ext cx="294228" cy="2011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8" t="32288" r="60428" b="35240"/>
          <a:stretch/>
        </p:blipFill>
        <p:spPr>
          <a:xfrm>
            <a:off x="316666" y="2269726"/>
            <a:ext cx="240561" cy="2646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2797" y="2994814"/>
            <a:ext cx="257603" cy="2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701770"/>
            <a:ext cx="293062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fr-FR" sz="1400" b="1" spc="-25" noProof="0" dirty="0">
                <a:solidFill>
                  <a:srgbClr val="FFFFFF"/>
                </a:solidFill>
                <a:latin typeface="Comfortaa SemiBold"/>
                <a:cs typeface="Comfortaa SemiBold"/>
              </a:rPr>
              <a:t>10</a:t>
            </a:r>
            <a:endParaRPr lang="fr-FR" sz="1400" noProof="0" dirty="0">
              <a:latin typeface="Comfortaa SemiBold"/>
              <a:cs typeface="Comfortaa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099" y="553178"/>
            <a:ext cx="454787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70" noProof="0" dirty="0"/>
              <a:t>Cas</a:t>
            </a:r>
            <a:r>
              <a:rPr lang="fr-FR" spc="-60" noProof="0" dirty="0"/>
              <a:t> </a:t>
            </a:r>
            <a:r>
              <a:rPr lang="fr-FR" spc="-204" noProof="0" dirty="0"/>
              <a:t>d'Utilisation</a:t>
            </a:r>
            <a:r>
              <a:rPr lang="fr-FR" spc="-60" noProof="0" dirty="0"/>
              <a:t> </a:t>
            </a:r>
            <a:r>
              <a:rPr lang="fr-FR" spc="-235" noProof="0" dirty="0"/>
              <a:t>Pratique</a:t>
            </a:r>
          </a:p>
        </p:txBody>
      </p:sp>
      <p:sp>
        <p:nvSpPr>
          <p:cNvPr id="5" name="object 5"/>
          <p:cNvSpPr/>
          <p:nvPr/>
        </p:nvSpPr>
        <p:spPr>
          <a:xfrm>
            <a:off x="914399" y="1257299"/>
            <a:ext cx="5029200" cy="3048000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958002" y="3047999"/>
                </a:moveTo>
                <a:lnTo>
                  <a:pt x="71196" y="3047999"/>
                </a:lnTo>
                <a:lnTo>
                  <a:pt x="66241" y="3047511"/>
                </a:lnTo>
                <a:lnTo>
                  <a:pt x="29705" y="3032377"/>
                </a:lnTo>
                <a:lnTo>
                  <a:pt x="3885" y="2996337"/>
                </a:lnTo>
                <a:lnTo>
                  <a:pt x="0" y="2976802"/>
                </a:lnTo>
                <a:lnTo>
                  <a:pt x="0" y="2971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58002" y="0"/>
                </a:lnTo>
                <a:lnTo>
                  <a:pt x="4999493" y="15621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2976802"/>
                </a:lnTo>
                <a:lnTo>
                  <a:pt x="5013577" y="3018294"/>
                </a:lnTo>
                <a:lnTo>
                  <a:pt x="4977537" y="3044113"/>
                </a:lnTo>
                <a:lnTo>
                  <a:pt x="4962957" y="3047511"/>
                </a:lnTo>
                <a:lnTo>
                  <a:pt x="4958002" y="3047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/>
          <p:nvPr/>
        </p:nvSpPr>
        <p:spPr>
          <a:xfrm>
            <a:off x="914399" y="4533899"/>
            <a:ext cx="5029200" cy="2133600"/>
          </a:xfrm>
          <a:custGeom>
            <a:avLst/>
            <a:gdLst/>
            <a:ahLst/>
            <a:cxnLst/>
            <a:rect l="l" t="t" r="r" b="b"/>
            <a:pathLst>
              <a:path w="5029200" h="2133600">
                <a:moveTo>
                  <a:pt x="4958002" y="2133599"/>
                </a:moveTo>
                <a:lnTo>
                  <a:pt x="71196" y="2133599"/>
                </a:lnTo>
                <a:lnTo>
                  <a:pt x="66241" y="2133110"/>
                </a:lnTo>
                <a:lnTo>
                  <a:pt x="29705" y="2117977"/>
                </a:lnTo>
                <a:lnTo>
                  <a:pt x="3885" y="2081937"/>
                </a:lnTo>
                <a:lnTo>
                  <a:pt x="0" y="2062403"/>
                </a:lnTo>
                <a:lnTo>
                  <a:pt x="0" y="2057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958002" y="0"/>
                </a:lnTo>
                <a:lnTo>
                  <a:pt x="4999493" y="15621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2062403"/>
                </a:lnTo>
                <a:lnTo>
                  <a:pt x="5013577" y="2103893"/>
                </a:lnTo>
                <a:lnTo>
                  <a:pt x="4977537" y="2129712"/>
                </a:lnTo>
                <a:lnTo>
                  <a:pt x="4962957" y="2133110"/>
                </a:lnTo>
                <a:lnTo>
                  <a:pt x="4958002" y="21335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7" name="object 7"/>
          <p:cNvSpPr txBox="1"/>
          <p:nvPr/>
        </p:nvSpPr>
        <p:spPr>
          <a:xfrm>
            <a:off x="1092200" y="1418322"/>
            <a:ext cx="40417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Scénario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: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Cabinet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Médecine</a:t>
            </a:r>
            <a:r>
              <a:rPr lang="fr-FR" sz="1700" b="1" spc="-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Générale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99" y="18478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9" name="object 9"/>
          <p:cNvSpPr txBox="1"/>
          <p:nvPr/>
        </p:nvSpPr>
        <p:spPr>
          <a:xfrm>
            <a:off x="1196379" y="1853606"/>
            <a:ext cx="838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1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3199" y="1784113"/>
            <a:ext cx="36029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lang="fr-FR" sz="1300" spc="-80" noProof="0" dirty="0">
                <a:latin typeface="Montserrat"/>
                <a:cs typeface="Montserrat"/>
              </a:rPr>
              <a:t>Le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cabinet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reçoit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50" b="1" spc="-110" noProof="0" dirty="0">
                <a:latin typeface="Montserrat SemiBold"/>
                <a:cs typeface="Montserrat SemiBold"/>
              </a:rPr>
              <a:t>40</a:t>
            </a:r>
            <a:r>
              <a:rPr lang="fr-FR" sz="1350" b="1" spc="-2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85" noProof="0" dirty="0">
                <a:latin typeface="Montserrat SemiBold"/>
                <a:cs typeface="Montserrat SemiBold"/>
              </a:rPr>
              <a:t>patients/jour</a:t>
            </a:r>
            <a:r>
              <a:rPr lang="fr-FR" sz="1350" b="1" spc="-35" noProof="0" dirty="0">
                <a:latin typeface="Montserrat SemiBold"/>
                <a:cs typeface="Montserrat SemiBold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avec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un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35" noProof="0" dirty="0">
                <a:latin typeface="Montserrat"/>
                <a:cs typeface="Montserrat"/>
              </a:rPr>
              <a:t>taux </a:t>
            </a:r>
            <a:r>
              <a:rPr lang="fr-FR" sz="1300" spc="-60" noProof="0" dirty="0">
                <a:latin typeface="Montserrat"/>
                <a:cs typeface="Montserrat"/>
              </a:rPr>
              <a:t>d'annulation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50" b="1" spc="-25" noProof="0" dirty="0">
                <a:latin typeface="Montserrat SemiBold"/>
                <a:cs typeface="Montserrat SemiBold"/>
              </a:rPr>
              <a:t>15%</a:t>
            </a:r>
            <a:endParaRPr lang="fr-FR" sz="1350" noProof="0" dirty="0">
              <a:latin typeface="Montserrat SemiBold"/>
              <a:cs typeface="Montserrat Semi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899" y="24574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2" name="object 12"/>
          <p:cNvSpPr txBox="1"/>
          <p:nvPr/>
        </p:nvSpPr>
        <p:spPr>
          <a:xfrm>
            <a:off x="1181199" y="2463206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2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199" y="2398605"/>
            <a:ext cx="4044950" cy="47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Notre</a:t>
            </a:r>
            <a:r>
              <a:rPr lang="fr-FR" sz="1300" spc="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système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prédit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risques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élevés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d'annulation </a:t>
            </a:r>
            <a:r>
              <a:rPr lang="fr-FR" sz="1300" spc="-70" noProof="0" dirty="0">
                <a:latin typeface="Montserrat"/>
                <a:cs typeface="Montserrat"/>
              </a:rPr>
              <a:t>pour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50" b="1" spc="-105" noProof="0" dirty="0">
                <a:latin typeface="Montserrat SemiBold"/>
                <a:cs typeface="Montserrat SemiBold"/>
              </a:rPr>
              <a:t>8</a:t>
            </a:r>
            <a:r>
              <a:rPr lang="fr-FR" sz="1350" b="1" spc="-5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05" noProof="0" dirty="0">
                <a:latin typeface="Montserrat SemiBold"/>
                <a:cs typeface="Montserrat SemiBold"/>
              </a:rPr>
              <a:t>rendez-</a:t>
            </a:r>
            <a:r>
              <a:rPr lang="fr-FR" sz="1350" b="1" spc="-20" noProof="0" dirty="0">
                <a:latin typeface="Montserrat SemiBold"/>
                <a:cs typeface="Montserrat SemiBold"/>
              </a:rPr>
              <a:t>vous</a:t>
            </a:r>
            <a:endParaRPr lang="fr-FR" sz="1350" noProof="0" dirty="0">
              <a:latin typeface="Montserrat SemiBold"/>
              <a:cs typeface="Montserrat 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899" y="30670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5" name="object 15"/>
          <p:cNvSpPr txBox="1"/>
          <p:nvPr/>
        </p:nvSpPr>
        <p:spPr>
          <a:xfrm>
            <a:off x="1181199" y="3072806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3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3199" y="3002254"/>
            <a:ext cx="36772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80" noProof="0" dirty="0">
                <a:latin typeface="Montserrat"/>
                <a:cs typeface="Montserrat"/>
              </a:rPr>
              <a:t>Le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cabinet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contacte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ces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8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patients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et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confirme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5 </a:t>
            </a:r>
            <a:r>
              <a:rPr lang="fr-FR" sz="1300" spc="-75" noProof="0" dirty="0">
                <a:latin typeface="Montserrat"/>
                <a:cs typeface="Montserrat"/>
              </a:rPr>
              <a:t>rendez-</a:t>
            </a:r>
            <a:r>
              <a:rPr lang="fr-FR" sz="1300" spc="-20" noProof="0" dirty="0">
                <a:latin typeface="Montserrat"/>
                <a:cs typeface="Montserrat"/>
              </a:rPr>
              <a:t>vous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4899" y="36766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8" name="object 18"/>
          <p:cNvSpPr txBox="1"/>
          <p:nvPr/>
        </p:nvSpPr>
        <p:spPr>
          <a:xfrm>
            <a:off x="1173757" y="3682406"/>
            <a:ext cx="1289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4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3199" y="3611853"/>
            <a:ext cx="41713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Les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3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autres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créneaux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sont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réaffectés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à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patients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latin typeface="Montserrat"/>
                <a:cs typeface="Montserrat"/>
              </a:rPr>
              <a:t>en </a:t>
            </a:r>
            <a:r>
              <a:rPr lang="fr-FR" sz="1300" spc="-10" noProof="0" dirty="0">
                <a:latin typeface="Montserrat"/>
                <a:cs typeface="Montserrat"/>
              </a:rPr>
              <a:t>attente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2200" y="4694922"/>
            <a:ext cx="19570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Bénéfices</a:t>
            </a:r>
            <a:r>
              <a:rPr lang="fr-FR" sz="1700" b="1" spc="-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attendus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04899" y="5105399"/>
            <a:ext cx="2247900" cy="609600"/>
            <a:chOff x="1104899" y="5105399"/>
            <a:chExt cx="2247900" cy="609600"/>
          </a:xfrm>
        </p:grpSpPr>
        <p:sp>
          <p:nvSpPr>
            <p:cNvPr id="22" name="object 22"/>
            <p:cNvSpPr/>
            <p:nvPr/>
          </p:nvSpPr>
          <p:spPr>
            <a:xfrm>
              <a:off x="1104899" y="5105399"/>
              <a:ext cx="2247900" cy="609600"/>
            </a:xfrm>
            <a:custGeom>
              <a:avLst/>
              <a:gdLst/>
              <a:ahLst/>
              <a:cxnLst/>
              <a:rect l="l" t="t" r="r" b="b"/>
              <a:pathLst>
                <a:path w="2247900" h="609600">
                  <a:moveTo>
                    <a:pt x="221485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14852" y="0"/>
                  </a:lnTo>
                  <a:lnTo>
                    <a:pt x="2246932" y="28186"/>
                  </a:lnTo>
                  <a:lnTo>
                    <a:pt x="2247899" y="33047"/>
                  </a:lnTo>
                  <a:lnTo>
                    <a:pt x="2247899" y="576551"/>
                  </a:lnTo>
                  <a:lnTo>
                    <a:pt x="2219712" y="608632"/>
                  </a:lnTo>
                  <a:lnTo>
                    <a:pt x="221485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5324474"/>
              <a:ext cx="171449" cy="1714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54149" y="5186786"/>
            <a:ext cx="1397000" cy="4089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Temps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+2h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productives/jour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05199" y="5105399"/>
            <a:ext cx="2247900" cy="609600"/>
            <a:chOff x="3505199" y="5105399"/>
            <a:chExt cx="2247900" cy="609600"/>
          </a:xfrm>
        </p:grpSpPr>
        <p:sp>
          <p:nvSpPr>
            <p:cNvPr id="26" name="object 26"/>
            <p:cNvSpPr/>
            <p:nvPr/>
          </p:nvSpPr>
          <p:spPr>
            <a:xfrm>
              <a:off x="3505199" y="5105399"/>
              <a:ext cx="2247900" cy="609600"/>
            </a:xfrm>
            <a:custGeom>
              <a:avLst/>
              <a:gdLst/>
              <a:ahLst/>
              <a:cxnLst/>
              <a:rect l="l" t="t" r="r" b="b"/>
              <a:pathLst>
                <a:path w="2247900" h="609600">
                  <a:moveTo>
                    <a:pt x="221485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14852" y="0"/>
                  </a:lnTo>
                  <a:lnTo>
                    <a:pt x="2246932" y="28186"/>
                  </a:lnTo>
                  <a:lnTo>
                    <a:pt x="2247899" y="33047"/>
                  </a:lnTo>
                  <a:lnTo>
                    <a:pt x="2247899" y="576551"/>
                  </a:lnTo>
                  <a:lnTo>
                    <a:pt x="2219712" y="608632"/>
                  </a:lnTo>
                  <a:lnTo>
                    <a:pt x="221485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0" y="5334952"/>
              <a:ext cx="104774" cy="14668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90156" y="5186786"/>
            <a:ext cx="1019175" cy="4089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Revenus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+12%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mensuels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04899" y="5867399"/>
            <a:ext cx="2247900" cy="609600"/>
            <a:chOff x="1104899" y="5867399"/>
            <a:chExt cx="2247900" cy="609600"/>
          </a:xfrm>
        </p:grpSpPr>
        <p:sp>
          <p:nvSpPr>
            <p:cNvPr id="30" name="object 30"/>
            <p:cNvSpPr/>
            <p:nvPr/>
          </p:nvSpPr>
          <p:spPr>
            <a:xfrm>
              <a:off x="1104899" y="5867399"/>
              <a:ext cx="2247900" cy="609600"/>
            </a:xfrm>
            <a:custGeom>
              <a:avLst/>
              <a:gdLst/>
              <a:ahLst/>
              <a:cxnLst/>
              <a:rect l="l" t="t" r="r" b="b"/>
              <a:pathLst>
                <a:path w="2247900" h="609600">
                  <a:moveTo>
                    <a:pt x="221485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14852" y="0"/>
                  </a:lnTo>
                  <a:lnTo>
                    <a:pt x="2246932" y="28186"/>
                  </a:lnTo>
                  <a:lnTo>
                    <a:pt x="2247899" y="33047"/>
                  </a:lnTo>
                  <a:lnTo>
                    <a:pt x="2247899" y="576551"/>
                  </a:lnTo>
                  <a:lnTo>
                    <a:pt x="2219712" y="608632"/>
                  </a:lnTo>
                  <a:lnTo>
                    <a:pt x="221485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99" y="6086474"/>
              <a:ext cx="214312" cy="1714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497012" y="5948785"/>
            <a:ext cx="1101090" cy="4089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Patients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+10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par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semaine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05199" y="5867399"/>
            <a:ext cx="2247900" cy="609600"/>
            <a:chOff x="3505199" y="5867399"/>
            <a:chExt cx="2247900" cy="609600"/>
          </a:xfrm>
        </p:grpSpPr>
        <p:sp>
          <p:nvSpPr>
            <p:cNvPr id="34" name="object 34"/>
            <p:cNvSpPr/>
            <p:nvPr/>
          </p:nvSpPr>
          <p:spPr>
            <a:xfrm>
              <a:off x="3505199" y="5867399"/>
              <a:ext cx="2247900" cy="609600"/>
            </a:xfrm>
            <a:custGeom>
              <a:avLst/>
              <a:gdLst/>
              <a:ahLst/>
              <a:cxnLst/>
              <a:rect l="l" t="t" r="r" b="b"/>
              <a:pathLst>
                <a:path w="2247900" h="609600">
                  <a:moveTo>
                    <a:pt x="221485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14852" y="0"/>
                  </a:lnTo>
                  <a:lnTo>
                    <a:pt x="2246932" y="28186"/>
                  </a:lnTo>
                  <a:lnTo>
                    <a:pt x="2247899" y="33047"/>
                  </a:lnTo>
                  <a:lnTo>
                    <a:pt x="2247899" y="576551"/>
                  </a:lnTo>
                  <a:lnTo>
                    <a:pt x="2219712" y="608632"/>
                  </a:lnTo>
                  <a:lnTo>
                    <a:pt x="221485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0" y="6086474"/>
              <a:ext cx="171449" cy="1714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54450" y="5948785"/>
            <a:ext cx="1035685" cy="4089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Satisfaction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+18%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médecins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48398" y="1257299"/>
            <a:ext cx="5029200" cy="5181600"/>
            <a:chOff x="6248398" y="1257299"/>
            <a:chExt cx="5029200" cy="5181600"/>
          </a:xfrm>
        </p:grpSpPr>
        <p:sp>
          <p:nvSpPr>
            <p:cNvPr id="38" name="object 38"/>
            <p:cNvSpPr/>
            <p:nvPr/>
          </p:nvSpPr>
          <p:spPr>
            <a:xfrm>
              <a:off x="6248398" y="1257299"/>
              <a:ext cx="5029200" cy="5181600"/>
            </a:xfrm>
            <a:custGeom>
              <a:avLst/>
              <a:gdLst/>
              <a:ahLst/>
              <a:cxnLst/>
              <a:rect l="l" t="t" r="r" b="b"/>
              <a:pathLst>
                <a:path w="5029200" h="5181600">
                  <a:moveTo>
                    <a:pt x="4958003" y="5181599"/>
                  </a:moveTo>
                  <a:lnTo>
                    <a:pt x="71196" y="5181599"/>
                  </a:lnTo>
                  <a:lnTo>
                    <a:pt x="66241" y="5181111"/>
                  </a:lnTo>
                  <a:lnTo>
                    <a:pt x="29705" y="5165977"/>
                  </a:lnTo>
                  <a:lnTo>
                    <a:pt x="3885" y="5129937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5110402"/>
                  </a:lnTo>
                  <a:lnTo>
                    <a:pt x="5013576" y="5151893"/>
                  </a:lnTo>
                  <a:lnTo>
                    <a:pt x="4977537" y="5177713"/>
                  </a:lnTo>
                  <a:lnTo>
                    <a:pt x="4962957" y="5181111"/>
                  </a:lnTo>
                  <a:lnTo>
                    <a:pt x="4958003" y="5181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38898" y="1828799"/>
              <a:ext cx="4648200" cy="2400300"/>
            </a:xfrm>
            <a:custGeom>
              <a:avLst/>
              <a:gdLst/>
              <a:ahLst/>
              <a:cxnLst/>
              <a:rect l="l" t="t" r="r" b="b"/>
              <a:pathLst>
                <a:path w="4648200" h="2400300">
                  <a:moveTo>
                    <a:pt x="4615152" y="2400299"/>
                  </a:moveTo>
                  <a:lnTo>
                    <a:pt x="33047" y="2400299"/>
                  </a:lnTo>
                  <a:lnTo>
                    <a:pt x="28187" y="2399332"/>
                  </a:lnTo>
                  <a:lnTo>
                    <a:pt x="966" y="2372111"/>
                  </a:lnTo>
                  <a:lnTo>
                    <a:pt x="0" y="2367251"/>
                  </a:lnTo>
                  <a:lnTo>
                    <a:pt x="0" y="2362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15152" y="0"/>
                  </a:lnTo>
                  <a:lnTo>
                    <a:pt x="4647232" y="28187"/>
                  </a:lnTo>
                  <a:lnTo>
                    <a:pt x="4648199" y="33047"/>
                  </a:lnTo>
                  <a:lnTo>
                    <a:pt x="4648199" y="2367251"/>
                  </a:lnTo>
                  <a:lnTo>
                    <a:pt x="4620011" y="2399332"/>
                  </a:lnTo>
                  <a:lnTo>
                    <a:pt x="4615152" y="2400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38898" y="4799806"/>
              <a:ext cx="4648200" cy="1567286"/>
            </a:xfrm>
            <a:custGeom>
              <a:avLst/>
              <a:gdLst/>
              <a:ahLst/>
              <a:cxnLst/>
              <a:rect l="l" t="t" r="r" b="b"/>
              <a:pathLst>
                <a:path w="4648200" h="1866900">
                  <a:moveTo>
                    <a:pt x="4577003" y="1866899"/>
                  </a:moveTo>
                  <a:lnTo>
                    <a:pt x="71196" y="1866899"/>
                  </a:lnTo>
                  <a:lnTo>
                    <a:pt x="66241" y="1866411"/>
                  </a:lnTo>
                  <a:lnTo>
                    <a:pt x="29704" y="1851277"/>
                  </a:lnTo>
                  <a:lnTo>
                    <a:pt x="3885" y="1815236"/>
                  </a:lnTo>
                  <a:lnTo>
                    <a:pt x="0" y="1795703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3" y="0"/>
                  </a:lnTo>
                  <a:lnTo>
                    <a:pt x="4618493" y="15621"/>
                  </a:lnTo>
                  <a:lnTo>
                    <a:pt x="4644313" y="51661"/>
                  </a:lnTo>
                  <a:lnTo>
                    <a:pt x="4648200" y="71196"/>
                  </a:lnTo>
                  <a:lnTo>
                    <a:pt x="4648200" y="1795703"/>
                  </a:lnTo>
                  <a:lnTo>
                    <a:pt x="4632576" y="1837193"/>
                  </a:lnTo>
                  <a:lnTo>
                    <a:pt x="4596537" y="1863012"/>
                  </a:lnTo>
                  <a:lnTo>
                    <a:pt x="4581957" y="1866411"/>
                  </a:lnTo>
                  <a:lnTo>
                    <a:pt x="4577003" y="18668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26199" y="1418322"/>
            <a:ext cx="24542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Impact</a:t>
            </a:r>
            <a:r>
              <a:rPr lang="fr-FR" sz="1700" b="1" spc="-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sur</a:t>
            </a:r>
            <a:r>
              <a:rPr lang="fr-FR" sz="1700" b="1" spc="-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les</a:t>
            </a:r>
            <a:r>
              <a:rPr lang="fr-FR" sz="1700" b="1" spc="-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No-</a:t>
            </a: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Shows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1300" y="1981199"/>
            <a:ext cx="4343399" cy="18287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855122" y="3869244"/>
            <a:ext cx="38157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Réduction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rendez-vous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manqués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après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45" noProof="0" dirty="0">
                <a:solidFill>
                  <a:srgbClr val="4A5462"/>
                </a:solidFill>
                <a:latin typeface="Montserrat"/>
                <a:cs typeface="Montserrat"/>
              </a:rPr>
              <a:t>déploiement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78600" y="4921407"/>
            <a:ext cx="127000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500" b="1" spc="-105" noProof="0" dirty="0">
                <a:latin typeface="Montserrat SemiBold"/>
                <a:cs typeface="Montserrat SemiBold"/>
              </a:rPr>
              <a:t>Commentaire :  </a:t>
            </a:r>
            <a:endParaRPr lang="fr-FR" sz="1500" noProof="0" dirty="0">
              <a:latin typeface="Montserrat SemiBold"/>
              <a:cs typeface="Montserrat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78600" y="5236919"/>
            <a:ext cx="4335145" cy="934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"Grâce </a:t>
            </a:r>
            <a:r>
              <a:rPr lang="fr-FR" sz="1350" i="1" spc="-85" noProof="0" dirty="0">
                <a:solidFill>
                  <a:srgbClr val="374050"/>
                </a:solidFill>
                <a:latin typeface="Lucida Sans"/>
                <a:cs typeface="Lucida Sans"/>
              </a:rPr>
              <a:t>au</a:t>
            </a: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système</a:t>
            </a: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de</a:t>
            </a: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prédiction,</a:t>
            </a: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nous</a:t>
            </a:r>
            <a:r>
              <a:rPr lang="fr-FR" sz="1350" i="1" spc="-80" noProof="0" dirty="0">
                <a:solidFill>
                  <a:srgbClr val="374050"/>
                </a:solidFill>
                <a:latin typeface="Lucida Sans"/>
                <a:cs typeface="Lucida Sans"/>
              </a:rPr>
              <a:t> allons 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réduire 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significativement</a:t>
            </a:r>
            <a:r>
              <a:rPr lang="fr-FR" sz="1350" i="1" spc="-55" noProof="0" dirty="0">
                <a:solidFill>
                  <a:srgbClr val="374050"/>
                </a:solidFill>
                <a:latin typeface="Lucida Sans"/>
                <a:cs typeface="Lucida Sans"/>
              </a:rPr>
              <a:t> les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70" noProof="0" dirty="0">
                <a:solidFill>
                  <a:srgbClr val="374050"/>
                </a:solidFill>
                <a:latin typeface="Lucida Sans"/>
                <a:cs typeface="Lucida Sans"/>
              </a:rPr>
              <a:t>créneaux</a:t>
            </a:r>
            <a:r>
              <a:rPr lang="fr-FR" sz="1350" i="1" spc="-55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perdus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20" noProof="0" dirty="0">
                <a:solidFill>
                  <a:srgbClr val="374050"/>
                </a:solidFill>
                <a:latin typeface="Lucida Sans"/>
                <a:cs typeface="Lucida Sans"/>
              </a:rPr>
              <a:t>et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75" noProof="0" dirty="0">
                <a:solidFill>
                  <a:srgbClr val="374050"/>
                </a:solidFill>
                <a:latin typeface="Lucida Sans"/>
                <a:cs typeface="Lucida Sans"/>
              </a:rPr>
              <a:t>améliorer</a:t>
            </a:r>
            <a:r>
              <a:rPr lang="fr-FR" sz="1350" i="1" spc="-55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notre </a:t>
            </a:r>
            <a:r>
              <a:rPr lang="fr-FR" sz="1350" i="1" spc="-70" noProof="0" dirty="0">
                <a:solidFill>
                  <a:srgbClr val="374050"/>
                </a:solidFill>
                <a:latin typeface="Lucida Sans"/>
                <a:cs typeface="Lucida Sans"/>
              </a:rPr>
              <a:t>organisation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45" noProof="0" dirty="0">
                <a:solidFill>
                  <a:srgbClr val="374050"/>
                </a:solidFill>
                <a:latin typeface="Lucida Sans"/>
                <a:cs typeface="Lucida Sans"/>
              </a:rPr>
              <a:t>quotidienne.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45" noProof="0" dirty="0">
                <a:solidFill>
                  <a:srgbClr val="374050"/>
                </a:solidFill>
                <a:latin typeface="Lucida Sans"/>
                <a:cs typeface="Lucida Sans"/>
              </a:rPr>
              <a:t>Les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55" noProof="0" dirty="0">
                <a:solidFill>
                  <a:srgbClr val="374050"/>
                </a:solidFill>
                <a:latin typeface="Lucida Sans"/>
                <a:cs typeface="Lucida Sans"/>
              </a:rPr>
              <a:t>patients vont 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apprécier </a:t>
            </a:r>
            <a:r>
              <a:rPr lang="fr-FR" sz="1350" i="1" spc="-35" noProof="0" dirty="0">
                <a:solidFill>
                  <a:srgbClr val="374050"/>
                </a:solidFill>
                <a:latin typeface="Lucida Sans"/>
                <a:cs typeface="Lucida Sans"/>
              </a:rPr>
              <a:t>également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100" noProof="0" dirty="0">
                <a:solidFill>
                  <a:srgbClr val="374050"/>
                </a:solidFill>
                <a:latin typeface="Lucida Sans"/>
                <a:cs typeface="Lucida Sans"/>
              </a:rPr>
              <a:t>la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50" noProof="0" dirty="0">
                <a:solidFill>
                  <a:srgbClr val="374050"/>
                </a:solidFill>
                <a:latin typeface="Lucida Sans"/>
                <a:cs typeface="Lucida Sans"/>
              </a:rPr>
              <a:t>disponibilité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65" noProof="0" dirty="0">
                <a:solidFill>
                  <a:srgbClr val="374050"/>
                </a:solidFill>
                <a:latin typeface="Lucida Sans"/>
                <a:cs typeface="Lucida Sans"/>
              </a:rPr>
              <a:t>accrue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de</a:t>
            </a:r>
            <a:r>
              <a:rPr lang="fr-FR" sz="1350" i="1" spc="-60" noProof="0" dirty="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lang="fr-FR" sz="1350" i="1" spc="-55" noProof="0" dirty="0">
                <a:solidFill>
                  <a:srgbClr val="374050"/>
                </a:solidFill>
                <a:latin typeface="Lucida Sans"/>
                <a:cs typeface="Lucida Sans"/>
              </a:rPr>
              <a:t>rendez-</a:t>
            </a:r>
            <a:r>
              <a:rPr lang="fr-FR" sz="1350" i="1" spc="-10" noProof="0" dirty="0">
                <a:solidFill>
                  <a:srgbClr val="374050"/>
                </a:solidFill>
                <a:latin typeface="Lucida Sans"/>
                <a:cs typeface="Lucida Sans"/>
              </a:rPr>
              <a:t>vous."</a:t>
            </a:r>
            <a:endParaRPr lang="fr-FR" sz="1350" noProof="0" dirty="0">
              <a:latin typeface="Lucida Sans"/>
              <a:cs typeface="Lucida San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010399"/>
            <a:ext cx="121919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4914106"/>
            <a:ext cx="10363200" cy="1866900"/>
          </a:xfrm>
          <a:custGeom>
            <a:avLst/>
            <a:gdLst/>
            <a:ahLst/>
            <a:cxnLst/>
            <a:rect l="l" t="t" r="r" b="b"/>
            <a:pathLst>
              <a:path w="10363200" h="1866900">
                <a:moveTo>
                  <a:pt x="10292002" y="1866899"/>
                </a:moveTo>
                <a:lnTo>
                  <a:pt x="71196" y="1866899"/>
                </a:lnTo>
                <a:lnTo>
                  <a:pt x="66241" y="1866411"/>
                </a:lnTo>
                <a:lnTo>
                  <a:pt x="29705" y="1851276"/>
                </a:lnTo>
                <a:lnTo>
                  <a:pt x="3885" y="1815237"/>
                </a:lnTo>
                <a:lnTo>
                  <a:pt x="0" y="1795702"/>
                </a:lnTo>
                <a:lnTo>
                  <a:pt x="0" y="1790699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5"/>
                </a:lnTo>
                <a:lnTo>
                  <a:pt x="71196" y="0"/>
                </a:lnTo>
                <a:lnTo>
                  <a:pt x="10292002" y="0"/>
                </a:lnTo>
                <a:lnTo>
                  <a:pt x="10333490" y="15621"/>
                </a:lnTo>
                <a:lnTo>
                  <a:pt x="10359312" y="51660"/>
                </a:lnTo>
                <a:lnTo>
                  <a:pt x="10363198" y="71196"/>
                </a:lnTo>
                <a:lnTo>
                  <a:pt x="10363198" y="1795702"/>
                </a:lnTo>
                <a:lnTo>
                  <a:pt x="10347575" y="1837193"/>
                </a:lnTo>
                <a:lnTo>
                  <a:pt x="10311536" y="1863012"/>
                </a:lnTo>
                <a:lnTo>
                  <a:pt x="10296956" y="1866411"/>
                </a:lnTo>
                <a:lnTo>
                  <a:pt x="10292002" y="18668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4" name="object 4"/>
          <p:cNvSpPr txBox="1"/>
          <p:nvPr/>
        </p:nvSpPr>
        <p:spPr>
          <a:xfrm>
            <a:off x="1001266" y="701770"/>
            <a:ext cx="20764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25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11</a:t>
            </a:r>
            <a:endParaRPr lang="fr-FR" sz="1400" noProof="0" dirty="0">
              <a:latin typeface="Montserrat SemiBold"/>
              <a:cs typeface="Montserrat Semi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80" noProof="0" dirty="0"/>
              <a:t>Recommandations</a:t>
            </a:r>
            <a:r>
              <a:rPr lang="fr-FR" spc="-55" noProof="0" dirty="0"/>
              <a:t> </a:t>
            </a:r>
            <a:r>
              <a:rPr lang="fr-FR" spc="-225" noProof="0" dirty="0"/>
              <a:t>Pratiques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257299"/>
            <a:ext cx="5029199" cy="3619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5087" y="1418322"/>
            <a:ext cx="18415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Pour</a:t>
            </a:r>
            <a:r>
              <a:rPr lang="fr-FR" sz="1700" b="1" spc="-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les</a:t>
            </a:r>
            <a:r>
              <a:rPr lang="fr-FR" sz="1700" b="1" spc="-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Praticiens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549" y="1926884"/>
            <a:ext cx="3818890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95" noProof="0" dirty="0">
                <a:latin typeface="Montserrat Medium"/>
                <a:cs typeface="Montserrat Medium"/>
              </a:rPr>
              <a:t>Stratégie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de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>
                <a:latin typeface="Montserrat Medium"/>
                <a:cs typeface="Montserrat Medium"/>
              </a:rPr>
              <a:t>surbooking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intelligent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Planifier</a:t>
            </a:r>
            <a:r>
              <a:rPr lang="fr-FR" sz="115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10-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15%</a:t>
            </a:r>
            <a:r>
              <a:rPr lang="fr-FR" sz="115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150" spc="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rendez-vous</a:t>
            </a:r>
            <a:r>
              <a:rPr lang="fr-FR" sz="115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supplémentaires</a:t>
            </a:r>
            <a:r>
              <a:rPr lang="fr-FR" sz="1150" spc="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15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les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créneaux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haut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risque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d'annulation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6549" y="2917485"/>
            <a:ext cx="3796029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Rappels</a:t>
            </a:r>
            <a:r>
              <a:rPr lang="fr-FR" sz="1350" b="0" spc="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personnalisés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Intensifier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les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rappels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les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patients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identifiés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risque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élevé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d'annulation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599" y="3908084"/>
            <a:ext cx="3864610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80" noProof="0" dirty="0">
                <a:latin typeface="Montserrat Medium"/>
                <a:cs typeface="Montserrat Medium"/>
              </a:rPr>
              <a:t>Planification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adaptative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Éviter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les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périodes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météorologiques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défavorables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les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patients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mobilité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réduite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8" y="1257299"/>
            <a:ext cx="5029200" cy="3619500"/>
            <a:chOff x="6248398" y="1257299"/>
            <a:chExt cx="5029200" cy="3619500"/>
          </a:xfrm>
        </p:grpSpPr>
        <p:sp>
          <p:nvSpPr>
            <p:cNvPr id="12" name="object 12"/>
            <p:cNvSpPr/>
            <p:nvPr/>
          </p:nvSpPr>
          <p:spPr>
            <a:xfrm>
              <a:off x="6248398" y="1257299"/>
              <a:ext cx="5029200" cy="3619500"/>
            </a:xfrm>
            <a:custGeom>
              <a:avLst/>
              <a:gdLst/>
              <a:ahLst/>
              <a:cxnLst/>
              <a:rect l="l" t="t" r="r" b="b"/>
              <a:pathLst>
                <a:path w="5029200" h="3619500">
                  <a:moveTo>
                    <a:pt x="4958003" y="3619499"/>
                  </a:moveTo>
                  <a:lnTo>
                    <a:pt x="71196" y="3619499"/>
                  </a:lnTo>
                  <a:lnTo>
                    <a:pt x="66241" y="3619011"/>
                  </a:lnTo>
                  <a:lnTo>
                    <a:pt x="29705" y="3603877"/>
                  </a:lnTo>
                  <a:lnTo>
                    <a:pt x="3885" y="3567837"/>
                  </a:lnTo>
                  <a:lnTo>
                    <a:pt x="0" y="3548302"/>
                  </a:lnTo>
                  <a:lnTo>
                    <a:pt x="0" y="3543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3548302"/>
                  </a:lnTo>
                  <a:lnTo>
                    <a:pt x="5013576" y="3589793"/>
                  </a:lnTo>
                  <a:lnTo>
                    <a:pt x="4977537" y="3615613"/>
                  </a:lnTo>
                  <a:lnTo>
                    <a:pt x="4962957" y="3619011"/>
                  </a:lnTo>
                  <a:lnTo>
                    <a:pt x="4958003" y="36194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8887" y="1866899"/>
              <a:ext cx="4648200" cy="2819400"/>
            </a:xfrm>
            <a:custGeom>
              <a:avLst/>
              <a:gdLst/>
              <a:ahLst/>
              <a:cxnLst/>
              <a:rect l="l" t="t" r="r" b="b"/>
              <a:pathLst>
                <a:path w="4648200" h="2819400">
                  <a:moveTo>
                    <a:pt x="4648200" y="2014258"/>
                  </a:moveTo>
                  <a:lnTo>
                    <a:pt x="4620018" y="1982177"/>
                  </a:lnTo>
                  <a:lnTo>
                    <a:pt x="4615154" y="1981200"/>
                  </a:lnTo>
                  <a:lnTo>
                    <a:pt x="33058" y="1981200"/>
                  </a:lnTo>
                  <a:lnTo>
                    <a:pt x="965" y="2009394"/>
                  </a:lnTo>
                  <a:lnTo>
                    <a:pt x="0" y="2014258"/>
                  </a:lnTo>
                  <a:lnTo>
                    <a:pt x="0" y="2781300"/>
                  </a:lnTo>
                  <a:lnTo>
                    <a:pt x="0" y="2786354"/>
                  </a:lnTo>
                  <a:lnTo>
                    <a:pt x="28194" y="2818434"/>
                  </a:lnTo>
                  <a:lnTo>
                    <a:pt x="33058" y="2819400"/>
                  </a:lnTo>
                  <a:lnTo>
                    <a:pt x="4615154" y="2819400"/>
                  </a:lnTo>
                  <a:lnTo>
                    <a:pt x="4647235" y="2791218"/>
                  </a:lnTo>
                  <a:lnTo>
                    <a:pt x="4648200" y="2786354"/>
                  </a:lnTo>
                  <a:lnTo>
                    <a:pt x="4648200" y="2014258"/>
                  </a:lnTo>
                  <a:close/>
                </a:path>
                <a:path w="4648200" h="2819400">
                  <a:moveTo>
                    <a:pt x="4648200" y="1023658"/>
                  </a:moveTo>
                  <a:lnTo>
                    <a:pt x="4620018" y="991577"/>
                  </a:lnTo>
                  <a:lnTo>
                    <a:pt x="4615154" y="990600"/>
                  </a:lnTo>
                  <a:lnTo>
                    <a:pt x="33058" y="990600"/>
                  </a:lnTo>
                  <a:lnTo>
                    <a:pt x="965" y="1018794"/>
                  </a:lnTo>
                  <a:lnTo>
                    <a:pt x="0" y="1023658"/>
                  </a:lnTo>
                  <a:lnTo>
                    <a:pt x="0" y="1790700"/>
                  </a:lnTo>
                  <a:lnTo>
                    <a:pt x="0" y="1795754"/>
                  </a:lnTo>
                  <a:lnTo>
                    <a:pt x="28194" y="1827834"/>
                  </a:lnTo>
                  <a:lnTo>
                    <a:pt x="33058" y="1828800"/>
                  </a:lnTo>
                  <a:lnTo>
                    <a:pt x="4615154" y="1828800"/>
                  </a:lnTo>
                  <a:lnTo>
                    <a:pt x="4647235" y="1800618"/>
                  </a:lnTo>
                  <a:lnTo>
                    <a:pt x="4648200" y="1795754"/>
                  </a:lnTo>
                  <a:lnTo>
                    <a:pt x="4648200" y="1023658"/>
                  </a:lnTo>
                  <a:close/>
                </a:path>
                <a:path w="4648200" h="2819400">
                  <a:moveTo>
                    <a:pt x="4648200" y="33058"/>
                  </a:moveTo>
                  <a:lnTo>
                    <a:pt x="4620018" y="977"/>
                  </a:lnTo>
                  <a:lnTo>
                    <a:pt x="4615154" y="0"/>
                  </a:lnTo>
                  <a:lnTo>
                    <a:pt x="33058" y="0"/>
                  </a:lnTo>
                  <a:lnTo>
                    <a:pt x="965" y="28194"/>
                  </a:lnTo>
                  <a:lnTo>
                    <a:pt x="0" y="33058"/>
                  </a:lnTo>
                  <a:lnTo>
                    <a:pt x="0" y="800100"/>
                  </a:lnTo>
                  <a:lnTo>
                    <a:pt x="0" y="805154"/>
                  </a:lnTo>
                  <a:lnTo>
                    <a:pt x="28194" y="837234"/>
                  </a:lnTo>
                  <a:lnTo>
                    <a:pt x="33058" y="838200"/>
                  </a:lnTo>
                  <a:lnTo>
                    <a:pt x="4615154" y="838200"/>
                  </a:lnTo>
                  <a:lnTo>
                    <a:pt x="4647235" y="810018"/>
                  </a:lnTo>
                  <a:lnTo>
                    <a:pt x="4648200" y="805154"/>
                  </a:lnTo>
                  <a:lnTo>
                    <a:pt x="4648200" y="33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1485899"/>
              <a:ext cx="214610" cy="19053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716712" y="1418322"/>
            <a:ext cx="23736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4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Pour</a:t>
            </a:r>
            <a:r>
              <a:rPr lang="fr-FR" sz="1700" b="1" spc="-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les</a:t>
            </a:r>
            <a:r>
              <a:rPr lang="fr-FR" sz="1700" b="1" spc="-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Établissements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53199" y="1981199"/>
            <a:ext cx="342900" cy="2362200"/>
            <a:chOff x="6553199" y="1981199"/>
            <a:chExt cx="342900" cy="2362200"/>
          </a:xfrm>
        </p:grpSpPr>
        <p:sp>
          <p:nvSpPr>
            <p:cNvPr id="17" name="object 17"/>
            <p:cNvSpPr/>
            <p:nvPr/>
          </p:nvSpPr>
          <p:spPr>
            <a:xfrm>
              <a:off x="6553199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399" y="2095499"/>
              <a:ext cx="152399" cy="1333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53199" y="2971799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133349" y="380999"/>
                  </a:moveTo>
                  <a:lnTo>
                    <a:pt x="94639" y="375258"/>
                  </a:lnTo>
                  <a:lnTo>
                    <a:pt x="59264" y="358526"/>
                  </a:lnTo>
                  <a:lnTo>
                    <a:pt x="30267" y="332247"/>
                  </a:lnTo>
                  <a:lnTo>
                    <a:pt x="10150" y="298680"/>
                  </a:lnTo>
                  <a:lnTo>
                    <a:pt x="640" y="260720"/>
                  </a:lnTo>
                  <a:lnTo>
                    <a:pt x="0" y="247649"/>
                  </a:lnTo>
                  <a:lnTo>
                    <a:pt x="0" y="133349"/>
                  </a:lnTo>
                  <a:lnTo>
                    <a:pt x="5740" y="94639"/>
                  </a:lnTo>
                  <a:lnTo>
                    <a:pt x="22472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39900" y="160"/>
                  </a:lnTo>
                  <a:lnTo>
                    <a:pt x="178266" y="7791"/>
                  </a:lnTo>
                  <a:lnTo>
                    <a:pt x="212792" y="26246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699" y="247649"/>
                  </a:lnTo>
                  <a:lnTo>
                    <a:pt x="260958" y="286359"/>
                  </a:lnTo>
                  <a:lnTo>
                    <a:pt x="244225" y="321734"/>
                  </a:lnTo>
                  <a:lnTo>
                    <a:pt x="217946" y="350731"/>
                  </a:lnTo>
                  <a:lnTo>
                    <a:pt x="184379" y="370848"/>
                  </a:lnTo>
                  <a:lnTo>
                    <a:pt x="146420" y="380359"/>
                  </a:lnTo>
                  <a:lnTo>
                    <a:pt x="13334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4161" y="3076574"/>
              <a:ext cx="104774" cy="1523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53199" y="39623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3" y="304801"/>
                  </a:lnTo>
                  <a:lnTo>
                    <a:pt x="10017" y="267299"/>
                  </a:lnTo>
                  <a:lnTo>
                    <a:pt x="823" y="226354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7" y="28893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5"/>
                  </a:lnTo>
                  <a:lnTo>
                    <a:pt x="292683" y="50216"/>
                  </a:lnTo>
                  <a:lnTo>
                    <a:pt x="318512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1" y="352104"/>
                  </a:lnTo>
                  <a:lnTo>
                    <a:pt x="229200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9399" y="4067174"/>
              <a:ext cx="190499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59600" y="1926884"/>
            <a:ext cx="3984625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Tableau</a:t>
            </a:r>
            <a:r>
              <a:rPr lang="fr-FR" sz="1350" b="0" spc="-20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de</a:t>
            </a:r>
            <a:r>
              <a:rPr lang="fr-FR" sz="1350" b="0" spc="-20" noProof="0" dirty="0">
                <a:latin typeface="Montserrat Medium"/>
                <a:cs typeface="Montserrat Medium"/>
              </a:rPr>
              <a:t> </a:t>
            </a:r>
            <a:r>
              <a:rPr lang="fr-FR" sz="1350" b="0" spc="-105" noProof="0" dirty="0">
                <a:latin typeface="Montserrat Medium"/>
                <a:cs typeface="Montserrat Medium"/>
              </a:rPr>
              <a:t>bord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décisionnel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Installer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écrans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suivi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prédictions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d'annulation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en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temps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réel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le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personnel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d'accueil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1500" y="2917485"/>
            <a:ext cx="3949700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90" noProof="0" dirty="0">
                <a:latin typeface="Montserrat Medium"/>
                <a:cs typeface="Montserrat Medium"/>
              </a:rPr>
              <a:t>Intégration</a:t>
            </a:r>
            <a:r>
              <a:rPr lang="fr-FR" sz="1350" b="0" spc="-2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multicanale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Connecter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l'API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prédiction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avec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les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systèmes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SMS,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email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application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mobile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7700" y="3908084"/>
            <a:ext cx="3956050" cy="65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Formation</a:t>
            </a:r>
            <a:r>
              <a:rPr lang="fr-FR" sz="1350" b="0" spc="-20" noProof="0" dirty="0">
                <a:latin typeface="Montserrat Medium"/>
                <a:cs typeface="Montserrat Medium"/>
              </a:rPr>
              <a:t> </a:t>
            </a:r>
            <a:r>
              <a:rPr lang="fr-FR" sz="1350" b="0" spc="-114" noProof="0" dirty="0">
                <a:latin typeface="Montserrat Medium"/>
                <a:cs typeface="Montserrat Medium"/>
              </a:rPr>
              <a:t>du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personnel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Former</a:t>
            </a:r>
            <a:r>
              <a:rPr lang="fr-FR" sz="115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le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personnel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d'accueil</a:t>
            </a:r>
            <a:r>
              <a:rPr lang="fr-FR" sz="115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0" noProof="0" dirty="0">
                <a:solidFill>
                  <a:srgbClr val="4A5462"/>
                </a:solidFill>
                <a:latin typeface="Montserrat"/>
                <a:cs typeface="Montserrat"/>
              </a:rPr>
              <a:t>l'utilisation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système</a:t>
            </a:r>
            <a:r>
              <a:rPr lang="fr-FR" sz="115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0" noProof="0" dirty="0">
                <a:solidFill>
                  <a:srgbClr val="4A5462"/>
                </a:solidFill>
                <a:latin typeface="Montserrat"/>
                <a:cs typeface="Montserrat"/>
              </a:rPr>
              <a:t>à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l'interprétation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prédictions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1082" y="5037029"/>
            <a:ext cx="26498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Conseils</a:t>
            </a:r>
            <a:r>
              <a:rPr lang="fr-FR" sz="1700" b="1" spc="-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Mise</a:t>
            </a:r>
            <a:r>
              <a:rPr lang="fr-FR" sz="1700" b="1" spc="-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en</a:t>
            </a:r>
            <a:r>
              <a:rPr lang="fr-FR" sz="1700" b="1" spc="-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Œuvre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799" y="5447506"/>
            <a:ext cx="2514600" cy="1181100"/>
            <a:chOff x="1066799" y="5638799"/>
            <a:chExt cx="2514600" cy="1181100"/>
          </a:xfrm>
        </p:grpSpPr>
        <p:sp>
          <p:nvSpPr>
            <p:cNvPr id="28" name="object 28"/>
            <p:cNvSpPr/>
            <p:nvPr/>
          </p:nvSpPr>
          <p:spPr>
            <a:xfrm>
              <a:off x="1066799" y="5638799"/>
              <a:ext cx="2514600" cy="1181100"/>
            </a:xfrm>
            <a:custGeom>
              <a:avLst/>
              <a:gdLst/>
              <a:ahLst/>
              <a:cxnLst/>
              <a:rect l="l" t="t" r="r" b="b"/>
              <a:pathLst>
                <a:path w="2514600" h="1181100">
                  <a:moveTo>
                    <a:pt x="2481551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1" y="0"/>
                  </a:lnTo>
                  <a:lnTo>
                    <a:pt x="2513632" y="28187"/>
                  </a:lnTo>
                  <a:lnTo>
                    <a:pt x="2514599" y="33047"/>
                  </a:lnTo>
                  <a:lnTo>
                    <a:pt x="2514599" y="1148051"/>
                  </a:lnTo>
                  <a:lnTo>
                    <a:pt x="2486411" y="1180132"/>
                  </a:lnTo>
                  <a:lnTo>
                    <a:pt x="2481551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1699" y="5753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82229" y="5586613"/>
            <a:ext cx="838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Comfortaa SemiBold"/>
                <a:cs typeface="Comfortaa SemiBold"/>
              </a:rPr>
              <a:t>1</a:t>
            </a:r>
            <a:endParaRPr lang="fr-FR" sz="1250" noProof="0" dirty="0">
              <a:latin typeface="Comfortaa SemiBold"/>
              <a:cs typeface="Comfortaa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8520" y="5911907"/>
            <a:ext cx="22910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30">
              <a:lnSpc>
                <a:spcPct val="108700"/>
              </a:lnSpc>
              <a:spcBef>
                <a:spcPts val="95"/>
              </a:spcBef>
            </a:pPr>
            <a:r>
              <a:rPr lang="fr-FR" sz="1150" spc="-85" noProof="0" dirty="0">
                <a:latin typeface="Montserrat"/>
                <a:cs typeface="Montserrat"/>
              </a:rPr>
              <a:t>Commencer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par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phase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30" noProof="0" dirty="0">
                <a:latin typeface="Montserrat"/>
                <a:cs typeface="Montserrat"/>
              </a:rPr>
              <a:t>pilote </a:t>
            </a:r>
            <a:r>
              <a:rPr lang="fr-FR" sz="1150" spc="-55" noProof="0" dirty="0">
                <a:latin typeface="Montserrat"/>
                <a:cs typeface="Montserrat"/>
              </a:rPr>
              <a:t>sur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segment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de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patients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0" noProof="0" dirty="0">
                <a:latin typeface="Montserrat"/>
                <a:cs typeface="Montserrat"/>
              </a:rPr>
              <a:t>limité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38699" y="5447506"/>
            <a:ext cx="2514600" cy="1181100"/>
            <a:chOff x="4838699" y="5638799"/>
            <a:chExt cx="2514600" cy="1181100"/>
          </a:xfrm>
        </p:grpSpPr>
        <p:sp>
          <p:nvSpPr>
            <p:cNvPr id="33" name="object 33"/>
            <p:cNvSpPr/>
            <p:nvPr/>
          </p:nvSpPr>
          <p:spPr>
            <a:xfrm>
              <a:off x="4838699" y="5638799"/>
              <a:ext cx="2514600" cy="1181100"/>
            </a:xfrm>
            <a:custGeom>
              <a:avLst/>
              <a:gdLst/>
              <a:ahLst/>
              <a:cxnLst/>
              <a:rect l="l" t="t" r="r" b="b"/>
              <a:pathLst>
                <a:path w="2514600" h="1181100">
                  <a:moveTo>
                    <a:pt x="2481552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2" y="0"/>
                  </a:lnTo>
                  <a:lnTo>
                    <a:pt x="2513633" y="28187"/>
                  </a:lnTo>
                  <a:lnTo>
                    <a:pt x="2514600" y="33047"/>
                  </a:lnTo>
                  <a:lnTo>
                    <a:pt x="2514600" y="1148051"/>
                  </a:lnTo>
                  <a:lnTo>
                    <a:pt x="2486412" y="1180132"/>
                  </a:lnTo>
                  <a:lnTo>
                    <a:pt x="2481552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3599" y="5753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38948" y="5586613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Comfortaa SemiBold"/>
                <a:cs typeface="Comfortaa SemiBold"/>
              </a:rPr>
              <a:t>2</a:t>
            </a:r>
            <a:endParaRPr lang="fr-FR" sz="1250" noProof="0" dirty="0">
              <a:latin typeface="Comfortaa SemiBold"/>
              <a:cs typeface="Comfortaa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93294" y="5911907"/>
            <a:ext cx="2005964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8700"/>
              </a:lnSpc>
              <a:spcBef>
                <a:spcPts val="9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Mesurer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les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résultats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latin typeface="Montserrat"/>
                <a:cs typeface="Montserrat"/>
              </a:rPr>
              <a:t>avec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latin typeface="Montserrat"/>
                <a:cs typeface="Montserrat"/>
              </a:rPr>
              <a:t>des </a:t>
            </a:r>
            <a:r>
              <a:rPr lang="fr-FR" sz="1150" spc="-60" noProof="0" dirty="0">
                <a:latin typeface="Montserrat"/>
                <a:cs typeface="Montserrat"/>
              </a:rPr>
              <a:t>indicateurs</a:t>
            </a:r>
            <a:r>
              <a:rPr lang="fr-FR" sz="1150" spc="-2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précis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20" noProof="0" dirty="0">
                <a:latin typeface="Montserrat"/>
                <a:cs typeface="Montserrat"/>
              </a:rPr>
              <a:t>(taux </a:t>
            </a:r>
            <a:r>
              <a:rPr lang="fr-FR" sz="1150" spc="-60" noProof="0" dirty="0">
                <a:latin typeface="Montserrat"/>
                <a:cs typeface="Montserrat"/>
              </a:rPr>
              <a:t>d'annulation,</a:t>
            </a:r>
            <a:r>
              <a:rPr lang="fr-FR" sz="1150" spc="20" noProof="0" dirty="0"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latin typeface="Montserrat"/>
                <a:cs typeface="Montserrat"/>
              </a:rPr>
              <a:t>satisfaction)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610598" y="5447506"/>
            <a:ext cx="2514600" cy="1181100"/>
            <a:chOff x="8610598" y="5638799"/>
            <a:chExt cx="2514600" cy="1181100"/>
          </a:xfrm>
        </p:grpSpPr>
        <p:sp>
          <p:nvSpPr>
            <p:cNvPr id="38" name="object 38"/>
            <p:cNvSpPr/>
            <p:nvPr/>
          </p:nvSpPr>
          <p:spPr>
            <a:xfrm>
              <a:off x="8610598" y="5638799"/>
              <a:ext cx="2514600" cy="1181100"/>
            </a:xfrm>
            <a:custGeom>
              <a:avLst/>
              <a:gdLst/>
              <a:ahLst/>
              <a:cxnLst/>
              <a:rect l="l" t="t" r="r" b="b"/>
              <a:pathLst>
                <a:path w="2514600" h="1181100">
                  <a:moveTo>
                    <a:pt x="2481551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1" y="0"/>
                  </a:lnTo>
                  <a:lnTo>
                    <a:pt x="2513631" y="28187"/>
                  </a:lnTo>
                  <a:lnTo>
                    <a:pt x="2514599" y="33047"/>
                  </a:lnTo>
                  <a:lnTo>
                    <a:pt x="2514599" y="1148051"/>
                  </a:lnTo>
                  <a:lnTo>
                    <a:pt x="2486410" y="1180132"/>
                  </a:lnTo>
                  <a:lnTo>
                    <a:pt x="2481551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9715498" y="5753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3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7" y="144912"/>
                  </a:lnTo>
                  <a:lnTo>
                    <a:pt x="304799" y="152399"/>
                  </a:lnTo>
                  <a:lnTo>
                    <a:pt x="304617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0" y="274803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810848" y="5586613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Comfortaa SemiBold"/>
                <a:cs typeface="Comfortaa SemiBold"/>
              </a:rPr>
              <a:t>3</a:t>
            </a:r>
            <a:endParaRPr lang="fr-FR" sz="1250" noProof="0" dirty="0">
              <a:latin typeface="Comfortaa SemiBold"/>
              <a:cs typeface="Comfortaa Semi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3362" y="5911907"/>
            <a:ext cx="22891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8700"/>
              </a:lnSpc>
              <a:spcBef>
                <a:spcPts val="95"/>
              </a:spcBef>
            </a:pPr>
            <a:r>
              <a:rPr lang="fr-FR" sz="1150" spc="-65" noProof="0" dirty="0">
                <a:latin typeface="Montserrat"/>
                <a:cs typeface="Montserrat"/>
              </a:rPr>
              <a:t>Ajuster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progressivement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les</a:t>
            </a:r>
            <a:r>
              <a:rPr lang="fr-FR" sz="1150" spc="10" noProof="0" dirty="0"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latin typeface="Montserrat"/>
                <a:cs typeface="Montserrat"/>
              </a:rPr>
              <a:t>seuils </a:t>
            </a:r>
            <a:r>
              <a:rPr lang="fr-FR" sz="1150" spc="-55" noProof="0" dirty="0">
                <a:latin typeface="Montserrat"/>
                <a:cs typeface="Montserrat"/>
              </a:rPr>
              <a:t>d'alerte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selon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les</a:t>
            </a:r>
            <a:r>
              <a:rPr lang="fr-FR" sz="1150" spc="-10" noProof="0" dirty="0">
                <a:latin typeface="Montserrat"/>
                <a:cs typeface="Montserrat"/>
              </a:rPr>
              <a:t> spécialités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15199"/>
            <a:ext cx="121919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5791199"/>
            <a:ext cx="10363200" cy="685800"/>
            <a:chOff x="914399" y="5791199"/>
            <a:chExt cx="10363200" cy="685800"/>
          </a:xfrm>
        </p:grpSpPr>
        <p:sp>
          <p:nvSpPr>
            <p:cNvPr id="3" name="object 3"/>
            <p:cNvSpPr/>
            <p:nvPr/>
          </p:nvSpPr>
          <p:spPr>
            <a:xfrm>
              <a:off x="933449" y="5791199"/>
              <a:ext cx="10344150" cy="685800"/>
            </a:xfrm>
            <a:custGeom>
              <a:avLst/>
              <a:gdLst/>
              <a:ahLst/>
              <a:cxnLst/>
              <a:rect l="l" t="t" r="r" b="b"/>
              <a:pathLst>
                <a:path w="10344150" h="685800">
                  <a:moveTo>
                    <a:pt x="102729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7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0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614602"/>
                  </a:lnTo>
                  <a:lnTo>
                    <a:pt x="10328525" y="656094"/>
                  </a:lnTo>
                  <a:lnTo>
                    <a:pt x="10292486" y="681913"/>
                  </a:lnTo>
                  <a:lnTo>
                    <a:pt x="10277906" y="685311"/>
                  </a:lnTo>
                  <a:lnTo>
                    <a:pt x="10272952" y="6857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57914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49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5" y="651664"/>
                  </a:lnTo>
                  <a:lnTo>
                    <a:pt x="66287" y="683588"/>
                  </a:lnTo>
                  <a:lnTo>
                    <a:pt x="70449" y="6852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990600" y="701770"/>
            <a:ext cx="254247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fr-FR" sz="1400" b="1" spc="-25" noProof="0" dirty="0">
                <a:solidFill>
                  <a:srgbClr val="FFFFFF"/>
                </a:solidFill>
                <a:latin typeface="Klavika Light"/>
                <a:cs typeface="Klavika Light"/>
              </a:rPr>
              <a:t>12</a:t>
            </a:r>
            <a:endParaRPr lang="fr-FR" sz="1400" noProof="0" dirty="0">
              <a:latin typeface="Klavika Light"/>
              <a:cs typeface="Klavika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54" noProof="0" dirty="0"/>
              <a:t>Conclusion</a:t>
            </a:r>
            <a:r>
              <a:rPr lang="fr-FR" spc="-70" noProof="0" dirty="0"/>
              <a:t> </a:t>
            </a:r>
            <a:r>
              <a:rPr lang="fr-FR" spc="-220" noProof="0" dirty="0"/>
              <a:t>et</a:t>
            </a:r>
            <a:r>
              <a:rPr lang="fr-FR" spc="-65" noProof="0" dirty="0"/>
              <a:t> </a:t>
            </a:r>
            <a:r>
              <a:rPr lang="fr-FR" spc="-225" noProof="0" dirty="0"/>
              <a:t>Perspectives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14399" y="1257299"/>
            <a:ext cx="5029200" cy="2019300"/>
            <a:chOff x="914399" y="1257299"/>
            <a:chExt cx="5029200" cy="2019300"/>
          </a:xfrm>
        </p:grpSpPr>
        <p:sp>
          <p:nvSpPr>
            <p:cNvPr id="9" name="object 9"/>
            <p:cNvSpPr/>
            <p:nvPr/>
          </p:nvSpPr>
          <p:spPr>
            <a:xfrm>
              <a:off x="914399" y="1257299"/>
              <a:ext cx="5029200" cy="2019300"/>
            </a:xfrm>
            <a:custGeom>
              <a:avLst/>
              <a:gdLst/>
              <a:ahLst/>
              <a:cxnLst/>
              <a:rect l="l" t="t" r="r" b="b"/>
              <a:pathLst>
                <a:path w="5029200" h="2019300">
                  <a:moveTo>
                    <a:pt x="4958002" y="2019299"/>
                  </a:moveTo>
                  <a:lnTo>
                    <a:pt x="71196" y="2019299"/>
                  </a:lnTo>
                  <a:lnTo>
                    <a:pt x="66241" y="2018811"/>
                  </a:lnTo>
                  <a:lnTo>
                    <a:pt x="29705" y="2003677"/>
                  </a:lnTo>
                  <a:lnTo>
                    <a:pt x="3885" y="1967637"/>
                  </a:lnTo>
                  <a:lnTo>
                    <a:pt x="0" y="1948103"/>
                  </a:lnTo>
                  <a:lnTo>
                    <a:pt x="0" y="1943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948103"/>
                  </a:lnTo>
                  <a:lnTo>
                    <a:pt x="5013577" y="1989594"/>
                  </a:lnTo>
                  <a:lnTo>
                    <a:pt x="4977537" y="2015414"/>
                  </a:lnTo>
                  <a:lnTo>
                    <a:pt x="4962957" y="2018811"/>
                  </a:lnTo>
                  <a:lnTo>
                    <a:pt x="4958002" y="2019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447799"/>
              <a:ext cx="214312" cy="1904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14399" y="3467099"/>
            <a:ext cx="5029200" cy="1866900"/>
            <a:chOff x="914399" y="3467099"/>
            <a:chExt cx="5029200" cy="1866900"/>
          </a:xfrm>
        </p:grpSpPr>
        <p:sp>
          <p:nvSpPr>
            <p:cNvPr id="12" name="object 12"/>
            <p:cNvSpPr/>
            <p:nvPr/>
          </p:nvSpPr>
          <p:spPr>
            <a:xfrm>
              <a:off x="914399" y="3467099"/>
              <a:ext cx="5029200" cy="1866900"/>
            </a:xfrm>
            <a:custGeom>
              <a:avLst/>
              <a:gdLst/>
              <a:ahLst/>
              <a:cxnLst/>
              <a:rect l="l" t="t" r="r" b="b"/>
              <a:pathLst>
                <a:path w="5029200" h="1866900">
                  <a:moveTo>
                    <a:pt x="4958002" y="1866899"/>
                  </a:moveTo>
                  <a:lnTo>
                    <a:pt x="71196" y="1866899"/>
                  </a:lnTo>
                  <a:lnTo>
                    <a:pt x="66241" y="1866411"/>
                  </a:lnTo>
                  <a:lnTo>
                    <a:pt x="29705" y="1851277"/>
                  </a:lnTo>
                  <a:lnTo>
                    <a:pt x="3885" y="1815237"/>
                  </a:lnTo>
                  <a:lnTo>
                    <a:pt x="0" y="1795702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795702"/>
                  </a:lnTo>
                  <a:lnTo>
                    <a:pt x="5013577" y="1837193"/>
                  </a:lnTo>
                  <a:lnTo>
                    <a:pt x="4977537" y="1863013"/>
                  </a:lnTo>
                  <a:lnTo>
                    <a:pt x="4962957" y="1866411"/>
                  </a:lnTo>
                  <a:lnTo>
                    <a:pt x="4958002" y="1866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799" y="4000499"/>
              <a:ext cx="4724400" cy="1181100"/>
            </a:xfrm>
            <a:custGeom>
              <a:avLst/>
              <a:gdLst/>
              <a:ahLst/>
              <a:cxnLst/>
              <a:rect l="l" t="t" r="r" b="b"/>
              <a:pathLst>
                <a:path w="4724400" h="1181100">
                  <a:moveTo>
                    <a:pt x="4691351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91351" y="0"/>
                  </a:lnTo>
                  <a:lnTo>
                    <a:pt x="4723432" y="28187"/>
                  </a:lnTo>
                  <a:lnTo>
                    <a:pt x="4724399" y="33047"/>
                  </a:lnTo>
                  <a:lnTo>
                    <a:pt x="4724399" y="1148051"/>
                  </a:lnTo>
                  <a:lnTo>
                    <a:pt x="4696211" y="1180132"/>
                  </a:lnTo>
                  <a:lnTo>
                    <a:pt x="4691351" y="118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9" y="3669505"/>
              <a:ext cx="190499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44612" y="1380222"/>
            <a:ext cx="16414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Réalisations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7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clés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6799" y="1809749"/>
            <a:ext cx="228600" cy="1314450"/>
            <a:chOff x="1066799" y="1809749"/>
            <a:chExt cx="228600" cy="13144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9" y="1809749"/>
              <a:ext cx="228600" cy="228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9" y="2171699"/>
              <a:ext cx="228600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9" y="2533649"/>
              <a:ext cx="228600" cy="228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99" y="2895599"/>
              <a:ext cx="228600" cy="2285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96999" y="1771776"/>
            <a:ext cx="427355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5" noProof="0" dirty="0">
                <a:latin typeface="Montserrat"/>
                <a:cs typeface="Montserrat"/>
              </a:rPr>
              <a:t>Modèle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 err="1">
                <a:latin typeface="Montserrat"/>
                <a:cs typeface="Montserrat"/>
              </a:rPr>
              <a:t>XGBoost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avec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95" noProof="0" dirty="0">
                <a:latin typeface="Montserrat"/>
                <a:cs typeface="Montserrat"/>
              </a:rPr>
              <a:t>AUC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0.81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et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F1-</a:t>
            </a:r>
            <a:r>
              <a:rPr lang="fr-FR" sz="1300" spc="-70" noProof="0" dirty="0">
                <a:latin typeface="Montserrat"/>
                <a:cs typeface="Montserrat"/>
              </a:rPr>
              <a:t>score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30" noProof="0" dirty="0">
                <a:latin typeface="Montserrat"/>
                <a:cs typeface="Montserrat"/>
              </a:rPr>
              <a:t>66.64%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999" y="2133726"/>
            <a:ext cx="33909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Architecture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cloud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114" noProof="0" dirty="0">
                <a:latin typeface="Montserrat"/>
                <a:cs typeface="Montserrat"/>
              </a:rPr>
              <a:t>AWS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robuste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et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évolutive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6999" y="2495676"/>
            <a:ext cx="31718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API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REST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et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interface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utilisateur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40" noProof="0" dirty="0" err="1">
                <a:latin typeface="Montserrat"/>
                <a:cs typeface="Montserrat"/>
              </a:rPr>
              <a:t>Streamlit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6999" y="2857626"/>
            <a:ext cx="376618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55" noProof="0" dirty="0">
                <a:latin typeface="Montserrat"/>
                <a:cs typeface="Montserrat"/>
              </a:rPr>
              <a:t>Identification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facteurs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prédictifs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35" noProof="0" dirty="0">
                <a:latin typeface="Montserrat"/>
                <a:cs typeface="Montserrat"/>
              </a:rPr>
              <a:t>d'annulation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0799" y="3590022"/>
            <a:ext cx="2360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Impact</a:t>
            </a:r>
            <a:r>
              <a:rPr lang="fr-FR" sz="17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business</a:t>
            </a:r>
            <a:r>
              <a:rPr lang="fr-FR" sz="1700" b="1" spc="-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estimé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81099" y="4133849"/>
            <a:ext cx="381000" cy="914400"/>
            <a:chOff x="1181099" y="4133849"/>
            <a:chExt cx="381000" cy="914400"/>
          </a:xfrm>
        </p:grpSpPr>
        <p:sp>
          <p:nvSpPr>
            <p:cNvPr id="27" name="object 27"/>
            <p:cNvSpPr/>
            <p:nvPr/>
          </p:nvSpPr>
          <p:spPr>
            <a:xfrm>
              <a:off x="1181099" y="4133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497" y="4266247"/>
              <a:ext cx="116175" cy="1161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81099" y="46672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974" y="4791074"/>
              <a:ext cx="9524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663700" y="4060484"/>
            <a:ext cx="2729865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95" noProof="0" dirty="0">
                <a:latin typeface="Montserrat Medium"/>
                <a:cs typeface="Montserrat Medium"/>
              </a:rPr>
              <a:t>Réduction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de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15-</a:t>
            </a:r>
            <a:r>
              <a:rPr lang="fr-FR" sz="1350" b="0" spc="-120" noProof="0" dirty="0">
                <a:latin typeface="Montserrat Medium"/>
                <a:cs typeface="Montserrat Medium"/>
              </a:rPr>
              <a:t>30%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100" noProof="0" dirty="0">
                <a:latin typeface="Montserrat Medium"/>
                <a:cs typeface="Montserrat Medium"/>
              </a:rPr>
              <a:t>des</a:t>
            </a:r>
            <a:r>
              <a:rPr lang="fr-FR" sz="1350" b="0" spc="-15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>
                <a:latin typeface="Montserrat Medium"/>
                <a:cs typeface="Montserrat Medium"/>
              </a:rPr>
              <a:t>no-</a:t>
            </a:r>
            <a:r>
              <a:rPr lang="fr-FR" sz="1350" b="0" spc="-80" noProof="0" dirty="0">
                <a:latin typeface="Montserrat Medium"/>
                <a:cs typeface="Montserrat Medium"/>
              </a:rPr>
              <a:t>shows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Optimisation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temps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praticiens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3700" y="4593884"/>
            <a:ext cx="2442845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Économies</a:t>
            </a:r>
            <a:r>
              <a:rPr lang="fr-FR" sz="1350" b="0" spc="-4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substantielles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ROI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0" noProof="0" dirty="0">
                <a:solidFill>
                  <a:srgbClr val="4A5462"/>
                </a:solidFill>
                <a:latin typeface="Montserrat"/>
                <a:cs typeface="Montserrat"/>
              </a:rPr>
              <a:t>positif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sur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l'investissement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en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IA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48398" y="1257299"/>
            <a:ext cx="5029200" cy="1828800"/>
            <a:chOff x="6248398" y="1257299"/>
            <a:chExt cx="5029200" cy="1828800"/>
          </a:xfrm>
        </p:grpSpPr>
        <p:sp>
          <p:nvSpPr>
            <p:cNvPr id="34" name="object 34"/>
            <p:cNvSpPr/>
            <p:nvPr/>
          </p:nvSpPr>
          <p:spPr>
            <a:xfrm>
              <a:off x="6248398" y="1257299"/>
              <a:ext cx="5029200" cy="1828800"/>
            </a:xfrm>
            <a:custGeom>
              <a:avLst/>
              <a:gdLst/>
              <a:ahLst/>
              <a:cxnLst/>
              <a:rect l="l" t="t" r="r" b="b"/>
              <a:pathLst>
                <a:path w="5029200" h="1828800">
                  <a:moveTo>
                    <a:pt x="4958003" y="1828799"/>
                  </a:moveTo>
                  <a:lnTo>
                    <a:pt x="71196" y="1828799"/>
                  </a:lnTo>
                  <a:lnTo>
                    <a:pt x="66241" y="1828311"/>
                  </a:lnTo>
                  <a:lnTo>
                    <a:pt x="29705" y="1813177"/>
                  </a:lnTo>
                  <a:lnTo>
                    <a:pt x="3885" y="1777137"/>
                  </a:lnTo>
                  <a:lnTo>
                    <a:pt x="0" y="1757603"/>
                  </a:lnTo>
                  <a:lnTo>
                    <a:pt x="0" y="1752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757603"/>
                  </a:lnTo>
                  <a:lnTo>
                    <a:pt x="5013576" y="1799094"/>
                  </a:lnTo>
                  <a:lnTo>
                    <a:pt x="4977537" y="1824913"/>
                  </a:lnTo>
                  <a:lnTo>
                    <a:pt x="4962957" y="1828311"/>
                  </a:lnTo>
                  <a:lnTo>
                    <a:pt x="4958003" y="1828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9" y="1459706"/>
              <a:ext cx="190499" cy="166687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248398" y="3276599"/>
            <a:ext cx="5029200" cy="2324100"/>
            <a:chOff x="6248398" y="3276599"/>
            <a:chExt cx="5029200" cy="2324100"/>
          </a:xfrm>
        </p:grpSpPr>
        <p:sp>
          <p:nvSpPr>
            <p:cNvPr id="37" name="object 37"/>
            <p:cNvSpPr/>
            <p:nvPr/>
          </p:nvSpPr>
          <p:spPr>
            <a:xfrm>
              <a:off x="6248398" y="3276599"/>
              <a:ext cx="5029200" cy="2324100"/>
            </a:xfrm>
            <a:custGeom>
              <a:avLst/>
              <a:gdLst/>
              <a:ahLst/>
              <a:cxnLst/>
              <a:rect l="l" t="t" r="r" b="b"/>
              <a:pathLst>
                <a:path w="5029200" h="2324100">
                  <a:moveTo>
                    <a:pt x="4958003" y="2324099"/>
                  </a:moveTo>
                  <a:lnTo>
                    <a:pt x="71196" y="2324099"/>
                  </a:lnTo>
                  <a:lnTo>
                    <a:pt x="66241" y="2323611"/>
                  </a:lnTo>
                  <a:lnTo>
                    <a:pt x="29705" y="2308478"/>
                  </a:lnTo>
                  <a:lnTo>
                    <a:pt x="3885" y="2272437"/>
                  </a:lnTo>
                  <a:lnTo>
                    <a:pt x="0" y="2252903"/>
                  </a:lnTo>
                  <a:lnTo>
                    <a:pt x="0" y="2247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2252903"/>
                  </a:lnTo>
                  <a:lnTo>
                    <a:pt x="5013576" y="2294394"/>
                  </a:lnTo>
                  <a:lnTo>
                    <a:pt x="4977537" y="2320213"/>
                  </a:lnTo>
                  <a:lnTo>
                    <a:pt x="4962957" y="2323611"/>
                  </a:lnTo>
                  <a:lnTo>
                    <a:pt x="4958003" y="23240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353" y="3467124"/>
              <a:ext cx="190916" cy="19088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54800" y="1380222"/>
            <a:ext cx="16433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Défis</a:t>
            </a:r>
            <a:r>
              <a:rPr lang="fr-FR" sz="17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rencontrés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00799" y="1847850"/>
            <a:ext cx="114300" cy="1028700"/>
            <a:chOff x="6400799" y="1847850"/>
            <a:chExt cx="114300" cy="102870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1847850"/>
              <a:ext cx="114299" cy="114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2152649"/>
              <a:ext cx="114299" cy="114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2457449"/>
              <a:ext cx="114299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2762250"/>
              <a:ext cx="114299" cy="11430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578600" y="1771776"/>
            <a:ext cx="323469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Déséquilibre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classes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dans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données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78600" y="2076576"/>
            <a:ext cx="33051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5" noProof="0" dirty="0">
                <a:latin typeface="Montserrat"/>
                <a:cs typeface="Montserrat"/>
              </a:rPr>
              <a:t>Complexité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interactions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entre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variables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78600" y="2381376"/>
            <a:ext cx="377444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Implémentation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l'architecture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cloud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40" noProof="0" dirty="0">
                <a:latin typeface="Montserrat"/>
                <a:cs typeface="Montserrat"/>
              </a:rPr>
              <a:t>sécurisée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78600" y="2686176"/>
            <a:ext cx="4075429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Interprétabilité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du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modèle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pour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utilisateurs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20" noProof="0" dirty="0">
                <a:latin typeface="Montserrat"/>
                <a:cs typeface="Montserrat"/>
              </a:rPr>
              <a:t>finaux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54800" y="3399522"/>
            <a:ext cx="20370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Perspectives</a:t>
            </a:r>
            <a:r>
              <a:rPr lang="fr-FR" sz="17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futures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400798" y="3809999"/>
            <a:ext cx="2305050" cy="762000"/>
            <a:chOff x="6400798" y="3809999"/>
            <a:chExt cx="2305050" cy="762000"/>
          </a:xfrm>
        </p:grpSpPr>
        <p:sp>
          <p:nvSpPr>
            <p:cNvPr id="51" name="object 51"/>
            <p:cNvSpPr/>
            <p:nvPr/>
          </p:nvSpPr>
          <p:spPr>
            <a:xfrm>
              <a:off x="6400798" y="38099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72003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3" y="0"/>
                  </a:lnTo>
                  <a:lnTo>
                    <a:pt x="2304083" y="28186"/>
                  </a:lnTo>
                  <a:lnTo>
                    <a:pt x="2305049" y="33047"/>
                  </a:lnTo>
                  <a:lnTo>
                    <a:pt x="2305049" y="728952"/>
                  </a:lnTo>
                  <a:lnTo>
                    <a:pt x="2276862" y="761032"/>
                  </a:lnTo>
                  <a:lnTo>
                    <a:pt x="227200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5099" y="3952874"/>
              <a:ext cx="133350" cy="13335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502399" y="3852921"/>
            <a:ext cx="1648460" cy="605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535"/>
              </a:spcBef>
            </a:pPr>
            <a:r>
              <a:rPr lang="fr-FR" sz="1150" b="0" spc="-75" noProof="0" dirty="0">
                <a:latin typeface="Montserrat Medium"/>
                <a:cs typeface="Montserrat Medium"/>
              </a:rPr>
              <a:t>Deep</a:t>
            </a:r>
            <a:r>
              <a:rPr lang="fr-FR" sz="1150" b="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Learning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Exploration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modèles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plus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complexes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820148" y="3809999"/>
            <a:ext cx="2305050" cy="762000"/>
            <a:chOff x="8820148" y="3809999"/>
            <a:chExt cx="2305050" cy="762000"/>
          </a:xfrm>
        </p:grpSpPr>
        <p:sp>
          <p:nvSpPr>
            <p:cNvPr id="55" name="object 55"/>
            <p:cNvSpPr/>
            <p:nvPr/>
          </p:nvSpPr>
          <p:spPr>
            <a:xfrm>
              <a:off x="8820148" y="38099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72001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1" y="0"/>
                  </a:lnTo>
                  <a:lnTo>
                    <a:pt x="2304081" y="28186"/>
                  </a:lnTo>
                  <a:lnTo>
                    <a:pt x="2305049" y="33047"/>
                  </a:lnTo>
                  <a:lnTo>
                    <a:pt x="2305049" y="728952"/>
                  </a:lnTo>
                  <a:lnTo>
                    <a:pt x="2276860" y="761032"/>
                  </a:lnTo>
                  <a:lnTo>
                    <a:pt x="22720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4110" y="3961209"/>
              <a:ext cx="133688" cy="116707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8921750" y="3852921"/>
            <a:ext cx="1711325" cy="605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535"/>
              </a:spcBef>
            </a:pPr>
            <a:r>
              <a:rPr lang="fr-FR" sz="1150" b="0" spc="-25" noProof="0" dirty="0">
                <a:latin typeface="Montserrat Medium"/>
                <a:cs typeface="Montserrat Medium"/>
              </a:rPr>
              <a:t>NLP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Analyse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commentaires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et 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motifs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400798" y="4686299"/>
            <a:ext cx="2305050" cy="762000"/>
            <a:chOff x="6400798" y="4686299"/>
            <a:chExt cx="2305050" cy="762000"/>
          </a:xfrm>
        </p:grpSpPr>
        <p:sp>
          <p:nvSpPr>
            <p:cNvPr id="59" name="object 59"/>
            <p:cNvSpPr/>
            <p:nvPr/>
          </p:nvSpPr>
          <p:spPr>
            <a:xfrm>
              <a:off x="6400798" y="46862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72003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1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3" y="0"/>
                  </a:lnTo>
                  <a:lnTo>
                    <a:pt x="2304083" y="28187"/>
                  </a:lnTo>
                  <a:lnTo>
                    <a:pt x="2305049" y="33047"/>
                  </a:lnTo>
                  <a:lnTo>
                    <a:pt x="2305049" y="728951"/>
                  </a:lnTo>
                  <a:lnTo>
                    <a:pt x="2276862" y="761032"/>
                  </a:lnTo>
                  <a:lnTo>
                    <a:pt x="227200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9266" y="4829174"/>
              <a:ext cx="91678" cy="13335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502399" y="4729221"/>
            <a:ext cx="1697355" cy="605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535"/>
              </a:spcBef>
            </a:pPr>
            <a:r>
              <a:rPr lang="fr-FR" sz="1150" b="0" spc="-75" noProof="0" dirty="0">
                <a:latin typeface="Montserrat Medium"/>
                <a:cs typeface="Montserrat Medium"/>
              </a:rPr>
              <a:t>App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Mobile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Intégration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dans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l'application 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Doctolib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820148" y="4686299"/>
            <a:ext cx="2305050" cy="762000"/>
            <a:chOff x="8820148" y="4686299"/>
            <a:chExt cx="2305050" cy="762000"/>
          </a:xfrm>
        </p:grpSpPr>
        <p:sp>
          <p:nvSpPr>
            <p:cNvPr id="63" name="object 63"/>
            <p:cNvSpPr/>
            <p:nvPr/>
          </p:nvSpPr>
          <p:spPr>
            <a:xfrm>
              <a:off x="8820148" y="4686299"/>
              <a:ext cx="2305050" cy="762000"/>
            </a:xfrm>
            <a:custGeom>
              <a:avLst/>
              <a:gdLst/>
              <a:ahLst/>
              <a:cxnLst/>
              <a:rect l="l" t="t" r="r" b="b"/>
              <a:pathLst>
                <a:path w="2305050" h="762000">
                  <a:moveTo>
                    <a:pt x="2272001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1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72001" y="0"/>
                  </a:lnTo>
                  <a:lnTo>
                    <a:pt x="2304081" y="28187"/>
                  </a:lnTo>
                  <a:lnTo>
                    <a:pt x="2305049" y="33047"/>
                  </a:lnTo>
                  <a:lnTo>
                    <a:pt x="2305049" y="728951"/>
                  </a:lnTo>
                  <a:lnTo>
                    <a:pt x="2276860" y="761032"/>
                  </a:lnTo>
                  <a:lnTo>
                    <a:pt x="22720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34449" y="4829174"/>
              <a:ext cx="150018" cy="13335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8921750" y="4729221"/>
            <a:ext cx="1870710" cy="452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53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Hôpital</a:t>
            </a:r>
            <a:r>
              <a:rPr lang="fr-FR" sz="1150" b="0" spc="-2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intelligent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Extension</a:t>
            </a:r>
            <a:r>
              <a:rPr lang="fr-FR" sz="100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d'autres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cas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d'usage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10679" y="5860789"/>
            <a:ext cx="96088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1220" marR="5080" indent="-2129155">
              <a:lnSpc>
                <a:spcPct val="111100"/>
              </a:lnSpc>
              <a:spcBef>
                <a:spcPts val="95"/>
              </a:spcBef>
            </a:pPr>
            <a:r>
              <a:rPr lang="fr-FR" sz="1350" i="1" spc="-150" noProof="0" dirty="0">
                <a:latin typeface="Century Gothic"/>
                <a:cs typeface="Century Gothic"/>
              </a:rPr>
              <a:t>"Ce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50" noProof="0" dirty="0">
                <a:latin typeface="Century Gothic"/>
                <a:cs typeface="Century Gothic"/>
              </a:rPr>
              <a:t>projet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jette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noProof="0" dirty="0">
                <a:latin typeface="Century Gothic"/>
                <a:cs typeface="Century Gothic"/>
              </a:rPr>
              <a:t>les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80" noProof="0" dirty="0">
                <a:latin typeface="Century Gothic"/>
                <a:cs typeface="Century Gothic"/>
              </a:rPr>
              <a:t>bases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d'un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40" noProof="0" dirty="0">
                <a:latin typeface="Century Gothic"/>
                <a:cs typeface="Century Gothic"/>
              </a:rPr>
              <a:t>système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140" noProof="0" dirty="0">
                <a:latin typeface="Century Gothic"/>
                <a:cs typeface="Century Gothic"/>
              </a:rPr>
              <a:t>de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45" noProof="0" dirty="0">
                <a:latin typeface="Century Gothic"/>
                <a:cs typeface="Century Gothic"/>
              </a:rPr>
              <a:t>gestion</a:t>
            </a:r>
            <a:r>
              <a:rPr lang="fr-FR" sz="1350" i="1" spc="-35" noProof="0" dirty="0">
                <a:latin typeface="Century Gothic"/>
                <a:cs typeface="Century Gothic"/>
              </a:rPr>
              <a:t> intelligente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65" noProof="0" dirty="0">
                <a:latin typeface="Century Gothic"/>
                <a:cs typeface="Century Gothic"/>
              </a:rPr>
              <a:t>rendez-</a:t>
            </a:r>
            <a:r>
              <a:rPr lang="fr-FR" sz="1350" i="1" spc="-60" noProof="0" dirty="0">
                <a:latin typeface="Century Gothic"/>
                <a:cs typeface="Century Gothic"/>
              </a:rPr>
              <a:t>vous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90" noProof="0" dirty="0">
                <a:latin typeface="Century Gothic"/>
                <a:cs typeface="Century Gothic"/>
              </a:rPr>
              <a:t>médicaux,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combinant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150" noProof="0" dirty="0">
                <a:latin typeface="Century Gothic"/>
                <a:cs typeface="Century Gothic"/>
              </a:rPr>
              <a:t>data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95" noProof="0" dirty="0">
                <a:latin typeface="Century Gothic"/>
                <a:cs typeface="Century Gothic"/>
              </a:rPr>
              <a:t>science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et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20" noProof="0" dirty="0">
                <a:latin typeface="Century Gothic"/>
                <a:cs typeface="Century Gothic"/>
              </a:rPr>
              <a:t>expertise </a:t>
            </a:r>
            <a:r>
              <a:rPr lang="fr-FR" sz="1350" i="1" spc="-30" noProof="0" dirty="0">
                <a:latin typeface="Century Gothic"/>
                <a:cs typeface="Century Gothic"/>
              </a:rPr>
              <a:t>métier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pour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20" noProof="0" dirty="0">
                <a:latin typeface="Century Gothic"/>
                <a:cs typeface="Century Gothic"/>
              </a:rPr>
              <a:t>optimiser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le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0" noProof="0" dirty="0">
                <a:latin typeface="Century Gothic"/>
                <a:cs typeface="Century Gothic"/>
              </a:rPr>
              <a:t>parcours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60" noProof="0" dirty="0">
                <a:latin typeface="Century Gothic"/>
                <a:cs typeface="Century Gothic"/>
              </a:rPr>
              <a:t>patient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et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l'efficacité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10" noProof="0" dirty="0">
                <a:latin typeface="Century Gothic"/>
                <a:cs typeface="Century Gothic"/>
              </a:rPr>
              <a:t>praticiens."</a:t>
            </a:r>
            <a:endParaRPr lang="fr-FR" sz="1350" noProof="0" dirty="0">
              <a:latin typeface="Century Gothic"/>
              <a:cs typeface="Century Gothic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6819899"/>
            <a:ext cx="121919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399" y="2552699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1BC7A0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/>
          <p:nvPr/>
        </p:nvSpPr>
        <p:spPr>
          <a:xfrm>
            <a:off x="5695949" y="723899"/>
            <a:ext cx="800100" cy="914400"/>
          </a:xfrm>
          <a:custGeom>
            <a:avLst/>
            <a:gdLst/>
            <a:ahLst/>
            <a:cxnLst/>
            <a:rect l="l" t="t" r="r" b="b"/>
            <a:pathLst>
              <a:path w="800100" h="914400">
                <a:moveTo>
                  <a:pt x="285750" y="114300"/>
                </a:moveTo>
                <a:lnTo>
                  <a:pt x="171450" y="114300"/>
                </a:lnTo>
                <a:lnTo>
                  <a:pt x="171450" y="57150"/>
                </a:lnTo>
                <a:lnTo>
                  <a:pt x="175934" y="34884"/>
                </a:lnTo>
                <a:lnTo>
                  <a:pt x="188170" y="16720"/>
                </a:lnTo>
                <a:lnTo>
                  <a:pt x="206334" y="4484"/>
                </a:lnTo>
                <a:lnTo>
                  <a:pt x="228600" y="0"/>
                </a:lnTo>
                <a:lnTo>
                  <a:pt x="250865" y="4484"/>
                </a:lnTo>
                <a:lnTo>
                  <a:pt x="269029" y="16720"/>
                </a:lnTo>
                <a:lnTo>
                  <a:pt x="281265" y="34884"/>
                </a:lnTo>
                <a:lnTo>
                  <a:pt x="285750" y="57150"/>
                </a:lnTo>
                <a:lnTo>
                  <a:pt x="285750" y="114300"/>
                </a:lnTo>
                <a:close/>
              </a:path>
              <a:path w="800100" h="914400">
                <a:moveTo>
                  <a:pt x="628650" y="114300"/>
                </a:moveTo>
                <a:lnTo>
                  <a:pt x="514350" y="114300"/>
                </a:lnTo>
                <a:lnTo>
                  <a:pt x="514350" y="57150"/>
                </a:lnTo>
                <a:lnTo>
                  <a:pt x="518834" y="34884"/>
                </a:lnTo>
                <a:lnTo>
                  <a:pt x="531070" y="16720"/>
                </a:lnTo>
                <a:lnTo>
                  <a:pt x="549234" y="4484"/>
                </a:lnTo>
                <a:lnTo>
                  <a:pt x="571500" y="0"/>
                </a:lnTo>
                <a:lnTo>
                  <a:pt x="593765" y="4484"/>
                </a:lnTo>
                <a:lnTo>
                  <a:pt x="611929" y="16720"/>
                </a:lnTo>
                <a:lnTo>
                  <a:pt x="624165" y="34884"/>
                </a:lnTo>
                <a:lnTo>
                  <a:pt x="628650" y="57150"/>
                </a:lnTo>
                <a:lnTo>
                  <a:pt x="628650" y="114300"/>
                </a:lnTo>
                <a:close/>
              </a:path>
              <a:path w="800100" h="914400">
                <a:moveTo>
                  <a:pt x="800100" y="285750"/>
                </a:moveTo>
                <a:lnTo>
                  <a:pt x="0" y="285750"/>
                </a:lnTo>
                <a:lnTo>
                  <a:pt x="0" y="200025"/>
                </a:lnTo>
                <a:lnTo>
                  <a:pt x="6739" y="166664"/>
                </a:lnTo>
                <a:lnTo>
                  <a:pt x="25114" y="139414"/>
                </a:lnTo>
                <a:lnTo>
                  <a:pt x="52364" y="121039"/>
                </a:lnTo>
                <a:lnTo>
                  <a:pt x="85725" y="114300"/>
                </a:lnTo>
                <a:lnTo>
                  <a:pt x="714375" y="114300"/>
                </a:lnTo>
                <a:lnTo>
                  <a:pt x="747735" y="121039"/>
                </a:lnTo>
                <a:lnTo>
                  <a:pt x="774985" y="139414"/>
                </a:lnTo>
                <a:lnTo>
                  <a:pt x="793360" y="166664"/>
                </a:lnTo>
                <a:lnTo>
                  <a:pt x="800100" y="200025"/>
                </a:lnTo>
                <a:lnTo>
                  <a:pt x="800100" y="285750"/>
                </a:lnTo>
                <a:close/>
              </a:path>
              <a:path w="800100" h="914400">
                <a:moveTo>
                  <a:pt x="714375" y="914400"/>
                </a:moveTo>
                <a:lnTo>
                  <a:pt x="85725" y="914400"/>
                </a:lnTo>
                <a:lnTo>
                  <a:pt x="52364" y="907660"/>
                </a:lnTo>
                <a:lnTo>
                  <a:pt x="25114" y="889285"/>
                </a:lnTo>
                <a:lnTo>
                  <a:pt x="6739" y="862035"/>
                </a:lnTo>
                <a:lnTo>
                  <a:pt x="0" y="828675"/>
                </a:lnTo>
                <a:lnTo>
                  <a:pt x="0" y="342900"/>
                </a:lnTo>
                <a:lnTo>
                  <a:pt x="800100" y="342900"/>
                </a:lnTo>
                <a:lnTo>
                  <a:pt x="800100" y="471643"/>
                </a:lnTo>
                <a:lnTo>
                  <a:pt x="557234" y="471643"/>
                </a:lnTo>
                <a:lnTo>
                  <a:pt x="541136" y="474749"/>
                </a:lnTo>
                <a:lnTo>
                  <a:pt x="527030" y="484167"/>
                </a:lnTo>
                <a:lnTo>
                  <a:pt x="453896" y="557301"/>
                </a:lnTo>
                <a:lnTo>
                  <a:pt x="243088" y="557301"/>
                </a:lnTo>
                <a:lnTo>
                  <a:pt x="226989" y="560449"/>
                </a:lnTo>
                <a:lnTo>
                  <a:pt x="212883" y="569892"/>
                </a:lnTo>
                <a:lnTo>
                  <a:pt x="203515" y="584099"/>
                </a:lnTo>
                <a:lnTo>
                  <a:pt x="200359" y="600231"/>
                </a:lnTo>
                <a:lnTo>
                  <a:pt x="203465" y="616329"/>
                </a:lnTo>
                <a:lnTo>
                  <a:pt x="212883" y="630435"/>
                </a:lnTo>
                <a:lnTo>
                  <a:pt x="327183" y="744735"/>
                </a:lnTo>
                <a:lnTo>
                  <a:pt x="341390" y="754179"/>
                </a:lnTo>
                <a:lnTo>
                  <a:pt x="357522" y="757326"/>
                </a:lnTo>
                <a:lnTo>
                  <a:pt x="800100" y="757326"/>
                </a:lnTo>
                <a:lnTo>
                  <a:pt x="800100" y="828675"/>
                </a:lnTo>
                <a:lnTo>
                  <a:pt x="793360" y="862035"/>
                </a:lnTo>
                <a:lnTo>
                  <a:pt x="774985" y="889285"/>
                </a:lnTo>
                <a:lnTo>
                  <a:pt x="747735" y="907660"/>
                </a:lnTo>
                <a:lnTo>
                  <a:pt x="714375" y="914400"/>
                </a:lnTo>
                <a:close/>
              </a:path>
              <a:path w="800100" h="914400">
                <a:moveTo>
                  <a:pt x="800100" y="757326"/>
                </a:moveTo>
                <a:lnTo>
                  <a:pt x="357522" y="757326"/>
                </a:lnTo>
                <a:lnTo>
                  <a:pt x="373620" y="754179"/>
                </a:lnTo>
                <a:lnTo>
                  <a:pt x="387727" y="744735"/>
                </a:lnTo>
                <a:lnTo>
                  <a:pt x="587573" y="544710"/>
                </a:lnTo>
                <a:lnTo>
                  <a:pt x="597016" y="530504"/>
                </a:lnTo>
                <a:lnTo>
                  <a:pt x="600164" y="514372"/>
                </a:lnTo>
                <a:lnTo>
                  <a:pt x="597016" y="498273"/>
                </a:lnTo>
                <a:lnTo>
                  <a:pt x="587573" y="484167"/>
                </a:lnTo>
                <a:lnTo>
                  <a:pt x="573290" y="474749"/>
                </a:lnTo>
                <a:lnTo>
                  <a:pt x="573110" y="474749"/>
                </a:lnTo>
                <a:lnTo>
                  <a:pt x="557234" y="471643"/>
                </a:lnTo>
                <a:lnTo>
                  <a:pt x="800100" y="471643"/>
                </a:lnTo>
                <a:lnTo>
                  <a:pt x="800100" y="757326"/>
                </a:lnTo>
                <a:close/>
              </a:path>
              <a:path w="800100" h="914400">
                <a:moveTo>
                  <a:pt x="357366" y="653831"/>
                </a:moveTo>
                <a:lnTo>
                  <a:pt x="273427" y="569892"/>
                </a:lnTo>
                <a:lnTo>
                  <a:pt x="259220" y="560449"/>
                </a:lnTo>
                <a:lnTo>
                  <a:pt x="243088" y="557301"/>
                </a:lnTo>
                <a:lnTo>
                  <a:pt x="453896" y="557301"/>
                </a:lnTo>
                <a:lnTo>
                  <a:pt x="357366" y="653831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9036" y="1716529"/>
            <a:ext cx="633412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150" spc="-350" noProof="0" dirty="0"/>
              <a:t>Merci</a:t>
            </a:r>
            <a:r>
              <a:rPr lang="fr-FR" sz="4150" spc="-150" noProof="0" dirty="0"/>
              <a:t> </a:t>
            </a:r>
            <a:r>
              <a:rPr lang="fr-FR" sz="4150" spc="-360" noProof="0" dirty="0"/>
              <a:t>pour</a:t>
            </a:r>
            <a:r>
              <a:rPr lang="fr-FR" sz="4150" spc="-145" noProof="0" dirty="0"/>
              <a:t> </a:t>
            </a:r>
            <a:r>
              <a:rPr lang="fr-FR" sz="4150" spc="-340" noProof="0" dirty="0"/>
              <a:t>votre</a:t>
            </a:r>
            <a:r>
              <a:rPr lang="fr-FR" sz="4150" spc="-150" noProof="0" dirty="0"/>
              <a:t> </a:t>
            </a:r>
            <a:r>
              <a:rPr lang="fr-FR" sz="4150" spc="-340" noProof="0" dirty="0"/>
              <a:t>attention</a:t>
            </a:r>
            <a:endParaRPr lang="fr-FR" sz="4150" noProof="0" dirty="0"/>
          </a:p>
        </p:txBody>
      </p:sp>
      <p:sp>
        <p:nvSpPr>
          <p:cNvPr id="5" name="object 5"/>
          <p:cNvSpPr txBox="1"/>
          <p:nvPr/>
        </p:nvSpPr>
        <p:spPr>
          <a:xfrm>
            <a:off x="4593976" y="2783077"/>
            <a:ext cx="30041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950" spc="-125" noProof="0" dirty="0">
                <a:solidFill>
                  <a:srgbClr val="374050"/>
                </a:solidFill>
                <a:latin typeface="Montserrat"/>
                <a:cs typeface="Montserrat"/>
              </a:rPr>
              <a:t>Avez-</a:t>
            </a:r>
            <a:r>
              <a:rPr lang="fr-FR" sz="19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vous</a:t>
            </a:r>
            <a:r>
              <a:rPr lang="fr-FR" sz="1950" spc="15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9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des</a:t>
            </a:r>
            <a:r>
              <a:rPr lang="fr-FR" sz="1950" spc="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950" spc="-95" noProof="0" dirty="0">
                <a:solidFill>
                  <a:srgbClr val="374050"/>
                </a:solidFill>
                <a:latin typeface="Montserrat"/>
                <a:cs typeface="Montserrat"/>
              </a:rPr>
              <a:t>questions</a:t>
            </a:r>
            <a:r>
              <a:rPr lang="fr-FR" sz="1950" spc="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950" spc="-50" noProof="0" dirty="0">
                <a:solidFill>
                  <a:srgbClr val="374050"/>
                </a:solidFill>
                <a:latin typeface="Montserrat"/>
                <a:cs typeface="Montserrat"/>
              </a:rPr>
              <a:t>?</a:t>
            </a:r>
            <a:endParaRPr lang="fr-FR" sz="1950" noProof="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1050" y="5721516"/>
            <a:ext cx="5549900" cy="28533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Master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2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5" noProof="0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IA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19899"/>
            <a:ext cx="12191999" cy="114299"/>
          </a:xfrm>
          <a:prstGeom prst="rect">
            <a:avLst/>
          </a:prstGeom>
        </p:spPr>
      </p:pic>
      <p:grpSp>
        <p:nvGrpSpPr>
          <p:cNvPr id="39" name="object 6"/>
          <p:cNvGrpSpPr/>
          <p:nvPr/>
        </p:nvGrpSpPr>
        <p:grpSpPr>
          <a:xfrm>
            <a:off x="3857624" y="4610099"/>
            <a:ext cx="609600" cy="609600"/>
            <a:chOff x="3857624" y="4610099"/>
            <a:chExt cx="609600" cy="609600"/>
          </a:xfrm>
        </p:grpSpPr>
        <p:sp>
          <p:nvSpPr>
            <p:cNvPr id="40" name="object 7"/>
            <p:cNvSpPr/>
            <p:nvPr/>
          </p:nvSpPr>
          <p:spPr>
            <a:xfrm>
              <a:off x="3857624" y="4610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1" y="596474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6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0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1"/>
                  </a:lnTo>
                  <a:lnTo>
                    <a:pt x="364263" y="603742"/>
                  </a:lnTo>
                  <a:lnTo>
                    <a:pt x="319755" y="609232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1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174" y="4800599"/>
              <a:ext cx="200025" cy="228600"/>
            </a:xfrm>
            <a:prstGeom prst="rect">
              <a:avLst/>
            </a:prstGeom>
          </p:spPr>
        </p:pic>
      </p:grpSp>
      <p:sp>
        <p:nvSpPr>
          <p:cNvPr id="42" name="object 9"/>
          <p:cNvSpPr txBox="1"/>
          <p:nvPr/>
        </p:nvSpPr>
        <p:spPr>
          <a:xfrm>
            <a:off x="3300511" y="5312493"/>
            <a:ext cx="172529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14" noProof="0" dirty="0">
                <a:latin typeface="Montserrat Medium"/>
                <a:cs typeface="Montserrat Medium"/>
              </a:rPr>
              <a:t>FOUEJIO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Francky</a:t>
            </a:r>
            <a:r>
              <a:rPr lang="fr-FR" sz="1350" b="0" noProof="0" dirty="0">
                <a:latin typeface="Montserrat Medium"/>
                <a:cs typeface="Montserrat Medium"/>
              </a:rPr>
              <a:t> </a:t>
            </a:r>
            <a:r>
              <a:rPr lang="fr-FR" sz="1350" b="0" spc="-50" noProof="0" dirty="0">
                <a:latin typeface="Montserrat Medium"/>
                <a:cs typeface="Montserrat Medium"/>
              </a:rPr>
              <a:t>Joël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grpSp>
        <p:nvGrpSpPr>
          <p:cNvPr id="43" name="object 10"/>
          <p:cNvGrpSpPr/>
          <p:nvPr/>
        </p:nvGrpSpPr>
        <p:grpSpPr>
          <a:xfrm>
            <a:off x="5753099" y="4610099"/>
            <a:ext cx="609600" cy="609600"/>
            <a:chOff x="5753099" y="4610099"/>
            <a:chExt cx="609600" cy="609600"/>
          </a:xfrm>
        </p:grpSpPr>
        <p:sp>
          <p:nvSpPr>
            <p:cNvPr id="44" name="object 11"/>
            <p:cNvSpPr/>
            <p:nvPr/>
          </p:nvSpPr>
          <p:spPr>
            <a:xfrm>
              <a:off x="5753099" y="4610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0" y="596474"/>
                  </a:lnTo>
                  <a:lnTo>
                    <a:pt x="174481" y="580335"/>
                  </a:lnTo>
                  <a:lnTo>
                    <a:pt x="135461" y="558231"/>
                  </a:lnTo>
                  <a:lnTo>
                    <a:pt x="100109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6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0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0" y="573609"/>
                  </a:lnTo>
                  <a:lnTo>
                    <a:pt x="407483" y="591781"/>
                  </a:lnTo>
                  <a:lnTo>
                    <a:pt x="364262" y="603742"/>
                  </a:lnTo>
                  <a:lnTo>
                    <a:pt x="319755" y="609232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5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2649" y="4800599"/>
              <a:ext cx="200025" cy="228600"/>
            </a:xfrm>
            <a:prstGeom prst="rect">
              <a:avLst/>
            </a:prstGeom>
          </p:spPr>
        </p:pic>
      </p:grpSp>
      <p:sp>
        <p:nvSpPr>
          <p:cNvPr id="46" name="object 13"/>
          <p:cNvSpPr txBox="1"/>
          <p:nvPr/>
        </p:nvSpPr>
        <p:spPr>
          <a:xfrm>
            <a:off x="5457328" y="5312493"/>
            <a:ext cx="120586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14" noProof="0" dirty="0">
                <a:latin typeface="Montserrat Medium"/>
                <a:cs typeface="Montserrat Medium"/>
              </a:rPr>
              <a:t>MECHRIA</a:t>
            </a:r>
            <a:r>
              <a:rPr lang="fr-FR" sz="1350" b="0" spc="-25" noProof="0" dirty="0">
                <a:latin typeface="Montserrat Medium"/>
                <a:cs typeface="Montserrat Medium"/>
              </a:rPr>
              <a:t> </a:t>
            </a:r>
            <a:r>
              <a:rPr lang="fr-FR" sz="1350" b="0" spc="-80" noProof="0" dirty="0">
                <a:latin typeface="Montserrat Medium"/>
                <a:cs typeface="Montserrat Medium"/>
              </a:rPr>
              <a:t>Sami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grpSp>
        <p:nvGrpSpPr>
          <p:cNvPr id="47" name="object 14"/>
          <p:cNvGrpSpPr/>
          <p:nvPr/>
        </p:nvGrpSpPr>
        <p:grpSpPr>
          <a:xfrm>
            <a:off x="7686674" y="4610099"/>
            <a:ext cx="609600" cy="609600"/>
            <a:chOff x="7686674" y="4610099"/>
            <a:chExt cx="609600" cy="609600"/>
          </a:xfrm>
        </p:grpSpPr>
        <p:sp>
          <p:nvSpPr>
            <p:cNvPr id="48" name="object 15"/>
            <p:cNvSpPr/>
            <p:nvPr/>
          </p:nvSpPr>
          <p:spPr>
            <a:xfrm>
              <a:off x="7686674" y="4610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1" y="596474"/>
                  </a:lnTo>
                  <a:lnTo>
                    <a:pt x="174481" y="580335"/>
                  </a:lnTo>
                  <a:lnTo>
                    <a:pt x="135462" y="558231"/>
                  </a:lnTo>
                  <a:lnTo>
                    <a:pt x="100109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6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0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1"/>
                  </a:lnTo>
                  <a:lnTo>
                    <a:pt x="364263" y="603742"/>
                  </a:lnTo>
                  <a:lnTo>
                    <a:pt x="319755" y="609232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9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6224" y="4800599"/>
              <a:ext cx="200025" cy="228600"/>
            </a:xfrm>
            <a:prstGeom prst="rect">
              <a:avLst/>
            </a:prstGeom>
          </p:spPr>
        </p:pic>
      </p:grpSp>
      <p:sp>
        <p:nvSpPr>
          <p:cNvPr id="50" name="object 17"/>
          <p:cNvSpPr txBox="1"/>
          <p:nvPr/>
        </p:nvSpPr>
        <p:spPr>
          <a:xfrm>
            <a:off x="7094587" y="5312493"/>
            <a:ext cx="17970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20" noProof="0" dirty="0">
                <a:latin typeface="Montserrat Medium"/>
                <a:cs typeface="Montserrat Medium"/>
              </a:rPr>
              <a:t>JEDDANE</a:t>
            </a:r>
            <a:r>
              <a:rPr lang="fr-FR" sz="1350" b="0" noProof="0" dirty="0">
                <a:latin typeface="Montserrat Medium"/>
                <a:cs typeface="Montserrat Medium"/>
              </a:rPr>
              <a:t> </a:t>
            </a:r>
            <a:r>
              <a:rPr lang="fr-FR" sz="1350" b="0" spc="-100" noProof="0" dirty="0">
                <a:latin typeface="Montserrat Medium"/>
                <a:cs typeface="Montserrat Medium"/>
              </a:rPr>
              <a:t>Badr</a:t>
            </a:r>
            <a:r>
              <a:rPr lang="fr-FR" sz="1350" b="0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Eddine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399" y="2056606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1BC7A0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/>
          <p:nvPr/>
        </p:nvSpPr>
        <p:spPr>
          <a:xfrm>
            <a:off x="5581637" y="227806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514350"/>
                </a:moveTo>
                <a:lnTo>
                  <a:pt x="1026223" y="463943"/>
                </a:lnTo>
                <a:lnTo>
                  <a:pt x="1018819" y="414007"/>
                </a:lnTo>
                <a:lnTo>
                  <a:pt x="1006563" y="365048"/>
                </a:lnTo>
                <a:lnTo>
                  <a:pt x="989545" y="317525"/>
                </a:lnTo>
                <a:lnTo>
                  <a:pt x="967968" y="271894"/>
                </a:lnTo>
                <a:lnTo>
                  <a:pt x="942022" y="228600"/>
                </a:lnTo>
                <a:lnTo>
                  <a:pt x="911948" y="188061"/>
                </a:lnTo>
                <a:lnTo>
                  <a:pt x="878052" y="150660"/>
                </a:lnTo>
                <a:lnTo>
                  <a:pt x="840651" y="116763"/>
                </a:lnTo>
                <a:lnTo>
                  <a:pt x="800112" y="86690"/>
                </a:lnTo>
                <a:lnTo>
                  <a:pt x="756818" y="60744"/>
                </a:lnTo>
                <a:lnTo>
                  <a:pt x="711187" y="39154"/>
                </a:lnTo>
                <a:lnTo>
                  <a:pt x="663663" y="22148"/>
                </a:lnTo>
                <a:lnTo>
                  <a:pt x="614705" y="9893"/>
                </a:lnTo>
                <a:lnTo>
                  <a:pt x="564769" y="2489"/>
                </a:lnTo>
                <a:lnTo>
                  <a:pt x="514350" y="0"/>
                </a:lnTo>
                <a:lnTo>
                  <a:pt x="501726" y="165"/>
                </a:lnTo>
                <a:lnTo>
                  <a:pt x="451396" y="3873"/>
                </a:lnTo>
                <a:lnTo>
                  <a:pt x="401662" y="12509"/>
                </a:lnTo>
                <a:lnTo>
                  <a:pt x="353009" y="25971"/>
                </a:lnTo>
                <a:lnTo>
                  <a:pt x="305917" y="44132"/>
                </a:lnTo>
                <a:lnTo>
                  <a:pt x="260832" y="66827"/>
                </a:lnTo>
                <a:lnTo>
                  <a:pt x="218186" y="93827"/>
                </a:lnTo>
                <a:lnTo>
                  <a:pt x="178396" y="124891"/>
                </a:lnTo>
                <a:lnTo>
                  <a:pt x="141833" y="159689"/>
                </a:lnTo>
                <a:lnTo>
                  <a:pt x="108864" y="197916"/>
                </a:lnTo>
                <a:lnTo>
                  <a:pt x="79806" y="239179"/>
                </a:lnTo>
                <a:lnTo>
                  <a:pt x="54927" y="283095"/>
                </a:lnTo>
                <a:lnTo>
                  <a:pt x="34467" y="329247"/>
                </a:lnTo>
                <a:lnTo>
                  <a:pt x="18630" y="377177"/>
                </a:lnTo>
                <a:lnTo>
                  <a:pt x="7581" y="426427"/>
                </a:lnTo>
                <a:lnTo>
                  <a:pt x="1397" y="476516"/>
                </a:lnTo>
                <a:lnTo>
                  <a:pt x="0" y="514350"/>
                </a:lnTo>
                <a:lnTo>
                  <a:pt x="165" y="526986"/>
                </a:lnTo>
                <a:lnTo>
                  <a:pt x="3873" y="577316"/>
                </a:lnTo>
                <a:lnTo>
                  <a:pt x="12509" y="627049"/>
                </a:lnTo>
                <a:lnTo>
                  <a:pt x="25971" y="675703"/>
                </a:lnTo>
                <a:lnTo>
                  <a:pt x="44132" y="722795"/>
                </a:lnTo>
                <a:lnTo>
                  <a:pt x="66827" y="767880"/>
                </a:lnTo>
                <a:lnTo>
                  <a:pt x="93827" y="810526"/>
                </a:lnTo>
                <a:lnTo>
                  <a:pt x="124891" y="850315"/>
                </a:lnTo>
                <a:lnTo>
                  <a:pt x="159689" y="886879"/>
                </a:lnTo>
                <a:lnTo>
                  <a:pt x="197916" y="919848"/>
                </a:lnTo>
                <a:lnTo>
                  <a:pt x="239179" y="948905"/>
                </a:lnTo>
                <a:lnTo>
                  <a:pt x="283095" y="973785"/>
                </a:lnTo>
                <a:lnTo>
                  <a:pt x="329247" y="994244"/>
                </a:lnTo>
                <a:lnTo>
                  <a:pt x="377177" y="1010081"/>
                </a:lnTo>
                <a:lnTo>
                  <a:pt x="426427" y="1021130"/>
                </a:lnTo>
                <a:lnTo>
                  <a:pt x="476516" y="1027315"/>
                </a:lnTo>
                <a:lnTo>
                  <a:pt x="514350" y="1028700"/>
                </a:lnTo>
                <a:lnTo>
                  <a:pt x="526986" y="1028547"/>
                </a:lnTo>
                <a:lnTo>
                  <a:pt x="577316" y="1024839"/>
                </a:lnTo>
                <a:lnTo>
                  <a:pt x="627049" y="1016203"/>
                </a:lnTo>
                <a:lnTo>
                  <a:pt x="675703" y="1002741"/>
                </a:lnTo>
                <a:lnTo>
                  <a:pt x="722795" y="984580"/>
                </a:lnTo>
                <a:lnTo>
                  <a:pt x="767880" y="961885"/>
                </a:lnTo>
                <a:lnTo>
                  <a:pt x="810526" y="934885"/>
                </a:lnTo>
                <a:lnTo>
                  <a:pt x="850315" y="903820"/>
                </a:lnTo>
                <a:lnTo>
                  <a:pt x="886879" y="869022"/>
                </a:lnTo>
                <a:lnTo>
                  <a:pt x="919848" y="830795"/>
                </a:lnTo>
                <a:lnTo>
                  <a:pt x="948905" y="789533"/>
                </a:lnTo>
                <a:lnTo>
                  <a:pt x="973785" y="745604"/>
                </a:lnTo>
                <a:lnTo>
                  <a:pt x="994244" y="699465"/>
                </a:lnTo>
                <a:lnTo>
                  <a:pt x="1010069" y="651535"/>
                </a:lnTo>
                <a:lnTo>
                  <a:pt x="1021130" y="602284"/>
                </a:lnTo>
                <a:lnTo>
                  <a:pt x="1027315" y="552196"/>
                </a:lnTo>
                <a:lnTo>
                  <a:pt x="1028700" y="514350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9751" y="1296636"/>
            <a:ext cx="537273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4150" spc="-345" noProof="0" dirty="0"/>
              <a:t>Questions</a:t>
            </a:r>
            <a:r>
              <a:rPr lang="fr-FR" sz="4150" spc="-155" noProof="0" dirty="0"/>
              <a:t> </a:t>
            </a:r>
            <a:r>
              <a:rPr lang="fr-FR" sz="4150" spc="-425" noProof="0" dirty="0"/>
              <a:t>&amp;</a:t>
            </a:r>
            <a:r>
              <a:rPr lang="fr-FR" sz="4150" spc="-145" noProof="0" dirty="0"/>
              <a:t> </a:t>
            </a:r>
            <a:r>
              <a:rPr lang="fr-FR" sz="4150" spc="-380" noProof="0" dirty="0"/>
              <a:t>Réponses</a:t>
            </a:r>
            <a:endParaRPr lang="fr-FR" sz="4150" noProof="0" dirty="0"/>
          </a:p>
        </p:txBody>
      </p:sp>
      <p:sp>
        <p:nvSpPr>
          <p:cNvPr id="5" name="object 5"/>
          <p:cNvSpPr txBox="1"/>
          <p:nvPr/>
        </p:nvSpPr>
        <p:spPr>
          <a:xfrm>
            <a:off x="4152850" y="2224246"/>
            <a:ext cx="38862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50" spc="-85" noProof="0" dirty="0">
                <a:solidFill>
                  <a:srgbClr val="374050"/>
                </a:solidFill>
                <a:latin typeface="Montserrat"/>
                <a:cs typeface="Montserrat"/>
              </a:rPr>
              <a:t>N'hésitez</a:t>
            </a:r>
            <a:r>
              <a:rPr lang="fr-FR" sz="1650" spc="-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pas</a:t>
            </a:r>
            <a:r>
              <a:rPr lang="fr-FR" sz="1650" spc="-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à</a:t>
            </a:r>
            <a:r>
              <a:rPr lang="fr-FR" sz="1650" spc="-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nous</a:t>
            </a:r>
            <a:r>
              <a:rPr lang="fr-FR" sz="1650" spc="-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90" noProof="0" dirty="0">
                <a:solidFill>
                  <a:srgbClr val="374050"/>
                </a:solidFill>
                <a:latin typeface="Montserrat"/>
                <a:cs typeface="Montserrat"/>
              </a:rPr>
              <a:t>poser</a:t>
            </a:r>
            <a:r>
              <a:rPr lang="fr-FR" sz="1650" spc="-15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105" noProof="0" dirty="0">
                <a:solidFill>
                  <a:srgbClr val="374050"/>
                </a:solidFill>
                <a:latin typeface="Montserrat"/>
                <a:cs typeface="Montserrat"/>
              </a:rPr>
              <a:t>vos</a:t>
            </a:r>
            <a:r>
              <a:rPr lang="fr-FR" sz="1650" spc="-20" noProof="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fr-FR" sz="1650" spc="-75" noProof="0" dirty="0">
                <a:solidFill>
                  <a:srgbClr val="374050"/>
                </a:solidFill>
                <a:latin typeface="Montserrat"/>
                <a:cs typeface="Montserrat"/>
              </a:rPr>
              <a:t>questions</a:t>
            </a:r>
            <a:endParaRPr lang="fr-FR" sz="1650" noProof="0" dirty="0">
              <a:latin typeface="Montserrat"/>
              <a:cs typeface="Montserra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9" y="3275806"/>
            <a:ext cx="5029200" cy="1066800"/>
          </a:xfrm>
          <a:custGeom>
            <a:avLst/>
            <a:gdLst/>
            <a:ahLst/>
            <a:cxnLst/>
            <a:rect l="l" t="t" r="r" b="b"/>
            <a:pathLst>
              <a:path w="5029200" h="1066800">
                <a:moveTo>
                  <a:pt x="4958002" y="1066799"/>
                </a:moveTo>
                <a:lnTo>
                  <a:pt x="71196" y="1066799"/>
                </a:lnTo>
                <a:lnTo>
                  <a:pt x="66241" y="1066311"/>
                </a:lnTo>
                <a:lnTo>
                  <a:pt x="29705" y="1051177"/>
                </a:lnTo>
                <a:lnTo>
                  <a:pt x="3885" y="1015137"/>
                </a:lnTo>
                <a:lnTo>
                  <a:pt x="0" y="995603"/>
                </a:lnTo>
                <a:lnTo>
                  <a:pt x="0" y="990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58002" y="0"/>
                </a:lnTo>
                <a:lnTo>
                  <a:pt x="4999493" y="15621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995603"/>
                </a:lnTo>
                <a:lnTo>
                  <a:pt x="5013577" y="1037094"/>
                </a:lnTo>
                <a:lnTo>
                  <a:pt x="4977537" y="1062913"/>
                </a:lnTo>
                <a:lnTo>
                  <a:pt x="4962957" y="1066311"/>
                </a:lnTo>
                <a:lnTo>
                  <a:pt x="4958002" y="10667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7" name="object 7"/>
          <p:cNvSpPr/>
          <p:nvPr/>
        </p:nvSpPr>
        <p:spPr>
          <a:xfrm>
            <a:off x="914399" y="4495006"/>
            <a:ext cx="5029200" cy="800100"/>
          </a:xfrm>
          <a:custGeom>
            <a:avLst/>
            <a:gdLst/>
            <a:ahLst/>
            <a:cxnLst/>
            <a:rect l="l" t="t" r="r" b="b"/>
            <a:pathLst>
              <a:path w="5029200" h="800100">
                <a:moveTo>
                  <a:pt x="4958002" y="800099"/>
                </a:moveTo>
                <a:lnTo>
                  <a:pt x="71196" y="800099"/>
                </a:lnTo>
                <a:lnTo>
                  <a:pt x="66241" y="799611"/>
                </a:lnTo>
                <a:lnTo>
                  <a:pt x="29705" y="784477"/>
                </a:lnTo>
                <a:lnTo>
                  <a:pt x="3885" y="748437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58002" y="0"/>
                </a:lnTo>
                <a:lnTo>
                  <a:pt x="4999493" y="15621"/>
                </a:lnTo>
                <a:lnTo>
                  <a:pt x="5025313" y="51660"/>
                </a:lnTo>
                <a:lnTo>
                  <a:pt x="5029199" y="71196"/>
                </a:lnTo>
                <a:lnTo>
                  <a:pt x="5029199" y="728903"/>
                </a:lnTo>
                <a:lnTo>
                  <a:pt x="5013577" y="770393"/>
                </a:lnTo>
                <a:lnTo>
                  <a:pt x="4977537" y="796213"/>
                </a:lnTo>
                <a:lnTo>
                  <a:pt x="4962957" y="799611"/>
                </a:lnTo>
                <a:lnTo>
                  <a:pt x="4958002" y="8000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8" name="object 8"/>
          <p:cNvSpPr/>
          <p:nvPr/>
        </p:nvSpPr>
        <p:spPr>
          <a:xfrm>
            <a:off x="914399" y="5447506"/>
            <a:ext cx="5029200" cy="800100"/>
          </a:xfrm>
          <a:custGeom>
            <a:avLst/>
            <a:gdLst/>
            <a:ahLst/>
            <a:cxnLst/>
            <a:rect l="l" t="t" r="r" b="b"/>
            <a:pathLst>
              <a:path w="5029200" h="800100">
                <a:moveTo>
                  <a:pt x="4958002" y="800099"/>
                </a:moveTo>
                <a:lnTo>
                  <a:pt x="71196" y="800099"/>
                </a:lnTo>
                <a:lnTo>
                  <a:pt x="66241" y="799610"/>
                </a:lnTo>
                <a:lnTo>
                  <a:pt x="29705" y="784477"/>
                </a:lnTo>
                <a:lnTo>
                  <a:pt x="3885" y="748436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958002" y="0"/>
                </a:lnTo>
                <a:lnTo>
                  <a:pt x="4999493" y="15620"/>
                </a:lnTo>
                <a:lnTo>
                  <a:pt x="5025313" y="51661"/>
                </a:lnTo>
                <a:lnTo>
                  <a:pt x="5029199" y="71196"/>
                </a:lnTo>
                <a:lnTo>
                  <a:pt x="5029199" y="728903"/>
                </a:lnTo>
                <a:lnTo>
                  <a:pt x="5013577" y="770393"/>
                </a:lnTo>
                <a:lnTo>
                  <a:pt x="4977537" y="796212"/>
                </a:lnTo>
                <a:lnTo>
                  <a:pt x="4962957" y="799611"/>
                </a:lnTo>
                <a:lnTo>
                  <a:pt x="4958002" y="8000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9" name="object 9"/>
          <p:cNvSpPr txBox="1"/>
          <p:nvPr/>
        </p:nvSpPr>
        <p:spPr>
          <a:xfrm>
            <a:off x="901700" y="2774343"/>
            <a:ext cx="256603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50" b="1" spc="-1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Questions</a:t>
            </a:r>
            <a:r>
              <a:rPr lang="fr-FR" sz="2050" b="1" spc="-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fréquentes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3378330"/>
            <a:ext cx="4305300" cy="9825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lang="fr-FR" sz="1500" b="1" spc="-1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Comment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intégrer</a:t>
            </a:r>
            <a:r>
              <a:rPr lang="fr-FR" sz="1500" b="1" spc="-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ce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système</a:t>
            </a:r>
            <a:r>
              <a:rPr lang="fr-FR" sz="1500" b="1" spc="-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avec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les</a:t>
            </a:r>
            <a:r>
              <a:rPr lang="fr-FR" sz="1500" b="1" spc="-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7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solutions </a:t>
            </a: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existantes</a:t>
            </a:r>
            <a:r>
              <a:rPr lang="fr-FR" sz="1500" b="1" spc="-3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?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Via</a:t>
            </a:r>
            <a:r>
              <a:rPr lang="fr-FR" sz="115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notre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API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REST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déployé en cloud avec réentrainement et amélioration continue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nos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connecteurs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dédiés.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4535897"/>
            <a:ext cx="4711700" cy="601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Quelles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données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0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sont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9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nécessaires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pour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7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le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modèle</a:t>
            </a:r>
            <a:r>
              <a:rPr lang="fr-FR" sz="150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?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Données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patient,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historique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90" noProof="0" dirty="0">
                <a:solidFill>
                  <a:srgbClr val="4A5462"/>
                </a:solidFill>
                <a:latin typeface="Montserrat"/>
                <a:cs typeface="Montserrat"/>
              </a:rPr>
              <a:t>RDV,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météo,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distance,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spécialité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médicale.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100" y="5488397"/>
            <a:ext cx="4358640" cy="601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fr-FR" sz="15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Combien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de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temps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pour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déployer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la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9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solution</a:t>
            </a:r>
            <a:r>
              <a:rPr lang="fr-FR" sz="1500" b="1" spc="-1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500" b="1" spc="-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?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fr-FR" sz="1150" spc="-85" noProof="0" dirty="0">
                <a:solidFill>
                  <a:srgbClr val="4A5462"/>
                </a:solidFill>
                <a:latin typeface="Montserrat"/>
                <a:cs typeface="Montserrat"/>
              </a:rPr>
              <a:t>4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6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semaines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une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intégration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complète,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80" noProof="0" dirty="0">
                <a:solidFill>
                  <a:srgbClr val="4A5462"/>
                </a:solidFill>
                <a:latin typeface="Montserrat"/>
                <a:cs typeface="Montserrat"/>
              </a:rPr>
              <a:t>avec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phase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pilote.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8398" y="3275806"/>
            <a:ext cx="5029200" cy="762000"/>
            <a:chOff x="6248398" y="3924299"/>
            <a:chExt cx="5029200" cy="762000"/>
          </a:xfrm>
        </p:grpSpPr>
        <p:sp>
          <p:nvSpPr>
            <p:cNvPr id="14" name="object 14"/>
            <p:cNvSpPr/>
            <p:nvPr/>
          </p:nvSpPr>
          <p:spPr>
            <a:xfrm>
              <a:off x="6248398" y="3924299"/>
              <a:ext cx="5029200" cy="762000"/>
            </a:xfrm>
            <a:custGeom>
              <a:avLst/>
              <a:gdLst/>
              <a:ahLst/>
              <a:cxnLst/>
              <a:rect l="l" t="t" r="r" b="b"/>
              <a:pathLst>
                <a:path w="5029200" h="762000">
                  <a:moveTo>
                    <a:pt x="49580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690803"/>
                  </a:lnTo>
                  <a:lnTo>
                    <a:pt x="5013576" y="732293"/>
                  </a:lnTo>
                  <a:lnTo>
                    <a:pt x="4977537" y="758113"/>
                  </a:lnTo>
                  <a:lnTo>
                    <a:pt x="4962957" y="761511"/>
                  </a:lnTo>
                  <a:lnTo>
                    <a:pt x="4958003" y="761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0799" y="40766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8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5" y="372535"/>
                  </a:lnTo>
                  <a:lnTo>
                    <a:pt x="11130" y="330866"/>
                  </a:lnTo>
                  <a:lnTo>
                    <a:pt x="914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2" y="32104"/>
                  </a:lnTo>
                  <a:lnTo>
                    <a:pt x="126331" y="11130"/>
                  </a:lnTo>
                  <a:lnTo>
                    <a:pt x="171826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6" y="356501"/>
                  </a:lnTo>
                  <a:lnTo>
                    <a:pt x="331658" y="394624"/>
                  </a:lnTo>
                  <a:lnTo>
                    <a:pt x="296334" y="425094"/>
                  </a:lnTo>
                  <a:lnTo>
                    <a:pt x="254666" y="446068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5099" y="4238624"/>
              <a:ext cx="152399" cy="11429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248398" y="4190206"/>
            <a:ext cx="5029200" cy="762000"/>
            <a:chOff x="6248398" y="4838699"/>
            <a:chExt cx="5029200" cy="762000"/>
          </a:xfrm>
        </p:grpSpPr>
        <p:sp>
          <p:nvSpPr>
            <p:cNvPr id="18" name="object 18"/>
            <p:cNvSpPr/>
            <p:nvPr/>
          </p:nvSpPr>
          <p:spPr>
            <a:xfrm>
              <a:off x="6248398" y="4838699"/>
              <a:ext cx="5029200" cy="762000"/>
            </a:xfrm>
            <a:custGeom>
              <a:avLst/>
              <a:gdLst/>
              <a:ahLst/>
              <a:cxnLst/>
              <a:rect l="l" t="t" r="r" b="b"/>
              <a:pathLst>
                <a:path w="5029200" h="762000">
                  <a:moveTo>
                    <a:pt x="49580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8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0"/>
                  </a:lnTo>
                  <a:lnTo>
                    <a:pt x="5029199" y="71196"/>
                  </a:lnTo>
                  <a:lnTo>
                    <a:pt x="5029199" y="690803"/>
                  </a:lnTo>
                  <a:lnTo>
                    <a:pt x="5013576" y="732294"/>
                  </a:lnTo>
                  <a:lnTo>
                    <a:pt x="4977537" y="758114"/>
                  </a:lnTo>
                  <a:lnTo>
                    <a:pt x="4962957" y="761511"/>
                  </a:lnTo>
                  <a:lnTo>
                    <a:pt x="4958003" y="761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0799" y="49910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9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5" y="372534"/>
                  </a:lnTo>
                  <a:lnTo>
                    <a:pt x="11130" y="330866"/>
                  </a:lnTo>
                  <a:lnTo>
                    <a:pt x="914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4"/>
                  </a:lnTo>
                  <a:lnTo>
                    <a:pt x="84662" y="32104"/>
                  </a:lnTo>
                  <a:lnTo>
                    <a:pt x="126331" y="11130"/>
                  </a:lnTo>
                  <a:lnTo>
                    <a:pt x="171826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4"/>
                  </a:lnTo>
                  <a:lnTo>
                    <a:pt x="325202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6" y="356501"/>
                  </a:lnTo>
                  <a:lnTo>
                    <a:pt x="331658" y="394623"/>
                  </a:lnTo>
                  <a:lnTo>
                    <a:pt x="296334" y="425094"/>
                  </a:lnTo>
                  <a:lnTo>
                    <a:pt x="254666" y="446068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938" y="5132813"/>
              <a:ext cx="153560" cy="15356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235699" y="2774343"/>
            <a:ext cx="22898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50" b="1" spc="-1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Contacts</a:t>
            </a:r>
            <a:r>
              <a:rPr lang="fr-FR" sz="205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pour</a:t>
            </a:r>
            <a:r>
              <a:rPr lang="fr-FR" sz="2050" b="1" spc="-1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9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suivi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1500" y="3392941"/>
            <a:ext cx="1948814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fr-FR" sz="1350" b="0" spc="-10" noProof="0" dirty="0">
                <a:latin typeface="Montserrat Medium"/>
                <a:cs typeface="Montserrat Medium"/>
              </a:rPr>
              <a:t>Email</a:t>
            </a:r>
            <a:endParaRPr lang="fr-FR" sz="13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  <a:hlinkClick r:id="rId4"/>
              </a:rPr>
              <a:t>equipe@projet-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  <a:hlinkClick r:id="rId4"/>
              </a:rPr>
              <a:t>doctolib.com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1500" y="4340150"/>
            <a:ext cx="83756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Téléphone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1500" y="4573301"/>
            <a:ext cx="94106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55" noProof="0" dirty="0">
                <a:solidFill>
                  <a:srgbClr val="4A5462"/>
                </a:solidFill>
                <a:latin typeface="Montserrat"/>
                <a:cs typeface="Montserrat"/>
              </a:rPr>
              <a:t>06 58 65 82 73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8153399"/>
            <a:ext cx="121919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629378"/>
            <a:ext cx="186436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95" noProof="0" dirty="0"/>
              <a:t>Sommaire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1700" y="1295213"/>
            <a:ext cx="3519474" cy="2980944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377825" indent="-342900">
              <a:lnSpc>
                <a:spcPct val="200000"/>
              </a:lnSpc>
              <a:spcBef>
                <a:spcPts val="105"/>
              </a:spcBef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r>
              <a:rPr lang="fr-FR" b="1" spc="-114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fr-FR" b="1" spc="-45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spc="-12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b="1" spc="-4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spc="-1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  <a:endParaRPr lang="fr-FR" noProof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 indent="-342900">
              <a:lnSpc>
                <a:spcPct val="200000"/>
              </a:lnSpc>
              <a:spcBef>
                <a:spcPts val="105"/>
              </a:spcBef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r>
              <a:rPr lang="fr-FR" b="1" spc="-11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r>
              <a:rPr lang="fr-FR" b="1" spc="-45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spc="-155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lang="fr-FR" b="1" spc="-4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spc="-1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fr-FR" sz="1100" noProof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200000"/>
              </a:lnSpc>
              <a:spcBef>
                <a:spcPts val="5"/>
              </a:spcBef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r>
              <a:rPr lang="fr-FR" b="1" spc="-13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Calendrier et Jalons du Projet</a:t>
            </a:r>
            <a:endParaRPr lang="fr-FR" sz="1100" noProof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585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r>
              <a:rPr lang="fr-FR" b="1" spc="-14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 Agile</a:t>
            </a:r>
          </a:p>
          <a:p>
            <a:pPr marL="362585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r>
              <a:rPr lang="fr-FR" b="1" spc="-14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et Prétraitement</a:t>
            </a:r>
          </a:p>
          <a:p>
            <a:pPr marL="248285" indent="-228600">
              <a:buClr>
                <a:schemeClr val="tx2">
                  <a:lumMod val="60000"/>
                  <a:lumOff val="40000"/>
                </a:schemeClr>
              </a:buClr>
              <a:buSzPct val="85000"/>
              <a:buFont typeface="+mj-lt"/>
              <a:buAutoNum type="arabicPeriod"/>
              <a:tabLst>
                <a:tab pos="368935" algn="l"/>
              </a:tabLst>
            </a:pPr>
            <a:endParaRPr lang="fr-FR" sz="1200" noProof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1291735"/>
            <a:ext cx="3962400" cy="2811667"/>
          </a:xfrm>
          <a:prstGeom prst="rect">
            <a:avLst/>
          </a:prstGeom>
          <a:noFill/>
        </p:spPr>
        <p:txBody>
          <a:bodyPr vert="horz" wrap="square" lIns="0" tIns="41275" rIns="0" bIns="0" rtlCol="0">
            <a:spAutoFit/>
          </a:bodyPr>
          <a:lstStyle/>
          <a:p>
            <a:pPr marL="389255" indent="-342900">
              <a:lnSpc>
                <a:spcPct val="200000"/>
              </a:lnSpc>
              <a:spcBef>
                <a:spcPts val="325"/>
              </a:spcBef>
              <a:buClr>
                <a:srgbClr val="00B050"/>
              </a:buClr>
              <a:buSzPct val="85000"/>
              <a:buFont typeface="+mj-lt"/>
              <a:buAutoNum type="arabicPeriod" startAt="6"/>
              <a:tabLst>
                <a:tab pos="368935" algn="l"/>
              </a:tabLst>
            </a:pPr>
            <a:r>
              <a:rPr lang="fr-FR" b="1" spc="-114" noProof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</a:p>
          <a:p>
            <a:pPr marL="389255" indent="-342900">
              <a:lnSpc>
                <a:spcPct val="200000"/>
              </a:lnSpc>
              <a:buClr>
                <a:srgbClr val="00B050"/>
              </a:buClr>
              <a:buSzPct val="85000"/>
              <a:buFont typeface="+mj-lt"/>
              <a:buAutoNum type="arabicPeriod" startAt="6"/>
              <a:tabLst>
                <a:tab pos="368935" algn="l"/>
              </a:tabLst>
            </a:pPr>
            <a:r>
              <a:rPr lang="fr-FR" b="1" spc="-114" noProof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 et interprétation</a:t>
            </a:r>
          </a:p>
          <a:p>
            <a:pPr marL="389255" indent="-342900">
              <a:lnSpc>
                <a:spcPct val="200000"/>
              </a:lnSpc>
              <a:buClr>
                <a:srgbClr val="00B050"/>
              </a:buClr>
              <a:buSzPct val="85000"/>
              <a:buFont typeface="+mj-lt"/>
              <a:buAutoNum type="arabicPeriod" startAt="6"/>
              <a:tabLst>
                <a:tab pos="368935" algn="l"/>
              </a:tabLst>
            </a:pPr>
            <a:r>
              <a:rPr lang="fr-FR" b="1" spc="-114" noProof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et API</a:t>
            </a:r>
          </a:p>
          <a:p>
            <a:pPr marL="389255" indent="-342900">
              <a:lnSpc>
                <a:spcPct val="200000"/>
              </a:lnSpc>
              <a:buClr>
                <a:srgbClr val="00B050"/>
              </a:buClr>
              <a:buSzPct val="85000"/>
              <a:buFont typeface="+mj-lt"/>
              <a:buAutoNum type="arabicPeriod" startAt="6"/>
              <a:tabLst>
                <a:tab pos="368935" algn="l"/>
              </a:tabLst>
            </a:pPr>
            <a:r>
              <a:rPr lang="fr-FR" b="1" spc="-114" noProof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cloud</a:t>
            </a:r>
          </a:p>
          <a:p>
            <a:pPr marL="389255" indent="-342900">
              <a:lnSpc>
                <a:spcPct val="200000"/>
              </a:lnSpc>
              <a:buClr>
                <a:srgbClr val="00B050"/>
              </a:buClr>
              <a:buSzPct val="85000"/>
              <a:buFont typeface="+mj-lt"/>
              <a:buAutoNum type="arabicPeriod" startAt="6"/>
              <a:tabLst>
                <a:tab pos="368935" algn="l"/>
              </a:tabLst>
            </a:pPr>
            <a:r>
              <a:rPr lang="fr-FR" b="1" spc="-114" noProof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et perspectives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43699"/>
            <a:ext cx="12191999" cy="1142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742810" y="6446164"/>
            <a:ext cx="115760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Créé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avec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33588" y="1551007"/>
            <a:ext cx="43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noProof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26688" y="1980406"/>
            <a:ext cx="43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noProof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43896" y="2639166"/>
            <a:ext cx="43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noProof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34064" y="3216782"/>
            <a:ext cx="43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noProof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24233" y="3758786"/>
            <a:ext cx="43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noProof="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5562599"/>
            <a:ext cx="10363200" cy="990600"/>
            <a:chOff x="914399" y="5562599"/>
            <a:chExt cx="10363200" cy="990600"/>
          </a:xfrm>
        </p:grpSpPr>
        <p:sp>
          <p:nvSpPr>
            <p:cNvPr id="3" name="object 3"/>
            <p:cNvSpPr/>
            <p:nvPr/>
          </p:nvSpPr>
          <p:spPr>
            <a:xfrm>
              <a:off x="933449" y="5562599"/>
              <a:ext cx="10344150" cy="990600"/>
            </a:xfrm>
            <a:custGeom>
              <a:avLst/>
              <a:gdLst/>
              <a:ahLst/>
              <a:cxnLst/>
              <a:rect l="l" t="t" r="r" b="b"/>
              <a:pathLst>
                <a:path w="10344150" h="990600">
                  <a:moveTo>
                    <a:pt x="102729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919403"/>
                  </a:lnTo>
                  <a:lnTo>
                    <a:pt x="10328525" y="960893"/>
                  </a:lnTo>
                  <a:lnTo>
                    <a:pt x="10292486" y="986713"/>
                  </a:lnTo>
                  <a:lnTo>
                    <a:pt x="10277906" y="990111"/>
                  </a:lnTo>
                  <a:lnTo>
                    <a:pt x="10272952" y="990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55628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3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59457" y="701770"/>
            <a:ext cx="9080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Klavika Light"/>
                <a:cs typeface="Klavika Light"/>
              </a:rPr>
              <a:t>1</a:t>
            </a:r>
            <a:endParaRPr lang="fr-FR" sz="1400" noProof="0" dirty="0">
              <a:latin typeface="Klavika Light"/>
              <a:cs typeface="Klavika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25" noProof="0" dirty="0"/>
              <a:t>Introduction</a:t>
            </a:r>
            <a:r>
              <a:rPr lang="fr-FR" spc="-105" noProof="0" dirty="0"/>
              <a:t> </a:t>
            </a:r>
            <a:r>
              <a:rPr lang="fr-FR" spc="-220" noProof="0" dirty="0"/>
              <a:t>et</a:t>
            </a:r>
            <a:r>
              <a:rPr lang="fr-FR" spc="-105" noProof="0" dirty="0"/>
              <a:t> </a:t>
            </a:r>
            <a:r>
              <a:rPr lang="fr-FR" spc="-285" noProof="0" dirty="0"/>
              <a:t>Contexte</a:t>
            </a:r>
          </a:p>
        </p:txBody>
      </p:sp>
      <p:sp>
        <p:nvSpPr>
          <p:cNvPr id="8" name="object 8"/>
          <p:cNvSpPr/>
          <p:nvPr/>
        </p:nvSpPr>
        <p:spPr>
          <a:xfrm>
            <a:off x="914399" y="1409699"/>
            <a:ext cx="4991100" cy="3848100"/>
          </a:xfrm>
          <a:custGeom>
            <a:avLst/>
            <a:gdLst/>
            <a:ahLst/>
            <a:cxnLst/>
            <a:rect l="l" t="t" r="r" b="b"/>
            <a:pathLst>
              <a:path w="4991100" h="3848100">
                <a:moveTo>
                  <a:pt x="4919902" y="3848099"/>
                </a:moveTo>
                <a:lnTo>
                  <a:pt x="71196" y="3848099"/>
                </a:lnTo>
                <a:lnTo>
                  <a:pt x="66241" y="3847610"/>
                </a:lnTo>
                <a:lnTo>
                  <a:pt x="29705" y="3832476"/>
                </a:lnTo>
                <a:lnTo>
                  <a:pt x="3885" y="3796437"/>
                </a:lnTo>
                <a:lnTo>
                  <a:pt x="0" y="3776902"/>
                </a:lnTo>
                <a:lnTo>
                  <a:pt x="0" y="3771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919902" y="0"/>
                </a:lnTo>
                <a:lnTo>
                  <a:pt x="4961393" y="15621"/>
                </a:lnTo>
                <a:lnTo>
                  <a:pt x="4987213" y="51661"/>
                </a:lnTo>
                <a:lnTo>
                  <a:pt x="4991099" y="71196"/>
                </a:lnTo>
                <a:lnTo>
                  <a:pt x="4991099" y="3776902"/>
                </a:lnTo>
                <a:lnTo>
                  <a:pt x="4975477" y="3818393"/>
                </a:lnTo>
                <a:lnTo>
                  <a:pt x="4939437" y="3844213"/>
                </a:lnTo>
                <a:lnTo>
                  <a:pt x="4924858" y="3847610"/>
                </a:lnTo>
                <a:lnTo>
                  <a:pt x="4919902" y="38480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9" name="object 9"/>
          <p:cNvSpPr txBox="1"/>
          <p:nvPr/>
        </p:nvSpPr>
        <p:spPr>
          <a:xfrm>
            <a:off x="1130300" y="1594037"/>
            <a:ext cx="359029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50" b="1" spc="-1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Doctolib</a:t>
            </a:r>
            <a:r>
              <a:rPr lang="fr-FR" sz="2050" b="1" spc="-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:</a:t>
            </a:r>
            <a:r>
              <a:rPr lang="fr-FR" sz="2050" b="1" spc="-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Leader</a:t>
            </a:r>
            <a:r>
              <a:rPr lang="fr-FR" sz="2050" b="1" spc="-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8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2050" b="1" spc="-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la</a:t>
            </a:r>
            <a:r>
              <a:rPr lang="fr-FR" sz="2050" b="1" spc="-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e-</a:t>
            </a:r>
            <a:r>
              <a:rPr lang="fr-FR" sz="2050" b="1" spc="-114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santé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3000" y="2171700"/>
            <a:ext cx="171450" cy="1924050"/>
            <a:chOff x="1143000" y="2171700"/>
            <a:chExt cx="171450" cy="19240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171700"/>
              <a:ext cx="171449" cy="1714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781299"/>
              <a:ext cx="171449" cy="1714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162300"/>
              <a:ext cx="171449" cy="1714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543299"/>
              <a:ext cx="171449" cy="1714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924300"/>
              <a:ext cx="171449" cy="1714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16049" y="2087854"/>
            <a:ext cx="4217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Plateforme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prise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rendez-vous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médicaux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en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30" noProof="0" dirty="0">
                <a:latin typeface="Montserrat"/>
                <a:cs typeface="Montserrat"/>
              </a:rPr>
              <a:t>ligne, </a:t>
            </a:r>
            <a:r>
              <a:rPr lang="fr-FR" sz="1300" spc="-70" noProof="0" dirty="0">
                <a:latin typeface="Montserrat"/>
                <a:cs typeface="Montserrat"/>
              </a:rPr>
              <a:t>créée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en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20" noProof="0" dirty="0">
                <a:latin typeface="Montserrat"/>
                <a:cs typeface="Montserrat"/>
              </a:rPr>
              <a:t>2013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6049" y="2724276"/>
            <a:ext cx="34575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80" noProof="0" dirty="0">
                <a:latin typeface="Montserrat"/>
                <a:cs typeface="Montserrat"/>
              </a:rPr>
              <a:t>300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000+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professionnels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santé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40" noProof="0" dirty="0">
                <a:latin typeface="Montserrat"/>
                <a:cs typeface="Montserrat"/>
              </a:rPr>
              <a:t>utilisateurs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6049" y="3105276"/>
            <a:ext cx="26142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5" noProof="0" dirty="0">
                <a:latin typeface="Montserrat"/>
                <a:cs typeface="Montserrat"/>
              </a:rPr>
              <a:t>60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millions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patients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européens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6049" y="3486276"/>
            <a:ext cx="381635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5" noProof="0" dirty="0">
                <a:latin typeface="Montserrat"/>
                <a:cs typeface="Montserrat"/>
              </a:rPr>
              <a:t>Leader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dans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la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numérisation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du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parcours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10" noProof="0" dirty="0">
                <a:latin typeface="Montserrat"/>
                <a:cs typeface="Montserrat"/>
              </a:rPr>
              <a:t> soins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6049" y="3867276"/>
            <a:ext cx="425386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55" noProof="0" dirty="0">
                <a:latin typeface="Montserrat"/>
                <a:cs typeface="Montserrat"/>
              </a:rPr>
              <a:t>Services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noProof="0" dirty="0">
                <a:latin typeface="Montserrat"/>
                <a:cs typeface="Montserrat"/>
              </a:rPr>
              <a:t>: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prise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90" noProof="0" dirty="0">
                <a:latin typeface="Montserrat"/>
                <a:cs typeface="Montserrat"/>
              </a:rPr>
              <a:t>RDV,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téléconsultation,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dossier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30" noProof="0" dirty="0">
                <a:latin typeface="Montserrat"/>
                <a:cs typeface="Montserrat"/>
              </a:rPr>
              <a:t>patient</a:t>
            </a:r>
            <a:endParaRPr lang="fr-FR" sz="1300" noProof="0" dirty="0">
              <a:latin typeface="Montserrat"/>
              <a:cs typeface="Montserra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86498" y="2171699"/>
            <a:ext cx="4991100" cy="876300"/>
            <a:chOff x="6286498" y="2171699"/>
            <a:chExt cx="4991100" cy="876300"/>
          </a:xfrm>
        </p:grpSpPr>
        <p:sp>
          <p:nvSpPr>
            <p:cNvPr id="22" name="object 22"/>
            <p:cNvSpPr/>
            <p:nvPr/>
          </p:nvSpPr>
          <p:spPr>
            <a:xfrm>
              <a:off x="6286498" y="2171699"/>
              <a:ext cx="4991100" cy="876300"/>
            </a:xfrm>
            <a:custGeom>
              <a:avLst/>
              <a:gdLst/>
              <a:ahLst/>
              <a:cxnLst/>
              <a:rect l="l" t="t" r="r" b="b"/>
              <a:pathLst>
                <a:path w="4991100" h="876300">
                  <a:moveTo>
                    <a:pt x="4919903" y="876299"/>
                  </a:moveTo>
                  <a:lnTo>
                    <a:pt x="71196" y="876299"/>
                  </a:lnTo>
                  <a:lnTo>
                    <a:pt x="66241" y="875811"/>
                  </a:lnTo>
                  <a:lnTo>
                    <a:pt x="29705" y="860677"/>
                  </a:lnTo>
                  <a:lnTo>
                    <a:pt x="3885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19903" y="0"/>
                  </a:lnTo>
                  <a:lnTo>
                    <a:pt x="4961391" y="15621"/>
                  </a:lnTo>
                  <a:lnTo>
                    <a:pt x="4987213" y="51661"/>
                  </a:lnTo>
                  <a:lnTo>
                    <a:pt x="4991099" y="71196"/>
                  </a:lnTo>
                  <a:lnTo>
                    <a:pt x="4991099" y="805103"/>
                  </a:lnTo>
                  <a:lnTo>
                    <a:pt x="4975476" y="846594"/>
                  </a:lnTo>
                  <a:lnTo>
                    <a:pt x="4939437" y="872413"/>
                  </a:lnTo>
                  <a:lnTo>
                    <a:pt x="4924857" y="875811"/>
                  </a:lnTo>
                  <a:lnTo>
                    <a:pt x="4919903" y="876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6999" y="2381249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200024" y="457199"/>
                  </a:moveTo>
                  <a:lnTo>
                    <a:pt x="161001" y="453356"/>
                  </a:lnTo>
                  <a:lnTo>
                    <a:pt x="123478" y="441973"/>
                  </a:lnTo>
                  <a:lnTo>
                    <a:pt x="88896" y="423489"/>
                  </a:lnTo>
                  <a:lnTo>
                    <a:pt x="58585" y="398613"/>
                  </a:lnTo>
                  <a:lnTo>
                    <a:pt x="33710" y="368302"/>
                  </a:lnTo>
                  <a:lnTo>
                    <a:pt x="15225" y="333720"/>
                  </a:lnTo>
                  <a:lnTo>
                    <a:pt x="3842" y="296197"/>
                  </a:lnTo>
                  <a:lnTo>
                    <a:pt x="0" y="2571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5" y="123478"/>
                  </a:lnTo>
                  <a:lnTo>
                    <a:pt x="33709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57174"/>
                  </a:lnTo>
                  <a:lnTo>
                    <a:pt x="396206" y="296197"/>
                  </a:lnTo>
                  <a:lnTo>
                    <a:pt x="384823" y="333720"/>
                  </a:lnTo>
                  <a:lnTo>
                    <a:pt x="366338" y="368302"/>
                  </a:lnTo>
                  <a:lnTo>
                    <a:pt x="341463" y="398613"/>
                  </a:lnTo>
                  <a:lnTo>
                    <a:pt x="311153" y="423489"/>
                  </a:lnTo>
                  <a:lnTo>
                    <a:pt x="276570" y="441973"/>
                  </a:lnTo>
                  <a:lnTo>
                    <a:pt x="239047" y="453356"/>
                  </a:lnTo>
                  <a:lnTo>
                    <a:pt x="200024" y="4571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1299" y="2495549"/>
              <a:ext cx="166687" cy="190499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6286498" y="3238500"/>
            <a:ext cx="4991100" cy="2019300"/>
          </a:xfrm>
          <a:custGeom>
            <a:avLst/>
            <a:gdLst/>
            <a:ahLst/>
            <a:cxnLst/>
            <a:rect l="l" t="t" r="r" b="b"/>
            <a:pathLst>
              <a:path w="4991100" h="2019300">
                <a:moveTo>
                  <a:pt x="4919903" y="2019298"/>
                </a:moveTo>
                <a:lnTo>
                  <a:pt x="71196" y="2019298"/>
                </a:lnTo>
                <a:lnTo>
                  <a:pt x="66241" y="2018810"/>
                </a:lnTo>
                <a:lnTo>
                  <a:pt x="29705" y="2003676"/>
                </a:lnTo>
                <a:lnTo>
                  <a:pt x="3885" y="1967637"/>
                </a:lnTo>
                <a:lnTo>
                  <a:pt x="0" y="1948102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919903" y="0"/>
                </a:lnTo>
                <a:lnTo>
                  <a:pt x="4961391" y="15621"/>
                </a:lnTo>
                <a:lnTo>
                  <a:pt x="4987213" y="51661"/>
                </a:lnTo>
                <a:lnTo>
                  <a:pt x="4991099" y="71196"/>
                </a:lnTo>
                <a:lnTo>
                  <a:pt x="4991099" y="1948102"/>
                </a:lnTo>
                <a:lnTo>
                  <a:pt x="4975476" y="1989593"/>
                </a:lnTo>
                <a:lnTo>
                  <a:pt x="4939437" y="2015413"/>
                </a:lnTo>
                <a:lnTo>
                  <a:pt x="4924857" y="2018810"/>
                </a:lnTo>
                <a:lnTo>
                  <a:pt x="4919903" y="2019298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6" name="object 26"/>
          <p:cNvSpPr txBox="1"/>
          <p:nvPr/>
        </p:nvSpPr>
        <p:spPr>
          <a:xfrm>
            <a:off x="6273799" y="1365437"/>
            <a:ext cx="4302760" cy="6426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25"/>
              </a:spcBef>
            </a:pPr>
            <a:r>
              <a:rPr lang="fr-FR" sz="2050" b="1" spc="-16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Problématique</a:t>
            </a:r>
            <a:r>
              <a:rPr lang="fr-FR" sz="2050" b="1" spc="-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des</a:t>
            </a:r>
            <a:r>
              <a:rPr lang="fr-FR" sz="2050" b="1" spc="-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rendez-</a:t>
            </a:r>
            <a:r>
              <a:rPr lang="fr-FR" sz="2050" b="1" spc="-17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vous</a:t>
            </a:r>
            <a:r>
              <a:rPr lang="fr-FR" sz="2050" b="1" spc="-1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non </a:t>
            </a:r>
            <a:r>
              <a:rPr lang="fr-FR" sz="205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honorés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1987" y="2316327"/>
            <a:ext cx="3540760" cy="52133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fr-FR" sz="1650" b="1" spc="-110" noProof="0" dirty="0">
                <a:latin typeface="Montserrat SemiBold"/>
                <a:cs typeface="Montserrat SemiBold"/>
              </a:rPr>
              <a:t>Phénomène</a:t>
            </a:r>
            <a:r>
              <a:rPr lang="fr-FR" sz="1650" b="1" spc="-10" noProof="0" dirty="0">
                <a:latin typeface="Montserrat SemiBold"/>
                <a:cs typeface="Montserrat SemiBold"/>
              </a:rPr>
              <a:t> </a:t>
            </a:r>
            <a:r>
              <a:rPr lang="fr-FR" sz="1650" b="1" spc="-105" noProof="0" dirty="0">
                <a:latin typeface="Montserrat SemiBold"/>
                <a:cs typeface="Montserrat SemiBold"/>
              </a:rPr>
              <a:t>des</a:t>
            </a:r>
            <a:r>
              <a:rPr lang="fr-FR" sz="1650" b="1" spc="-5" noProof="0" dirty="0">
                <a:latin typeface="Montserrat SemiBold"/>
                <a:cs typeface="Montserrat SemiBold"/>
              </a:rPr>
              <a:t> </a:t>
            </a:r>
            <a:r>
              <a:rPr lang="fr-FR" sz="1650" b="1" spc="-85" noProof="0" dirty="0">
                <a:latin typeface="Montserrat SemiBold"/>
                <a:cs typeface="Montserrat SemiBold"/>
              </a:rPr>
              <a:t>"no-</a:t>
            </a:r>
            <a:r>
              <a:rPr lang="fr-FR" sz="1650" b="1" spc="-10" noProof="0" dirty="0">
                <a:latin typeface="Montserrat SemiBold"/>
                <a:cs typeface="Montserrat SemiBold"/>
              </a:rPr>
              <a:t>shows"</a:t>
            </a:r>
            <a:endParaRPr lang="fr-FR" sz="16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Annulations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solidFill>
                  <a:srgbClr val="4A5462"/>
                </a:solidFill>
                <a:latin typeface="Montserrat"/>
                <a:cs typeface="Montserrat"/>
              </a:rPr>
              <a:t>tardives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solidFill>
                  <a:srgbClr val="4A5462"/>
                </a:solidFill>
                <a:latin typeface="Montserrat"/>
                <a:cs typeface="Montserrat"/>
              </a:rPr>
              <a:t>ou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absences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sans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35" noProof="0" dirty="0">
                <a:solidFill>
                  <a:srgbClr val="4A5462"/>
                </a:solidFill>
                <a:latin typeface="Montserrat"/>
                <a:cs typeface="Montserrat"/>
              </a:rPr>
              <a:t>préavis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4299" y="3406146"/>
            <a:ext cx="30791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50" b="1" spc="-10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Impact</a:t>
            </a:r>
            <a:r>
              <a:rPr lang="fr-FR" sz="165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9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sur</a:t>
            </a:r>
            <a:r>
              <a:rPr lang="fr-FR" sz="165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8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le</a:t>
            </a:r>
            <a:r>
              <a:rPr lang="fr-FR" sz="165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système</a:t>
            </a:r>
            <a:r>
              <a:rPr lang="fr-FR" sz="165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de</a:t>
            </a:r>
            <a:r>
              <a:rPr lang="fr-FR" sz="1650" b="1" spc="-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650" b="1" spc="-5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santé</a:t>
            </a:r>
            <a:endParaRPr lang="fr-FR" sz="1650" noProof="0" dirty="0">
              <a:latin typeface="Montserrat SemiBold"/>
              <a:cs typeface="Montserrat SemiBol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76463" y="3857625"/>
            <a:ext cx="153670" cy="1162050"/>
            <a:chOff x="6476463" y="3857625"/>
            <a:chExt cx="153670" cy="116205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463" y="3857625"/>
              <a:ext cx="153471" cy="1333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463" y="4200524"/>
              <a:ext cx="153471" cy="1333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463" y="4543424"/>
              <a:ext cx="153471" cy="1333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463" y="4886325"/>
              <a:ext cx="153471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731000" y="3791076"/>
            <a:ext cx="379984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80" noProof="0" dirty="0">
                <a:latin typeface="Montserrat"/>
                <a:cs typeface="Montserrat"/>
              </a:rPr>
              <a:t>10%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rendez-vous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concernés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par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no-</a:t>
            </a:r>
            <a:r>
              <a:rPr lang="fr-FR" sz="1300" spc="-35" noProof="0" dirty="0">
                <a:latin typeface="Montserrat"/>
                <a:cs typeface="Montserrat"/>
              </a:rPr>
              <a:t>shows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0" y="4133976"/>
            <a:ext cx="3658870" cy="913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Jusqu'à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90" noProof="0" dirty="0">
                <a:latin typeface="Montserrat"/>
                <a:cs typeface="Montserrat"/>
              </a:rPr>
              <a:t>20%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dans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certaines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spécialités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ou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zones</a:t>
            </a:r>
            <a:endParaRPr lang="fr-FR" sz="1300" noProof="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Désorganisation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pour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praticiens</a:t>
            </a:r>
            <a:endParaRPr lang="fr-FR" sz="1300" noProof="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Retards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dans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la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prise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en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charge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patients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2200" y="5670289"/>
            <a:ext cx="970407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lang="fr-FR" sz="1350" i="1" spc="-25" noProof="0" dirty="0">
                <a:latin typeface="Century Gothic"/>
                <a:cs typeface="Century Gothic"/>
              </a:rPr>
              <a:t>"Derrière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90" noProof="0" dirty="0">
                <a:latin typeface="Century Gothic"/>
                <a:cs typeface="Century Gothic"/>
              </a:rPr>
              <a:t>ce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80" noProof="0" dirty="0">
                <a:latin typeface="Century Gothic"/>
                <a:cs typeface="Century Gothic"/>
              </a:rPr>
              <a:t>succès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80" noProof="0" dirty="0">
                <a:latin typeface="Century Gothic"/>
                <a:cs typeface="Century Gothic"/>
              </a:rPr>
              <a:t>technologique,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0" noProof="0" dirty="0">
                <a:latin typeface="Century Gothic"/>
                <a:cs typeface="Century Gothic"/>
              </a:rPr>
              <a:t>un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65" noProof="0" dirty="0">
                <a:latin typeface="Century Gothic"/>
                <a:cs typeface="Century Gothic"/>
              </a:rPr>
              <a:t>défi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50" noProof="0" dirty="0">
                <a:latin typeface="Century Gothic"/>
                <a:cs typeface="Century Gothic"/>
              </a:rPr>
              <a:t>majeur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noProof="0" dirty="0">
                <a:latin typeface="Century Gothic"/>
                <a:cs typeface="Century Gothic"/>
              </a:rPr>
              <a:t>subsiste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30" noProof="0" dirty="0">
                <a:latin typeface="Century Gothic"/>
                <a:cs typeface="Century Gothic"/>
              </a:rPr>
              <a:t>: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le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90" noProof="0" dirty="0">
                <a:latin typeface="Century Gothic"/>
                <a:cs typeface="Century Gothic"/>
              </a:rPr>
              <a:t>phénomène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50" noProof="0" dirty="0">
                <a:latin typeface="Century Gothic"/>
                <a:cs typeface="Century Gothic"/>
              </a:rPr>
              <a:t>annulations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40" noProof="0" dirty="0">
                <a:latin typeface="Century Gothic"/>
                <a:cs typeface="Century Gothic"/>
              </a:rPr>
              <a:t>de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65" noProof="0" dirty="0">
                <a:latin typeface="Century Gothic"/>
                <a:cs typeface="Century Gothic"/>
              </a:rPr>
              <a:t>rendez-</a:t>
            </a:r>
            <a:r>
              <a:rPr lang="fr-FR" sz="1350" i="1" spc="-70" noProof="0" dirty="0">
                <a:latin typeface="Century Gothic"/>
                <a:cs typeface="Century Gothic"/>
              </a:rPr>
              <a:t>vous,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et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20" noProof="0" dirty="0">
                <a:latin typeface="Century Gothic"/>
                <a:cs typeface="Century Gothic"/>
              </a:rPr>
              <a:t>plus </a:t>
            </a:r>
            <a:r>
              <a:rPr lang="fr-FR" sz="1350" i="1" spc="-50" noProof="0" dirty="0">
                <a:latin typeface="Century Gothic"/>
                <a:cs typeface="Century Gothic"/>
              </a:rPr>
              <a:t>particulièrement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50" noProof="0" dirty="0">
                <a:latin typeface="Century Gothic"/>
                <a:cs typeface="Century Gothic"/>
              </a:rPr>
              <a:t>annulations</a:t>
            </a:r>
            <a:r>
              <a:rPr lang="fr-FR" sz="1350" i="1" spc="-25" noProof="0" dirty="0">
                <a:latin typeface="Century Gothic"/>
                <a:cs typeface="Century Gothic"/>
              </a:rPr>
              <a:t> </a:t>
            </a:r>
            <a:r>
              <a:rPr lang="fr-FR" sz="1350" i="1" spc="-60" noProof="0" dirty="0">
                <a:latin typeface="Century Gothic"/>
                <a:cs typeface="Century Gothic"/>
              </a:rPr>
              <a:t>tardives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85" noProof="0" dirty="0">
                <a:latin typeface="Century Gothic"/>
                <a:cs typeface="Century Gothic"/>
              </a:rPr>
              <a:t>ou</a:t>
            </a:r>
            <a:r>
              <a:rPr lang="fr-FR" sz="1350" i="1" spc="-25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95" noProof="0" dirty="0">
                <a:latin typeface="Century Gothic"/>
                <a:cs typeface="Century Gothic"/>
              </a:rPr>
              <a:t>absences</a:t>
            </a:r>
            <a:r>
              <a:rPr lang="fr-FR" sz="1350" i="1" spc="-25" noProof="0" dirty="0">
                <a:latin typeface="Century Gothic"/>
                <a:cs typeface="Century Gothic"/>
              </a:rPr>
              <a:t> </a:t>
            </a:r>
            <a:r>
              <a:rPr lang="fr-FR" sz="1350" i="1" spc="-30" noProof="0" dirty="0">
                <a:latin typeface="Century Gothic"/>
                <a:cs typeface="Century Gothic"/>
              </a:rPr>
              <a:t>sans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65" noProof="0" dirty="0">
                <a:latin typeface="Century Gothic"/>
                <a:cs typeface="Century Gothic"/>
              </a:rPr>
              <a:t>préavis</a:t>
            </a:r>
            <a:r>
              <a:rPr lang="fr-FR" sz="1350" i="1" spc="-25" noProof="0" dirty="0">
                <a:latin typeface="Century Gothic"/>
                <a:cs typeface="Century Gothic"/>
              </a:rPr>
              <a:t> </a:t>
            </a:r>
            <a:r>
              <a:rPr lang="fr-FR" sz="1350" i="1" spc="-100" noProof="0" dirty="0">
                <a:latin typeface="Century Gothic"/>
                <a:cs typeface="Century Gothic"/>
              </a:rPr>
              <a:t>(appelées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40" noProof="0" dirty="0">
                <a:latin typeface="Century Gothic"/>
                <a:cs typeface="Century Gothic"/>
              </a:rPr>
              <a:t>"no-</a:t>
            </a:r>
            <a:r>
              <a:rPr lang="fr-FR" sz="1350" i="1" spc="-45" noProof="0" dirty="0">
                <a:latin typeface="Century Gothic"/>
                <a:cs typeface="Century Gothic"/>
              </a:rPr>
              <a:t>shows").</a:t>
            </a:r>
            <a:r>
              <a:rPr lang="fr-FR" sz="1350" i="1" spc="-25" noProof="0" dirty="0">
                <a:latin typeface="Century Gothic"/>
                <a:cs typeface="Century Gothic"/>
              </a:rPr>
              <a:t> </a:t>
            </a:r>
            <a:r>
              <a:rPr lang="fr-FR" sz="1350" i="1" spc="-130" noProof="0" dirty="0">
                <a:latin typeface="Century Gothic"/>
                <a:cs typeface="Century Gothic"/>
              </a:rPr>
              <a:t>Ces</a:t>
            </a:r>
            <a:r>
              <a:rPr lang="fr-FR" sz="1350" i="1" spc="-20" noProof="0" dirty="0">
                <a:latin typeface="Century Gothic"/>
                <a:cs typeface="Century Gothic"/>
              </a:rPr>
              <a:t> </a:t>
            </a:r>
            <a:r>
              <a:rPr lang="fr-FR" sz="1350" i="1" spc="-65" noProof="0" dirty="0">
                <a:latin typeface="Century Gothic"/>
                <a:cs typeface="Century Gothic"/>
              </a:rPr>
              <a:t>comportements</a:t>
            </a:r>
            <a:r>
              <a:rPr lang="fr-FR" sz="1350" i="1" spc="-20" noProof="0" dirty="0">
                <a:latin typeface="Century Gothic"/>
                <a:cs typeface="Century Gothic"/>
              </a:rPr>
              <a:t> perturbent </a:t>
            </a:r>
            <a:r>
              <a:rPr lang="fr-FR" sz="1350" i="1" spc="-50" noProof="0" dirty="0">
                <a:latin typeface="Century Gothic"/>
                <a:cs typeface="Century Gothic"/>
              </a:rPr>
              <a:t>l'organisation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60" noProof="0" dirty="0">
                <a:latin typeface="Century Gothic"/>
                <a:cs typeface="Century Gothic"/>
              </a:rPr>
              <a:t>praticiens,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gênent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90" noProof="0" dirty="0">
                <a:latin typeface="Century Gothic"/>
                <a:cs typeface="Century Gothic"/>
              </a:rPr>
              <a:t>la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20" noProof="0" dirty="0">
                <a:latin typeface="Century Gothic"/>
                <a:cs typeface="Century Gothic"/>
              </a:rPr>
              <a:t>prise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95" noProof="0" dirty="0">
                <a:latin typeface="Century Gothic"/>
                <a:cs typeface="Century Gothic"/>
              </a:rPr>
              <a:t>en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10" noProof="0" dirty="0">
                <a:latin typeface="Century Gothic"/>
                <a:cs typeface="Century Gothic"/>
              </a:rPr>
              <a:t>charge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des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55" noProof="0" dirty="0">
                <a:latin typeface="Century Gothic"/>
                <a:cs typeface="Century Gothic"/>
              </a:rPr>
              <a:t>patients,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et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0" noProof="0" dirty="0">
                <a:latin typeface="Century Gothic"/>
                <a:cs typeface="Century Gothic"/>
              </a:rPr>
              <a:t>nuisent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229" noProof="0" dirty="0">
                <a:latin typeface="Century Gothic"/>
                <a:cs typeface="Century Gothic"/>
              </a:rPr>
              <a:t>à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l'efficacité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90" noProof="0" dirty="0">
                <a:latin typeface="Century Gothic"/>
                <a:cs typeface="Century Gothic"/>
              </a:rPr>
              <a:t>globale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75" noProof="0" dirty="0">
                <a:latin typeface="Century Gothic"/>
                <a:cs typeface="Century Gothic"/>
              </a:rPr>
              <a:t>du</a:t>
            </a:r>
            <a:r>
              <a:rPr lang="fr-FR" sz="1350" i="1" spc="-40" noProof="0" dirty="0">
                <a:latin typeface="Century Gothic"/>
                <a:cs typeface="Century Gothic"/>
              </a:rPr>
              <a:t> système</a:t>
            </a:r>
            <a:r>
              <a:rPr lang="fr-FR" sz="1350" i="1" spc="-35" noProof="0" dirty="0">
                <a:latin typeface="Century Gothic"/>
                <a:cs typeface="Century Gothic"/>
              </a:rPr>
              <a:t> </a:t>
            </a:r>
            <a:r>
              <a:rPr lang="fr-FR" sz="1350" i="1" spc="-140" noProof="0" dirty="0">
                <a:latin typeface="Century Gothic"/>
                <a:cs typeface="Century Gothic"/>
              </a:rPr>
              <a:t>de</a:t>
            </a:r>
            <a:r>
              <a:rPr lang="fr-FR" sz="1350" i="1" spc="-40" noProof="0" dirty="0">
                <a:latin typeface="Century Gothic"/>
                <a:cs typeface="Century Gothic"/>
              </a:rPr>
              <a:t> </a:t>
            </a:r>
            <a:r>
              <a:rPr lang="fr-FR" sz="1350" i="1" spc="-10" noProof="0" dirty="0">
                <a:latin typeface="Century Gothic"/>
                <a:cs typeface="Century Gothic"/>
              </a:rPr>
              <a:t>soins."</a:t>
            </a:r>
            <a:endParaRPr lang="fr-FR" sz="1350" noProof="0" dirty="0">
              <a:latin typeface="Century Gothic"/>
              <a:cs typeface="Century Gothic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896099"/>
            <a:ext cx="12191999" cy="114299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lang="fr-FR" spc="-70" noProof="0" dirty="0"/>
              <a:t>Créé</a:t>
            </a:r>
            <a:r>
              <a:rPr lang="fr-FR" spc="-5" noProof="0" dirty="0"/>
              <a:t> </a:t>
            </a:r>
            <a:r>
              <a:rPr lang="fr-FR" spc="-70" noProof="0" dirty="0"/>
              <a:t>avec</a:t>
            </a:r>
            <a:r>
              <a:rPr lang="fr-FR" spc="-5" noProof="0" dirty="0"/>
              <a:t> </a:t>
            </a:r>
            <a:r>
              <a:rPr lang="fr-FR" spc="-60" noProof="0" dirty="0" err="1"/>
              <a:t>Genspark</a:t>
            </a:r>
            <a:endParaRPr lang="fr-FR" spc="-60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5942806"/>
            <a:ext cx="10363200" cy="762000"/>
            <a:chOff x="914399" y="6095999"/>
            <a:chExt cx="10363200" cy="762000"/>
          </a:xfrm>
        </p:grpSpPr>
        <p:sp>
          <p:nvSpPr>
            <p:cNvPr id="3" name="object 3"/>
            <p:cNvSpPr/>
            <p:nvPr/>
          </p:nvSpPr>
          <p:spPr>
            <a:xfrm>
              <a:off x="933449" y="60959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2729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2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0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690803"/>
                  </a:lnTo>
                  <a:lnTo>
                    <a:pt x="10328525" y="732293"/>
                  </a:lnTo>
                  <a:lnTo>
                    <a:pt x="10292486" y="758113"/>
                  </a:lnTo>
                  <a:lnTo>
                    <a:pt x="10277906" y="761511"/>
                  </a:lnTo>
                  <a:lnTo>
                    <a:pt x="10272952" y="761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60962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1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5" y="727863"/>
                  </a:lnTo>
                  <a:lnTo>
                    <a:pt x="66287" y="759787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1042193" y="701770"/>
            <a:ext cx="1257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lang="fr-FR" sz="1400" noProof="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5099" y="553178"/>
            <a:ext cx="3395979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25" noProof="0" dirty="0"/>
              <a:t>Objectifs</a:t>
            </a:r>
            <a:r>
              <a:rPr lang="fr-FR" spc="-75" noProof="0" dirty="0"/>
              <a:t> </a:t>
            </a:r>
            <a:r>
              <a:rPr lang="fr-FR" spc="-280" noProof="0" dirty="0"/>
              <a:t>du</a:t>
            </a:r>
            <a:r>
              <a:rPr lang="fr-FR" spc="-75" noProof="0" dirty="0"/>
              <a:t> </a:t>
            </a:r>
            <a:r>
              <a:rPr lang="fr-FR" spc="-210" noProof="0" dirty="0"/>
              <a:t>Projet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333499"/>
            <a:ext cx="3305174" cy="4457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73225" y="1479737"/>
            <a:ext cx="1376045" cy="6426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25"/>
              </a:spcBef>
            </a:pPr>
            <a:r>
              <a:rPr lang="fr-FR" sz="205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Objectifs </a:t>
            </a:r>
            <a:r>
              <a:rPr lang="fr-FR" sz="2050" b="1" spc="-17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Techniques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1749" y="2240254"/>
            <a:ext cx="21818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Conception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d'un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pipeline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de </a:t>
            </a:r>
            <a:r>
              <a:rPr lang="fr-FR" sz="1300" spc="-65" noProof="0" dirty="0">
                <a:latin typeface="Montserrat"/>
                <a:cs typeface="Montserrat"/>
              </a:rPr>
              <a:t>données</a:t>
            </a:r>
            <a:r>
              <a:rPr lang="fr-FR" sz="1300" spc="-3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robuste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1749" y="2838576"/>
            <a:ext cx="24364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Analyse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variables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influentes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1749" y="3154654"/>
            <a:ext cx="268795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Entraînement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d'un</a:t>
            </a:r>
            <a:r>
              <a:rPr lang="fr-FR" sz="1300" spc="1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modèle </a:t>
            </a:r>
            <a:r>
              <a:rPr lang="fr-FR" sz="1300" spc="-65" noProof="0" dirty="0">
                <a:latin typeface="Montserrat"/>
                <a:cs typeface="Montserrat"/>
              </a:rPr>
              <a:t>performant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(AUC,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précision,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rappel, </a:t>
            </a:r>
            <a:r>
              <a:rPr lang="fr-FR" sz="1300" spc="-55" noProof="0" dirty="0">
                <a:latin typeface="Montserrat"/>
                <a:cs typeface="Montserrat"/>
              </a:rPr>
              <a:t>F1-</a:t>
            </a:r>
            <a:r>
              <a:rPr lang="fr-FR" sz="1300" spc="-10" noProof="0" dirty="0">
                <a:latin typeface="Montserrat"/>
                <a:cs typeface="Montserrat"/>
              </a:rPr>
              <a:t>score)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1749" y="3954754"/>
            <a:ext cx="18688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Implémentation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d'outils </a:t>
            </a:r>
            <a:r>
              <a:rPr lang="fr-FR" sz="1300" spc="-60" noProof="0" dirty="0">
                <a:latin typeface="Montserrat"/>
                <a:cs typeface="Montserrat"/>
              </a:rPr>
              <a:t>d'interprétabilité</a:t>
            </a:r>
            <a:r>
              <a:rPr lang="fr-FR" sz="1300" spc="4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(SHAP)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1749" y="4526254"/>
            <a:ext cx="25622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Déploiement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latin typeface="Montserrat"/>
                <a:cs typeface="Montserrat"/>
              </a:rPr>
              <a:t>du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modèle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dans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un </a:t>
            </a:r>
            <a:r>
              <a:rPr lang="fr-FR" sz="1300" spc="-70" noProof="0" dirty="0">
                <a:latin typeface="Montserrat"/>
                <a:cs typeface="Montserrat"/>
              </a:rPr>
              <a:t>environnement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cloud</a:t>
            </a:r>
            <a:r>
              <a:rPr lang="fr-FR" sz="1300" spc="2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sécurisé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1749" y="5124576"/>
            <a:ext cx="24745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Développement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d'une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API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REST</a:t>
            </a:r>
            <a:endParaRPr lang="fr-FR" sz="1300" noProof="0" dirty="0">
              <a:latin typeface="Montserrat"/>
              <a:cs typeface="Montserra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8174" y="1333499"/>
            <a:ext cx="3295650" cy="44576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56100" y="1479737"/>
            <a:ext cx="1692275" cy="6426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25"/>
              </a:spcBef>
            </a:pPr>
            <a:r>
              <a:rPr lang="fr-FR" sz="2050" b="1" spc="-3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Objectifs </a:t>
            </a:r>
            <a:r>
              <a:rPr lang="fr-FR" sz="2050" b="1" spc="-15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Opérationnels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2250" y="2240254"/>
            <a:ext cx="25920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Réduire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taux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d'annulations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35" noProof="0" dirty="0">
                <a:latin typeface="Montserrat"/>
                <a:cs typeface="Montserrat"/>
              </a:rPr>
              <a:t>non </a:t>
            </a:r>
            <a:r>
              <a:rPr lang="fr-FR" sz="1300" spc="-60" noProof="0" dirty="0">
                <a:latin typeface="Montserrat"/>
                <a:cs typeface="Montserrat"/>
              </a:rPr>
              <a:t>signalées</a:t>
            </a:r>
            <a:r>
              <a:rPr lang="fr-FR" sz="1300" spc="-3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30" noProof="0" dirty="0">
                <a:latin typeface="Montserrat"/>
                <a:cs typeface="Montserrat"/>
              </a:rPr>
              <a:t> </a:t>
            </a:r>
            <a:r>
              <a:rPr lang="fr-FR" sz="1250" b="1" noProof="0" dirty="0">
                <a:latin typeface="Montserrat"/>
                <a:cs typeface="Montserrat"/>
              </a:rPr>
              <a:t>15</a:t>
            </a:r>
            <a:r>
              <a:rPr lang="fr-FR" sz="1250" b="1" spc="-45" noProof="0" dirty="0">
                <a:latin typeface="Montserrat"/>
                <a:cs typeface="Montserrat"/>
              </a:rPr>
              <a:t> </a:t>
            </a:r>
            <a:r>
              <a:rPr lang="fr-FR" sz="1250" b="1" noProof="0" dirty="0">
                <a:latin typeface="Montserrat"/>
                <a:cs typeface="Montserrat"/>
              </a:rPr>
              <a:t>à</a:t>
            </a:r>
            <a:r>
              <a:rPr lang="fr-FR" sz="1250" b="1" spc="-25" noProof="0" dirty="0">
                <a:latin typeface="Montserrat"/>
                <a:cs typeface="Montserrat"/>
              </a:rPr>
              <a:t> 30%</a:t>
            </a:r>
            <a:endParaRPr lang="fr-FR" sz="1250" noProof="0" dirty="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2250" y="2811754"/>
            <a:ext cx="24479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Fournir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aux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praticiens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outils </a:t>
            </a:r>
            <a:r>
              <a:rPr lang="fr-FR" sz="1300" spc="-60" noProof="0" dirty="0">
                <a:latin typeface="Montserrat"/>
                <a:cs typeface="Montserrat"/>
              </a:rPr>
              <a:t>d'aide</a:t>
            </a:r>
            <a:r>
              <a:rPr lang="fr-FR" sz="1300" spc="-2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à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la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décision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2250" y="3383254"/>
            <a:ext cx="26181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Détecter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proactivement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95" noProof="0" dirty="0">
                <a:latin typeface="Montserrat"/>
                <a:cs typeface="Montserrat"/>
              </a:rPr>
              <a:t>RDV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à </a:t>
            </a:r>
            <a:r>
              <a:rPr lang="fr-FR" sz="1300" spc="-65" noProof="0" dirty="0">
                <a:latin typeface="Montserrat"/>
                <a:cs typeface="Montserrat"/>
              </a:rPr>
              <a:t>risque</a:t>
            </a:r>
            <a:r>
              <a:rPr lang="fr-FR" sz="1300" spc="1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d'annulation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2250" y="3954754"/>
            <a:ext cx="22771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5" noProof="0" dirty="0">
                <a:latin typeface="Montserrat"/>
                <a:cs typeface="Montserrat"/>
              </a:rPr>
              <a:t>Mettre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en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place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des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alertes</a:t>
            </a:r>
            <a:r>
              <a:rPr lang="fr-FR" sz="1300" spc="5" noProof="0" dirty="0"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latin typeface="Montserrat"/>
                <a:cs typeface="Montserrat"/>
              </a:rPr>
              <a:t>et </a:t>
            </a:r>
            <a:r>
              <a:rPr lang="fr-FR" sz="1300" spc="-65" noProof="0" dirty="0">
                <a:latin typeface="Montserrat"/>
                <a:cs typeface="Montserrat"/>
              </a:rPr>
              <a:t>rappels</a:t>
            </a:r>
            <a:r>
              <a:rPr lang="fr-FR" sz="1300" spc="-2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ciblés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2250" y="4526254"/>
            <a:ext cx="25971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Optimiser</a:t>
            </a:r>
            <a:r>
              <a:rPr lang="fr-FR" sz="1300" spc="-2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la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planification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pour</a:t>
            </a:r>
            <a:r>
              <a:rPr lang="fr-FR" sz="1300" spc="-20" noProof="0" dirty="0"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latin typeface="Montserrat"/>
                <a:cs typeface="Montserrat"/>
              </a:rPr>
              <a:t>les </a:t>
            </a:r>
            <a:r>
              <a:rPr lang="fr-FR" sz="1300" spc="-70" noProof="0" dirty="0">
                <a:latin typeface="Montserrat"/>
                <a:cs typeface="Montserrat"/>
              </a:rPr>
              <a:t>équipes</a:t>
            </a:r>
            <a:r>
              <a:rPr lang="fr-FR" sz="1300" spc="3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médicales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2250" y="5097754"/>
            <a:ext cx="25304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Faciliter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surbooking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intelligent </a:t>
            </a:r>
            <a:r>
              <a:rPr lang="fr-FR" sz="1300" spc="-80" noProof="0" dirty="0">
                <a:latin typeface="Montserrat"/>
                <a:cs typeface="Montserrat"/>
              </a:rPr>
              <a:t>quand</a:t>
            </a:r>
            <a:r>
              <a:rPr lang="fr-FR" sz="1300" spc="1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nécessaire</a:t>
            </a:r>
            <a:endParaRPr lang="fr-FR" sz="1300" noProof="0" dirty="0">
              <a:latin typeface="Montserrat"/>
              <a:cs typeface="Montserra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2423" y="1333499"/>
            <a:ext cx="3305174" cy="44576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686750" y="1479737"/>
            <a:ext cx="1523365" cy="6426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25"/>
              </a:spcBef>
            </a:pPr>
            <a:r>
              <a:rPr lang="fr-FR" sz="205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Objectifs </a:t>
            </a:r>
            <a:r>
              <a:rPr lang="fr-FR" sz="2050" b="1" spc="-16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Stratégiques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2900" y="2240254"/>
            <a:ext cx="247713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Consolider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l'image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innovante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latin typeface="Montserrat"/>
                <a:cs typeface="Montserrat"/>
              </a:rPr>
              <a:t>de </a:t>
            </a:r>
            <a:r>
              <a:rPr lang="fr-FR" sz="1300" spc="-10" noProof="0" dirty="0">
                <a:latin typeface="Montserrat"/>
                <a:cs typeface="Montserrat"/>
              </a:rPr>
              <a:t>Doctolib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2900" y="2811754"/>
            <a:ext cx="2129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Renforcer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la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fidélisation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45" noProof="0" dirty="0">
                <a:latin typeface="Montserrat"/>
                <a:cs typeface="Montserrat"/>
              </a:rPr>
              <a:t>des </a:t>
            </a:r>
            <a:r>
              <a:rPr lang="fr-FR" sz="1300" spc="-60" noProof="0" dirty="0">
                <a:latin typeface="Montserrat"/>
                <a:cs typeface="Montserrat"/>
              </a:rPr>
              <a:t>professionnels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santé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62900" y="3383254"/>
            <a:ext cx="25330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60" noProof="0" dirty="0">
                <a:latin typeface="Montserrat"/>
                <a:cs typeface="Montserrat"/>
              </a:rPr>
              <a:t>Améliorer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l'expérience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utilisateur </a:t>
            </a:r>
            <a:r>
              <a:rPr lang="fr-FR" sz="1300" spc="-10" noProof="0" dirty="0">
                <a:latin typeface="Montserrat"/>
                <a:cs typeface="Montserrat"/>
              </a:rPr>
              <a:t>globale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62900" y="3954754"/>
            <a:ext cx="25565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Réduire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coûts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liés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aux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rendez- </a:t>
            </a:r>
            <a:r>
              <a:rPr lang="fr-FR" sz="1300" spc="-75" noProof="0" dirty="0">
                <a:latin typeface="Montserrat"/>
                <a:cs typeface="Montserrat"/>
              </a:rPr>
              <a:t>vous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manqués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62900" y="4526254"/>
            <a:ext cx="25133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70" noProof="0" dirty="0">
                <a:latin typeface="Montserrat"/>
                <a:cs typeface="Montserrat"/>
              </a:rPr>
              <a:t>Poser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les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bases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d'un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système </a:t>
            </a:r>
            <a:r>
              <a:rPr lang="fr-FR" sz="1300" spc="-60" noProof="0" dirty="0">
                <a:latin typeface="Montserrat"/>
                <a:cs typeface="Montserrat"/>
              </a:rPr>
              <a:t>extensible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à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d'autres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cas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latin typeface="Montserrat"/>
                <a:cs typeface="Montserrat"/>
              </a:rPr>
              <a:t>d'usage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62900" y="5097754"/>
            <a:ext cx="21367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fr-FR" sz="1300" spc="-55" noProof="0" dirty="0">
                <a:latin typeface="Montserrat"/>
                <a:cs typeface="Montserrat"/>
              </a:rPr>
              <a:t>Anticiper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l'évolution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vers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50" noProof="0" dirty="0">
                <a:latin typeface="Montserrat"/>
                <a:cs typeface="Montserrat"/>
              </a:rPr>
              <a:t>un </a:t>
            </a:r>
            <a:r>
              <a:rPr lang="fr-FR" sz="1300" spc="-60" noProof="0" dirty="0">
                <a:latin typeface="Montserrat"/>
                <a:cs typeface="Montserrat"/>
              </a:rPr>
              <a:t>"hôpital</a:t>
            </a:r>
            <a:r>
              <a:rPr lang="fr-FR" sz="1300" spc="-15" noProof="0" dirty="0">
                <a:latin typeface="Montserrat"/>
                <a:cs typeface="Montserrat"/>
              </a:rPr>
              <a:t> </a:t>
            </a:r>
            <a:r>
              <a:rPr lang="fr-FR" sz="1300" spc="-10" noProof="0" dirty="0">
                <a:latin typeface="Montserrat"/>
                <a:cs typeface="Montserrat"/>
              </a:rPr>
              <a:t>intelligent"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4425" y="6049977"/>
            <a:ext cx="9201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0" marR="5080" indent="-1734185">
              <a:lnSpc>
                <a:spcPct val="111100"/>
              </a:lnSpc>
              <a:spcBef>
                <a:spcPts val="100"/>
              </a:spcBef>
            </a:pPr>
            <a:r>
              <a:rPr lang="fr-FR" sz="1350" b="0" spc="-105" noProof="0" dirty="0">
                <a:latin typeface="Montserrat Medium"/>
                <a:cs typeface="Montserrat Medium"/>
              </a:rPr>
              <a:t>Notre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projet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vise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latin typeface="Montserrat Medium"/>
                <a:cs typeface="Montserrat Medium"/>
              </a:rPr>
              <a:t>à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>
                <a:latin typeface="Montserrat Medium"/>
                <a:cs typeface="Montserrat Medium"/>
              </a:rPr>
              <a:t>déployer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4" noProof="0" dirty="0">
                <a:latin typeface="Montserrat Medium"/>
                <a:cs typeface="Montserrat Medium"/>
              </a:rPr>
              <a:t>un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modèle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80" noProof="0" dirty="0">
                <a:latin typeface="Montserrat Medium"/>
                <a:cs typeface="Montserrat Medium"/>
              </a:rPr>
              <a:t>prédictif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d'annulations,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0" noProof="0" dirty="0">
                <a:latin typeface="Montserrat Medium"/>
                <a:cs typeface="Montserrat Medium"/>
              </a:rPr>
              <a:t>techniquement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latin typeface="Montserrat Medium"/>
                <a:cs typeface="Montserrat Medium"/>
              </a:rPr>
              <a:t>robuste,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>
                <a:latin typeface="Montserrat Medium"/>
                <a:cs typeface="Montserrat Medium"/>
              </a:rPr>
              <a:t>opérationnellement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latin typeface="Montserrat Medium"/>
                <a:cs typeface="Montserrat Medium"/>
              </a:rPr>
              <a:t>efficace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25" noProof="0" dirty="0">
                <a:latin typeface="Montserrat Medium"/>
                <a:cs typeface="Montserrat Medium"/>
              </a:rPr>
              <a:t>et </a:t>
            </a:r>
            <a:r>
              <a:rPr lang="fr-FR" sz="1350" b="0" spc="-100" noProof="0" dirty="0">
                <a:latin typeface="Montserrat Medium"/>
                <a:cs typeface="Montserrat Medium"/>
              </a:rPr>
              <a:t>stratégiquement</a:t>
            </a:r>
            <a:r>
              <a:rPr lang="fr-FR" sz="1350" b="0" spc="-10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latin typeface="Montserrat Medium"/>
                <a:cs typeface="Montserrat Medium"/>
              </a:rPr>
              <a:t>aligné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avec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70" noProof="0" dirty="0">
                <a:latin typeface="Montserrat Medium"/>
                <a:cs typeface="Montserrat Medium"/>
              </a:rPr>
              <a:t>la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vision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>
                <a:latin typeface="Montserrat Medium"/>
                <a:cs typeface="Montserrat Medium"/>
              </a:rPr>
              <a:t>d'une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0" noProof="0" dirty="0">
                <a:latin typeface="Montserrat Medium"/>
                <a:cs typeface="Montserrat Medium"/>
              </a:rPr>
              <a:t>santé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80" noProof="0" dirty="0">
                <a:latin typeface="Montserrat Medium"/>
                <a:cs typeface="Montserrat Medium"/>
              </a:rPr>
              <a:t>digitalisée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>
                <a:latin typeface="Montserrat Medium"/>
                <a:cs typeface="Montserrat Medium"/>
              </a:rPr>
              <a:t>et</a:t>
            </a:r>
            <a:r>
              <a:rPr lang="fr-FR" sz="1350" b="0" spc="-5" noProof="0" dirty="0">
                <a:latin typeface="Montserrat Medium"/>
                <a:cs typeface="Montserrat Medium"/>
              </a:rPr>
              <a:t> </a:t>
            </a:r>
            <a:r>
              <a:rPr lang="fr-FR" sz="1350" b="0" spc="-10" noProof="0" dirty="0">
                <a:latin typeface="Montserrat Medium"/>
                <a:cs typeface="Montserrat Medium"/>
              </a:rPr>
              <a:t>optimisée.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200899"/>
            <a:ext cx="12191999" cy="11429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742810" y="6903363"/>
            <a:ext cx="115760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Créé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FFFFFF"/>
                </a:solidFill>
                <a:latin typeface="Montserrat"/>
                <a:cs typeface="Montserrat"/>
              </a:rPr>
              <a:t>avec</a:t>
            </a:r>
            <a:r>
              <a:rPr lang="fr-FR" sz="1000" spc="-5" noProof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lang="fr-FR" sz="1000" noProof="0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1257299"/>
            <a:ext cx="10363200" cy="1638300"/>
          </a:xfrm>
          <a:custGeom>
            <a:avLst/>
            <a:gdLst/>
            <a:ahLst/>
            <a:cxnLst/>
            <a:rect l="l" t="t" r="r" b="b"/>
            <a:pathLst>
              <a:path w="10363200" h="1638300">
                <a:moveTo>
                  <a:pt x="10292002" y="1638299"/>
                </a:moveTo>
                <a:lnTo>
                  <a:pt x="71196" y="1638299"/>
                </a:lnTo>
                <a:lnTo>
                  <a:pt x="66241" y="1637811"/>
                </a:lnTo>
                <a:lnTo>
                  <a:pt x="29705" y="1622677"/>
                </a:lnTo>
                <a:lnTo>
                  <a:pt x="3885" y="1586637"/>
                </a:lnTo>
                <a:lnTo>
                  <a:pt x="0" y="1567103"/>
                </a:lnTo>
                <a:lnTo>
                  <a:pt x="0" y="1562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292002" y="0"/>
                </a:lnTo>
                <a:lnTo>
                  <a:pt x="10333490" y="15621"/>
                </a:lnTo>
                <a:lnTo>
                  <a:pt x="10359312" y="51661"/>
                </a:lnTo>
                <a:lnTo>
                  <a:pt x="10363198" y="71196"/>
                </a:lnTo>
                <a:lnTo>
                  <a:pt x="10363198" y="1567103"/>
                </a:lnTo>
                <a:lnTo>
                  <a:pt x="10347575" y="1608594"/>
                </a:lnTo>
                <a:lnTo>
                  <a:pt x="10311536" y="1634413"/>
                </a:lnTo>
                <a:lnTo>
                  <a:pt x="10296956" y="1637811"/>
                </a:lnTo>
                <a:lnTo>
                  <a:pt x="10292002" y="1638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/>
          <p:nvPr/>
        </p:nvSpPr>
        <p:spPr>
          <a:xfrm>
            <a:off x="914399" y="647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701770"/>
            <a:ext cx="19113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r-FR" sz="1400" b="1" spc="-25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3</a:t>
            </a:r>
            <a:endParaRPr lang="fr-FR" sz="1400" noProof="0" dirty="0">
              <a:latin typeface="Montserrat SemiBold"/>
              <a:cs typeface="Montserrat Semi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29" noProof="0" dirty="0"/>
              <a:t>Calendrier</a:t>
            </a:r>
            <a:r>
              <a:rPr lang="fr-FR" spc="-90" noProof="0" dirty="0"/>
              <a:t> </a:t>
            </a:r>
            <a:r>
              <a:rPr lang="fr-FR" spc="-220" noProof="0" dirty="0"/>
              <a:t>et</a:t>
            </a:r>
            <a:r>
              <a:rPr lang="fr-FR" spc="-85" noProof="0" dirty="0"/>
              <a:t> </a:t>
            </a:r>
            <a:r>
              <a:rPr lang="fr-FR" spc="-235" noProof="0" dirty="0"/>
              <a:t>Jalons</a:t>
            </a:r>
            <a:r>
              <a:rPr lang="fr-FR" spc="-85" noProof="0" dirty="0"/>
              <a:t> </a:t>
            </a:r>
            <a:r>
              <a:rPr lang="fr-FR" spc="-280" noProof="0" dirty="0"/>
              <a:t>du</a:t>
            </a:r>
            <a:r>
              <a:rPr lang="fr-FR" spc="-85" noProof="0" dirty="0"/>
              <a:t> </a:t>
            </a:r>
            <a:r>
              <a:rPr lang="fr-FR" spc="-210" noProof="0" dirty="0"/>
              <a:t>Projet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1418322"/>
            <a:ext cx="337692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Calendrier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5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du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Projet</a:t>
            </a:r>
            <a:r>
              <a:rPr lang="fr-FR" sz="17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(10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semaines)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399" y="3124199"/>
            <a:ext cx="5029200" cy="3429000"/>
            <a:chOff x="914399" y="3124199"/>
            <a:chExt cx="5029200" cy="3429000"/>
          </a:xfrm>
        </p:grpSpPr>
        <p:sp>
          <p:nvSpPr>
            <p:cNvPr id="8" name="object 8"/>
            <p:cNvSpPr/>
            <p:nvPr/>
          </p:nvSpPr>
          <p:spPr>
            <a:xfrm>
              <a:off x="914399" y="3124199"/>
              <a:ext cx="5029200" cy="3429000"/>
            </a:xfrm>
            <a:custGeom>
              <a:avLst/>
              <a:gdLst/>
              <a:ahLst/>
              <a:cxnLst/>
              <a:rect l="l" t="t" r="r" b="b"/>
              <a:pathLst>
                <a:path w="5029200" h="3429000">
                  <a:moveTo>
                    <a:pt x="4958002" y="3428999"/>
                  </a:moveTo>
                  <a:lnTo>
                    <a:pt x="71196" y="3428999"/>
                  </a:lnTo>
                  <a:lnTo>
                    <a:pt x="66241" y="3428511"/>
                  </a:lnTo>
                  <a:lnTo>
                    <a:pt x="29705" y="3413377"/>
                  </a:lnTo>
                  <a:lnTo>
                    <a:pt x="3885" y="3377337"/>
                  </a:lnTo>
                  <a:lnTo>
                    <a:pt x="0" y="3357802"/>
                  </a:lnTo>
                  <a:lnTo>
                    <a:pt x="0" y="3352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3357802"/>
                  </a:lnTo>
                  <a:lnTo>
                    <a:pt x="5013577" y="3399293"/>
                  </a:lnTo>
                  <a:lnTo>
                    <a:pt x="4977537" y="3425113"/>
                  </a:lnTo>
                  <a:lnTo>
                    <a:pt x="4962957" y="3428511"/>
                  </a:lnTo>
                  <a:lnTo>
                    <a:pt x="4958002" y="3428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104887" y="3733799"/>
              <a:ext cx="4648200" cy="2628900"/>
            </a:xfrm>
            <a:custGeom>
              <a:avLst/>
              <a:gdLst/>
              <a:ahLst/>
              <a:cxnLst/>
              <a:rect l="l" t="t" r="r" b="b"/>
              <a:pathLst>
                <a:path w="4648200" h="2628900">
                  <a:moveTo>
                    <a:pt x="4648200" y="2090458"/>
                  </a:moveTo>
                  <a:lnTo>
                    <a:pt x="4620018" y="2058377"/>
                  </a:lnTo>
                  <a:lnTo>
                    <a:pt x="4615154" y="2057400"/>
                  </a:lnTo>
                  <a:lnTo>
                    <a:pt x="33058" y="2057400"/>
                  </a:lnTo>
                  <a:lnTo>
                    <a:pt x="977" y="2085594"/>
                  </a:lnTo>
                  <a:lnTo>
                    <a:pt x="0" y="2090458"/>
                  </a:lnTo>
                  <a:lnTo>
                    <a:pt x="0" y="2590800"/>
                  </a:lnTo>
                  <a:lnTo>
                    <a:pt x="0" y="2595854"/>
                  </a:lnTo>
                  <a:lnTo>
                    <a:pt x="28194" y="2627934"/>
                  </a:lnTo>
                  <a:lnTo>
                    <a:pt x="33058" y="2628900"/>
                  </a:lnTo>
                  <a:lnTo>
                    <a:pt x="4615154" y="2628900"/>
                  </a:lnTo>
                  <a:lnTo>
                    <a:pt x="4647235" y="2600718"/>
                  </a:lnTo>
                  <a:lnTo>
                    <a:pt x="4648200" y="2595854"/>
                  </a:lnTo>
                  <a:lnTo>
                    <a:pt x="4648200" y="2090458"/>
                  </a:lnTo>
                  <a:close/>
                </a:path>
                <a:path w="4648200" h="2628900">
                  <a:moveTo>
                    <a:pt x="4648200" y="1404658"/>
                  </a:moveTo>
                  <a:lnTo>
                    <a:pt x="4620018" y="1372577"/>
                  </a:lnTo>
                  <a:lnTo>
                    <a:pt x="4615154" y="1371600"/>
                  </a:lnTo>
                  <a:lnTo>
                    <a:pt x="33058" y="1371600"/>
                  </a:lnTo>
                  <a:lnTo>
                    <a:pt x="977" y="1399794"/>
                  </a:lnTo>
                  <a:lnTo>
                    <a:pt x="0" y="1404658"/>
                  </a:lnTo>
                  <a:lnTo>
                    <a:pt x="0" y="1905000"/>
                  </a:lnTo>
                  <a:lnTo>
                    <a:pt x="0" y="1910054"/>
                  </a:lnTo>
                  <a:lnTo>
                    <a:pt x="28194" y="1942134"/>
                  </a:lnTo>
                  <a:lnTo>
                    <a:pt x="33058" y="1943100"/>
                  </a:lnTo>
                  <a:lnTo>
                    <a:pt x="4615154" y="1943100"/>
                  </a:lnTo>
                  <a:lnTo>
                    <a:pt x="4647235" y="1914918"/>
                  </a:lnTo>
                  <a:lnTo>
                    <a:pt x="4648200" y="1910054"/>
                  </a:lnTo>
                  <a:lnTo>
                    <a:pt x="4648200" y="1404658"/>
                  </a:lnTo>
                  <a:close/>
                </a:path>
                <a:path w="4648200" h="2628900">
                  <a:moveTo>
                    <a:pt x="4648200" y="718858"/>
                  </a:moveTo>
                  <a:lnTo>
                    <a:pt x="4620018" y="686777"/>
                  </a:lnTo>
                  <a:lnTo>
                    <a:pt x="4615154" y="685800"/>
                  </a:lnTo>
                  <a:lnTo>
                    <a:pt x="33058" y="685800"/>
                  </a:lnTo>
                  <a:lnTo>
                    <a:pt x="977" y="713994"/>
                  </a:lnTo>
                  <a:lnTo>
                    <a:pt x="0" y="718858"/>
                  </a:lnTo>
                  <a:lnTo>
                    <a:pt x="0" y="1219200"/>
                  </a:lnTo>
                  <a:lnTo>
                    <a:pt x="0" y="1224254"/>
                  </a:lnTo>
                  <a:lnTo>
                    <a:pt x="28194" y="1256334"/>
                  </a:lnTo>
                  <a:lnTo>
                    <a:pt x="33058" y="1257300"/>
                  </a:lnTo>
                  <a:lnTo>
                    <a:pt x="4615154" y="1257300"/>
                  </a:lnTo>
                  <a:lnTo>
                    <a:pt x="4647235" y="1229118"/>
                  </a:lnTo>
                  <a:lnTo>
                    <a:pt x="4648200" y="1224254"/>
                  </a:lnTo>
                  <a:lnTo>
                    <a:pt x="4648200" y="718858"/>
                  </a:lnTo>
                  <a:close/>
                </a:path>
                <a:path w="4648200" h="2628900">
                  <a:moveTo>
                    <a:pt x="4648200" y="33058"/>
                  </a:moveTo>
                  <a:lnTo>
                    <a:pt x="4620018" y="977"/>
                  </a:lnTo>
                  <a:lnTo>
                    <a:pt x="46151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533400"/>
                  </a:lnTo>
                  <a:lnTo>
                    <a:pt x="0" y="538454"/>
                  </a:lnTo>
                  <a:lnTo>
                    <a:pt x="28194" y="570534"/>
                  </a:lnTo>
                  <a:lnTo>
                    <a:pt x="33058" y="571500"/>
                  </a:lnTo>
                  <a:lnTo>
                    <a:pt x="4615154" y="571500"/>
                  </a:lnTo>
                  <a:lnTo>
                    <a:pt x="4647235" y="543318"/>
                  </a:lnTo>
                  <a:lnTo>
                    <a:pt x="4648200" y="538454"/>
                  </a:lnTo>
                  <a:lnTo>
                    <a:pt x="4648200" y="33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085" y="3352799"/>
              <a:ext cx="198090" cy="1912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82712" y="3285222"/>
            <a:ext cx="11093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Jalons</a:t>
            </a:r>
            <a:r>
              <a:rPr lang="fr-FR" sz="17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0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Clés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199" y="3848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3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3" name="object 13"/>
          <p:cNvSpPr txBox="1"/>
          <p:nvPr/>
        </p:nvSpPr>
        <p:spPr>
          <a:xfrm>
            <a:off x="1329729" y="3872906"/>
            <a:ext cx="838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latin typeface="Montserrat SemiBold"/>
                <a:cs typeface="Montserrat SemiBold"/>
              </a:rPr>
              <a:t>1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5599" y="3828885"/>
            <a:ext cx="3028950" cy="362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Validation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75" noProof="0" dirty="0">
                <a:latin typeface="Montserrat Medium"/>
                <a:cs typeface="Montserrat Medium"/>
              </a:rPr>
              <a:t>du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60" noProof="0" dirty="0">
                <a:latin typeface="Montserrat Medium"/>
                <a:cs typeface="Montserrat Medium"/>
              </a:rPr>
              <a:t>périmètre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projet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Définition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objectifs,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contraintes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méthodologie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199" y="45338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3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6" name="object 16"/>
          <p:cNvSpPr txBox="1"/>
          <p:nvPr/>
        </p:nvSpPr>
        <p:spPr>
          <a:xfrm>
            <a:off x="1314549" y="4558706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latin typeface="Montserrat SemiBold"/>
                <a:cs typeface="Montserrat SemiBold"/>
              </a:rPr>
              <a:t>2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5599" y="4514685"/>
            <a:ext cx="3558540" cy="362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60" noProof="0" dirty="0">
                <a:latin typeface="Montserrat Medium"/>
                <a:cs typeface="Montserrat Medium"/>
              </a:rPr>
              <a:t>Pipeline</a:t>
            </a:r>
            <a:r>
              <a:rPr lang="fr-FR" sz="1150" b="0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de</a:t>
            </a:r>
            <a:r>
              <a:rPr lang="fr-FR" sz="1150" b="0" noProof="0" dirty="0">
                <a:latin typeface="Montserrat Medium"/>
                <a:cs typeface="Montserrat Medium"/>
              </a:rPr>
              <a:t> </a:t>
            </a:r>
            <a:r>
              <a:rPr lang="fr-FR" sz="1150" b="0" spc="-65" noProof="0" dirty="0">
                <a:latin typeface="Montserrat Medium"/>
                <a:cs typeface="Montserrat Medium"/>
              </a:rPr>
              <a:t>données</a:t>
            </a:r>
            <a:r>
              <a:rPr lang="fr-FR" sz="1150" b="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opérationnel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Données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nettoyées,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transformées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prêtes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pour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modélisation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19199" y="52196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3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9" name="object 19"/>
          <p:cNvSpPr txBox="1"/>
          <p:nvPr/>
        </p:nvSpPr>
        <p:spPr>
          <a:xfrm>
            <a:off x="1314549" y="5244506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latin typeface="Montserrat SemiBold"/>
                <a:cs typeface="Montserrat SemiBold"/>
              </a:rPr>
              <a:t>3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5599" y="5200485"/>
            <a:ext cx="2280285" cy="362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Modèle</a:t>
            </a:r>
            <a:r>
              <a:rPr lang="fr-FR" sz="1150" b="0" spc="5" noProof="0" dirty="0">
                <a:latin typeface="Montserrat Medium"/>
                <a:cs typeface="Montserrat Medium"/>
              </a:rPr>
              <a:t> </a:t>
            </a:r>
            <a:r>
              <a:rPr lang="fr-FR" sz="1150" b="0" spc="-75" noProof="0" dirty="0" err="1">
                <a:latin typeface="Montserrat Medium"/>
                <a:cs typeface="Montserrat Medium"/>
              </a:rPr>
              <a:t>XGBoost</a:t>
            </a:r>
            <a:r>
              <a:rPr lang="fr-FR" sz="1150" b="0" spc="5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optimisé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 sz="1000" spc="-95" noProof="0" dirty="0">
                <a:solidFill>
                  <a:srgbClr val="4A5462"/>
                </a:solidFill>
                <a:latin typeface="Montserrat"/>
                <a:cs typeface="Montserrat"/>
              </a:rPr>
              <a:t>AUC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&gt;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0.80,</a:t>
            </a:r>
            <a:r>
              <a:rPr lang="fr-FR" sz="10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 err="1">
                <a:solidFill>
                  <a:srgbClr val="4A5462"/>
                </a:solidFill>
                <a:latin typeface="Montserrat"/>
                <a:cs typeface="Montserrat"/>
              </a:rPr>
              <a:t>Feature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importance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0" noProof="0" dirty="0">
                <a:solidFill>
                  <a:srgbClr val="4A5462"/>
                </a:solidFill>
                <a:latin typeface="Montserrat"/>
                <a:cs typeface="Montserrat"/>
              </a:rPr>
              <a:t>validée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199" y="59054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19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3"/>
                </a:lnTo>
                <a:lnTo>
                  <a:pt x="243192" y="29995"/>
                </a:lnTo>
                <a:lnTo>
                  <a:pt x="274803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2" name="object 22"/>
          <p:cNvSpPr txBox="1"/>
          <p:nvPr/>
        </p:nvSpPr>
        <p:spPr>
          <a:xfrm>
            <a:off x="1307107" y="5930306"/>
            <a:ext cx="1289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latin typeface="Montserrat SemiBold"/>
                <a:cs typeface="Montserrat SemiBold"/>
              </a:rPr>
              <a:t>4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5599" y="5886285"/>
            <a:ext cx="1991995" cy="34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150" b="0" spc="-105" noProof="0" dirty="0">
                <a:latin typeface="Montserrat Medium"/>
                <a:cs typeface="Montserrat Medium"/>
              </a:rPr>
              <a:t>MVP</a:t>
            </a:r>
            <a:r>
              <a:rPr lang="fr-FR" sz="1150" b="0" spc="-15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fonctionnel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 sz="1000" spc="-75" noProof="0" dirty="0">
                <a:solidFill>
                  <a:srgbClr val="4A5462"/>
                </a:solidFill>
                <a:latin typeface="Montserrat"/>
                <a:cs typeface="Montserrat"/>
              </a:rPr>
              <a:t>API</a:t>
            </a:r>
            <a:r>
              <a:rPr lang="fr-FR" sz="10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déployée,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application </a:t>
            </a:r>
            <a:r>
              <a:rPr lang="fr-FR" sz="1000" spc="-40" noProof="0" dirty="0">
                <a:solidFill>
                  <a:srgbClr val="4A5462"/>
                </a:solidFill>
                <a:latin typeface="Montserrat"/>
                <a:cs typeface="Montserrat"/>
              </a:rPr>
              <a:t>utilisable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8398" y="3124199"/>
            <a:ext cx="5029200" cy="3009900"/>
            <a:chOff x="6248398" y="3124199"/>
            <a:chExt cx="5029200" cy="3009900"/>
          </a:xfrm>
        </p:grpSpPr>
        <p:sp>
          <p:nvSpPr>
            <p:cNvPr id="25" name="object 25"/>
            <p:cNvSpPr/>
            <p:nvPr/>
          </p:nvSpPr>
          <p:spPr>
            <a:xfrm>
              <a:off x="6248398" y="3124199"/>
              <a:ext cx="5029200" cy="3009900"/>
            </a:xfrm>
            <a:custGeom>
              <a:avLst/>
              <a:gdLst/>
              <a:ahLst/>
              <a:cxnLst/>
              <a:rect l="l" t="t" r="r" b="b"/>
              <a:pathLst>
                <a:path w="5029200" h="3009900">
                  <a:moveTo>
                    <a:pt x="4958003" y="3009899"/>
                  </a:moveTo>
                  <a:lnTo>
                    <a:pt x="71196" y="3009899"/>
                  </a:lnTo>
                  <a:lnTo>
                    <a:pt x="66241" y="3009411"/>
                  </a:lnTo>
                  <a:lnTo>
                    <a:pt x="29705" y="2994277"/>
                  </a:lnTo>
                  <a:lnTo>
                    <a:pt x="3885" y="2958236"/>
                  </a:lnTo>
                  <a:lnTo>
                    <a:pt x="0" y="2938702"/>
                  </a:lnTo>
                  <a:lnTo>
                    <a:pt x="0" y="2933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2938702"/>
                  </a:lnTo>
                  <a:lnTo>
                    <a:pt x="5013576" y="2980193"/>
                  </a:lnTo>
                  <a:lnTo>
                    <a:pt x="4977537" y="3006012"/>
                  </a:lnTo>
                  <a:lnTo>
                    <a:pt x="4962957" y="3009411"/>
                  </a:lnTo>
                  <a:lnTo>
                    <a:pt x="4958003" y="3009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3352799"/>
              <a:ext cx="142874" cy="1904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645275" y="3285222"/>
            <a:ext cx="199643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14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Livrables</a:t>
            </a:r>
            <a:r>
              <a:rPr lang="fr-FR" sz="1700" b="1" spc="-6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Principaux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38898" y="3733799"/>
            <a:ext cx="2266950" cy="762000"/>
            <a:chOff x="6438898" y="3733799"/>
            <a:chExt cx="2266950" cy="762000"/>
          </a:xfrm>
        </p:grpSpPr>
        <p:sp>
          <p:nvSpPr>
            <p:cNvPr id="29" name="object 29"/>
            <p:cNvSpPr/>
            <p:nvPr/>
          </p:nvSpPr>
          <p:spPr>
            <a:xfrm>
              <a:off x="6438898" y="3733799"/>
              <a:ext cx="2266950" cy="762000"/>
            </a:xfrm>
            <a:custGeom>
              <a:avLst/>
              <a:gdLst/>
              <a:ahLst/>
              <a:cxnLst/>
              <a:rect l="l" t="t" r="r" b="b"/>
              <a:pathLst>
                <a:path w="2266950" h="762000">
                  <a:moveTo>
                    <a:pt x="2233903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3" y="0"/>
                  </a:lnTo>
                  <a:lnTo>
                    <a:pt x="2265983" y="28187"/>
                  </a:lnTo>
                  <a:lnTo>
                    <a:pt x="2266949" y="33047"/>
                  </a:lnTo>
                  <a:lnTo>
                    <a:pt x="2266949" y="728952"/>
                  </a:lnTo>
                  <a:lnTo>
                    <a:pt x="2238762" y="761032"/>
                  </a:lnTo>
                  <a:lnTo>
                    <a:pt x="2233903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3876674"/>
              <a:ext cx="100012" cy="1333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540500" y="3777698"/>
            <a:ext cx="1306195" cy="603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530"/>
              </a:spcBef>
            </a:pPr>
            <a:r>
              <a:rPr lang="fr-FR" sz="1150" b="0" spc="-55" noProof="0" dirty="0">
                <a:latin typeface="Montserrat Medium"/>
                <a:cs typeface="Montserrat Medium"/>
              </a:rPr>
              <a:t>Scripts</a:t>
            </a:r>
            <a:r>
              <a:rPr lang="fr-FR" sz="1150" b="0" spc="-10" noProof="0" dirty="0">
                <a:latin typeface="Montserrat Medium"/>
                <a:cs typeface="Montserrat Medium"/>
              </a:rPr>
              <a:t> </a:t>
            </a:r>
            <a:r>
              <a:rPr lang="fr-FR" sz="1150" b="0" spc="-25" noProof="0" dirty="0">
                <a:latin typeface="Montserrat Medium"/>
                <a:cs typeface="Montserrat Medium"/>
              </a:rPr>
              <a:t>ETL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Pipeline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d'ingestion</a:t>
            </a:r>
            <a:r>
              <a:rPr lang="fr-FR" sz="10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et </a:t>
            </a:r>
            <a:r>
              <a:rPr lang="fr-FR" sz="1000" spc="-10" noProof="0" dirty="0">
                <a:solidFill>
                  <a:srgbClr val="4A5462"/>
                </a:solidFill>
                <a:latin typeface="Montserrat"/>
                <a:cs typeface="Montserrat"/>
              </a:rPr>
              <a:t>prétraitement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820148" y="3733799"/>
            <a:ext cx="2266950" cy="762000"/>
            <a:chOff x="8820148" y="3733799"/>
            <a:chExt cx="2266950" cy="762000"/>
          </a:xfrm>
        </p:grpSpPr>
        <p:sp>
          <p:nvSpPr>
            <p:cNvPr id="33" name="object 33"/>
            <p:cNvSpPr/>
            <p:nvPr/>
          </p:nvSpPr>
          <p:spPr>
            <a:xfrm>
              <a:off x="8820148" y="3733799"/>
              <a:ext cx="2266950" cy="762000"/>
            </a:xfrm>
            <a:custGeom>
              <a:avLst/>
              <a:gdLst/>
              <a:ahLst/>
              <a:cxnLst/>
              <a:rect l="l" t="t" r="r" b="b"/>
              <a:pathLst>
                <a:path w="2266950" h="762000">
                  <a:moveTo>
                    <a:pt x="2233902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2" y="0"/>
                  </a:lnTo>
                  <a:lnTo>
                    <a:pt x="2265983" y="28187"/>
                  </a:lnTo>
                  <a:lnTo>
                    <a:pt x="2266949" y="33047"/>
                  </a:lnTo>
                  <a:lnTo>
                    <a:pt x="2266949" y="728952"/>
                  </a:lnTo>
                  <a:lnTo>
                    <a:pt x="2238761" y="761032"/>
                  </a:lnTo>
                  <a:lnTo>
                    <a:pt x="2233902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4449" y="3876674"/>
              <a:ext cx="100012" cy="1333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921750" y="3777698"/>
            <a:ext cx="1733550" cy="43729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530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Documentation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Rapport et </a:t>
            </a:r>
            <a:r>
              <a:rPr lang="fr-FR" sz="1000" spc="-70" noProof="0" dirty="0" err="1">
                <a:solidFill>
                  <a:srgbClr val="4A5462"/>
                </a:solidFill>
                <a:latin typeface="Montserrat"/>
                <a:cs typeface="Montserrat"/>
              </a:rPr>
              <a:t>presentation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438898" y="4610099"/>
            <a:ext cx="2266950" cy="609600"/>
            <a:chOff x="6438898" y="4610099"/>
            <a:chExt cx="2266950" cy="609600"/>
          </a:xfrm>
        </p:grpSpPr>
        <p:sp>
          <p:nvSpPr>
            <p:cNvPr id="37" name="object 37"/>
            <p:cNvSpPr/>
            <p:nvPr/>
          </p:nvSpPr>
          <p:spPr>
            <a:xfrm>
              <a:off x="6438898" y="4610099"/>
              <a:ext cx="2266950" cy="609600"/>
            </a:xfrm>
            <a:custGeom>
              <a:avLst/>
              <a:gdLst/>
              <a:ahLst/>
              <a:cxnLst/>
              <a:rect l="l" t="t" r="r" b="b"/>
              <a:pathLst>
                <a:path w="2266950" h="609600">
                  <a:moveTo>
                    <a:pt x="2233903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3" y="0"/>
                  </a:lnTo>
                  <a:lnTo>
                    <a:pt x="2265983" y="28186"/>
                  </a:lnTo>
                  <a:lnTo>
                    <a:pt x="2266949" y="33047"/>
                  </a:lnTo>
                  <a:lnTo>
                    <a:pt x="2266949" y="576551"/>
                  </a:lnTo>
                  <a:lnTo>
                    <a:pt x="2238762" y="608632"/>
                  </a:lnTo>
                  <a:lnTo>
                    <a:pt x="2233903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199" y="4752974"/>
              <a:ext cx="150018" cy="1333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540500" y="4653998"/>
            <a:ext cx="1788795" cy="45148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530"/>
              </a:spcBef>
            </a:pPr>
            <a:r>
              <a:rPr lang="fr-FR" sz="1150" b="0" spc="-10" noProof="0" dirty="0">
                <a:latin typeface="Montserrat Medium"/>
                <a:cs typeface="Montserrat Medium"/>
              </a:rPr>
              <a:t>Interface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Application</a:t>
            </a:r>
            <a:r>
              <a:rPr lang="fr-FR" sz="1000" spc="2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 err="1">
                <a:solidFill>
                  <a:srgbClr val="4A5462"/>
                </a:solidFill>
                <a:latin typeface="Montserrat"/>
                <a:cs typeface="Montserrat"/>
              </a:rPr>
              <a:t>Streamlit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820148" y="4610099"/>
            <a:ext cx="2266950" cy="609600"/>
            <a:chOff x="8820148" y="4610099"/>
            <a:chExt cx="2266950" cy="609600"/>
          </a:xfrm>
        </p:grpSpPr>
        <p:sp>
          <p:nvSpPr>
            <p:cNvPr id="41" name="object 41"/>
            <p:cNvSpPr/>
            <p:nvPr/>
          </p:nvSpPr>
          <p:spPr>
            <a:xfrm>
              <a:off x="8820148" y="4610099"/>
              <a:ext cx="2266950" cy="609600"/>
            </a:xfrm>
            <a:custGeom>
              <a:avLst/>
              <a:gdLst/>
              <a:ahLst/>
              <a:cxnLst/>
              <a:rect l="l" t="t" r="r" b="b"/>
              <a:pathLst>
                <a:path w="2266950" h="609600">
                  <a:moveTo>
                    <a:pt x="223390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2" y="0"/>
                  </a:lnTo>
                  <a:lnTo>
                    <a:pt x="2265983" y="28186"/>
                  </a:lnTo>
                  <a:lnTo>
                    <a:pt x="2266949" y="33047"/>
                  </a:lnTo>
                  <a:lnTo>
                    <a:pt x="2266949" y="576551"/>
                  </a:lnTo>
                  <a:lnTo>
                    <a:pt x="2238761" y="608632"/>
                  </a:lnTo>
                  <a:lnTo>
                    <a:pt x="223390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4423" y="4752297"/>
              <a:ext cx="133402" cy="13470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921750" y="4653998"/>
            <a:ext cx="1373505" cy="45148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530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API</a:t>
            </a:r>
            <a:r>
              <a:rPr lang="fr-FR" sz="1150" b="0" spc="-20" noProof="0" dirty="0">
                <a:latin typeface="Montserrat Medium"/>
                <a:cs typeface="Montserrat Medium"/>
              </a:rPr>
              <a:t> REST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fr-FR" sz="1000" spc="-65" noProof="0" dirty="0" err="1">
                <a:solidFill>
                  <a:srgbClr val="4A5462"/>
                </a:solidFill>
                <a:latin typeface="Montserrat"/>
                <a:cs typeface="Montserrat"/>
              </a:rPr>
              <a:t>Endpoints</a:t>
            </a:r>
            <a:r>
              <a:rPr lang="fr-FR" sz="1000" spc="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documentés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38898" y="5333999"/>
            <a:ext cx="2266950" cy="609600"/>
            <a:chOff x="6438898" y="5333999"/>
            <a:chExt cx="2266950" cy="609600"/>
          </a:xfrm>
        </p:grpSpPr>
        <p:sp>
          <p:nvSpPr>
            <p:cNvPr id="45" name="object 45"/>
            <p:cNvSpPr/>
            <p:nvPr/>
          </p:nvSpPr>
          <p:spPr>
            <a:xfrm>
              <a:off x="6438898" y="5333999"/>
              <a:ext cx="2266950" cy="609600"/>
            </a:xfrm>
            <a:custGeom>
              <a:avLst/>
              <a:gdLst/>
              <a:ahLst/>
              <a:cxnLst/>
              <a:rect l="l" t="t" r="r" b="b"/>
              <a:pathLst>
                <a:path w="2266950" h="609600">
                  <a:moveTo>
                    <a:pt x="2233903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3" y="0"/>
                  </a:lnTo>
                  <a:lnTo>
                    <a:pt x="2265983" y="28187"/>
                  </a:lnTo>
                  <a:lnTo>
                    <a:pt x="2266949" y="33047"/>
                  </a:lnTo>
                  <a:lnTo>
                    <a:pt x="2266949" y="576551"/>
                  </a:lnTo>
                  <a:lnTo>
                    <a:pt x="2238762" y="608632"/>
                  </a:lnTo>
                  <a:lnTo>
                    <a:pt x="2233903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199" y="5485209"/>
              <a:ext cx="133350" cy="11668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540500" y="5377898"/>
            <a:ext cx="1179195" cy="45148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530"/>
              </a:spcBef>
            </a:pPr>
            <a:r>
              <a:rPr lang="fr-FR" sz="1150" b="0" spc="-70" noProof="0" dirty="0">
                <a:latin typeface="Montserrat Medium"/>
                <a:cs typeface="Montserrat Medium"/>
              </a:rPr>
              <a:t>Modèle</a:t>
            </a:r>
            <a:r>
              <a:rPr lang="fr-FR" sz="1150" b="0" spc="20" noProof="0" dirty="0">
                <a:latin typeface="Montserrat Medium"/>
                <a:cs typeface="Montserrat Medium"/>
              </a:rPr>
              <a:t> </a:t>
            </a:r>
            <a:r>
              <a:rPr lang="fr-FR" sz="1150" b="0" spc="-25" noProof="0" dirty="0">
                <a:latin typeface="Montserrat Medium"/>
                <a:cs typeface="Montserrat Medium"/>
              </a:rPr>
              <a:t>ML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fr-FR" sz="1000" spc="-55" noProof="0" dirty="0">
                <a:solidFill>
                  <a:srgbClr val="4A5462"/>
                </a:solidFill>
                <a:latin typeface="Montserrat"/>
                <a:cs typeface="Montserrat"/>
              </a:rPr>
              <a:t>Fichier</a:t>
            </a:r>
            <a:r>
              <a:rPr lang="fr-FR" sz="1000" spc="-2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.</a:t>
            </a:r>
            <a:r>
              <a:rPr lang="fr-FR" sz="1000" spc="-45" noProof="0" dirty="0" err="1">
                <a:solidFill>
                  <a:srgbClr val="4A5462"/>
                </a:solidFill>
                <a:latin typeface="Montserrat"/>
                <a:cs typeface="Montserrat"/>
              </a:rPr>
              <a:t>pkl</a:t>
            </a:r>
            <a:r>
              <a:rPr lang="fr-FR" sz="1000" spc="-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40" noProof="0" dirty="0">
                <a:solidFill>
                  <a:srgbClr val="4A5462"/>
                </a:solidFill>
                <a:latin typeface="Montserrat"/>
                <a:cs typeface="Montserrat"/>
              </a:rPr>
              <a:t>optimisé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820148" y="5333999"/>
            <a:ext cx="2266950" cy="609600"/>
            <a:chOff x="8820148" y="5333999"/>
            <a:chExt cx="2266950" cy="609600"/>
          </a:xfrm>
        </p:grpSpPr>
        <p:sp>
          <p:nvSpPr>
            <p:cNvPr id="49" name="object 49"/>
            <p:cNvSpPr/>
            <p:nvPr/>
          </p:nvSpPr>
          <p:spPr>
            <a:xfrm>
              <a:off x="8820148" y="5333999"/>
              <a:ext cx="2266950" cy="609600"/>
            </a:xfrm>
            <a:custGeom>
              <a:avLst/>
              <a:gdLst/>
              <a:ahLst/>
              <a:cxnLst/>
              <a:rect l="l" t="t" r="r" b="b"/>
              <a:pathLst>
                <a:path w="2266950" h="609600">
                  <a:moveTo>
                    <a:pt x="223390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1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33902" y="0"/>
                  </a:lnTo>
                  <a:lnTo>
                    <a:pt x="2265983" y="28187"/>
                  </a:lnTo>
                  <a:lnTo>
                    <a:pt x="2266949" y="33047"/>
                  </a:lnTo>
                  <a:lnTo>
                    <a:pt x="2266949" y="576551"/>
                  </a:lnTo>
                  <a:lnTo>
                    <a:pt x="2238761" y="608632"/>
                  </a:lnTo>
                  <a:lnTo>
                    <a:pt x="2233902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4449" y="5485209"/>
              <a:ext cx="133350" cy="11668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921750" y="5377898"/>
            <a:ext cx="1211580" cy="45148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530"/>
              </a:spcBef>
            </a:pPr>
            <a:r>
              <a:rPr lang="fr-FR" sz="1150" b="0" spc="-65" noProof="0" dirty="0">
                <a:latin typeface="Montserrat Medium"/>
                <a:cs typeface="Montserrat Medium"/>
              </a:rPr>
              <a:t>Infra</a:t>
            </a:r>
            <a:r>
              <a:rPr lang="fr-FR" sz="1150" b="0" noProof="0" dirty="0">
                <a:latin typeface="Montserrat Medium"/>
                <a:cs typeface="Montserrat Medium"/>
              </a:rPr>
              <a:t> </a:t>
            </a:r>
            <a:r>
              <a:rPr lang="fr-FR" sz="1150" b="0" spc="-10" noProof="0" dirty="0">
                <a:latin typeface="Montserrat Medium"/>
                <a:cs typeface="Montserrat Medium"/>
              </a:rPr>
              <a:t>Cloud</a:t>
            </a:r>
            <a:endParaRPr lang="fr-FR" sz="1150" noProof="0" dirty="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fr-FR" sz="1000" spc="-45" noProof="0" dirty="0">
                <a:solidFill>
                  <a:srgbClr val="4A5462"/>
                </a:solidFill>
                <a:latin typeface="Montserrat"/>
                <a:cs typeface="Montserrat"/>
              </a:rPr>
              <a:t>(AWS) &amp; (Azure)</a:t>
            </a:r>
            <a:endParaRPr lang="fr-FR" sz="1000" noProof="0" dirty="0">
              <a:latin typeface="Montserrat"/>
              <a:cs typeface="Montserra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04899" y="1904999"/>
            <a:ext cx="9982200" cy="381000"/>
            <a:chOff x="1104899" y="1904999"/>
            <a:chExt cx="9982200" cy="381000"/>
          </a:xfrm>
        </p:grpSpPr>
        <p:sp>
          <p:nvSpPr>
            <p:cNvPr id="53" name="object 53"/>
            <p:cNvSpPr/>
            <p:nvPr/>
          </p:nvSpPr>
          <p:spPr>
            <a:xfrm>
              <a:off x="1104899" y="2095499"/>
              <a:ext cx="9982200" cy="38100"/>
            </a:xfrm>
            <a:custGeom>
              <a:avLst/>
              <a:gdLst/>
              <a:ahLst/>
              <a:cxnLst/>
              <a:rect l="l" t="t" r="r" b="b"/>
              <a:pathLst>
                <a:path w="9982200" h="38100">
                  <a:moveTo>
                    <a:pt x="9982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982199" y="0"/>
                  </a:lnTo>
                  <a:lnTo>
                    <a:pt x="9982199" y="380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899" y="2095499"/>
              <a:ext cx="9982199" cy="380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304924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8749" y="2019299"/>
              <a:ext cx="133349" cy="15239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533774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2019299"/>
              <a:ext cx="133349" cy="1523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810249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4549" y="2019299"/>
              <a:ext cx="152399" cy="1523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162924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8174" y="2028824"/>
              <a:ext cx="190499" cy="13334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487024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5" y="296335"/>
                  </a:lnTo>
                  <a:lnTo>
                    <a:pt x="11129" y="254666"/>
                  </a:lnTo>
                  <a:lnTo>
                    <a:pt x="913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BC7A0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09897" y="2046952"/>
              <a:ext cx="135225" cy="97125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6896099"/>
            <a:ext cx="12191999" cy="114299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092200" y="2340613"/>
            <a:ext cx="802640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fr-FR" sz="1200" b="1" spc="-95" noProof="0" dirty="0">
                <a:latin typeface="Montserrat SemiBold"/>
                <a:cs typeface="Montserrat SemiBold"/>
              </a:rPr>
              <a:t>Démarrage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Semaine</a:t>
            </a:r>
            <a:r>
              <a:rPr lang="fr-FR" sz="10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1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27747" y="2340613"/>
            <a:ext cx="786130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fr-FR" sz="1200" b="1" spc="-10" noProof="0" dirty="0">
                <a:latin typeface="Montserrat SemiBold"/>
                <a:cs typeface="Montserrat SemiBold"/>
              </a:rPr>
              <a:t>Données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Semaines</a:t>
            </a:r>
            <a:r>
              <a:rPr lang="fr-FR" sz="1000" spc="2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5" noProof="0" dirty="0">
                <a:solidFill>
                  <a:srgbClr val="4A5462"/>
                </a:solidFill>
                <a:latin typeface="Montserrat"/>
                <a:cs typeface="Montserrat"/>
              </a:rPr>
              <a:t>2-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3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47369" y="2340613"/>
            <a:ext cx="912494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200" b="1" spc="-90" noProof="0" dirty="0">
                <a:latin typeface="Montserrat SemiBold"/>
                <a:cs typeface="Montserrat SemiBold"/>
              </a:rPr>
              <a:t>Modélisation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marL="64769">
              <a:lnSpc>
                <a:spcPct val="100000"/>
              </a:lnSpc>
              <a:spcBef>
                <a:spcPts val="3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Semaines</a:t>
            </a:r>
            <a:r>
              <a:rPr lang="fr-FR" sz="1000" spc="2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60" noProof="0" dirty="0">
                <a:solidFill>
                  <a:srgbClr val="4A5462"/>
                </a:solidFill>
                <a:latin typeface="Montserrat"/>
                <a:cs typeface="Montserrat"/>
              </a:rPr>
              <a:t>4-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6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93347" y="2340613"/>
            <a:ext cx="927735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fr-FR" sz="1200" b="1" spc="-90" noProof="0" dirty="0">
                <a:latin typeface="Montserrat SemiBold"/>
                <a:cs typeface="Montserrat SemiBold"/>
              </a:rPr>
              <a:t>Déploiement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Semaines</a:t>
            </a:r>
            <a:r>
              <a:rPr lang="fr-FR" sz="1000" spc="3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85" noProof="0" dirty="0">
                <a:solidFill>
                  <a:srgbClr val="4A5462"/>
                </a:solidFill>
                <a:latin typeface="Montserrat"/>
                <a:cs typeface="Montserrat"/>
              </a:rPr>
              <a:t>7-</a:t>
            </a:r>
            <a:r>
              <a:rPr lang="fr-FR" sz="1000" spc="-50" noProof="0" dirty="0">
                <a:solidFill>
                  <a:srgbClr val="4A5462"/>
                </a:solidFill>
                <a:latin typeface="Montserrat"/>
                <a:cs typeface="Montserrat"/>
              </a:rPr>
              <a:t>8</a:t>
            </a:r>
            <a:endParaRPr lang="fr-FR" sz="1000" noProof="0" dirty="0">
              <a:latin typeface="Montserrat"/>
              <a:cs typeface="Montserra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254208" y="2340613"/>
            <a:ext cx="845819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lang="fr-FR" sz="1200" b="1" spc="-70" noProof="0" dirty="0">
                <a:latin typeface="Montserrat SemiBold"/>
                <a:cs typeface="Montserrat SemiBold"/>
              </a:rPr>
              <a:t>Finalisation</a:t>
            </a:r>
            <a:endParaRPr lang="fr-FR" sz="12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fr-FR" sz="10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Semaines</a:t>
            </a:r>
            <a:r>
              <a:rPr lang="fr-FR" sz="1000" spc="2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000" spc="-70" noProof="0" dirty="0">
                <a:solidFill>
                  <a:srgbClr val="4A5462"/>
                </a:solidFill>
                <a:latin typeface="Montserrat"/>
                <a:cs typeface="Montserrat"/>
              </a:rPr>
              <a:t>9-</a:t>
            </a:r>
            <a:r>
              <a:rPr lang="fr-FR" sz="1000" spc="-25" noProof="0" dirty="0">
                <a:solidFill>
                  <a:srgbClr val="4A5462"/>
                </a:solidFill>
                <a:latin typeface="Montserrat"/>
                <a:cs typeface="Montserrat"/>
              </a:rPr>
              <a:t>10</a:t>
            </a:r>
            <a:endParaRPr lang="fr-FR" sz="1000" noProof="0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1084327"/>
            <a:ext cx="10363200" cy="914400"/>
          </a:xfrm>
          <a:custGeom>
            <a:avLst/>
            <a:gdLst/>
            <a:ahLst/>
            <a:cxnLst/>
            <a:rect l="l" t="t" r="r" b="b"/>
            <a:pathLst>
              <a:path w="10363200" h="914400">
                <a:moveTo>
                  <a:pt x="10292002" y="914399"/>
                </a:moveTo>
                <a:lnTo>
                  <a:pt x="71196" y="914399"/>
                </a:lnTo>
                <a:lnTo>
                  <a:pt x="66241" y="913911"/>
                </a:lnTo>
                <a:lnTo>
                  <a:pt x="29705" y="898777"/>
                </a:lnTo>
                <a:lnTo>
                  <a:pt x="3885" y="862737"/>
                </a:lnTo>
                <a:lnTo>
                  <a:pt x="0" y="843203"/>
                </a:lnTo>
                <a:lnTo>
                  <a:pt x="0" y="838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292002" y="0"/>
                </a:lnTo>
                <a:lnTo>
                  <a:pt x="10333490" y="15621"/>
                </a:lnTo>
                <a:lnTo>
                  <a:pt x="10359312" y="51661"/>
                </a:lnTo>
                <a:lnTo>
                  <a:pt x="10363198" y="71196"/>
                </a:lnTo>
                <a:lnTo>
                  <a:pt x="10363198" y="843203"/>
                </a:lnTo>
                <a:lnTo>
                  <a:pt x="10347575" y="884694"/>
                </a:lnTo>
                <a:lnTo>
                  <a:pt x="10311536" y="910514"/>
                </a:lnTo>
                <a:lnTo>
                  <a:pt x="10296956" y="913911"/>
                </a:lnTo>
                <a:lnTo>
                  <a:pt x="10292002" y="9143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" name="object 3"/>
          <p:cNvSpPr/>
          <p:nvPr/>
        </p:nvSpPr>
        <p:spPr>
          <a:xfrm>
            <a:off x="914399" y="39852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4" name="object 4"/>
          <p:cNvSpPr txBox="1"/>
          <p:nvPr/>
        </p:nvSpPr>
        <p:spPr>
          <a:xfrm>
            <a:off x="1033859" y="452598"/>
            <a:ext cx="14224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Meiryo"/>
                <a:cs typeface="Meiryo"/>
              </a:rPr>
              <a:t>4</a:t>
            </a:r>
            <a:endParaRPr lang="fr-FR" sz="1400" noProof="0" dirty="0">
              <a:latin typeface="Meiryo"/>
              <a:cs typeface="Meiry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5099" y="304006"/>
            <a:ext cx="3551554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45" noProof="0" dirty="0"/>
              <a:t>Méthodologie</a:t>
            </a:r>
            <a:r>
              <a:rPr lang="fr-FR" spc="-110" noProof="0" dirty="0"/>
              <a:t> </a:t>
            </a:r>
            <a:r>
              <a:rPr lang="fr-FR" spc="-210" noProof="0" dirty="0"/>
              <a:t>Agile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142206"/>
            <a:ext cx="9872345" cy="1296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800" marR="5080" indent="-2062480">
              <a:lnSpc>
                <a:spcPct val="116700"/>
              </a:lnSpc>
              <a:spcBef>
                <a:spcPts val="90"/>
              </a:spcBef>
            </a:pPr>
            <a:r>
              <a:rPr lang="fr-FR" sz="1500" i="1" spc="-10" noProof="0" dirty="0">
                <a:latin typeface="Lucida Sans"/>
                <a:cs typeface="Lucida Sans"/>
              </a:rPr>
              <a:t>"Une</a:t>
            </a:r>
            <a:r>
              <a:rPr lang="fr-FR" sz="1500" i="1" spc="-80" noProof="0" dirty="0">
                <a:latin typeface="Lucida Sans"/>
                <a:cs typeface="Lucida Sans"/>
              </a:rPr>
              <a:t> </a:t>
            </a:r>
            <a:r>
              <a:rPr lang="fr-FR" sz="1500" i="1" spc="-70" noProof="0" dirty="0">
                <a:latin typeface="Lucida Sans"/>
                <a:cs typeface="Lucida Sans"/>
              </a:rPr>
              <a:t>organisation</a:t>
            </a:r>
            <a:r>
              <a:rPr lang="fr-FR" sz="1500" i="1" spc="-75" noProof="0" dirty="0">
                <a:latin typeface="Lucida Sans"/>
                <a:cs typeface="Lucida Sans"/>
              </a:rPr>
              <a:t> agile, </a:t>
            </a:r>
            <a:r>
              <a:rPr lang="fr-FR" sz="1500" i="1" spc="-60" noProof="0" dirty="0">
                <a:latin typeface="Lucida Sans"/>
                <a:cs typeface="Lucida Sans"/>
              </a:rPr>
              <a:t>flexible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10" noProof="0" dirty="0">
                <a:latin typeface="Lucida Sans"/>
                <a:cs typeface="Lucida Sans"/>
              </a:rPr>
              <a:t>et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70" noProof="0" dirty="0">
                <a:latin typeface="Lucida Sans"/>
                <a:cs typeface="Lucida Sans"/>
              </a:rPr>
              <a:t>collaborative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45" noProof="0" dirty="0">
                <a:latin typeface="Lucida Sans"/>
                <a:cs typeface="Lucida Sans"/>
              </a:rPr>
              <a:t>qui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125" noProof="0" dirty="0">
                <a:latin typeface="Lucida Sans"/>
                <a:cs typeface="Lucida Sans"/>
              </a:rPr>
              <a:t>a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55" noProof="0" dirty="0">
                <a:latin typeface="Lucida Sans"/>
                <a:cs typeface="Lucida Sans"/>
              </a:rPr>
              <a:t>permis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noProof="0" dirty="0">
                <a:latin typeface="Lucida Sans"/>
                <a:cs typeface="Lucida Sans"/>
              </a:rPr>
              <a:t>de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65" noProof="0" dirty="0">
                <a:latin typeface="Lucida Sans"/>
                <a:cs typeface="Lucida Sans"/>
              </a:rPr>
              <a:t>maintenir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20" noProof="0" dirty="0">
                <a:latin typeface="Lucida Sans"/>
                <a:cs typeface="Lucida Sans"/>
              </a:rPr>
              <a:t>une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65" noProof="0" dirty="0">
                <a:latin typeface="Lucida Sans"/>
                <a:cs typeface="Lucida Sans"/>
              </a:rPr>
              <a:t>vision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70" noProof="0" dirty="0">
                <a:latin typeface="Lucida Sans"/>
                <a:cs typeface="Lucida Sans"/>
              </a:rPr>
              <a:t>partagée,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55" noProof="0" dirty="0">
                <a:latin typeface="Lucida Sans"/>
                <a:cs typeface="Lucida Sans"/>
              </a:rPr>
              <a:t>d'anticiper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25" noProof="0" dirty="0">
                <a:latin typeface="Lucida Sans"/>
                <a:cs typeface="Lucida Sans"/>
              </a:rPr>
              <a:t>les </a:t>
            </a:r>
            <a:r>
              <a:rPr lang="fr-FR" sz="1500" i="1" spc="-85" noProof="0" dirty="0">
                <a:latin typeface="Lucida Sans"/>
                <a:cs typeface="Lucida Sans"/>
              </a:rPr>
              <a:t>risques,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10" noProof="0" dirty="0">
                <a:latin typeface="Lucida Sans"/>
                <a:cs typeface="Lucida Sans"/>
              </a:rPr>
              <a:t>et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85" noProof="0" dirty="0">
                <a:latin typeface="Lucida Sans"/>
                <a:cs typeface="Lucida Sans"/>
              </a:rPr>
              <a:t>d'assurer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20" noProof="0" dirty="0">
                <a:latin typeface="Lucida Sans"/>
                <a:cs typeface="Lucida Sans"/>
              </a:rPr>
              <a:t>une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65" noProof="0" dirty="0">
                <a:latin typeface="Lucida Sans"/>
                <a:cs typeface="Lucida Sans"/>
              </a:rPr>
              <a:t>progression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35" noProof="0" dirty="0">
                <a:latin typeface="Lucida Sans"/>
                <a:cs typeface="Lucida Sans"/>
              </a:rPr>
              <a:t>cohérente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10" noProof="0" dirty="0">
                <a:latin typeface="Lucida Sans"/>
                <a:cs typeface="Lucida Sans"/>
              </a:rPr>
              <a:t>et</a:t>
            </a:r>
            <a:r>
              <a:rPr lang="fr-FR" sz="1500" i="1" spc="-75" noProof="0" dirty="0">
                <a:latin typeface="Lucida Sans"/>
                <a:cs typeface="Lucida Sans"/>
              </a:rPr>
              <a:t> </a:t>
            </a:r>
            <a:r>
              <a:rPr lang="fr-FR" sz="1500" i="1" spc="-10" noProof="0" dirty="0">
                <a:latin typeface="Lucida Sans"/>
                <a:cs typeface="Lucida Sans"/>
              </a:rPr>
              <a:t>maîtrisée."</a:t>
            </a:r>
            <a:endParaRPr lang="fr-FR" sz="1500" noProof="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lang="fr-FR" sz="1400" noProof="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fr-FR" sz="1400" noProof="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07965" algn="l"/>
              </a:tabLst>
            </a:pPr>
            <a:r>
              <a:rPr lang="fr-FR" sz="2050" b="1" spc="-17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Cadre</a:t>
            </a:r>
            <a:r>
              <a:rPr lang="fr-FR" sz="2050" b="1" spc="-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et</a:t>
            </a:r>
            <a:r>
              <a:rPr lang="fr-FR" sz="2050" b="1" spc="-5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Organisation</a:t>
            </a:r>
            <a:r>
              <a:rPr lang="fr-FR" sz="2050" b="1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	</a:t>
            </a:r>
            <a:r>
              <a:rPr lang="fr-FR" sz="2050" b="1" spc="-15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Organisation</a:t>
            </a:r>
            <a:r>
              <a:rPr lang="fr-FR" sz="2050" b="1" spc="-4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7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des</a:t>
            </a:r>
            <a:r>
              <a:rPr lang="fr-FR" sz="2050" b="1" spc="-45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2050" b="1" spc="-1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Sprints</a:t>
            </a:r>
            <a:endParaRPr lang="fr-FR" sz="2050" noProof="0" dirty="0">
              <a:latin typeface="Montserrat SemiBold"/>
              <a:cs typeface="Montserrat SemiBold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5333206"/>
            <a:ext cx="10363198" cy="1447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14399" y="2437883"/>
            <a:ext cx="70485" cy="800100"/>
          </a:xfrm>
          <a:custGeom>
            <a:avLst/>
            <a:gdLst/>
            <a:ahLst/>
            <a:cxnLst/>
            <a:rect l="l" t="t" r="r" b="b"/>
            <a:pathLst>
              <a:path w="70484" h="800100">
                <a:moveTo>
                  <a:pt x="70450" y="799544"/>
                </a:moveTo>
                <a:lnTo>
                  <a:pt x="33857" y="786991"/>
                </a:lnTo>
                <a:lnTo>
                  <a:pt x="5800" y="752782"/>
                </a:lnTo>
                <a:lnTo>
                  <a:pt x="0" y="723622"/>
                </a:lnTo>
                <a:lnTo>
                  <a:pt x="0" y="75922"/>
                </a:lnTo>
                <a:lnTo>
                  <a:pt x="12829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2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723622"/>
                </a:lnTo>
                <a:lnTo>
                  <a:pt x="44515" y="765964"/>
                </a:lnTo>
                <a:lnTo>
                  <a:pt x="66287" y="797888"/>
                </a:lnTo>
                <a:lnTo>
                  <a:pt x="70450" y="79954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9" name="object 9"/>
          <p:cNvSpPr/>
          <p:nvPr/>
        </p:nvSpPr>
        <p:spPr>
          <a:xfrm>
            <a:off x="914399" y="3428483"/>
            <a:ext cx="70485" cy="800100"/>
          </a:xfrm>
          <a:custGeom>
            <a:avLst/>
            <a:gdLst/>
            <a:ahLst/>
            <a:cxnLst/>
            <a:rect l="l" t="t" r="r" b="b"/>
            <a:pathLst>
              <a:path w="70484" h="800100">
                <a:moveTo>
                  <a:pt x="70450" y="799544"/>
                </a:moveTo>
                <a:lnTo>
                  <a:pt x="33857" y="786991"/>
                </a:lnTo>
                <a:lnTo>
                  <a:pt x="5800" y="752782"/>
                </a:lnTo>
                <a:lnTo>
                  <a:pt x="0" y="723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2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723622"/>
                </a:lnTo>
                <a:lnTo>
                  <a:pt x="44515" y="765964"/>
                </a:lnTo>
                <a:lnTo>
                  <a:pt x="66287" y="797888"/>
                </a:lnTo>
                <a:lnTo>
                  <a:pt x="70450" y="79954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0" name="object 10"/>
          <p:cNvSpPr/>
          <p:nvPr/>
        </p:nvSpPr>
        <p:spPr>
          <a:xfrm>
            <a:off x="914399" y="4419083"/>
            <a:ext cx="70485" cy="800100"/>
          </a:xfrm>
          <a:custGeom>
            <a:avLst/>
            <a:gdLst/>
            <a:ahLst/>
            <a:cxnLst/>
            <a:rect l="l" t="t" r="r" b="b"/>
            <a:pathLst>
              <a:path w="70484" h="800100">
                <a:moveTo>
                  <a:pt x="70450" y="799544"/>
                </a:moveTo>
                <a:lnTo>
                  <a:pt x="33857" y="786991"/>
                </a:lnTo>
                <a:lnTo>
                  <a:pt x="5800" y="752782"/>
                </a:lnTo>
                <a:lnTo>
                  <a:pt x="0" y="723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2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723622"/>
                </a:lnTo>
                <a:lnTo>
                  <a:pt x="44515" y="765963"/>
                </a:lnTo>
                <a:lnTo>
                  <a:pt x="66287" y="797887"/>
                </a:lnTo>
                <a:lnTo>
                  <a:pt x="70450" y="79954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043" y="2737626"/>
            <a:ext cx="214312" cy="20005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73199" y="2536766"/>
            <a:ext cx="3260090" cy="528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fr-FR" sz="1500" b="1" spc="-105" noProof="0" dirty="0">
                <a:latin typeface="Montserrat SemiBold"/>
                <a:cs typeface="Montserrat SemiBold"/>
              </a:rPr>
              <a:t>Approche</a:t>
            </a:r>
            <a:r>
              <a:rPr lang="fr-FR" sz="1500" b="1" spc="-30" noProof="0" dirty="0">
                <a:latin typeface="Montserrat SemiBold"/>
                <a:cs typeface="Montserrat SemiBold"/>
              </a:rPr>
              <a:t> </a:t>
            </a:r>
            <a:r>
              <a:rPr lang="fr-FR" sz="1500" b="1" spc="-20" noProof="0" dirty="0">
                <a:latin typeface="Montserrat SemiBold"/>
                <a:cs typeface="Montserrat SemiBold"/>
              </a:rPr>
              <a:t>Scrum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fr-FR" sz="1300" spc="-80" noProof="0" dirty="0">
                <a:solidFill>
                  <a:srgbClr val="4A5462"/>
                </a:solidFill>
                <a:latin typeface="Montserrat"/>
                <a:cs typeface="Montserrat"/>
              </a:rPr>
              <a:t>Cadre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Agile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solidFill>
                  <a:srgbClr val="4A5462"/>
                </a:solidFill>
                <a:latin typeface="Montserrat"/>
                <a:cs typeface="Montserrat"/>
              </a:rPr>
              <a:t>adapté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solidFill>
                  <a:srgbClr val="4A5462"/>
                </a:solidFill>
                <a:latin typeface="Montserrat"/>
                <a:cs typeface="Montserrat"/>
              </a:rPr>
              <a:t>à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notre</a:t>
            </a:r>
            <a:r>
              <a:rPr lang="fr-FR" sz="130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solidFill>
                  <a:srgbClr val="4A5462"/>
                </a:solidFill>
                <a:latin typeface="Montserrat"/>
                <a:cs typeface="Montserrat"/>
              </a:rPr>
              <a:t>contexte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solidFill>
                  <a:srgbClr val="4A5462"/>
                </a:solidFill>
                <a:latin typeface="Montserrat"/>
                <a:cs typeface="Montserrat"/>
              </a:rPr>
              <a:t>projet</a:t>
            </a:r>
            <a:endParaRPr lang="fr-FR" sz="1300" noProof="0" dirty="0">
              <a:latin typeface="Montserrat"/>
              <a:cs typeface="Montserra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828" y="3726993"/>
            <a:ext cx="229671" cy="1941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73199" y="3527366"/>
            <a:ext cx="3219450" cy="528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fr-FR" sz="1500" b="1" spc="-100" noProof="0" dirty="0" err="1">
                <a:latin typeface="Montserrat SemiBold"/>
                <a:cs typeface="Montserrat SemiBold"/>
              </a:rPr>
              <a:t>Backlog</a:t>
            </a:r>
            <a:r>
              <a:rPr lang="fr-FR" sz="1500" b="1" spc="-35" noProof="0" dirty="0">
                <a:latin typeface="Montserrat SemiBold"/>
                <a:cs typeface="Montserrat SemiBold"/>
              </a:rPr>
              <a:t> </a:t>
            </a:r>
            <a:r>
              <a:rPr lang="fr-FR" sz="1500" b="1" spc="-10" noProof="0" dirty="0">
                <a:latin typeface="Montserrat SemiBold"/>
                <a:cs typeface="Montserrat SemiBold"/>
              </a:rPr>
              <a:t>Product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fr-FR" sz="1300" spc="-80" noProof="0" dirty="0" err="1">
                <a:solidFill>
                  <a:srgbClr val="4A5462"/>
                </a:solidFill>
                <a:latin typeface="Montserrat"/>
                <a:cs typeface="Montserrat"/>
              </a:rPr>
              <a:t>EPICs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5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lang="fr-FR" sz="13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Stories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structurées</a:t>
            </a:r>
            <a:r>
              <a:rPr lang="fr-FR" sz="130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solidFill>
                  <a:srgbClr val="4A5462"/>
                </a:solidFill>
                <a:latin typeface="Montserrat"/>
                <a:cs typeface="Montserrat"/>
              </a:rPr>
              <a:t>dans</a:t>
            </a:r>
            <a:r>
              <a:rPr lang="fr-FR" sz="130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25" noProof="0" dirty="0">
                <a:solidFill>
                  <a:srgbClr val="4A5462"/>
                </a:solidFill>
                <a:latin typeface="Montserrat"/>
                <a:cs typeface="Montserrat"/>
              </a:rPr>
              <a:t>Jira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04900" y="4704555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69030" y="71437"/>
                </a:moveTo>
                <a:lnTo>
                  <a:pt x="59557" y="71437"/>
                </a:lnTo>
                <a:lnTo>
                  <a:pt x="55000" y="70531"/>
                </a:lnTo>
                <a:lnTo>
                  <a:pt x="28574" y="40455"/>
                </a:lnTo>
                <a:lnTo>
                  <a:pt x="28574" y="30982"/>
                </a:lnTo>
                <a:lnTo>
                  <a:pt x="55000" y="906"/>
                </a:lnTo>
                <a:lnTo>
                  <a:pt x="59557" y="0"/>
                </a:lnTo>
                <a:lnTo>
                  <a:pt x="69030" y="0"/>
                </a:lnTo>
                <a:lnTo>
                  <a:pt x="99106" y="26425"/>
                </a:lnTo>
                <a:lnTo>
                  <a:pt x="100012" y="30982"/>
                </a:lnTo>
                <a:lnTo>
                  <a:pt x="100012" y="40455"/>
                </a:lnTo>
                <a:lnTo>
                  <a:pt x="73586" y="70531"/>
                </a:lnTo>
                <a:lnTo>
                  <a:pt x="69030" y="71437"/>
                </a:lnTo>
                <a:close/>
              </a:path>
              <a:path w="285750" h="228600">
                <a:moveTo>
                  <a:pt x="233336" y="71437"/>
                </a:moveTo>
                <a:lnTo>
                  <a:pt x="223863" y="71437"/>
                </a:lnTo>
                <a:lnTo>
                  <a:pt x="219307" y="70531"/>
                </a:lnTo>
                <a:lnTo>
                  <a:pt x="192881" y="40455"/>
                </a:lnTo>
                <a:lnTo>
                  <a:pt x="192881" y="30982"/>
                </a:lnTo>
                <a:lnTo>
                  <a:pt x="219307" y="906"/>
                </a:lnTo>
                <a:lnTo>
                  <a:pt x="223863" y="0"/>
                </a:lnTo>
                <a:lnTo>
                  <a:pt x="233336" y="0"/>
                </a:lnTo>
                <a:lnTo>
                  <a:pt x="263412" y="26425"/>
                </a:lnTo>
                <a:lnTo>
                  <a:pt x="264318" y="30982"/>
                </a:lnTo>
                <a:lnTo>
                  <a:pt x="264318" y="40455"/>
                </a:lnTo>
                <a:lnTo>
                  <a:pt x="237892" y="70531"/>
                </a:lnTo>
                <a:lnTo>
                  <a:pt x="233336" y="71437"/>
                </a:lnTo>
                <a:close/>
              </a:path>
              <a:path w="285750" h="228600">
                <a:moveTo>
                  <a:pt x="142875" y="142875"/>
                </a:moveTo>
                <a:lnTo>
                  <a:pt x="126194" y="139505"/>
                </a:lnTo>
                <a:lnTo>
                  <a:pt x="112569" y="130317"/>
                </a:lnTo>
                <a:lnTo>
                  <a:pt x="103382" y="116692"/>
                </a:lnTo>
                <a:lnTo>
                  <a:pt x="100012" y="100012"/>
                </a:lnTo>
                <a:lnTo>
                  <a:pt x="103382" y="83332"/>
                </a:lnTo>
                <a:lnTo>
                  <a:pt x="112569" y="69707"/>
                </a:lnTo>
                <a:lnTo>
                  <a:pt x="126194" y="60519"/>
                </a:lnTo>
                <a:lnTo>
                  <a:pt x="142875" y="57150"/>
                </a:lnTo>
                <a:lnTo>
                  <a:pt x="159555" y="60519"/>
                </a:lnTo>
                <a:lnTo>
                  <a:pt x="185551" y="99091"/>
                </a:lnTo>
                <a:lnTo>
                  <a:pt x="185737" y="108897"/>
                </a:lnTo>
                <a:lnTo>
                  <a:pt x="183058" y="117112"/>
                </a:lnTo>
                <a:lnTo>
                  <a:pt x="178515" y="123904"/>
                </a:lnTo>
                <a:lnTo>
                  <a:pt x="176986" y="124970"/>
                </a:lnTo>
                <a:lnTo>
                  <a:pt x="175646" y="126221"/>
                </a:lnTo>
                <a:lnTo>
                  <a:pt x="173191" y="129212"/>
                </a:lnTo>
                <a:lnTo>
                  <a:pt x="171985" y="130819"/>
                </a:lnTo>
                <a:lnTo>
                  <a:pt x="170869" y="132471"/>
                </a:lnTo>
                <a:lnTo>
                  <a:pt x="164997" y="136713"/>
                </a:lnTo>
                <a:lnTo>
                  <a:pt x="163876" y="137293"/>
                </a:lnTo>
                <a:lnTo>
                  <a:pt x="158077" y="140101"/>
                </a:lnTo>
                <a:lnTo>
                  <a:pt x="150714" y="142159"/>
                </a:lnTo>
                <a:lnTo>
                  <a:pt x="142875" y="142875"/>
                </a:lnTo>
                <a:close/>
              </a:path>
              <a:path w="285750" h="228600">
                <a:moveTo>
                  <a:pt x="105102" y="142875"/>
                </a:moveTo>
                <a:lnTo>
                  <a:pt x="4286" y="142875"/>
                </a:lnTo>
                <a:lnTo>
                  <a:pt x="0" y="138588"/>
                </a:lnTo>
                <a:lnTo>
                  <a:pt x="13958" y="99683"/>
                </a:lnTo>
                <a:lnTo>
                  <a:pt x="47639" y="85725"/>
                </a:lnTo>
                <a:lnTo>
                  <a:pt x="73803" y="85725"/>
                </a:lnTo>
                <a:lnTo>
                  <a:pt x="80545" y="87243"/>
                </a:lnTo>
                <a:lnTo>
                  <a:pt x="86617" y="90055"/>
                </a:lnTo>
                <a:lnTo>
                  <a:pt x="86089" y="93270"/>
                </a:lnTo>
                <a:lnTo>
                  <a:pt x="85769" y="96619"/>
                </a:lnTo>
                <a:lnTo>
                  <a:pt x="85769" y="100012"/>
                </a:lnTo>
                <a:lnTo>
                  <a:pt x="87120" y="112429"/>
                </a:lnTo>
                <a:lnTo>
                  <a:pt x="90604" y="122783"/>
                </a:lnTo>
                <a:lnTo>
                  <a:pt x="90679" y="123006"/>
                </a:lnTo>
                <a:lnTo>
                  <a:pt x="90785" y="123318"/>
                </a:lnTo>
                <a:lnTo>
                  <a:pt x="90905" y="123676"/>
                </a:lnTo>
                <a:lnTo>
                  <a:pt x="90982" y="123904"/>
                </a:lnTo>
                <a:lnTo>
                  <a:pt x="97071" y="134149"/>
                </a:lnTo>
                <a:lnTo>
                  <a:pt x="105102" y="142875"/>
                </a:lnTo>
                <a:close/>
              </a:path>
              <a:path w="285750" h="228600">
                <a:moveTo>
                  <a:pt x="200233" y="123904"/>
                </a:moveTo>
                <a:lnTo>
                  <a:pt x="199804" y="123904"/>
                </a:lnTo>
                <a:lnTo>
                  <a:pt x="197881" y="122783"/>
                </a:lnTo>
                <a:lnTo>
                  <a:pt x="196810" y="122292"/>
                </a:lnTo>
                <a:lnTo>
                  <a:pt x="195694" y="121890"/>
                </a:lnTo>
                <a:lnTo>
                  <a:pt x="198462" y="115148"/>
                </a:lnTo>
                <a:lnTo>
                  <a:pt x="200025" y="107781"/>
                </a:lnTo>
                <a:lnTo>
                  <a:pt x="200025" y="96619"/>
                </a:lnTo>
                <a:lnTo>
                  <a:pt x="199757" y="93270"/>
                </a:lnTo>
                <a:lnTo>
                  <a:pt x="199176" y="90055"/>
                </a:lnTo>
                <a:lnTo>
                  <a:pt x="205441" y="87243"/>
                </a:lnTo>
                <a:lnTo>
                  <a:pt x="211990" y="85725"/>
                </a:lnTo>
                <a:lnTo>
                  <a:pt x="238110" y="85725"/>
                </a:lnTo>
                <a:lnTo>
                  <a:pt x="256264" y="89304"/>
                </a:lnTo>
                <a:lnTo>
                  <a:pt x="271200" y="99091"/>
                </a:lnTo>
                <a:lnTo>
                  <a:pt x="273112" y="101798"/>
                </a:lnTo>
                <a:lnTo>
                  <a:pt x="224938" y="101798"/>
                </a:lnTo>
                <a:lnTo>
                  <a:pt x="221838" y="102066"/>
                </a:lnTo>
                <a:lnTo>
                  <a:pt x="221611" y="102066"/>
                </a:lnTo>
                <a:lnTo>
                  <a:pt x="207749" y="104209"/>
                </a:lnTo>
                <a:lnTo>
                  <a:pt x="201810" y="113005"/>
                </a:lnTo>
                <a:lnTo>
                  <a:pt x="201810" y="123006"/>
                </a:lnTo>
                <a:lnTo>
                  <a:pt x="201185" y="123318"/>
                </a:lnTo>
                <a:lnTo>
                  <a:pt x="200233" y="123904"/>
                </a:lnTo>
                <a:close/>
              </a:path>
              <a:path w="285750" h="228600">
                <a:moveTo>
                  <a:pt x="257397" y="123904"/>
                </a:moveTo>
                <a:lnTo>
                  <a:pt x="256966" y="123904"/>
                </a:lnTo>
                <a:lnTo>
                  <a:pt x="256594" y="123676"/>
                </a:lnTo>
                <a:lnTo>
                  <a:pt x="255389" y="123006"/>
                </a:lnTo>
                <a:lnTo>
                  <a:pt x="255389" y="113005"/>
                </a:lnTo>
                <a:lnTo>
                  <a:pt x="249450" y="104209"/>
                </a:lnTo>
                <a:lnTo>
                  <a:pt x="235877" y="102066"/>
                </a:lnTo>
                <a:lnTo>
                  <a:pt x="232261" y="101798"/>
                </a:lnTo>
                <a:lnTo>
                  <a:pt x="273112" y="101798"/>
                </a:lnTo>
                <a:lnTo>
                  <a:pt x="281489" y="113658"/>
                </a:lnTo>
                <a:lnTo>
                  <a:pt x="283202" y="120941"/>
                </a:lnTo>
                <a:lnTo>
                  <a:pt x="270982" y="120941"/>
                </a:lnTo>
                <a:lnTo>
                  <a:pt x="264424" y="121101"/>
                </a:lnTo>
                <a:lnTo>
                  <a:pt x="258456" y="123318"/>
                </a:lnTo>
                <a:lnTo>
                  <a:pt x="257397" y="123904"/>
                </a:lnTo>
                <a:close/>
              </a:path>
              <a:path w="285750" h="228600">
                <a:moveTo>
                  <a:pt x="259139" y="137293"/>
                </a:moveTo>
                <a:lnTo>
                  <a:pt x="197971" y="137293"/>
                </a:lnTo>
                <a:lnTo>
                  <a:pt x="202971" y="136713"/>
                </a:lnTo>
                <a:lnTo>
                  <a:pt x="211187" y="131980"/>
                </a:lnTo>
                <a:lnTo>
                  <a:pt x="214267" y="127873"/>
                </a:lnTo>
                <a:lnTo>
                  <a:pt x="214267" y="118363"/>
                </a:lnTo>
                <a:lnTo>
                  <a:pt x="216455" y="115460"/>
                </a:lnTo>
                <a:lnTo>
                  <a:pt x="222572" y="114523"/>
                </a:lnTo>
                <a:lnTo>
                  <a:pt x="225519" y="114300"/>
                </a:lnTo>
                <a:lnTo>
                  <a:pt x="231591" y="114300"/>
                </a:lnTo>
                <a:lnTo>
                  <a:pt x="234538" y="114523"/>
                </a:lnTo>
                <a:lnTo>
                  <a:pt x="240655" y="115460"/>
                </a:lnTo>
                <a:lnTo>
                  <a:pt x="242842" y="118363"/>
                </a:lnTo>
                <a:lnTo>
                  <a:pt x="242842" y="127873"/>
                </a:lnTo>
                <a:lnTo>
                  <a:pt x="245923" y="131980"/>
                </a:lnTo>
                <a:lnTo>
                  <a:pt x="254138" y="136713"/>
                </a:lnTo>
                <a:lnTo>
                  <a:pt x="259139" y="137293"/>
                </a:lnTo>
                <a:close/>
              </a:path>
              <a:path w="285750" h="228600">
                <a:moveTo>
                  <a:pt x="285705" y="131578"/>
                </a:moveTo>
                <a:lnTo>
                  <a:pt x="270982" y="120941"/>
                </a:lnTo>
                <a:lnTo>
                  <a:pt x="283202" y="120941"/>
                </a:lnTo>
                <a:lnTo>
                  <a:pt x="285705" y="131578"/>
                </a:lnTo>
                <a:close/>
              </a:path>
              <a:path w="285750" h="228600">
                <a:moveTo>
                  <a:pt x="189787" y="210249"/>
                </a:moveTo>
                <a:lnTo>
                  <a:pt x="189349" y="210249"/>
                </a:lnTo>
                <a:lnTo>
                  <a:pt x="185732" y="209803"/>
                </a:lnTo>
                <a:lnTo>
                  <a:pt x="186058" y="209803"/>
                </a:lnTo>
                <a:lnTo>
                  <a:pt x="182604" y="205516"/>
                </a:lnTo>
                <a:lnTo>
                  <a:pt x="175155" y="191943"/>
                </a:lnTo>
                <a:lnTo>
                  <a:pt x="174207" y="189554"/>
                </a:lnTo>
                <a:lnTo>
                  <a:pt x="174109" y="189309"/>
                </a:lnTo>
                <a:lnTo>
                  <a:pt x="173972" y="188856"/>
                </a:lnTo>
                <a:lnTo>
                  <a:pt x="175296" y="185753"/>
                </a:lnTo>
                <a:lnTo>
                  <a:pt x="175456" y="185514"/>
                </a:lnTo>
                <a:lnTo>
                  <a:pt x="180885" y="182403"/>
                </a:lnTo>
                <a:lnTo>
                  <a:pt x="183658" y="180781"/>
                </a:lnTo>
                <a:lnTo>
                  <a:pt x="185115" y="177380"/>
                </a:lnTo>
                <a:lnTo>
                  <a:pt x="185648" y="176093"/>
                </a:lnTo>
                <a:lnTo>
                  <a:pt x="185629" y="166627"/>
                </a:lnTo>
                <a:lnTo>
                  <a:pt x="183577" y="161840"/>
                </a:lnTo>
                <a:lnTo>
                  <a:pt x="183389" y="161840"/>
                </a:lnTo>
                <a:lnTo>
                  <a:pt x="175241" y="157146"/>
                </a:lnTo>
                <a:lnTo>
                  <a:pt x="175380" y="157146"/>
                </a:lnTo>
                <a:lnTo>
                  <a:pt x="174039" y="153903"/>
                </a:lnTo>
                <a:lnTo>
                  <a:pt x="176138" y="148411"/>
                </a:lnTo>
                <a:lnTo>
                  <a:pt x="186176" y="132963"/>
                </a:lnTo>
                <a:lnTo>
                  <a:pt x="186500" y="132963"/>
                </a:lnTo>
                <a:lnTo>
                  <a:pt x="190479" y="132471"/>
                </a:lnTo>
                <a:lnTo>
                  <a:pt x="189600" y="132471"/>
                </a:lnTo>
                <a:lnTo>
                  <a:pt x="197971" y="137293"/>
                </a:lnTo>
                <a:lnTo>
                  <a:pt x="274461" y="137293"/>
                </a:lnTo>
                <a:lnTo>
                  <a:pt x="274677" y="137561"/>
                </a:lnTo>
                <a:lnTo>
                  <a:pt x="282977" y="153590"/>
                </a:lnTo>
                <a:lnTo>
                  <a:pt x="226231" y="153590"/>
                </a:lnTo>
                <a:lnTo>
                  <a:pt x="224660" y="153903"/>
                </a:lnTo>
                <a:lnTo>
                  <a:pt x="224292" y="153903"/>
                </a:lnTo>
                <a:lnTo>
                  <a:pt x="219577" y="155856"/>
                </a:lnTo>
                <a:lnTo>
                  <a:pt x="217646" y="157146"/>
                </a:lnTo>
                <a:lnTo>
                  <a:pt x="214296" y="160496"/>
                </a:lnTo>
                <a:lnTo>
                  <a:pt x="213006" y="162427"/>
                </a:lnTo>
                <a:lnTo>
                  <a:pt x="211266" y="166627"/>
                </a:lnTo>
                <a:lnTo>
                  <a:pt x="211193" y="166803"/>
                </a:lnTo>
                <a:lnTo>
                  <a:pt x="210740" y="169081"/>
                </a:lnTo>
                <a:lnTo>
                  <a:pt x="210740" y="173818"/>
                </a:lnTo>
                <a:lnTo>
                  <a:pt x="226231" y="189309"/>
                </a:lnTo>
                <a:lnTo>
                  <a:pt x="282855" y="189309"/>
                </a:lnTo>
                <a:lnTo>
                  <a:pt x="280927" y="194354"/>
                </a:lnTo>
                <a:lnTo>
                  <a:pt x="274417" y="205516"/>
                </a:lnTo>
                <a:lnTo>
                  <a:pt x="197926" y="205516"/>
                </a:lnTo>
                <a:lnTo>
                  <a:pt x="193818" y="207883"/>
                </a:lnTo>
                <a:lnTo>
                  <a:pt x="189787" y="210249"/>
                </a:lnTo>
                <a:close/>
              </a:path>
              <a:path w="285750" h="228600">
                <a:moveTo>
                  <a:pt x="274461" y="137293"/>
                </a:moveTo>
                <a:lnTo>
                  <a:pt x="259139" y="137293"/>
                </a:lnTo>
                <a:lnTo>
                  <a:pt x="263247" y="134927"/>
                </a:lnTo>
                <a:lnTo>
                  <a:pt x="267430" y="132471"/>
                </a:lnTo>
                <a:lnTo>
                  <a:pt x="266993" y="132471"/>
                </a:lnTo>
                <a:lnTo>
                  <a:pt x="270971" y="132963"/>
                </a:lnTo>
                <a:lnTo>
                  <a:pt x="274461" y="137293"/>
                </a:lnTo>
                <a:close/>
              </a:path>
              <a:path w="285750" h="228600">
                <a:moveTo>
                  <a:pt x="282855" y="189309"/>
                </a:moveTo>
                <a:lnTo>
                  <a:pt x="230968" y="189309"/>
                </a:lnTo>
                <a:lnTo>
                  <a:pt x="233246" y="188856"/>
                </a:lnTo>
                <a:lnTo>
                  <a:pt x="237622" y="187043"/>
                </a:lnTo>
                <a:lnTo>
                  <a:pt x="246459" y="173818"/>
                </a:lnTo>
                <a:lnTo>
                  <a:pt x="246459" y="169081"/>
                </a:lnTo>
                <a:lnTo>
                  <a:pt x="246068" y="167119"/>
                </a:lnTo>
                <a:lnTo>
                  <a:pt x="246006" y="166803"/>
                </a:lnTo>
                <a:lnTo>
                  <a:pt x="232906" y="153903"/>
                </a:lnTo>
                <a:lnTo>
                  <a:pt x="232539" y="153903"/>
                </a:lnTo>
                <a:lnTo>
                  <a:pt x="230968" y="153590"/>
                </a:lnTo>
                <a:lnTo>
                  <a:pt x="282977" y="153590"/>
                </a:lnTo>
                <a:lnTo>
                  <a:pt x="283098" y="153903"/>
                </a:lnTo>
                <a:lnTo>
                  <a:pt x="282301" y="155856"/>
                </a:lnTo>
                <a:lnTo>
                  <a:pt x="281750" y="157146"/>
                </a:lnTo>
                <a:lnTo>
                  <a:pt x="281948" y="157146"/>
                </a:lnTo>
                <a:lnTo>
                  <a:pt x="279030" y="158814"/>
                </a:lnTo>
                <a:lnTo>
                  <a:pt x="278829" y="158814"/>
                </a:lnTo>
                <a:lnTo>
                  <a:pt x="273555" y="161840"/>
                </a:lnTo>
                <a:lnTo>
                  <a:pt x="273424" y="161840"/>
                </a:lnTo>
                <a:lnTo>
                  <a:pt x="271373" y="166627"/>
                </a:lnTo>
                <a:lnTo>
                  <a:pt x="271373" y="176093"/>
                </a:lnTo>
                <a:lnTo>
                  <a:pt x="273382" y="180781"/>
                </a:lnTo>
                <a:lnTo>
                  <a:pt x="281642" y="185514"/>
                </a:lnTo>
                <a:lnTo>
                  <a:pt x="283023" y="188856"/>
                </a:lnTo>
                <a:lnTo>
                  <a:pt x="282855" y="189309"/>
                </a:lnTo>
                <a:close/>
              </a:path>
              <a:path w="285750" h="228600">
                <a:moveTo>
                  <a:pt x="203203" y="228510"/>
                </a:moveTo>
                <a:lnTo>
                  <a:pt x="62374" y="228510"/>
                </a:lnTo>
                <a:lnTo>
                  <a:pt x="57150" y="223242"/>
                </a:lnTo>
                <a:lnTo>
                  <a:pt x="57150" y="216678"/>
                </a:lnTo>
                <a:lnTo>
                  <a:pt x="61828" y="193516"/>
                </a:lnTo>
                <a:lnTo>
                  <a:pt x="74585" y="174597"/>
                </a:lnTo>
                <a:lnTo>
                  <a:pt x="93503" y="161840"/>
                </a:lnTo>
                <a:lnTo>
                  <a:pt x="116743" y="157146"/>
                </a:lnTo>
                <a:lnTo>
                  <a:pt x="162784" y="157146"/>
                </a:lnTo>
                <a:lnTo>
                  <a:pt x="163972" y="162427"/>
                </a:lnTo>
                <a:lnTo>
                  <a:pt x="167476" y="167119"/>
                </a:lnTo>
                <a:lnTo>
                  <a:pt x="172075" y="169753"/>
                </a:lnTo>
                <a:lnTo>
                  <a:pt x="173325" y="170512"/>
                </a:lnTo>
                <a:lnTo>
                  <a:pt x="173325" y="172566"/>
                </a:lnTo>
                <a:lnTo>
                  <a:pt x="172119" y="173235"/>
                </a:lnTo>
                <a:lnTo>
                  <a:pt x="167114" y="177380"/>
                </a:lnTo>
                <a:lnTo>
                  <a:pt x="163692" y="182986"/>
                </a:lnTo>
                <a:lnTo>
                  <a:pt x="162503" y="188856"/>
                </a:lnTo>
                <a:lnTo>
                  <a:pt x="162412" y="189309"/>
                </a:lnTo>
                <a:lnTo>
                  <a:pt x="162362" y="189554"/>
                </a:lnTo>
                <a:lnTo>
                  <a:pt x="186217" y="222003"/>
                </a:lnTo>
                <a:lnTo>
                  <a:pt x="201810" y="222003"/>
                </a:lnTo>
                <a:lnTo>
                  <a:pt x="201810" y="223733"/>
                </a:lnTo>
                <a:lnTo>
                  <a:pt x="202302" y="226278"/>
                </a:lnTo>
                <a:lnTo>
                  <a:pt x="203113" y="228287"/>
                </a:lnTo>
                <a:lnTo>
                  <a:pt x="203203" y="228510"/>
                </a:lnTo>
                <a:close/>
              </a:path>
              <a:path w="285750" h="228600">
                <a:moveTo>
                  <a:pt x="231546" y="228510"/>
                </a:moveTo>
                <a:lnTo>
                  <a:pt x="225474" y="228510"/>
                </a:lnTo>
                <a:lnTo>
                  <a:pt x="222527" y="228287"/>
                </a:lnTo>
                <a:lnTo>
                  <a:pt x="216410" y="227349"/>
                </a:lnTo>
                <a:lnTo>
                  <a:pt x="214223" y="224447"/>
                </a:lnTo>
                <a:lnTo>
                  <a:pt x="214223" y="214937"/>
                </a:lnTo>
                <a:lnTo>
                  <a:pt x="211142" y="210829"/>
                </a:lnTo>
                <a:lnTo>
                  <a:pt x="202927" y="206097"/>
                </a:lnTo>
                <a:lnTo>
                  <a:pt x="197926" y="205516"/>
                </a:lnTo>
                <a:lnTo>
                  <a:pt x="259094" y="205516"/>
                </a:lnTo>
                <a:lnTo>
                  <a:pt x="254094" y="206097"/>
                </a:lnTo>
                <a:lnTo>
                  <a:pt x="245878" y="210829"/>
                </a:lnTo>
                <a:lnTo>
                  <a:pt x="242798" y="214937"/>
                </a:lnTo>
                <a:lnTo>
                  <a:pt x="242798" y="224447"/>
                </a:lnTo>
                <a:lnTo>
                  <a:pt x="240610" y="227349"/>
                </a:lnTo>
                <a:lnTo>
                  <a:pt x="234493" y="228287"/>
                </a:lnTo>
                <a:lnTo>
                  <a:pt x="231546" y="228510"/>
                </a:lnTo>
                <a:close/>
              </a:path>
              <a:path w="285750" h="228600">
                <a:moveTo>
                  <a:pt x="267310" y="210249"/>
                </a:moveTo>
                <a:lnTo>
                  <a:pt x="259094" y="205516"/>
                </a:lnTo>
                <a:lnTo>
                  <a:pt x="274417" y="205516"/>
                </a:lnTo>
                <a:lnTo>
                  <a:pt x="272980" y="207302"/>
                </a:lnTo>
                <a:lnTo>
                  <a:pt x="270926" y="209803"/>
                </a:lnTo>
                <a:lnTo>
                  <a:pt x="267310" y="210249"/>
                </a:lnTo>
                <a:close/>
              </a:path>
              <a:path w="285750" h="228600">
                <a:moveTo>
                  <a:pt x="201810" y="222003"/>
                </a:moveTo>
                <a:lnTo>
                  <a:pt x="186217" y="222003"/>
                </a:lnTo>
                <a:lnTo>
                  <a:pt x="192775" y="221842"/>
                </a:lnTo>
                <a:lnTo>
                  <a:pt x="198864" y="219581"/>
                </a:lnTo>
                <a:lnTo>
                  <a:pt x="200025" y="218911"/>
                </a:lnTo>
                <a:lnTo>
                  <a:pt x="200605" y="219268"/>
                </a:lnTo>
                <a:lnTo>
                  <a:pt x="201687" y="219869"/>
                </a:lnTo>
                <a:lnTo>
                  <a:pt x="201810" y="222003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16" name="object 16"/>
          <p:cNvSpPr txBox="1"/>
          <p:nvPr/>
        </p:nvSpPr>
        <p:spPr>
          <a:xfrm>
            <a:off x="1530349" y="4517966"/>
            <a:ext cx="3384550" cy="528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fr-FR" sz="1500" b="1" spc="-100" noProof="0" dirty="0">
                <a:latin typeface="Montserrat SemiBold"/>
                <a:cs typeface="Montserrat SemiBold"/>
              </a:rPr>
              <a:t>Équipe</a:t>
            </a:r>
            <a:r>
              <a:rPr lang="fr-FR" sz="1500" b="1" spc="-15" noProof="0" dirty="0">
                <a:latin typeface="Montserrat SemiBold"/>
                <a:cs typeface="Montserrat SemiBold"/>
              </a:rPr>
              <a:t> </a:t>
            </a:r>
            <a:r>
              <a:rPr lang="fr-FR" sz="1500" b="1" spc="-10" noProof="0" dirty="0">
                <a:latin typeface="Montserrat SemiBold"/>
                <a:cs typeface="Montserrat SemiBold"/>
              </a:rPr>
              <a:t>Polyvalente</a:t>
            </a:r>
            <a:endParaRPr lang="fr-FR" sz="150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3</a:t>
            </a:r>
            <a:r>
              <a:rPr lang="fr-FR" sz="13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solidFill>
                  <a:srgbClr val="4A5462"/>
                </a:solidFill>
                <a:latin typeface="Montserrat"/>
                <a:cs typeface="Montserrat"/>
              </a:rPr>
              <a:t>membres</a:t>
            </a:r>
            <a:r>
              <a:rPr lang="fr-FR" sz="13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80" noProof="0" dirty="0">
                <a:solidFill>
                  <a:srgbClr val="4A5462"/>
                </a:solidFill>
                <a:latin typeface="Montserrat"/>
                <a:cs typeface="Montserrat"/>
              </a:rPr>
              <a:t>avec</a:t>
            </a:r>
            <a:r>
              <a:rPr lang="fr-FR" sz="13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30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rôles</a:t>
            </a:r>
            <a:r>
              <a:rPr lang="fr-FR" sz="1300" spc="-1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solidFill>
                  <a:srgbClr val="4A5462"/>
                </a:solidFill>
                <a:latin typeface="Montserrat"/>
                <a:cs typeface="Montserrat"/>
              </a:rPr>
              <a:t>complémentaires</a:t>
            </a:r>
            <a:endParaRPr lang="fr-FR" sz="1300" noProof="0" dirty="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2437606"/>
            <a:ext cx="5067300" cy="2857500"/>
            <a:chOff x="6210298" y="2933700"/>
            <a:chExt cx="5067300" cy="2857500"/>
          </a:xfrm>
        </p:grpSpPr>
        <p:sp>
          <p:nvSpPr>
            <p:cNvPr id="18" name="object 18"/>
            <p:cNvSpPr/>
            <p:nvPr/>
          </p:nvSpPr>
          <p:spPr>
            <a:xfrm>
              <a:off x="6210298" y="2933700"/>
              <a:ext cx="5067300" cy="2857500"/>
            </a:xfrm>
            <a:custGeom>
              <a:avLst/>
              <a:gdLst/>
              <a:ahLst/>
              <a:cxnLst/>
              <a:rect l="l" t="t" r="r" b="b"/>
              <a:pathLst>
                <a:path w="5067300" h="2857500">
                  <a:moveTo>
                    <a:pt x="4996103" y="2857498"/>
                  </a:moveTo>
                  <a:lnTo>
                    <a:pt x="71196" y="2857498"/>
                  </a:lnTo>
                  <a:lnTo>
                    <a:pt x="66241" y="2857010"/>
                  </a:lnTo>
                  <a:lnTo>
                    <a:pt x="29705" y="2841877"/>
                  </a:lnTo>
                  <a:lnTo>
                    <a:pt x="3885" y="2805836"/>
                  </a:lnTo>
                  <a:lnTo>
                    <a:pt x="0" y="2786302"/>
                  </a:lnTo>
                  <a:lnTo>
                    <a:pt x="0" y="2781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4996103" y="0"/>
                  </a:lnTo>
                  <a:lnTo>
                    <a:pt x="5037591" y="15621"/>
                  </a:lnTo>
                  <a:lnTo>
                    <a:pt x="5063413" y="51661"/>
                  </a:lnTo>
                  <a:lnTo>
                    <a:pt x="5067299" y="71196"/>
                  </a:lnTo>
                  <a:lnTo>
                    <a:pt x="5067299" y="2786302"/>
                  </a:lnTo>
                  <a:lnTo>
                    <a:pt x="5051676" y="2827793"/>
                  </a:lnTo>
                  <a:lnTo>
                    <a:pt x="5015637" y="2853612"/>
                  </a:lnTo>
                  <a:lnTo>
                    <a:pt x="5001057" y="2857010"/>
                  </a:lnTo>
                  <a:lnTo>
                    <a:pt x="4996103" y="285749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2699" y="30860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3" y="244226"/>
                  </a:lnTo>
                  <a:lnTo>
                    <a:pt x="30267" y="217947"/>
                  </a:lnTo>
                  <a:lnTo>
                    <a:pt x="10149" y="184380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0" y="160"/>
                  </a:lnTo>
                  <a:lnTo>
                    <a:pt x="178266" y="7791"/>
                  </a:lnTo>
                  <a:lnTo>
                    <a:pt x="212792" y="26245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7" y="178266"/>
                  </a:lnTo>
                  <a:lnTo>
                    <a:pt x="240453" y="212793"/>
                  </a:lnTo>
                  <a:lnTo>
                    <a:pt x="212792" y="240453"/>
                  </a:lnTo>
                  <a:lnTo>
                    <a:pt x="178266" y="258907"/>
                  </a:lnTo>
                  <a:lnTo>
                    <a:pt x="139900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54179" y="2595762"/>
            <a:ext cx="838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1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1000" y="2533098"/>
            <a:ext cx="253428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fr-FR" sz="1350" b="1" spc="-85" noProof="0" dirty="0">
                <a:latin typeface="Montserrat SemiBold"/>
                <a:cs typeface="Montserrat SemiBold"/>
              </a:rPr>
              <a:t>Sprint</a:t>
            </a:r>
            <a:r>
              <a:rPr lang="fr-FR" sz="1350" b="1" spc="-35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14" noProof="0" dirty="0">
                <a:latin typeface="Montserrat SemiBold"/>
                <a:cs typeface="Montserrat SemiBold"/>
              </a:rPr>
              <a:t>de</a:t>
            </a:r>
            <a:r>
              <a:rPr lang="fr-FR" sz="1350" b="1" spc="-3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0" noProof="0" dirty="0">
                <a:latin typeface="Montserrat SemiBold"/>
                <a:cs typeface="Montserrat SemiBold"/>
              </a:rPr>
              <a:t>Cadrage</a:t>
            </a:r>
            <a:endParaRPr lang="fr-FR" sz="13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Exploration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solidFill>
                  <a:srgbClr val="4A5462"/>
                </a:solidFill>
                <a:latin typeface="Montserrat"/>
                <a:cs typeface="Montserrat"/>
              </a:rPr>
              <a:t>définition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du</a:t>
            </a:r>
            <a:r>
              <a:rPr lang="fr-FR" sz="1150" spc="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45" noProof="0" dirty="0">
                <a:solidFill>
                  <a:srgbClr val="4A5462"/>
                </a:solidFill>
                <a:latin typeface="Montserrat"/>
                <a:cs typeface="Montserrat"/>
              </a:rPr>
              <a:t>problème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62699" y="312340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3" y="244226"/>
                </a:lnTo>
                <a:lnTo>
                  <a:pt x="30267" y="217946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3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3" y="212792"/>
                </a:lnTo>
                <a:lnTo>
                  <a:pt x="212792" y="240453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3" name="object 23"/>
          <p:cNvSpPr txBox="1"/>
          <p:nvPr/>
        </p:nvSpPr>
        <p:spPr>
          <a:xfrm>
            <a:off x="6438998" y="3129163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2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0" y="3066497"/>
            <a:ext cx="2561590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fr-FR" sz="1350" b="1" spc="-85" noProof="0" dirty="0">
                <a:latin typeface="Montserrat SemiBold"/>
                <a:cs typeface="Montserrat SemiBold"/>
              </a:rPr>
              <a:t>Sprint</a:t>
            </a:r>
            <a:r>
              <a:rPr lang="fr-FR" sz="1350" b="1" spc="-4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0" noProof="0" dirty="0">
                <a:latin typeface="Montserrat SemiBold"/>
                <a:cs typeface="Montserrat SemiBold"/>
              </a:rPr>
              <a:t>d'Analyse</a:t>
            </a:r>
            <a:endParaRPr lang="fr-FR" sz="13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Nettoyage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exploration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35" noProof="0" dirty="0">
                <a:solidFill>
                  <a:srgbClr val="4A5462"/>
                </a:solidFill>
                <a:latin typeface="Montserrat"/>
                <a:cs typeface="Montserrat"/>
              </a:rPr>
              <a:t>données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62699" y="365680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3" y="244226"/>
                </a:lnTo>
                <a:lnTo>
                  <a:pt x="30267" y="217946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6"/>
                </a:lnTo>
                <a:lnTo>
                  <a:pt x="240453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6"/>
                </a:lnTo>
                <a:lnTo>
                  <a:pt x="240453" y="212792"/>
                </a:lnTo>
                <a:lnTo>
                  <a:pt x="212792" y="240453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6" name="object 26"/>
          <p:cNvSpPr txBox="1"/>
          <p:nvPr/>
        </p:nvSpPr>
        <p:spPr>
          <a:xfrm>
            <a:off x="6438998" y="3662563"/>
            <a:ext cx="11430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3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1000" y="3599897"/>
            <a:ext cx="289623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fr-FR" sz="1350" b="1" spc="-85" noProof="0" dirty="0">
                <a:latin typeface="Montserrat SemiBold"/>
                <a:cs typeface="Montserrat SemiBold"/>
              </a:rPr>
              <a:t>Sprint</a:t>
            </a:r>
            <a:r>
              <a:rPr lang="fr-FR" sz="1350" b="1" spc="-35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14" noProof="0" dirty="0">
                <a:latin typeface="Montserrat SemiBold"/>
                <a:cs typeface="Montserrat SemiBold"/>
              </a:rPr>
              <a:t>de</a:t>
            </a:r>
            <a:r>
              <a:rPr lang="fr-FR" sz="1350" b="1" spc="-3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0" noProof="0" dirty="0">
                <a:latin typeface="Montserrat SemiBold"/>
                <a:cs typeface="Montserrat SemiBold"/>
              </a:rPr>
              <a:t>Modélisation</a:t>
            </a:r>
            <a:endParaRPr lang="fr-FR" sz="13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5" noProof="0" dirty="0">
                <a:solidFill>
                  <a:srgbClr val="4A5462"/>
                </a:solidFill>
                <a:latin typeface="Montserrat"/>
                <a:cs typeface="Montserrat"/>
              </a:rPr>
              <a:t>Développement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évaluation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des</a:t>
            </a:r>
            <a:r>
              <a:rPr lang="fr-FR" sz="1150" spc="-1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solidFill>
                  <a:srgbClr val="4A5462"/>
                </a:solidFill>
                <a:latin typeface="Montserrat"/>
                <a:cs typeface="Montserrat"/>
              </a:rPr>
              <a:t>modèles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62699" y="419020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3" y="244225"/>
                </a:lnTo>
                <a:lnTo>
                  <a:pt x="30267" y="217947"/>
                </a:lnTo>
                <a:lnTo>
                  <a:pt x="10149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3" y="53906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6"/>
                </a:lnTo>
                <a:lnTo>
                  <a:pt x="240453" y="212792"/>
                </a:lnTo>
                <a:lnTo>
                  <a:pt x="212792" y="240453"/>
                </a:lnTo>
                <a:lnTo>
                  <a:pt x="178266" y="258908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29" name="object 29"/>
          <p:cNvSpPr txBox="1"/>
          <p:nvPr/>
        </p:nvSpPr>
        <p:spPr>
          <a:xfrm>
            <a:off x="6431557" y="4195962"/>
            <a:ext cx="1289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4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31000" y="4133297"/>
            <a:ext cx="2600960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fr-FR" sz="1350" b="1" spc="-85" noProof="0" dirty="0">
                <a:latin typeface="Montserrat SemiBold"/>
                <a:cs typeface="Montserrat SemiBold"/>
              </a:rPr>
              <a:t>Sprint</a:t>
            </a:r>
            <a:r>
              <a:rPr lang="fr-FR" sz="1350" b="1" spc="-4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20" noProof="0" dirty="0">
                <a:latin typeface="Montserrat SemiBold"/>
                <a:cs typeface="Montserrat SemiBold"/>
              </a:rPr>
              <a:t>d'Intégration</a:t>
            </a:r>
            <a:endParaRPr lang="fr-FR" sz="13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Déploiement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API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architecture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solidFill>
                  <a:srgbClr val="4A5462"/>
                </a:solidFill>
                <a:latin typeface="Montserrat"/>
                <a:cs typeface="Montserrat"/>
              </a:rPr>
              <a:t>cloud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2699" y="472360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3" y="244225"/>
                </a:lnTo>
                <a:lnTo>
                  <a:pt x="30267" y="217946"/>
                </a:lnTo>
                <a:lnTo>
                  <a:pt x="10149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3" y="53905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3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32" name="object 32"/>
          <p:cNvSpPr txBox="1"/>
          <p:nvPr/>
        </p:nvSpPr>
        <p:spPr>
          <a:xfrm>
            <a:off x="6438701" y="4729362"/>
            <a:ext cx="1149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250" b="1" spc="-50" noProof="0" dirty="0">
                <a:solidFill>
                  <a:srgbClr val="FFFFFF"/>
                </a:solidFill>
                <a:latin typeface="Montserrat SemiBold"/>
                <a:cs typeface="Montserrat SemiBold"/>
              </a:rPr>
              <a:t>5</a:t>
            </a:r>
            <a:endParaRPr lang="fr-FR" sz="1250" noProof="0" dirty="0">
              <a:latin typeface="Montserrat SemiBold"/>
              <a:cs typeface="Montserrat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0" y="4666697"/>
            <a:ext cx="243903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fr-FR" sz="1350" b="1" spc="-85" noProof="0" dirty="0">
                <a:latin typeface="Montserrat SemiBold"/>
                <a:cs typeface="Montserrat SemiBold"/>
              </a:rPr>
              <a:t>Sprint</a:t>
            </a:r>
            <a:r>
              <a:rPr lang="fr-FR" sz="1350" b="1" spc="-35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14" noProof="0" dirty="0">
                <a:latin typeface="Montserrat SemiBold"/>
                <a:cs typeface="Montserrat SemiBold"/>
              </a:rPr>
              <a:t>de</a:t>
            </a:r>
            <a:r>
              <a:rPr lang="fr-FR" sz="1350" b="1" spc="-30" noProof="0" dirty="0">
                <a:latin typeface="Montserrat SemiBold"/>
                <a:cs typeface="Montserrat SemiBold"/>
              </a:rPr>
              <a:t> </a:t>
            </a:r>
            <a:r>
              <a:rPr lang="fr-FR" sz="1350" b="1" spc="-10" noProof="0" dirty="0">
                <a:latin typeface="Montserrat SemiBold"/>
                <a:cs typeface="Montserrat SemiBold"/>
              </a:rPr>
              <a:t>Finalisation</a:t>
            </a:r>
            <a:endParaRPr lang="fr-FR" sz="1350" noProof="0" dirty="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Peaufinage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solidFill>
                  <a:srgbClr val="4A5462"/>
                </a:solidFill>
                <a:latin typeface="Montserrat"/>
                <a:cs typeface="Montserrat"/>
              </a:rPr>
              <a:t>et</a:t>
            </a:r>
            <a:r>
              <a:rPr lang="fr-FR" sz="1150" spc="-5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solidFill>
                  <a:srgbClr val="4A5462"/>
                </a:solidFill>
                <a:latin typeface="Montserrat"/>
                <a:cs typeface="Montserrat"/>
              </a:rPr>
              <a:t>documentation</a:t>
            </a:r>
            <a:r>
              <a:rPr lang="fr-FR" sz="1150" noProof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lang="fr-FR" sz="1150" spc="-20" noProof="0" dirty="0">
                <a:solidFill>
                  <a:srgbClr val="4A5462"/>
                </a:solidFill>
                <a:latin typeface="Montserrat"/>
                <a:cs typeface="Montserrat"/>
              </a:rPr>
              <a:t>finale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92376" y="5456129"/>
            <a:ext cx="24072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Rôles</a:t>
            </a:r>
            <a:r>
              <a:rPr lang="fr-FR" sz="1700" b="1" spc="-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et</a:t>
            </a:r>
            <a:r>
              <a:rPr lang="fr-FR" sz="1700" b="1" spc="-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1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Responsabilités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6499" y="6378501"/>
            <a:ext cx="121412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Product</a:t>
            </a:r>
            <a:r>
              <a:rPr lang="fr-FR" sz="1350" b="0" spc="-25" noProof="0" dirty="0">
                <a:latin typeface="Montserrat Medium"/>
                <a:cs typeface="Montserrat Medium"/>
              </a:rPr>
              <a:t> </a:t>
            </a:r>
            <a:r>
              <a:rPr lang="fr-FR" sz="1350" b="0" spc="-95" noProof="0" dirty="0" err="1">
                <a:latin typeface="Montserrat Medium"/>
                <a:cs typeface="Montserrat Medium"/>
              </a:rPr>
              <a:t>Owner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11835" y="6378501"/>
            <a:ext cx="114109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5" noProof="0" dirty="0">
                <a:latin typeface="Montserrat Medium"/>
                <a:cs typeface="Montserrat Medium"/>
              </a:rPr>
              <a:t>Data</a:t>
            </a:r>
            <a:r>
              <a:rPr lang="fr-FR" sz="1350" b="0" spc="-20" noProof="0" dirty="0">
                <a:latin typeface="Montserrat Medium"/>
                <a:cs typeface="Montserrat Medium"/>
              </a:rPr>
              <a:t> </a:t>
            </a:r>
            <a:r>
              <a:rPr lang="fr-FR" sz="1350" b="0" spc="-90" noProof="0" dirty="0" err="1">
                <a:latin typeface="Montserrat Medium"/>
                <a:cs typeface="Montserrat Medium"/>
              </a:rPr>
              <a:t>Engineer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4244" y="6378501"/>
            <a:ext cx="110045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5" noProof="0" dirty="0">
                <a:latin typeface="Montserrat Medium"/>
                <a:cs typeface="Montserrat Medium"/>
              </a:rPr>
              <a:t>Data</a:t>
            </a:r>
            <a:r>
              <a:rPr lang="fr-FR" sz="1350" b="0" spc="-20" noProof="0" dirty="0">
                <a:latin typeface="Montserrat Medium"/>
                <a:cs typeface="Montserrat Medium"/>
              </a:rPr>
              <a:t> </a:t>
            </a:r>
            <a:r>
              <a:rPr lang="fr-FR" sz="1350" b="0" spc="-75" noProof="0" dirty="0" err="1">
                <a:latin typeface="Montserrat Medium"/>
                <a:cs typeface="Montserrat Medium"/>
              </a:rPr>
              <a:t>Scientist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35577" y="6378501"/>
            <a:ext cx="123063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5" noProof="0" dirty="0">
                <a:latin typeface="Montserrat Medium"/>
                <a:cs typeface="Montserrat Medium"/>
              </a:rPr>
              <a:t>Cloud</a:t>
            </a:r>
            <a:r>
              <a:rPr lang="fr-FR" sz="1350" b="0" noProof="0" dirty="0">
                <a:latin typeface="Montserrat Medium"/>
                <a:cs typeface="Montserrat Medium"/>
              </a:rPr>
              <a:t> </a:t>
            </a:r>
            <a:r>
              <a:rPr lang="fr-FR" sz="1350" b="0" spc="-85" noProof="0" dirty="0">
                <a:latin typeface="Montserrat Medium"/>
                <a:cs typeface="Montserrat Medium"/>
              </a:rPr>
              <a:t>Architect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57282" y="6378501"/>
            <a:ext cx="11277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b="0" spc="-100" noProof="0" dirty="0">
                <a:latin typeface="Montserrat Medium"/>
                <a:cs typeface="Montserrat Medium"/>
              </a:rPr>
              <a:t>Chef</a:t>
            </a:r>
            <a:r>
              <a:rPr lang="fr-FR" sz="1350" b="0" spc="-25" noProof="0" dirty="0">
                <a:latin typeface="Montserrat Medium"/>
                <a:cs typeface="Montserrat Medium"/>
              </a:rPr>
              <a:t> </a:t>
            </a:r>
            <a:r>
              <a:rPr lang="fr-FR" sz="1350" b="0" spc="-110" noProof="0" dirty="0">
                <a:latin typeface="Montserrat Medium"/>
                <a:cs typeface="Montserrat Medium"/>
              </a:rPr>
              <a:t>de</a:t>
            </a:r>
            <a:r>
              <a:rPr lang="fr-FR" sz="1350" b="0" spc="-25" noProof="0" dirty="0">
                <a:latin typeface="Montserrat Medium"/>
                <a:cs typeface="Montserrat Medium"/>
              </a:rPr>
              <a:t> </a:t>
            </a:r>
            <a:r>
              <a:rPr lang="fr-FR" sz="1350" b="0" spc="-80" noProof="0" dirty="0">
                <a:latin typeface="Montserrat Medium"/>
                <a:cs typeface="Montserrat Medium"/>
              </a:rPr>
              <a:t>Projet</a:t>
            </a:r>
            <a:endParaRPr lang="fr-FR" sz="1350" noProof="0" dirty="0">
              <a:latin typeface="Montserrat Medium"/>
              <a:cs typeface="Montserrat Medium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810499"/>
            <a:ext cx="121919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4"/>
          <p:cNvSpPr txBox="1"/>
          <p:nvPr/>
        </p:nvSpPr>
        <p:spPr>
          <a:xfrm>
            <a:off x="609600" y="304006"/>
            <a:ext cx="4572000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Diagramme de GANTT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42156"/>
            <a:ext cx="117729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7FF9-5950-8A34-882C-E8FD887B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6019ABD-E243-99A2-BCE3-4A8F65F09668}"/>
              </a:ext>
            </a:extLst>
          </p:cNvPr>
          <p:cNvGrpSpPr/>
          <p:nvPr/>
        </p:nvGrpSpPr>
        <p:grpSpPr>
          <a:xfrm>
            <a:off x="930363" y="6193462"/>
            <a:ext cx="10363200" cy="667647"/>
            <a:chOff x="914399" y="6400799"/>
            <a:chExt cx="10363200" cy="6096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473304F-9470-08E1-F241-EB4112E5DA09}"/>
                </a:ext>
              </a:extLst>
            </p:cNvPr>
            <p:cNvSpPr/>
            <p:nvPr/>
          </p:nvSpPr>
          <p:spPr>
            <a:xfrm>
              <a:off x="933449" y="6400799"/>
              <a:ext cx="10344150" cy="609600"/>
            </a:xfrm>
            <a:custGeom>
              <a:avLst/>
              <a:gdLst/>
              <a:ahLst/>
              <a:cxnLst/>
              <a:rect l="l" t="t" r="r" b="b"/>
              <a:pathLst>
                <a:path w="10344150" h="609600">
                  <a:moveTo>
                    <a:pt x="102729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538403"/>
                  </a:lnTo>
                  <a:lnTo>
                    <a:pt x="10328525" y="579894"/>
                  </a:lnTo>
                  <a:lnTo>
                    <a:pt x="10292486" y="605712"/>
                  </a:lnTo>
                  <a:lnTo>
                    <a:pt x="10277906" y="609111"/>
                  </a:lnTo>
                  <a:lnTo>
                    <a:pt x="10272952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6C37D5-D5C0-D6F7-3438-7E0299AE593C}"/>
                </a:ext>
              </a:extLst>
            </p:cNvPr>
            <p:cNvSpPr/>
            <p:nvPr/>
          </p:nvSpPr>
          <p:spPr>
            <a:xfrm>
              <a:off x="914399" y="6401077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800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5" y="575463"/>
                  </a:lnTo>
                  <a:lnTo>
                    <a:pt x="66287" y="607388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351548C3-FBCD-9ADD-1456-F88016F2A935}"/>
              </a:ext>
            </a:extLst>
          </p:cNvPr>
          <p:cNvSpPr/>
          <p:nvPr/>
        </p:nvSpPr>
        <p:spPr>
          <a:xfrm>
            <a:off x="914399" y="23623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495DE"/>
          </a:solidFill>
        </p:spPr>
        <p:txBody>
          <a:bodyPr wrap="square" lIns="0" tIns="0" rIns="0" bIns="0" rtlCol="0"/>
          <a:lstStyle/>
          <a:p>
            <a:endParaRPr lang="fr-FR" noProof="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37EC9FE-B56E-C822-42F7-40F089382E6E}"/>
              </a:ext>
            </a:extLst>
          </p:cNvPr>
          <p:cNvSpPr txBox="1"/>
          <p:nvPr/>
        </p:nvSpPr>
        <p:spPr>
          <a:xfrm>
            <a:off x="1042045" y="315647"/>
            <a:ext cx="12573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lang="fr-FR" sz="1400" noProof="0" dirty="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80A0FA6-848E-3853-DCD3-D45E9F056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411" y="212060"/>
            <a:ext cx="534924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pc="-270" noProof="0" dirty="0"/>
              <a:t>Données</a:t>
            </a:r>
            <a:r>
              <a:rPr lang="fr-FR" spc="-105" noProof="0" dirty="0"/>
              <a:t> </a:t>
            </a:r>
            <a:r>
              <a:rPr lang="fr-FR" spc="-220" noProof="0" dirty="0"/>
              <a:t>et</a:t>
            </a:r>
            <a:r>
              <a:rPr lang="fr-FR" spc="-105" noProof="0" dirty="0"/>
              <a:t> </a:t>
            </a:r>
            <a:r>
              <a:rPr lang="fr-FR" spc="-240" noProof="0" dirty="0"/>
              <a:t>Prétraitement</a:t>
            </a: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EBB22F9B-57A8-9F5B-A085-BCB7971C148E}"/>
              </a:ext>
            </a:extLst>
          </p:cNvPr>
          <p:cNvGrpSpPr/>
          <p:nvPr/>
        </p:nvGrpSpPr>
        <p:grpSpPr>
          <a:xfrm>
            <a:off x="930363" y="900471"/>
            <a:ext cx="5066245" cy="2688228"/>
            <a:chOff x="891378" y="1278800"/>
            <a:chExt cx="5029200" cy="152400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D467826-6B71-915B-9611-666C09951F5C}"/>
                </a:ext>
              </a:extLst>
            </p:cNvPr>
            <p:cNvSpPr/>
            <p:nvPr/>
          </p:nvSpPr>
          <p:spPr>
            <a:xfrm>
              <a:off x="891378" y="1278800"/>
              <a:ext cx="5029200" cy="1524000"/>
            </a:xfrm>
            <a:custGeom>
              <a:avLst/>
              <a:gdLst/>
              <a:ahLst/>
              <a:cxnLst/>
              <a:rect l="l" t="t" r="r" b="b"/>
              <a:pathLst>
                <a:path w="5029200" h="1524000">
                  <a:moveTo>
                    <a:pt x="4958002" y="1523999"/>
                  </a:moveTo>
                  <a:lnTo>
                    <a:pt x="71196" y="1523999"/>
                  </a:lnTo>
                  <a:lnTo>
                    <a:pt x="66241" y="1523511"/>
                  </a:lnTo>
                  <a:lnTo>
                    <a:pt x="29705" y="1508377"/>
                  </a:lnTo>
                  <a:lnTo>
                    <a:pt x="3885" y="1472337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452803"/>
                  </a:lnTo>
                  <a:lnTo>
                    <a:pt x="5013577" y="1494294"/>
                  </a:lnTo>
                  <a:lnTo>
                    <a:pt x="4977537" y="1520113"/>
                  </a:lnTo>
                  <a:lnTo>
                    <a:pt x="4962957" y="1523511"/>
                  </a:lnTo>
                  <a:lnTo>
                    <a:pt x="4958002" y="1523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63FAAEBD-E821-F4A6-F23C-8FB6F904625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1447799"/>
              <a:ext cx="166687" cy="190499"/>
            </a:xfrm>
            <a:prstGeom prst="rect">
              <a:avLst/>
            </a:prstGeom>
          </p:spPr>
        </p:pic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18E121B5-C164-323C-1DD1-EE403ACD930E}"/>
              </a:ext>
            </a:extLst>
          </p:cNvPr>
          <p:cNvSpPr txBox="1"/>
          <p:nvPr/>
        </p:nvSpPr>
        <p:spPr>
          <a:xfrm>
            <a:off x="1470409" y="1156963"/>
            <a:ext cx="2094017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4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Sources</a:t>
            </a:r>
            <a:r>
              <a:rPr lang="fr-FR" sz="1700" b="1" spc="-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de</a:t>
            </a:r>
            <a:r>
              <a:rPr lang="fr-FR" sz="1700" b="1" spc="-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0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Données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3B82822B-5CE8-0A72-7FB5-4CC0F7AEB117}"/>
              </a:ext>
            </a:extLst>
          </p:cNvPr>
          <p:cNvGrpSpPr/>
          <p:nvPr/>
        </p:nvGrpSpPr>
        <p:grpSpPr>
          <a:xfrm>
            <a:off x="1028844" y="1750007"/>
            <a:ext cx="200233" cy="1635826"/>
            <a:chOff x="1058030" y="1828800"/>
            <a:chExt cx="200192" cy="763100"/>
          </a:xfrm>
        </p:grpSpPr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505B411B-44E7-8BCC-BA84-55EF0DE8C3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9" y="1828800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4190DC04-D2E2-8D3A-D143-4E16D16010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030" y="2216150"/>
              <a:ext cx="154185" cy="154275"/>
            </a:xfrm>
            <a:prstGeom prst="rect">
              <a:avLst/>
            </a:prstGeom>
          </p:spPr>
        </p:pic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8ED0E104-A1E9-3AC2-C353-ED69E247A71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77" y="2437298"/>
              <a:ext cx="192345" cy="154602"/>
            </a:xfrm>
            <a:prstGeom prst="rect">
              <a:avLst/>
            </a:prstGeom>
          </p:spPr>
        </p:pic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8FEFDD48-BE33-2E38-573B-9BC2557D22CC}"/>
              </a:ext>
            </a:extLst>
          </p:cNvPr>
          <p:cNvSpPr txBox="1"/>
          <p:nvPr/>
        </p:nvSpPr>
        <p:spPr>
          <a:xfrm>
            <a:off x="1266670" y="1599447"/>
            <a:ext cx="4753130" cy="10445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Tx/>
              <a:buChar char="-"/>
            </a:pPr>
            <a:r>
              <a:rPr lang="fr-FR" sz="1300" spc="-65" noProof="0" dirty="0">
                <a:latin typeface="Montserrat"/>
                <a:cs typeface="Montserrat"/>
              </a:rPr>
              <a:t>Partie  A :  Recherche et questionnement sur les variables(de type quantitative ou qualitative ) utiles. 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Tx/>
              <a:buChar char="-"/>
            </a:pPr>
            <a:r>
              <a:rPr lang="fr-FR" sz="1300" spc="-65" noProof="0" dirty="0">
                <a:latin typeface="Montserrat"/>
                <a:cs typeface="Montserrat"/>
              </a:rPr>
              <a:t>Partie  B : Extraction du </a:t>
            </a:r>
            <a:r>
              <a:rPr lang="fr-FR" sz="1300" spc="-65" noProof="0" dirty="0" err="1">
                <a:latin typeface="Montserrat"/>
                <a:cs typeface="Montserrat"/>
              </a:rPr>
              <a:t>dataset</a:t>
            </a:r>
            <a:r>
              <a:rPr lang="fr-FR" sz="1300" spc="-65" noProof="0" dirty="0">
                <a:latin typeface="Montserrat"/>
                <a:cs typeface="Montserrat"/>
              </a:rPr>
              <a:t> sur des plateformes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75" noProof="0" dirty="0">
                <a:latin typeface="Montserrat"/>
                <a:cs typeface="Montserrat"/>
              </a:rPr>
              <a:t>de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5" noProof="0" dirty="0">
                <a:latin typeface="Montserrat"/>
                <a:cs typeface="Montserrat"/>
              </a:rPr>
              <a:t>données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ouvertes</a:t>
            </a:r>
            <a:r>
              <a:rPr lang="fr-FR" sz="1300" spc="-10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>
                <a:latin typeface="Montserrat"/>
                <a:cs typeface="Montserrat"/>
              </a:rPr>
              <a:t>(</a:t>
            </a:r>
            <a:r>
              <a:rPr lang="fr-FR" sz="1300" spc="-60" noProof="0" dirty="0" err="1">
                <a:latin typeface="Montserrat"/>
                <a:cs typeface="Montserrat"/>
              </a:rPr>
              <a:t>Kaggle</a:t>
            </a:r>
            <a:r>
              <a:rPr lang="fr-FR" sz="1300" spc="-60" noProof="0" dirty="0">
                <a:latin typeface="Montserrat"/>
                <a:cs typeface="Montserrat"/>
              </a:rPr>
              <a:t>,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40" noProof="0" dirty="0" err="1">
                <a:latin typeface="Montserrat"/>
                <a:cs typeface="Montserrat"/>
              </a:rPr>
              <a:t>Data.gouv</a:t>
            </a:r>
            <a:r>
              <a:rPr lang="fr-FR" sz="1300" spc="-40" noProof="0" dirty="0">
                <a:latin typeface="Montserrat"/>
                <a:cs typeface="Montserrat"/>
              </a:rPr>
              <a:t>). </a:t>
            </a:r>
            <a:r>
              <a:rPr lang="fr-FR" sz="1300" spc="-40" noProof="0" dirty="0" err="1">
                <a:latin typeface="Montserrat"/>
                <a:cs typeface="Montserrat"/>
              </a:rPr>
              <a:t>Dataset</a:t>
            </a:r>
            <a:r>
              <a:rPr lang="fr-FR" sz="1300" spc="-40" noProof="0" dirty="0">
                <a:latin typeface="Montserrat"/>
                <a:cs typeface="Montserrat"/>
              </a:rPr>
              <a:t> de plus de </a:t>
            </a:r>
            <a:r>
              <a:rPr lang="fr-FR" sz="1300" spc="-40" noProof="0" dirty="0">
                <a:solidFill>
                  <a:srgbClr val="FF0000"/>
                </a:solidFill>
                <a:latin typeface="Montserrat"/>
                <a:cs typeface="Montserrat"/>
              </a:rPr>
              <a:t>110000 Rendez-vous </a:t>
            </a:r>
            <a:r>
              <a:rPr lang="fr-FR" sz="1300" spc="-40" noProof="0" dirty="0">
                <a:solidFill>
                  <a:schemeClr val="tx1"/>
                </a:solidFill>
                <a:latin typeface="Montserrat"/>
                <a:cs typeface="Montserrat"/>
              </a:rPr>
              <a:t>au </a:t>
            </a:r>
            <a:r>
              <a:rPr lang="fr-FR" sz="1200" noProof="0" dirty="0"/>
              <a:t>Brésil</a:t>
            </a:r>
            <a:endParaRPr lang="fr-FR" sz="1300" noProof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0AC7E4A-BFE6-C77C-F675-32EA0128F0F0}"/>
              </a:ext>
            </a:extLst>
          </p:cNvPr>
          <p:cNvSpPr txBox="1"/>
          <p:nvPr/>
        </p:nvSpPr>
        <p:spPr>
          <a:xfrm>
            <a:off x="1346725" y="2628575"/>
            <a:ext cx="4279901" cy="216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Partie  C : </a:t>
            </a:r>
            <a:r>
              <a:rPr lang="fr-FR" sz="1300" spc="-70" noProof="0" dirty="0" err="1">
                <a:latin typeface="Montserrat"/>
                <a:cs typeface="Montserrat"/>
              </a:rPr>
              <a:t>Scrapping</a:t>
            </a:r>
            <a:r>
              <a:rPr lang="fr-FR" sz="1300" spc="-5" noProof="0" dirty="0">
                <a:latin typeface="Montserrat"/>
                <a:cs typeface="Montserrat"/>
              </a:rPr>
              <a:t> </a:t>
            </a:r>
            <a:r>
              <a:rPr lang="fr-FR" sz="1300" spc="-60" noProof="0" dirty="0" err="1">
                <a:latin typeface="Montserrat"/>
                <a:cs typeface="Montserrat"/>
              </a:rPr>
              <a:t>Wikipedia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C50F111-A5CE-BA87-CFA9-B9F440EE272E}"/>
              </a:ext>
            </a:extLst>
          </p:cNvPr>
          <p:cNvSpPr txBox="1"/>
          <p:nvPr/>
        </p:nvSpPr>
        <p:spPr>
          <a:xfrm>
            <a:off x="1336778" y="3010268"/>
            <a:ext cx="3769319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300" spc="-65" noProof="0" dirty="0">
                <a:latin typeface="Montserrat"/>
                <a:cs typeface="Montserrat"/>
              </a:rPr>
              <a:t>Partie  D: </a:t>
            </a:r>
            <a:r>
              <a:rPr lang="fr-FR" sz="1300" spc="-60" noProof="0" dirty="0">
                <a:latin typeface="Montserrat"/>
                <a:cs typeface="Montserrat"/>
              </a:rPr>
              <a:t>Scripts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Python</a:t>
            </a:r>
            <a:r>
              <a:rPr lang="fr-FR" sz="1300" noProof="0" dirty="0">
                <a:latin typeface="Montserrat"/>
                <a:cs typeface="Montserrat"/>
              </a:rPr>
              <a:t> </a:t>
            </a:r>
            <a:r>
              <a:rPr lang="fr-FR" sz="1300" spc="-70" noProof="0" dirty="0">
                <a:latin typeface="Montserrat"/>
                <a:cs typeface="Montserrat"/>
              </a:rPr>
              <a:t>pour</a:t>
            </a:r>
            <a:r>
              <a:rPr lang="fr-FR" sz="1300" noProof="0" dirty="0">
                <a:latin typeface="Montserrat"/>
                <a:cs typeface="Montserrat"/>
              </a:rPr>
              <a:t> la génération</a:t>
            </a:r>
            <a:r>
              <a:rPr lang="fr-FR" sz="1300" spc="-60" noProof="0" dirty="0">
                <a:latin typeface="Montserrat"/>
                <a:cs typeface="Montserrat"/>
              </a:rPr>
              <a:t> de données complémentaires comme la distance.</a:t>
            </a:r>
            <a:endParaRPr lang="fr-FR" sz="1300" noProof="0" dirty="0">
              <a:latin typeface="Montserrat"/>
              <a:cs typeface="Montserrat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C8CA6F6A-80AB-0B73-9F20-BA872C4BD209}"/>
              </a:ext>
            </a:extLst>
          </p:cNvPr>
          <p:cNvSpPr txBox="1"/>
          <p:nvPr/>
        </p:nvSpPr>
        <p:spPr>
          <a:xfrm>
            <a:off x="1167775" y="6243377"/>
            <a:ext cx="9721072" cy="594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19930" marR="5080" indent="-4507865" algn="l">
              <a:lnSpc>
                <a:spcPct val="108700"/>
              </a:lnSpc>
              <a:spcBef>
                <a:spcPts val="9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Notre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approche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combine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nettoyage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rigoureux,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feature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engineering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analyse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approfondie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pour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préparer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dataset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optimal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pour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latin typeface="Montserrat"/>
                <a:cs typeface="Montserrat"/>
              </a:rPr>
              <a:t>modélisation prédictive. Nous sommes ressortis avec un </a:t>
            </a:r>
            <a:r>
              <a:rPr lang="fr-FR" sz="1150" spc="-10" noProof="0" dirty="0" err="1">
                <a:latin typeface="Montserrat"/>
                <a:cs typeface="Montserrat"/>
              </a:rPr>
              <a:t>dataset</a:t>
            </a:r>
            <a:r>
              <a:rPr lang="fr-FR" sz="1150" spc="-10" noProof="0" dirty="0">
                <a:latin typeface="Montserrat"/>
                <a:cs typeface="Montserrat"/>
              </a:rPr>
              <a:t> de </a:t>
            </a:r>
            <a:r>
              <a:rPr lang="fr-FR" sz="1200" noProof="0" dirty="0">
                <a:solidFill>
                  <a:srgbClr val="FF0000"/>
                </a:solidFill>
              </a:rPr>
              <a:t>110527 lignes et 25 colonnes</a:t>
            </a:r>
            <a:endParaRPr lang="fr-FR" sz="1150" noProof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pic>
        <p:nvPicPr>
          <p:cNvPr id="75" name="object 75">
            <a:extLst>
              <a:ext uri="{FF2B5EF4-FFF2-40B4-BE49-F238E27FC236}">
                <a16:creationId xmlns:a16="http://schemas.microsoft.com/office/drawing/2014/main" id="{A782D7B7-07A9-DE82-FEC3-ABD066CA198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353299"/>
            <a:ext cx="12191999" cy="114299"/>
          </a:xfrm>
          <a:prstGeom prst="rect">
            <a:avLst/>
          </a:prstGeom>
        </p:spPr>
      </p:pic>
      <p:pic>
        <p:nvPicPr>
          <p:cNvPr id="114" name="Image 113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EC708E35-2EA9-4B97-2BE8-2074992D0F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69" y="147870"/>
            <a:ext cx="4837614" cy="2928853"/>
          </a:xfrm>
          <a:prstGeom prst="rect">
            <a:avLst/>
          </a:prstGeom>
        </p:spPr>
      </p:pic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1E228CE7-1A03-2D5B-2CD5-09AF75DDE424}"/>
              </a:ext>
            </a:extLst>
          </p:cNvPr>
          <p:cNvSpPr/>
          <p:nvPr/>
        </p:nvSpPr>
        <p:spPr>
          <a:xfrm>
            <a:off x="10798872" y="105430"/>
            <a:ext cx="935928" cy="350975"/>
          </a:xfrm>
          <a:prstGeom prst="roundRect">
            <a:avLst/>
          </a:prstGeom>
          <a:solidFill>
            <a:srgbClr val="0495DE"/>
          </a:solidFill>
        </p:spPr>
        <p:txBody>
          <a:bodyPr wrap="square" lIns="0" tIns="0" rIns="0" bIns="0" rtlCol="0" anchor="ctr"/>
          <a:lstStyle/>
          <a:p>
            <a:pPr algn="ctr"/>
            <a:r>
              <a:rPr lang="fr-FR" sz="1400" noProof="0" dirty="0">
                <a:solidFill>
                  <a:schemeClr val="bg1"/>
                </a:solidFill>
              </a:rPr>
              <a:t>PARTIE 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05059C-5457-8803-4610-B4774E3AACE7}"/>
              </a:ext>
            </a:extLst>
          </p:cNvPr>
          <p:cNvSpPr/>
          <p:nvPr/>
        </p:nvSpPr>
        <p:spPr>
          <a:xfrm>
            <a:off x="6592953" y="3164984"/>
            <a:ext cx="5410201" cy="148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4 : Générer les données aléatoires</a:t>
            </a:r>
          </a:p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générons 20 lignes de données. Pour chaque ligne :</a:t>
            </a:r>
          </a:p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Une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Appointment_Booking_Date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choisie aléatoirement parmi les dates générées dans l’étape 2.</a:t>
            </a:r>
          </a:p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Une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Appointment_Date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générée en ajoutant entre 0 et 30 jours à la date de réservation.</a:t>
            </a:r>
          </a:p>
          <a:p>
            <a:pPr marL="171450" indent="-171450">
              <a:buFontTx/>
              <a:buChar char="-"/>
            </a:pP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sélectionné aléatoirement parmi les valeurs de la colonne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extraite précédemment.</a:t>
            </a:r>
          </a:p>
          <a:p>
            <a:pPr marL="171450" indent="-171450">
              <a:buFontTx/>
              <a:buChar char="-"/>
            </a:pPr>
            <a:endParaRPr lang="fr-FR" sz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9D61C887-16D5-01CF-3530-073A69347259}"/>
              </a:ext>
            </a:extLst>
          </p:cNvPr>
          <p:cNvSpPr/>
          <p:nvPr/>
        </p:nvSpPr>
        <p:spPr>
          <a:xfrm rot="16200000">
            <a:off x="-542826" y="4382127"/>
            <a:ext cx="2181039" cy="648023"/>
          </a:xfrm>
          <a:prstGeom prst="roundRect">
            <a:avLst/>
          </a:prstGeom>
          <a:solidFill>
            <a:srgbClr val="0495DE"/>
          </a:solidFill>
        </p:spPr>
        <p:txBody>
          <a:bodyPr wrap="square" lIns="0" tIns="0" rIns="0" bIns="0" rtlCol="0" anchor="ctr"/>
          <a:lstStyle/>
          <a:p>
            <a:pPr algn="ctr"/>
            <a:r>
              <a:rPr lang="fr-FR" sz="2000" noProof="0" dirty="0">
                <a:solidFill>
                  <a:schemeClr val="bg1"/>
                </a:solidFill>
              </a:rPr>
              <a:t>Partie 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A3EB3D-7341-C509-75E5-001F9C204170}"/>
              </a:ext>
            </a:extLst>
          </p:cNvPr>
          <p:cNvSpPr/>
          <p:nvPr/>
        </p:nvSpPr>
        <p:spPr>
          <a:xfrm>
            <a:off x="930363" y="3690768"/>
            <a:ext cx="5394236" cy="54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lvl="3"/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1 : Définir la plage de dates</a:t>
            </a:r>
          </a:p>
          <a:p>
            <a:pPr lvl="7"/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commençons par définir la plage de dates, allant du 1 janvier 2016  au 31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2026.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1167F7-F18F-293D-1C59-D95965DF4124}"/>
              </a:ext>
            </a:extLst>
          </p:cNvPr>
          <p:cNvSpPr/>
          <p:nvPr/>
        </p:nvSpPr>
        <p:spPr>
          <a:xfrm>
            <a:off x="911084" y="5064072"/>
            <a:ext cx="5410201" cy="567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3 : Extraire les valeurs uniques des colonnes</a:t>
            </a:r>
          </a:p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extrayons les valeurs uniques des colonnes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Social_Status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existant (nommé </a:t>
            </a:r>
            <a:r>
              <a:rPr lang="fr-FR" sz="12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38C497-18F9-C9BA-ACCC-053E7F13AA33}"/>
              </a:ext>
            </a:extLst>
          </p:cNvPr>
          <p:cNvSpPr/>
          <p:nvPr/>
        </p:nvSpPr>
        <p:spPr>
          <a:xfrm>
            <a:off x="911084" y="4386439"/>
            <a:ext cx="5410201" cy="51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2 : Créer la liste de dates</a:t>
            </a:r>
          </a:p>
          <a:p>
            <a:r>
              <a:rPr lang="fr-FR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partir de la plage définie, nous générons toutes les dates comprises entre ces deux points, en utilisant une boucle pour ajouter un jour à chaque fois.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BB35B3-7D74-C312-A73D-EE301B9932C6}"/>
              </a:ext>
            </a:extLst>
          </p:cNvPr>
          <p:cNvSpPr/>
          <p:nvPr/>
        </p:nvSpPr>
        <p:spPr>
          <a:xfrm>
            <a:off x="6579701" y="5498358"/>
            <a:ext cx="5349239" cy="631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5 : Créer un </a:t>
            </a:r>
            <a:r>
              <a:rPr lang="fr-FR" sz="14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fr-FR" sz="1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générées sont stockées dans un </a:t>
            </a:r>
            <a:r>
              <a:rPr lang="fr-FR" sz="14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nommé </a:t>
            </a:r>
            <a:r>
              <a:rPr lang="fr-FR" sz="14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generated_df</a:t>
            </a:r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F34AF-92E2-FA7F-8507-5B1685D7D315}"/>
              </a:ext>
            </a:extLst>
          </p:cNvPr>
          <p:cNvSpPr/>
          <p:nvPr/>
        </p:nvSpPr>
        <p:spPr>
          <a:xfrm>
            <a:off x="6592953" y="4771234"/>
            <a:ext cx="5349239" cy="667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6 : Afficher le </a:t>
            </a:r>
            <a:r>
              <a:rPr lang="fr-FR" sz="14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 l’utilisateur</a:t>
            </a:r>
          </a:p>
          <a:p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affichons le </a:t>
            </a:r>
            <a:r>
              <a:rPr lang="fr-FR" sz="14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1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généré à l'utilisateur via une fonction permettant une visualisation facile de ce jeu de données.</a:t>
            </a:r>
          </a:p>
          <a:p>
            <a:pPr marL="171450" indent="-171450">
              <a:buFontTx/>
              <a:buChar char="-"/>
            </a:pPr>
            <a:endParaRPr lang="fr-FR" sz="1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9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9" y="6095206"/>
            <a:ext cx="10363200" cy="609600"/>
            <a:chOff x="914399" y="6400799"/>
            <a:chExt cx="10363200" cy="609600"/>
          </a:xfrm>
        </p:grpSpPr>
        <p:sp>
          <p:nvSpPr>
            <p:cNvPr id="3" name="object 3"/>
            <p:cNvSpPr/>
            <p:nvPr/>
          </p:nvSpPr>
          <p:spPr>
            <a:xfrm>
              <a:off x="933449" y="6400799"/>
              <a:ext cx="10344150" cy="609600"/>
            </a:xfrm>
            <a:custGeom>
              <a:avLst/>
              <a:gdLst/>
              <a:ahLst/>
              <a:cxnLst/>
              <a:rect l="l" t="t" r="r" b="b"/>
              <a:pathLst>
                <a:path w="10344150" h="609600">
                  <a:moveTo>
                    <a:pt x="102729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538403"/>
                  </a:lnTo>
                  <a:lnTo>
                    <a:pt x="10328525" y="579894"/>
                  </a:lnTo>
                  <a:lnTo>
                    <a:pt x="10292486" y="605712"/>
                  </a:lnTo>
                  <a:lnTo>
                    <a:pt x="10277906" y="609111"/>
                  </a:lnTo>
                  <a:lnTo>
                    <a:pt x="10272952" y="609599"/>
                  </a:lnTo>
                  <a:close/>
                </a:path>
              </a:pathLst>
            </a:custGeom>
            <a:solidFill>
              <a:srgbClr val="0495DE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6401077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800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5" y="575463"/>
                  </a:lnTo>
                  <a:lnTo>
                    <a:pt x="66287" y="607388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2044" y="701770"/>
            <a:ext cx="12573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r-FR" sz="1400" b="1" spc="-50" noProof="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lang="fr-FR" sz="1400" noProof="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399" y="3009899"/>
            <a:ext cx="5029200" cy="2819400"/>
            <a:chOff x="914399" y="3009899"/>
            <a:chExt cx="5029200" cy="2819400"/>
          </a:xfrm>
        </p:grpSpPr>
        <p:sp>
          <p:nvSpPr>
            <p:cNvPr id="12" name="object 12"/>
            <p:cNvSpPr/>
            <p:nvPr/>
          </p:nvSpPr>
          <p:spPr>
            <a:xfrm>
              <a:off x="914399" y="3009899"/>
              <a:ext cx="5029200" cy="2819400"/>
            </a:xfrm>
            <a:custGeom>
              <a:avLst/>
              <a:gdLst/>
              <a:ahLst/>
              <a:cxnLst/>
              <a:rect l="l" t="t" r="r" b="b"/>
              <a:pathLst>
                <a:path w="5029200" h="2819400">
                  <a:moveTo>
                    <a:pt x="4958002" y="2819399"/>
                  </a:moveTo>
                  <a:lnTo>
                    <a:pt x="71196" y="2819399"/>
                  </a:lnTo>
                  <a:lnTo>
                    <a:pt x="66241" y="2818911"/>
                  </a:lnTo>
                  <a:lnTo>
                    <a:pt x="29705" y="2803778"/>
                  </a:lnTo>
                  <a:lnTo>
                    <a:pt x="3885" y="2767736"/>
                  </a:lnTo>
                  <a:lnTo>
                    <a:pt x="0" y="2748202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2748202"/>
                  </a:lnTo>
                  <a:lnTo>
                    <a:pt x="5013577" y="2789693"/>
                  </a:lnTo>
                  <a:lnTo>
                    <a:pt x="4977537" y="2815513"/>
                  </a:lnTo>
                  <a:lnTo>
                    <a:pt x="4962957" y="2818911"/>
                  </a:lnTo>
                  <a:lnTo>
                    <a:pt x="4958002" y="2819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3212306"/>
              <a:ext cx="190499" cy="1666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20798" y="3132822"/>
            <a:ext cx="3632201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2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Classement des Variables</a:t>
            </a:r>
            <a:r>
              <a:rPr lang="fr-FR" sz="1700" b="1" spc="-3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95" noProof="0" dirty="0">
                <a:solidFill>
                  <a:srgbClr val="0495DE"/>
                </a:solidFill>
                <a:latin typeface="Montserrat SemiBold"/>
                <a:cs typeface="Montserrat SemiBold"/>
              </a:rPr>
              <a:t>Clés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66799" y="3543299"/>
            <a:ext cx="2324100" cy="400050"/>
            <a:chOff x="1066799" y="3543299"/>
            <a:chExt cx="2324100" cy="400050"/>
          </a:xfrm>
        </p:grpSpPr>
        <p:sp>
          <p:nvSpPr>
            <p:cNvPr id="24" name="object 24"/>
            <p:cNvSpPr/>
            <p:nvPr/>
          </p:nvSpPr>
          <p:spPr>
            <a:xfrm>
              <a:off x="1071562" y="35480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8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8" y="0"/>
                  </a:lnTo>
                  <a:lnTo>
                    <a:pt x="2314574" y="28916"/>
                  </a:lnTo>
                  <a:lnTo>
                    <a:pt x="2314574" y="361608"/>
                  </a:lnTo>
                  <a:lnTo>
                    <a:pt x="2289910" y="389678"/>
                  </a:lnTo>
                  <a:lnTo>
                    <a:pt x="22856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1562" y="35480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8" y="0"/>
                  </a:lnTo>
                  <a:lnTo>
                    <a:pt x="2289910" y="845"/>
                  </a:lnTo>
                  <a:lnTo>
                    <a:pt x="2312036" y="20579"/>
                  </a:lnTo>
                  <a:lnTo>
                    <a:pt x="2313728" y="24663"/>
                  </a:lnTo>
                  <a:lnTo>
                    <a:pt x="2314574" y="28916"/>
                  </a:lnTo>
                  <a:lnTo>
                    <a:pt x="2314574" y="33337"/>
                  </a:lnTo>
                  <a:lnTo>
                    <a:pt x="2314574" y="357187"/>
                  </a:lnTo>
                  <a:lnTo>
                    <a:pt x="2314574" y="361608"/>
                  </a:lnTo>
                  <a:lnTo>
                    <a:pt x="2313728" y="365860"/>
                  </a:lnTo>
                  <a:lnTo>
                    <a:pt x="2312036" y="369944"/>
                  </a:lnTo>
                  <a:lnTo>
                    <a:pt x="2310344" y="374029"/>
                  </a:lnTo>
                  <a:lnTo>
                    <a:pt x="2293994" y="387986"/>
                  </a:lnTo>
                  <a:lnTo>
                    <a:pt x="2289910" y="389678"/>
                  </a:lnTo>
                  <a:lnTo>
                    <a:pt x="2285658" y="390524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8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9825" y="3631120"/>
            <a:ext cx="2246312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0" noProof="0" dirty="0">
                <a:latin typeface="Montserrat"/>
                <a:cs typeface="Montserrat"/>
              </a:rPr>
              <a:t>1- conditions météorologiques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67099" y="3543299"/>
            <a:ext cx="2324100" cy="400050"/>
            <a:chOff x="3467099" y="3543299"/>
            <a:chExt cx="2324100" cy="400050"/>
          </a:xfrm>
        </p:grpSpPr>
        <p:sp>
          <p:nvSpPr>
            <p:cNvPr id="28" name="object 28"/>
            <p:cNvSpPr/>
            <p:nvPr/>
          </p:nvSpPr>
          <p:spPr>
            <a:xfrm>
              <a:off x="3471862" y="35480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7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7" y="0"/>
                  </a:lnTo>
                  <a:lnTo>
                    <a:pt x="2314574" y="28916"/>
                  </a:lnTo>
                  <a:lnTo>
                    <a:pt x="2314574" y="361608"/>
                  </a:lnTo>
                  <a:lnTo>
                    <a:pt x="2289910" y="389678"/>
                  </a:lnTo>
                  <a:lnTo>
                    <a:pt x="2285657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1862" y="35480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7" y="0"/>
                  </a:lnTo>
                  <a:lnTo>
                    <a:pt x="2289910" y="845"/>
                  </a:lnTo>
                  <a:lnTo>
                    <a:pt x="2314575" y="33337"/>
                  </a:lnTo>
                  <a:lnTo>
                    <a:pt x="2314575" y="357187"/>
                  </a:lnTo>
                  <a:lnTo>
                    <a:pt x="2293995" y="387986"/>
                  </a:lnTo>
                  <a:lnTo>
                    <a:pt x="2289910" y="389678"/>
                  </a:lnTo>
                  <a:lnTo>
                    <a:pt x="2285657" y="390524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8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12890" y="383886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9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40124" y="3631120"/>
            <a:ext cx="2246313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0" noProof="0" dirty="0">
                <a:latin typeface="Montserrat"/>
                <a:cs typeface="Montserrat"/>
              </a:rPr>
              <a:t>5- déjà traité (</a:t>
            </a:r>
            <a:r>
              <a:rPr lang="fr-FR" sz="1150" spc="-60" noProof="0" dirty="0" err="1">
                <a:latin typeface="Montserrat"/>
                <a:cs typeface="Montserrat"/>
              </a:rPr>
              <a:t>previously_Treated</a:t>
            </a:r>
            <a:r>
              <a:rPr lang="fr-FR" sz="1150" spc="-60" noProof="0" dirty="0">
                <a:latin typeface="Montserrat"/>
                <a:cs typeface="Montserrat"/>
              </a:rPr>
              <a:t>)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799" y="4019549"/>
            <a:ext cx="2324100" cy="400050"/>
            <a:chOff x="1066799" y="4019549"/>
            <a:chExt cx="2324100" cy="400050"/>
          </a:xfrm>
        </p:grpSpPr>
        <p:sp>
          <p:nvSpPr>
            <p:cNvPr id="32" name="object 32"/>
            <p:cNvSpPr/>
            <p:nvPr/>
          </p:nvSpPr>
          <p:spPr>
            <a:xfrm>
              <a:off x="1071562" y="40243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8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8" y="0"/>
                  </a:lnTo>
                  <a:lnTo>
                    <a:pt x="2314574" y="28916"/>
                  </a:lnTo>
                  <a:lnTo>
                    <a:pt x="2314574" y="361608"/>
                  </a:lnTo>
                  <a:lnTo>
                    <a:pt x="2289910" y="389678"/>
                  </a:lnTo>
                  <a:lnTo>
                    <a:pt x="22856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1562" y="40243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8" y="0"/>
                  </a:lnTo>
                  <a:lnTo>
                    <a:pt x="2289910" y="845"/>
                  </a:lnTo>
                  <a:lnTo>
                    <a:pt x="2312036" y="20579"/>
                  </a:lnTo>
                  <a:lnTo>
                    <a:pt x="2313728" y="24663"/>
                  </a:lnTo>
                  <a:lnTo>
                    <a:pt x="2314574" y="28916"/>
                  </a:lnTo>
                  <a:lnTo>
                    <a:pt x="2314574" y="33337"/>
                  </a:lnTo>
                  <a:lnTo>
                    <a:pt x="2314574" y="357187"/>
                  </a:lnTo>
                  <a:lnTo>
                    <a:pt x="2314574" y="361608"/>
                  </a:lnTo>
                  <a:lnTo>
                    <a:pt x="2313728" y="365860"/>
                  </a:lnTo>
                  <a:lnTo>
                    <a:pt x="2312036" y="369944"/>
                  </a:lnTo>
                  <a:lnTo>
                    <a:pt x="2310344" y="374029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845" y="365860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9825" y="4107369"/>
            <a:ext cx="1734664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5" noProof="0" dirty="0">
                <a:latin typeface="Montserrat"/>
                <a:cs typeface="Montserrat"/>
              </a:rPr>
              <a:t>2- </a:t>
            </a:r>
            <a:r>
              <a:rPr lang="fr-FR" sz="1150" spc="-65" noProof="0" dirty="0" err="1">
                <a:latin typeface="Montserrat"/>
                <a:cs typeface="Montserrat"/>
              </a:rPr>
              <a:t>Distance_km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67099" y="4019549"/>
            <a:ext cx="2324100" cy="400050"/>
            <a:chOff x="3467099" y="4019549"/>
            <a:chExt cx="2324100" cy="400050"/>
          </a:xfrm>
        </p:grpSpPr>
        <p:sp>
          <p:nvSpPr>
            <p:cNvPr id="36" name="object 36"/>
            <p:cNvSpPr/>
            <p:nvPr/>
          </p:nvSpPr>
          <p:spPr>
            <a:xfrm>
              <a:off x="3471862" y="40243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7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7" y="0"/>
                  </a:lnTo>
                  <a:lnTo>
                    <a:pt x="2314574" y="28916"/>
                  </a:lnTo>
                  <a:lnTo>
                    <a:pt x="2314574" y="361608"/>
                  </a:lnTo>
                  <a:lnTo>
                    <a:pt x="2289910" y="389678"/>
                  </a:lnTo>
                  <a:lnTo>
                    <a:pt x="2285657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1862" y="40243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7" y="0"/>
                  </a:lnTo>
                  <a:lnTo>
                    <a:pt x="2289910" y="845"/>
                  </a:lnTo>
                  <a:lnTo>
                    <a:pt x="2314575" y="33337"/>
                  </a:lnTo>
                  <a:lnTo>
                    <a:pt x="2314575" y="357187"/>
                  </a:lnTo>
                  <a:lnTo>
                    <a:pt x="2289910" y="389678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8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12890" y="383886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9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40124" y="4107369"/>
            <a:ext cx="233203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00" spc="-60" noProof="0" dirty="0">
                <a:latin typeface="Montserrat"/>
                <a:cs typeface="Montserrat"/>
              </a:rPr>
              <a:t>6- consultations des 12 derniers mois</a:t>
            </a:r>
            <a:endParaRPr lang="fr-FR" sz="1100" noProof="0" dirty="0">
              <a:latin typeface="Montserrat"/>
              <a:cs typeface="Montserra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66799" y="4495799"/>
            <a:ext cx="2324100" cy="400050"/>
            <a:chOff x="1066799" y="4495799"/>
            <a:chExt cx="2324100" cy="400050"/>
          </a:xfrm>
        </p:grpSpPr>
        <p:sp>
          <p:nvSpPr>
            <p:cNvPr id="40" name="object 40"/>
            <p:cNvSpPr/>
            <p:nvPr/>
          </p:nvSpPr>
          <p:spPr>
            <a:xfrm>
              <a:off x="1071562" y="45005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8" y="390524"/>
                  </a:moveTo>
                  <a:lnTo>
                    <a:pt x="28916" y="390524"/>
                  </a:lnTo>
                  <a:lnTo>
                    <a:pt x="24664" y="389679"/>
                  </a:lnTo>
                  <a:lnTo>
                    <a:pt x="0" y="361607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8" y="0"/>
                  </a:lnTo>
                  <a:lnTo>
                    <a:pt x="2314574" y="28916"/>
                  </a:lnTo>
                  <a:lnTo>
                    <a:pt x="2314574" y="361607"/>
                  </a:lnTo>
                  <a:lnTo>
                    <a:pt x="2289910" y="389679"/>
                  </a:lnTo>
                  <a:lnTo>
                    <a:pt x="22856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1562" y="45005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8" y="0"/>
                  </a:lnTo>
                  <a:lnTo>
                    <a:pt x="2289910" y="845"/>
                  </a:lnTo>
                  <a:lnTo>
                    <a:pt x="2293994" y="2537"/>
                  </a:lnTo>
                  <a:lnTo>
                    <a:pt x="2298079" y="4228"/>
                  </a:lnTo>
                  <a:lnTo>
                    <a:pt x="2301684" y="6637"/>
                  </a:lnTo>
                  <a:lnTo>
                    <a:pt x="2304810" y="9763"/>
                  </a:lnTo>
                  <a:lnTo>
                    <a:pt x="2307936" y="12889"/>
                  </a:lnTo>
                  <a:lnTo>
                    <a:pt x="2310344" y="16494"/>
                  </a:lnTo>
                  <a:lnTo>
                    <a:pt x="2312036" y="20579"/>
                  </a:lnTo>
                  <a:lnTo>
                    <a:pt x="2313728" y="24663"/>
                  </a:lnTo>
                  <a:lnTo>
                    <a:pt x="2314574" y="28916"/>
                  </a:lnTo>
                  <a:lnTo>
                    <a:pt x="2314574" y="33337"/>
                  </a:lnTo>
                  <a:lnTo>
                    <a:pt x="2314574" y="357187"/>
                  </a:lnTo>
                  <a:lnTo>
                    <a:pt x="2314574" y="361607"/>
                  </a:lnTo>
                  <a:lnTo>
                    <a:pt x="2313728" y="365860"/>
                  </a:lnTo>
                  <a:lnTo>
                    <a:pt x="2312036" y="369944"/>
                  </a:lnTo>
                  <a:lnTo>
                    <a:pt x="2310344" y="374028"/>
                  </a:lnTo>
                  <a:lnTo>
                    <a:pt x="2293994" y="387986"/>
                  </a:lnTo>
                  <a:lnTo>
                    <a:pt x="2289910" y="389679"/>
                  </a:lnTo>
                  <a:lnTo>
                    <a:pt x="2285658" y="390524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9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12890" y="383886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39824" y="4583619"/>
            <a:ext cx="1622673" cy="380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fr-FR" sz="1150" spc="-65" noProof="0" dirty="0">
                <a:latin typeface="Montserrat"/>
                <a:cs typeface="Montserrat"/>
              </a:rPr>
              <a:t>3- </a:t>
            </a:r>
            <a:r>
              <a:rPr lang="fr-FR" sz="1150" spc="-90" noProof="0" dirty="0">
                <a:latin typeface="Montserrat"/>
                <a:cs typeface="Montserrat"/>
              </a:rPr>
              <a:t>SMS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55" noProof="0" dirty="0">
                <a:latin typeface="Montserrat"/>
                <a:cs typeface="Montserrat"/>
              </a:rPr>
              <a:t>reçu</a:t>
            </a:r>
            <a:endParaRPr lang="fr-FR" sz="1150" noProof="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54399" y="4491037"/>
            <a:ext cx="2324100" cy="400050"/>
            <a:chOff x="3467099" y="4495799"/>
            <a:chExt cx="2324100" cy="400050"/>
          </a:xfrm>
        </p:grpSpPr>
        <p:sp>
          <p:nvSpPr>
            <p:cNvPr id="44" name="object 44"/>
            <p:cNvSpPr/>
            <p:nvPr/>
          </p:nvSpPr>
          <p:spPr>
            <a:xfrm>
              <a:off x="3471862" y="45005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7" y="390524"/>
                  </a:moveTo>
                  <a:lnTo>
                    <a:pt x="28916" y="390524"/>
                  </a:lnTo>
                  <a:lnTo>
                    <a:pt x="24664" y="389679"/>
                  </a:lnTo>
                  <a:lnTo>
                    <a:pt x="0" y="361607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7" y="0"/>
                  </a:lnTo>
                  <a:lnTo>
                    <a:pt x="2314574" y="28916"/>
                  </a:lnTo>
                  <a:lnTo>
                    <a:pt x="2314574" y="361607"/>
                  </a:lnTo>
                  <a:lnTo>
                    <a:pt x="2289910" y="389679"/>
                  </a:lnTo>
                  <a:lnTo>
                    <a:pt x="2285657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71862" y="450056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7" y="0"/>
                  </a:lnTo>
                  <a:lnTo>
                    <a:pt x="2289910" y="845"/>
                  </a:lnTo>
                  <a:lnTo>
                    <a:pt x="2293995" y="2537"/>
                  </a:lnTo>
                  <a:lnTo>
                    <a:pt x="2298079" y="4228"/>
                  </a:lnTo>
                  <a:lnTo>
                    <a:pt x="2301684" y="6637"/>
                  </a:lnTo>
                  <a:lnTo>
                    <a:pt x="2304810" y="9763"/>
                  </a:lnTo>
                  <a:lnTo>
                    <a:pt x="2307936" y="12889"/>
                  </a:lnTo>
                  <a:lnTo>
                    <a:pt x="2314575" y="33337"/>
                  </a:lnTo>
                  <a:lnTo>
                    <a:pt x="2314575" y="357187"/>
                  </a:lnTo>
                  <a:lnTo>
                    <a:pt x="2314574" y="361607"/>
                  </a:lnTo>
                  <a:lnTo>
                    <a:pt x="2313728" y="365860"/>
                  </a:lnTo>
                  <a:lnTo>
                    <a:pt x="2312036" y="369944"/>
                  </a:lnTo>
                  <a:lnTo>
                    <a:pt x="2310345" y="374028"/>
                  </a:lnTo>
                  <a:lnTo>
                    <a:pt x="2293995" y="387986"/>
                  </a:lnTo>
                  <a:lnTo>
                    <a:pt x="2289910" y="389679"/>
                  </a:lnTo>
                  <a:lnTo>
                    <a:pt x="2285657" y="390524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9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12890" y="383886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40125" y="4583619"/>
            <a:ext cx="2471736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000" spc="-60" noProof="0" dirty="0">
                <a:latin typeface="Montserrat"/>
                <a:cs typeface="Montserrat"/>
              </a:rPr>
              <a:t>7-</a:t>
            </a:r>
            <a:r>
              <a:rPr lang="fr-FR" sz="800" spc="-60" noProof="0" dirty="0">
                <a:latin typeface="Montserrat"/>
                <a:cs typeface="Montserrat"/>
              </a:rPr>
              <a:t> </a:t>
            </a:r>
            <a:r>
              <a:rPr lang="fr-FR" sz="1100" noProof="0" dirty="0"/>
              <a:t>Type d’établissement médical </a:t>
            </a:r>
            <a:endParaRPr lang="fr-FR" sz="800" noProof="0" dirty="0">
              <a:latin typeface="Montserrat"/>
              <a:cs typeface="Montserra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66799" y="4972049"/>
            <a:ext cx="2324100" cy="400050"/>
            <a:chOff x="1066799" y="4972049"/>
            <a:chExt cx="2324100" cy="400050"/>
          </a:xfrm>
        </p:grpSpPr>
        <p:sp>
          <p:nvSpPr>
            <p:cNvPr id="48" name="object 48"/>
            <p:cNvSpPr/>
            <p:nvPr/>
          </p:nvSpPr>
          <p:spPr>
            <a:xfrm>
              <a:off x="1071562" y="49768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8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7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8" y="0"/>
                  </a:lnTo>
                  <a:lnTo>
                    <a:pt x="2314574" y="28916"/>
                  </a:lnTo>
                  <a:lnTo>
                    <a:pt x="2314574" y="361607"/>
                  </a:lnTo>
                  <a:lnTo>
                    <a:pt x="2289910" y="389678"/>
                  </a:lnTo>
                  <a:lnTo>
                    <a:pt x="22856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1562" y="49768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8" y="0"/>
                  </a:lnTo>
                  <a:lnTo>
                    <a:pt x="2289910" y="845"/>
                  </a:lnTo>
                  <a:lnTo>
                    <a:pt x="2293994" y="2537"/>
                  </a:lnTo>
                  <a:lnTo>
                    <a:pt x="2298079" y="4228"/>
                  </a:lnTo>
                  <a:lnTo>
                    <a:pt x="2301684" y="6637"/>
                  </a:lnTo>
                  <a:lnTo>
                    <a:pt x="2304810" y="9763"/>
                  </a:lnTo>
                  <a:lnTo>
                    <a:pt x="2307936" y="12889"/>
                  </a:lnTo>
                  <a:lnTo>
                    <a:pt x="2310344" y="16494"/>
                  </a:lnTo>
                  <a:lnTo>
                    <a:pt x="2312036" y="20578"/>
                  </a:lnTo>
                  <a:lnTo>
                    <a:pt x="2313728" y="24663"/>
                  </a:lnTo>
                  <a:lnTo>
                    <a:pt x="2314574" y="28916"/>
                  </a:lnTo>
                  <a:lnTo>
                    <a:pt x="2314574" y="33337"/>
                  </a:lnTo>
                  <a:lnTo>
                    <a:pt x="2314574" y="357187"/>
                  </a:lnTo>
                  <a:lnTo>
                    <a:pt x="2314574" y="361607"/>
                  </a:lnTo>
                  <a:lnTo>
                    <a:pt x="2313728" y="365860"/>
                  </a:lnTo>
                  <a:lnTo>
                    <a:pt x="2312036" y="369944"/>
                  </a:lnTo>
                  <a:lnTo>
                    <a:pt x="2310344" y="374028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39825" y="5059869"/>
            <a:ext cx="2246312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55" noProof="0" dirty="0">
                <a:latin typeface="Montserrat"/>
                <a:cs typeface="Montserrat"/>
              </a:rPr>
              <a:t>4- minutes de temps d'attente</a:t>
            </a:r>
            <a:endParaRPr lang="fr-FR" sz="1150" noProof="0" dirty="0">
              <a:latin typeface="Montserrat"/>
              <a:cs typeface="Montserra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67099" y="4972049"/>
            <a:ext cx="2324100" cy="400050"/>
            <a:chOff x="3467099" y="4972049"/>
            <a:chExt cx="2324100" cy="400050"/>
          </a:xfrm>
        </p:grpSpPr>
        <p:sp>
          <p:nvSpPr>
            <p:cNvPr id="52" name="object 52"/>
            <p:cNvSpPr/>
            <p:nvPr/>
          </p:nvSpPr>
          <p:spPr>
            <a:xfrm>
              <a:off x="3471862" y="49768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2285657" y="390524"/>
                  </a:moveTo>
                  <a:lnTo>
                    <a:pt x="28916" y="390524"/>
                  </a:lnTo>
                  <a:lnTo>
                    <a:pt x="24664" y="389678"/>
                  </a:lnTo>
                  <a:lnTo>
                    <a:pt x="0" y="361607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285657" y="0"/>
                  </a:lnTo>
                  <a:lnTo>
                    <a:pt x="2314574" y="28916"/>
                  </a:lnTo>
                  <a:lnTo>
                    <a:pt x="2314574" y="361607"/>
                  </a:lnTo>
                  <a:lnTo>
                    <a:pt x="2289910" y="389678"/>
                  </a:lnTo>
                  <a:lnTo>
                    <a:pt x="2285657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1862" y="4976812"/>
              <a:ext cx="2314575" cy="390525"/>
            </a:xfrm>
            <a:custGeom>
              <a:avLst/>
              <a:gdLst/>
              <a:ahLst/>
              <a:cxnLst/>
              <a:rect l="l" t="t" r="r" b="b"/>
              <a:pathLst>
                <a:path w="23145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281237" y="0"/>
                  </a:lnTo>
                  <a:lnTo>
                    <a:pt x="2285657" y="0"/>
                  </a:lnTo>
                  <a:lnTo>
                    <a:pt x="2289910" y="845"/>
                  </a:lnTo>
                  <a:lnTo>
                    <a:pt x="2293995" y="2537"/>
                  </a:lnTo>
                  <a:lnTo>
                    <a:pt x="2298079" y="4228"/>
                  </a:lnTo>
                  <a:lnTo>
                    <a:pt x="2301684" y="6637"/>
                  </a:lnTo>
                  <a:lnTo>
                    <a:pt x="2304810" y="9763"/>
                  </a:lnTo>
                  <a:lnTo>
                    <a:pt x="2307936" y="12889"/>
                  </a:lnTo>
                  <a:lnTo>
                    <a:pt x="2314575" y="33337"/>
                  </a:lnTo>
                  <a:lnTo>
                    <a:pt x="2314575" y="357187"/>
                  </a:lnTo>
                  <a:lnTo>
                    <a:pt x="2289910" y="389678"/>
                  </a:lnTo>
                  <a:lnTo>
                    <a:pt x="2281237" y="390524"/>
                  </a:lnTo>
                  <a:lnTo>
                    <a:pt x="33337" y="390524"/>
                  </a:lnTo>
                  <a:lnTo>
                    <a:pt x="28916" y="390524"/>
                  </a:lnTo>
                  <a:lnTo>
                    <a:pt x="24664" y="389678"/>
                  </a:lnTo>
                  <a:lnTo>
                    <a:pt x="20579" y="387986"/>
                  </a:lnTo>
                  <a:lnTo>
                    <a:pt x="16495" y="386295"/>
                  </a:lnTo>
                  <a:lnTo>
                    <a:pt x="12890" y="383886"/>
                  </a:lnTo>
                  <a:lnTo>
                    <a:pt x="9764" y="380760"/>
                  </a:lnTo>
                  <a:lnTo>
                    <a:pt x="6638" y="377634"/>
                  </a:lnTo>
                  <a:lnTo>
                    <a:pt x="4229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540125" y="5059869"/>
            <a:ext cx="64897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90" noProof="0" dirty="0">
                <a:latin typeface="Montserrat"/>
                <a:cs typeface="Montserrat"/>
              </a:rPr>
              <a:t>8- Age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7181" y="5445866"/>
            <a:ext cx="2103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200" i="1" spc="-140" noProof="0" dirty="0">
                <a:latin typeface="Century Gothic"/>
                <a:cs typeface="Century Gothic"/>
              </a:rPr>
              <a:t>+</a:t>
            </a:r>
            <a:r>
              <a:rPr lang="fr-FR" sz="1200" i="1" spc="-35" noProof="0" dirty="0">
                <a:latin typeface="Century Gothic"/>
                <a:cs typeface="Century Gothic"/>
              </a:rPr>
              <a:t> </a:t>
            </a:r>
            <a:r>
              <a:rPr lang="fr-FR" sz="1200" i="1" spc="-195" noProof="0" dirty="0">
                <a:latin typeface="Century Gothic"/>
                <a:cs typeface="Century Gothic"/>
              </a:rPr>
              <a:t>12</a:t>
            </a:r>
            <a:r>
              <a:rPr lang="fr-FR" sz="1200" i="1" spc="-35" noProof="0" dirty="0">
                <a:latin typeface="Century Gothic"/>
                <a:cs typeface="Century Gothic"/>
              </a:rPr>
              <a:t> </a:t>
            </a:r>
            <a:r>
              <a:rPr lang="fr-FR" sz="1200" i="1" spc="-50" noProof="0" dirty="0">
                <a:latin typeface="Century Gothic"/>
                <a:cs typeface="Century Gothic"/>
              </a:rPr>
              <a:t>autres</a:t>
            </a:r>
            <a:r>
              <a:rPr lang="fr-FR" sz="1200" i="1" spc="-30" noProof="0" dirty="0">
                <a:latin typeface="Century Gothic"/>
                <a:cs typeface="Century Gothic"/>
              </a:rPr>
              <a:t> </a:t>
            </a:r>
            <a:r>
              <a:rPr lang="fr-FR" sz="1200" i="1" spc="-75" noProof="0" dirty="0">
                <a:latin typeface="Century Gothic"/>
                <a:cs typeface="Century Gothic"/>
              </a:rPr>
              <a:t>variables</a:t>
            </a:r>
            <a:r>
              <a:rPr lang="fr-FR" sz="1200" i="1" spc="-35" noProof="0" dirty="0">
                <a:latin typeface="Century Gothic"/>
                <a:cs typeface="Century Gothic"/>
              </a:rPr>
              <a:t> </a:t>
            </a:r>
            <a:r>
              <a:rPr lang="fr-FR" sz="1200" i="1" spc="-50" noProof="0" dirty="0">
                <a:latin typeface="Century Gothic"/>
                <a:cs typeface="Century Gothic"/>
              </a:rPr>
              <a:t>prédictives</a:t>
            </a:r>
            <a:endParaRPr lang="fr-FR" sz="1200" noProof="0" dirty="0">
              <a:latin typeface="Century Gothic"/>
              <a:cs typeface="Century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04800" y="270272"/>
            <a:ext cx="5029200" cy="1905000"/>
            <a:chOff x="6248398" y="1257299"/>
            <a:chExt cx="5029200" cy="1905000"/>
          </a:xfrm>
        </p:grpSpPr>
        <p:sp>
          <p:nvSpPr>
            <p:cNvPr id="57" name="object 57"/>
            <p:cNvSpPr/>
            <p:nvPr/>
          </p:nvSpPr>
          <p:spPr>
            <a:xfrm>
              <a:off x="6248398" y="1257299"/>
              <a:ext cx="5029200" cy="1905000"/>
            </a:xfrm>
            <a:custGeom>
              <a:avLst/>
              <a:gdLst/>
              <a:ahLst/>
              <a:cxnLst/>
              <a:rect l="l" t="t" r="r" b="b"/>
              <a:pathLst>
                <a:path w="5029200" h="1905000">
                  <a:moveTo>
                    <a:pt x="4958003" y="1904999"/>
                  </a:moveTo>
                  <a:lnTo>
                    <a:pt x="71196" y="1904999"/>
                  </a:lnTo>
                  <a:lnTo>
                    <a:pt x="66241" y="1904511"/>
                  </a:lnTo>
                  <a:lnTo>
                    <a:pt x="29705" y="1889378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3" y="0"/>
                  </a:lnTo>
                  <a:lnTo>
                    <a:pt x="4999491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1833803"/>
                  </a:lnTo>
                  <a:lnTo>
                    <a:pt x="5013576" y="1875294"/>
                  </a:lnTo>
                  <a:lnTo>
                    <a:pt x="4977537" y="1901114"/>
                  </a:lnTo>
                  <a:lnTo>
                    <a:pt x="4962957" y="1904511"/>
                  </a:lnTo>
                  <a:lnTo>
                    <a:pt x="4958003" y="1904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lang="fr-FR" noProof="0" dirty="0"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1446609"/>
              <a:ext cx="215465" cy="19169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35014" y="393195"/>
            <a:ext cx="27368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b="1" spc="-13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Prétraitement</a:t>
            </a:r>
            <a:r>
              <a:rPr lang="fr-FR" sz="1700" b="1" spc="-4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4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des</a:t>
            </a:r>
            <a:r>
              <a:rPr lang="fr-FR" sz="1700" b="1" spc="-4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 </a:t>
            </a:r>
            <a:r>
              <a:rPr lang="fr-FR" sz="1700" b="1" spc="-120" noProof="0" dirty="0">
                <a:solidFill>
                  <a:srgbClr val="1BC7A0"/>
                </a:solidFill>
                <a:latin typeface="Montserrat SemiBold"/>
                <a:cs typeface="Montserrat SemiBold"/>
              </a:rPr>
              <a:t>Données</a:t>
            </a:r>
            <a:endParaRPr lang="fr-FR" sz="1700" noProof="0" dirty="0">
              <a:latin typeface="Montserrat SemiBold"/>
              <a:cs typeface="Montserrat SemiBold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04801" y="1239360"/>
            <a:ext cx="381019" cy="1158898"/>
            <a:chOff x="6380333" y="2119341"/>
            <a:chExt cx="249065" cy="890556"/>
          </a:xfrm>
        </p:grpSpPr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0333" y="2119341"/>
              <a:ext cx="249065" cy="16985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0652" y="2352852"/>
              <a:ext cx="238746" cy="16985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798" y="2585252"/>
              <a:ext cx="228600" cy="16985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0659" y="2840038"/>
              <a:ext cx="238739" cy="16985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717073" y="1239360"/>
            <a:ext cx="405892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Renommé les colonnes, suppression de variables inutiles 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3792" y="1547997"/>
            <a:ext cx="40474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70" noProof="0" dirty="0">
                <a:latin typeface="Montserrat"/>
                <a:cs typeface="Montserrat"/>
              </a:rPr>
              <a:t>Correction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incohérences,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valeurs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aberrantes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25" noProof="0" dirty="0">
                <a:latin typeface="Montserrat"/>
                <a:cs typeface="Montserrat"/>
              </a:rPr>
              <a:t>doublons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3792" y="1871847"/>
            <a:ext cx="36087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Encodage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variables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catégorielles</a:t>
            </a:r>
            <a:r>
              <a:rPr lang="fr-FR" sz="1150" spc="-1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spc="-10" noProof="0" dirty="0">
                <a:latin typeface="Montserrat"/>
                <a:cs typeface="Montserrat"/>
              </a:rPr>
              <a:t> </a:t>
            </a:r>
            <a:r>
              <a:rPr lang="fr-FR" sz="1150" spc="-40" noProof="0" dirty="0">
                <a:latin typeface="Montserrat"/>
                <a:cs typeface="Montserrat"/>
              </a:rPr>
              <a:t>normalisation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3792" y="2195697"/>
            <a:ext cx="354202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65" noProof="0" dirty="0">
                <a:latin typeface="Montserrat"/>
                <a:cs typeface="Montserrat"/>
              </a:rPr>
              <a:t>Équilibrage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classes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(</a:t>
            </a:r>
            <a:r>
              <a:rPr lang="fr-FR" sz="1150" spc="-75" noProof="0" dirty="0" err="1">
                <a:latin typeface="Montserrat"/>
                <a:cs typeface="Montserrat"/>
              </a:rPr>
              <a:t>No_show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vs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non-</a:t>
            </a:r>
            <a:r>
              <a:rPr lang="fr-FR" sz="1150" spc="-35" noProof="0" dirty="0">
                <a:latin typeface="Montserrat"/>
                <a:cs typeface="Montserrat"/>
              </a:rPr>
              <a:t>annulation)</a:t>
            </a:r>
            <a:endParaRPr lang="fr-FR" sz="1150" noProof="0" dirty="0">
              <a:latin typeface="Montserrat"/>
              <a:cs typeface="Montserra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38249" y="6253894"/>
            <a:ext cx="9734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19930" marR="5080" indent="-4507865">
              <a:lnSpc>
                <a:spcPct val="108700"/>
              </a:lnSpc>
              <a:spcBef>
                <a:spcPts val="9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Notre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approche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combine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nettoyage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rigoureux,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feature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engineering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et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analyse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approfondie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pour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préparer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un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 err="1">
                <a:latin typeface="Montserrat"/>
                <a:cs typeface="Montserrat"/>
              </a:rPr>
              <a:t>dataset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optimal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pour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60" noProof="0" dirty="0">
                <a:latin typeface="Montserrat"/>
                <a:cs typeface="Montserrat"/>
              </a:rPr>
              <a:t>la</a:t>
            </a:r>
            <a:r>
              <a:rPr lang="fr-FR" sz="1150" spc="-5" noProof="0" dirty="0">
                <a:latin typeface="Montserrat"/>
                <a:cs typeface="Montserrat"/>
              </a:rPr>
              <a:t> </a:t>
            </a:r>
            <a:r>
              <a:rPr lang="fr-FR" sz="1150" spc="-10" noProof="0" dirty="0">
                <a:latin typeface="Montserrat"/>
                <a:cs typeface="Montserrat"/>
              </a:rPr>
              <a:t>modélisation prédictive.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353299"/>
            <a:ext cx="12191999" cy="114299"/>
          </a:xfrm>
          <a:prstGeom prst="rect">
            <a:avLst/>
          </a:prstGeom>
        </p:spPr>
      </p:pic>
      <p:pic>
        <p:nvPicPr>
          <p:cNvPr id="79" name="Image 78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8DBA5838-697A-1F1F-E90A-E98182FFF0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81" y="181933"/>
            <a:ext cx="2065401" cy="2609686"/>
          </a:xfrm>
          <a:prstGeom prst="rect">
            <a:avLst/>
          </a:prstGeom>
        </p:spPr>
      </p:pic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11BFFF0E-E86C-AABB-4185-0E59F04519A9}"/>
              </a:ext>
            </a:extLst>
          </p:cNvPr>
          <p:cNvSpPr/>
          <p:nvPr/>
        </p:nvSpPr>
        <p:spPr>
          <a:xfrm>
            <a:off x="7562068" y="179937"/>
            <a:ext cx="826428" cy="213258"/>
          </a:xfrm>
          <a:prstGeom prst="roundRect">
            <a:avLst/>
          </a:prstGeom>
          <a:solidFill>
            <a:srgbClr val="0495DE"/>
          </a:solidFill>
        </p:spPr>
        <p:txBody>
          <a:bodyPr wrap="square" lIns="0" tIns="0" rIns="0" bIns="0" rtlCol="0"/>
          <a:lstStyle/>
          <a:p>
            <a:pPr algn="ctr"/>
            <a:r>
              <a:rPr lang="fr-FR" sz="1000" noProof="0" dirty="0">
                <a:solidFill>
                  <a:schemeClr val="bg1"/>
                </a:solidFill>
              </a:rPr>
              <a:t>Capture A</a:t>
            </a:r>
          </a:p>
        </p:txBody>
      </p:sp>
      <p:pic>
        <p:nvPicPr>
          <p:cNvPr id="87" name="object 64">
            <a:extLst>
              <a:ext uri="{FF2B5EF4-FFF2-40B4-BE49-F238E27FC236}">
                <a16:creationId xmlns:a16="http://schemas.microsoft.com/office/drawing/2014/main" id="{11445C07-0418-DA05-6A5D-E2BD00D2E0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99" y="915156"/>
            <a:ext cx="381019" cy="221041"/>
          </a:xfrm>
          <a:prstGeom prst="rect">
            <a:avLst/>
          </a:prstGeom>
        </p:spPr>
      </p:pic>
      <p:sp>
        <p:nvSpPr>
          <p:cNvPr id="88" name="object 68">
            <a:extLst>
              <a:ext uri="{FF2B5EF4-FFF2-40B4-BE49-F238E27FC236}">
                <a16:creationId xmlns:a16="http://schemas.microsoft.com/office/drawing/2014/main" id="{B9B455A1-59C4-81C2-594D-3F5FAEE9449F}"/>
              </a:ext>
            </a:extLst>
          </p:cNvPr>
          <p:cNvSpPr txBox="1"/>
          <p:nvPr/>
        </p:nvSpPr>
        <p:spPr>
          <a:xfrm>
            <a:off x="728077" y="915156"/>
            <a:ext cx="40589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150" spc="-75" noProof="0" dirty="0">
                <a:latin typeface="Montserrat"/>
                <a:cs typeface="Montserrat"/>
              </a:rPr>
              <a:t>Traitement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des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valeurs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75" noProof="0" dirty="0">
                <a:latin typeface="Montserrat"/>
                <a:cs typeface="Montserrat"/>
              </a:rPr>
              <a:t>manquantes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70" noProof="0" dirty="0">
                <a:latin typeface="Montserrat"/>
                <a:cs typeface="Montserrat"/>
              </a:rPr>
              <a:t>par</a:t>
            </a:r>
            <a:r>
              <a:rPr lang="fr-FR" sz="1150" spc="5" noProof="0" dirty="0">
                <a:latin typeface="Montserrat"/>
                <a:cs typeface="Montserrat"/>
              </a:rPr>
              <a:t> </a:t>
            </a:r>
            <a:r>
              <a:rPr lang="fr-FR" sz="1150" spc="-65" noProof="0" dirty="0">
                <a:latin typeface="Montserrat"/>
                <a:cs typeface="Montserrat"/>
              </a:rPr>
              <a:t>imputation</a:t>
            </a:r>
            <a:r>
              <a:rPr lang="fr-FR" sz="1150" noProof="0" dirty="0">
                <a:latin typeface="Montserrat"/>
                <a:cs typeface="Montserrat"/>
              </a:rPr>
              <a:t> </a:t>
            </a:r>
            <a:r>
              <a:rPr lang="fr-FR" sz="1150" spc="-30" noProof="0" dirty="0">
                <a:latin typeface="Montserrat"/>
                <a:cs typeface="Montserrat"/>
              </a:rPr>
              <a:t>avancée</a:t>
            </a:r>
            <a:endParaRPr lang="fr-FR" sz="1150" noProof="0" dirty="0">
              <a:latin typeface="Montserrat"/>
              <a:cs typeface="Montserrat"/>
            </a:endParaRPr>
          </a:p>
        </p:txBody>
      </p:sp>
      <p:pic>
        <p:nvPicPr>
          <p:cNvPr id="7" name="Image 6" descr="Une image contenant texte, capture d’écran, cercle, Police&#10;&#10;Le contenu généré par l’IA peut être incorrect.">
            <a:extLst>
              <a:ext uri="{FF2B5EF4-FFF2-40B4-BE49-F238E27FC236}">
                <a16:creationId xmlns:a16="http://schemas.microsoft.com/office/drawing/2014/main" id="{9BCE27BA-F3ED-FD6C-D379-592319C4D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92" y="3517151"/>
            <a:ext cx="2918496" cy="2317796"/>
          </a:xfrm>
          <a:prstGeom prst="rect">
            <a:avLst/>
          </a:prstGeom>
        </p:spPr>
      </p:pic>
      <p:pic>
        <p:nvPicPr>
          <p:cNvPr id="9" name="Image 8" descr="Une image contenant texte, capture d’écran, Police, cercle&#10;&#10;Le contenu généré par l’IA peut être incorrect.">
            <a:extLst>
              <a:ext uri="{FF2B5EF4-FFF2-40B4-BE49-F238E27FC236}">
                <a16:creationId xmlns:a16="http://schemas.microsoft.com/office/drawing/2014/main" id="{ABBE38E5-6994-67C0-5A1F-D72F43965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1" y="3439834"/>
            <a:ext cx="2918496" cy="2373222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E64EB5A-C8BF-71B7-5A93-494A51443187}"/>
              </a:ext>
            </a:extLst>
          </p:cNvPr>
          <p:cNvSpPr/>
          <p:nvPr/>
        </p:nvSpPr>
        <p:spPr>
          <a:xfrm>
            <a:off x="8684669" y="3451623"/>
            <a:ext cx="826428" cy="213258"/>
          </a:xfrm>
          <a:prstGeom prst="roundRect">
            <a:avLst/>
          </a:prstGeom>
          <a:solidFill>
            <a:srgbClr val="0495DE"/>
          </a:solidFill>
        </p:spPr>
        <p:txBody>
          <a:bodyPr wrap="square" lIns="0" tIns="0" rIns="0" bIns="0" rtlCol="0"/>
          <a:lstStyle/>
          <a:p>
            <a:r>
              <a:rPr lang="fr-FR" sz="1000" noProof="0" dirty="0">
                <a:solidFill>
                  <a:schemeClr val="bg1"/>
                </a:solidFill>
              </a:rPr>
              <a:t>Capture C</a:t>
            </a:r>
          </a:p>
        </p:txBody>
      </p:sp>
      <p:pic>
        <p:nvPicPr>
          <p:cNvPr id="17" name="Image 16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D24D0C50-D50E-B2A8-8EB1-CE8DAAA4B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67" y="178489"/>
            <a:ext cx="2517969" cy="2895225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49E21AC-93C0-A458-0DA1-9210C1B9719A}"/>
              </a:ext>
            </a:extLst>
          </p:cNvPr>
          <p:cNvSpPr/>
          <p:nvPr/>
        </p:nvSpPr>
        <p:spPr>
          <a:xfrm>
            <a:off x="10767222" y="163643"/>
            <a:ext cx="826428" cy="213258"/>
          </a:xfrm>
          <a:prstGeom prst="roundRect">
            <a:avLst/>
          </a:prstGeom>
          <a:solidFill>
            <a:srgbClr val="0495DE"/>
          </a:solidFill>
        </p:spPr>
        <p:txBody>
          <a:bodyPr wrap="square" lIns="0" tIns="0" rIns="0" bIns="0" rtlCol="0"/>
          <a:lstStyle/>
          <a:p>
            <a:pPr algn="ctr"/>
            <a:r>
              <a:rPr lang="fr-FR" sz="1000" noProof="0" dirty="0">
                <a:solidFill>
                  <a:schemeClr val="bg1"/>
                </a:solidFill>
              </a:rPr>
              <a:t>Capture B</a:t>
            </a:r>
          </a:p>
        </p:txBody>
      </p:sp>
    </p:spTree>
    <p:extLst>
      <p:ext uri="{BB962C8B-B14F-4D97-AF65-F5344CB8AC3E}">
        <p14:creationId xmlns:p14="http://schemas.microsoft.com/office/powerpoint/2010/main" val="6345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D2290438C6E4B8B4DA55A8199F62A" ma:contentTypeVersion="6" ma:contentTypeDescription="Crée un document." ma:contentTypeScope="" ma:versionID="7a8c75addd313caa64337365dc28e2fa">
  <xsd:schema xmlns:xsd="http://www.w3.org/2001/XMLSchema" xmlns:xs="http://www.w3.org/2001/XMLSchema" xmlns:p="http://schemas.microsoft.com/office/2006/metadata/properties" xmlns:ns3="7d847267-8b10-4b70-bbfa-e0477bd1e76e" targetNamespace="http://schemas.microsoft.com/office/2006/metadata/properties" ma:root="true" ma:fieldsID="1d3d95ac5ad593ecb1ddbfdaa99e8a80" ns3:_="">
    <xsd:import namespace="7d847267-8b10-4b70-bbfa-e0477bd1e76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47267-8b10-4b70-bbfa-e0477bd1e76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847267-8b10-4b70-bbfa-e0477bd1e76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93CBC3-26E1-44CA-8F76-D3A61D469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47267-8b10-4b70-bbfa-e0477bd1e7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121164-9204-4258-9545-7E6AAB32BE78}">
  <ds:schemaRefs>
    <ds:schemaRef ds:uri="http://schemas.microsoft.com/office/2006/documentManagement/types"/>
    <ds:schemaRef ds:uri="http://schemas.openxmlformats.org/package/2006/metadata/core-properties"/>
    <ds:schemaRef ds:uri="7d847267-8b10-4b70-bbfa-e0477bd1e76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979BF4-C9D1-4C6B-8840-D3F134C3F4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2064</Words>
  <Application>Microsoft Office PowerPoint</Application>
  <PresentationFormat>Personnalisé</PresentationFormat>
  <Paragraphs>405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5" baseType="lpstr">
      <vt:lpstr>Meiryo</vt:lpstr>
      <vt:lpstr>Arial</vt:lpstr>
      <vt:lpstr>Berlin Sans FB</vt:lpstr>
      <vt:lpstr>Calibri</vt:lpstr>
      <vt:lpstr>Century Gothic</vt:lpstr>
      <vt:lpstr>Comfortaa SemiBold</vt:lpstr>
      <vt:lpstr>Comic Sans MS</vt:lpstr>
      <vt:lpstr>Klavika Light</vt:lpstr>
      <vt:lpstr>Lucida Sans</vt:lpstr>
      <vt:lpstr>Montserrat</vt:lpstr>
      <vt:lpstr>Montserrat Medium</vt:lpstr>
      <vt:lpstr>Montserrat SemiBold</vt:lpstr>
      <vt:lpstr>Tahoma</vt:lpstr>
      <vt:lpstr>Times New Roman</vt:lpstr>
      <vt:lpstr>Trebuchet MS</vt:lpstr>
      <vt:lpstr>Office Theme</vt:lpstr>
      <vt:lpstr>Présentation du Projet</vt:lpstr>
      <vt:lpstr>Sommaire</vt:lpstr>
      <vt:lpstr>Introduction et Contexte</vt:lpstr>
      <vt:lpstr>Objectifs du Projet</vt:lpstr>
      <vt:lpstr>Calendrier et Jalons du Projet</vt:lpstr>
      <vt:lpstr>Méthodologie Agile</vt:lpstr>
      <vt:lpstr>Présentation PowerPoint</vt:lpstr>
      <vt:lpstr>Données et Prétraitement</vt:lpstr>
      <vt:lpstr>Présentation PowerPoint</vt:lpstr>
      <vt:lpstr>Modélisation</vt:lpstr>
      <vt:lpstr>Résultats et Interprétation</vt:lpstr>
      <vt:lpstr>Application et API</vt:lpstr>
      <vt:lpstr>Architecture AWS</vt:lpstr>
      <vt:lpstr>Architecture Azure</vt:lpstr>
      <vt:lpstr>Cas d'Utilisation Pratique</vt:lpstr>
      <vt:lpstr>Recommandations Pratiques</vt:lpstr>
      <vt:lpstr>Conclusion et Perspectives</vt:lpstr>
      <vt:lpstr>Merci pour votre attention</vt:lpstr>
      <vt:lpstr>Questions &amp; 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Projet</dc:title>
  <dc:creator>Badr Eddine Jeddane</dc:creator>
  <cp:lastModifiedBy>Francky FOUEJIO</cp:lastModifiedBy>
  <cp:revision>31</cp:revision>
  <cp:lastPrinted>2025-06-11T13:49:41Z</cp:lastPrinted>
  <dcterms:created xsi:type="dcterms:W3CDTF">2025-06-10T14:12:09Z</dcterms:created>
  <dcterms:modified xsi:type="dcterms:W3CDTF">2025-07-04T10:02:58Z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2025-06-10T00:00:00Z</vt:filetime>
  </property>
  <property fmtid="{D5CDD505-2E9C-101B-9397-08002B2CF9AE}" pid="5" name="ContentTypeId">
    <vt:lpwstr>0x010100B06D2290438C6E4B8B4DA55A8199F62A</vt:lpwstr>
  </property>
</Properties>
</file>