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88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70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7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4B1F9-BCFB-4E65-B3CF-66EE46B001A9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E225-3157-4838-B4FE-1D026E8A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BE225-3157-4838-B4FE-1D026E8A9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BE225-3157-4838-B4FE-1D026E8A9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3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6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D419E3-8FD1-4F63-8D4B-AC2F2BA7E16B}" type="datetimeFigureOut">
              <a:rPr lang="en-US" smtClean="0"/>
              <a:t>2021-09-22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og - Page 4 of 10 - United Homes">
            <a:extLst>
              <a:ext uri="{FF2B5EF4-FFF2-40B4-BE49-F238E27FC236}">
                <a16:creationId xmlns:a16="http://schemas.microsoft.com/office/drawing/2014/main" id="{7ED5C635-7C90-41C9-9BAB-AD192C8F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FA1897-1489-4239-8E28-C4317B3DA80D}"/>
              </a:ext>
            </a:extLst>
          </p:cNvPr>
          <p:cNvSpPr txBox="1"/>
          <p:nvPr/>
        </p:nvSpPr>
        <p:spPr>
          <a:xfrm>
            <a:off x="4418463" y="286182"/>
            <a:ext cx="61892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Melbourne </a:t>
            </a:r>
            <a:endParaRPr lang="en-US" sz="7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9B6CC-430B-4036-885F-59C04CB2C74F}"/>
              </a:ext>
            </a:extLst>
          </p:cNvPr>
          <p:cNvSpPr txBox="1"/>
          <p:nvPr/>
        </p:nvSpPr>
        <p:spPr>
          <a:xfrm>
            <a:off x="6397389" y="5502827"/>
            <a:ext cx="61892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Market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(2016-2018)</a:t>
            </a:r>
          </a:p>
        </p:txBody>
      </p:sp>
    </p:spTree>
    <p:extLst>
      <p:ext uri="{BB962C8B-B14F-4D97-AF65-F5344CB8AC3E}">
        <p14:creationId xmlns:p14="http://schemas.microsoft.com/office/powerpoint/2010/main" val="61682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218ABF-30AD-46B6-91CD-DD392D01A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329" y="297723"/>
            <a:ext cx="6987645" cy="5720939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of houses in </a:t>
            </a:r>
            <a:r>
              <a:rPr lang="en-A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elbourne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all the schools in Melbourne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crimes rates in different suburbs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AU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 stations info</a:t>
            </a:r>
          </a:p>
          <a:p>
            <a:pPr algn="l"/>
            <a:endParaRPr lang="en-AU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</a:t>
            </a: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csv formats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age of the data from 2016-2018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market fluctuations cause of COVID after 2018</a:t>
            </a:r>
            <a:b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4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FDE5-29DF-432E-8F79-2CE732F40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729" y="573269"/>
            <a:ext cx="8574622" cy="1799860"/>
          </a:xfrm>
        </p:spPr>
        <p:txBody>
          <a:bodyPr/>
          <a:lstStyle/>
          <a:p>
            <a:pPr algn="ctr"/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1</a:t>
            </a:r>
            <a:endParaRPr lang="en-US" i="1" dirty="0"/>
          </a:p>
        </p:txBody>
      </p:sp>
      <p:pic>
        <p:nvPicPr>
          <p:cNvPr id="3076" name="Picture 4" descr="5,844 BEST Hypothesis IMAGES, STOCK PHOTOS &amp; VECTORS | Adobe Stock">
            <a:extLst>
              <a:ext uri="{FF2B5EF4-FFF2-40B4-BE49-F238E27FC236}">
                <a16:creationId xmlns:a16="http://schemas.microsoft.com/office/drawing/2014/main" id="{5AF5CC09-000A-4509-BBBC-0D9C24DB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349" y="2567020"/>
            <a:ext cx="6207076" cy="347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3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ECE23-78E8-4364-8EC4-41B37278A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534"/>
            <a:ext cx="12192000" cy="69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4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8ED0-8550-47B9-A655-0CB164A4F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571136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Numbers: 34857</a:t>
            </a:r>
            <a:b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Suburb Numbers: 345</a:t>
            </a:r>
          </a:p>
        </p:txBody>
      </p:sp>
    </p:spTree>
    <p:extLst>
      <p:ext uri="{BB962C8B-B14F-4D97-AF65-F5344CB8AC3E}">
        <p14:creationId xmlns:p14="http://schemas.microsoft.com/office/powerpoint/2010/main" val="319780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8C51-CED1-41A2-AB5D-D8E7E2840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042" y="518616"/>
            <a:ext cx="9093957" cy="4842428"/>
          </a:xfrm>
        </p:spPr>
        <p:txBody>
          <a:bodyPr>
            <a:noAutofit/>
          </a:bodyPr>
          <a:lstStyle/>
          <a:p>
            <a:pPr algn="l"/>
            <a:r>
              <a:rPr lang="en-US" sz="4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There is </a:t>
            </a:r>
            <a:r>
              <a:rPr lang="en-US" sz="40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 difference 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 avg </a:t>
            </a: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 prices and different distances from  CBD.</a:t>
            </a: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The avg house price in closer             distances from CBD is </a:t>
            </a:r>
            <a:r>
              <a:rPr lang="en-US" sz="40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8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BF9EB4-3BD4-4E0D-88AB-8C92ABE9D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331" y="4694830"/>
            <a:ext cx="6987645" cy="1501254"/>
          </a:xfrm>
        </p:spPr>
        <p:txBody>
          <a:bodyPr>
            <a:noAutofit/>
          </a:bodyPr>
          <a:lstStyle/>
          <a:p>
            <a:pPr algn="ctr"/>
            <a:r>
              <a:rPr lang="en-US" sz="28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house prices in all suburbs</a:t>
            </a:r>
            <a:endParaRPr lang="en-US" sz="2500" b="1" i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-0.46</a:t>
            </a:r>
          </a:p>
          <a:p>
            <a:pPr algn="ctr"/>
            <a:r>
              <a:rPr lang="en-US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&lt;r &lt;0.5 =&gt;  Weak Relationship</a:t>
            </a:r>
            <a:endParaRPr lang="en-US" sz="25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F80B3-D032-4423-938E-8FFBE87EE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48" y="67760"/>
            <a:ext cx="6060904" cy="42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3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6987645" cy="13885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highest house prices by suburbs</a:t>
            </a:r>
          </a:p>
          <a:p>
            <a:pPr algn="ctr"/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4ADF3-DBC1-4658-8BF2-2870331F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75" y="176550"/>
            <a:ext cx="4901587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highest house prices by suburbs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-0.01 X + 2.05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-0.46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0.77 &gt;0.05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B6CB8-60AF-4E3A-9370-79A85ACCA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39" y="-207729"/>
            <a:ext cx="4937815" cy="49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7"/>
            <a:ext cx="7167107" cy="16129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highest house prices by suburb&amp; type</a:t>
            </a:r>
          </a:p>
          <a:p>
            <a:pPr algn="ctr"/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“h” type</a:t>
            </a:r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5530C-A8F8-4AD4-A5C6-C89DBA9C6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22" y="0"/>
            <a:ext cx="4901587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highest house prices by suburbs&amp; type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-0.04 X + 2.66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-0.31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0.17 &gt;0.05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829FE-C8A0-496D-8F0C-CFF05C267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63" y="96738"/>
            <a:ext cx="4710688" cy="47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1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225D-E1C6-4927-9D4A-346AB8EF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394" y="253218"/>
            <a:ext cx="9758629" cy="236337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Franco, Joseph, Catherine, Nasrin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#3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57298-B2AD-4E57-8223-D9ACD66B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03" y="1747570"/>
            <a:ext cx="6759135" cy="44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6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7"/>
            <a:ext cx="7167107" cy="16129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 house prices by suburb&amp; type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them “t” , “u” type</a:t>
            </a:r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066809-0B83-4EA2-AA51-F7F9ACAD0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02" y="67824"/>
            <a:ext cx="5168254" cy="47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</a:t>
            </a:r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nearest house to CBD by suburb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0.25 X + 0.6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0.53 &gt;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0.11 &gt;0.05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BB884-EF3E-4FC0-849B-AE99E941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61" y="0"/>
            <a:ext cx="5011888" cy="50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7"/>
            <a:ext cx="7167107" cy="16129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nearest houses to CBD by suburb&amp; type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 of “h” , “t” , “u” type</a:t>
            </a:r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40DC-760B-4AD1-8C1B-B1B622539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03" y="131316"/>
            <a:ext cx="4901587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67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nearest houses to CBD by suburb&amp; type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0.22 X + 0.76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0.19 &lt;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0.42 &gt;0.05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57429-E21B-4A47-AE13-6B2EC3F7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63" y="33462"/>
            <a:ext cx="4819870" cy="48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0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7"/>
            <a:ext cx="7167107" cy="16129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nearest houses to CBD by suburb&amp; year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from 2018</a:t>
            </a:r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F125B-E06E-460A-BFC7-29D416C5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89" y="0"/>
            <a:ext cx="4780503" cy="484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6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nearest houses to CBD by suburb&amp; year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0.25 X + 0.64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0.47 &lt;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0.03&lt;0.05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7BE4C-EC2F-4D2B-83EA-BE6C7EB5D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61" y="0"/>
            <a:ext cx="4766229" cy="476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7"/>
            <a:ext cx="7167107" cy="161296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of house prices in different distance groups (bins)</a:t>
            </a:r>
          </a:p>
          <a:p>
            <a:pPr algn="ctr"/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A58FB-262F-4625-8B50-C29EBDDC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91" y="402609"/>
            <a:ext cx="5307725" cy="40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of house prices in different distance groups (bins)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-0.01 X + 1.18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-0.93 &gt;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0.02&lt;0.05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44F1F-5BFA-450F-B5BD-8F43F0130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61" y="0"/>
            <a:ext cx="4889058" cy="488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94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F0-449A-471F-8056-78618C26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19" y="354843"/>
            <a:ext cx="8574622" cy="156696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Hypothesis 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298-3E93-42C3-B219-AC7E38FC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888" y="2385830"/>
            <a:ext cx="7246953" cy="308009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 negative relationship between the average of house price and different distance groups </a:t>
            </a:r>
          </a:p>
          <a:p>
            <a:pPr algn="ctr"/>
            <a:r>
              <a:rPr lang="en-US" sz="40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Melbourne</a:t>
            </a:r>
          </a:p>
          <a:p>
            <a:pPr marR="0" lvl="1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68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9CA0-9E86-4E50-A616-A386F352A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FA92-01DD-4CA9-BF01-E83B7A995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905932"/>
            <a:ext cx="8574622" cy="113453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6A52-BD32-43A0-9B62-FF50FD4F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601035"/>
            <a:ext cx="6987645" cy="3344335"/>
          </a:xfrm>
        </p:spPr>
        <p:txBody>
          <a:bodyPr>
            <a:noAutofit/>
          </a:bodyPr>
          <a:lstStyle/>
          <a:p>
            <a:pPr marL="742950" marR="0" lvl="1" indent="-285750" algn="l" fontAlgn="base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 from CBD</a:t>
            </a:r>
            <a:endParaRPr lang="en-US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fontAlgn="base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Crime rates</a:t>
            </a:r>
            <a:endParaRPr lang="en-US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fontAlgn="base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Schools </a:t>
            </a:r>
          </a:p>
          <a:p>
            <a:pPr marL="742950" marR="0" lvl="1" indent="-285750" algn="l" fontAlgn="base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Stations</a:t>
            </a:r>
            <a:endParaRPr lang="en-US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7A0E2-8496-4ECF-ABB4-AEC8A6CF7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02" y="1295253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ypothesis Testing Definition">
            <a:extLst>
              <a:ext uri="{FF2B5EF4-FFF2-40B4-BE49-F238E27FC236}">
                <a16:creationId xmlns:a16="http://schemas.microsoft.com/office/drawing/2014/main" id="{1C67CBE6-7896-49A8-8392-ACA0DB73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9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8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F0-449A-471F-8056-78618C26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19" y="641445"/>
            <a:ext cx="8574622" cy="128036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298-3E93-42C3-B219-AC7E38FC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888" y="2385830"/>
            <a:ext cx="7246953" cy="3080098"/>
          </a:xfrm>
        </p:spPr>
        <p:txBody>
          <a:bodyPr>
            <a:noAutofit/>
          </a:bodyPr>
          <a:lstStyle/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distance from CBD has direct correlation to the housing price. </a:t>
            </a:r>
          </a:p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nearer to the CBD, the higher the house price.</a:t>
            </a:r>
            <a:endParaRPr lang="en-US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6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F0-449A-471F-8056-78618C26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19" y="641445"/>
            <a:ext cx="8574622" cy="128036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2: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298-3E93-42C3-B219-AC7E38FC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888" y="2181113"/>
            <a:ext cx="7246953" cy="3830725"/>
          </a:xfrm>
        </p:spPr>
        <p:txBody>
          <a:bodyPr>
            <a:noAutofit/>
          </a:bodyPr>
          <a:lstStyle/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Crime Rates will affect the house price in the suburb negatively. </a:t>
            </a:r>
          </a:p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higher the crime rate, the less likely the house price will increase.</a:t>
            </a:r>
            <a:endParaRPr lang="en-US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F0-449A-471F-8056-78618C26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19" y="641445"/>
            <a:ext cx="8574622" cy="128036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3: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298-3E93-42C3-B219-AC7E38FC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002" y="2085580"/>
            <a:ext cx="7794903" cy="3080098"/>
          </a:xfrm>
        </p:spPr>
        <p:txBody>
          <a:bodyPr>
            <a:noAutofit/>
          </a:bodyPr>
          <a:lstStyle/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school zone area is one of the main reason for the surge in house prices of specific suburb. Both private and public school play a big role when it comes to choosing the right suburb to live in.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9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F0-449A-471F-8056-78618C26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19" y="641445"/>
            <a:ext cx="8574622" cy="128036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4: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298-3E93-42C3-B219-AC7E38FC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888" y="2385830"/>
            <a:ext cx="7246953" cy="3080098"/>
          </a:xfrm>
        </p:spPr>
        <p:txBody>
          <a:bodyPr>
            <a:noAutofit/>
          </a:bodyPr>
          <a:lstStyle/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nearest to the train stations has a direct effect on the house prices. </a:t>
            </a:r>
          </a:p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</a:t>
            </a: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to the train stations, the higher the house prices.</a:t>
            </a:r>
            <a:endParaRPr lang="en-US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0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FDE5-29DF-432E-8F79-2CE732F40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729" y="573269"/>
            <a:ext cx="8574622" cy="1799860"/>
          </a:xfrm>
        </p:spPr>
        <p:txBody>
          <a:bodyPr/>
          <a:lstStyle/>
          <a:p>
            <a:pPr algn="ctr"/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US" dirty="0"/>
          </a:p>
        </p:txBody>
      </p:sp>
      <p:pic>
        <p:nvPicPr>
          <p:cNvPr id="1026" name="Picture 2" descr="How to Analyze a Dataset: 6 Steps | HBS Online">
            <a:extLst>
              <a:ext uri="{FF2B5EF4-FFF2-40B4-BE49-F238E27FC236}">
                <a16:creationId xmlns:a16="http://schemas.microsoft.com/office/drawing/2014/main" id="{CD656E5C-D383-43CD-BFD5-4611A264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18" y="2373129"/>
            <a:ext cx="6883644" cy="344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92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249</TotalTime>
  <Words>585</Words>
  <Application>Microsoft Office PowerPoint</Application>
  <PresentationFormat>Widescreen</PresentationFormat>
  <Paragraphs>93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Courier New</vt:lpstr>
      <vt:lpstr>Times New Roman</vt:lpstr>
      <vt:lpstr>Wingdings</vt:lpstr>
      <vt:lpstr>Parallax</vt:lpstr>
      <vt:lpstr>PowerPoint Presentation</vt:lpstr>
      <vt:lpstr> Franco, Joseph, Catherine, Nasrin Group #3 </vt:lpstr>
      <vt:lpstr>Main Questions</vt:lpstr>
      <vt:lpstr>PowerPoint Presentation</vt:lpstr>
      <vt:lpstr>Hypothesis 1:</vt:lpstr>
      <vt:lpstr>Hypothesis 2:</vt:lpstr>
      <vt:lpstr>Hypothesis 3:</vt:lpstr>
      <vt:lpstr>Hypothesis 4:</vt:lpstr>
      <vt:lpstr>Datasets</vt:lpstr>
      <vt:lpstr>PowerPoint Presentation</vt:lpstr>
      <vt:lpstr>Hypothesis 1</vt:lpstr>
      <vt:lpstr>PowerPoint Presentation</vt:lpstr>
      <vt:lpstr>Row Numbers: 34857  Suburb Numbers: 345</vt:lpstr>
      <vt:lpstr>H0 = There is no difference between avg  house prices and different distances from  CBD.   H1 = The avg house price in closer             distances from CBD is higher.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 for Hypothesis 1: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</dc:title>
  <dc:creator>Nasrin</dc:creator>
  <cp:lastModifiedBy>Nasrin</cp:lastModifiedBy>
  <cp:revision>39</cp:revision>
  <dcterms:created xsi:type="dcterms:W3CDTF">2021-09-22T12:25:05Z</dcterms:created>
  <dcterms:modified xsi:type="dcterms:W3CDTF">2021-09-22T16:34:08Z</dcterms:modified>
</cp:coreProperties>
</file>