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9" r:id="rId3"/>
  </p:sldMasterIdLst>
  <p:notesMasterIdLst>
    <p:notesMasterId r:id="rId16"/>
  </p:notesMasterIdLst>
  <p:sldIdLst>
    <p:sldId id="256" r:id="rId4"/>
    <p:sldId id="257" r:id="rId5"/>
    <p:sldId id="258" r:id="rId6"/>
    <p:sldId id="269" r:id="rId7"/>
    <p:sldId id="260" r:id="rId8"/>
    <p:sldId id="261" r:id="rId9"/>
    <p:sldId id="262" r:id="rId10"/>
    <p:sldId id="263" r:id="rId11"/>
    <p:sldId id="264" r:id="rId12"/>
    <p:sldId id="265" r:id="rId13"/>
    <p:sldId id="266" r:id="rId14"/>
    <p:sldId id="267" r:id="rId15"/>
  </p:sldIdLst>
  <p:sldSz cx="12192000" cy="6858000"/>
  <p:notesSz cx="6858000" cy="9144000"/>
  <p:embeddedFontLst>
    <p:embeddedFont>
      <p:font typeface="Abadi" panose="020B0604020104020204" pitchFamily="34" charset="0"/>
      <p:regular r:id="rId17"/>
    </p:embeddedFont>
    <p:embeddedFont>
      <p:font typeface="Bookman Old Style" panose="020506040505050202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Libre Franklin"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NljbIHxArlMV9lkNL/QKIMF/4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f86c3138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f86c3138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15"/>
          <p:cNvCxnSpPr/>
          <p:nvPr/>
        </p:nvCxnSpPr>
        <p:spPr>
          <a:xfrm>
            <a:off x="1207658" y="4474741"/>
            <a:ext cx="9875520" cy="0"/>
          </a:xfrm>
          <a:prstGeom prst="straightConnector1">
            <a:avLst/>
          </a:prstGeom>
          <a:noFill/>
          <a:ln w="12700" cap="flat" cmpd="sng">
            <a:solidFill>
              <a:srgbClr val="FEFEFE"/>
            </a:solidFill>
            <a:prstDash val="solid"/>
            <a:round/>
            <a:headEnd type="none" w="sm" len="sm"/>
            <a:tailEnd type="none" w="sm" len="sm"/>
          </a:ln>
        </p:spPr>
      </p:cxnSp>
      <p:sp>
        <p:nvSpPr>
          <p:cNvPr id="18" name="Google Shape;18;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4570-B730-47A8-83B3-D6DC9E8AC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8172EA5-D51C-460C-B9B7-A8DDDDA6A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F121055-2061-4223-90D6-75FE77C5E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DBB89-253F-4220-9B36-26B3403C7915}"/>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C1E86873-713F-4841-9410-D159391D03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4EE386-DAEC-442D-A0A1-57A81C0C78F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509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6E15-9087-433B-84B9-01673F3B4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15365DF-751C-4EE6-8127-E0A92B3EC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C17C691-E5CC-45FC-A518-F90B5BB43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8FD68-6080-4685-8C16-3DF1F11CC9A8}"/>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70843ADB-9F24-41AB-8B5F-0C31284D8D2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582953-2703-41D7-AB62-B236BCCB2D7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88558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9635-D590-41DC-878A-725DBDF7990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3F6C4B-F66D-404D-AC55-D1839F5111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83FD38-217B-4E19-9C43-241F88300A0D}"/>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ED455DFD-098F-4F99-B7EA-257CAE8855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3943409-04C2-4D96-9D6E-8B024094B4D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89930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26D0B-A19A-4135-BB94-EF49FC8917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BBDED23-F1E0-416F-85D8-8D0EA08BC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7AB53E-AE4C-4131-BEB5-8695176572F8}"/>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87C293AE-EF57-40C4-A964-30B5D416FB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22D28D0-739B-41EB-9483-052637DEB90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11582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8"/>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FEFEFE"/>
              </a:buClr>
              <a:buSzPts val="1800"/>
              <a:buChar char="◦"/>
              <a:defRPr/>
            </a:lvl2pPr>
            <a:lvl3pPr marL="1371600" lvl="2" indent="-342900" algn="l">
              <a:lnSpc>
                <a:spcPct val="100000"/>
              </a:lnSpc>
              <a:spcBef>
                <a:spcPts val="400"/>
              </a:spcBef>
              <a:spcAft>
                <a:spcPts val="0"/>
              </a:spcAft>
              <a:buClr>
                <a:srgbClr val="FEFEFE"/>
              </a:buClr>
              <a:buSzPts val="1800"/>
              <a:buChar char="◦"/>
              <a:defRPr/>
            </a:lvl3pPr>
            <a:lvl4pPr marL="1828800" lvl="3" indent="-342900" algn="l">
              <a:lnSpc>
                <a:spcPct val="100000"/>
              </a:lnSpc>
              <a:spcBef>
                <a:spcPts val="400"/>
              </a:spcBef>
              <a:spcAft>
                <a:spcPts val="0"/>
              </a:spcAft>
              <a:buClr>
                <a:srgbClr val="FEFEFE"/>
              </a:buClr>
              <a:buSzPts val="1800"/>
              <a:buChar char="◦"/>
              <a:defRPr/>
            </a:lvl4pPr>
            <a:lvl5pPr marL="2286000" lvl="4" indent="-342900" algn="l">
              <a:lnSpc>
                <a:spcPct val="100000"/>
              </a:lnSpc>
              <a:spcBef>
                <a:spcPts val="400"/>
              </a:spcBef>
              <a:spcAft>
                <a:spcPts val="0"/>
              </a:spcAft>
              <a:buClr>
                <a:srgbClr val="FEFEFE"/>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4" name="Google Shape;104;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5568-CD72-439B-9788-D4C82FCD2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ADA2C1-AE47-4215-8D87-DD3300629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0BD4D83-4C81-4636-A7F4-1B9B3E367774}"/>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9EA438BE-9132-4A58-80B8-A9355CD9205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F6C879-B686-43C0-B9D7-DD833692864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392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D63C-E0B6-4EA4-87D9-DBD31484923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6B1EB3-AB15-40A3-B225-BB5881943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1A18AF-3EA9-49DD-8944-AF75B8A838C8}"/>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19A8AAFD-8C38-4C28-BAFF-1411986390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149E3E-414A-4FAE-AC4B-1095A0479D3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327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0CB7-805B-42AF-A908-A904E0787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F74D15A-A213-48CD-BBE3-8ED793E8C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67888-D3D7-4B9A-954C-56C9BF32DEF0}"/>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DDD05BD7-A827-4996-838A-A44D4D96A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699065-7EC4-4233-9860-8C81BBC31E6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077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ED6E-D9F8-4B71-A2CB-A4CE6C6F610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26BAA09-09F4-4CFB-B132-D73F68D8B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C4E48E0-406F-4243-A9C7-C142DE7EC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EAF39F1-2007-4218-8E75-98AD9DDF8D94}"/>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94EDAC4D-9DB1-42AB-9C86-9AFB46E0F5A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951D8F-670D-4103-8C92-4A63FD167F6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53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C7EF-2145-43AE-B339-F6DF4DC0250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A5F14A-13B8-492B-BED5-B5678B77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43B79-E964-4DBD-ABA4-DECFB74EE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D9B14C6-7053-45D8-9824-66A9254DD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D7373-E233-48E2-888B-CDC0AE09E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44D7528-0D7A-4A38-AB35-04193127CF7B}"/>
              </a:ext>
            </a:extLst>
          </p:cNvPr>
          <p:cNvSpPr>
            <a:spLocks noGrp="1"/>
          </p:cNvSpPr>
          <p:nvPr>
            <p:ph type="dt" sz="half" idx="10"/>
          </p:nvPr>
        </p:nvSpPr>
        <p:spPr/>
        <p:txBody>
          <a:bodyPr/>
          <a:lstStyle/>
          <a:p>
            <a:endParaRPr lang="en-AU"/>
          </a:p>
        </p:txBody>
      </p:sp>
      <p:sp>
        <p:nvSpPr>
          <p:cNvPr id="8" name="Footer Placeholder 7">
            <a:extLst>
              <a:ext uri="{FF2B5EF4-FFF2-40B4-BE49-F238E27FC236}">
                <a16:creationId xmlns:a16="http://schemas.microsoft.com/office/drawing/2014/main" id="{6B756260-2E73-4C2C-9428-3EDC5525039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283B99C-7727-42CE-9672-76ECB995525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523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F1B3-85DB-4672-9B3B-743816612AA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A626C5E-7A65-4E73-8A1F-D663CFCAF41B}"/>
              </a:ext>
            </a:extLst>
          </p:cNvPr>
          <p:cNvSpPr>
            <a:spLocks noGrp="1"/>
          </p:cNvSpPr>
          <p:nvPr>
            <p:ph type="dt" sz="half" idx="10"/>
          </p:nvPr>
        </p:nvSpPr>
        <p:spPr/>
        <p:txBody>
          <a:bodyPr/>
          <a:lstStyle/>
          <a:p>
            <a:endParaRPr lang="en-AU"/>
          </a:p>
        </p:txBody>
      </p:sp>
      <p:sp>
        <p:nvSpPr>
          <p:cNvPr id="4" name="Footer Placeholder 3">
            <a:extLst>
              <a:ext uri="{FF2B5EF4-FFF2-40B4-BE49-F238E27FC236}">
                <a16:creationId xmlns:a16="http://schemas.microsoft.com/office/drawing/2014/main" id="{396B9B13-0F04-4F0D-B2F4-08C2F632CFC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C44CD9C-DDD4-4A8C-8056-2303DDE678A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01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1512F-39C8-4A91-808D-D3A1D5E560D3}"/>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F4E32E40-F9BF-4088-B2CC-2A868AC5126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F5BAC9C-985A-4F82-9BFA-376BB282CB7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348545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a:buNone/>
              <a:defRPr sz="4700" b="0" i="0" u="none" strike="noStrike" cap="non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9" name="Google Shape;9;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0" name="Google Shape;10;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13"/>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
        <p:cNvGrpSpPr/>
        <p:nvPr/>
      </p:nvGrpSpPr>
      <p:grpSpPr>
        <a:xfrm>
          <a:off x="0" y="0"/>
          <a:ext cx="0" cy="0"/>
          <a:chOff x="0" y="0"/>
          <a:chExt cx="0" cy="0"/>
        </a:xfrm>
      </p:grpSpPr>
      <p:sp>
        <p:nvSpPr>
          <p:cNvPr id="94" name="Google Shape;94;p1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a:buNone/>
              <a:defRPr sz="4700" b="0" i="0" u="none" strike="noStrike" cap="non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17"/>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97" name="Google Shape;97;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8" name="Google Shape;98;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9" name="Google Shape;99;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00" name="Google Shape;100;p17"/>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CC467-6E6D-4754-B14C-28F382507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682C37D-3577-441B-891D-BEA26ADE7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3D8D91-473B-4A89-BC73-8AF60DAA9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a:extLst>
              <a:ext uri="{FF2B5EF4-FFF2-40B4-BE49-F238E27FC236}">
                <a16:creationId xmlns:a16="http://schemas.microsoft.com/office/drawing/2014/main" id="{1E1AA1D6-F0F1-41C1-B83E-F833D6373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385F8D-F9FE-4DBF-8F65-4DD411CF6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49232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sp>
        <p:nvSpPr>
          <p:cNvPr id="111" name="Google Shape;111;p1"/>
          <p:cNvSpPr/>
          <p:nvPr/>
        </p:nvSpPr>
        <p:spPr>
          <a:xfrm>
            <a:off x="1" y="0"/>
            <a:ext cx="12188726" cy="68589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pic>
        <p:nvPicPr>
          <p:cNvPr id="112" name="Google Shape;112;p1" descr="A close up of a piece of paper with a pencil laying on top"/>
          <p:cNvPicPr preferRelativeResize="0"/>
          <p:nvPr/>
        </p:nvPicPr>
        <p:blipFill rotWithShape="1">
          <a:blip r:embed="rId3">
            <a:alphaModFix/>
          </a:blip>
          <a:srcRect/>
          <a:stretch/>
        </p:blipFill>
        <p:spPr>
          <a:xfrm>
            <a:off x="20" y="975"/>
            <a:ext cx="12191980" cy="6858000"/>
          </a:xfrm>
          <a:prstGeom prst="rect">
            <a:avLst/>
          </a:prstGeom>
          <a:noFill/>
          <a:ln>
            <a:noFill/>
          </a:ln>
        </p:spPr>
      </p:pic>
      <p:sp>
        <p:nvSpPr>
          <p:cNvPr id="113" name="Google Shape;113;p1"/>
          <p:cNvSpPr/>
          <p:nvPr/>
        </p:nvSpPr>
        <p:spPr>
          <a:xfrm>
            <a:off x="7912607" y="1238442"/>
            <a:ext cx="3635926" cy="4355751"/>
          </a:xfrm>
          <a:prstGeom prst="rect">
            <a:avLst/>
          </a:prstGeom>
          <a:solidFill>
            <a:schemeClr val="dk1">
              <a:alpha val="8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14" name="Google Shape;114;p1"/>
          <p:cNvSpPr txBox="1">
            <a:spLocks noGrp="1"/>
          </p:cNvSpPr>
          <p:nvPr>
            <p:ph type="ctrTitle"/>
          </p:nvPr>
        </p:nvSpPr>
        <p:spPr>
          <a:xfrm>
            <a:off x="8123425" y="1340075"/>
            <a:ext cx="3205500" cy="3168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Bookman Old Style"/>
              <a:buNone/>
            </a:pPr>
            <a:r>
              <a:rPr lang="en-US" sz="4400">
                <a:solidFill>
                  <a:schemeClr val="lt1"/>
                </a:solidFill>
              </a:rPr>
              <a:t>House Price Prediction Using</a:t>
            </a:r>
            <a:endParaRPr sz="4400">
              <a:solidFill>
                <a:schemeClr val="lt1"/>
              </a:solidFill>
            </a:endParaRPr>
          </a:p>
          <a:p>
            <a:pPr marL="0" lvl="0" indent="0" algn="l" rtl="0">
              <a:lnSpc>
                <a:spcPct val="90000"/>
              </a:lnSpc>
              <a:spcBef>
                <a:spcPts val="0"/>
              </a:spcBef>
              <a:spcAft>
                <a:spcPts val="0"/>
              </a:spcAft>
              <a:buClr>
                <a:schemeClr val="lt1"/>
              </a:buClr>
              <a:buSzPct val="100000"/>
              <a:buFont typeface="Bookman Old Style"/>
              <a:buNone/>
            </a:pPr>
            <a:r>
              <a:rPr lang="en-US" sz="4400">
                <a:solidFill>
                  <a:schemeClr val="lt1"/>
                </a:solidFill>
              </a:rPr>
              <a:t>Machine Learning </a:t>
            </a:r>
            <a:endParaRPr/>
          </a:p>
        </p:txBody>
      </p:sp>
      <p:sp>
        <p:nvSpPr>
          <p:cNvPr id="115" name="Google Shape;115;p1"/>
          <p:cNvSpPr txBox="1">
            <a:spLocks noGrp="1"/>
          </p:cNvSpPr>
          <p:nvPr>
            <p:ph type="subTitle" idx="1"/>
          </p:nvPr>
        </p:nvSpPr>
        <p:spPr>
          <a:xfrm>
            <a:off x="8127749" y="4608576"/>
            <a:ext cx="3267081" cy="77418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US" sz="1400" dirty="0"/>
              <a:t>HAYLEY , CATHERINE , NASRIN , FRANCO</a:t>
            </a:r>
            <a:endParaRPr sz="1400" dirty="0"/>
          </a:p>
        </p:txBody>
      </p:sp>
      <p:cxnSp>
        <p:nvCxnSpPr>
          <p:cNvPr id="116" name="Google Shape;116;p1"/>
          <p:cNvCxnSpPr/>
          <p:nvPr/>
        </p:nvCxnSpPr>
        <p:spPr>
          <a:xfrm>
            <a:off x="8176090" y="4508519"/>
            <a:ext cx="3108960" cy="0"/>
          </a:xfrm>
          <a:prstGeom prst="straightConnector1">
            <a:avLst/>
          </a:prstGeom>
          <a:noFill/>
          <a:ln w="19050" cap="flat" cmpd="sng">
            <a:solidFill>
              <a:schemeClr val="accent1"/>
            </a:solidFill>
            <a:prstDash val="solid"/>
            <a:round/>
            <a:headEnd type="none" w="sm" len="sm"/>
            <a:tailEnd type="none" w="sm" len="sm"/>
          </a:ln>
        </p:spPr>
      </p:cxnSp>
      <p:sp>
        <p:nvSpPr>
          <p:cNvPr id="117" name="Google Shape;117;p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8"/>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03" name="Google Shape;203;p8"/>
          <p:cNvSpPr txBox="1">
            <a:spLocks noGrp="1"/>
          </p:cNvSpPr>
          <p:nvPr>
            <p:ph type="title"/>
          </p:nvPr>
        </p:nvSpPr>
        <p:spPr>
          <a:xfrm>
            <a:off x="6569560" y="1572018"/>
            <a:ext cx="5127300" cy="615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3600"/>
              <a:buFont typeface="Bookman Old Style"/>
              <a:buNone/>
            </a:pPr>
            <a:r>
              <a:rPr lang="en-US" sz="3300" b="1" dirty="0"/>
              <a:t>Prediction vs Actual</a:t>
            </a:r>
            <a:endParaRPr sz="3930" b="1" dirty="0"/>
          </a:p>
        </p:txBody>
      </p:sp>
      <p:cxnSp>
        <p:nvCxnSpPr>
          <p:cNvPr id="204" name="Google Shape;204;p8"/>
          <p:cNvCxnSpPr/>
          <p:nvPr/>
        </p:nvCxnSpPr>
        <p:spPr>
          <a:xfrm>
            <a:off x="6514044" y="2246569"/>
            <a:ext cx="4572000" cy="0"/>
          </a:xfrm>
          <a:prstGeom prst="straightConnector1">
            <a:avLst/>
          </a:prstGeom>
          <a:noFill/>
          <a:ln w="12700" cap="flat" cmpd="sng">
            <a:solidFill>
              <a:srgbClr val="3F3F3F"/>
            </a:solidFill>
            <a:prstDash val="solid"/>
            <a:round/>
            <a:headEnd type="none" w="sm" len="sm"/>
            <a:tailEnd type="none" w="sm" len="sm"/>
          </a:ln>
        </p:spPr>
      </p:cxnSp>
      <p:sp>
        <p:nvSpPr>
          <p:cNvPr id="205" name="Google Shape;205;p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txBox="1"/>
          <p:nvPr/>
        </p:nvSpPr>
        <p:spPr>
          <a:xfrm>
            <a:off x="7374064" y="6234146"/>
            <a:ext cx="5517900"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sng" strike="noStrike" cap="none" dirty="0">
                <a:solidFill>
                  <a:schemeClr val="dk1"/>
                </a:solidFill>
                <a:latin typeface="Libre Franklin"/>
                <a:ea typeface="Libre Franklin"/>
                <a:cs typeface="Libre Franklin"/>
                <a:sym typeface="Libre Franklin"/>
              </a:rPr>
              <a:t>https://public.tableau.com/app/profile/hayley.lim1475/viz/FinalProject_16428453496070/Story1#1</a:t>
            </a:r>
            <a:endParaRPr sz="800" dirty="0">
              <a:solidFill>
                <a:schemeClr val="dk1"/>
              </a:solidFill>
              <a:latin typeface="Libre Franklin"/>
              <a:ea typeface="Libre Franklin"/>
              <a:cs typeface="Libre Franklin"/>
              <a:sym typeface="Libre Franklin"/>
            </a:endParaRPr>
          </a:p>
        </p:txBody>
      </p:sp>
      <p:pic>
        <p:nvPicPr>
          <p:cNvPr id="207" name="Google Shape;207;p8"/>
          <p:cNvPicPr preferRelativeResize="0"/>
          <p:nvPr/>
        </p:nvPicPr>
        <p:blipFill rotWithShape="1">
          <a:blip r:embed="rId3">
            <a:alphaModFix/>
          </a:blip>
          <a:srcRect/>
          <a:stretch/>
        </p:blipFill>
        <p:spPr>
          <a:xfrm>
            <a:off x="10711006" y="5426590"/>
            <a:ext cx="1381125" cy="504825"/>
          </a:xfrm>
          <a:prstGeom prst="rect">
            <a:avLst/>
          </a:prstGeom>
          <a:noFill/>
          <a:ln>
            <a:noFill/>
          </a:ln>
        </p:spPr>
      </p:pic>
      <p:pic>
        <p:nvPicPr>
          <p:cNvPr id="3" name="Picture 2">
            <a:extLst>
              <a:ext uri="{FF2B5EF4-FFF2-40B4-BE49-F238E27FC236}">
                <a16:creationId xmlns:a16="http://schemas.microsoft.com/office/drawing/2014/main" id="{0C82732B-DCEA-4B6B-99B2-7AAC649B0E76}"/>
              </a:ext>
            </a:extLst>
          </p:cNvPr>
          <p:cNvPicPr>
            <a:picLocks noChangeAspect="1"/>
          </p:cNvPicPr>
          <p:nvPr/>
        </p:nvPicPr>
        <p:blipFill>
          <a:blip r:embed="rId4"/>
          <a:stretch>
            <a:fillRect/>
          </a:stretch>
        </p:blipFill>
        <p:spPr>
          <a:xfrm>
            <a:off x="0" y="246219"/>
            <a:ext cx="6573988" cy="5908362"/>
          </a:xfrm>
          <a:prstGeom prst="rect">
            <a:avLst/>
          </a:prstGeom>
        </p:spPr>
      </p:pic>
      <p:pic>
        <p:nvPicPr>
          <p:cNvPr id="5" name="Picture 4">
            <a:extLst>
              <a:ext uri="{FF2B5EF4-FFF2-40B4-BE49-F238E27FC236}">
                <a16:creationId xmlns:a16="http://schemas.microsoft.com/office/drawing/2014/main" id="{8B41AFD9-7FBB-45B3-B6BE-688293EB89E3}"/>
              </a:ext>
            </a:extLst>
          </p:cNvPr>
          <p:cNvPicPr>
            <a:picLocks noChangeAspect="1"/>
          </p:cNvPicPr>
          <p:nvPr/>
        </p:nvPicPr>
        <p:blipFill>
          <a:blip r:embed="rId5"/>
          <a:stretch>
            <a:fillRect/>
          </a:stretch>
        </p:blipFill>
        <p:spPr>
          <a:xfrm>
            <a:off x="6623058" y="2320338"/>
            <a:ext cx="5517900" cy="30852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1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 name="Google Shape;216;p1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17" name="Google Shape;217;p10"/>
          <p:cNvSpPr/>
          <p:nvPr/>
        </p:nvSpPr>
        <p:spPr>
          <a:xfrm>
            <a:off x="3274" y="0"/>
            <a:ext cx="12188700" cy="685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18" name="Google Shape;218;p10" descr="Magnifying glass showing decling performance"/>
          <p:cNvPicPr preferRelativeResize="0"/>
          <p:nvPr/>
        </p:nvPicPr>
        <p:blipFill rotWithShape="1">
          <a:blip r:embed="rId3">
            <a:alphaModFix/>
          </a:blip>
          <a:srcRect t="1220" b="14510"/>
          <a:stretch/>
        </p:blipFill>
        <p:spPr>
          <a:xfrm>
            <a:off x="20" y="-9604"/>
            <a:ext cx="12191980" cy="6857999"/>
          </a:xfrm>
          <a:prstGeom prst="rect">
            <a:avLst/>
          </a:prstGeom>
          <a:noFill/>
          <a:ln>
            <a:noFill/>
          </a:ln>
          <a:effectLst>
            <a:reflection endPos="30000" dist="38100" dir="5400000" fadeDir="5400012" sy="-100000" algn="bl" rotWithShape="0"/>
          </a:effectLst>
        </p:spPr>
      </p:pic>
      <p:sp>
        <p:nvSpPr>
          <p:cNvPr id="219" name="Google Shape;219;p10"/>
          <p:cNvSpPr/>
          <p:nvPr/>
        </p:nvSpPr>
        <p:spPr>
          <a:xfrm rot="-5400000">
            <a:off x="338350" y="-341407"/>
            <a:ext cx="6858000" cy="7540800"/>
          </a:xfrm>
          <a:prstGeom prst="rect">
            <a:avLst/>
          </a:prstGeom>
          <a:gradFill>
            <a:gsLst>
              <a:gs pos="0">
                <a:srgbClr val="000000">
                  <a:alpha val="0"/>
                </a:srgbClr>
              </a:gs>
              <a:gs pos="48000">
                <a:srgbClr val="000000">
                  <a:alpha val="24705"/>
                </a:srgbClr>
              </a:gs>
              <a:gs pos="85000">
                <a:srgbClr val="000000">
                  <a:alpha val="44705"/>
                </a:srgbClr>
              </a:gs>
              <a:gs pos="100000">
                <a:srgbClr val="000000">
                  <a:alpha val="4470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20" name="Google Shape;220;p10"/>
          <p:cNvSpPr txBox="1">
            <a:spLocks noGrp="1"/>
          </p:cNvSpPr>
          <p:nvPr>
            <p:ph type="title"/>
          </p:nvPr>
        </p:nvSpPr>
        <p:spPr>
          <a:xfrm>
            <a:off x="854277" y="1475234"/>
            <a:ext cx="3214200" cy="290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Bookman Old Style"/>
              <a:buNone/>
            </a:pPr>
            <a:r>
              <a:rPr lang="en-US" sz="4400" b="1" dirty="0">
                <a:solidFill>
                  <a:schemeClr val="lt1"/>
                </a:solidFill>
              </a:rPr>
              <a:t>Limitation</a:t>
            </a:r>
            <a:endParaRPr b="1" dirty="0"/>
          </a:p>
        </p:txBody>
      </p:sp>
      <p:sp>
        <p:nvSpPr>
          <p:cNvPr id="221" name="Google Shape;221;p10"/>
          <p:cNvSpPr txBox="1">
            <a:spLocks noGrp="1"/>
          </p:cNvSpPr>
          <p:nvPr>
            <p:ph idx="1"/>
          </p:nvPr>
        </p:nvSpPr>
        <p:spPr>
          <a:xfrm>
            <a:off x="4068575" y="1770600"/>
            <a:ext cx="7425000" cy="3741600"/>
          </a:xfrm>
          <a:prstGeom prst="rect">
            <a:avLst/>
          </a:prstGeom>
          <a:noFill/>
          <a:ln>
            <a:noFill/>
          </a:ln>
        </p:spPr>
        <p:txBody>
          <a:bodyPr spcFirstLastPara="1" wrap="square" lIns="91425" tIns="45700" rIns="91425" bIns="45700" anchor="t" anchorCtr="0">
            <a:noAutofit/>
          </a:bodyPr>
          <a:lstStyle/>
          <a:p>
            <a:pPr marL="457200" lvl="0" indent="-469900" algn="just" rtl="0">
              <a:lnSpc>
                <a:spcPct val="100000"/>
              </a:lnSpc>
              <a:spcBef>
                <a:spcPts val="0"/>
              </a:spcBef>
              <a:spcAft>
                <a:spcPts val="0"/>
              </a:spcAft>
              <a:buSzPts val="2000"/>
              <a:buFont typeface="Bookman Old Style"/>
              <a:buAutoNum type="arabicPeriod"/>
            </a:pPr>
            <a:r>
              <a:rPr lang="en-US" sz="2000" i="0" dirty="0">
                <a:solidFill>
                  <a:schemeClr val="dk1"/>
                </a:solidFill>
                <a:latin typeface="Abadi" panose="020B0604020104020204" pitchFamily="34" charset="0"/>
                <a:ea typeface="Arial"/>
                <a:cs typeface="Arial"/>
                <a:sym typeface="Arial"/>
              </a:rPr>
              <a:t>So far, the prediction is very close to the actual results, except </a:t>
            </a:r>
            <a:r>
              <a:rPr lang="en-US" sz="2000" dirty="0">
                <a:solidFill>
                  <a:schemeClr val="dk1"/>
                </a:solidFill>
                <a:latin typeface="Abadi" panose="020B0604020104020204" pitchFamily="34" charset="0"/>
                <a:ea typeface="Arial"/>
                <a:cs typeface="Arial"/>
                <a:sym typeface="Arial"/>
              </a:rPr>
              <a:t>for the prediction on </a:t>
            </a:r>
            <a:r>
              <a:rPr lang="en-US" sz="2000" i="0" dirty="0">
                <a:solidFill>
                  <a:schemeClr val="dk1"/>
                </a:solidFill>
                <a:latin typeface="Abadi" panose="020B0604020104020204" pitchFamily="34" charset="0"/>
                <a:ea typeface="Arial"/>
                <a:cs typeface="Arial"/>
                <a:sym typeface="Arial"/>
              </a:rPr>
              <a:t>bathroom features. </a:t>
            </a:r>
            <a:endParaRPr sz="2000" dirty="0">
              <a:latin typeface="Abadi" panose="020B0604020104020204" pitchFamily="34" charset="0"/>
            </a:endParaRPr>
          </a:p>
          <a:p>
            <a:pPr marL="457200" lvl="0" indent="-469900" algn="just" rtl="0">
              <a:lnSpc>
                <a:spcPct val="100000"/>
              </a:lnSpc>
              <a:spcBef>
                <a:spcPts val="1400"/>
              </a:spcBef>
              <a:spcAft>
                <a:spcPts val="0"/>
              </a:spcAft>
              <a:buSzPts val="2000"/>
              <a:buFont typeface="Bookman Old Style"/>
              <a:buAutoNum type="arabicPeriod"/>
            </a:pPr>
            <a:r>
              <a:rPr lang="en-US" sz="2000" i="0" dirty="0">
                <a:solidFill>
                  <a:schemeClr val="dk1"/>
                </a:solidFill>
                <a:latin typeface="Abadi" panose="020B0604020104020204" pitchFamily="34" charset="0"/>
                <a:ea typeface="Arial"/>
                <a:cs typeface="Arial"/>
                <a:sym typeface="Arial"/>
              </a:rPr>
              <a:t>Our limitation </a:t>
            </a:r>
            <a:r>
              <a:rPr lang="en-US" sz="2000" dirty="0">
                <a:solidFill>
                  <a:schemeClr val="dk1"/>
                </a:solidFill>
                <a:latin typeface="Abadi" panose="020B0604020104020204" pitchFamily="34" charset="0"/>
                <a:ea typeface="Arial"/>
                <a:cs typeface="Arial"/>
                <a:sym typeface="Arial"/>
              </a:rPr>
              <a:t>is that we are not having latest data as we have  limited access to public data on house prices. Our dataset includes only 2016-2018 data. Property value is considered sensitive info so we simply cannot obtain these data for free. </a:t>
            </a:r>
            <a:endParaRPr sz="2000" dirty="0">
              <a:solidFill>
                <a:schemeClr val="dk1"/>
              </a:solidFill>
              <a:latin typeface="Abadi" panose="020B0604020104020204" pitchFamily="34" charset="0"/>
              <a:ea typeface="Arial"/>
              <a:cs typeface="Arial"/>
              <a:sym typeface="Arial"/>
            </a:endParaRPr>
          </a:p>
          <a:p>
            <a:pPr marL="457200" lvl="0" indent="-469900" algn="just" rtl="0">
              <a:lnSpc>
                <a:spcPct val="100000"/>
              </a:lnSpc>
              <a:spcBef>
                <a:spcPts val="1400"/>
              </a:spcBef>
              <a:spcAft>
                <a:spcPts val="0"/>
              </a:spcAft>
              <a:buSzPts val="2000"/>
              <a:buFont typeface="Bookman Old Style"/>
              <a:buAutoNum type="arabicPeriod"/>
            </a:pPr>
            <a:r>
              <a:rPr lang="en-US" sz="2000" dirty="0">
                <a:solidFill>
                  <a:schemeClr val="dk1"/>
                </a:solidFill>
                <a:latin typeface="Abadi" panose="020B0604020104020204" pitchFamily="34" charset="0"/>
                <a:ea typeface="Arial"/>
                <a:cs typeface="Arial"/>
                <a:sym typeface="Arial"/>
              </a:rPr>
              <a:t>Out datasets is massive with multiple columns, that can also hinder us from getting higher accuracy in testing result.</a:t>
            </a:r>
            <a:endParaRPr sz="2000" dirty="0">
              <a:latin typeface="Abadi" panose="020B0604020104020204" pitchFamily="34" charset="0"/>
            </a:endParaRPr>
          </a:p>
          <a:p>
            <a:pPr marL="457200" lvl="0" indent="-342900" algn="just" rtl="0">
              <a:lnSpc>
                <a:spcPct val="100000"/>
              </a:lnSpc>
              <a:spcBef>
                <a:spcPts val="1400"/>
              </a:spcBef>
              <a:spcAft>
                <a:spcPts val="0"/>
              </a:spcAft>
              <a:buSzPts val="1800"/>
              <a:buFont typeface="Bookman Old Style"/>
              <a:buNone/>
            </a:pPr>
            <a:endParaRPr sz="2000" dirty="0">
              <a:solidFill>
                <a:schemeClr val="dk1"/>
              </a:solidFill>
              <a:latin typeface="Abadi" panose="020B0604020104020204" pitchFamily="34" charset="0"/>
              <a:ea typeface="Arial"/>
              <a:cs typeface="Arial"/>
              <a:sym typeface="Arial"/>
            </a:endParaRPr>
          </a:p>
          <a:p>
            <a:pPr marL="457200" lvl="0" indent="-342900" algn="just" rtl="0">
              <a:lnSpc>
                <a:spcPct val="100000"/>
              </a:lnSpc>
              <a:spcBef>
                <a:spcPts val="1400"/>
              </a:spcBef>
              <a:spcAft>
                <a:spcPts val="0"/>
              </a:spcAft>
              <a:buSzPts val="1800"/>
              <a:buFont typeface="Bookman Old Style"/>
              <a:buNone/>
            </a:pPr>
            <a:endParaRPr sz="2000" i="0" dirty="0">
              <a:solidFill>
                <a:schemeClr val="dk1"/>
              </a:solidFill>
              <a:latin typeface="Abadi" panose="020B0604020104020204" pitchFamily="34" charset="0"/>
              <a:ea typeface="Arial"/>
              <a:cs typeface="Arial"/>
              <a:sym typeface="Arial"/>
            </a:endParaRPr>
          </a:p>
          <a:p>
            <a:pPr marL="457200" lvl="0" indent="-342900" algn="just" rtl="0">
              <a:lnSpc>
                <a:spcPct val="100000"/>
              </a:lnSpc>
              <a:spcBef>
                <a:spcPts val="1400"/>
              </a:spcBef>
              <a:spcAft>
                <a:spcPts val="0"/>
              </a:spcAft>
              <a:buSzPts val="1800"/>
              <a:buFont typeface="Bookman Old Style"/>
              <a:buNone/>
            </a:pPr>
            <a:endParaRPr sz="2000" cap="none" dirty="0">
              <a:solidFill>
                <a:schemeClr val="dk1"/>
              </a:solidFill>
              <a:latin typeface="Abadi" panose="020B0604020104020204" pitchFamily="34" charset="0"/>
              <a:ea typeface="Arial"/>
              <a:cs typeface="Arial"/>
              <a:sym typeface="Arial"/>
            </a:endParaRPr>
          </a:p>
        </p:txBody>
      </p:sp>
      <p:cxnSp>
        <p:nvCxnSpPr>
          <p:cNvPr id="222" name="Google Shape;222;p10"/>
          <p:cNvCxnSpPr/>
          <p:nvPr/>
        </p:nvCxnSpPr>
        <p:spPr>
          <a:xfrm>
            <a:off x="906950" y="4508519"/>
            <a:ext cx="3108900" cy="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7"/>
        <p:cNvGrpSpPr/>
        <p:nvPr/>
      </p:nvGrpSpPr>
      <p:grpSpPr>
        <a:xfrm>
          <a:off x="0" y="0"/>
          <a:ext cx="0" cy="0"/>
          <a:chOff x="0" y="0"/>
          <a:chExt cx="0" cy="0"/>
        </a:xfrm>
      </p:grpSpPr>
      <p:sp>
        <p:nvSpPr>
          <p:cNvPr id="228" name="Google Shape;228;p11"/>
          <p:cNvSpPr/>
          <p:nvPr/>
        </p:nvSpPr>
        <p:spPr>
          <a:xfrm>
            <a:off x="0" y="0"/>
            <a:ext cx="12191999"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29" name="Google Shape;229;p11" descr="&quot;Conclusion&quot; Word Formed From Lettered Yellow Tiles "/>
          <p:cNvPicPr preferRelativeResize="0"/>
          <p:nvPr/>
        </p:nvPicPr>
        <p:blipFill rotWithShape="1">
          <a:blip r:embed="rId3">
            <a:alphaModFix amt="35000"/>
          </a:blip>
          <a:srcRect t="3787" b="11625"/>
          <a:stretch/>
        </p:blipFill>
        <p:spPr>
          <a:xfrm>
            <a:off x="-2" y="351702"/>
            <a:ext cx="12191980" cy="6857990"/>
          </a:xfrm>
          <a:prstGeom prst="rect">
            <a:avLst/>
          </a:prstGeom>
          <a:noFill/>
          <a:ln>
            <a:noFill/>
          </a:ln>
        </p:spPr>
      </p:pic>
      <p:sp>
        <p:nvSpPr>
          <p:cNvPr id="230" name="Google Shape;230;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4700"/>
              <a:buFont typeface="Bookman Old Style"/>
              <a:buNone/>
            </a:pPr>
            <a:r>
              <a:rPr lang="en-US" dirty="0"/>
              <a:t>Conclusion</a:t>
            </a:r>
            <a:endParaRPr dirty="0"/>
          </a:p>
        </p:txBody>
      </p:sp>
      <p:cxnSp>
        <p:nvCxnSpPr>
          <p:cNvPr id="231" name="Google Shape;231;p11"/>
          <p:cNvCxnSpPr/>
          <p:nvPr/>
        </p:nvCxnSpPr>
        <p:spPr>
          <a:xfrm>
            <a:off x="1193532" y="1910746"/>
            <a:ext cx="9966960" cy="0"/>
          </a:xfrm>
          <a:prstGeom prst="straightConnector1">
            <a:avLst/>
          </a:prstGeom>
          <a:noFill/>
          <a:ln w="12700" cap="flat" cmpd="sng">
            <a:solidFill>
              <a:schemeClr val="lt1"/>
            </a:solidFill>
            <a:prstDash val="solid"/>
            <a:round/>
            <a:headEnd type="none" w="sm" len="sm"/>
            <a:tailEnd type="none" w="sm" len="sm"/>
          </a:ln>
        </p:spPr>
      </p:cxnSp>
      <p:sp>
        <p:nvSpPr>
          <p:cNvPr id="232" name="Google Shape;232;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b="0" i="0" dirty="0">
                <a:solidFill>
                  <a:srgbClr val="C9D1D9"/>
                </a:solidFill>
                <a:latin typeface="Abadi" panose="020B0604020104020204" pitchFamily="34" charset="0"/>
                <a:ea typeface="Arial"/>
                <a:cs typeface="Arial"/>
                <a:sym typeface="Arial"/>
              </a:rPr>
              <a:t>House Prices are growing crazily regardless of the era we are in, as fluctuation happens over time. Through this we have tried to identify the factors that are less significant. We have used the machine learning to solve this real-world problem. This solution can be tested if we have most updated data to make a better prediction.</a:t>
            </a:r>
            <a:endParaRPr dirty="0">
              <a:latin typeface="Abadi" panose="020B0604020104020204" pitchFamily="34" charset="0"/>
            </a:endParaRPr>
          </a:p>
        </p:txBody>
      </p:sp>
      <p:sp>
        <p:nvSpPr>
          <p:cNvPr id="233" name="Google Shape;233;p1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2"/>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3" name="Google Shape;123;p2"/>
          <p:cNvSpPr txBox="1">
            <a:spLocks noGrp="1"/>
          </p:cNvSpPr>
          <p:nvPr>
            <p:ph type="title"/>
          </p:nvPr>
        </p:nvSpPr>
        <p:spPr>
          <a:xfrm>
            <a:off x="5172074" y="286603"/>
            <a:ext cx="5983605"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Problem Statement</a:t>
            </a:r>
            <a:endParaRPr/>
          </a:p>
        </p:txBody>
      </p:sp>
      <p:sp>
        <p:nvSpPr>
          <p:cNvPr id="126" name="Google Shape;126;p2"/>
          <p:cNvSpPr txBox="1">
            <a:spLocks noGrp="1"/>
          </p:cNvSpPr>
          <p:nvPr>
            <p:ph idx="1"/>
          </p:nvPr>
        </p:nvSpPr>
        <p:spPr>
          <a:xfrm>
            <a:off x="5172073" y="2108201"/>
            <a:ext cx="6168371" cy="3760891"/>
          </a:xfrm>
          <a:prstGeom prst="rect">
            <a:avLst/>
          </a:prstGeom>
          <a:noFill/>
          <a:ln>
            <a:noFill/>
          </a:ln>
        </p:spPr>
        <p:txBody>
          <a:bodyPr spcFirstLastPara="1" wrap="square" lIns="0" tIns="45700" rIns="0" bIns="45700" anchor="t" anchorCtr="0">
            <a:noAutofit/>
          </a:bodyPr>
          <a:lstStyle/>
          <a:p>
            <a:pPr marL="342900" lvl="0" indent="-342900" algn="just" rtl="0">
              <a:lnSpc>
                <a:spcPct val="110000"/>
              </a:lnSpc>
              <a:spcBef>
                <a:spcPts val="0"/>
              </a:spcBef>
              <a:spcAft>
                <a:spcPts val="0"/>
              </a:spcAft>
              <a:buSzPts val="1800"/>
              <a:buFont typeface="Bookman Old Style"/>
              <a:buAutoNum type="arabicPeriod"/>
            </a:pPr>
            <a:r>
              <a:rPr lang="en-US" sz="1800" b="0" i="0" dirty="0">
                <a:solidFill>
                  <a:schemeClr val="dk1"/>
                </a:solidFill>
                <a:latin typeface="Abadi" panose="020B0604020104020204" pitchFamily="34" charset="0"/>
                <a:ea typeface="Arial"/>
                <a:cs typeface="Arial"/>
                <a:sym typeface="Arial"/>
              </a:rPr>
              <a:t>Housing prices are an important reflection of the economy and knowing the housing price ranges are of great interest to both buyers and sellers. </a:t>
            </a:r>
            <a:endParaRPr sz="1800" dirty="0">
              <a:solidFill>
                <a:schemeClr val="dk1"/>
              </a:solidFill>
              <a:latin typeface="Abadi" panose="020B0604020104020204" pitchFamily="34" charset="0"/>
              <a:ea typeface="Arial"/>
              <a:cs typeface="Arial"/>
              <a:sym typeface="Arial"/>
            </a:endParaRPr>
          </a:p>
          <a:p>
            <a:pPr marL="342900" lvl="0" indent="-342900" algn="just" rtl="0">
              <a:lnSpc>
                <a:spcPct val="110000"/>
              </a:lnSpc>
              <a:spcBef>
                <a:spcPts val="1400"/>
              </a:spcBef>
              <a:spcAft>
                <a:spcPts val="0"/>
              </a:spcAft>
              <a:buSzPts val="1800"/>
              <a:buFont typeface="Bookman Old Style"/>
              <a:buAutoNum type="arabicPeriod"/>
            </a:pPr>
            <a:r>
              <a:rPr lang="en-US" sz="1800" dirty="0">
                <a:solidFill>
                  <a:schemeClr val="dk1"/>
                </a:solidFill>
                <a:latin typeface="Abadi" panose="020B0604020104020204" pitchFamily="34" charset="0"/>
                <a:ea typeface="Arial"/>
                <a:cs typeface="Arial"/>
                <a:sym typeface="Arial"/>
              </a:rPr>
              <a:t>We would like to u</a:t>
            </a:r>
            <a:r>
              <a:rPr lang="en-US" sz="1800" b="0" i="0" dirty="0">
                <a:solidFill>
                  <a:schemeClr val="dk1"/>
                </a:solidFill>
                <a:latin typeface="Abadi" panose="020B0604020104020204" pitchFamily="34" charset="0"/>
                <a:ea typeface="Arial"/>
                <a:cs typeface="Arial"/>
                <a:sym typeface="Arial"/>
              </a:rPr>
              <a:t>nderstand the relationship between different house features and how they are used to predict house price.</a:t>
            </a:r>
            <a:endParaRPr dirty="0">
              <a:latin typeface="Abadi" panose="020B0604020104020204" pitchFamily="34" charset="0"/>
            </a:endParaRPr>
          </a:p>
          <a:p>
            <a:pPr marL="342900" lvl="0" indent="-342900" algn="just" rtl="0">
              <a:lnSpc>
                <a:spcPct val="110000"/>
              </a:lnSpc>
              <a:spcBef>
                <a:spcPts val="1400"/>
              </a:spcBef>
              <a:spcAft>
                <a:spcPts val="0"/>
              </a:spcAft>
              <a:buSzPts val="1800"/>
              <a:buFont typeface="Bookman Old Style"/>
              <a:buAutoNum type="arabicPeriod"/>
            </a:pPr>
            <a:r>
              <a:rPr lang="en-US" sz="1800" b="0" i="0" dirty="0">
                <a:solidFill>
                  <a:schemeClr val="dk1"/>
                </a:solidFill>
                <a:latin typeface="Abadi" panose="020B0604020104020204" pitchFamily="34" charset="0"/>
                <a:ea typeface="Arial"/>
                <a:cs typeface="Arial"/>
                <a:sym typeface="Arial"/>
              </a:rPr>
              <a:t>This is intended for home buyer / investor / seller / real estate agent.</a:t>
            </a:r>
            <a:endParaRPr sz="1800" dirty="0">
              <a:solidFill>
                <a:schemeClr val="dk1"/>
              </a:solidFill>
              <a:latin typeface="Abadi" panose="020B0604020104020204" pitchFamily="34" charset="0"/>
              <a:ea typeface="Arial"/>
              <a:cs typeface="Arial"/>
              <a:sym typeface="Arial"/>
            </a:endParaRPr>
          </a:p>
        </p:txBody>
      </p:sp>
      <p:pic>
        <p:nvPicPr>
          <p:cNvPr id="124" name="Google Shape;124;p2" descr="Person with keys for real estate"/>
          <p:cNvPicPr preferRelativeResize="0"/>
          <p:nvPr/>
        </p:nvPicPr>
        <p:blipFill rotWithShape="1">
          <a:blip r:embed="rId3">
            <a:alphaModFix/>
          </a:blip>
          <a:srcRect t="52" r="1" b="1"/>
          <a:stretch/>
        </p:blipFill>
        <p:spPr>
          <a:xfrm>
            <a:off x="0" y="9"/>
            <a:ext cx="4419580" cy="6857991"/>
          </a:xfrm>
          <a:prstGeom prst="rect">
            <a:avLst/>
          </a:prstGeom>
          <a:noFill/>
          <a:ln>
            <a:noFill/>
          </a:ln>
        </p:spPr>
      </p:pic>
      <p:cxnSp>
        <p:nvCxnSpPr>
          <p:cNvPr id="125" name="Google Shape;125;p2"/>
          <p:cNvCxnSpPr/>
          <p:nvPr/>
        </p:nvCxnSpPr>
        <p:spPr>
          <a:xfrm>
            <a:off x="5242903" y="1917852"/>
            <a:ext cx="5943600" cy="0"/>
          </a:xfrm>
          <a:prstGeom prst="straightConnector1">
            <a:avLst/>
          </a:prstGeom>
          <a:noFill/>
          <a:ln w="12700" cap="flat" cmpd="sng">
            <a:solidFill>
              <a:srgbClr val="3F3F3F"/>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
        <p:cNvGrpSpPr/>
        <p:nvPr/>
      </p:nvGrpSpPr>
      <p:grpSpPr>
        <a:xfrm>
          <a:off x="0" y="0"/>
          <a:ext cx="0" cy="0"/>
          <a:chOff x="0" y="0"/>
          <a:chExt cx="0" cy="0"/>
        </a:xfrm>
      </p:grpSpPr>
      <p:sp>
        <p:nvSpPr>
          <p:cNvPr id="132" name="Google Shape;132;p3"/>
          <p:cNvSpPr/>
          <p:nvPr/>
        </p:nvSpPr>
        <p:spPr>
          <a:xfrm>
            <a:off x="15" y="0"/>
            <a:ext cx="12191985"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txBox="1">
            <a:spLocks noGrp="1"/>
          </p:cNvSpPr>
          <p:nvPr>
            <p:ph type="title"/>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Bookman Old Style"/>
              <a:buNone/>
            </a:pPr>
            <a:r>
              <a:rPr lang="en-US" sz="4000" dirty="0">
                <a:solidFill>
                  <a:srgbClr val="FFFFFF"/>
                </a:solidFill>
              </a:rPr>
              <a:t>Requirements</a:t>
            </a:r>
            <a:endParaRPr dirty="0"/>
          </a:p>
        </p:txBody>
      </p:sp>
      <p:cxnSp>
        <p:nvCxnSpPr>
          <p:cNvPr id="134" name="Google Shape;134;p3"/>
          <p:cNvCxnSpPr/>
          <p:nvPr/>
        </p:nvCxnSpPr>
        <p:spPr>
          <a:xfrm>
            <a:off x="1215896" y="2353592"/>
            <a:ext cx="5303520" cy="0"/>
          </a:xfrm>
          <a:prstGeom prst="straightConnector1">
            <a:avLst/>
          </a:prstGeom>
          <a:noFill/>
          <a:ln w="19050" cap="flat" cmpd="sng">
            <a:solidFill>
              <a:schemeClr val="accent1"/>
            </a:solidFill>
            <a:prstDash val="solid"/>
            <a:round/>
            <a:headEnd type="none" w="sm" len="sm"/>
            <a:tailEnd type="none" w="sm" len="sm"/>
          </a:ln>
        </p:spPr>
      </p:cxnSp>
      <p:sp>
        <p:nvSpPr>
          <p:cNvPr id="135" name="Google Shape;135;p3"/>
          <p:cNvSpPr txBox="1">
            <a:spLocks noGrp="1"/>
          </p:cNvSpPr>
          <p:nvPr>
            <p:ph type="body" idx="1"/>
          </p:nvPr>
        </p:nvSpPr>
        <p:spPr>
          <a:xfrm>
            <a:off x="1280575" y="2546225"/>
            <a:ext cx="5794500" cy="3342900"/>
          </a:xfrm>
          <a:prstGeom prst="rect">
            <a:avLst/>
          </a:prstGeom>
          <a:noFill/>
          <a:ln>
            <a:noFill/>
          </a:ln>
        </p:spPr>
        <p:txBody>
          <a:bodyPr spcFirstLastPara="1" wrap="square" lIns="0" tIns="45700" rIns="0" bIns="45700" anchor="t" anchorCtr="0">
            <a:normAutofit/>
          </a:bodyPr>
          <a:lstStyle/>
          <a:p>
            <a:pPr marL="91440" lvl="0" indent="-127000" algn="l" rtl="0">
              <a:lnSpc>
                <a:spcPct val="110000"/>
              </a:lnSpc>
              <a:spcBef>
                <a:spcPts val="0"/>
              </a:spcBef>
              <a:spcAft>
                <a:spcPts val="0"/>
              </a:spcAft>
              <a:buSzPts val="2000"/>
              <a:buChar char=" "/>
            </a:pPr>
            <a:r>
              <a:rPr lang="en-US" sz="2000" b="1" i="0" dirty="0">
                <a:solidFill>
                  <a:srgbClr val="C9D1D9"/>
                </a:solidFill>
                <a:latin typeface="Abadi" panose="020B0604020104020204" pitchFamily="34" charset="0"/>
                <a:ea typeface="Arial"/>
                <a:cs typeface="Arial"/>
                <a:sym typeface="Arial"/>
              </a:rPr>
              <a:t>Operating environment</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a:solidFill>
                  <a:srgbClr val="C9D1D9"/>
                </a:solidFill>
                <a:latin typeface="Abadi" panose="020B0604020104020204" pitchFamily="34" charset="0"/>
                <a:ea typeface="Arial"/>
                <a:cs typeface="Arial"/>
                <a:sym typeface="Arial"/>
              </a:rPr>
              <a:t>Language - Python / JavaScript / HTML / CSS3</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a:solidFill>
                  <a:srgbClr val="C9D1D9"/>
                </a:solidFill>
                <a:latin typeface="Abadi" panose="020B0604020104020204" pitchFamily="34" charset="0"/>
                <a:ea typeface="Arial"/>
                <a:cs typeface="Arial"/>
                <a:sym typeface="Arial"/>
              </a:rPr>
              <a:t>Server - Python / Flask</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err="1">
                <a:solidFill>
                  <a:srgbClr val="C9D1D9"/>
                </a:solidFill>
                <a:latin typeface="Abadi" panose="020B0604020104020204" pitchFamily="34" charset="0"/>
                <a:ea typeface="Arial"/>
                <a:cs typeface="Arial"/>
                <a:sym typeface="Arial"/>
              </a:rPr>
              <a:t>Visualisation</a:t>
            </a:r>
            <a:r>
              <a:rPr lang="en-US" sz="2000" b="0" i="0" dirty="0">
                <a:solidFill>
                  <a:srgbClr val="C9D1D9"/>
                </a:solidFill>
                <a:latin typeface="Abadi" panose="020B0604020104020204" pitchFamily="34" charset="0"/>
                <a:ea typeface="Arial"/>
                <a:cs typeface="Arial"/>
                <a:sym typeface="Arial"/>
              </a:rPr>
              <a:t> - Tableau</a:t>
            </a:r>
            <a:endParaRPr sz="2000" dirty="0">
              <a:latin typeface="Abadi" panose="020B0604020104020204" pitchFamily="34" charset="0"/>
            </a:endParaRPr>
          </a:p>
          <a:p>
            <a:pPr marL="91440" lvl="0" indent="-127000" algn="l" rtl="0">
              <a:lnSpc>
                <a:spcPct val="110000"/>
              </a:lnSpc>
              <a:spcBef>
                <a:spcPts val="1400"/>
              </a:spcBef>
              <a:spcAft>
                <a:spcPts val="0"/>
              </a:spcAft>
              <a:buSzPts val="2000"/>
              <a:buFont typeface="Bookman Old Style"/>
              <a:buAutoNum type="arabicPeriod"/>
            </a:pPr>
            <a:r>
              <a:rPr lang="en-US" sz="2000" b="0" i="0" dirty="0">
                <a:solidFill>
                  <a:srgbClr val="C9D1D9"/>
                </a:solidFill>
                <a:latin typeface="Abadi" panose="020B0604020104020204" pitchFamily="34" charset="0"/>
                <a:ea typeface="Arial"/>
                <a:cs typeface="Arial"/>
                <a:sym typeface="Arial"/>
              </a:rPr>
              <a:t>User - Web Browser</a:t>
            </a:r>
            <a:endParaRPr sz="2000" dirty="0">
              <a:latin typeface="Abadi" panose="020B0604020104020204" pitchFamily="34" charset="0"/>
            </a:endParaRPr>
          </a:p>
          <a:p>
            <a:pPr marL="91440" lvl="0" indent="0" algn="l" rtl="0">
              <a:lnSpc>
                <a:spcPct val="110000"/>
              </a:lnSpc>
              <a:spcBef>
                <a:spcPts val="1400"/>
              </a:spcBef>
              <a:spcAft>
                <a:spcPts val="0"/>
              </a:spcAft>
              <a:buSzPts val="1800"/>
              <a:buNone/>
            </a:pPr>
            <a:endParaRPr sz="2000" dirty="0">
              <a:solidFill>
                <a:srgbClr val="FFFFFF"/>
              </a:solidFill>
              <a:latin typeface="Abadi" panose="020B0604020104020204" pitchFamily="34" charset="0"/>
              <a:ea typeface="Arial"/>
              <a:cs typeface="Arial"/>
              <a:sym typeface="Arial"/>
            </a:endParaRPr>
          </a:p>
        </p:txBody>
      </p:sp>
      <p:pic>
        <p:nvPicPr>
          <p:cNvPr id="136" name="Google Shape;136;p3" descr="Magnifying Glass on Top of Document "/>
          <p:cNvPicPr preferRelativeResize="0"/>
          <p:nvPr/>
        </p:nvPicPr>
        <p:blipFill rotWithShape="1">
          <a:blip r:embed="rId3">
            <a:alphaModFix/>
          </a:blip>
          <a:srcRect l="27700" r="27887"/>
          <a:stretch/>
        </p:blipFill>
        <p:spPr>
          <a:xfrm>
            <a:off x="7611902" y="10"/>
            <a:ext cx="4580097" cy="6857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937AF8-6EF5-402D-B2C2-1B523A16EBCD}"/>
              </a:ext>
            </a:extLst>
          </p:cNvPr>
          <p:cNvSpPr>
            <a:spLocks noGrp="1"/>
          </p:cNvSpPr>
          <p:nvPr>
            <p:ph type="subTitle" idx="1"/>
          </p:nvPr>
        </p:nvSpPr>
        <p:spPr>
          <a:xfrm>
            <a:off x="8528539" y="1061464"/>
            <a:ext cx="3279530" cy="465992"/>
          </a:xfrm>
        </p:spPr>
        <p:txBody>
          <a:bodyPr/>
          <a:lstStyle/>
          <a:p>
            <a:r>
              <a:rPr lang="en-US" sz="2400" dirty="0">
                <a:solidFill>
                  <a:srgbClr val="262626"/>
                </a:solidFill>
              </a:rPr>
              <a:t>Application &amp; Demo</a:t>
            </a:r>
            <a:endParaRPr lang="en-AU" dirty="0"/>
          </a:p>
        </p:txBody>
      </p:sp>
      <p:pic>
        <p:nvPicPr>
          <p:cNvPr id="4" name="Google Shape;150;p4">
            <a:extLst>
              <a:ext uri="{FF2B5EF4-FFF2-40B4-BE49-F238E27FC236}">
                <a16:creationId xmlns:a16="http://schemas.microsoft.com/office/drawing/2014/main" id="{58676429-54F6-4C84-A443-666834BA5A7E}"/>
              </a:ext>
            </a:extLst>
          </p:cNvPr>
          <p:cNvPicPr preferRelativeResize="0"/>
          <p:nvPr/>
        </p:nvPicPr>
        <p:blipFill>
          <a:blip r:embed="rId2">
            <a:alphaModFix/>
          </a:blip>
          <a:stretch>
            <a:fillRect/>
          </a:stretch>
        </p:blipFill>
        <p:spPr>
          <a:xfrm>
            <a:off x="697585" y="681856"/>
            <a:ext cx="7754914" cy="5267501"/>
          </a:xfrm>
          <a:prstGeom prst="rect">
            <a:avLst/>
          </a:prstGeom>
          <a:noFill/>
          <a:ln>
            <a:noFill/>
          </a:ln>
        </p:spPr>
      </p:pic>
      <p:sp>
        <p:nvSpPr>
          <p:cNvPr id="7" name="Google Shape;148;p4">
            <a:extLst>
              <a:ext uri="{FF2B5EF4-FFF2-40B4-BE49-F238E27FC236}">
                <a16:creationId xmlns:a16="http://schemas.microsoft.com/office/drawing/2014/main" id="{03705230-C5F6-4A61-A0F6-4F868E1807AC}"/>
              </a:ext>
            </a:extLst>
          </p:cNvPr>
          <p:cNvSpPr txBox="1"/>
          <p:nvPr/>
        </p:nvSpPr>
        <p:spPr>
          <a:xfrm>
            <a:off x="8528539" y="1597795"/>
            <a:ext cx="3137494" cy="304694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Font typeface="Arial" panose="020B0604020202020204" pitchFamily="34" charset="0"/>
              <a:buChar char="•"/>
            </a:pPr>
            <a:r>
              <a:rPr lang="en-US" sz="1600" b="0" i="0" u="none" strike="noStrike" cap="none" dirty="0">
                <a:solidFill>
                  <a:schemeClr val="dk1"/>
                </a:solidFill>
                <a:latin typeface="Abadi" panose="020B0604020104020204" pitchFamily="34" charset="0"/>
                <a:sym typeface="Arial"/>
              </a:rPr>
              <a:t>We used python and flask to build the website and test the results. </a:t>
            </a:r>
          </a:p>
          <a:p>
            <a:pPr marL="285750" marR="0" lvl="0" indent="-285750" algn="just" rtl="0">
              <a:spcBef>
                <a:spcPts val="0"/>
              </a:spcBef>
              <a:spcAft>
                <a:spcPts val="0"/>
              </a:spcAft>
              <a:buFont typeface="Arial" panose="020B0604020202020204" pitchFamily="34" charset="0"/>
              <a:buChar char="•"/>
            </a:pPr>
            <a:endParaRPr lang="en-US" sz="1600" dirty="0">
              <a:solidFill>
                <a:schemeClr val="dk1"/>
              </a:solidFill>
              <a:latin typeface="Abadi" panose="020B0604020104020204" pitchFamily="34" charset="0"/>
            </a:endParaRPr>
          </a:p>
          <a:p>
            <a:pPr marL="285750" marR="0" lvl="0" indent="-285750" algn="just" rtl="0">
              <a:spcBef>
                <a:spcPts val="0"/>
              </a:spcBef>
              <a:spcAft>
                <a:spcPts val="0"/>
              </a:spcAft>
              <a:buFont typeface="Arial" panose="020B0604020202020204" pitchFamily="34" charset="0"/>
              <a:buChar char="•"/>
            </a:pPr>
            <a:r>
              <a:rPr lang="en-US" sz="1600" b="0" i="0" u="none" strike="noStrike" cap="none" dirty="0">
                <a:solidFill>
                  <a:schemeClr val="dk1"/>
                </a:solidFill>
                <a:latin typeface="Abadi" panose="020B0604020104020204" pitchFamily="34" charset="0"/>
                <a:sym typeface="Arial"/>
              </a:rPr>
              <a:t>We created a JSON map of features and values to allow user to choose the input. </a:t>
            </a:r>
          </a:p>
          <a:p>
            <a:pPr marL="285750" marR="0" lvl="0" indent="-285750" algn="just" rtl="0">
              <a:spcBef>
                <a:spcPts val="0"/>
              </a:spcBef>
              <a:spcAft>
                <a:spcPts val="0"/>
              </a:spcAft>
              <a:buFont typeface="Arial" panose="020B0604020202020204" pitchFamily="34" charset="0"/>
              <a:buChar char="•"/>
            </a:pPr>
            <a:endParaRPr lang="en-US" sz="1600" dirty="0">
              <a:solidFill>
                <a:schemeClr val="dk1"/>
              </a:solidFill>
              <a:latin typeface="Abadi" panose="020B0604020104020204" pitchFamily="34" charset="0"/>
            </a:endParaRPr>
          </a:p>
          <a:p>
            <a:pPr marL="285750" marR="0" lvl="0" indent="-285750" algn="just" rtl="0">
              <a:spcBef>
                <a:spcPts val="0"/>
              </a:spcBef>
              <a:spcAft>
                <a:spcPts val="0"/>
              </a:spcAft>
              <a:buFont typeface="Arial" panose="020B0604020202020204" pitchFamily="34" charset="0"/>
              <a:buChar char="•"/>
            </a:pPr>
            <a:r>
              <a:rPr lang="en-US" sz="1600" b="0" i="0" u="none" strike="noStrike" cap="none" dirty="0">
                <a:solidFill>
                  <a:schemeClr val="dk1"/>
                </a:solidFill>
                <a:latin typeface="Abadi" panose="020B0604020104020204" pitchFamily="34" charset="0"/>
                <a:sym typeface="Arial"/>
              </a:rPr>
              <a:t>Once they make the request, the application will receive and return a response containing the predicted price.</a:t>
            </a:r>
            <a:endParaRPr sz="1600" b="0" i="0" u="none" strike="noStrike" cap="none" dirty="0">
              <a:solidFill>
                <a:schemeClr val="dk1"/>
              </a:solidFill>
              <a:latin typeface="Abadi" panose="020B0604020104020204" pitchFamily="34" charset="0"/>
              <a:sym typeface="Arial"/>
            </a:endParaRPr>
          </a:p>
        </p:txBody>
      </p:sp>
    </p:spTree>
    <p:extLst>
      <p:ext uri="{BB962C8B-B14F-4D97-AF65-F5344CB8AC3E}">
        <p14:creationId xmlns:p14="http://schemas.microsoft.com/office/powerpoint/2010/main" val="235243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Google Shape;155;p5"/>
          <p:cNvSpPr txBox="1">
            <a:spLocks noGrp="1"/>
          </p:cNvSpPr>
          <p:nvPr>
            <p:ph type="title"/>
          </p:nvPr>
        </p:nvSpPr>
        <p:spPr>
          <a:xfrm>
            <a:off x="966952" y="1204108"/>
            <a:ext cx="2669406" cy="1781175"/>
          </a:xfrm>
          <a:prstGeom prst="rect">
            <a:avLst/>
          </a:prstGeom>
        </p:spPr>
        <p:txBody>
          <a:bodyPr spcFirstLastPara="1" vert="horz" lIns="91440" tIns="45720" rIns="91440" bIns="45720" rtlCol="0" anchor="ctr" anchorCtr="0">
            <a:normAutofit/>
          </a:bodyPr>
          <a:lstStyle/>
          <a:p>
            <a:pPr marL="0" lvl="0" indent="0">
              <a:spcAft>
                <a:spcPts val="0"/>
              </a:spcAft>
              <a:buClr>
                <a:srgbClr val="3F3F3F"/>
              </a:buClr>
              <a:buSzPts val="4700"/>
            </a:pPr>
            <a:r>
              <a:rPr lang="en-US" sz="3200" kern="1200">
                <a:solidFill>
                  <a:srgbClr val="FFFFFF"/>
                </a:solidFill>
                <a:latin typeface="+mj-lt"/>
                <a:ea typeface="+mj-ea"/>
                <a:cs typeface="+mj-cs"/>
              </a:rPr>
              <a:t>ML algorithm</a:t>
            </a:r>
          </a:p>
        </p:txBody>
      </p:sp>
      <p:pic>
        <p:nvPicPr>
          <p:cNvPr id="157" name="Google Shape;157;p5"/>
          <p:cNvPicPr preferRelativeResize="0"/>
          <p:nvPr/>
        </p:nvPicPr>
        <p:blipFill rotWithShape="1">
          <a:blip r:embed="rId3"/>
          <a:srcRect l="12095" r="3568" b="1"/>
          <a:stretch/>
        </p:blipFill>
        <p:spPr>
          <a:xfrm>
            <a:off x="4059932" y="952500"/>
            <a:ext cx="7677799" cy="461596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6"/>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63" name="Google Shape;163;p6"/>
          <p:cNvSpPr txBox="1">
            <a:spLocks noGrp="1"/>
          </p:cNvSpPr>
          <p:nvPr>
            <p:ph type="title"/>
          </p:nvPr>
        </p:nvSpPr>
        <p:spPr>
          <a:xfrm>
            <a:off x="5117309" y="634946"/>
            <a:ext cx="6432434"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Bookman Old Style"/>
              <a:buNone/>
            </a:pPr>
            <a:r>
              <a:rPr lang="en-US" sz="4800" dirty="0"/>
              <a:t>Model Comparison</a:t>
            </a:r>
            <a:endParaRPr dirty="0"/>
          </a:p>
        </p:txBody>
      </p:sp>
      <p:sp>
        <p:nvSpPr>
          <p:cNvPr id="166" name="Google Shape;166;p6"/>
          <p:cNvSpPr txBox="1">
            <a:spLocks noGrp="1"/>
          </p:cNvSpPr>
          <p:nvPr>
            <p:ph idx="1"/>
          </p:nvPr>
        </p:nvSpPr>
        <p:spPr>
          <a:xfrm>
            <a:off x="5272775" y="2407425"/>
            <a:ext cx="6276900" cy="3461700"/>
          </a:xfrm>
          <a:prstGeom prst="rect">
            <a:avLst/>
          </a:prstGeom>
          <a:noFill/>
          <a:ln>
            <a:noFill/>
          </a:ln>
        </p:spPr>
        <p:txBody>
          <a:bodyPr spcFirstLastPara="1" wrap="square" lIns="0" tIns="45700" rIns="0" bIns="45700" anchor="t" anchorCtr="0">
            <a:normAutofit/>
          </a:bodyPr>
          <a:lstStyle/>
          <a:p>
            <a:pPr marL="91440" lvl="0" indent="-120650" algn="l" rtl="0">
              <a:lnSpc>
                <a:spcPct val="100000"/>
              </a:lnSpc>
              <a:spcBef>
                <a:spcPts val="0"/>
              </a:spcBef>
              <a:spcAft>
                <a:spcPts val="0"/>
              </a:spcAft>
              <a:buSzPts val="1900"/>
              <a:buChar char=" "/>
            </a:pPr>
            <a:r>
              <a:rPr lang="en-US" sz="1800" b="0" i="0" dirty="0"/>
              <a:t>We have tried to train a model with different methods like in the previous slides mentioned.</a:t>
            </a:r>
            <a:endParaRPr sz="1800" dirty="0"/>
          </a:p>
          <a:p>
            <a:pPr marL="457200" lvl="0" indent="-457200" algn="l" rtl="0">
              <a:lnSpc>
                <a:spcPct val="100000"/>
              </a:lnSpc>
              <a:spcBef>
                <a:spcPts val="1400"/>
              </a:spcBef>
              <a:spcAft>
                <a:spcPts val="0"/>
              </a:spcAft>
              <a:buSzPts val="1900"/>
              <a:buFont typeface="Bookman Old Style"/>
              <a:buAutoNum type="arabicPeriod"/>
            </a:pPr>
            <a:r>
              <a:rPr lang="en-US" sz="1800" dirty="0"/>
              <a:t>Logistic Regression</a:t>
            </a:r>
            <a:endParaRPr sz="1800" dirty="0"/>
          </a:p>
          <a:p>
            <a:pPr marL="457200" lvl="0" indent="-457200" algn="l" rtl="0">
              <a:lnSpc>
                <a:spcPct val="100000"/>
              </a:lnSpc>
              <a:spcBef>
                <a:spcPts val="1400"/>
              </a:spcBef>
              <a:spcAft>
                <a:spcPts val="0"/>
              </a:spcAft>
              <a:buSzPts val="1900"/>
              <a:buFont typeface="Bookman Old Style"/>
              <a:buAutoNum type="arabicPeriod"/>
            </a:pPr>
            <a:r>
              <a:rPr lang="en-US" sz="1800" dirty="0"/>
              <a:t>Random Forest</a:t>
            </a:r>
            <a:endParaRPr sz="1800" dirty="0"/>
          </a:p>
          <a:p>
            <a:pPr marL="457200" lvl="0" indent="-457200" algn="l" rtl="0">
              <a:lnSpc>
                <a:spcPct val="100000"/>
              </a:lnSpc>
              <a:spcBef>
                <a:spcPts val="1400"/>
              </a:spcBef>
              <a:spcAft>
                <a:spcPts val="0"/>
              </a:spcAft>
              <a:buSzPts val="1900"/>
              <a:buFont typeface="Bookman Old Style"/>
              <a:buAutoNum type="arabicPeriod"/>
            </a:pPr>
            <a:r>
              <a:rPr lang="en-US" sz="1800" dirty="0"/>
              <a:t>Decision Tree</a:t>
            </a:r>
            <a:endParaRPr sz="1800" dirty="0"/>
          </a:p>
          <a:p>
            <a:pPr marL="0" lvl="0" indent="0" algn="l" rtl="0">
              <a:lnSpc>
                <a:spcPct val="100000"/>
              </a:lnSpc>
              <a:spcBef>
                <a:spcPts val="1400"/>
              </a:spcBef>
              <a:spcAft>
                <a:spcPts val="0"/>
              </a:spcAft>
              <a:buSzPts val="1900"/>
              <a:buNone/>
            </a:pPr>
            <a:r>
              <a:rPr lang="en-US" sz="1800" b="0" i="0" dirty="0"/>
              <a:t>Random forest regression results the highest score. thus, our work starts from there.</a:t>
            </a:r>
            <a:endParaRPr sz="1800" dirty="0"/>
          </a:p>
        </p:txBody>
      </p:sp>
      <p:pic>
        <p:nvPicPr>
          <p:cNvPr id="164" name="Google Shape;164;p6" descr="Blue and Red Analog Clock"/>
          <p:cNvPicPr preferRelativeResize="0"/>
          <p:nvPr/>
        </p:nvPicPr>
        <p:blipFill rotWithShape="1">
          <a:blip r:embed="rId3">
            <a:alphaModFix/>
          </a:blip>
          <a:srcRect t="388" r="2" b="2"/>
          <a:stretch/>
        </p:blipFill>
        <p:spPr>
          <a:xfrm>
            <a:off x="633999" y="640081"/>
            <a:ext cx="4001315" cy="5314406"/>
          </a:xfrm>
          <a:prstGeom prst="rect">
            <a:avLst/>
          </a:prstGeom>
          <a:noFill/>
          <a:ln>
            <a:noFill/>
          </a:ln>
        </p:spPr>
      </p:pic>
      <p:cxnSp>
        <p:nvCxnSpPr>
          <p:cNvPr id="165" name="Google Shape;165;p6"/>
          <p:cNvCxnSpPr/>
          <p:nvPr/>
        </p:nvCxnSpPr>
        <p:spPr>
          <a:xfrm>
            <a:off x="5180720" y="2267421"/>
            <a:ext cx="6035040" cy="0"/>
          </a:xfrm>
          <a:prstGeom prst="straightConnector1">
            <a:avLst/>
          </a:prstGeom>
          <a:noFill/>
          <a:ln w="12700" cap="flat" cmpd="sng">
            <a:solidFill>
              <a:srgbClr val="3F3F3F"/>
            </a:solidFill>
            <a:prstDash val="solid"/>
            <a:round/>
            <a:headEnd type="none" w="sm" len="sm"/>
            <a:tailEnd type="none" w="sm" len="sm"/>
          </a:ln>
        </p:spPr>
      </p:cxnSp>
      <p:sp>
        <p:nvSpPr>
          <p:cNvPr id="167" name="Google Shape;167;p6"/>
          <p:cNvSpPr/>
          <p:nvPr/>
        </p:nvSpPr>
        <p:spPr>
          <a:xfrm>
            <a:off x="1"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6"/>
          <p:cNvPicPr preferRelativeResize="0"/>
          <p:nvPr/>
        </p:nvPicPr>
        <p:blipFill>
          <a:blip r:embed="rId4">
            <a:alphaModFix/>
          </a:blip>
          <a:stretch>
            <a:fillRect/>
          </a:stretch>
        </p:blipFill>
        <p:spPr>
          <a:xfrm>
            <a:off x="5269313" y="5276106"/>
            <a:ext cx="6432450" cy="94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7"/>
          <p:cNvSpPr/>
          <p:nvPr/>
        </p:nvSpPr>
        <p:spPr>
          <a:xfrm>
            <a:off x="0" y="-4572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75" name="Google Shape;175;p7"/>
          <p:cNvSpPr txBox="1">
            <a:spLocks noGrp="1"/>
          </p:cNvSpPr>
          <p:nvPr>
            <p:ph type="title"/>
          </p:nvPr>
        </p:nvSpPr>
        <p:spPr>
          <a:xfrm>
            <a:off x="5172074" y="286603"/>
            <a:ext cx="5983605"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3800"/>
              <a:buFont typeface="Bookman Old Style"/>
              <a:buNone/>
            </a:pPr>
            <a:r>
              <a:rPr lang="en-US" sz="3800"/>
              <a:t>Business Objective &amp; Problem Solving</a:t>
            </a:r>
            <a:endParaRPr/>
          </a:p>
        </p:txBody>
      </p:sp>
      <p:sp>
        <p:nvSpPr>
          <p:cNvPr id="178" name="Google Shape;178;p7"/>
          <p:cNvSpPr txBox="1">
            <a:spLocks noGrp="1"/>
          </p:cNvSpPr>
          <p:nvPr>
            <p:ph idx="1"/>
          </p:nvPr>
        </p:nvSpPr>
        <p:spPr>
          <a:xfrm>
            <a:off x="5172075" y="2108200"/>
            <a:ext cx="6384300" cy="3760800"/>
          </a:xfrm>
          <a:prstGeom prst="rect">
            <a:avLst/>
          </a:prstGeom>
          <a:noFill/>
          <a:ln>
            <a:noFill/>
          </a:ln>
        </p:spPr>
        <p:txBody>
          <a:bodyPr spcFirstLastPara="1" wrap="square" lIns="0" tIns="45700" rIns="0" bIns="45700" anchor="t" anchorCtr="0">
            <a:normAutofit/>
          </a:bodyPr>
          <a:lstStyle/>
          <a:p>
            <a:pPr marL="342900" lvl="0" indent="-324802" algn="just" rtl="0">
              <a:lnSpc>
                <a:spcPct val="110000"/>
              </a:lnSpc>
              <a:spcBef>
                <a:spcPts val="0"/>
              </a:spcBef>
              <a:spcAft>
                <a:spcPts val="0"/>
              </a:spcAft>
              <a:buSzPct val="100000"/>
              <a:buFont typeface="Bookman Old Style"/>
              <a:buAutoNum type="arabicPeriod"/>
            </a:pPr>
            <a:r>
              <a:rPr lang="en-US" sz="1600" dirty="0">
                <a:latin typeface="Abadi" panose="020B0604020104020204" pitchFamily="34" charset="0"/>
                <a:ea typeface="Arial"/>
                <a:cs typeface="Arial"/>
                <a:sym typeface="Arial"/>
              </a:rPr>
              <a:t>We</a:t>
            </a:r>
            <a:r>
              <a:rPr lang="en-US" sz="1600" b="0" i="0" dirty="0">
                <a:latin typeface="Abadi" panose="020B0604020104020204" pitchFamily="34" charset="0"/>
                <a:ea typeface="Arial"/>
                <a:cs typeface="Arial"/>
                <a:sym typeface="Arial"/>
              </a:rPr>
              <a:t> as data analysts are going to build a model to analyze and predict the house prices in Metropolitan Melbourne.</a:t>
            </a:r>
            <a:endParaRPr sz="1600" dirty="0">
              <a:latin typeface="Abadi" panose="020B0604020104020204" pitchFamily="34" charset="0"/>
            </a:endParaRPr>
          </a:p>
          <a:p>
            <a:pPr marL="342900" lvl="0" indent="-324802" algn="just" rtl="0">
              <a:lnSpc>
                <a:spcPct val="110000"/>
              </a:lnSpc>
              <a:spcBef>
                <a:spcPts val="1400"/>
              </a:spcBef>
              <a:spcAft>
                <a:spcPts val="0"/>
              </a:spcAft>
              <a:buSzPct val="100000"/>
              <a:buFont typeface="Bookman Old Style"/>
              <a:buAutoNum type="arabicPeriod"/>
            </a:pPr>
            <a:r>
              <a:rPr lang="en-US" sz="1600" b="0" i="0" dirty="0">
                <a:latin typeface="Abadi" panose="020B0604020104020204" pitchFamily="34" charset="0"/>
                <a:ea typeface="Arial"/>
                <a:cs typeface="Arial"/>
                <a:sym typeface="Arial"/>
              </a:rPr>
              <a:t>With </a:t>
            </a:r>
            <a:r>
              <a:rPr lang="en-US" sz="1600" b="1" i="0" dirty="0">
                <a:latin typeface="Abadi" panose="020B0604020104020204" pitchFamily="34" charset="0"/>
                <a:ea typeface="Arial"/>
                <a:cs typeface="Arial"/>
                <a:sym typeface="Arial"/>
              </a:rPr>
              <a:t>8</a:t>
            </a:r>
            <a:r>
              <a:rPr lang="en-US" sz="1600" b="0" i="0" dirty="0">
                <a:latin typeface="Abadi" panose="020B0604020104020204" pitchFamily="34" charset="0"/>
                <a:ea typeface="Arial"/>
                <a:cs typeface="Arial"/>
                <a:sym typeface="Arial"/>
              </a:rPr>
              <a:t> explanatory variables describing (almost) every aspect of residential homes in Metropolitan Melbourne, Victoria, </a:t>
            </a:r>
            <a:r>
              <a:rPr lang="en-US" sz="1600" dirty="0">
                <a:latin typeface="Abadi" panose="020B0604020104020204" pitchFamily="34" charset="0"/>
                <a:ea typeface="Arial"/>
                <a:cs typeface="Arial"/>
                <a:sym typeface="Arial"/>
              </a:rPr>
              <a:t>this analysis helps to discover the impact of each feature on house pricing.</a:t>
            </a:r>
            <a:endParaRPr sz="1600" dirty="0">
              <a:latin typeface="Abadi" panose="020B0604020104020204" pitchFamily="34" charset="0"/>
              <a:ea typeface="Arial"/>
              <a:cs typeface="Arial"/>
              <a:sym typeface="Arial"/>
            </a:endParaRPr>
          </a:p>
          <a:p>
            <a:pPr marL="342900" lvl="0" indent="-324802" algn="just" rtl="0">
              <a:lnSpc>
                <a:spcPct val="110000"/>
              </a:lnSpc>
              <a:spcBef>
                <a:spcPts val="1400"/>
              </a:spcBef>
              <a:spcAft>
                <a:spcPts val="0"/>
              </a:spcAft>
              <a:buSzPct val="100000"/>
              <a:buFont typeface="Bookman Old Style"/>
              <a:buAutoNum type="arabicPeriod"/>
            </a:pPr>
            <a:r>
              <a:rPr lang="en-US" sz="1600" dirty="0">
                <a:latin typeface="Abadi" panose="020B0604020104020204" pitchFamily="34" charset="0"/>
                <a:ea typeface="Arial"/>
                <a:cs typeface="Arial"/>
                <a:sym typeface="Arial"/>
              </a:rPr>
              <a:t>Main purpose is to predict the house prices.</a:t>
            </a:r>
            <a:endParaRPr sz="1600" dirty="0">
              <a:latin typeface="Abadi" panose="020B0604020104020204" pitchFamily="34" charset="0"/>
              <a:ea typeface="Arial"/>
              <a:cs typeface="Arial"/>
              <a:sym typeface="Arial"/>
            </a:endParaRPr>
          </a:p>
          <a:p>
            <a:pPr marL="384048" lvl="1" indent="-165734" algn="just" rtl="0">
              <a:lnSpc>
                <a:spcPct val="110000"/>
              </a:lnSpc>
              <a:spcBef>
                <a:spcPts val="1400"/>
              </a:spcBef>
              <a:spcAft>
                <a:spcPts val="0"/>
              </a:spcAft>
              <a:buSzPct val="94736"/>
              <a:buFont typeface="Arial"/>
              <a:buChar char="◦"/>
            </a:pPr>
            <a:r>
              <a:rPr lang="en-US" sz="1600" dirty="0">
                <a:latin typeface="Abadi" panose="020B0604020104020204" pitchFamily="34" charset="0"/>
                <a:ea typeface="Arial"/>
                <a:cs typeface="Arial"/>
                <a:sym typeface="Arial"/>
              </a:rPr>
              <a:t>Machine learning algorithm was used to estimate the price of properties with the help of historical data.</a:t>
            </a:r>
            <a:endParaRPr sz="1600" dirty="0">
              <a:latin typeface="Abadi" panose="020B0604020104020204" pitchFamily="34" charset="0"/>
              <a:ea typeface="Arial"/>
              <a:cs typeface="Arial"/>
              <a:sym typeface="Arial"/>
            </a:endParaRPr>
          </a:p>
          <a:p>
            <a:pPr marL="342900" lvl="0" indent="-324802" algn="just" rtl="0">
              <a:lnSpc>
                <a:spcPct val="110000"/>
              </a:lnSpc>
              <a:spcBef>
                <a:spcPts val="1400"/>
              </a:spcBef>
              <a:spcAft>
                <a:spcPts val="0"/>
              </a:spcAft>
              <a:buSzPct val="100000"/>
              <a:buFont typeface="Bookman Old Style"/>
              <a:buAutoNum type="arabicPeriod"/>
            </a:pPr>
            <a:r>
              <a:rPr lang="en-US" sz="1600" dirty="0">
                <a:latin typeface="Abadi" panose="020B0604020104020204" pitchFamily="34" charset="0"/>
                <a:ea typeface="Arial"/>
                <a:cs typeface="Arial"/>
                <a:sym typeface="Arial"/>
              </a:rPr>
              <a:t>Another objective is to minimize the difference between the predicted and actual pricing.</a:t>
            </a:r>
            <a:endParaRPr sz="1600" dirty="0">
              <a:latin typeface="Abadi" panose="020B0604020104020204" pitchFamily="34" charset="0"/>
              <a:ea typeface="Arial"/>
              <a:cs typeface="Arial"/>
              <a:sym typeface="Arial"/>
            </a:endParaRPr>
          </a:p>
          <a:p>
            <a:pPr marL="91440" lvl="0" indent="0" algn="just" rtl="0">
              <a:lnSpc>
                <a:spcPct val="110000"/>
              </a:lnSpc>
              <a:spcBef>
                <a:spcPts val="1400"/>
              </a:spcBef>
              <a:spcAft>
                <a:spcPts val="0"/>
              </a:spcAft>
              <a:buSzPct val="100000"/>
              <a:buNone/>
            </a:pPr>
            <a:endParaRPr sz="1600" dirty="0">
              <a:latin typeface="Abadi" panose="020B0604020104020204" pitchFamily="34" charset="0"/>
              <a:ea typeface="Arial"/>
              <a:cs typeface="Arial"/>
              <a:sym typeface="Arial"/>
            </a:endParaRPr>
          </a:p>
        </p:txBody>
      </p:sp>
      <p:pic>
        <p:nvPicPr>
          <p:cNvPr id="176" name="Google Shape;176;p7" descr="Macro Shot of Water Drops on Leaf"/>
          <p:cNvPicPr preferRelativeResize="0"/>
          <p:nvPr/>
        </p:nvPicPr>
        <p:blipFill rotWithShape="1">
          <a:blip r:embed="rId3">
            <a:alphaModFix/>
          </a:blip>
          <a:srcRect l="16156" r="36439"/>
          <a:stretch/>
        </p:blipFill>
        <p:spPr>
          <a:xfrm>
            <a:off x="20" y="10"/>
            <a:ext cx="4580077" cy="6400784"/>
          </a:xfrm>
          <a:prstGeom prst="rect">
            <a:avLst/>
          </a:prstGeom>
          <a:noFill/>
          <a:ln>
            <a:noFill/>
          </a:ln>
        </p:spPr>
      </p:pic>
      <p:cxnSp>
        <p:nvCxnSpPr>
          <p:cNvPr id="177" name="Google Shape;177;p7"/>
          <p:cNvCxnSpPr/>
          <p:nvPr/>
        </p:nvCxnSpPr>
        <p:spPr>
          <a:xfrm>
            <a:off x="5242903" y="1917852"/>
            <a:ext cx="5943600" cy="0"/>
          </a:xfrm>
          <a:prstGeom prst="straightConnector1">
            <a:avLst/>
          </a:prstGeom>
          <a:noFill/>
          <a:ln w="12700" cap="flat" cmpd="sng">
            <a:solidFill>
              <a:srgbClr val="3F3F3F"/>
            </a:solidFill>
            <a:prstDash val="solid"/>
            <a:round/>
            <a:headEnd type="none" w="sm" len="sm"/>
            <a:tailEnd type="none" w="sm" len="sm"/>
          </a:ln>
        </p:spPr>
      </p:cxnSp>
      <p:sp>
        <p:nvSpPr>
          <p:cNvPr id="179" name="Google Shape;179;p7"/>
          <p:cNvSpPr/>
          <p:nvPr/>
        </p:nvSpPr>
        <p:spPr>
          <a:xfrm>
            <a:off x="-1"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xfrm>
            <a:off x="6207760" y="276443"/>
            <a:ext cx="5029200" cy="1532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Findings</a:t>
            </a:r>
            <a:endParaRPr/>
          </a:p>
        </p:txBody>
      </p:sp>
      <p:pic>
        <p:nvPicPr>
          <p:cNvPr id="186" name="Google Shape;186;p9" descr="Chart, treemap chart&#10;&#10;Description automatically generated"/>
          <p:cNvPicPr preferRelativeResize="0">
            <a:picLocks noGrp="1"/>
          </p:cNvPicPr>
          <p:nvPr>
            <p:ph idx="1"/>
          </p:nvPr>
        </p:nvPicPr>
        <p:blipFill rotWithShape="1">
          <a:blip r:embed="rId3">
            <a:alphaModFix/>
          </a:blip>
          <a:srcRect/>
          <a:stretch/>
        </p:blipFill>
        <p:spPr>
          <a:xfrm>
            <a:off x="279042" y="127278"/>
            <a:ext cx="5816958" cy="6151707"/>
          </a:xfrm>
          <a:prstGeom prst="rect">
            <a:avLst/>
          </a:prstGeom>
          <a:noFill/>
          <a:ln>
            <a:noFill/>
          </a:ln>
        </p:spPr>
      </p:pic>
      <p:sp>
        <p:nvSpPr>
          <p:cNvPr id="187" name="Google Shape;187;p9"/>
          <p:cNvSpPr txBox="1"/>
          <p:nvPr/>
        </p:nvSpPr>
        <p:spPr>
          <a:xfrm>
            <a:off x="6096000" y="2036200"/>
            <a:ext cx="5651400" cy="341627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Abadi" panose="020B0604020104020204" pitchFamily="34" charset="0"/>
                <a:sym typeface="Arial"/>
              </a:rPr>
              <a:t>Before we apply the algorithm, our hypothesis were focusing on </a:t>
            </a:r>
            <a:r>
              <a:rPr lang="en-US" sz="1800" b="0" i="0" dirty="0">
                <a:solidFill>
                  <a:schemeClr val="dk1"/>
                </a:solidFill>
                <a:highlight>
                  <a:srgbClr val="FFFF00"/>
                </a:highlight>
                <a:latin typeface="Abadi" panose="020B0604020104020204" pitchFamily="34" charset="0"/>
                <a:sym typeface="Arial"/>
              </a:rPr>
              <a:t>The distance from CBD , </a:t>
            </a:r>
            <a:r>
              <a:rPr lang="en-US" sz="1800" dirty="0">
                <a:solidFill>
                  <a:schemeClr val="dk1"/>
                </a:solidFill>
                <a:highlight>
                  <a:srgbClr val="FFFF00"/>
                </a:highlight>
                <a:latin typeface="Abadi" panose="020B0604020104020204" pitchFamily="34" charset="0"/>
                <a:sym typeface="Arial"/>
              </a:rPr>
              <a:t>nearby schools , crime rate</a:t>
            </a:r>
            <a:endParaRPr sz="1800" dirty="0">
              <a:solidFill>
                <a:schemeClr val="dk1"/>
              </a:solidFill>
              <a:latin typeface="Abadi" panose="020B0604020104020204" pitchFamily="34" charset="0"/>
              <a:sym typeface="Arial"/>
            </a:endParaRPr>
          </a:p>
          <a:p>
            <a:pPr marL="0" marR="0" lvl="0" indent="0" algn="l" rtl="0">
              <a:spcBef>
                <a:spcPts val="0"/>
              </a:spcBef>
              <a:spcAft>
                <a:spcPts val="0"/>
              </a:spcAft>
              <a:buNone/>
            </a:pPr>
            <a:endParaRPr sz="1800" dirty="0">
              <a:solidFill>
                <a:schemeClr val="dk1"/>
              </a:solidFill>
              <a:latin typeface="Abadi" panose="020B0604020104020204" pitchFamily="34" charset="0"/>
              <a:sym typeface="Arial"/>
            </a:endParaRPr>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Abadi" panose="020B0604020104020204" pitchFamily="34" charset="0"/>
                <a:sym typeface="Arial"/>
              </a:rPr>
              <a:t>Now, our findings conclude </a:t>
            </a:r>
            <a:r>
              <a:rPr lang="en-US" sz="1800" dirty="0">
                <a:solidFill>
                  <a:schemeClr val="dk1"/>
                </a:solidFill>
                <a:latin typeface="Abadi" panose="020B0604020104020204" pitchFamily="34" charset="0"/>
              </a:rPr>
              <a:t>that </a:t>
            </a:r>
            <a:r>
              <a:rPr lang="en-US" sz="1800" dirty="0">
                <a:solidFill>
                  <a:schemeClr val="dk1"/>
                </a:solidFill>
                <a:latin typeface="Abadi" panose="020B0604020104020204" pitchFamily="34" charset="0"/>
                <a:sym typeface="Arial"/>
              </a:rPr>
              <a:t>the main factors that </a:t>
            </a:r>
            <a:r>
              <a:rPr lang="en-US" sz="1800" dirty="0">
                <a:solidFill>
                  <a:schemeClr val="dk1"/>
                </a:solidFill>
                <a:latin typeface="Abadi" panose="020B0604020104020204" pitchFamily="34" charset="0"/>
              </a:rPr>
              <a:t>have impact on house prices are</a:t>
            </a:r>
            <a:r>
              <a:rPr lang="en-US" sz="1800" dirty="0">
                <a:solidFill>
                  <a:schemeClr val="dk1"/>
                </a:solidFill>
                <a:latin typeface="Abadi" panose="020B0604020104020204" pitchFamily="34" charset="0"/>
                <a:sym typeface="Arial"/>
              </a:rPr>
              <a:t>:</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No of rooms</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No of bathrooms</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No of car park</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Land size</a:t>
            </a:r>
            <a:endParaRPr dirty="0">
              <a:latin typeface="Abadi" panose="020B0604020104020204" pitchFamily="34" charset="0"/>
            </a:endParaRPr>
          </a:p>
          <a:p>
            <a:pPr marL="800100" marR="0" lvl="1" indent="-342900" algn="l" rtl="0">
              <a:spcBef>
                <a:spcPts val="0"/>
              </a:spcBef>
              <a:spcAft>
                <a:spcPts val="0"/>
              </a:spcAft>
              <a:buClr>
                <a:schemeClr val="dk1"/>
              </a:buClr>
              <a:buSzPts val="1800"/>
              <a:buFont typeface="Bookman Old Style"/>
              <a:buAutoNum type="arabicPeriod"/>
            </a:pPr>
            <a:r>
              <a:rPr lang="en-US" sz="1800" b="0" i="0" u="none" strike="noStrike" cap="none" dirty="0">
                <a:solidFill>
                  <a:schemeClr val="dk1"/>
                </a:solidFill>
                <a:latin typeface="Abadi" panose="020B0604020104020204" pitchFamily="34" charset="0"/>
                <a:sym typeface="Arial"/>
              </a:rPr>
              <a:t>Building area</a:t>
            </a:r>
            <a:endParaRPr dirty="0">
              <a:latin typeface="Abadi" panose="020B0604020104020204" pitchFamily="34" charset="0"/>
            </a:endParaRPr>
          </a:p>
          <a:p>
            <a:pPr marL="800100" marR="0" lvl="1" indent="-22860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p:nvSpPr>
          <p:cNvPr id="198" name="Rectangle 13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Google Shape;194;g10f86c31387_0_2"/>
          <p:cNvSpPr txBox="1">
            <a:spLocks noGrp="1"/>
          </p:cNvSpPr>
          <p:nvPr>
            <p:ph type="title"/>
          </p:nvPr>
        </p:nvSpPr>
        <p:spPr>
          <a:xfrm>
            <a:off x="546351" y="433545"/>
            <a:ext cx="11139854" cy="930447"/>
          </a:xfrm>
          <a:prstGeom prst="rect">
            <a:avLst/>
          </a:prstGeom>
        </p:spPr>
        <p:txBody>
          <a:bodyPr spcFirstLastPara="1" vert="horz" lIns="91440" tIns="45720" rIns="91440" bIns="45720" rtlCol="0" anchor="b" anchorCtr="0">
            <a:normAutofit/>
          </a:bodyPr>
          <a:lstStyle/>
          <a:p>
            <a:pPr marL="0" lvl="0" indent="0" algn="ctr">
              <a:spcAft>
                <a:spcPts val="0"/>
              </a:spcAft>
            </a:pPr>
            <a:r>
              <a:rPr lang="en-US" sz="5400" dirty="0">
                <a:solidFill>
                  <a:srgbClr val="FFFFFF"/>
                </a:solidFill>
              </a:rPr>
              <a:t>Visualize the Findings</a:t>
            </a:r>
          </a:p>
        </p:txBody>
      </p:sp>
      <p:cxnSp>
        <p:nvCxnSpPr>
          <p:cNvPr id="199" name="Straight Connector 13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2C12C3C-F94D-4760-B452-BAB6111F7E08}"/>
              </a:ext>
            </a:extLst>
          </p:cNvPr>
          <p:cNvPicPr>
            <a:picLocks noChangeAspect="1"/>
          </p:cNvPicPr>
          <p:nvPr/>
        </p:nvPicPr>
        <p:blipFill>
          <a:blip r:embed="rId3"/>
          <a:stretch>
            <a:fillRect/>
          </a:stretch>
        </p:blipFill>
        <p:spPr>
          <a:xfrm>
            <a:off x="546351" y="2726621"/>
            <a:ext cx="5301421" cy="3176022"/>
          </a:xfrm>
          <a:prstGeom prst="rect">
            <a:avLst/>
          </a:prstGeom>
        </p:spPr>
      </p:pic>
      <p:pic>
        <p:nvPicPr>
          <p:cNvPr id="5" name="Picture 4">
            <a:extLst>
              <a:ext uri="{FF2B5EF4-FFF2-40B4-BE49-F238E27FC236}">
                <a16:creationId xmlns:a16="http://schemas.microsoft.com/office/drawing/2014/main" id="{C4FB9CAF-C850-424B-AED4-EA7673155B59}"/>
              </a:ext>
            </a:extLst>
          </p:cNvPr>
          <p:cNvPicPr>
            <a:picLocks noChangeAspect="1"/>
          </p:cNvPicPr>
          <p:nvPr/>
        </p:nvPicPr>
        <p:blipFill>
          <a:blip r:embed="rId4"/>
          <a:stretch>
            <a:fillRect/>
          </a:stretch>
        </p:blipFill>
        <p:spPr>
          <a:xfrm>
            <a:off x="6375209" y="3059162"/>
            <a:ext cx="5460466" cy="2464236"/>
          </a:xfrm>
          <a:prstGeom prst="rect">
            <a:avLst/>
          </a:prstGeom>
        </p:spPr>
      </p:pic>
    </p:spTree>
  </p:cSld>
  <p:clrMapOvr>
    <a:masterClrMapping/>
  </p:clrMapOvr>
</p:sld>
</file>

<file path=ppt/theme/theme1.xml><?xml version="1.0" encoding="utf-8"?>
<a:theme xmlns:a="http://schemas.openxmlformats.org/drawingml/2006/main"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529</Words>
  <Application>Microsoft Office PowerPoint</Application>
  <PresentationFormat>Widescreen</PresentationFormat>
  <Paragraphs>51</Paragraphs>
  <Slides>12</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Bookman Old Style</vt:lpstr>
      <vt:lpstr>Calibri</vt:lpstr>
      <vt:lpstr>Arial</vt:lpstr>
      <vt:lpstr>Calibri Light</vt:lpstr>
      <vt:lpstr>Libre Franklin</vt:lpstr>
      <vt:lpstr>Abadi</vt:lpstr>
      <vt:lpstr>1_RetrospectVTI</vt:lpstr>
      <vt:lpstr>1_RetrospectVTI</vt:lpstr>
      <vt:lpstr>Office Theme</vt:lpstr>
      <vt:lpstr>House Price Prediction Using Machine Learning </vt:lpstr>
      <vt:lpstr>Problem Statement</vt:lpstr>
      <vt:lpstr>Requirements</vt:lpstr>
      <vt:lpstr>PowerPoint Presentation</vt:lpstr>
      <vt:lpstr>ML algorithm</vt:lpstr>
      <vt:lpstr>Model Comparison</vt:lpstr>
      <vt:lpstr>Business Objective &amp; Problem Solving</vt:lpstr>
      <vt:lpstr>Findings</vt:lpstr>
      <vt:lpstr>Visualize the Findings</vt:lpstr>
      <vt:lpstr>Prediction vs Actual</vt:lpstr>
      <vt:lpstr>Limitation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dc:title>
  <dc:creator>LiNee</dc:creator>
  <cp:lastModifiedBy>LiNee</cp:lastModifiedBy>
  <cp:revision>21</cp:revision>
  <dcterms:created xsi:type="dcterms:W3CDTF">2022-01-23T07:01:07Z</dcterms:created>
  <dcterms:modified xsi:type="dcterms:W3CDTF">2022-01-25T08:33:20Z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