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5" r:id="rId19"/>
    <p:sldId id="276"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1/3/2024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30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51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00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1/3/2024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05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11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18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15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7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1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85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1/3/2024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70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1/3/2024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08090938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bref.com/en/comps/Big5/Big-5-European-Leagues-Stats#all_big5_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bref.com/en/"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66F52DE-1019-983F-6700-83F83E127396}"/>
              </a:ext>
            </a:extLst>
          </p:cNvPr>
          <p:cNvPicPr>
            <a:picLocks noChangeAspect="1"/>
          </p:cNvPicPr>
          <p:nvPr/>
        </p:nvPicPr>
        <p:blipFill rotWithShape="1">
          <a:blip r:embed="rId2">
            <a:alphaModFix amt="55000"/>
          </a:blip>
          <a:srcRect t="29687"/>
          <a:stretch/>
        </p:blipFill>
        <p:spPr>
          <a:xfrm>
            <a:off x="20" y="10"/>
            <a:ext cx="12191980" cy="6857990"/>
          </a:xfrm>
          <a:prstGeom prst="rect">
            <a:avLst/>
          </a:prstGeom>
        </p:spPr>
      </p:pic>
      <p:sp>
        <p:nvSpPr>
          <p:cNvPr id="1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4F8FDF-74D0-8017-A59D-057CCC6CD5AE}"/>
              </a:ext>
            </a:extLst>
          </p:cNvPr>
          <p:cNvSpPr>
            <a:spLocks noGrp="1"/>
          </p:cNvSpPr>
          <p:nvPr>
            <p:ph type="ctrTitle"/>
          </p:nvPr>
        </p:nvSpPr>
        <p:spPr>
          <a:xfrm>
            <a:off x="6257047" y="795509"/>
            <a:ext cx="5037616" cy="3011340"/>
          </a:xfrm>
        </p:spPr>
        <p:txBody>
          <a:bodyPr>
            <a:normAutofit/>
          </a:bodyPr>
          <a:lstStyle/>
          <a:p>
            <a:r>
              <a:rPr lang="en-US" sz="4200" dirty="0"/>
              <a:t>Project</a:t>
            </a:r>
            <a:br>
              <a:rPr lang="en-US" sz="4200" dirty="0"/>
            </a:br>
            <a:r>
              <a:rPr lang="en-US" sz="4200" dirty="0"/>
              <a:t>Prediction Soccer Season 2022-2023</a:t>
            </a:r>
            <a:br>
              <a:rPr lang="en-US" sz="4200" b="0" i="0" dirty="0">
                <a:effectLst/>
                <a:latin typeface="Lato Extended"/>
              </a:rPr>
            </a:br>
            <a:endParaRPr lang="en-US" sz="4200" dirty="0"/>
          </a:p>
        </p:txBody>
      </p:sp>
      <p:sp>
        <p:nvSpPr>
          <p:cNvPr id="3" name="Subtitle 2">
            <a:extLst>
              <a:ext uri="{FF2B5EF4-FFF2-40B4-BE49-F238E27FC236}">
                <a16:creationId xmlns:a16="http://schemas.microsoft.com/office/drawing/2014/main" id="{642C4688-C506-C66D-129B-50E49822CE0F}"/>
              </a:ext>
            </a:extLst>
          </p:cNvPr>
          <p:cNvSpPr>
            <a:spLocks noGrp="1"/>
          </p:cNvSpPr>
          <p:nvPr>
            <p:ph type="subTitle" idx="1"/>
          </p:nvPr>
        </p:nvSpPr>
        <p:spPr>
          <a:xfrm>
            <a:off x="6257047" y="3898924"/>
            <a:ext cx="5037616" cy="1777878"/>
          </a:xfrm>
        </p:spPr>
        <p:txBody>
          <a:bodyPr>
            <a:normAutofit/>
          </a:bodyPr>
          <a:lstStyle/>
          <a:p>
            <a:r>
              <a:rPr lang="en-US" dirty="0"/>
              <a:t>Franco Acerbi</a:t>
            </a:r>
          </a:p>
          <a:p>
            <a:r>
              <a:rPr lang="en-US" dirty="0"/>
              <a:t>12/04/2023</a:t>
            </a:r>
          </a:p>
        </p:txBody>
      </p:sp>
      <p:sp>
        <p:nvSpPr>
          <p:cNvPr id="13"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47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Arc 4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BF04F9AB-6D52-5194-5826-F33E42C6DB38}"/>
              </a:ext>
            </a:extLst>
          </p:cNvPr>
          <p:cNvPicPr>
            <a:picLocks noChangeAspect="1"/>
          </p:cNvPicPr>
          <p:nvPr/>
        </p:nvPicPr>
        <p:blipFill>
          <a:blip r:embed="rId2"/>
          <a:stretch>
            <a:fillRect/>
          </a:stretch>
        </p:blipFill>
        <p:spPr>
          <a:xfrm>
            <a:off x="6012874" y="1579418"/>
            <a:ext cx="6022820" cy="390698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itle 1">
            <a:extLst>
              <a:ext uri="{FF2B5EF4-FFF2-40B4-BE49-F238E27FC236}">
                <a16:creationId xmlns:a16="http://schemas.microsoft.com/office/drawing/2014/main" id="{45136E41-FC55-CBFA-BEE5-4D87099AC0CF}"/>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Feature Importance</a:t>
            </a:r>
          </a:p>
        </p:txBody>
      </p:sp>
      <p:sp>
        <p:nvSpPr>
          <p:cNvPr id="7" name="TextBox 6">
            <a:extLst>
              <a:ext uri="{FF2B5EF4-FFF2-40B4-BE49-F238E27FC236}">
                <a16:creationId xmlns:a16="http://schemas.microsoft.com/office/drawing/2014/main" id="{B44112CF-9873-76FF-C4F5-10A0E3D508AE}"/>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i="0">
                <a:effectLst/>
              </a:rPr>
              <a:t>Highlights:</a:t>
            </a:r>
            <a:endParaRPr lang="en-US" sz="1700" b="0" i="0">
              <a:effectLst/>
            </a:endParaRPr>
          </a:p>
          <a:p>
            <a:pPr indent="-228600">
              <a:lnSpc>
                <a:spcPct val="90000"/>
              </a:lnSpc>
              <a:spcAft>
                <a:spcPts val="600"/>
              </a:spcAft>
              <a:buFont typeface="Arial" panose="020B0604020202020204" pitchFamily="34" charset="0"/>
              <a:buChar char="•"/>
            </a:pPr>
            <a:r>
              <a:rPr lang="en-US" sz="1700" b="1" i="0">
                <a:effectLst/>
              </a:rPr>
              <a:t>Offensive Metrics:</a:t>
            </a:r>
            <a:r>
              <a:rPr lang="en-US" sz="1700" b="0" i="0">
                <a:effectLst/>
              </a:rPr>
              <a:t> Goal-related metrics (GoalDiff, Shots, Assists) and metrics indicating attacking prowess (Progressive Passes, Possession, Completed Passes) seem to heavily influence the model. This suggests that offensive performance strongly correlates with the target variable.</a:t>
            </a:r>
          </a:p>
          <a:p>
            <a:pPr indent="-228600">
              <a:lnSpc>
                <a:spcPct val="90000"/>
              </a:lnSpc>
              <a:spcAft>
                <a:spcPts val="600"/>
              </a:spcAft>
              <a:buFont typeface="Arial" panose="020B0604020202020204" pitchFamily="34" charset="0"/>
              <a:buChar char="•"/>
            </a:pPr>
            <a:r>
              <a:rPr lang="en-US" sz="1700" b="1" i="0">
                <a:effectLst/>
              </a:rPr>
              <a:t>Progressive Metrics:</a:t>
            </a:r>
            <a:r>
              <a:rPr lang="en-US" sz="1700" b="0" i="0">
                <a:effectLst/>
              </a:rPr>
              <a:t> Metrics that denote progression in play, such as Progressive Passes and Progressive Distance, hold notable importance. This indicates the significance of advancing play in the team's success.</a:t>
            </a:r>
          </a:p>
          <a:p>
            <a:pPr indent="-228600">
              <a:lnSpc>
                <a:spcPct val="90000"/>
              </a:lnSpc>
              <a:spcAft>
                <a:spcPts val="600"/>
              </a:spcAft>
              <a:buFont typeface="Arial" panose="020B0604020202020204" pitchFamily="34" charset="0"/>
              <a:buChar char="•"/>
            </a:pPr>
            <a:r>
              <a:rPr lang="en-US" sz="1700" b="1" i="0">
                <a:effectLst/>
              </a:rPr>
              <a:t>Player Age:</a:t>
            </a:r>
            <a:r>
              <a:rPr lang="en-US" sz="1700" b="0" i="0">
                <a:effectLst/>
              </a:rPr>
              <a:t> While not the most critical, player age appears as a moderate influencer. This might suggest that the experience or youthfulness of the team has some impact on the outcome.</a:t>
            </a:r>
          </a:p>
        </p:txBody>
      </p:sp>
    </p:spTree>
    <p:extLst>
      <p:ext uri="{BB962C8B-B14F-4D97-AF65-F5344CB8AC3E}">
        <p14:creationId xmlns:p14="http://schemas.microsoft.com/office/powerpoint/2010/main" val="363925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0" name="Freeform: Shape 2069">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8" name="Arc 206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E29231FB-210E-C617-15B0-B54DBA60DA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5454" y="1248684"/>
            <a:ext cx="5744737" cy="39993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20CCE1-BC1C-1F3A-A995-2F52A2AFD598}"/>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kern="1200">
                <a:solidFill>
                  <a:schemeClr val="tx1"/>
                </a:solidFill>
                <a:latin typeface="+mj-lt"/>
                <a:ea typeface="+mj-ea"/>
                <a:cs typeface="+mj-cs"/>
              </a:rPr>
              <a:t>Logistic Classification</a:t>
            </a:r>
          </a:p>
        </p:txBody>
      </p:sp>
      <p:sp>
        <p:nvSpPr>
          <p:cNvPr id="8" name="TextBox 7">
            <a:extLst>
              <a:ext uri="{FF2B5EF4-FFF2-40B4-BE49-F238E27FC236}">
                <a16:creationId xmlns:a16="http://schemas.microsoft.com/office/drawing/2014/main" id="{0D5B7511-1EA3-D354-5C78-008F6070C72B}"/>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b="1" i="0">
                <a:effectLst/>
              </a:rPr>
              <a:t>Strong Positive Correlation:</a:t>
            </a:r>
            <a:r>
              <a:rPr lang="en-US" sz="1500" b="0" i="0">
                <a:effectLst/>
              </a:rPr>
              <a:t> Features with a high positive correlation (closer to 1.0) are represented by warmer colors. This indicates that as these features increase, the likelihood of the 'LogisticClasification' being a certain class also increases.</a:t>
            </a:r>
          </a:p>
          <a:p>
            <a:pPr indent="-228600">
              <a:lnSpc>
                <a:spcPct val="90000"/>
              </a:lnSpc>
              <a:spcAft>
                <a:spcPts val="600"/>
              </a:spcAft>
              <a:buFont typeface="Arial" panose="020B0604020202020204" pitchFamily="34" charset="0"/>
              <a:buChar char="•"/>
            </a:pPr>
            <a:r>
              <a:rPr lang="en-US" sz="1500" b="1" i="0">
                <a:effectLst/>
              </a:rPr>
              <a:t>Strong Negative Correlation:</a:t>
            </a:r>
            <a:r>
              <a:rPr lang="en-US" sz="1500" b="0" i="0">
                <a:effectLst/>
              </a:rPr>
              <a:t> Features with a high negative correlation (closer to -1.0) are represented by cooler colors. This suggests that as these features increase, the likelihood of 'LogisticClasification' being a certain class decreases.</a:t>
            </a:r>
          </a:p>
          <a:p>
            <a:pPr indent="-228600">
              <a:lnSpc>
                <a:spcPct val="90000"/>
              </a:lnSpc>
              <a:spcAft>
                <a:spcPts val="600"/>
              </a:spcAft>
              <a:buFont typeface="Arial" panose="020B0604020202020204" pitchFamily="34" charset="0"/>
              <a:buChar char="•"/>
            </a:pPr>
            <a:r>
              <a:rPr lang="en-US" sz="1500" b="1" i="0">
                <a:effectLst/>
              </a:rPr>
              <a:t>Weak Correlation:</a:t>
            </a:r>
            <a:r>
              <a:rPr lang="en-US" sz="1500" b="0" i="0">
                <a:effectLst/>
              </a:rPr>
              <a:t> Features with correlations closer to 0 indicate a weak linear relationship with the target variable. These correlations are represented by colors closer to white on the heatmap.</a:t>
            </a:r>
            <a:endParaRPr lang="en-US" sz="1500" b="0" i="0" dirty="0">
              <a:effectLst/>
            </a:endParaRPr>
          </a:p>
        </p:txBody>
      </p:sp>
    </p:spTree>
    <p:extLst>
      <p:ext uri="{BB962C8B-B14F-4D97-AF65-F5344CB8AC3E}">
        <p14:creationId xmlns:p14="http://schemas.microsoft.com/office/powerpoint/2010/main" val="336274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7" name="Freeform: Shape 309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7B07FCC0-DB9C-46E6-E4ED-6538FCD85F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8145" y="1552576"/>
            <a:ext cx="6546274" cy="360045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099" name="Arc 309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C7195E-7A51-6C07-8B19-54584425601A}"/>
              </a:ext>
            </a:extLst>
          </p:cNvPr>
          <p:cNvSpPr>
            <a:spLocks noGrp="1"/>
          </p:cNvSpPr>
          <p:nvPr>
            <p:ph idx="1"/>
          </p:nvPr>
        </p:nvSpPr>
        <p:spPr>
          <a:xfrm>
            <a:off x="838201" y="1984443"/>
            <a:ext cx="5257800" cy="4192520"/>
          </a:xfrm>
        </p:spPr>
        <p:txBody>
          <a:bodyPr>
            <a:normAutofit/>
          </a:bodyPr>
          <a:lstStyle/>
          <a:p>
            <a:r>
              <a:rPr lang="en-US" sz="2400" dirty="0"/>
              <a:t>This graph represents the three different categories/classifications mentioned before and how Goal Difference is important in their rank.  </a:t>
            </a:r>
          </a:p>
        </p:txBody>
      </p:sp>
    </p:spTree>
    <p:extLst>
      <p:ext uri="{BB962C8B-B14F-4D97-AF65-F5344CB8AC3E}">
        <p14:creationId xmlns:p14="http://schemas.microsoft.com/office/powerpoint/2010/main" val="15778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5FA4-62B8-F298-2480-F4478D02ED92}"/>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E1F4EEE-E02A-FE20-D991-A37D5B553C15}"/>
              </a:ext>
            </a:extLst>
          </p:cNvPr>
          <p:cNvSpPr>
            <a:spLocks noGrp="1"/>
          </p:cNvSpPr>
          <p:nvPr>
            <p:ph idx="1"/>
          </p:nvPr>
        </p:nvSpPr>
        <p:spPr/>
        <p:txBody>
          <a:bodyPr>
            <a:normAutofit fontScale="85000" lnSpcReduction="20000"/>
          </a:bodyPr>
          <a:lstStyle/>
          <a:p>
            <a:r>
              <a:rPr lang="en-US" b="1" dirty="0"/>
              <a:t>Focus on Goal Difference: </a:t>
            </a:r>
            <a:r>
              <a:rPr lang="en-US" dirty="0"/>
              <a:t>Teams with a positive goal difference tend to perform well. Emphasize offensive strategies to increase scoring while maintaining a strong defense to reduce conceding goals. Work on both scoring capabilities and defensive solidity to improve the goal difference.</a:t>
            </a:r>
          </a:p>
          <a:p>
            <a:r>
              <a:rPr lang="en-US" b="1" dirty="0"/>
              <a:t>Shots and Scoring Efficiency: </a:t>
            </a:r>
            <a:r>
              <a:rPr lang="en-US" dirty="0"/>
              <a:t>Encourage the team to take more shots while ensuring these shots are on target. Analyze shot accuracy and work on improving conversion rates to increase the likelihood of scoring goals from shots taken.</a:t>
            </a:r>
          </a:p>
          <a:p>
            <a:r>
              <a:rPr lang="en-US" b="1" dirty="0"/>
              <a:t>Possession and Control</a:t>
            </a:r>
            <a:r>
              <a:rPr lang="en-US" dirty="0"/>
              <a:t>: maintaining control of the ball can be crucial, as one of the most important metrics demonstrated before. Train the team to retain possession effectively, especially during critical phases of the game.</a:t>
            </a:r>
          </a:p>
        </p:txBody>
      </p:sp>
    </p:spTree>
    <p:extLst>
      <p:ext uri="{BB962C8B-B14F-4D97-AF65-F5344CB8AC3E}">
        <p14:creationId xmlns:p14="http://schemas.microsoft.com/office/powerpoint/2010/main" val="211573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A116-4BFC-AC44-C21B-A88637C95149}"/>
              </a:ext>
            </a:extLst>
          </p:cNvPr>
          <p:cNvSpPr>
            <a:spLocks noGrp="1"/>
          </p:cNvSpPr>
          <p:nvPr>
            <p:ph type="title"/>
          </p:nvPr>
        </p:nvSpPr>
        <p:spPr/>
        <p:txBody>
          <a:bodyPr/>
          <a:lstStyle/>
          <a:p>
            <a:r>
              <a:rPr lang="en-US" dirty="0"/>
              <a:t>Future Prediction</a:t>
            </a:r>
          </a:p>
        </p:txBody>
      </p:sp>
      <p:sp>
        <p:nvSpPr>
          <p:cNvPr id="3" name="Content Placeholder 2">
            <a:extLst>
              <a:ext uri="{FF2B5EF4-FFF2-40B4-BE49-F238E27FC236}">
                <a16:creationId xmlns:a16="http://schemas.microsoft.com/office/drawing/2014/main" id="{4CDA27B3-F4A8-CA4D-701C-5EB9FB8329F1}"/>
              </a:ext>
            </a:extLst>
          </p:cNvPr>
          <p:cNvSpPr>
            <a:spLocks noGrp="1"/>
          </p:cNvSpPr>
          <p:nvPr>
            <p:ph idx="1"/>
          </p:nvPr>
        </p:nvSpPr>
        <p:spPr>
          <a:xfrm>
            <a:off x="838200" y="1385677"/>
            <a:ext cx="10515600" cy="4325009"/>
          </a:xfrm>
        </p:spPr>
        <p:txBody>
          <a:bodyPr>
            <a:normAutofit fontScale="25000" lnSpcReduction="20000"/>
          </a:bodyPr>
          <a:lstStyle/>
          <a:p>
            <a:pPr algn="l">
              <a:buFont typeface="+mj-lt"/>
              <a:buAutoNum type="arabicPeriod"/>
            </a:pPr>
            <a:r>
              <a:rPr lang="en-US" sz="4800" b="1" i="0" dirty="0">
                <a:solidFill>
                  <a:srgbClr val="374151"/>
                </a:solidFill>
                <a:effectLst/>
                <a:latin typeface="Söhne"/>
              </a:rPr>
              <a:t>Data Preprocessing:</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load a new dataset and clean it by converting certain columns to numeric values.</a:t>
            </a:r>
          </a:p>
          <a:p>
            <a:pPr marL="742950" lvl="1" indent="-285750" algn="l">
              <a:buFont typeface="+mj-lt"/>
              <a:buAutoNum type="arabicPeriod"/>
            </a:pPr>
            <a:r>
              <a:rPr lang="en-US" sz="4400" b="0" i="0" dirty="0">
                <a:solidFill>
                  <a:srgbClr val="374151"/>
                </a:solidFill>
                <a:effectLst/>
                <a:latin typeface="Söhne"/>
              </a:rPr>
              <a:t>You calculate some ratios based on the number of games played for certain features.</a:t>
            </a:r>
          </a:p>
          <a:p>
            <a:pPr algn="l">
              <a:buFont typeface="+mj-lt"/>
              <a:buAutoNum type="arabicPeriod"/>
            </a:pPr>
            <a:r>
              <a:rPr lang="en-US" sz="4800" b="1" i="0" dirty="0">
                <a:solidFill>
                  <a:srgbClr val="374151"/>
                </a:solidFill>
                <a:effectLst/>
                <a:latin typeface="Söhne"/>
              </a:rPr>
              <a:t>Feature Selection:</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identify relevant features for your prediction model, like '</a:t>
            </a:r>
            <a:r>
              <a:rPr lang="en-US" sz="4400" b="0" i="0" dirty="0" err="1">
                <a:solidFill>
                  <a:srgbClr val="374151"/>
                </a:solidFill>
                <a:effectLst/>
                <a:latin typeface="Söhne"/>
              </a:rPr>
              <a:t>GoalDiff</a:t>
            </a:r>
            <a:r>
              <a:rPr lang="en-US" sz="4400" b="0" i="0" dirty="0">
                <a:solidFill>
                  <a:srgbClr val="374151"/>
                </a:solidFill>
                <a:effectLst/>
                <a:latin typeface="Söhne"/>
              </a:rPr>
              <a:t>', '</a:t>
            </a:r>
            <a:r>
              <a:rPr lang="en-US" sz="4400" b="0" i="0" dirty="0" err="1">
                <a:solidFill>
                  <a:srgbClr val="374151"/>
                </a:solidFill>
                <a:effectLst/>
                <a:latin typeface="Söhne"/>
              </a:rPr>
              <a:t>Sh</a:t>
            </a:r>
            <a:r>
              <a:rPr lang="en-US" sz="4400" b="0" i="0" dirty="0">
                <a:solidFill>
                  <a:srgbClr val="374151"/>
                </a:solidFill>
                <a:effectLst/>
                <a:latin typeface="Söhne"/>
              </a:rPr>
              <a:t>', 'GlsAsistPer90', etc.</a:t>
            </a:r>
          </a:p>
          <a:p>
            <a:pPr algn="l">
              <a:buFont typeface="+mj-lt"/>
              <a:buAutoNum type="arabicPeriod"/>
            </a:pPr>
            <a:r>
              <a:rPr lang="en-US" sz="4800" b="1" i="0" dirty="0">
                <a:solidFill>
                  <a:srgbClr val="374151"/>
                </a:solidFill>
                <a:effectLst/>
                <a:latin typeface="Söhne"/>
              </a:rPr>
              <a:t>Data Merging:</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merge the data from the past seasons with the current season's data.</a:t>
            </a:r>
          </a:p>
          <a:p>
            <a:pPr algn="l">
              <a:buFont typeface="+mj-lt"/>
              <a:buAutoNum type="arabicPeriod"/>
            </a:pPr>
            <a:r>
              <a:rPr lang="en-US" sz="4800" b="1" i="0" dirty="0">
                <a:solidFill>
                  <a:srgbClr val="374151"/>
                </a:solidFill>
                <a:effectLst/>
                <a:latin typeface="Söhne"/>
              </a:rPr>
              <a:t>Classification:</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define a function to classify teams into 'Top 5', 'Mid-table', or 'Relegating'.</a:t>
            </a:r>
          </a:p>
          <a:p>
            <a:pPr marL="742950" lvl="1" indent="-285750" algn="l">
              <a:buFont typeface="+mj-lt"/>
              <a:buAutoNum type="arabicPeriod"/>
            </a:pPr>
            <a:r>
              <a:rPr lang="en-US" sz="4400" b="0" i="0" dirty="0">
                <a:solidFill>
                  <a:srgbClr val="374151"/>
                </a:solidFill>
                <a:effectLst/>
                <a:latin typeface="Söhne"/>
              </a:rPr>
              <a:t>You apply this function to create a new column, 'Winner', representing the classification.</a:t>
            </a:r>
          </a:p>
          <a:p>
            <a:pPr algn="l">
              <a:buFont typeface="+mj-lt"/>
              <a:buAutoNum type="arabicPeriod"/>
            </a:pPr>
            <a:r>
              <a:rPr lang="en-US" sz="4800" b="1" i="0" dirty="0">
                <a:solidFill>
                  <a:srgbClr val="374151"/>
                </a:solidFill>
                <a:effectLst/>
                <a:latin typeface="Söhne"/>
              </a:rPr>
              <a:t>Data Splitting:</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split the data into training and testing sets.</a:t>
            </a:r>
          </a:p>
          <a:p>
            <a:pPr algn="l">
              <a:buFont typeface="+mj-lt"/>
              <a:buAutoNum type="arabicPeriod"/>
            </a:pPr>
            <a:r>
              <a:rPr lang="en-US" sz="4800" b="1" i="0" dirty="0">
                <a:solidFill>
                  <a:srgbClr val="374151"/>
                </a:solidFill>
                <a:effectLst/>
                <a:latin typeface="Söhne"/>
              </a:rPr>
              <a:t>Model Training:</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convert specific columns to float and then proceed to train your model.</a:t>
            </a:r>
          </a:p>
          <a:p>
            <a:pPr algn="l">
              <a:buFont typeface="+mj-lt"/>
              <a:buAutoNum type="arabicPeriod"/>
            </a:pPr>
            <a:r>
              <a:rPr lang="en-US" sz="4800" b="1" i="0" dirty="0">
                <a:solidFill>
                  <a:srgbClr val="374151"/>
                </a:solidFill>
                <a:effectLst/>
                <a:latin typeface="Söhne"/>
              </a:rPr>
              <a:t>Model Evaluation:</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evaluate your model's accuracy on the test set.</a:t>
            </a:r>
          </a:p>
          <a:p>
            <a:pPr algn="l">
              <a:buFont typeface="+mj-lt"/>
              <a:buAutoNum type="arabicPeriod"/>
            </a:pPr>
            <a:r>
              <a:rPr lang="en-US" sz="4800" b="1" i="0" dirty="0">
                <a:solidFill>
                  <a:srgbClr val="374151"/>
                </a:solidFill>
                <a:effectLst/>
                <a:latin typeface="Söhne"/>
              </a:rPr>
              <a:t>Making Predictions:</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use the trained model to predict the current season's outcomes.</a:t>
            </a:r>
          </a:p>
          <a:p>
            <a:pPr algn="l">
              <a:buFont typeface="+mj-lt"/>
              <a:buAutoNum type="arabicPeriod"/>
            </a:pPr>
            <a:r>
              <a:rPr lang="en-US" sz="4800" b="1" i="0" dirty="0">
                <a:solidFill>
                  <a:srgbClr val="374151"/>
                </a:solidFill>
                <a:effectLst/>
                <a:latin typeface="Söhne"/>
              </a:rPr>
              <a:t>Result Presentation:</a:t>
            </a:r>
            <a:endParaRPr lang="en-US" sz="4800" b="0" i="0" dirty="0">
              <a:solidFill>
                <a:srgbClr val="374151"/>
              </a:solidFill>
              <a:effectLst/>
              <a:latin typeface="Söhne"/>
            </a:endParaRPr>
          </a:p>
          <a:p>
            <a:pPr marL="742950" lvl="1" indent="-285750" algn="l">
              <a:buFont typeface="+mj-lt"/>
              <a:buAutoNum type="arabicPeriod"/>
            </a:pPr>
            <a:r>
              <a:rPr lang="en-US" sz="4400" b="0" i="0" dirty="0">
                <a:solidFill>
                  <a:srgbClr val="374151"/>
                </a:solidFill>
                <a:effectLst/>
                <a:latin typeface="Söhne"/>
              </a:rPr>
              <a:t>You display the predictions for the current season along with team names in a </a:t>
            </a:r>
            <a:r>
              <a:rPr lang="en-US" sz="4400" b="0" i="0" dirty="0" err="1">
                <a:solidFill>
                  <a:srgbClr val="374151"/>
                </a:solidFill>
                <a:effectLst/>
                <a:latin typeface="Söhne"/>
              </a:rPr>
              <a:t>DataFrame</a:t>
            </a:r>
            <a:r>
              <a:rPr lang="en-US" sz="4400" b="0" i="0" dirty="0">
                <a:solidFill>
                  <a:srgbClr val="374151"/>
                </a:solidFill>
                <a:effectLst/>
                <a:latin typeface="Söhne"/>
              </a:rPr>
              <a:t>.</a:t>
            </a:r>
          </a:p>
          <a:p>
            <a:pPr marL="0" indent="0">
              <a:buNone/>
            </a:pPr>
            <a:br>
              <a:rPr lang="en-US" dirty="0"/>
            </a:br>
            <a:endParaRPr lang="en-US" dirty="0"/>
          </a:p>
        </p:txBody>
      </p:sp>
    </p:spTree>
    <p:extLst>
      <p:ext uri="{BB962C8B-B14F-4D97-AF65-F5344CB8AC3E}">
        <p14:creationId xmlns:p14="http://schemas.microsoft.com/office/powerpoint/2010/main" val="340898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Arc 3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28C00830-B99A-4F48-EC42-C09DEBFC1256}"/>
              </a:ext>
            </a:extLst>
          </p:cNvPr>
          <p:cNvPicPr>
            <a:picLocks noChangeAspect="1"/>
          </p:cNvPicPr>
          <p:nvPr/>
        </p:nvPicPr>
        <p:blipFill>
          <a:blip r:embed="rId2"/>
          <a:stretch>
            <a:fillRect/>
          </a:stretch>
        </p:blipFill>
        <p:spPr>
          <a:xfrm>
            <a:off x="5421745" y="720292"/>
            <a:ext cx="6770254" cy="47661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858D81A-1212-1C3C-ED33-0464F4D72148}"/>
              </a:ext>
            </a:extLst>
          </p:cNvPr>
          <p:cNvSpPr>
            <a:spLocks noGrp="1"/>
          </p:cNvSpPr>
          <p:nvPr>
            <p:ph idx="1"/>
          </p:nvPr>
        </p:nvSpPr>
        <p:spPr>
          <a:xfrm>
            <a:off x="838201" y="1984443"/>
            <a:ext cx="4444999" cy="4192520"/>
          </a:xfrm>
        </p:spPr>
        <p:txBody>
          <a:bodyPr>
            <a:normAutofit/>
          </a:bodyPr>
          <a:lstStyle/>
          <a:p>
            <a:r>
              <a:rPr lang="en-US" sz="2400" dirty="0"/>
              <a:t>Identify relevant features</a:t>
            </a:r>
          </a:p>
          <a:p>
            <a:endParaRPr lang="en-US" sz="2400" dirty="0"/>
          </a:p>
          <a:p>
            <a:r>
              <a:rPr lang="en-US" sz="2400" dirty="0"/>
              <a:t>Merge </a:t>
            </a:r>
            <a:r>
              <a:rPr lang="en-US" sz="2400" dirty="0" err="1"/>
              <a:t>DataSets</a:t>
            </a:r>
            <a:endParaRPr lang="en-US" sz="2400" dirty="0"/>
          </a:p>
          <a:p>
            <a:endParaRPr lang="en-US" sz="2400" dirty="0"/>
          </a:p>
          <a:p>
            <a:r>
              <a:rPr lang="en-US" sz="2400" dirty="0"/>
              <a:t>Split the data into training and testing</a:t>
            </a:r>
          </a:p>
        </p:txBody>
      </p:sp>
    </p:spTree>
    <p:extLst>
      <p:ext uri="{BB962C8B-B14F-4D97-AF65-F5344CB8AC3E}">
        <p14:creationId xmlns:p14="http://schemas.microsoft.com/office/powerpoint/2010/main" val="95765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CEC7DD5-A1C8-36F0-E8AC-2243A28451CB}"/>
              </a:ext>
            </a:extLst>
          </p:cNvPr>
          <p:cNvPicPr>
            <a:picLocks noChangeAspect="1"/>
          </p:cNvPicPr>
          <p:nvPr/>
        </p:nvPicPr>
        <p:blipFill>
          <a:blip r:embed="rId2"/>
          <a:stretch>
            <a:fillRect/>
          </a:stretch>
        </p:blipFill>
        <p:spPr>
          <a:xfrm>
            <a:off x="6541053" y="1302327"/>
            <a:ext cx="5688673" cy="37961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537E1639-D07A-4B20-768C-C19AB20AA37D}"/>
              </a:ext>
            </a:extLst>
          </p:cNvPr>
          <p:cNvSpPr>
            <a:spLocks noGrp="1"/>
          </p:cNvSpPr>
          <p:nvPr>
            <p:ph idx="1"/>
          </p:nvPr>
        </p:nvSpPr>
        <p:spPr>
          <a:xfrm>
            <a:off x="838201" y="1984443"/>
            <a:ext cx="5257800" cy="4192520"/>
          </a:xfrm>
        </p:spPr>
        <p:txBody>
          <a:bodyPr>
            <a:normAutofit/>
          </a:bodyPr>
          <a:lstStyle/>
          <a:p>
            <a:r>
              <a:rPr lang="en-US" sz="2400" dirty="0"/>
              <a:t>We train the Model</a:t>
            </a:r>
          </a:p>
          <a:p>
            <a:endParaRPr lang="en-US" sz="2400" dirty="0"/>
          </a:p>
          <a:p>
            <a:endParaRPr lang="en-US" sz="2400" dirty="0"/>
          </a:p>
          <a:p>
            <a:r>
              <a:rPr lang="en-US" sz="2400" dirty="0"/>
              <a:t>We use </a:t>
            </a:r>
            <a:r>
              <a:rPr lang="en-US" sz="2400" dirty="0" err="1"/>
              <a:t>model.predict</a:t>
            </a:r>
            <a:r>
              <a:rPr lang="en-US" sz="2400" dirty="0"/>
              <a:t> to create an accuracy score on prediction</a:t>
            </a:r>
          </a:p>
        </p:txBody>
      </p:sp>
    </p:spTree>
    <p:extLst>
      <p:ext uri="{BB962C8B-B14F-4D97-AF65-F5344CB8AC3E}">
        <p14:creationId xmlns:p14="http://schemas.microsoft.com/office/powerpoint/2010/main" val="258102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F3079A-7C1C-A0E5-0532-31E448D27F1B}"/>
              </a:ext>
            </a:extLst>
          </p:cNvPr>
          <p:cNvSpPr>
            <a:spLocks noGrp="1"/>
          </p:cNvSpPr>
          <p:nvPr>
            <p:ph type="title"/>
          </p:nvPr>
        </p:nvSpPr>
        <p:spPr>
          <a:xfrm>
            <a:off x="5894962" y="479493"/>
            <a:ext cx="5458838" cy="1325563"/>
          </a:xfrm>
        </p:spPr>
        <p:txBody>
          <a:bodyPr>
            <a:normAutofit/>
          </a:bodyPr>
          <a:lstStyle/>
          <a:p>
            <a:r>
              <a:rPr lang="en-US" dirty="0"/>
              <a:t>Prediction at the end of the season</a:t>
            </a: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7EB74D25-F9C8-8673-538A-D40CF1C46B31}"/>
              </a:ext>
            </a:extLst>
          </p:cNvPr>
          <p:cNvPicPr>
            <a:picLocks noChangeAspect="1"/>
          </p:cNvPicPr>
          <p:nvPr/>
        </p:nvPicPr>
        <p:blipFill rotWithShape="1">
          <a:blip r:embed="rId2"/>
          <a:srcRect b="37811"/>
          <a:stretch/>
        </p:blipFill>
        <p:spPr>
          <a:xfrm>
            <a:off x="520" y="554183"/>
            <a:ext cx="5480044" cy="30757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7" name="Content Placeholder 6">
            <a:extLst>
              <a:ext uri="{FF2B5EF4-FFF2-40B4-BE49-F238E27FC236}">
                <a16:creationId xmlns:a16="http://schemas.microsoft.com/office/drawing/2014/main" id="{EAEB539B-55F7-DCD3-213F-6A43BE60E37A}"/>
              </a:ext>
            </a:extLst>
          </p:cNvPr>
          <p:cNvPicPr>
            <a:picLocks noGrp="1" noChangeAspect="1"/>
          </p:cNvPicPr>
          <p:nvPr>
            <p:ph idx="1"/>
          </p:nvPr>
        </p:nvPicPr>
        <p:blipFill>
          <a:blip r:embed="rId3"/>
          <a:stretch>
            <a:fillRect/>
          </a:stretch>
        </p:blipFill>
        <p:spPr>
          <a:xfrm>
            <a:off x="6766460" y="2046797"/>
            <a:ext cx="3715268" cy="4067743"/>
          </a:xfrm>
        </p:spPr>
      </p:pic>
    </p:spTree>
    <p:extLst>
      <p:ext uri="{BB962C8B-B14F-4D97-AF65-F5344CB8AC3E}">
        <p14:creationId xmlns:p14="http://schemas.microsoft.com/office/powerpoint/2010/main" val="294005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Arc 6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EF8C1CD2-E59C-42CC-91D0-39F8E0CF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p:spPr>
        <p:txBody>
          <a:bodyPr vert="horz" lIns="91440" tIns="45720" rIns="91440" bIns="45720" rtlCol="0" anchor="ctr"/>
          <a:lstStyle/>
          <a:p>
            <a:endParaRPr lang="en-US" sz="1200">
              <a:solidFill>
                <a:prstClr val="black">
                  <a:tint val="75000"/>
                </a:prstClr>
              </a:solidFill>
            </a:endParaRPr>
          </a:p>
        </p:txBody>
      </p:sp>
      <p:sp>
        <p:nvSpPr>
          <p:cNvPr id="18" name="Title 1">
            <a:extLst>
              <a:ext uri="{FF2B5EF4-FFF2-40B4-BE49-F238E27FC236}">
                <a16:creationId xmlns:a16="http://schemas.microsoft.com/office/drawing/2014/main" id="{15CA977E-B538-ABD4-DB87-BA65E5FA883F}"/>
              </a:ext>
            </a:extLst>
          </p:cNvPr>
          <p:cNvSpPr>
            <a:spLocks noGrp="1"/>
          </p:cNvSpPr>
          <p:nvPr>
            <p:ph type="title"/>
          </p:nvPr>
        </p:nvSpPr>
        <p:spPr>
          <a:xfrm>
            <a:off x="5866098" y="48510"/>
            <a:ext cx="5770193" cy="3004145"/>
          </a:xfrm>
        </p:spPr>
        <p:txBody>
          <a:bodyPr vert="horz" lIns="91440" tIns="45720" rIns="91440" bIns="45720" rtlCol="0" anchor="b">
            <a:normAutofit/>
          </a:bodyPr>
          <a:lstStyle/>
          <a:p>
            <a:pPr algn="ctr"/>
            <a:r>
              <a:rPr lang="en-US" sz="5100" kern="1200" dirty="0">
                <a:solidFill>
                  <a:schemeClr val="tx1"/>
                </a:solidFill>
                <a:latin typeface="+mj-lt"/>
                <a:ea typeface="+mj-ea"/>
                <a:cs typeface="+mj-cs"/>
              </a:rPr>
              <a:t>Predictions by the End of the Year</a:t>
            </a:r>
            <a:br>
              <a:rPr lang="en-US" sz="5100" kern="1200" dirty="0">
                <a:solidFill>
                  <a:schemeClr val="tx1"/>
                </a:solidFill>
                <a:latin typeface="+mj-lt"/>
                <a:ea typeface="+mj-ea"/>
                <a:cs typeface="+mj-cs"/>
              </a:rPr>
            </a:br>
            <a:endParaRPr lang="en-US" sz="5100" kern="1200" dirty="0">
              <a:solidFill>
                <a:schemeClr val="tx1"/>
              </a:solidFill>
              <a:latin typeface="+mj-lt"/>
              <a:ea typeface="+mj-ea"/>
              <a:cs typeface="+mj-cs"/>
            </a:endParaRPr>
          </a:p>
        </p:txBody>
      </p:sp>
      <p:sp>
        <p:nvSpPr>
          <p:cNvPr id="65" name="Freeform: Shape 64">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0392" y="0"/>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775097"/>
            <a:ext cx="765366" cy="1000485"/>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896" y="3280331"/>
            <a:ext cx="569514" cy="56951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id="{E97546D8-565E-45FE-8079-058CAED5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369694" y="5005247"/>
            <a:ext cx="2170501" cy="2254419"/>
          </a:xfrm>
          <a:custGeom>
            <a:avLst/>
            <a:gdLst>
              <a:gd name="connsiteX0" fmla="*/ 2129607 w 2170501"/>
              <a:gd name="connsiteY0" fmla="*/ 1918583 h 2254419"/>
              <a:gd name="connsiteX1" fmla="*/ 2170492 w 2170501"/>
              <a:gd name="connsiteY1" fmla="*/ 1986678 h 2254419"/>
              <a:gd name="connsiteX2" fmla="*/ 2143122 w 2170501"/>
              <a:gd name="connsiteY2" fmla="*/ 2219532 h 2254419"/>
              <a:gd name="connsiteX3" fmla="*/ 2134528 w 2170501"/>
              <a:gd name="connsiteY3" fmla="*/ 2254419 h 2254419"/>
              <a:gd name="connsiteX4" fmla="*/ 1992178 w 2170501"/>
              <a:gd name="connsiteY4" fmla="*/ 2205563 h 2254419"/>
              <a:gd name="connsiteX5" fmla="*/ 1995353 w 2170501"/>
              <a:gd name="connsiteY5" fmla="*/ 2192695 h 2254419"/>
              <a:gd name="connsiteX6" fmla="*/ 2020595 w 2170501"/>
              <a:gd name="connsiteY6" fmla="*/ 1978457 h 2254419"/>
              <a:gd name="connsiteX7" fmla="*/ 2102402 w 2170501"/>
              <a:gd name="connsiteY7" fmla="*/ 1910681 h 2254419"/>
              <a:gd name="connsiteX8" fmla="*/ 2129607 w 2170501"/>
              <a:gd name="connsiteY8" fmla="*/ 1918583 h 2254419"/>
              <a:gd name="connsiteX9" fmla="*/ 1874324 w 2170501"/>
              <a:gd name="connsiteY9" fmla="*/ 904226 h 2254419"/>
              <a:gd name="connsiteX10" fmla="*/ 1919011 w 2170501"/>
              <a:gd name="connsiteY10" fmla="*/ 937393 h 2254419"/>
              <a:gd name="connsiteX11" fmla="*/ 2101793 w 2170501"/>
              <a:gd name="connsiteY11" fmla="*/ 1368166 h 2254419"/>
              <a:gd name="connsiteX12" fmla="*/ 2049988 w 2170501"/>
              <a:gd name="connsiteY12" fmla="*/ 1460853 h 2254419"/>
              <a:gd name="connsiteX13" fmla="*/ 2029492 w 2170501"/>
              <a:gd name="connsiteY13" fmla="*/ 1463442 h 2254419"/>
              <a:gd name="connsiteX14" fmla="*/ 2029492 w 2170501"/>
              <a:gd name="connsiteY14" fmla="*/ 1463668 h 2254419"/>
              <a:gd name="connsiteX15" fmla="*/ 1957302 w 2170501"/>
              <a:gd name="connsiteY15" fmla="*/ 1409047 h 2254419"/>
              <a:gd name="connsiteX16" fmla="*/ 1789159 w 2170501"/>
              <a:gd name="connsiteY16" fmla="*/ 1012848 h 2254419"/>
              <a:gd name="connsiteX17" fmla="*/ 1819072 w 2170501"/>
              <a:gd name="connsiteY17" fmla="*/ 910914 h 2254419"/>
              <a:gd name="connsiteX18" fmla="*/ 1874324 w 2170501"/>
              <a:gd name="connsiteY18" fmla="*/ 904226 h 2254419"/>
              <a:gd name="connsiteX19" fmla="*/ 565076 w 2170501"/>
              <a:gd name="connsiteY19" fmla="*/ 25347 h 2254419"/>
              <a:gd name="connsiteX20" fmla="*/ 602104 w 2170501"/>
              <a:gd name="connsiteY20" fmla="*/ 99534 h 2254419"/>
              <a:gd name="connsiteX21" fmla="*/ 527134 w 2170501"/>
              <a:gd name="connsiteY21" fmla="*/ 165379 h 2254419"/>
              <a:gd name="connsiteX22" fmla="*/ 517223 w 2170501"/>
              <a:gd name="connsiteY22" fmla="*/ 164816 h 2254419"/>
              <a:gd name="connsiteX23" fmla="*/ 86562 w 2170501"/>
              <a:gd name="connsiteY23" fmla="*/ 162226 h 2254419"/>
              <a:gd name="connsiteX24" fmla="*/ 886 w 2170501"/>
              <a:gd name="connsiteY24" fmla="*/ 99416 h 2254419"/>
              <a:gd name="connsiteX25" fmla="*/ 63695 w 2170501"/>
              <a:gd name="connsiteY25" fmla="*/ 13740 h 2254419"/>
              <a:gd name="connsiteX26" fmla="*/ 68993 w 2170501"/>
              <a:gd name="connsiteY26" fmla="*/ 13116 h 2254419"/>
              <a:gd name="connsiteX27" fmla="*/ 536819 w 2170501"/>
              <a:gd name="connsiteY27" fmla="*/ 15931 h 2254419"/>
              <a:gd name="connsiteX28" fmla="*/ 565076 w 2170501"/>
              <a:gd name="connsiteY28" fmla="*/ 25347 h 2254419"/>
              <a:gd name="connsiteX29" fmla="*/ 1132468 w 2170501"/>
              <a:gd name="connsiteY29" fmla="*/ 198602 h 2254419"/>
              <a:gd name="connsiteX30" fmla="*/ 1521686 w 2170501"/>
              <a:gd name="connsiteY30" fmla="*/ 458304 h 2254419"/>
              <a:gd name="connsiteX31" fmla="*/ 1529659 w 2170501"/>
              <a:gd name="connsiteY31" fmla="*/ 564078 h 2254419"/>
              <a:gd name="connsiteX32" fmla="*/ 1472583 w 2170501"/>
              <a:gd name="connsiteY32" fmla="*/ 590184 h 2254419"/>
              <a:gd name="connsiteX33" fmla="*/ 1472245 w 2170501"/>
              <a:gd name="connsiteY33" fmla="*/ 590184 h 2254419"/>
              <a:gd name="connsiteX34" fmla="*/ 1423143 w 2170501"/>
              <a:gd name="connsiteY34" fmla="*/ 572389 h 2254419"/>
              <a:gd name="connsiteX35" fmla="*/ 1064896 w 2170501"/>
              <a:gd name="connsiteY35" fmla="*/ 332846 h 2254419"/>
              <a:gd name="connsiteX36" fmla="*/ 1031562 w 2170501"/>
              <a:gd name="connsiteY36" fmla="*/ 231938 h 2254419"/>
              <a:gd name="connsiteX37" fmla="*/ 1132468 w 2170501"/>
              <a:gd name="connsiteY37" fmla="*/ 198602 h 225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0501" h="2254419">
                <a:moveTo>
                  <a:pt x="2129607" y="1918583"/>
                </a:moveTo>
                <a:cubicBezTo>
                  <a:pt x="2154398" y="1931279"/>
                  <a:pt x="2170966" y="1957258"/>
                  <a:pt x="2170492" y="1986678"/>
                </a:cubicBezTo>
                <a:cubicBezTo>
                  <a:pt x="2166208" y="2064866"/>
                  <a:pt x="2157057" y="2142632"/>
                  <a:pt x="2143122" y="2219532"/>
                </a:cubicBezTo>
                <a:lnTo>
                  <a:pt x="2134528" y="2254419"/>
                </a:lnTo>
                <a:lnTo>
                  <a:pt x="1992178" y="2205563"/>
                </a:lnTo>
                <a:lnTo>
                  <a:pt x="1995353" y="2192695"/>
                </a:lnTo>
                <a:cubicBezTo>
                  <a:pt x="2008198" y="2121944"/>
                  <a:pt x="2016634" y="2050393"/>
                  <a:pt x="2020595" y="1978457"/>
                </a:cubicBezTo>
                <a:cubicBezTo>
                  <a:pt x="2024469" y="1937147"/>
                  <a:pt x="2061092" y="1906808"/>
                  <a:pt x="2102402" y="1910681"/>
                </a:cubicBezTo>
                <a:cubicBezTo>
                  <a:pt x="2112167" y="1911596"/>
                  <a:pt x="2121344" y="1914352"/>
                  <a:pt x="2129607" y="1918583"/>
                </a:cubicBezTo>
                <a:close/>
                <a:moveTo>
                  <a:pt x="1874324" y="904226"/>
                </a:moveTo>
                <a:cubicBezTo>
                  <a:pt x="1892306" y="908991"/>
                  <a:pt x="1908526" y="920398"/>
                  <a:pt x="1919011" y="937393"/>
                </a:cubicBezTo>
                <a:cubicBezTo>
                  <a:pt x="1997699" y="1072785"/>
                  <a:pt x="2059099" y="1217502"/>
                  <a:pt x="2101793" y="1368166"/>
                </a:cubicBezTo>
                <a:cubicBezTo>
                  <a:pt x="2113067" y="1408067"/>
                  <a:pt x="2089878" y="1449546"/>
                  <a:pt x="2049988" y="1460853"/>
                </a:cubicBezTo>
                <a:cubicBezTo>
                  <a:pt x="2043310" y="1462643"/>
                  <a:pt x="2036406" y="1463511"/>
                  <a:pt x="2029492" y="1463442"/>
                </a:cubicBezTo>
                <a:lnTo>
                  <a:pt x="2029492" y="1463668"/>
                </a:lnTo>
                <a:cubicBezTo>
                  <a:pt x="1995920" y="1463668"/>
                  <a:pt x="1966424" y="1441358"/>
                  <a:pt x="1957302" y="1409047"/>
                </a:cubicBezTo>
                <a:cubicBezTo>
                  <a:pt x="1918054" y="1270468"/>
                  <a:pt x="1861564" y="1137362"/>
                  <a:pt x="1789159" y="1012848"/>
                </a:cubicBezTo>
                <a:cubicBezTo>
                  <a:pt x="1769270" y="976439"/>
                  <a:pt x="1782660" y="930802"/>
                  <a:pt x="1819072" y="910914"/>
                </a:cubicBezTo>
                <a:cubicBezTo>
                  <a:pt x="1836601" y="901341"/>
                  <a:pt x="1856343" y="899462"/>
                  <a:pt x="1874324" y="904226"/>
                </a:cubicBezTo>
                <a:close/>
                <a:moveTo>
                  <a:pt x="565076" y="25347"/>
                </a:moveTo>
                <a:cubicBezTo>
                  <a:pt x="590405" y="39934"/>
                  <a:pt x="605899" y="68698"/>
                  <a:pt x="602104" y="99534"/>
                </a:cubicBezTo>
                <a:cubicBezTo>
                  <a:pt x="597454" y="137333"/>
                  <a:pt x="565217" y="165647"/>
                  <a:pt x="527134" y="165379"/>
                </a:cubicBezTo>
                <a:cubicBezTo>
                  <a:pt x="523821" y="165412"/>
                  <a:pt x="520510" y="165224"/>
                  <a:pt x="517223" y="164816"/>
                </a:cubicBezTo>
                <a:cubicBezTo>
                  <a:pt x="374328" y="146158"/>
                  <a:pt x="229672" y="145287"/>
                  <a:pt x="86562" y="162226"/>
                </a:cubicBezTo>
                <a:cubicBezTo>
                  <a:pt x="45559" y="168541"/>
                  <a:pt x="7201" y="140420"/>
                  <a:pt x="886" y="99416"/>
                </a:cubicBezTo>
                <a:cubicBezTo>
                  <a:pt x="-5428" y="58412"/>
                  <a:pt x="22692" y="20054"/>
                  <a:pt x="63695" y="13740"/>
                </a:cubicBezTo>
                <a:cubicBezTo>
                  <a:pt x="65453" y="13470"/>
                  <a:pt x="67220" y="13261"/>
                  <a:pt x="68993" y="13116"/>
                </a:cubicBezTo>
                <a:cubicBezTo>
                  <a:pt x="224454" y="-5269"/>
                  <a:pt x="381592" y="-4323"/>
                  <a:pt x="536819" y="15931"/>
                </a:cubicBezTo>
                <a:cubicBezTo>
                  <a:pt x="547097" y="17195"/>
                  <a:pt x="556633" y="20483"/>
                  <a:pt x="565076" y="25347"/>
                </a:cubicBezTo>
                <a:close/>
                <a:moveTo>
                  <a:pt x="1132468" y="198602"/>
                </a:moveTo>
                <a:cubicBezTo>
                  <a:pt x="1272445" y="268739"/>
                  <a:pt x="1403185" y="355973"/>
                  <a:pt x="1521686" y="458304"/>
                </a:cubicBezTo>
                <a:cubicBezTo>
                  <a:pt x="1553095" y="485311"/>
                  <a:pt x="1556665" y="532668"/>
                  <a:pt x="1529659" y="564078"/>
                </a:cubicBezTo>
                <a:cubicBezTo>
                  <a:pt x="1515367" y="580705"/>
                  <a:pt x="1494511" y="590242"/>
                  <a:pt x="1472583" y="590184"/>
                </a:cubicBezTo>
                <a:lnTo>
                  <a:pt x="1472245" y="590184"/>
                </a:lnTo>
                <a:cubicBezTo>
                  <a:pt x="1454271" y="590357"/>
                  <a:pt x="1436837" y="584037"/>
                  <a:pt x="1423143" y="572389"/>
                </a:cubicBezTo>
                <a:cubicBezTo>
                  <a:pt x="1314092" y="478031"/>
                  <a:pt x="1193758" y="397569"/>
                  <a:pt x="1064896" y="332846"/>
                </a:cubicBezTo>
                <a:cubicBezTo>
                  <a:pt x="1027826" y="314186"/>
                  <a:pt x="1012901" y="269007"/>
                  <a:pt x="1031562" y="231938"/>
                </a:cubicBezTo>
                <a:cubicBezTo>
                  <a:pt x="1050220" y="194867"/>
                  <a:pt x="1095399" y="179942"/>
                  <a:pt x="1132468" y="198602"/>
                </a:cubicBezTo>
                <a:close/>
              </a:path>
            </a:pathLst>
          </a:custGeom>
          <a:solidFill>
            <a:schemeClr val="accent4"/>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Picture 10" descr="A table with numbers and symbols&#10;&#10;Description automatically generated with medium confidence">
            <a:extLst>
              <a:ext uri="{FF2B5EF4-FFF2-40B4-BE49-F238E27FC236}">
                <a16:creationId xmlns:a16="http://schemas.microsoft.com/office/drawing/2014/main" id="{5B7D659B-B1C3-1CB1-A278-150A0564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9" y="-17950"/>
            <a:ext cx="2905244" cy="3860791"/>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73" name="Freeform: Shape 72">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3698"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descr="A table with numbers and a yellow and green line&#10;&#10;Description automatically generated">
            <a:extLst>
              <a:ext uri="{FF2B5EF4-FFF2-40B4-BE49-F238E27FC236}">
                <a16:creationId xmlns:a16="http://schemas.microsoft.com/office/drawing/2014/main" id="{28513D4B-A850-AD77-44C0-C63DA7119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340" y="2968663"/>
            <a:ext cx="2859780" cy="3889337"/>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pic>
        <p:nvPicPr>
          <p:cNvPr id="15" name="Picture 14" descr="A screenshot of a computer&#10;&#10;Description automatically generated">
            <a:extLst>
              <a:ext uri="{FF2B5EF4-FFF2-40B4-BE49-F238E27FC236}">
                <a16:creationId xmlns:a16="http://schemas.microsoft.com/office/drawing/2014/main" id="{2568DC13-FEC0-D02C-2DA1-C056C7B3D1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7843" y="1370943"/>
            <a:ext cx="2770116" cy="3860790"/>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p:spPr>
      </p:pic>
    </p:spTree>
    <p:extLst>
      <p:ext uri="{BB962C8B-B14F-4D97-AF65-F5344CB8AC3E}">
        <p14:creationId xmlns:p14="http://schemas.microsoft.com/office/powerpoint/2010/main" val="170785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442DA8B8-94A2-45D6-976E-910B4828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1186C8-BEFF-5CA6-019E-1C482F26C420}"/>
              </a:ext>
            </a:extLst>
          </p:cNvPr>
          <p:cNvSpPr>
            <a:spLocks noGrp="1"/>
          </p:cNvSpPr>
          <p:nvPr>
            <p:ph type="title"/>
          </p:nvPr>
        </p:nvSpPr>
        <p:spPr>
          <a:xfrm>
            <a:off x="33655" y="232088"/>
            <a:ext cx="5154169" cy="3004145"/>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Predictions by the End of the Year</a:t>
            </a:r>
            <a:br>
              <a:rPr lang="en-US" sz="6000" kern="1200" dirty="0">
                <a:solidFill>
                  <a:schemeClr val="tx1"/>
                </a:solidFill>
                <a:latin typeface="+mj-lt"/>
                <a:ea typeface="+mj-ea"/>
                <a:cs typeface="+mj-cs"/>
              </a:rPr>
            </a:br>
            <a:endParaRPr lang="en-US" sz="6000" kern="1200" dirty="0">
              <a:solidFill>
                <a:schemeClr val="tx1"/>
              </a:solidFill>
              <a:latin typeface="+mj-lt"/>
              <a:ea typeface="+mj-ea"/>
              <a:cs typeface="+mj-cs"/>
            </a:endParaRPr>
          </a:p>
        </p:txBody>
      </p:sp>
      <p:sp>
        <p:nvSpPr>
          <p:cNvPr id="16" name="Freeform: Shape 15">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6609"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0726" y="4546703"/>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0758" y="3236233"/>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04836"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880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Content Placeholder 4" descr="A table with numbers and a red yellow and green line&#10;&#10;Description automatically generated">
            <a:extLst>
              <a:ext uri="{FF2B5EF4-FFF2-40B4-BE49-F238E27FC236}">
                <a16:creationId xmlns:a16="http://schemas.microsoft.com/office/drawing/2014/main" id="{24751DB9-BC1D-E924-25A9-A6BC3ACE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176" y="1738858"/>
            <a:ext cx="2823675" cy="4183223"/>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5" name="Picture 4" descr="A table with numbers and a red and green stripe&#10;&#10;Description automatically generated with medium confidence">
            <a:extLst>
              <a:ext uri="{FF2B5EF4-FFF2-40B4-BE49-F238E27FC236}">
                <a16:creationId xmlns:a16="http://schemas.microsoft.com/office/drawing/2014/main" id="{8EA2C621-14CA-4AE7-FD62-B801A523C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8291" y="211256"/>
            <a:ext cx="2777482" cy="3939691"/>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Tree>
    <p:extLst>
      <p:ext uri="{BB962C8B-B14F-4D97-AF65-F5344CB8AC3E}">
        <p14:creationId xmlns:p14="http://schemas.microsoft.com/office/powerpoint/2010/main" val="237791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2F5327-A403-6349-FD5A-235F34A1B0B7}"/>
              </a:ext>
            </a:extLst>
          </p:cNvPr>
          <p:cNvSpPr>
            <a:spLocks noGrp="1"/>
          </p:cNvSpPr>
          <p:nvPr>
            <p:ph type="title"/>
          </p:nvPr>
        </p:nvSpPr>
        <p:spPr>
          <a:xfrm>
            <a:off x="838200" y="365125"/>
            <a:ext cx="5558489" cy="1325563"/>
          </a:xfrm>
        </p:spPr>
        <p:txBody>
          <a:bodyPr>
            <a:normAutofit/>
          </a:bodyPr>
          <a:lstStyle/>
          <a:p>
            <a:r>
              <a:rPr lang="en-US" dirty="0"/>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E80A58-33C9-AD92-22B5-B1568B5062EB}"/>
              </a:ext>
            </a:extLst>
          </p:cNvPr>
          <p:cNvSpPr>
            <a:spLocks noGrp="1"/>
          </p:cNvSpPr>
          <p:nvPr>
            <p:ph idx="1"/>
          </p:nvPr>
        </p:nvSpPr>
        <p:spPr>
          <a:xfrm>
            <a:off x="838200" y="1825625"/>
            <a:ext cx="5558489" cy="4351338"/>
          </a:xfrm>
        </p:spPr>
        <p:txBody>
          <a:bodyPr>
            <a:normAutofit/>
          </a:bodyPr>
          <a:lstStyle/>
          <a:p>
            <a:r>
              <a:rPr lang="en-US" sz="2200" dirty="0"/>
              <a:t>We will use applied machine learning to explore Europe's top soccer leagues. Our goal is to uncover key factors defining success in these leagues by meticulously studying a broad range of variables. Through systematic statistical analysis, we aim to identify the critical elements to see which one is going to have the most effective one at the end of the season.</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45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DE3A-0A8C-5BCC-6511-6F285CA79FE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D42E294-4350-BF30-9219-DDCDDB04EA39}"/>
              </a:ext>
            </a:extLst>
          </p:cNvPr>
          <p:cNvSpPr>
            <a:spLocks noGrp="1"/>
          </p:cNvSpPr>
          <p:nvPr>
            <p:ph idx="1"/>
          </p:nvPr>
        </p:nvSpPr>
        <p:spPr/>
        <p:txBody>
          <a:bodyPr/>
          <a:lstStyle/>
          <a:p>
            <a:r>
              <a:rPr lang="en-US" dirty="0">
                <a:hlinkClick r:id="rId2"/>
              </a:rPr>
              <a:t>https://fbref.com/en/comps/Big5/Big-5-European-Leagues-Stats#all_big5_table</a:t>
            </a:r>
            <a:r>
              <a:rPr lang="en-US" dirty="0"/>
              <a:t> </a:t>
            </a:r>
          </a:p>
        </p:txBody>
      </p:sp>
    </p:spTree>
    <p:extLst>
      <p:ext uri="{BB962C8B-B14F-4D97-AF65-F5344CB8AC3E}">
        <p14:creationId xmlns:p14="http://schemas.microsoft.com/office/powerpoint/2010/main" val="429216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D3F3A98B-FC65-4638-942D-043D9070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gnifying glass showing decling performance">
            <a:extLst>
              <a:ext uri="{FF2B5EF4-FFF2-40B4-BE49-F238E27FC236}">
                <a16:creationId xmlns:a16="http://schemas.microsoft.com/office/drawing/2014/main" id="{B0A9A04E-9026-3B3E-3CB0-344CD8B6DF58}"/>
              </a:ext>
            </a:extLst>
          </p:cNvPr>
          <p:cNvPicPr>
            <a:picLocks noChangeAspect="1"/>
          </p:cNvPicPr>
          <p:nvPr/>
        </p:nvPicPr>
        <p:blipFill rotWithShape="1">
          <a:blip r:embed="rId2">
            <a:alphaModFix amt="35000"/>
          </a:blip>
          <a:srcRect t="1220" b="14510"/>
          <a:stretch/>
        </p:blipFill>
        <p:spPr>
          <a:xfrm>
            <a:off x="20" y="10"/>
            <a:ext cx="12191980" cy="6857990"/>
          </a:xfrm>
          <a:prstGeom prst="rect">
            <a:avLst/>
          </a:prstGeom>
        </p:spPr>
      </p:pic>
      <p:sp>
        <p:nvSpPr>
          <p:cNvPr id="11" name="Arc 1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D63D5B-6C5E-C65E-6148-BCDB7922DEB0}"/>
              </a:ext>
            </a:extLst>
          </p:cNvPr>
          <p:cNvSpPr>
            <a:spLocks noGrp="1"/>
          </p:cNvSpPr>
          <p:nvPr>
            <p:ph type="title"/>
          </p:nvPr>
        </p:nvSpPr>
        <p:spPr>
          <a:xfrm>
            <a:off x="7474281" y="1396686"/>
            <a:ext cx="3240506" cy="4064628"/>
          </a:xfrm>
        </p:spPr>
        <p:txBody>
          <a:bodyPr>
            <a:normAutofit/>
          </a:bodyPr>
          <a:lstStyle/>
          <a:p>
            <a:r>
              <a:rPr lang="en-US" sz="4100" b="1" i="0">
                <a:effectLst/>
                <a:latin typeface="Söhne"/>
              </a:rPr>
              <a:t>Metadata and Methodology</a:t>
            </a:r>
            <a:br>
              <a:rPr lang="en-US" sz="4100" b="0" i="0">
                <a:effectLst/>
                <a:latin typeface="Söhne"/>
              </a:rPr>
            </a:br>
            <a:endParaRPr lang="en-US" sz="4100"/>
          </a:p>
        </p:txBody>
      </p:sp>
      <p:sp>
        <p:nvSpPr>
          <p:cNvPr id="3" name="Content Placeholder 2">
            <a:extLst>
              <a:ext uri="{FF2B5EF4-FFF2-40B4-BE49-F238E27FC236}">
                <a16:creationId xmlns:a16="http://schemas.microsoft.com/office/drawing/2014/main" id="{2357417A-A5AC-A0DC-27CE-42C4F5DEFDE1}"/>
              </a:ext>
            </a:extLst>
          </p:cNvPr>
          <p:cNvSpPr>
            <a:spLocks noGrp="1"/>
          </p:cNvSpPr>
          <p:nvPr>
            <p:ph idx="1"/>
          </p:nvPr>
        </p:nvSpPr>
        <p:spPr>
          <a:xfrm>
            <a:off x="838200" y="1461360"/>
            <a:ext cx="5536397" cy="3935281"/>
          </a:xfrm>
        </p:spPr>
        <p:txBody>
          <a:bodyPr>
            <a:normAutofit lnSpcReduction="10000"/>
          </a:bodyPr>
          <a:lstStyle/>
          <a:p>
            <a:r>
              <a:rPr lang="en-US" sz="2000" b="0" i="1" dirty="0">
                <a:solidFill>
                  <a:srgbClr val="FFFFFF"/>
                </a:solidFill>
                <a:effectLst/>
                <a:latin typeface="Söhne"/>
              </a:rPr>
              <a:t>Metadata Overview:</a:t>
            </a:r>
            <a:endParaRPr lang="en-US" sz="2000" b="0" i="0" dirty="0">
              <a:solidFill>
                <a:srgbClr val="FFFFFF"/>
              </a:solidFill>
              <a:effectLst/>
              <a:latin typeface="Söhne"/>
            </a:endParaRPr>
          </a:p>
          <a:p>
            <a:pPr>
              <a:buFont typeface="Arial" panose="020B0604020202020204" pitchFamily="34" charset="0"/>
              <a:buChar char="•"/>
            </a:pPr>
            <a:r>
              <a:rPr lang="en-US" sz="2000" b="1" i="0" dirty="0">
                <a:solidFill>
                  <a:srgbClr val="FFFFFF"/>
                </a:solidFill>
                <a:effectLst/>
                <a:latin typeface="Söhne"/>
              </a:rPr>
              <a:t>Data Origin:</a:t>
            </a:r>
            <a:r>
              <a:rPr lang="en-US" sz="2000" b="0" i="0" dirty="0">
                <a:solidFill>
                  <a:srgbClr val="FFFFFF"/>
                </a:solidFill>
                <a:effectLst/>
                <a:latin typeface="Söhne"/>
              </a:rPr>
              <a:t> </a:t>
            </a:r>
            <a:r>
              <a:rPr lang="en-US" sz="1400" dirty="0">
                <a:hlinkClick r:id="rId3"/>
              </a:rPr>
              <a:t>Football Statistics and History | FBref.com</a:t>
            </a:r>
            <a:endParaRPr lang="en-US" sz="2000" b="0" i="0" dirty="0">
              <a:solidFill>
                <a:srgbClr val="FFFFFF"/>
              </a:solidFill>
              <a:effectLst/>
              <a:latin typeface="Söhne"/>
            </a:endParaRPr>
          </a:p>
          <a:p>
            <a:pPr>
              <a:buFont typeface="Arial" panose="020B0604020202020204" pitchFamily="34" charset="0"/>
              <a:buChar char="•"/>
            </a:pPr>
            <a:endParaRPr lang="en-US" sz="2000" dirty="0">
              <a:solidFill>
                <a:srgbClr val="FFFFFF"/>
              </a:solidFill>
              <a:latin typeface="Söhne"/>
            </a:endParaRPr>
          </a:p>
          <a:p>
            <a:pPr>
              <a:buFont typeface="Arial" panose="020B0604020202020204" pitchFamily="34" charset="0"/>
              <a:buChar char="•"/>
            </a:pPr>
            <a:endParaRPr lang="en-US" sz="2000" b="1" i="0" dirty="0">
              <a:solidFill>
                <a:srgbClr val="FFFFFF"/>
              </a:solidFill>
              <a:effectLst/>
              <a:latin typeface="Söhne"/>
            </a:endParaRPr>
          </a:p>
          <a:p>
            <a:pPr>
              <a:buFont typeface="Arial" panose="020B0604020202020204" pitchFamily="34" charset="0"/>
              <a:buChar char="•"/>
            </a:pPr>
            <a:r>
              <a:rPr lang="en-US" sz="2000" b="1" i="0" dirty="0">
                <a:solidFill>
                  <a:srgbClr val="FFFFFF"/>
                </a:solidFill>
                <a:effectLst/>
                <a:latin typeface="Söhne"/>
              </a:rPr>
              <a:t>Timeframe:</a:t>
            </a:r>
            <a:r>
              <a:rPr lang="en-US" sz="2000" b="0" i="0" dirty="0">
                <a:solidFill>
                  <a:srgbClr val="FFFFFF"/>
                </a:solidFill>
                <a:effectLst/>
                <a:latin typeface="Söhne"/>
              </a:rPr>
              <a:t> Captures data from last and current seasons, providing a comprehensive view of trends and patterns.</a:t>
            </a:r>
          </a:p>
          <a:p>
            <a:pPr>
              <a:buFont typeface="Arial" panose="020B0604020202020204" pitchFamily="34" charset="0"/>
              <a:buChar char="•"/>
            </a:pPr>
            <a:endParaRPr lang="en-US" sz="2000" b="1" i="0" dirty="0">
              <a:solidFill>
                <a:srgbClr val="FFFFFF"/>
              </a:solidFill>
              <a:effectLst/>
              <a:latin typeface="Söhne"/>
            </a:endParaRPr>
          </a:p>
          <a:p>
            <a:pPr>
              <a:buFont typeface="Arial" panose="020B0604020202020204" pitchFamily="34" charset="0"/>
              <a:buChar char="•"/>
            </a:pPr>
            <a:r>
              <a:rPr lang="en-US" sz="2000" b="1" i="0" dirty="0">
                <a:solidFill>
                  <a:srgbClr val="FFFFFF"/>
                </a:solidFill>
                <a:effectLst/>
                <a:latin typeface="Söhne"/>
              </a:rPr>
              <a:t>Variables:</a:t>
            </a:r>
            <a:r>
              <a:rPr lang="en-US" sz="2000" b="0" i="0" dirty="0">
                <a:solidFill>
                  <a:srgbClr val="FFFFFF"/>
                </a:solidFill>
                <a:effectLst/>
                <a:latin typeface="Söhne"/>
              </a:rPr>
              <a:t> Includes but not limited to goals scored, possession, shots on target, passing accuracy, player injuries, team form, and historical performance.</a:t>
            </a:r>
          </a:p>
          <a:p>
            <a:endParaRPr lang="en-US" sz="2000" dirty="0">
              <a:solidFill>
                <a:srgbClr val="FFFFFF"/>
              </a:solidFill>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A89ABBF-F21B-92EA-D181-9045255EC506}"/>
              </a:ext>
            </a:extLst>
          </p:cNvPr>
          <p:cNvPicPr>
            <a:picLocks noChangeAspect="1"/>
          </p:cNvPicPr>
          <p:nvPr/>
        </p:nvPicPr>
        <p:blipFill>
          <a:blip r:embed="rId4"/>
          <a:stretch>
            <a:fillRect/>
          </a:stretch>
        </p:blipFill>
        <p:spPr>
          <a:xfrm>
            <a:off x="2477167" y="2164010"/>
            <a:ext cx="2120723" cy="614192"/>
          </a:xfrm>
          <a:prstGeom prst="rect">
            <a:avLst/>
          </a:prstGeom>
        </p:spPr>
      </p:pic>
    </p:spTree>
    <p:extLst>
      <p:ext uri="{BB962C8B-B14F-4D97-AF65-F5344CB8AC3E}">
        <p14:creationId xmlns:p14="http://schemas.microsoft.com/office/powerpoint/2010/main" val="143176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D3F3A98B-FC65-4638-942D-043D9070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gnifying glass showing decling performance">
            <a:extLst>
              <a:ext uri="{FF2B5EF4-FFF2-40B4-BE49-F238E27FC236}">
                <a16:creationId xmlns:a16="http://schemas.microsoft.com/office/drawing/2014/main" id="{6AFBDC1D-2CC0-15F6-6EBC-493DD428F086}"/>
              </a:ext>
            </a:extLst>
          </p:cNvPr>
          <p:cNvPicPr>
            <a:picLocks noChangeAspect="1"/>
          </p:cNvPicPr>
          <p:nvPr/>
        </p:nvPicPr>
        <p:blipFill rotWithShape="1">
          <a:blip r:embed="rId2">
            <a:alphaModFix amt="35000"/>
          </a:blip>
          <a:srcRect t="1220" b="14510"/>
          <a:stretch/>
        </p:blipFill>
        <p:spPr>
          <a:xfrm>
            <a:off x="20" y="10"/>
            <a:ext cx="12191980" cy="6857990"/>
          </a:xfrm>
          <a:prstGeom prst="rect">
            <a:avLst/>
          </a:prstGeom>
        </p:spPr>
      </p:pic>
      <p:sp>
        <p:nvSpPr>
          <p:cNvPr id="11" name="Arc 1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8441B-FFF1-2031-9917-341AE9876E3E}"/>
              </a:ext>
            </a:extLst>
          </p:cNvPr>
          <p:cNvSpPr>
            <a:spLocks noGrp="1"/>
          </p:cNvSpPr>
          <p:nvPr>
            <p:ph type="title"/>
          </p:nvPr>
        </p:nvSpPr>
        <p:spPr>
          <a:xfrm>
            <a:off x="7474281" y="1396686"/>
            <a:ext cx="3240506" cy="4064628"/>
          </a:xfrm>
        </p:spPr>
        <p:txBody>
          <a:bodyPr>
            <a:normAutofit/>
          </a:bodyPr>
          <a:lstStyle/>
          <a:p>
            <a:r>
              <a:rPr lang="en-US" sz="4100" b="0" i="1">
                <a:effectLst/>
                <a:latin typeface="Söhne"/>
              </a:rPr>
              <a:t>Methodology:</a:t>
            </a:r>
            <a:br>
              <a:rPr lang="en-US" sz="4100" b="0" i="0">
                <a:effectLst/>
                <a:latin typeface="Söhne"/>
              </a:rPr>
            </a:br>
            <a:endParaRPr lang="en-US" sz="4100"/>
          </a:p>
        </p:txBody>
      </p:sp>
      <p:sp>
        <p:nvSpPr>
          <p:cNvPr id="3" name="Content Placeholder 2">
            <a:extLst>
              <a:ext uri="{FF2B5EF4-FFF2-40B4-BE49-F238E27FC236}">
                <a16:creationId xmlns:a16="http://schemas.microsoft.com/office/drawing/2014/main" id="{6601CAE0-76ED-8231-BA74-8AB13B1A4BE1}"/>
              </a:ext>
            </a:extLst>
          </p:cNvPr>
          <p:cNvSpPr>
            <a:spLocks noGrp="1"/>
          </p:cNvSpPr>
          <p:nvPr>
            <p:ph idx="1"/>
          </p:nvPr>
        </p:nvSpPr>
        <p:spPr>
          <a:xfrm>
            <a:off x="838200" y="1461360"/>
            <a:ext cx="5536397" cy="3935281"/>
          </a:xfrm>
        </p:spPr>
        <p:txBody>
          <a:bodyPr>
            <a:normAutofit lnSpcReduction="10000"/>
          </a:bodyPr>
          <a:lstStyle/>
          <a:p>
            <a:pPr>
              <a:buFont typeface="+mj-lt"/>
              <a:buAutoNum type="arabicPeriod"/>
            </a:pPr>
            <a:r>
              <a:rPr lang="en-US" sz="1500" b="1" i="0" dirty="0">
                <a:solidFill>
                  <a:srgbClr val="FFFFFF"/>
                </a:solidFill>
                <a:effectLst/>
                <a:latin typeface="Söhne"/>
              </a:rPr>
              <a:t>Data Collection:</a:t>
            </a:r>
            <a:r>
              <a:rPr lang="en-US" sz="1500" b="0" i="0" dirty="0">
                <a:solidFill>
                  <a:srgbClr val="FFFFFF"/>
                </a:solidFill>
                <a:effectLst/>
                <a:latin typeface="Söhne"/>
              </a:rPr>
              <a:t> Acquiring structured data from authenticated sources ensuring accuracy and reliability.</a:t>
            </a:r>
            <a:endParaRPr lang="en-US" sz="1500" dirty="0">
              <a:solidFill>
                <a:srgbClr val="FFFFFF"/>
              </a:solidFill>
              <a:latin typeface="Söhne"/>
            </a:endParaRPr>
          </a:p>
          <a:p>
            <a:pPr>
              <a:buFont typeface="+mj-lt"/>
              <a:buAutoNum type="arabicPeriod"/>
            </a:pPr>
            <a:r>
              <a:rPr lang="en-US" sz="1500" b="0" i="0" dirty="0">
                <a:solidFill>
                  <a:srgbClr val="FFFFFF"/>
                </a:solidFill>
                <a:effectLst/>
                <a:latin typeface="Söhne"/>
              </a:rPr>
              <a:t>Install Required Libraries and Load Data</a:t>
            </a:r>
          </a:p>
          <a:p>
            <a:pPr>
              <a:buFont typeface="+mj-lt"/>
              <a:buAutoNum type="arabicPeriod"/>
            </a:pPr>
            <a:r>
              <a:rPr lang="en-US" sz="1500" b="1" i="0" dirty="0">
                <a:solidFill>
                  <a:srgbClr val="FFFFFF"/>
                </a:solidFill>
                <a:effectLst/>
                <a:latin typeface="Söhne"/>
              </a:rPr>
              <a:t>Preprocessing:</a:t>
            </a:r>
            <a:r>
              <a:rPr lang="en-US" sz="1500" b="0" i="0" dirty="0">
                <a:solidFill>
                  <a:srgbClr val="FFFFFF"/>
                </a:solidFill>
                <a:effectLst/>
                <a:latin typeface="Söhne"/>
              </a:rPr>
              <a:t> Cleaning and organizing data </a:t>
            </a:r>
          </a:p>
          <a:p>
            <a:pPr>
              <a:buFont typeface="+mj-lt"/>
              <a:buAutoNum type="arabicPeriod"/>
            </a:pPr>
            <a:r>
              <a:rPr lang="en-US" sz="1500" b="1" i="0" dirty="0">
                <a:solidFill>
                  <a:srgbClr val="FFFFFF"/>
                </a:solidFill>
                <a:effectLst/>
                <a:latin typeface="Söhne"/>
              </a:rPr>
              <a:t>Feature Selection:</a:t>
            </a:r>
            <a:r>
              <a:rPr lang="en-US" sz="1500" b="0" i="0" dirty="0">
                <a:solidFill>
                  <a:srgbClr val="FFFFFF"/>
                </a:solidFill>
                <a:effectLst/>
                <a:latin typeface="Söhne"/>
              </a:rPr>
              <a:t> Identifying relevant variables crucial for analysis.</a:t>
            </a:r>
          </a:p>
          <a:p>
            <a:pPr>
              <a:buFont typeface="+mj-lt"/>
              <a:buAutoNum type="arabicPeriod"/>
            </a:pPr>
            <a:r>
              <a:rPr lang="en-US" sz="1500" b="1" i="0" dirty="0">
                <a:solidFill>
                  <a:srgbClr val="FFFFFF"/>
                </a:solidFill>
                <a:effectLst/>
                <a:latin typeface="Söhne"/>
              </a:rPr>
              <a:t>Statistical Analysis:</a:t>
            </a:r>
            <a:r>
              <a:rPr lang="en-US" sz="1500" b="0" i="0" dirty="0">
                <a:solidFill>
                  <a:srgbClr val="FFFFFF"/>
                </a:solidFill>
                <a:effectLst/>
                <a:latin typeface="Söhne"/>
              </a:rPr>
              <a:t> Utilizing regression, correlation, and machine learning techniques to determine the impact of variables on team success.</a:t>
            </a:r>
          </a:p>
          <a:p>
            <a:pPr>
              <a:buFont typeface="+mj-lt"/>
              <a:buAutoNum type="arabicPeriod"/>
            </a:pPr>
            <a:r>
              <a:rPr lang="en-US" sz="1500" b="1" i="0" dirty="0">
                <a:solidFill>
                  <a:srgbClr val="FFFFFF"/>
                </a:solidFill>
                <a:effectLst/>
                <a:latin typeface="Söhne"/>
              </a:rPr>
              <a:t>Model Validation:</a:t>
            </a:r>
            <a:r>
              <a:rPr lang="en-US" sz="1500" b="0" i="0" dirty="0">
                <a:solidFill>
                  <a:srgbClr val="FFFFFF"/>
                </a:solidFill>
                <a:effectLst/>
                <a:latin typeface="Söhne"/>
              </a:rPr>
              <a:t> Employing cross-validation and other validation techniques to ensure the model's reliability and predictive capability.</a:t>
            </a:r>
          </a:p>
          <a:p>
            <a:pPr>
              <a:buFont typeface="+mj-lt"/>
              <a:buAutoNum type="arabicPeriod"/>
            </a:pPr>
            <a:r>
              <a:rPr lang="en-US" sz="1500" b="1" i="0" dirty="0">
                <a:solidFill>
                  <a:srgbClr val="FFFFFF"/>
                </a:solidFill>
                <a:effectLst/>
                <a:latin typeface="Söhne"/>
              </a:rPr>
              <a:t>Prediction</a:t>
            </a:r>
            <a:r>
              <a:rPr lang="en-US" sz="1500" b="0" i="0" dirty="0">
                <a:solidFill>
                  <a:srgbClr val="FFFFFF"/>
                </a:solidFill>
                <a:effectLst/>
                <a:latin typeface="Söhne"/>
              </a:rPr>
              <a:t>: </a:t>
            </a:r>
            <a:r>
              <a:rPr lang="en-US" sz="1500" dirty="0">
                <a:solidFill>
                  <a:srgbClr val="FFFFFF"/>
                </a:solidFill>
                <a:latin typeface="Söhne"/>
              </a:rPr>
              <a:t>With a current </a:t>
            </a:r>
            <a:r>
              <a:rPr lang="en-US" sz="1500" b="0" i="0" dirty="0">
                <a:solidFill>
                  <a:srgbClr val="FFFFFF"/>
                </a:solidFill>
                <a:effectLst/>
                <a:latin typeface="Söhne"/>
              </a:rPr>
              <a:t>new data we use the trained model to make predictions</a:t>
            </a:r>
          </a:p>
          <a:p>
            <a:pPr>
              <a:buFont typeface="+mj-lt"/>
              <a:buAutoNum type="arabicPeriod"/>
            </a:pPr>
            <a:r>
              <a:rPr lang="en-US" sz="1500" b="1" i="0" dirty="0">
                <a:solidFill>
                  <a:srgbClr val="FFFFFF"/>
                </a:solidFill>
                <a:effectLst/>
                <a:latin typeface="Söhne"/>
              </a:rPr>
              <a:t>Interpretation:</a:t>
            </a:r>
            <a:r>
              <a:rPr lang="en-US" sz="1500" b="0" i="0" dirty="0">
                <a:solidFill>
                  <a:srgbClr val="FFFFFF"/>
                </a:solidFill>
                <a:effectLst/>
                <a:latin typeface="Söhne"/>
              </a:rPr>
              <a:t> Drawing conclusions based on statistical significance and practical implications of the findings.</a:t>
            </a:r>
          </a:p>
          <a:p>
            <a:endParaRPr lang="en-US" sz="1500" dirty="0">
              <a:solidFill>
                <a:srgbClr val="FFFFFF"/>
              </a:solidFill>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66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2874794-4190-D2B6-728E-8B86D43911D9}"/>
              </a:ext>
            </a:extLst>
          </p:cNvPr>
          <p:cNvSpPr txBox="1"/>
          <p:nvPr/>
        </p:nvSpPr>
        <p:spPr>
          <a:xfrm>
            <a:off x="633456" y="486184"/>
            <a:ext cx="53972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Collab</a:t>
            </a:r>
          </a:p>
        </p:txBody>
      </p:sp>
      <p:pic>
        <p:nvPicPr>
          <p:cNvPr id="7" name="Picture 6" descr="A screenshot of a computer&#10;&#10;Description automatically generated">
            <a:extLst>
              <a:ext uri="{FF2B5EF4-FFF2-40B4-BE49-F238E27FC236}">
                <a16:creationId xmlns:a16="http://schemas.microsoft.com/office/drawing/2014/main" id="{22BB4F7C-2971-94D1-E5DE-ED0DD2A63FFC}"/>
              </a:ext>
            </a:extLst>
          </p:cNvPr>
          <p:cNvPicPr>
            <a:picLocks noChangeAspect="1"/>
          </p:cNvPicPr>
          <p:nvPr/>
        </p:nvPicPr>
        <p:blipFill rotWithShape="1">
          <a:blip r:embed="rId2"/>
          <a:srcRect l="3438" t="58472" r="625" b="8473"/>
          <a:stretch/>
        </p:blipFill>
        <p:spPr>
          <a:xfrm>
            <a:off x="626799" y="3718284"/>
            <a:ext cx="8001569" cy="155077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5" name="Freeform: Shape 14">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F8F50268-D2F5-5B95-0474-96F2A612C2AB}"/>
              </a:ext>
            </a:extLst>
          </p:cNvPr>
          <p:cNvPicPr>
            <a:picLocks noChangeAspect="1"/>
          </p:cNvPicPr>
          <p:nvPr/>
        </p:nvPicPr>
        <p:blipFill rotWithShape="1">
          <a:blip r:embed="rId2"/>
          <a:srcRect l="4453" t="29306" r="859" b="41667"/>
          <a:stretch/>
        </p:blipFill>
        <p:spPr>
          <a:xfrm>
            <a:off x="630408" y="1906538"/>
            <a:ext cx="7687243" cy="132556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0" name="Arc 19">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54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4BD5B5-6E0E-2C8F-3073-5716F4528911}"/>
              </a:ext>
            </a:extLst>
          </p:cNvPr>
          <p:cNvSpPr>
            <a:spLocks noGrp="1"/>
          </p:cNvSpPr>
          <p:nvPr>
            <p:ph type="title"/>
          </p:nvPr>
        </p:nvSpPr>
        <p:spPr>
          <a:xfrm>
            <a:off x="633456" y="486184"/>
            <a:ext cx="5397237" cy="1325563"/>
          </a:xfrm>
        </p:spPr>
        <p:txBody>
          <a:bodyPr>
            <a:normAutofit/>
          </a:bodyPr>
          <a:lstStyle/>
          <a:p>
            <a:r>
              <a:rPr lang="en-US"/>
              <a:t>Summary of the data frame</a:t>
            </a:r>
            <a:endParaRPr lang="en-US" dirty="0"/>
          </a:p>
        </p:txBody>
      </p:sp>
      <p:pic>
        <p:nvPicPr>
          <p:cNvPr id="7" name="Picture 6" descr="A screenshot of a computer&#10;&#10;Description automatically generated">
            <a:extLst>
              <a:ext uri="{FF2B5EF4-FFF2-40B4-BE49-F238E27FC236}">
                <a16:creationId xmlns:a16="http://schemas.microsoft.com/office/drawing/2014/main" id="{B01FB6CD-08FD-A63D-7429-2A2ADAD44598}"/>
              </a:ext>
            </a:extLst>
          </p:cNvPr>
          <p:cNvPicPr>
            <a:picLocks noChangeAspect="1"/>
          </p:cNvPicPr>
          <p:nvPr/>
        </p:nvPicPr>
        <p:blipFill rotWithShape="1">
          <a:blip r:embed="rId2"/>
          <a:srcRect l="6875" t="41807" r="2735" b="14582"/>
          <a:stretch/>
        </p:blipFill>
        <p:spPr>
          <a:xfrm>
            <a:off x="483024" y="1918632"/>
            <a:ext cx="6232091" cy="1691343"/>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5" name="Freeform: Shape 24">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3E0243B2-ADF3-DAD7-7A34-7ACF31EB3262}"/>
              </a:ext>
            </a:extLst>
          </p:cNvPr>
          <p:cNvPicPr>
            <a:picLocks noChangeAspect="1"/>
          </p:cNvPicPr>
          <p:nvPr/>
        </p:nvPicPr>
        <p:blipFill rotWithShape="1">
          <a:blip r:embed="rId3"/>
          <a:srcRect t="25504" r="28480" b="6622"/>
          <a:stretch/>
        </p:blipFill>
        <p:spPr>
          <a:xfrm>
            <a:off x="5429250" y="3502325"/>
            <a:ext cx="6029325" cy="3111147"/>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6" name="Arc 2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50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D47C7-2113-ECB5-EFB5-00455E15F518}"/>
              </a:ext>
            </a:extLst>
          </p:cNvPr>
          <p:cNvSpPr>
            <a:spLocks noGrp="1"/>
          </p:cNvSpPr>
          <p:nvPr>
            <p:ph type="title"/>
          </p:nvPr>
        </p:nvSpPr>
        <p:spPr>
          <a:xfrm>
            <a:off x="0" y="-23872"/>
            <a:ext cx="5221185" cy="3072015"/>
          </a:xfrm>
        </p:spPr>
        <p:txBody>
          <a:bodyPr vert="horz" lIns="91440" tIns="45720" rIns="91440" bIns="45720" rtlCol="0" anchor="b">
            <a:normAutofit/>
          </a:bodyPr>
          <a:lstStyle/>
          <a:p>
            <a:r>
              <a:rPr lang="en-US" sz="5100" kern="1200" dirty="0">
                <a:solidFill>
                  <a:schemeClr val="tx1"/>
                </a:solidFill>
                <a:latin typeface="+mj-lt"/>
                <a:ea typeface="+mj-ea"/>
                <a:cs typeface="+mj-cs"/>
              </a:rPr>
              <a:t>	</a:t>
            </a:r>
            <a:r>
              <a:rPr lang="en-US" sz="5100" u="sng" kern="1200" dirty="0">
                <a:solidFill>
                  <a:schemeClr val="tx1"/>
                </a:solidFill>
                <a:latin typeface="+mj-lt"/>
                <a:ea typeface="+mj-ea"/>
                <a:cs typeface="+mj-cs"/>
              </a:rPr>
              <a:t>Classification</a:t>
            </a:r>
            <a:r>
              <a:rPr lang="en-US" sz="5100" kern="1200" dirty="0">
                <a:solidFill>
                  <a:schemeClr val="tx1"/>
                </a:solidFill>
                <a:latin typeface="+mj-lt"/>
                <a:ea typeface="+mj-ea"/>
                <a:cs typeface="+mj-cs"/>
              </a:rPr>
              <a:t>:</a:t>
            </a:r>
            <a:br>
              <a:rPr lang="en-US" sz="5100" kern="1200" dirty="0">
                <a:solidFill>
                  <a:schemeClr val="tx1"/>
                </a:solidFill>
                <a:latin typeface="+mj-lt"/>
                <a:ea typeface="+mj-ea"/>
                <a:cs typeface="+mj-cs"/>
              </a:rPr>
            </a:br>
            <a:r>
              <a:rPr lang="en-US" sz="5100" b="1" kern="1200" dirty="0">
                <a:solidFill>
                  <a:schemeClr val="tx1"/>
                </a:solidFill>
                <a:latin typeface="+mj-lt"/>
                <a:ea typeface="+mj-ea"/>
                <a:cs typeface="+mj-cs"/>
              </a:rPr>
              <a:t>0</a:t>
            </a:r>
            <a:r>
              <a:rPr lang="en-US" sz="5100" dirty="0"/>
              <a:t>  </a:t>
            </a:r>
            <a:r>
              <a:rPr lang="en-US" kern="1200" dirty="0">
                <a:solidFill>
                  <a:schemeClr val="tx1"/>
                </a:solidFill>
                <a:latin typeface="+mn-lt"/>
                <a:ea typeface="+mj-ea"/>
                <a:cs typeface="+mj-cs"/>
              </a:rPr>
              <a:t>TOP 5</a:t>
            </a:r>
            <a:br>
              <a:rPr lang="en-US" kern="1200" dirty="0">
                <a:solidFill>
                  <a:schemeClr val="tx1"/>
                </a:solidFill>
                <a:latin typeface="+mn-lt"/>
                <a:ea typeface="+mj-ea"/>
                <a:cs typeface="+mj-cs"/>
              </a:rPr>
            </a:br>
            <a:r>
              <a:rPr lang="en-US" sz="5100" b="1" kern="1200" dirty="0">
                <a:solidFill>
                  <a:schemeClr val="tx1"/>
                </a:solidFill>
                <a:latin typeface="+mj-lt"/>
                <a:ea typeface="+mj-ea"/>
                <a:cs typeface="+mj-cs"/>
              </a:rPr>
              <a:t>1</a:t>
            </a:r>
            <a:r>
              <a:rPr lang="en-US" sz="5100" kern="1200" dirty="0">
                <a:solidFill>
                  <a:schemeClr val="tx1"/>
                </a:solidFill>
                <a:latin typeface="+mj-lt"/>
                <a:ea typeface="+mj-ea"/>
                <a:cs typeface="+mj-cs"/>
              </a:rPr>
              <a:t>  </a:t>
            </a:r>
            <a:r>
              <a:rPr lang="en-US" kern="1200" dirty="0">
                <a:solidFill>
                  <a:schemeClr val="tx1"/>
                </a:solidFill>
                <a:latin typeface="+mn-lt"/>
                <a:ea typeface="+mj-ea"/>
                <a:cs typeface="+mj-cs"/>
              </a:rPr>
              <a:t>MIDDLE TABLE</a:t>
            </a:r>
            <a:br>
              <a:rPr lang="en-US" sz="5100" kern="1200" dirty="0">
                <a:solidFill>
                  <a:schemeClr val="tx1"/>
                </a:solidFill>
                <a:latin typeface="+mj-lt"/>
                <a:ea typeface="+mj-ea"/>
                <a:cs typeface="+mj-cs"/>
              </a:rPr>
            </a:br>
            <a:r>
              <a:rPr lang="en-US" sz="5100" b="1" kern="1200" dirty="0">
                <a:solidFill>
                  <a:schemeClr val="tx1"/>
                </a:solidFill>
                <a:latin typeface="+mj-lt"/>
                <a:ea typeface="+mj-ea"/>
                <a:cs typeface="+mj-cs"/>
              </a:rPr>
              <a:t>2 </a:t>
            </a:r>
            <a:r>
              <a:rPr lang="en-US" sz="5100" kern="1200" dirty="0">
                <a:solidFill>
                  <a:schemeClr val="tx1"/>
                </a:solidFill>
                <a:latin typeface="+mj-lt"/>
                <a:ea typeface="+mj-ea"/>
                <a:cs typeface="+mj-cs"/>
              </a:rPr>
              <a:t> </a:t>
            </a:r>
            <a:r>
              <a:rPr lang="en-US" kern="1200" dirty="0">
                <a:solidFill>
                  <a:schemeClr val="tx1"/>
                </a:solidFill>
                <a:latin typeface="+mn-lt"/>
                <a:ea typeface="+mj-ea"/>
                <a:cs typeface="+mj-cs"/>
              </a:rPr>
              <a:t>RELEGATION</a:t>
            </a:r>
            <a:endParaRPr lang="en-US" sz="5100" kern="1200" dirty="0">
              <a:solidFill>
                <a:schemeClr val="tx1"/>
              </a:solidFill>
              <a:latin typeface="+mn-lt"/>
              <a:ea typeface="+mj-ea"/>
              <a:cs typeface="+mj-cs"/>
            </a:endParaRPr>
          </a:p>
        </p:txBody>
      </p:sp>
      <p:sp>
        <p:nvSpPr>
          <p:cNvPr id="16" name="Freeform: Shape 1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462F5A15-BB94-CFD3-6C49-3F0BB7005B1E}"/>
              </a:ext>
            </a:extLst>
          </p:cNvPr>
          <p:cNvPicPr>
            <a:picLocks noGrp="1" noChangeAspect="1"/>
          </p:cNvPicPr>
          <p:nvPr>
            <p:ph idx="1"/>
          </p:nvPr>
        </p:nvPicPr>
        <p:blipFill rotWithShape="1">
          <a:blip r:embed="rId2"/>
          <a:srcRect l="4922" t="39583" b="22778"/>
          <a:stretch/>
        </p:blipFill>
        <p:spPr>
          <a:xfrm>
            <a:off x="4482732" y="3260785"/>
            <a:ext cx="7549527" cy="24503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0" name="Freeform: Shape 1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5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2A32FCE-0672-9E5C-17E4-472EC7F792EA}"/>
              </a:ext>
            </a:extLst>
          </p:cNvPr>
          <p:cNvPicPr>
            <a:picLocks noChangeAspect="1"/>
          </p:cNvPicPr>
          <p:nvPr/>
        </p:nvPicPr>
        <p:blipFill rotWithShape="1">
          <a:blip r:embed="rId2"/>
          <a:srcRect t="50000" b="12778"/>
          <a:stretch/>
        </p:blipFill>
        <p:spPr>
          <a:xfrm>
            <a:off x="1366981" y="3638059"/>
            <a:ext cx="9365727" cy="196093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EA0A53A-4D63-1588-FC86-729A416504C8}"/>
              </a:ext>
            </a:extLst>
          </p:cNvPr>
          <p:cNvSpPr>
            <a:spLocks noGrp="1"/>
          </p:cNvSpPr>
          <p:nvPr>
            <p:ph idx="1"/>
          </p:nvPr>
        </p:nvSpPr>
        <p:spPr>
          <a:xfrm>
            <a:off x="91225" y="397952"/>
            <a:ext cx="5257800" cy="4192520"/>
          </a:xfrm>
        </p:spPr>
        <p:txBody>
          <a:bodyPr>
            <a:normAutofit/>
          </a:bodyPr>
          <a:lstStyle/>
          <a:p>
            <a:pPr marL="0" indent="0" algn="ctr">
              <a:buNone/>
            </a:pPr>
            <a:r>
              <a:rPr lang="en-US" sz="2400" dirty="0">
                <a:latin typeface="Aptos Black" panose="020F0502020204030204" pitchFamily="34" charset="0"/>
              </a:rPr>
              <a:t>Test the data</a:t>
            </a:r>
          </a:p>
          <a:p>
            <a:pPr marL="0" indent="0">
              <a:buNone/>
            </a:pPr>
            <a:endParaRPr lang="en-US" sz="2400" dirty="0">
              <a:latin typeface="Söhne"/>
            </a:endParaRPr>
          </a:p>
          <a:p>
            <a:pPr marL="0" indent="0">
              <a:buNone/>
            </a:pPr>
            <a:endParaRPr lang="en-US" sz="2400" dirty="0">
              <a:latin typeface="Söhne"/>
            </a:endParaRPr>
          </a:p>
          <a:p>
            <a:pPr marL="0" indent="0">
              <a:buNone/>
            </a:pPr>
            <a:r>
              <a:rPr lang="en-US" sz="2000" dirty="0">
                <a:latin typeface="Söhne"/>
              </a:rPr>
              <a:t>D</a:t>
            </a:r>
            <a:r>
              <a:rPr lang="en-US" sz="2000" b="0" i="0" dirty="0">
                <a:effectLst/>
                <a:latin typeface="Söhne"/>
              </a:rPr>
              <a:t>ropping unnecessary columns</a:t>
            </a:r>
          </a:p>
          <a:p>
            <a:pPr marL="0" indent="0">
              <a:buNone/>
            </a:pPr>
            <a:r>
              <a:rPr lang="en-US" sz="2000" dirty="0">
                <a:latin typeface="Söhne"/>
              </a:rPr>
              <a:t>S</a:t>
            </a:r>
            <a:r>
              <a:rPr lang="en-US" sz="2000" b="0" i="0" dirty="0">
                <a:effectLst/>
                <a:latin typeface="Söhne"/>
              </a:rPr>
              <a:t>eparating features and the target variable</a:t>
            </a:r>
          </a:p>
          <a:p>
            <a:pPr marL="0" indent="0">
              <a:buNone/>
            </a:pPr>
            <a:r>
              <a:rPr lang="en-US" sz="2000" b="0" i="0" dirty="0">
                <a:effectLst/>
                <a:latin typeface="Söhne"/>
              </a:rPr>
              <a:t>Splitting the dataset into training and testing sets for machine learning model training and evaluation</a:t>
            </a:r>
            <a:r>
              <a:rPr lang="en-US" sz="2400" b="0" i="0" dirty="0">
                <a:effectLst/>
                <a:latin typeface="Söhne"/>
              </a:rPr>
              <a:t>.</a:t>
            </a:r>
            <a:endParaRPr lang="en-US" sz="2400" dirty="0"/>
          </a:p>
        </p:txBody>
      </p:sp>
    </p:spTree>
    <p:extLst>
      <p:ext uri="{BB962C8B-B14F-4D97-AF65-F5344CB8AC3E}">
        <p14:creationId xmlns:p14="http://schemas.microsoft.com/office/powerpoint/2010/main" val="311613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Arc 4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6BBA6-E541-CD09-DA97-5E327A5C6CA1}"/>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Predictive model</a:t>
            </a:r>
          </a:p>
        </p:txBody>
      </p:sp>
      <p:sp>
        <p:nvSpPr>
          <p:cNvPr id="49" name="Freeform: Shape 4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Picture 39">
            <a:extLst>
              <a:ext uri="{FF2B5EF4-FFF2-40B4-BE49-F238E27FC236}">
                <a16:creationId xmlns:a16="http://schemas.microsoft.com/office/drawing/2014/main" id="{D266CD00-544B-95CE-E13C-54D718645FD8}"/>
              </a:ext>
            </a:extLst>
          </p:cNvPr>
          <p:cNvPicPr>
            <a:picLocks noChangeAspect="1"/>
          </p:cNvPicPr>
          <p:nvPr/>
        </p:nvPicPr>
        <p:blipFill>
          <a:blip r:embed="rId2"/>
          <a:stretch>
            <a:fillRect/>
          </a:stretch>
        </p:blipFill>
        <p:spPr>
          <a:xfrm>
            <a:off x="95858" y="460463"/>
            <a:ext cx="5384706" cy="518277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A39615FD-2CFC-59EA-7864-E531C7574825}"/>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Accuracy, Classification Report and Matrix</a:t>
            </a:r>
          </a:p>
          <a:p>
            <a:pPr indent="-228600">
              <a:lnSpc>
                <a:spcPct val="90000"/>
              </a:lnSpc>
              <a:spcAft>
                <a:spcPts val="600"/>
              </a:spcAft>
              <a:buFont typeface="Arial" panose="020B0604020202020204" pitchFamily="34" charset="0"/>
              <a:buChar char="•"/>
            </a:pPr>
            <a:r>
              <a:rPr lang="en-US" sz="2400" dirty="0"/>
              <a:t>High accuracy of an 85%.</a:t>
            </a:r>
          </a:p>
          <a:p>
            <a:pPr indent="-228600">
              <a:lnSpc>
                <a:spcPct val="90000"/>
              </a:lnSpc>
              <a:spcAft>
                <a:spcPts val="600"/>
              </a:spcAft>
              <a:buFont typeface="Arial" panose="020B0604020202020204" pitchFamily="34" charset="0"/>
              <a:buChar char="•"/>
            </a:pPr>
            <a:r>
              <a:rPr lang="en-US" sz="2400" dirty="0"/>
              <a:t>The model performs well for classes 0, and 1 with high precision, recall, and F1-scores, indicating it's making accurate predictions for these classes.</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537009906"/>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272</TotalTime>
  <Words>981</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 Black</vt:lpstr>
      <vt:lpstr>Arial</vt:lpstr>
      <vt:lpstr>Avenir Next LT Pro</vt:lpstr>
      <vt:lpstr>Calibri</vt:lpstr>
      <vt:lpstr>Lato Extended</vt:lpstr>
      <vt:lpstr>Söhne</vt:lpstr>
      <vt:lpstr>Tw Cen MT</vt:lpstr>
      <vt:lpstr>ShapesVTI</vt:lpstr>
      <vt:lpstr>Project Prediction Soccer Season 2022-2023 </vt:lpstr>
      <vt:lpstr>Introduction</vt:lpstr>
      <vt:lpstr>Metadata and Methodology </vt:lpstr>
      <vt:lpstr>Methodology: </vt:lpstr>
      <vt:lpstr>PowerPoint Presentation</vt:lpstr>
      <vt:lpstr>Summary of the data frame</vt:lpstr>
      <vt:lpstr> Classification: 0  TOP 5 1  MIDDLE TABLE 2  RELEGATION</vt:lpstr>
      <vt:lpstr>PowerPoint Presentation</vt:lpstr>
      <vt:lpstr>Predictive model</vt:lpstr>
      <vt:lpstr>Feature Importance</vt:lpstr>
      <vt:lpstr>Logistic Classification</vt:lpstr>
      <vt:lpstr>PowerPoint Presentation</vt:lpstr>
      <vt:lpstr>Conclusions </vt:lpstr>
      <vt:lpstr>Future Prediction</vt:lpstr>
      <vt:lpstr>PowerPoint Presentation</vt:lpstr>
      <vt:lpstr>PowerPoint Presentation</vt:lpstr>
      <vt:lpstr>Prediction at the end of the season</vt:lpstr>
      <vt:lpstr>Predictions by the End of the Year </vt:lpstr>
      <vt:lpstr>Predictions by the End of the Year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Applied Machine Learning  MAT-602-11</dc:title>
  <dc:creator>Tolcachier, Noah</dc:creator>
  <cp:lastModifiedBy>Acerbi, Franco M.</cp:lastModifiedBy>
  <cp:revision>6</cp:revision>
  <dcterms:created xsi:type="dcterms:W3CDTF">2023-12-04T17:50:29Z</dcterms:created>
  <dcterms:modified xsi:type="dcterms:W3CDTF">2024-01-03T19:22:53Z</dcterms:modified>
</cp:coreProperties>
</file>