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6" r:id="rId1"/>
  </p:sldMasterIdLst>
  <p:notesMasterIdLst>
    <p:notesMasterId r:id="rId35"/>
  </p:notesMasterIdLst>
  <p:handoutMasterIdLst>
    <p:handoutMasterId r:id="rId36"/>
  </p:handoutMasterIdLst>
  <p:sldIdLst>
    <p:sldId id="259" r:id="rId2"/>
    <p:sldId id="432" r:id="rId3"/>
    <p:sldId id="434" r:id="rId4"/>
    <p:sldId id="427" r:id="rId5"/>
    <p:sldId id="435" r:id="rId6"/>
    <p:sldId id="431" r:id="rId7"/>
    <p:sldId id="436" r:id="rId8"/>
    <p:sldId id="437" r:id="rId9"/>
    <p:sldId id="438" r:id="rId10"/>
    <p:sldId id="439" r:id="rId11"/>
    <p:sldId id="440" r:id="rId12"/>
    <p:sldId id="441" r:id="rId13"/>
    <p:sldId id="442" r:id="rId14"/>
    <p:sldId id="443" r:id="rId15"/>
    <p:sldId id="444" r:id="rId16"/>
    <p:sldId id="445" r:id="rId17"/>
    <p:sldId id="446" r:id="rId18"/>
    <p:sldId id="447" r:id="rId19"/>
    <p:sldId id="449" r:id="rId20"/>
    <p:sldId id="448" r:id="rId21"/>
    <p:sldId id="450" r:id="rId22"/>
    <p:sldId id="452" r:id="rId23"/>
    <p:sldId id="453" r:id="rId24"/>
    <p:sldId id="454" r:id="rId25"/>
    <p:sldId id="455" r:id="rId26"/>
    <p:sldId id="456" r:id="rId27"/>
    <p:sldId id="457" r:id="rId28"/>
    <p:sldId id="458" r:id="rId29"/>
    <p:sldId id="410" r:id="rId30"/>
    <p:sldId id="411" r:id="rId31"/>
    <p:sldId id="412" r:id="rId32"/>
    <p:sldId id="413" r:id="rId33"/>
    <p:sldId id="414" r:id="rId34"/>
  </p:sldIdLst>
  <p:sldSz cx="12188825"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1008">
          <p15:clr>
            <a:srgbClr val="A4A3A4"/>
          </p15:clr>
        </p15:guide>
        <p15:guide id="3" orient="horz" pos="3792">
          <p15:clr>
            <a:srgbClr val="A4A3A4"/>
          </p15:clr>
        </p15:guide>
        <p15:guide id="4" orient="horz" pos="1152">
          <p15:clr>
            <a:srgbClr val="A4A3A4"/>
          </p15:clr>
        </p15:guide>
        <p15:guide id="5" orient="horz" pos="3360">
          <p15:clr>
            <a:srgbClr val="A4A3A4"/>
          </p15:clr>
        </p15:guide>
        <p15:guide id="6" orient="horz" pos="3072">
          <p15:clr>
            <a:srgbClr val="A4A3A4"/>
          </p15:clr>
        </p15:guide>
        <p15:guide id="7" orient="horz" pos="864">
          <p15:clr>
            <a:srgbClr val="A4A3A4"/>
          </p15:clr>
        </p15:guide>
        <p15:guide id="8" orient="horz" pos="528">
          <p15:clr>
            <a:srgbClr val="A4A3A4"/>
          </p15:clr>
        </p15:guide>
        <p15:guide id="9" orient="horz" pos="2784">
          <p15:clr>
            <a:srgbClr val="A4A3A4"/>
          </p15:clr>
        </p15:guide>
        <p15:guide id="10" pos="3839">
          <p15:clr>
            <a:srgbClr val="A4A3A4"/>
          </p15:clr>
        </p15:guide>
        <p15:guide id="11" pos="959">
          <p15:clr>
            <a:srgbClr val="A4A3A4"/>
          </p15:clr>
        </p15:guide>
        <p15:guide id="12" pos="7007">
          <p15:clr>
            <a:srgbClr val="A4A3A4"/>
          </p15:clr>
        </p15:guide>
        <p15:guide id="13" pos="6719">
          <p15:clr>
            <a:srgbClr val="A4A3A4"/>
          </p15:clr>
        </p15:guide>
        <p15:guide id="14" pos="6143">
          <p15:clr>
            <a:srgbClr val="A4A3A4"/>
          </p15:clr>
        </p15:guide>
        <p15:guide id="15" pos="3983">
          <p15:clr>
            <a:srgbClr val="A4A3A4"/>
          </p15:clr>
        </p15:guide>
        <p15:guide id="16" pos="527">
          <p15:clr>
            <a:srgbClr val="A4A3A4"/>
          </p15:clr>
        </p15:guide>
        <p15:guide id="17" pos="715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rchivos Compartidos Arquitectura" initials="" lastIdx="1" clrIdx="1"/>
  <p:cmAuthor id="1" name="Silvana" initials="S" lastIdx="1" clrIdx="0">
    <p:extLst>
      <p:ext uri="{19B8F6BF-5375-455C-9EA6-DF929625EA0E}">
        <p15:presenceInfo xmlns:p15="http://schemas.microsoft.com/office/powerpoint/2012/main" userId="Silvan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901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47" autoAdjust="0"/>
    <p:restoredTop sz="94660"/>
  </p:normalViewPr>
  <p:slideViewPr>
    <p:cSldViewPr>
      <p:cViewPr varScale="1">
        <p:scale>
          <a:sx n="86" d="100"/>
          <a:sy n="86" d="100"/>
        </p:scale>
        <p:origin x="557" y="67"/>
      </p:cViewPr>
      <p:guideLst>
        <p:guide orient="horz" pos="2160"/>
        <p:guide orient="horz" pos="1008"/>
        <p:guide orient="horz" pos="3792"/>
        <p:guide orient="horz" pos="1152"/>
        <p:guide orient="horz" pos="3360"/>
        <p:guide orient="horz" pos="3072"/>
        <p:guide orient="horz" pos="864"/>
        <p:guide orient="horz" pos="528"/>
        <p:guide orient="horz" pos="2784"/>
        <p:guide pos="3839"/>
        <p:guide pos="959"/>
        <p:guide pos="7007"/>
        <p:guide pos="6719"/>
        <p:guide pos="6143"/>
        <p:guide pos="3983"/>
        <p:guide pos="527"/>
        <p:guide pos="7151"/>
      </p:guideLst>
    </p:cSldViewPr>
  </p:slideViewPr>
  <p:notesTextViewPr>
    <p:cViewPr>
      <p:scale>
        <a:sx n="1" d="1"/>
        <a:sy n="1" d="1"/>
      </p:scale>
      <p:origin x="0" y="0"/>
    </p:cViewPr>
  </p:notesTextViewPr>
  <p:notesViewPr>
    <p:cSldViewPr>
      <p:cViewPr varScale="1">
        <p:scale>
          <a:sx n="76" d="100"/>
          <a:sy n="76" d="100"/>
        </p:scale>
        <p:origin x="1680"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04A8D02-4E65-4CCD-8312-4AB164C6C77D}" type="datetimeFigureOut">
              <a:rPr lang="en-US"/>
              <a:t>7/3/2020</a:t>
            </a:fld>
            <a:endParaRPr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pt-BR"/>
              <a:t>Silvana Panizzo  Arquitectura de Computadores</a:t>
            </a:r>
            <a:endParaRPr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C119DBA-4540-49B3-8FA9-6259387ECF9E}" type="slidenum">
              <a:rPr/>
              <a:t>‹#›</a:t>
            </a:fld>
            <a:endParaRPr dirty="0"/>
          </a:p>
        </p:txBody>
      </p:sp>
    </p:spTree>
    <p:extLst>
      <p:ext uri="{BB962C8B-B14F-4D97-AF65-F5344CB8AC3E}">
        <p14:creationId xmlns:p14="http://schemas.microsoft.com/office/powerpoint/2010/main" val="358761985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7A755D9-D361-47B8-9652-3B4EA9776CE5}" type="datetimeFigureOut">
              <a:rPr lang="en-US"/>
              <a:t>7/3/2020</a:t>
            </a:fld>
            <a:endParaRPr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r>
              <a:rPr lang="pt-BR"/>
              <a:t>Silvana Panizzo  Arquitectura de Computadores</a:t>
            </a:r>
            <a:endParaRPr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3B36274-F2B9-4C45-BBB4-0EDF4CD651A7}" type="slidenum">
              <a:rPr/>
              <a:t>‹#›</a:t>
            </a:fld>
            <a:endParaRPr dirty="0"/>
          </a:p>
        </p:txBody>
      </p:sp>
    </p:spTree>
    <p:extLst>
      <p:ext uri="{BB962C8B-B14F-4D97-AF65-F5344CB8AC3E}">
        <p14:creationId xmlns:p14="http://schemas.microsoft.com/office/powerpoint/2010/main" val="2147688584"/>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3B36274-F2B9-4C45-BBB4-0EDF4CD651A7}" type="slidenum">
              <a:rPr lang="en-US" smtClean="0"/>
              <a:t>1</a:t>
            </a:fld>
            <a:endParaRPr lang="en-US"/>
          </a:p>
        </p:txBody>
      </p:sp>
    </p:spTree>
    <p:extLst>
      <p:ext uri="{BB962C8B-B14F-4D97-AF65-F5344CB8AC3E}">
        <p14:creationId xmlns:p14="http://schemas.microsoft.com/office/powerpoint/2010/main" val="50944121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565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5651"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6994" y="758952"/>
            <a:ext cx="10055781" cy="3566160"/>
          </a:xfrm>
        </p:spPr>
        <p:txBody>
          <a:bodyPr anchor="b">
            <a:normAutofit/>
          </a:bodyPr>
          <a:lstStyle>
            <a:lvl1pPr algn="l">
              <a:lnSpc>
                <a:spcPct val="85000"/>
              </a:lnSpc>
              <a:defRPr sz="7998"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099764" y="4455621"/>
            <a:ext cx="10055781" cy="1143000"/>
          </a:xfrm>
        </p:spPr>
        <p:txBody>
          <a:bodyPr lIns="91440" rIns="91440">
            <a:normAutofit/>
          </a:bodyPr>
          <a:lstStyle>
            <a:lvl1pPr marL="0" indent="0" algn="l">
              <a:buNone/>
              <a:defRPr sz="2399" cap="all" spc="200" baseline="0">
                <a:solidFill>
                  <a:schemeClr val="tx2"/>
                </a:solidFill>
                <a:latin typeface="+mj-lt"/>
              </a:defRPr>
            </a:lvl1pPr>
            <a:lvl2pPr marL="457063" indent="0" algn="ctr">
              <a:buNone/>
              <a:defRPr sz="2399"/>
            </a:lvl2pPr>
            <a:lvl3pPr marL="914126" indent="0" algn="ctr">
              <a:buNone/>
              <a:defRPr sz="2399"/>
            </a:lvl3pPr>
            <a:lvl4pPr marL="1371189" indent="0" algn="ctr">
              <a:buNone/>
              <a:defRPr sz="1999"/>
            </a:lvl4pPr>
            <a:lvl5pPr marL="1828251" indent="0" algn="ctr">
              <a:buNone/>
              <a:defRPr sz="1999"/>
            </a:lvl5pPr>
            <a:lvl6pPr marL="2285314" indent="0" algn="ctr">
              <a:buNone/>
              <a:defRPr sz="1999"/>
            </a:lvl6pPr>
            <a:lvl7pPr marL="2742377" indent="0" algn="ctr">
              <a:buNone/>
              <a:defRPr sz="1999"/>
            </a:lvl7pPr>
            <a:lvl8pPr marL="3199440" indent="0" algn="ctr">
              <a:buNone/>
              <a:defRPr sz="1999"/>
            </a:lvl8pPr>
            <a:lvl9pPr marL="3656503" indent="0" algn="ctr">
              <a:buNone/>
              <a:defRPr sz="1999"/>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9AE1803-ECBE-466C-8674-C3A4A04DDAC5}" type="datetime1">
              <a:rPr lang="en-US" smtClean="0"/>
              <a:t>7/3/2020</a:t>
            </a:fld>
            <a:endParaRPr lang="en-US" dirty="0"/>
          </a:p>
        </p:txBody>
      </p:sp>
      <p:sp>
        <p:nvSpPr>
          <p:cNvPr id="5" name="Footer Placeholder 4"/>
          <p:cNvSpPr>
            <a:spLocks noGrp="1"/>
          </p:cNvSpPr>
          <p:nvPr>
            <p:ph type="ftr" sz="quarter" idx="11"/>
          </p:nvPr>
        </p:nvSpPr>
        <p:spPr/>
        <p:txBody>
          <a:bodyPr/>
          <a:lstStyle/>
          <a:p>
            <a:r>
              <a:rPr lang="en-US"/>
              <a:t>Arquitectura de Computadores</a:t>
            </a:r>
            <a:endParaRPr lang="en-US" dirty="0"/>
          </a:p>
        </p:txBody>
      </p:sp>
      <p:sp>
        <p:nvSpPr>
          <p:cNvPr id="6" name="Slide Number Placeholder 5"/>
          <p:cNvSpPr>
            <a:spLocks noGrp="1"/>
          </p:cNvSpPr>
          <p:nvPr>
            <p:ph type="sldNum" sz="quarter" idx="12"/>
          </p:nvPr>
        </p:nvSpPr>
        <p:spPr/>
        <p:txBody>
          <a:bodyPr/>
          <a:lstStyle/>
          <a:p>
            <a:fld id="{E5137D0E-4A4F-4307-8994-C1891D747D59}" type="slidenum">
              <a:rPr lang="en-US" smtClean="0"/>
              <a:t>‹#›</a:t>
            </a:fld>
            <a:endParaRPr lang="en-US" dirty="0"/>
          </a:p>
        </p:txBody>
      </p:sp>
      <p:cxnSp>
        <p:nvCxnSpPr>
          <p:cNvPr id="9" name="Straight Connector 8"/>
          <p:cNvCxnSpPr/>
          <p:nvPr/>
        </p:nvCxnSpPr>
        <p:spPr>
          <a:xfrm>
            <a:off x="1207344" y="4343400"/>
            <a:ext cx="9872948"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0" name="Imagen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010455" y="122784"/>
            <a:ext cx="3086531" cy="1047896"/>
          </a:xfrm>
          <a:prstGeom prst="rect">
            <a:avLst/>
          </a:prstGeom>
        </p:spPr>
      </p:pic>
    </p:spTree>
    <p:extLst>
      <p:ext uri="{BB962C8B-B14F-4D97-AF65-F5344CB8AC3E}">
        <p14:creationId xmlns:p14="http://schemas.microsoft.com/office/powerpoint/2010/main" val="7598757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5EAE76-02C1-4536-9FB0-06A5CCABFFF7}" type="datetime1">
              <a:rPr lang="en-US" smtClean="0"/>
              <a:t>7/3/2020</a:t>
            </a:fld>
            <a:endParaRPr lang="en-US" dirty="0"/>
          </a:p>
        </p:txBody>
      </p:sp>
      <p:sp>
        <p:nvSpPr>
          <p:cNvPr id="5" name="Footer Placeholder 4"/>
          <p:cNvSpPr>
            <a:spLocks noGrp="1"/>
          </p:cNvSpPr>
          <p:nvPr>
            <p:ph type="ftr" sz="quarter" idx="11"/>
          </p:nvPr>
        </p:nvSpPr>
        <p:spPr/>
        <p:txBody>
          <a:bodyPr/>
          <a:lstStyle/>
          <a:p>
            <a:r>
              <a:rPr lang="en-US"/>
              <a:t>Arquitectura de Computadores</a:t>
            </a:r>
            <a:endParaRPr lang="en-US" dirty="0"/>
          </a:p>
        </p:txBody>
      </p:sp>
      <p:sp>
        <p:nvSpPr>
          <p:cNvPr id="6" name="Slide Number Placeholder 5"/>
          <p:cNvSpPr>
            <a:spLocks noGrp="1"/>
          </p:cNvSpPr>
          <p:nvPr>
            <p:ph type="sldNum" sz="quarter" idx="12"/>
          </p:nvPr>
        </p:nvSpPr>
        <p:spPr/>
        <p:txBody>
          <a:bodyPr/>
          <a:lstStyle/>
          <a:p>
            <a:fld id="{E5137D0E-4A4F-4307-8994-C1891D747D59}" type="slidenum">
              <a:rPr lang="en-US" smtClean="0"/>
              <a:t>‹#›</a:t>
            </a:fld>
            <a:endParaRPr lang="en-US" dirty="0"/>
          </a:p>
        </p:txBody>
      </p:sp>
    </p:spTree>
    <p:extLst>
      <p:ext uri="{BB962C8B-B14F-4D97-AF65-F5344CB8AC3E}">
        <p14:creationId xmlns:p14="http://schemas.microsoft.com/office/powerpoint/2010/main" val="4633866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565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5651"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2628" y="412302"/>
            <a:ext cx="2628215"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7982" y="412302"/>
            <a:ext cx="7732286"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797367F-9F10-4665-884F-2318F1619B1A}" type="datetime1">
              <a:rPr lang="en-US" smtClean="0"/>
              <a:t>7/3/2020</a:t>
            </a:fld>
            <a:endParaRPr lang="en-US" dirty="0"/>
          </a:p>
        </p:txBody>
      </p:sp>
      <p:sp>
        <p:nvSpPr>
          <p:cNvPr id="5" name="Footer Placeholder 4"/>
          <p:cNvSpPr>
            <a:spLocks noGrp="1"/>
          </p:cNvSpPr>
          <p:nvPr>
            <p:ph type="ftr" sz="quarter" idx="11"/>
          </p:nvPr>
        </p:nvSpPr>
        <p:spPr/>
        <p:txBody>
          <a:bodyPr/>
          <a:lstStyle/>
          <a:p>
            <a:r>
              <a:rPr lang="en-US"/>
              <a:t>Arquitectura de Computadores</a:t>
            </a:r>
            <a:endParaRPr lang="en-US" dirty="0"/>
          </a:p>
        </p:txBody>
      </p:sp>
      <p:sp>
        <p:nvSpPr>
          <p:cNvPr id="6" name="Slide Number Placeholder 5"/>
          <p:cNvSpPr>
            <a:spLocks noGrp="1"/>
          </p:cNvSpPr>
          <p:nvPr>
            <p:ph type="sldNum" sz="quarter" idx="12"/>
          </p:nvPr>
        </p:nvSpPr>
        <p:spPr/>
        <p:txBody>
          <a:bodyPr/>
          <a:lstStyle/>
          <a:p>
            <a:fld id="{E5137D0E-4A4F-4307-8994-C1891D747D59}" type="slidenum">
              <a:rPr lang="en-US" smtClean="0"/>
              <a:t>‹#›</a:t>
            </a:fld>
            <a:endParaRPr lang="en-US" dirty="0"/>
          </a:p>
        </p:txBody>
      </p:sp>
    </p:spTree>
    <p:extLst>
      <p:ext uri="{BB962C8B-B14F-4D97-AF65-F5344CB8AC3E}">
        <p14:creationId xmlns:p14="http://schemas.microsoft.com/office/powerpoint/2010/main" val="38568209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F8D4D4-F874-4893-B66B-1940F693BE8D}" type="datetime1">
              <a:rPr lang="en-US" smtClean="0"/>
              <a:t>7/3/2020</a:t>
            </a:fld>
            <a:endParaRPr lang="en-US" dirty="0"/>
          </a:p>
        </p:txBody>
      </p:sp>
      <p:sp>
        <p:nvSpPr>
          <p:cNvPr id="5" name="Footer Placeholder 4"/>
          <p:cNvSpPr>
            <a:spLocks noGrp="1"/>
          </p:cNvSpPr>
          <p:nvPr>
            <p:ph type="ftr" sz="quarter" idx="11"/>
          </p:nvPr>
        </p:nvSpPr>
        <p:spPr/>
        <p:txBody>
          <a:bodyPr/>
          <a:lstStyle/>
          <a:p>
            <a:r>
              <a:rPr lang="en-US"/>
              <a:t>Arquitectura de Computadores</a:t>
            </a:r>
            <a:endParaRPr lang="en-US" dirty="0"/>
          </a:p>
        </p:txBody>
      </p:sp>
      <p:sp>
        <p:nvSpPr>
          <p:cNvPr id="6" name="Slide Number Placeholder 5"/>
          <p:cNvSpPr>
            <a:spLocks noGrp="1"/>
          </p:cNvSpPr>
          <p:nvPr>
            <p:ph type="sldNum" sz="quarter" idx="12"/>
          </p:nvPr>
        </p:nvSpPr>
        <p:spPr/>
        <p:txBody>
          <a:bodyPr/>
          <a:lstStyle/>
          <a:p>
            <a:fld id="{E5137D0E-4A4F-4307-8994-C1891D747D59}" type="slidenum">
              <a:rPr lang="en-US" smtClean="0"/>
              <a:t>‹#›</a:t>
            </a:fld>
            <a:endParaRPr lang="en-US" dirty="0"/>
          </a:p>
        </p:txBody>
      </p:sp>
    </p:spTree>
    <p:extLst>
      <p:ext uri="{BB962C8B-B14F-4D97-AF65-F5344CB8AC3E}">
        <p14:creationId xmlns:p14="http://schemas.microsoft.com/office/powerpoint/2010/main" val="27000532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565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5651"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6994" y="758952"/>
            <a:ext cx="10055781" cy="3566160"/>
          </a:xfrm>
        </p:spPr>
        <p:txBody>
          <a:bodyPr anchor="b" anchorCtr="0">
            <a:normAutofit/>
          </a:bodyPr>
          <a:lstStyle>
            <a:lvl1pPr>
              <a:lnSpc>
                <a:spcPct val="85000"/>
              </a:lnSpc>
              <a:defRPr sz="7998"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6994" y="4453128"/>
            <a:ext cx="10055781" cy="1143000"/>
          </a:xfrm>
        </p:spPr>
        <p:txBody>
          <a:bodyPr lIns="91440" rIns="91440" anchor="t" anchorCtr="0">
            <a:normAutofit/>
          </a:bodyPr>
          <a:lstStyle>
            <a:lvl1pPr marL="0" indent="0">
              <a:buNone/>
              <a:defRPr sz="2399" cap="all" spc="200" baseline="0">
                <a:solidFill>
                  <a:schemeClr val="tx2"/>
                </a:solidFill>
                <a:latin typeface="+mj-lt"/>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9CB5679-880E-42DC-99B2-F9E27EF0E377}" type="datetime1">
              <a:rPr lang="en-US" smtClean="0"/>
              <a:t>7/3/2020</a:t>
            </a:fld>
            <a:endParaRPr lang="en-US" dirty="0"/>
          </a:p>
        </p:txBody>
      </p:sp>
      <p:sp>
        <p:nvSpPr>
          <p:cNvPr id="5" name="Footer Placeholder 4"/>
          <p:cNvSpPr>
            <a:spLocks noGrp="1"/>
          </p:cNvSpPr>
          <p:nvPr>
            <p:ph type="ftr" sz="quarter" idx="11"/>
          </p:nvPr>
        </p:nvSpPr>
        <p:spPr/>
        <p:txBody>
          <a:bodyPr/>
          <a:lstStyle/>
          <a:p>
            <a:r>
              <a:rPr lang="en-US"/>
              <a:t>Arquitectura de Computadores</a:t>
            </a:r>
            <a:endParaRPr lang="en-US" dirty="0"/>
          </a:p>
        </p:txBody>
      </p:sp>
      <p:sp>
        <p:nvSpPr>
          <p:cNvPr id="6" name="Slide Number Placeholder 5"/>
          <p:cNvSpPr>
            <a:spLocks noGrp="1"/>
          </p:cNvSpPr>
          <p:nvPr>
            <p:ph type="sldNum" sz="quarter" idx="12"/>
          </p:nvPr>
        </p:nvSpPr>
        <p:spPr/>
        <p:txBody>
          <a:bodyPr/>
          <a:lstStyle/>
          <a:p>
            <a:fld id="{E5137D0E-4A4F-4307-8994-C1891D747D59}" type="slidenum">
              <a:rPr lang="en-US" smtClean="0"/>
              <a:t>‹#›</a:t>
            </a:fld>
            <a:endParaRPr lang="en-US" dirty="0"/>
          </a:p>
        </p:txBody>
      </p:sp>
      <p:cxnSp>
        <p:nvCxnSpPr>
          <p:cNvPr id="9" name="Straight Connector 8"/>
          <p:cNvCxnSpPr/>
          <p:nvPr/>
        </p:nvCxnSpPr>
        <p:spPr>
          <a:xfrm>
            <a:off x="1207344" y="4343400"/>
            <a:ext cx="9872948"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76632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6994" y="286604"/>
            <a:ext cx="10055781"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6992" y="1845734"/>
            <a:ext cx="4936474"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6301" y="1845735"/>
            <a:ext cx="4936474"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76B6F04-93BB-42F1-8E98-0421C129B9D6}" type="datetime1">
              <a:rPr lang="en-US" smtClean="0"/>
              <a:t>7/3/2020</a:t>
            </a:fld>
            <a:endParaRPr lang="en-US" dirty="0"/>
          </a:p>
        </p:txBody>
      </p:sp>
      <p:sp>
        <p:nvSpPr>
          <p:cNvPr id="6" name="Footer Placeholder 5"/>
          <p:cNvSpPr>
            <a:spLocks noGrp="1"/>
          </p:cNvSpPr>
          <p:nvPr>
            <p:ph type="ftr" sz="quarter" idx="11"/>
          </p:nvPr>
        </p:nvSpPr>
        <p:spPr/>
        <p:txBody>
          <a:bodyPr/>
          <a:lstStyle/>
          <a:p>
            <a:r>
              <a:rPr lang="en-US"/>
              <a:t>Arquitectura de Computadores</a:t>
            </a:r>
            <a:endParaRPr lang="en-US" dirty="0"/>
          </a:p>
        </p:txBody>
      </p:sp>
      <p:sp>
        <p:nvSpPr>
          <p:cNvPr id="7" name="Slide Number Placeholder 6"/>
          <p:cNvSpPr>
            <a:spLocks noGrp="1"/>
          </p:cNvSpPr>
          <p:nvPr>
            <p:ph type="sldNum" sz="quarter" idx="12"/>
          </p:nvPr>
        </p:nvSpPr>
        <p:spPr/>
        <p:txBody>
          <a:bodyPr/>
          <a:lstStyle/>
          <a:p>
            <a:fld id="{E5137D0E-4A4F-4307-8994-C1891D747D59}" type="slidenum">
              <a:rPr lang="en-US" smtClean="0"/>
              <a:t>‹#›</a:t>
            </a:fld>
            <a:endParaRPr lang="en-US" dirty="0"/>
          </a:p>
        </p:txBody>
      </p:sp>
    </p:spTree>
    <p:extLst>
      <p:ext uri="{BB962C8B-B14F-4D97-AF65-F5344CB8AC3E}">
        <p14:creationId xmlns:p14="http://schemas.microsoft.com/office/powerpoint/2010/main" val="3533145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6994" y="286604"/>
            <a:ext cx="10055781"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6994" y="1846052"/>
            <a:ext cx="4936474" cy="736282"/>
          </a:xfrm>
        </p:spPr>
        <p:txBody>
          <a:bodyPr lIns="91440" rIns="91440" anchor="ctr">
            <a:normAutofit/>
          </a:bodyPr>
          <a:lstStyle>
            <a:lvl1pPr marL="0" indent="0">
              <a:buNone/>
              <a:defRPr sz="1999" b="0" cap="all" baseline="0">
                <a:solidFill>
                  <a:schemeClr val="tx2"/>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4" name="Content Placeholder 3"/>
          <p:cNvSpPr>
            <a:spLocks noGrp="1"/>
          </p:cNvSpPr>
          <p:nvPr>
            <p:ph sz="half" idx="2"/>
          </p:nvPr>
        </p:nvSpPr>
        <p:spPr>
          <a:xfrm>
            <a:off x="1096994" y="2582334"/>
            <a:ext cx="4936474"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6301" y="1846052"/>
            <a:ext cx="4936474" cy="736282"/>
          </a:xfrm>
        </p:spPr>
        <p:txBody>
          <a:bodyPr lIns="91440" rIns="91440" anchor="ctr">
            <a:normAutofit/>
          </a:bodyPr>
          <a:lstStyle>
            <a:lvl1pPr marL="0" indent="0">
              <a:buNone/>
              <a:defRPr sz="1999" b="0" cap="all" baseline="0">
                <a:solidFill>
                  <a:schemeClr val="tx2"/>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6301" y="2582334"/>
            <a:ext cx="4936474"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02497B8-682A-434F-B9CB-738D313144FE}" type="datetime1">
              <a:rPr lang="en-US" smtClean="0"/>
              <a:t>7/3/2020</a:t>
            </a:fld>
            <a:endParaRPr lang="en-US" dirty="0"/>
          </a:p>
        </p:txBody>
      </p:sp>
      <p:sp>
        <p:nvSpPr>
          <p:cNvPr id="8" name="Footer Placeholder 7"/>
          <p:cNvSpPr>
            <a:spLocks noGrp="1"/>
          </p:cNvSpPr>
          <p:nvPr>
            <p:ph type="ftr" sz="quarter" idx="11"/>
          </p:nvPr>
        </p:nvSpPr>
        <p:spPr/>
        <p:txBody>
          <a:bodyPr/>
          <a:lstStyle/>
          <a:p>
            <a:r>
              <a:rPr lang="en-US"/>
              <a:t>Arquitectura de Computadores</a:t>
            </a:r>
            <a:endParaRPr lang="en-US" dirty="0"/>
          </a:p>
        </p:txBody>
      </p:sp>
      <p:sp>
        <p:nvSpPr>
          <p:cNvPr id="9" name="Slide Number Placeholder 8"/>
          <p:cNvSpPr>
            <a:spLocks noGrp="1"/>
          </p:cNvSpPr>
          <p:nvPr>
            <p:ph type="sldNum" sz="quarter" idx="12"/>
          </p:nvPr>
        </p:nvSpPr>
        <p:spPr/>
        <p:txBody>
          <a:bodyPr/>
          <a:lstStyle/>
          <a:p>
            <a:fld id="{E5137D0E-4A4F-4307-8994-C1891D747D59}" type="slidenum">
              <a:rPr lang="en-US" smtClean="0"/>
              <a:t>‹#›</a:t>
            </a:fld>
            <a:endParaRPr lang="en-US" dirty="0"/>
          </a:p>
        </p:txBody>
      </p:sp>
    </p:spTree>
    <p:extLst>
      <p:ext uri="{BB962C8B-B14F-4D97-AF65-F5344CB8AC3E}">
        <p14:creationId xmlns:p14="http://schemas.microsoft.com/office/powerpoint/2010/main" val="24307825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1BA02DA-C04E-431E-825D-7BD2BEC8D6ED}" type="datetime1">
              <a:rPr lang="en-US" smtClean="0"/>
              <a:t>7/3/2020</a:t>
            </a:fld>
            <a:endParaRPr lang="en-US" dirty="0"/>
          </a:p>
        </p:txBody>
      </p:sp>
      <p:sp>
        <p:nvSpPr>
          <p:cNvPr id="4" name="Footer Placeholder 3"/>
          <p:cNvSpPr>
            <a:spLocks noGrp="1"/>
          </p:cNvSpPr>
          <p:nvPr>
            <p:ph type="ftr" sz="quarter" idx="11"/>
          </p:nvPr>
        </p:nvSpPr>
        <p:spPr/>
        <p:txBody>
          <a:bodyPr/>
          <a:lstStyle/>
          <a:p>
            <a:r>
              <a:rPr lang="en-US"/>
              <a:t>Arquitectura de Computadores</a:t>
            </a:r>
            <a:endParaRPr lang="en-US" dirty="0"/>
          </a:p>
        </p:txBody>
      </p:sp>
      <p:sp>
        <p:nvSpPr>
          <p:cNvPr id="5" name="Slide Number Placeholder 4"/>
          <p:cNvSpPr>
            <a:spLocks noGrp="1"/>
          </p:cNvSpPr>
          <p:nvPr>
            <p:ph type="sldNum" sz="quarter" idx="12"/>
          </p:nvPr>
        </p:nvSpPr>
        <p:spPr/>
        <p:txBody>
          <a:bodyPr/>
          <a:lstStyle/>
          <a:p>
            <a:fld id="{E5137D0E-4A4F-4307-8994-C1891D747D59}" type="slidenum">
              <a:rPr lang="en-US" smtClean="0"/>
              <a:t>‹#›</a:t>
            </a:fld>
            <a:endParaRPr lang="en-US" dirty="0"/>
          </a:p>
        </p:txBody>
      </p:sp>
    </p:spTree>
    <p:extLst>
      <p:ext uri="{BB962C8B-B14F-4D97-AF65-F5344CB8AC3E}">
        <p14:creationId xmlns:p14="http://schemas.microsoft.com/office/powerpoint/2010/main" val="28961363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565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5651"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2B795734-7B31-4654-B932-31289138C50F}" type="datetime1">
              <a:rPr lang="en-US" smtClean="0"/>
              <a:t>7/3/2020</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a:t>Arquitectura de Computadores</a:t>
            </a:r>
            <a:endParaRPr lang="en-US" dirty="0"/>
          </a:p>
        </p:txBody>
      </p:sp>
      <p:sp>
        <p:nvSpPr>
          <p:cNvPr id="9" name="Slide Number Placeholder 8"/>
          <p:cNvSpPr>
            <a:spLocks noGrp="1"/>
          </p:cNvSpPr>
          <p:nvPr>
            <p:ph type="sldNum" sz="quarter" idx="12"/>
          </p:nvPr>
        </p:nvSpPr>
        <p:spPr/>
        <p:txBody>
          <a:bodyPr/>
          <a:lstStyle/>
          <a:p>
            <a:fld id="{E5137D0E-4A4F-4307-8994-C1891D747D59}" type="slidenum">
              <a:rPr lang="en-US" smtClean="0"/>
              <a:t>‹#›</a:t>
            </a:fld>
            <a:endParaRPr lang="en-US" dirty="0"/>
          </a:p>
        </p:txBody>
      </p:sp>
    </p:spTree>
    <p:extLst>
      <p:ext uri="{BB962C8B-B14F-4D97-AF65-F5344CB8AC3E}">
        <p14:creationId xmlns:p14="http://schemas.microsoft.com/office/powerpoint/2010/main" val="3745943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7" y="0"/>
            <a:ext cx="4049736"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39019" y="0"/>
            <a:ext cx="6399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081" y="594359"/>
            <a:ext cx="3199567" cy="2286000"/>
          </a:xfrm>
        </p:spPr>
        <p:txBody>
          <a:bodyPr anchor="b">
            <a:normAutofit/>
          </a:bodyPr>
          <a:lstStyle>
            <a:lvl1pPr>
              <a:defRPr sz="3599"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799350" y="731520"/>
            <a:ext cx="6490549"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081" y="2926080"/>
            <a:ext cx="3199567" cy="3379124"/>
          </a:xfrm>
        </p:spPr>
        <p:txBody>
          <a:bodyPr lIns="91440" rIns="91440">
            <a:normAutofit/>
          </a:bodyPr>
          <a:lstStyle>
            <a:lvl1pPr marL="0" indent="0">
              <a:buNone/>
              <a:defRPr sz="1500">
                <a:solidFill>
                  <a:srgbClr val="FFFFFF"/>
                </a:solidFill>
              </a:defRPr>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391" y="6459786"/>
            <a:ext cx="2617828" cy="365125"/>
          </a:xfrm>
        </p:spPr>
        <p:txBody>
          <a:bodyPr/>
          <a:lstStyle>
            <a:lvl1pPr algn="l">
              <a:defRPr/>
            </a:lvl1pPr>
          </a:lstStyle>
          <a:p>
            <a:fld id="{03659C38-CBE1-464A-AB51-76755C981719}" type="datetime1">
              <a:rPr lang="en-US" smtClean="0"/>
              <a:t>7/3/2020</a:t>
            </a:fld>
            <a:endParaRPr lang="en-US" dirty="0"/>
          </a:p>
        </p:txBody>
      </p:sp>
      <p:sp>
        <p:nvSpPr>
          <p:cNvPr id="6" name="Footer Placeholder 5"/>
          <p:cNvSpPr>
            <a:spLocks noGrp="1"/>
          </p:cNvSpPr>
          <p:nvPr>
            <p:ph type="ftr" sz="quarter" idx="11"/>
          </p:nvPr>
        </p:nvSpPr>
        <p:spPr>
          <a:xfrm>
            <a:off x="4799350" y="6459786"/>
            <a:ext cx="4646990" cy="365125"/>
          </a:xfrm>
        </p:spPr>
        <p:txBody>
          <a:bodyPr/>
          <a:lstStyle>
            <a:lvl1pPr algn="l">
              <a:defRPr>
                <a:solidFill>
                  <a:schemeClr val="tx2"/>
                </a:solidFill>
              </a:defRPr>
            </a:lvl1pPr>
          </a:lstStyle>
          <a:p>
            <a:r>
              <a:rPr lang="en-US"/>
              <a:t>Arquitectura de Computadores</a:t>
            </a:r>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E5137D0E-4A4F-4307-8994-C1891D747D59}" type="slidenum">
              <a:rPr lang="en-US" smtClean="0"/>
              <a:pPr/>
              <a:t>‹#›</a:t>
            </a:fld>
            <a:endParaRPr lang="en-US" dirty="0"/>
          </a:p>
        </p:txBody>
      </p:sp>
    </p:spTree>
    <p:extLst>
      <p:ext uri="{BB962C8B-B14F-4D97-AF65-F5344CB8AC3E}">
        <p14:creationId xmlns:p14="http://schemas.microsoft.com/office/powerpoint/2010/main" val="6869644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5651"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5651"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6995" y="5074920"/>
            <a:ext cx="10111011" cy="822960"/>
          </a:xfrm>
        </p:spPr>
        <p:txBody>
          <a:bodyPr lIns="91440" tIns="0" rIns="91440" bIns="0" anchor="b">
            <a:noAutofit/>
          </a:bodyPr>
          <a:lstStyle>
            <a:lvl1pPr>
              <a:defRPr sz="3599"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88810" cy="4915076"/>
          </a:xfrm>
          <a:solidFill>
            <a:schemeClr val="bg2">
              <a:lumMod val="90000"/>
            </a:schemeClr>
          </a:solidFill>
        </p:spPr>
        <p:txBody>
          <a:bodyPr lIns="457200" tIns="457200" anchor="t"/>
          <a:lstStyle>
            <a:lvl1pPr marL="0" indent="0">
              <a:buNone/>
              <a:defRPr sz="3199"/>
            </a:lvl1pPr>
            <a:lvl2pPr marL="457063" indent="0">
              <a:buNone/>
              <a:defRPr sz="2799"/>
            </a:lvl2pPr>
            <a:lvl3pPr marL="914126" indent="0">
              <a:buNone/>
              <a:defRPr sz="2399"/>
            </a:lvl3pPr>
            <a:lvl4pPr marL="1371189" indent="0">
              <a:buNone/>
              <a:defRPr sz="1999"/>
            </a:lvl4pPr>
            <a:lvl5pPr marL="1828251" indent="0">
              <a:buNone/>
              <a:defRPr sz="1999"/>
            </a:lvl5pPr>
            <a:lvl6pPr marL="2285314" indent="0">
              <a:buNone/>
              <a:defRPr sz="1999"/>
            </a:lvl6pPr>
            <a:lvl7pPr marL="2742377" indent="0">
              <a:buNone/>
              <a:defRPr sz="1999"/>
            </a:lvl7pPr>
            <a:lvl8pPr marL="3199440" indent="0">
              <a:buNone/>
              <a:defRPr sz="1999"/>
            </a:lvl8pPr>
            <a:lvl9pPr marL="3656503" indent="0">
              <a:buNone/>
              <a:defRPr sz="1999"/>
            </a:lvl9pPr>
          </a:lstStyle>
          <a:p>
            <a:r>
              <a:rPr lang="en-US" dirty="0"/>
              <a:t>Click icon to add picture</a:t>
            </a:r>
          </a:p>
        </p:txBody>
      </p:sp>
      <p:sp>
        <p:nvSpPr>
          <p:cNvPr id="4" name="Text Placeholder 3"/>
          <p:cNvSpPr>
            <a:spLocks noGrp="1"/>
          </p:cNvSpPr>
          <p:nvPr>
            <p:ph type="body" sz="half" idx="2"/>
          </p:nvPr>
        </p:nvSpPr>
        <p:spPr>
          <a:xfrm>
            <a:off x="1096994" y="5907024"/>
            <a:ext cx="1011063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11B1D09-9ED9-41CC-B513-676DD374DCBB}" type="datetime1">
              <a:rPr lang="en-US" smtClean="0"/>
              <a:t>7/3/2020</a:t>
            </a:fld>
            <a:endParaRPr lang="en-US" dirty="0"/>
          </a:p>
        </p:txBody>
      </p:sp>
      <p:sp>
        <p:nvSpPr>
          <p:cNvPr id="6" name="Footer Placeholder 5"/>
          <p:cNvSpPr>
            <a:spLocks noGrp="1"/>
          </p:cNvSpPr>
          <p:nvPr>
            <p:ph type="ftr" sz="quarter" idx="11"/>
          </p:nvPr>
        </p:nvSpPr>
        <p:spPr/>
        <p:txBody>
          <a:bodyPr/>
          <a:lstStyle/>
          <a:p>
            <a:r>
              <a:rPr lang="en-US"/>
              <a:t>Arquitectura de Computadores</a:t>
            </a:r>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9854025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1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6994" y="286604"/>
            <a:ext cx="10055781"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6994" y="1845734"/>
            <a:ext cx="10055781"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6995" y="6459786"/>
            <a:ext cx="2471627" cy="365125"/>
          </a:xfrm>
          <a:prstGeom prst="rect">
            <a:avLst/>
          </a:prstGeom>
        </p:spPr>
        <p:txBody>
          <a:bodyPr vert="horz" lIns="91440" tIns="45720" rIns="91440" bIns="45720" rtlCol="0" anchor="ctr"/>
          <a:lstStyle>
            <a:lvl1pPr algn="l">
              <a:defRPr sz="900">
                <a:solidFill>
                  <a:srgbClr val="FFFFFF"/>
                </a:solidFill>
              </a:defRPr>
            </a:lvl1pPr>
          </a:lstStyle>
          <a:p>
            <a:fld id="{3BA47C46-A8E0-4E39-8C5F-A0F4BDA0BE15}" type="datetime1">
              <a:rPr lang="en-US" smtClean="0"/>
              <a:t>7/3/2020</a:t>
            </a:fld>
            <a:endParaRPr lang="en-US" dirty="0"/>
          </a:p>
        </p:txBody>
      </p:sp>
      <p:sp>
        <p:nvSpPr>
          <p:cNvPr id="5" name="Footer Placeholder 4"/>
          <p:cNvSpPr>
            <a:spLocks noGrp="1"/>
          </p:cNvSpPr>
          <p:nvPr>
            <p:ph type="ftr" sz="quarter" idx="3"/>
          </p:nvPr>
        </p:nvSpPr>
        <p:spPr>
          <a:xfrm>
            <a:off x="3685225" y="6459786"/>
            <a:ext cx="4821548"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a:t>Arquitectura de Computadores</a:t>
            </a:r>
            <a:endParaRPr lang="en-US" dirty="0"/>
          </a:p>
        </p:txBody>
      </p:sp>
      <p:sp>
        <p:nvSpPr>
          <p:cNvPr id="6" name="Slide Number Placeholder 5"/>
          <p:cNvSpPr>
            <a:spLocks noGrp="1"/>
          </p:cNvSpPr>
          <p:nvPr>
            <p:ph type="sldNum" sz="quarter" idx="4"/>
          </p:nvPr>
        </p:nvSpPr>
        <p:spPr>
          <a:xfrm>
            <a:off x="9897880" y="6459786"/>
            <a:ext cx="1311683" cy="365125"/>
          </a:xfrm>
          <a:prstGeom prst="rect">
            <a:avLst/>
          </a:prstGeom>
        </p:spPr>
        <p:txBody>
          <a:bodyPr vert="horz" lIns="91440" tIns="45720" rIns="91440" bIns="45720" rtlCol="0" anchor="ctr"/>
          <a:lstStyle>
            <a:lvl1pPr algn="r">
              <a:defRPr sz="1050">
                <a:solidFill>
                  <a:srgbClr val="FFFFFF"/>
                </a:solidFill>
              </a:defRPr>
            </a:lvl1pPr>
          </a:lstStyle>
          <a:p>
            <a:fld id="{E5137D0E-4A4F-4307-8994-C1891D747D59}" type="slidenum">
              <a:rPr lang="en-US" smtClean="0"/>
              <a:pPr/>
              <a:t>‹#›</a:t>
            </a:fld>
            <a:endParaRPr lang="en-US" dirty="0"/>
          </a:p>
        </p:txBody>
      </p:sp>
      <p:cxnSp>
        <p:nvCxnSpPr>
          <p:cNvPr id="10" name="Straight Connector 9"/>
          <p:cNvCxnSpPr/>
          <p:nvPr/>
        </p:nvCxnSpPr>
        <p:spPr>
          <a:xfrm>
            <a:off x="1193221" y="1737845"/>
            <a:ext cx="9964364"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8" name="Imagen 7"/>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9102294" y="53731"/>
            <a:ext cx="3086531" cy="1047896"/>
          </a:xfrm>
          <a:prstGeom prst="rect">
            <a:avLst/>
          </a:prstGeom>
        </p:spPr>
      </p:pic>
    </p:spTree>
    <p:extLst>
      <p:ext uri="{BB962C8B-B14F-4D97-AF65-F5344CB8AC3E}">
        <p14:creationId xmlns:p14="http://schemas.microsoft.com/office/powerpoint/2010/main" val="1949301594"/>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defTabSz="914126" rtl="0" eaLnBrk="1" latinLnBrk="0" hangingPunct="1">
        <a:lnSpc>
          <a:spcPct val="85000"/>
        </a:lnSpc>
        <a:spcBef>
          <a:spcPct val="0"/>
        </a:spcBef>
        <a:buNone/>
        <a:defRPr sz="4799" kern="1200" spc="-50" baseline="0">
          <a:solidFill>
            <a:schemeClr val="tx1">
              <a:lumMod val="75000"/>
              <a:lumOff val="25000"/>
            </a:schemeClr>
          </a:solidFill>
          <a:latin typeface="+mj-lt"/>
          <a:ea typeface="+mj-ea"/>
          <a:cs typeface="+mj-cs"/>
        </a:defRPr>
      </a:lvl1pPr>
    </p:titleStyle>
    <p:bodyStyle>
      <a:lvl1pPr marL="91413" indent="-91413" algn="l" defTabSz="914126"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1999" kern="1200">
          <a:solidFill>
            <a:schemeClr val="tx1">
              <a:lumMod val="75000"/>
              <a:lumOff val="25000"/>
            </a:schemeClr>
          </a:solidFill>
          <a:latin typeface="+mn-lt"/>
          <a:ea typeface="+mn-ea"/>
          <a:cs typeface="+mn-cs"/>
        </a:defRPr>
      </a:lvl1pPr>
      <a:lvl2pPr marL="383933" indent="-182825" algn="l" defTabSz="914126" rtl="0" eaLnBrk="1" latinLnBrk="0" hangingPunct="1">
        <a:lnSpc>
          <a:spcPct val="90000"/>
        </a:lnSpc>
        <a:spcBef>
          <a:spcPts val="200"/>
        </a:spcBef>
        <a:spcAft>
          <a:spcPts val="400"/>
        </a:spcAft>
        <a:buClr>
          <a:schemeClr val="accent1"/>
        </a:buClr>
        <a:buFont typeface="Calibri" pitchFamily="34" charset="0"/>
        <a:buChar char="◦"/>
        <a:defRPr sz="1799" kern="1200">
          <a:solidFill>
            <a:schemeClr val="tx1">
              <a:lumMod val="75000"/>
              <a:lumOff val="25000"/>
            </a:schemeClr>
          </a:solidFill>
          <a:latin typeface="+mn-lt"/>
          <a:ea typeface="+mn-ea"/>
          <a:cs typeface="+mn-cs"/>
        </a:defRPr>
      </a:lvl2pPr>
      <a:lvl3pPr marL="566758" indent="-182825"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583" indent="-182825"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408" indent="-182825"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099670" indent="-228531"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299610" indent="-228531"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499550" indent="-228531"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699490" indent="-228531"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126" rtl="0" eaLnBrk="1" latinLnBrk="0" hangingPunct="1">
        <a:defRPr sz="1799" kern="1200">
          <a:solidFill>
            <a:schemeClr val="tx1"/>
          </a:solidFill>
          <a:latin typeface="+mn-lt"/>
          <a:ea typeface="+mn-ea"/>
          <a:cs typeface="+mn-cs"/>
        </a:defRPr>
      </a:lvl1pPr>
      <a:lvl2pPr marL="457063" algn="l" defTabSz="914126" rtl="0" eaLnBrk="1" latinLnBrk="0" hangingPunct="1">
        <a:defRPr sz="1799" kern="1200">
          <a:solidFill>
            <a:schemeClr val="tx1"/>
          </a:solidFill>
          <a:latin typeface="+mn-lt"/>
          <a:ea typeface="+mn-ea"/>
          <a:cs typeface="+mn-cs"/>
        </a:defRPr>
      </a:lvl2pPr>
      <a:lvl3pPr marL="914126" algn="l" defTabSz="914126" rtl="0" eaLnBrk="1" latinLnBrk="0" hangingPunct="1">
        <a:defRPr sz="1799" kern="1200">
          <a:solidFill>
            <a:schemeClr val="tx1"/>
          </a:solidFill>
          <a:latin typeface="+mn-lt"/>
          <a:ea typeface="+mn-ea"/>
          <a:cs typeface="+mn-cs"/>
        </a:defRPr>
      </a:lvl3pPr>
      <a:lvl4pPr marL="1371189" algn="l" defTabSz="914126" rtl="0" eaLnBrk="1" latinLnBrk="0" hangingPunct="1">
        <a:defRPr sz="1799" kern="1200">
          <a:solidFill>
            <a:schemeClr val="tx1"/>
          </a:solidFill>
          <a:latin typeface="+mn-lt"/>
          <a:ea typeface="+mn-ea"/>
          <a:cs typeface="+mn-cs"/>
        </a:defRPr>
      </a:lvl4pPr>
      <a:lvl5pPr marL="1828251" algn="l" defTabSz="914126" rtl="0" eaLnBrk="1" latinLnBrk="0" hangingPunct="1">
        <a:defRPr sz="1799" kern="1200">
          <a:solidFill>
            <a:schemeClr val="tx1"/>
          </a:solidFill>
          <a:latin typeface="+mn-lt"/>
          <a:ea typeface="+mn-ea"/>
          <a:cs typeface="+mn-cs"/>
        </a:defRPr>
      </a:lvl5pPr>
      <a:lvl6pPr marL="2285314" algn="l" defTabSz="914126" rtl="0" eaLnBrk="1" latinLnBrk="0" hangingPunct="1">
        <a:defRPr sz="1799" kern="1200">
          <a:solidFill>
            <a:schemeClr val="tx1"/>
          </a:solidFill>
          <a:latin typeface="+mn-lt"/>
          <a:ea typeface="+mn-ea"/>
          <a:cs typeface="+mn-cs"/>
        </a:defRPr>
      </a:lvl6pPr>
      <a:lvl7pPr marL="2742377" algn="l" defTabSz="914126" rtl="0" eaLnBrk="1" latinLnBrk="0" hangingPunct="1">
        <a:defRPr sz="1799" kern="1200">
          <a:solidFill>
            <a:schemeClr val="tx1"/>
          </a:solidFill>
          <a:latin typeface="+mn-lt"/>
          <a:ea typeface="+mn-ea"/>
          <a:cs typeface="+mn-cs"/>
        </a:defRPr>
      </a:lvl7pPr>
      <a:lvl8pPr marL="3199440" algn="l" defTabSz="914126" rtl="0" eaLnBrk="1" latinLnBrk="0" hangingPunct="1">
        <a:defRPr sz="1799" kern="1200">
          <a:solidFill>
            <a:schemeClr val="tx1"/>
          </a:solidFill>
          <a:latin typeface="+mn-lt"/>
          <a:ea typeface="+mn-ea"/>
          <a:cs typeface="+mn-cs"/>
        </a:defRPr>
      </a:lvl8pPr>
      <a:lvl9pPr marL="3656503" algn="l" defTabSz="914126"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97868" y="1772816"/>
            <a:ext cx="10055781" cy="2624304"/>
          </a:xfrm>
        </p:spPr>
        <p:txBody>
          <a:bodyPr>
            <a:normAutofit/>
          </a:bodyPr>
          <a:lstStyle/>
          <a:p>
            <a:pPr algn="ctr"/>
            <a:r>
              <a:rPr lang="es-ES" sz="7200" dirty="0">
                <a:latin typeface="Times New Roman" panose="02020603050405020304" pitchFamily="18" charset="0"/>
                <a:cs typeface="Times New Roman" panose="02020603050405020304" pitchFamily="18" charset="0"/>
              </a:rPr>
              <a:t>Diseño de una computadora digital</a:t>
            </a:r>
            <a:endParaRPr lang="es-AR" sz="72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7014A227-541E-4FB1-97E1-E7FFB4671461}"/>
              </a:ext>
            </a:extLst>
          </p:cNvPr>
          <p:cNvPicPr>
            <a:picLocks noChangeAspect="1"/>
          </p:cNvPicPr>
          <p:nvPr/>
        </p:nvPicPr>
        <p:blipFill>
          <a:blip r:embed="rId3"/>
          <a:stretch>
            <a:fillRect/>
          </a:stretch>
        </p:blipFill>
        <p:spPr>
          <a:xfrm>
            <a:off x="8974732" y="104568"/>
            <a:ext cx="3095625" cy="1047750"/>
          </a:xfrm>
          <a:prstGeom prst="rect">
            <a:avLst/>
          </a:prstGeom>
        </p:spPr>
      </p:pic>
      <p:sp>
        <p:nvSpPr>
          <p:cNvPr id="3" name="TextBox 2">
            <a:extLst>
              <a:ext uri="{FF2B5EF4-FFF2-40B4-BE49-F238E27FC236}">
                <a16:creationId xmlns:a16="http://schemas.microsoft.com/office/drawing/2014/main" id="{4F3A63F1-0C9D-46C7-A9B3-93A85C3740F1}"/>
              </a:ext>
            </a:extLst>
          </p:cNvPr>
          <p:cNvSpPr txBox="1"/>
          <p:nvPr/>
        </p:nvSpPr>
        <p:spPr>
          <a:xfrm>
            <a:off x="6382444" y="4509120"/>
            <a:ext cx="4968552" cy="861774"/>
          </a:xfrm>
          <a:prstGeom prst="rect">
            <a:avLst/>
          </a:prstGeom>
          <a:noFill/>
        </p:spPr>
        <p:txBody>
          <a:bodyPr wrap="square" rtlCol="0">
            <a:spAutoFit/>
          </a:bodyPr>
          <a:lstStyle/>
          <a:p>
            <a:pPr algn="r"/>
            <a:r>
              <a:rPr lang="es-AR" sz="3200" dirty="0"/>
              <a:t>Segunda Parte </a:t>
            </a:r>
          </a:p>
          <a:p>
            <a:pPr algn="r"/>
            <a:r>
              <a:rPr lang="es-AR" dirty="0"/>
              <a:t>Profesora Silvana </a:t>
            </a:r>
            <a:r>
              <a:rPr lang="es-AR" dirty="0" err="1"/>
              <a:t>Panizzo</a:t>
            </a:r>
            <a:endParaRPr lang="es-AR" dirty="0"/>
          </a:p>
        </p:txBody>
      </p:sp>
    </p:spTree>
    <p:extLst>
      <p:ext uri="{BB962C8B-B14F-4D97-AF65-F5344CB8AC3E}">
        <p14:creationId xmlns:p14="http://schemas.microsoft.com/office/powerpoint/2010/main" val="296726669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AR" dirty="0"/>
              <a:t>Ciclo de instrucción – Fase búsqueda</a:t>
            </a:r>
          </a:p>
        </p:txBody>
      </p:sp>
      <p:sp>
        <p:nvSpPr>
          <p:cNvPr id="7" name="Marcador de pie de página 6"/>
          <p:cNvSpPr>
            <a:spLocks noGrp="1"/>
          </p:cNvSpPr>
          <p:nvPr>
            <p:ph type="ftr" sz="quarter" idx="11"/>
          </p:nvPr>
        </p:nvSpPr>
        <p:spPr/>
        <p:txBody>
          <a:bodyPr/>
          <a:lstStyle/>
          <a:p>
            <a:r>
              <a:rPr lang="en-US" dirty="0" err="1"/>
              <a:t>Arquitectura</a:t>
            </a:r>
            <a:r>
              <a:rPr lang="en-US" dirty="0"/>
              <a:t> de </a:t>
            </a:r>
            <a:r>
              <a:rPr lang="en-US" dirty="0" err="1"/>
              <a:t>Computadores</a:t>
            </a:r>
            <a:endParaRPr lang="en-US" dirty="0"/>
          </a:p>
        </p:txBody>
      </p:sp>
      <p:sp>
        <p:nvSpPr>
          <p:cNvPr id="8" name="Marcador de número de diapositiva 7"/>
          <p:cNvSpPr>
            <a:spLocks noGrp="1"/>
          </p:cNvSpPr>
          <p:nvPr>
            <p:ph type="sldNum" sz="quarter" idx="12"/>
          </p:nvPr>
        </p:nvSpPr>
        <p:spPr/>
        <p:txBody>
          <a:bodyPr/>
          <a:lstStyle/>
          <a:p>
            <a:fld id="{E5137D0E-4A4F-4307-8994-C1891D747D59}" type="slidenum">
              <a:rPr lang="en-US" smtClean="0"/>
              <a:t>10</a:t>
            </a:fld>
            <a:endParaRPr lang="en-US" dirty="0"/>
          </a:p>
        </p:txBody>
      </p:sp>
      <p:sp>
        <p:nvSpPr>
          <p:cNvPr id="9" name="TextBox 8">
            <a:extLst>
              <a:ext uri="{FF2B5EF4-FFF2-40B4-BE49-F238E27FC236}">
                <a16:creationId xmlns:a16="http://schemas.microsoft.com/office/drawing/2014/main" id="{47BE571F-2055-485C-9FD3-0BCC4F25D872}"/>
              </a:ext>
            </a:extLst>
          </p:cNvPr>
          <p:cNvSpPr txBox="1"/>
          <p:nvPr/>
        </p:nvSpPr>
        <p:spPr>
          <a:xfrm>
            <a:off x="304038" y="1844824"/>
            <a:ext cx="2471737" cy="369332"/>
          </a:xfrm>
          <a:prstGeom prst="rect">
            <a:avLst/>
          </a:prstGeom>
          <a:noFill/>
          <a:ln>
            <a:noFill/>
          </a:ln>
        </p:spPr>
        <p:txBody>
          <a:bodyPr wrap="square" rtlCol="0">
            <a:spAutoFit/>
          </a:bodyPr>
          <a:lstStyle/>
          <a:p>
            <a:r>
              <a:rPr lang="es-AR" dirty="0"/>
              <a:t>CPU = CU + ALU</a:t>
            </a:r>
          </a:p>
        </p:txBody>
      </p:sp>
      <p:sp>
        <p:nvSpPr>
          <p:cNvPr id="11" name="Rectangle 10">
            <a:extLst>
              <a:ext uri="{FF2B5EF4-FFF2-40B4-BE49-F238E27FC236}">
                <a16:creationId xmlns:a16="http://schemas.microsoft.com/office/drawing/2014/main" id="{5EADCEB0-D947-4A8C-BB6C-4BBAEC7C8BF3}"/>
              </a:ext>
            </a:extLst>
          </p:cNvPr>
          <p:cNvSpPr/>
          <p:nvPr/>
        </p:nvSpPr>
        <p:spPr>
          <a:xfrm>
            <a:off x="1053852" y="2172578"/>
            <a:ext cx="2012926" cy="348867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2" name="Rectangle 11">
            <a:extLst>
              <a:ext uri="{FF2B5EF4-FFF2-40B4-BE49-F238E27FC236}">
                <a16:creationId xmlns:a16="http://schemas.microsoft.com/office/drawing/2014/main" id="{3F2168AD-96A6-4A66-B51E-8E4F85DE4D4A}"/>
              </a:ext>
            </a:extLst>
          </p:cNvPr>
          <p:cNvSpPr/>
          <p:nvPr/>
        </p:nvSpPr>
        <p:spPr>
          <a:xfrm>
            <a:off x="2327091" y="2132856"/>
            <a:ext cx="739687" cy="57582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s-AR" dirty="0"/>
              <a:t>MMU</a:t>
            </a:r>
          </a:p>
        </p:txBody>
      </p:sp>
      <p:sp>
        <p:nvSpPr>
          <p:cNvPr id="13" name="Rectangle 12">
            <a:extLst>
              <a:ext uri="{FF2B5EF4-FFF2-40B4-BE49-F238E27FC236}">
                <a16:creationId xmlns:a16="http://schemas.microsoft.com/office/drawing/2014/main" id="{7C6CACA4-49D8-4972-8785-C8942D552499}"/>
              </a:ext>
            </a:extLst>
          </p:cNvPr>
          <p:cNvSpPr/>
          <p:nvPr/>
        </p:nvSpPr>
        <p:spPr>
          <a:xfrm>
            <a:off x="1277018" y="3573016"/>
            <a:ext cx="1152128" cy="33855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solidFill>
                  <a:schemeClr val="tx1"/>
                </a:solidFill>
              </a:rPr>
              <a:t>0103</a:t>
            </a:r>
          </a:p>
        </p:txBody>
      </p:sp>
      <p:sp>
        <p:nvSpPr>
          <p:cNvPr id="14" name="TextBox 13">
            <a:extLst>
              <a:ext uri="{FF2B5EF4-FFF2-40B4-BE49-F238E27FC236}">
                <a16:creationId xmlns:a16="http://schemas.microsoft.com/office/drawing/2014/main" id="{826EFD9A-42EC-4A54-AABE-B80DE919AA2C}"/>
              </a:ext>
            </a:extLst>
          </p:cNvPr>
          <p:cNvSpPr txBox="1"/>
          <p:nvPr/>
        </p:nvSpPr>
        <p:spPr>
          <a:xfrm>
            <a:off x="159659" y="3088542"/>
            <a:ext cx="1152128" cy="338554"/>
          </a:xfrm>
          <a:prstGeom prst="rect">
            <a:avLst/>
          </a:prstGeom>
          <a:noFill/>
        </p:spPr>
        <p:txBody>
          <a:bodyPr wrap="square" rtlCol="0">
            <a:spAutoFit/>
          </a:bodyPr>
          <a:lstStyle/>
          <a:p>
            <a:r>
              <a:rPr lang="es-AR" sz="1600" dirty="0"/>
              <a:t>Registros</a:t>
            </a:r>
          </a:p>
        </p:txBody>
      </p:sp>
      <p:sp>
        <p:nvSpPr>
          <p:cNvPr id="15" name="Rectangle 14">
            <a:extLst>
              <a:ext uri="{FF2B5EF4-FFF2-40B4-BE49-F238E27FC236}">
                <a16:creationId xmlns:a16="http://schemas.microsoft.com/office/drawing/2014/main" id="{5352B5FC-8B56-4424-A5F5-A4FE60CFDBED}"/>
              </a:ext>
            </a:extLst>
          </p:cNvPr>
          <p:cNvSpPr/>
          <p:nvPr/>
        </p:nvSpPr>
        <p:spPr>
          <a:xfrm>
            <a:off x="17589" y="5764668"/>
            <a:ext cx="1080120" cy="54060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1200" dirty="0">
                <a:solidFill>
                  <a:schemeClr val="tx1"/>
                </a:solidFill>
              </a:rPr>
              <a:t>Reloj y Secuenciador</a:t>
            </a:r>
          </a:p>
        </p:txBody>
      </p:sp>
      <p:sp>
        <p:nvSpPr>
          <p:cNvPr id="16" name="Rectangle 15">
            <a:extLst>
              <a:ext uri="{FF2B5EF4-FFF2-40B4-BE49-F238E27FC236}">
                <a16:creationId xmlns:a16="http://schemas.microsoft.com/office/drawing/2014/main" id="{7E41CB7A-4530-4452-99E5-1298E70BFBA2}"/>
              </a:ext>
            </a:extLst>
          </p:cNvPr>
          <p:cNvSpPr/>
          <p:nvPr/>
        </p:nvSpPr>
        <p:spPr>
          <a:xfrm>
            <a:off x="5734372" y="2314056"/>
            <a:ext cx="1987289" cy="298864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7" name="TextBox 16">
            <a:extLst>
              <a:ext uri="{FF2B5EF4-FFF2-40B4-BE49-F238E27FC236}">
                <a16:creationId xmlns:a16="http://schemas.microsoft.com/office/drawing/2014/main" id="{7564D25A-AD24-412C-9E3C-5DD7668F3DD2}"/>
              </a:ext>
            </a:extLst>
          </p:cNvPr>
          <p:cNvSpPr txBox="1"/>
          <p:nvPr/>
        </p:nvSpPr>
        <p:spPr>
          <a:xfrm>
            <a:off x="6499278" y="1899921"/>
            <a:ext cx="2160240" cy="369332"/>
          </a:xfrm>
          <a:prstGeom prst="rect">
            <a:avLst/>
          </a:prstGeom>
          <a:noFill/>
        </p:spPr>
        <p:txBody>
          <a:bodyPr wrap="square" rtlCol="0">
            <a:spAutoFit/>
          </a:bodyPr>
          <a:lstStyle/>
          <a:p>
            <a:r>
              <a:rPr lang="es-AR" dirty="0"/>
              <a:t>Memoria Principal</a:t>
            </a:r>
          </a:p>
        </p:txBody>
      </p:sp>
      <p:cxnSp>
        <p:nvCxnSpPr>
          <p:cNvPr id="19" name="Connector: Elbow 18">
            <a:extLst>
              <a:ext uri="{FF2B5EF4-FFF2-40B4-BE49-F238E27FC236}">
                <a16:creationId xmlns:a16="http://schemas.microsoft.com/office/drawing/2014/main" id="{75548503-0049-4AE2-946E-93AC495961F1}"/>
              </a:ext>
            </a:extLst>
          </p:cNvPr>
          <p:cNvCxnSpPr>
            <a:cxnSpLocks/>
            <a:stCxn id="15" idx="0"/>
            <a:endCxn id="11" idx="1"/>
          </p:cNvCxnSpPr>
          <p:nvPr/>
        </p:nvCxnSpPr>
        <p:spPr>
          <a:xfrm rot="5400000" flipH="1" flipV="1">
            <a:off x="-118127" y="4592690"/>
            <a:ext cx="1847755" cy="496203"/>
          </a:xfrm>
          <a:prstGeom prst="bentConnector2">
            <a:avLst/>
          </a:prstGeom>
          <a:ln>
            <a:solidFill>
              <a:schemeClr val="accent1"/>
            </a:solidFill>
            <a:tailEnd type="none"/>
          </a:ln>
        </p:spPr>
        <p:style>
          <a:lnRef idx="1">
            <a:schemeClr val="accent1"/>
          </a:lnRef>
          <a:fillRef idx="0">
            <a:schemeClr val="accent1"/>
          </a:fillRef>
          <a:effectRef idx="0">
            <a:schemeClr val="accent1"/>
          </a:effectRef>
          <a:fontRef idx="minor">
            <a:schemeClr val="tx1"/>
          </a:fontRef>
        </p:style>
      </p:cxnSp>
      <p:sp>
        <p:nvSpPr>
          <p:cNvPr id="22" name="Arrow: Left-Right 21">
            <a:extLst>
              <a:ext uri="{FF2B5EF4-FFF2-40B4-BE49-F238E27FC236}">
                <a16:creationId xmlns:a16="http://schemas.microsoft.com/office/drawing/2014/main" id="{26F8B1D8-734B-40C5-9152-CFD7D42E669A}"/>
              </a:ext>
            </a:extLst>
          </p:cNvPr>
          <p:cNvSpPr/>
          <p:nvPr/>
        </p:nvSpPr>
        <p:spPr>
          <a:xfrm>
            <a:off x="3142083" y="5298039"/>
            <a:ext cx="2535141" cy="507225"/>
          </a:xfrm>
          <a:prstGeom prst="leftRightArrow">
            <a:avLst>
              <a:gd name="adj1" fmla="val 38733"/>
              <a:gd name="adj2" fmla="val 50000"/>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24" name="TextBox 23">
            <a:extLst>
              <a:ext uri="{FF2B5EF4-FFF2-40B4-BE49-F238E27FC236}">
                <a16:creationId xmlns:a16="http://schemas.microsoft.com/office/drawing/2014/main" id="{1FF6C66B-FBEC-4052-A8AF-CBC140198C7E}"/>
              </a:ext>
            </a:extLst>
          </p:cNvPr>
          <p:cNvSpPr txBox="1"/>
          <p:nvPr/>
        </p:nvSpPr>
        <p:spPr>
          <a:xfrm>
            <a:off x="3469254" y="5131658"/>
            <a:ext cx="1468708" cy="369332"/>
          </a:xfrm>
          <a:prstGeom prst="rect">
            <a:avLst/>
          </a:prstGeom>
          <a:noFill/>
        </p:spPr>
        <p:txBody>
          <a:bodyPr wrap="square" rtlCol="0">
            <a:spAutoFit/>
          </a:bodyPr>
          <a:lstStyle/>
          <a:p>
            <a:r>
              <a:rPr lang="es-AR" dirty="0"/>
              <a:t>Bus de datos</a:t>
            </a:r>
          </a:p>
        </p:txBody>
      </p:sp>
      <p:sp>
        <p:nvSpPr>
          <p:cNvPr id="25" name="Arrow: Right 24">
            <a:extLst>
              <a:ext uri="{FF2B5EF4-FFF2-40B4-BE49-F238E27FC236}">
                <a16:creationId xmlns:a16="http://schemas.microsoft.com/office/drawing/2014/main" id="{FD14DCAC-2D11-40EC-BC33-CC76EDAC416B}"/>
              </a:ext>
            </a:extLst>
          </p:cNvPr>
          <p:cNvSpPr/>
          <p:nvPr/>
        </p:nvSpPr>
        <p:spPr>
          <a:xfrm>
            <a:off x="3090244" y="2620751"/>
            <a:ext cx="2024175" cy="718268"/>
          </a:xfrm>
          <a:prstGeom prst="rightArrow">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dirty="0"/>
          </a:p>
        </p:txBody>
      </p:sp>
      <p:sp>
        <p:nvSpPr>
          <p:cNvPr id="26" name="TextBox 25">
            <a:extLst>
              <a:ext uri="{FF2B5EF4-FFF2-40B4-BE49-F238E27FC236}">
                <a16:creationId xmlns:a16="http://schemas.microsoft.com/office/drawing/2014/main" id="{EB0C876F-1507-40C8-852B-C71868242D5F}"/>
              </a:ext>
            </a:extLst>
          </p:cNvPr>
          <p:cNvSpPr txBox="1"/>
          <p:nvPr/>
        </p:nvSpPr>
        <p:spPr>
          <a:xfrm>
            <a:off x="3105016" y="2810788"/>
            <a:ext cx="2144495" cy="369332"/>
          </a:xfrm>
          <a:prstGeom prst="rect">
            <a:avLst/>
          </a:prstGeom>
          <a:noFill/>
        </p:spPr>
        <p:txBody>
          <a:bodyPr wrap="square" rtlCol="0">
            <a:spAutoFit/>
          </a:bodyPr>
          <a:lstStyle/>
          <a:p>
            <a:r>
              <a:rPr lang="es-AR" dirty="0"/>
              <a:t>Bus de direcciones</a:t>
            </a:r>
          </a:p>
        </p:txBody>
      </p:sp>
      <p:cxnSp>
        <p:nvCxnSpPr>
          <p:cNvPr id="30" name="Connector: Elbow 29">
            <a:extLst>
              <a:ext uri="{FF2B5EF4-FFF2-40B4-BE49-F238E27FC236}">
                <a16:creationId xmlns:a16="http://schemas.microsoft.com/office/drawing/2014/main" id="{567584AA-F0F3-49D1-A665-5C218BE157E6}"/>
              </a:ext>
            </a:extLst>
          </p:cNvPr>
          <p:cNvCxnSpPr>
            <a:cxnSpLocks/>
            <a:stCxn id="11" idx="0"/>
            <a:endCxn id="3" idx="0"/>
          </p:cNvCxnSpPr>
          <p:nvPr/>
        </p:nvCxnSpPr>
        <p:spPr>
          <a:xfrm rot="16200000" flipH="1">
            <a:off x="4178698" y="54195"/>
            <a:ext cx="113826" cy="4350592"/>
          </a:xfrm>
          <a:prstGeom prst="bentConnector3">
            <a:avLst>
              <a:gd name="adj1" fmla="val -200833"/>
            </a:avLst>
          </a:prstGeom>
          <a:ln w="28575" cmpd="sng">
            <a:solidFill>
              <a:srgbClr val="C0000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E12F0518-A04D-4BEE-B060-49178D278047}"/>
              </a:ext>
            </a:extLst>
          </p:cNvPr>
          <p:cNvSpPr txBox="1"/>
          <p:nvPr/>
        </p:nvSpPr>
        <p:spPr>
          <a:xfrm>
            <a:off x="3358627" y="1960779"/>
            <a:ext cx="1731204" cy="369332"/>
          </a:xfrm>
          <a:prstGeom prst="rect">
            <a:avLst/>
          </a:prstGeom>
          <a:noFill/>
        </p:spPr>
        <p:txBody>
          <a:bodyPr wrap="square" rtlCol="0">
            <a:spAutoFit/>
          </a:bodyPr>
          <a:lstStyle/>
          <a:p>
            <a:r>
              <a:rPr lang="es-AR" dirty="0"/>
              <a:t>Bus de Control</a:t>
            </a:r>
          </a:p>
        </p:txBody>
      </p:sp>
      <p:sp>
        <p:nvSpPr>
          <p:cNvPr id="3" name="TextBox 2">
            <a:extLst>
              <a:ext uri="{FF2B5EF4-FFF2-40B4-BE49-F238E27FC236}">
                <a16:creationId xmlns:a16="http://schemas.microsoft.com/office/drawing/2014/main" id="{DA2AAA00-C3D6-4EB7-8DCE-ACB2CF7F1D15}"/>
              </a:ext>
            </a:extLst>
          </p:cNvPr>
          <p:cNvSpPr txBox="1"/>
          <p:nvPr/>
        </p:nvSpPr>
        <p:spPr>
          <a:xfrm>
            <a:off x="5863306" y="2286404"/>
            <a:ext cx="1095202" cy="307777"/>
          </a:xfrm>
          <a:prstGeom prst="rect">
            <a:avLst/>
          </a:prstGeom>
          <a:noFill/>
        </p:spPr>
        <p:txBody>
          <a:bodyPr wrap="square" rtlCol="0">
            <a:spAutoFit/>
          </a:bodyPr>
          <a:lstStyle/>
          <a:p>
            <a:r>
              <a:rPr lang="es-AR" sz="1400" dirty="0"/>
              <a:t>Segmento</a:t>
            </a:r>
          </a:p>
        </p:txBody>
      </p:sp>
      <p:sp>
        <p:nvSpPr>
          <p:cNvPr id="5" name="Rectangle 4">
            <a:extLst>
              <a:ext uri="{FF2B5EF4-FFF2-40B4-BE49-F238E27FC236}">
                <a16:creationId xmlns:a16="http://schemas.microsoft.com/office/drawing/2014/main" id="{76AA58E3-8A58-48E3-B95E-2A3A17EF48B8}"/>
              </a:ext>
            </a:extLst>
          </p:cNvPr>
          <p:cNvSpPr/>
          <p:nvPr/>
        </p:nvSpPr>
        <p:spPr>
          <a:xfrm>
            <a:off x="5878388" y="2608899"/>
            <a:ext cx="1293112" cy="2548293"/>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cxnSp>
        <p:nvCxnSpPr>
          <p:cNvPr id="23" name="Straight Connector 22">
            <a:extLst>
              <a:ext uri="{FF2B5EF4-FFF2-40B4-BE49-F238E27FC236}">
                <a16:creationId xmlns:a16="http://schemas.microsoft.com/office/drawing/2014/main" id="{24FC67D0-8799-4F07-A159-89E263C36504}"/>
              </a:ext>
            </a:extLst>
          </p:cNvPr>
          <p:cNvCxnSpPr>
            <a:cxnSpLocks/>
          </p:cNvCxnSpPr>
          <p:nvPr/>
        </p:nvCxnSpPr>
        <p:spPr>
          <a:xfrm>
            <a:off x="5878388" y="3573016"/>
            <a:ext cx="1293112" cy="0"/>
          </a:xfrm>
          <a:prstGeom prst="line">
            <a:avLst/>
          </a:prstGeom>
          <a:ln w="19050">
            <a:solidFill>
              <a:schemeClr val="tx1">
                <a:lumMod val="65000"/>
                <a:lumOff val="3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27D9C884-3A63-4921-A05A-C5AA48665BA8}"/>
              </a:ext>
            </a:extLst>
          </p:cNvPr>
          <p:cNvCxnSpPr>
            <a:cxnSpLocks/>
          </p:cNvCxnSpPr>
          <p:nvPr/>
        </p:nvCxnSpPr>
        <p:spPr>
          <a:xfrm>
            <a:off x="5878388" y="4408107"/>
            <a:ext cx="1283106" cy="0"/>
          </a:xfrm>
          <a:prstGeom prst="line">
            <a:avLst/>
          </a:prstGeom>
          <a:ln w="19050">
            <a:solidFill>
              <a:schemeClr val="tx1">
                <a:lumMod val="65000"/>
                <a:lumOff val="35000"/>
              </a:schemeClr>
            </a:solidFill>
            <a:tailEnd type="non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FFEC59C9-40EA-42BB-85D1-6A06A34B248D}"/>
              </a:ext>
            </a:extLst>
          </p:cNvPr>
          <p:cNvSpPr txBox="1"/>
          <p:nvPr/>
        </p:nvSpPr>
        <p:spPr>
          <a:xfrm>
            <a:off x="7124135" y="2935977"/>
            <a:ext cx="673012" cy="276999"/>
          </a:xfrm>
          <a:prstGeom prst="rect">
            <a:avLst/>
          </a:prstGeom>
          <a:noFill/>
        </p:spPr>
        <p:txBody>
          <a:bodyPr wrap="square" rtlCol="0">
            <a:spAutoFit/>
          </a:bodyPr>
          <a:lstStyle/>
          <a:p>
            <a:r>
              <a:rPr lang="es-AR" sz="1200" dirty="0"/>
              <a:t>Código</a:t>
            </a:r>
          </a:p>
        </p:txBody>
      </p:sp>
      <p:sp>
        <p:nvSpPr>
          <p:cNvPr id="38" name="TextBox 37">
            <a:extLst>
              <a:ext uri="{FF2B5EF4-FFF2-40B4-BE49-F238E27FC236}">
                <a16:creationId xmlns:a16="http://schemas.microsoft.com/office/drawing/2014/main" id="{C5E6218B-072F-42FD-8821-663AD01FCE8A}"/>
              </a:ext>
            </a:extLst>
          </p:cNvPr>
          <p:cNvSpPr txBox="1"/>
          <p:nvPr/>
        </p:nvSpPr>
        <p:spPr>
          <a:xfrm>
            <a:off x="7160380" y="3789040"/>
            <a:ext cx="673012" cy="276999"/>
          </a:xfrm>
          <a:prstGeom prst="rect">
            <a:avLst/>
          </a:prstGeom>
          <a:noFill/>
        </p:spPr>
        <p:txBody>
          <a:bodyPr wrap="square" rtlCol="0">
            <a:spAutoFit/>
          </a:bodyPr>
          <a:lstStyle/>
          <a:p>
            <a:r>
              <a:rPr lang="es-AR" sz="1200" dirty="0"/>
              <a:t>Datos</a:t>
            </a:r>
          </a:p>
        </p:txBody>
      </p:sp>
      <p:sp>
        <p:nvSpPr>
          <p:cNvPr id="39" name="TextBox 38">
            <a:extLst>
              <a:ext uri="{FF2B5EF4-FFF2-40B4-BE49-F238E27FC236}">
                <a16:creationId xmlns:a16="http://schemas.microsoft.com/office/drawing/2014/main" id="{C79C867C-D201-4DD3-8B2A-777E5EF3287A}"/>
              </a:ext>
            </a:extLst>
          </p:cNvPr>
          <p:cNvSpPr txBox="1"/>
          <p:nvPr/>
        </p:nvSpPr>
        <p:spPr>
          <a:xfrm>
            <a:off x="7221600" y="4520153"/>
            <a:ext cx="673012" cy="276999"/>
          </a:xfrm>
          <a:prstGeom prst="rect">
            <a:avLst/>
          </a:prstGeom>
          <a:noFill/>
        </p:spPr>
        <p:txBody>
          <a:bodyPr wrap="square" rtlCol="0">
            <a:spAutoFit/>
          </a:bodyPr>
          <a:lstStyle/>
          <a:p>
            <a:r>
              <a:rPr lang="es-AR" sz="1200" dirty="0"/>
              <a:t>Pila</a:t>
            </a:r>
          </a:p>
        </p:txBody>
      </p:sp>
      <p:sp>
        <p:nvSpPr>
          <p:cNvPr id="35" name="TextBox 34">
            <a:extLst>
              <a:ext uri="{FF2B5EF4-FFF2-40B4-BE49-F238E27FC236}">
                <a16:creationId xmlns:a16="http://schemas.microsoft.com/office/drawing/2014/main" id="{AB423831-1A4C-446A-8D18-4F2B3CD80ADB}"/>
              </a:ext>
            </a:extLst>
          </p:cNvPr>
          <p:cNvSpPr txBox="1"/>
          <p:nvPr/>
        </p:nvSpPr>
        <p:spPr>
          <a:xfrm>
            <a:off x="5446340" y="2368900"/>
            <a:ext cx="230885" cy="2893100"/>
          </a:xfrm>
          <a:prstGeom prst="rect">
            <a:avLst/>
          </a:prstGeom>
          <a:noFill/>
          <a:ln>
            <a:solidFill>
              <a:schemeClr val="tx1"/>
            </a:solidFill>
          </a:ln>
        </p:spPr>
        <p:txBody>
          <a:bodyPr wrap="square" rtlCol="0">
            <a:spAutoFit/>
          </a:bodyPr>
          <a:lstStyle/>
          <a:p>
            <a:r>
              <a:rPr lang="es-AR" sz="1400" dirty="0"/>
              <a:t>Decodifica</a:t>
            </a:r>
          </a:p>
          <a:p>
            <a:r>
              <a:rPr lang="es-AR" sz="1400" dirty="0" err="1"/>
              <a:t>dor</a:t>
            </a:r>
            <a:endParaRPr lang="es-AR" sz="1400" dirty="0"/>
          </a:p>
        </p:txBody>
      </p:sp>
      <p:sp>
        <p:nvSpPr>
          <p:cNvPr id="40" name="TextBox 39">
            <a:extLst>
              <a:ext uri="{FF2B5EF4-FFF2-40B4-BE49-F238E27FC236}">
                <a16:creationId xmlns:a16="http://schemas.microsoft.com/office/drawing/2014/main" id="{F80A03E0-D205-4C17-8B81-0FEF3D672625}"/>
              </a:ext>
            </a:extLst>
          </p:cNvPr>
          <p:cNvSpPr txBox="1"/>
          <p:nvPr/>
        </p:nvSpPr>
        <p:spPr>
          <a:xfrm>
            <a:off x="5164519" y="2564904"/>
            <a:ext cx="281821" cy="830997"/>
          </a:xfrm>
          <a:prstGeom prst="rect">
            <a:avLst/>
          </a:prstGeom>
          <a:noFill/>
          <a:ln>
            <a:solidFill>
              <a:schemeClr val="tx1"/>
            </a:solidFill>
          </a:ln>
        </p:spPr>
        <p:txBody>
          <a:bodyPr wrap="square" rtlCol="0">
            <a:spAutoFit/>
          </a:bodyPr>
          <a:lstStyle/>
          <a:p>
            <a:r>
              <a:rPr lang="es-AR" sz="1600" dirty="0"/>
              <a:t>MAR</a:t>
            </a:r>
          </a:p>
        </p:txBody>
      </p:sp>
      <p:sp>
        <p:nvSpPr>
          <p:cNvPr id="52" name="TextBox 51">
            <a:extLst>
              <a:ext uri="{FF2B5EF4-FFF2-40B4-BE49-F238E27FC236}">
                <a16:creationId xmlns:a16="http://schemas.microsoft.com/office/drawing/2014/main" id="{4D45D782-8CD4-4880-970E-64A7513F6B3B}"/>
              </a:ext>
            </a:extLst>
          </p:cNvPr>
          <p:cNvSpPr txBox="1"/>
          <p:nvPr/>
        </p:nvSpPr>
        <p:spPr>
          <a:xfrm>
            <a:off x="2542124" y="3573016"/>
            <a:ext cx="383936" cy="338554"/>
          </a:xfrm>
          <a:prstGeom prst="rect">
            <a:avLst/>
          </a:prstGeom>
          <a:noFill/>
        </p:spPr>
        <p:txBody>
          <a:bodyPr wrap="square" rtlCol="0">
            <a:spAutoFit/>
          </a:bodyPr>
          <a:lstStyle/>
          <a:p>
            <a:r>
              <a:rPr lang="es-AR" sz="1600" dirty="0"/>
              <a:t>IP</a:t>
            </a:r>
          </a:p>
        </p:txBody>
      </p:sp>
      <p:sp>
        <p:nvSpPr>
          <p:cNvPr id="53" name="Rectangle 52">
            <a:extLst>
              <a:ext uri="{FF2B5EF4-FFF2-40B4-BE49-F238E27FC236}">
                <a16:creationId xmlns:a16="http://schemas.microsoft.com/office/drawing/2014/main" id="{6FE970FD-72BE-4661-9A02-D93DC1EFA2B3}"/>
              </a:ext>
            </a:extLst>
          </p:cNvPr>
          <p:cNvSpPr/>
          <p:nvPr/>
        </p:nvSpPr>
        <p:spPr>
          <a:xfrm>
            <a:off x="1277018" y="4005064"/>
            <a:ext cx="1152128" cy="28803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solidFill>
                  <a:schemeClr val="tx1"/>
                </a:solidFill>
              </a:rPr>
              <a:t>13E0</a:t>
            </a:r>
          </a:p>
        </p:txBody>
      </p:sp>
      <p:sp>
        <p:nvSpPr>
          <p:cNvPr id="54" name="TextBox 53">
            <a:extLst>
              <a:ext uri="{FF2B5EF4-FFF2-40B4-BE49-F238E27FC236}">
                <a16:creationId xmlns:a16="http://schemas.microsoft.com/office/drawing/2014/main" id="{4224A43F-2632-47D8-860A-D1AC49316ED2}"/>
              </a:ext>
            </a:extLst>
          </p:cNvPr>
          <p:cNvSpPr txBox="1"/>
          <p:nvPr/>
        </p:nvSpPr>
        <p:spPr>
          <a:xfrm>
            <a:off x="2566020" y="4026550"/>
            <a:ext cx="480500" cy="338554"/>
          </a:xfrm>
          <a:prstGeom prst="rect">
            <a:avLst/>
          </a:prstGeom>
          <a:noFill/>
        </p:spPr>
        <p:txBody>
          <a:bodyPr wrap="square" rtlCol="0">
            <a:spAutoFit/>
          </a:bodyPr>
          <a:lstStyle/>
          <a:p>
            <a:r>
              <a:rPr lang="es-AR" sz="1600" dirty="0"/>
              <a:t>DS</a:t>
            </a:r>
          </a:p>
        </p:txBody>
      </p:sp>
      <p:sp>
        <p:nvSpPr>
          <p:cNvPr id="55" name="Rectangle 54">
            <a:extLst>
              <a:ext uri="{FF2B5EF4-FFF2-40B4-BE49-F238E27FC236}">
                <a16:creationId xmlns:a16="http://schemas.microsoft.com/office/drawing/2014/main" id="{6C6C8648-0986-4E7F-94BF-3947B5E5BDE9}"/>
              </a:ext>
            </a:extLst>
          </p:cNvPr>
          <p:cNvSpPr/>
          <p:nvPr/>
        </p:nvSpPr>
        <p:spPr>
          <a:xfrm>
            <a:off x="1282658" y="4365104"/>
            <a:ext cx="1152128" cy="28803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solidFill>
                  <a:schemeClr val="tx1"/>
                </a:solidFill>
              </a:rPr>
              <a:t>13E0</a:t>
            </a:r>
          </a:p>
        </p:txBody>
      </p:sp>
      <p:sp>
        <p:nvSpPr>
          <p:cNvPr id="56" name="TextBox 55">
            <a:extLst>
              <a:ext uri="{FF2B5EF4-FFF2-40B4-BE49-F238E27FC236}">
                <a16:creationId xmlns:a16="http://schemas.microsoft.com/office/drawing/2014/main" id="{723AFD2B-BDC6-4255-AD10-3FFDF248EE71}"/>
              </a:ext>
            </a:extLst>
          </p:cNvPr>
          <p:cNvSpPr txBox="1"/>
          <p:nvPr/>
        </p:nvSpPr>
        <p:spPr>
          <a:xfrm>
            <a:off x="2566019" y="4365104"/>
            <a:ext cx="480501" cy="338554"/>
          </a:xfrm>
          <a:prstGeom prst="rect">
            <a:avLst/>
          </a:prstGeom>
          <a:noFill/>
        </p:spPr>
        <p:txBody>
          <a:bodyPr wrap="square" rtlCol="0">
            <a:spAutoFit/>
          </a:bodyPr>
          <a:lstStyle/>
          <a:p>
            <a:r>
              <a:rPr lang="es-AR" sz="1600" dirty="0"/>
              <a:t>CS</a:t>
            </a:r>
          </a:p>
        </p:txBody>
      </p:sp>
      <p:sp>
        <p:nvSpPr>
          <p:cNvPr id="57" name="TextBox 56">
            <a:extLst>
              <a:ext uri="{FF2B5EF4-FFF2-40B4-BE49-F238E27FC236}">
                <a16:creationId xmlns:a16="http://schemas.microsoft.com/office/drawing/2014/main" id="{97BA9DA0-5614-452F-B0A8-B32C1714173D}"/>
              </a:ext>
            </a:extLst>
          </p:cNvPr>
          <p:cNvSpPr txBox="1"/>
          <p:nvPr/>
        </p:nvSpPr>
        <p:spPr>
          <a:xfrm>
            <a:off x="1064278" y="2298358"/>
            <a:ext cx="574279" cy="338554"/>
          </a:xfrm>
          <a:prstGeom prst="rect">
            <a:avLst/>
          </a:prstGeom>
          <a:noFill/>
        </p:spPr>
        <p:txBody>
          <a:bodyPr wrap="square" rtlCol="0">
            <a:spAutoFit/>
          </a:bodyPr>
          <a:lstStyle/>
          <a:p>
            <a:r>
              <a:rPr lang="es-AR" sz="1600" dirty="0"/>
              <a:t>CU</a:t>
            </a:r>
          </a:p>
        </p:txBody>
      </p:sp>
      <p:sp>
        <p:nvSpPr>
          <p:cNvPr id="63" name="Rectangle 62">
            <a:extLst>
              <a:ext uri="{FF2B5EF4-FFF2-40B4-BE49-F238E27FC236}">
                <a16:creationId xmlns:a16="http://schemas.microsoft.com/office/drawing/2014/main" id="{F970C109-DC4C-4B1F-883C-EDE32C525F7B}"/>
              </a:ext>
            </a:extLst>
          </p:cNvPr>
          <p:cNvSpPr/>
          <p:nvPr/>
        </p:nvSpPr>
        <p:spPr>
          <a:xfrm>
            <a:off x="1272420" y="4755362"/>
            <a:ext cx="1221591" cy="3385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t>BB      0400</a:t>
            </a:r>
          </a:p>
        </p:txBody>
      </p:sp>
      <p:sp>
        <p:nvSpPr>
          <p:cNvPr id="71" name="TextBox 70">
            <a:extLst>
              <a:ext uri="{FF2B5EF4-FFF2-40B4-BE49-F238E27FC236}">
                <a16:creationId xmlns:a16="http://schemas.microsoft.com/office/drawing/2014/main" id="{959D4DFD-D1B3-4A3E-BF87-F8FFA2C72F62}"/>
              </a:ext>
            </a:extLst>
          </p:cNvPr>
          <p:cNvSpPr txBox="1"/>
          <p:nvPr/>
        </p:nvSpPr>
        <p:spPr>
          <a:xfrm>
            <a:off x="1250681" y="5085184"/>
            <a:ext cx="552985" cy="276999"/>
          </a:xfrm>
          <a:prstGeom prst="rect">
            <a:avLst/>
          </a:prstGeom>
          <a:noFill/>
        </p:spPr>
        <p:txBody>
          <a:bodyPr wrap="square" rtlCol="0">
            <a:spAutoFit/>
          </a:bodyPr>
          <a:lstStyle/>
          <a:p>
            <a:r>
              <a:rPr lang="es-AR" sz="1200" dirty="0"/>
              <a:t>COP</a:t>
            </a:r>
          </a:p>
        </p:txBody>
      </p:sp>
      <p:sp>
        <p:nvSpPr>
          <p:cNvPr id="72" name="TextBox 71">
            <a:extLst>
              <a:ext uri="{FF2B5EF4-FFF2-40B4-BE49-F238E27FC236}">
                <a16:creationId xmlns:a16="http://schemas.microsoft.com/office/drawing/2014/main" id="{16AA6F80-1D99-46D3-A730-8C5542A66A4D}"/>
              </a:ext>
            </a:extLst>
          </p:cNvPr>
          <p:cNvSpPr txBox="1"/>
          <p:nvPr/>
        </p:nvSpPr>
        <p:spPr>
          <a:xfrm>
            <a:off x="1868532" y="5085184"/>
            <a:ext cx="625480" cy="276999"/>
          </a:xfrm>
          <a:prstGeom prst="rect">
            <a:avLst/>
          </a:prstGeom>
          <a:noFill/>
        </p:spPr>
        <p:txBody>
          <a:bodyPr wrap="square" rtlCol="0">
            <a:spAutoFit/>
          </a:bodyPr>
          <a:lstStyle/>
          <a:p>
            <a:r>
              <a:rPr lang="es-AR" sz="1200" dirty="0"/>
              <a:t>DATA</a:t>
            </a:r>
          </a:p>
        </p:txBody>
      </p:sp>
      <p:cxnSp>
        <p:nvCxnSpPr>
          <p:cNvPr id="74" name="Straight Connector 73">
            <a:extLst>
              <a:ext uri="{FF2B5EF4-FFF2-40B4-BE49-F238E27FC236}">
                <a16:creationId xmlns:a16="http://schemas.microsoft.com/office/drawing/2014/main" id="{FCBB656F-9F3A-4A12-A7F5-1973CF15DC57}"/>
              </a:ext>
            </a:extLst>
          </p:cNvPr>
          <p:cNvCxnSpPr>
            <a:cxnSpLocks/>
            <a:stCxn id="63" idx="0"/>
            <a:endCxn id="63" idx="2"/>
          </p:cNvCxnSpPr>
          <p:nvPr/>
        </p:nvCxnSpPr>
        <p:spPr>
          <a:xfrm>
            <a:off x="1883216" y="4755362"/>
            <a:ext cx="0" cy="338554"/>
          </a:xfrm>
          <a:prstGeom prst="line">
            <a:avLst/>
          </a:prstGeom>
          <a:ln>
            <a:solidFill>
              <a:srgbClr val="C00000"/>
            </a:solidFill>
            <a:tailEnd type="none"/>
          </a:ln>
        </p:spPr>
        <p:style>
          <a:lnRef idx="1">
            <a:schemeClr val="accent1"/>
          </a:lnRef>
          <a:fillRef idx="0">
            <a:schemeClr val="accent1"/>
          </a:fillRef>
          <a:effectRef idx="0">
            <a:schemeClr val="accent1"/>
          </a:effectRef>
          <a:fontRef idx="minor">
            <a:schemeClr val="tx1"/>
          </a:fontRef>
        </p:style>
      </p:cxnSp>
      <p:sp>
        <p:nvSpPr>
          <p:cNvPr id="77" name="Rectangle 76">
            <a:extLst>
              <a:ext uri="{FF2B5EF4-FFF2-40B4-BE49-F238E27FC236}">
                <a16:creationId xmlns:a16="http://schemas.microsoft.com/office/drawing/2014/main" id="{996763BB-9941-4915-91CD-5000581FC5BC}"/>
              </a:ext>
            </a:extLst>
          </p:cNvPr>
          <p:cNvSpPr/>
          <p:nvPr/>
        </p:nvSpPr>
        <p:spPr>
          <a:xfrm>
            <a:off x="1264362" y="5293971"/>
            <a:ext cx="1099942" cy="33855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sz="1200" dirty="0"/>
          </a:p>
        </p:txBody>
      </p:sp>
      <p:sp>
        <p:nvSpPr>
          <p:cNvPr id="78" name="TextBox 77">
            <a:extLst>
              <a:ext uri="{FF2B5EF4-FFF2-40B4-BE49-F238E27FC236}">
                <a16:creationId xmlns:a16="http://schemas.microsoft.com/office/drawing/2014/main" id="{B733BF60-450F-47DA-92AA-1CE07E609F05}"/>
              </a:ext>
            </a:extLst>
          </p:cNvPr>
          <p:cNvSpPr txBox="1"/>
          <p:nvPr/>
        </p:nvSpPr>
        <p:spPr>
          <a:xfrm>
            <a:off x="1282468" y="5302703"/>
            <a:ext cx="1099943" cy="276999"/>
          </a:xfrm>
          <a:prstGeom prst="rect">
            <a:avLst/>
          </a:prstGeom>
          <a:noFill/>
        </p:spPr>
        <p:txBody>
          <a:bodyPr wrap="square" rtlCol="0">
            <a:spAutoFit/>
          </a:bodyPr>
          <a:lstStyle/>
          <a:p>
            <a:r>
              <a:rPr lang="es-AR" sz="1200" dirty="0"/>
              <a:t>Decodificador</a:t>
            </a:r>
          </a:p>
        </p:txBody>
      </p:sp>
      <p:sp>
        <p:nvSpPr>
          <p:cNvPr id="79" name="TextBox 78">
            <a:extLst>
              <a:ext uri="{FF2B5EF4-FFF2-40B4-BE49-F238E27FC236}">
                <a16:creationId xmlns:a16="http://schemas.microsoft.com/office/drawing/2014/main" id="{B09FCBE1-2346-4786-979C-FC4F5134402A}"/>
              </a:ext>
            </a:extLst>
          </p:cNvPr>
          <p:cNvSpPr txBox="1"/>
          <p:nvPr/>
        </p:nvSpPr>
        <p:spPr>
          <a:xfrm>
            <a:off x="5806380" y="5445224"/>
            <a:ext cx="1800200" cy="369332"/>
          </a:xfrm>
          <a:prstGeom prst="rect">
            <a:avLst/>
          </a:prstGeom>
          <a:noFill/>
          <a:ln>
            <a:solidFill>
              <a:schemeClr val="accent1">
                <a:shade val="50000"/>
              </a:schemeClr>
            </a:solidFill>
          </a:ln>
        </p:spPr>
        <p:txBody>
          <a:bodyPr wrap="square" rtlCol="0">
            <a:spAutoFit/>
          </a:bodyPr>
          <a:lstStyle/>
          <a:p>
            <a:r>
              <a:rPr lang="es-AR" dirty="0"/>
              <a:t>MDR</a:t>
            </a:r>
          </a:p>
        </p:txBody>
      </p:sp>
      <p:sp>
        <p:nvSpPr>
          <p:cNvPr id="80" name="TextBox 79">
            <a:extLst>
              <a:ext uri="{FF2B5EF4-FFF2-40B4-BE49-F238E27FC236}">
                <a16:creationId xmlns:a16="http://schemas.microsoft.com/office/drawing/2014/main" id="{56CE3940-AE91-4244-8596-73AB9345F4D3}"/>
              </a:ext>
            </a:extLst>
          </p:cNvPr>
          <p:cNvSpPr txBox="1"/>
          <p:nvPr/>
        </p:nvSpPr>
        <p:spPr>
          <a:xfrm>
            <a:off x="1557908" y="5733256"/>
            <a:ext cx="1780098" cy="646331"/>
          </a:xfrm>
          <a:prstGeom prst="rect">
            <a:avLst/>
          </a:prstGeom>
          <a:noFill/>
          <a:ln>
            <a:solidFill>
              <a:schemeClr val="tx1"/>
            </a:solidFill>
          </a:ln>
        </p:spPr>
        <p:txBody>
          <a:bodyPr wrap="square" rtlCol="0">
            <a:spAutoFit/>
          </a:bodyPr>
          <a:lstStyle/>
          <a:p>
            <a:r>
              <a:rPr lang="es-AR" dirty="0"/>
              <a:t>ALU</a:t>
            </a:r>
          </a:p>
          <a:p>
            <a:r>
              <a:rPr lang="es-AR" dirty="0"/>
              <a:t>Registros - </a:t>
            </a:r>
            <a:r>
              <a:rPr lang="es-AR" dirty="0" err="1"/>
              <a:t>Flags</a:t>
            </a:r>
            <a:endParaRPr lang="es-AR" dirty="0"/>
          </a:p>
        </p:txBody>
      </p:sp>
      <p:cxnSp>
        <p:nvCxnSpPr>
          <p:cNvPr id="82" name="Connector: Elbow 81">
            <a:extLst>
              <a:ext uri="{FF2B5EF4-FFF2-40B4-BE49-F238E27FC236}">
                <a16:creationId xmlns:a16="http://schemas.microsoft.com/office/drawing/2014/main" id="{E3065689-FF3A-4A91-A016-48804FCD7F8E}"/>
              </a:ext>
            </a:extLst>
          </p:cNvPr>
          <p:cNvCxnSpPr>
            <a:cxnSpLocks/>
            <a:endCxn id="80" idx="1"/>
          </p:cNvCxnSpPr>
          <p:nvPr/>
        </p:nvCxnSpPr>
        <p:spPr>
          <a:xfrm rot="16200000" flipH="1">
            <a:off x="1206709" y="5705223"/>
            <a:ext cx="395172" cy="307225"/>
          </a:xfrm>
          <a:prstGeom prst="bentConnector2">
            <a:avLst/>
          </a:prstGeom>
          <a:ln>
            <a:solidFill>
              <a:schemeClr val="tx1"/>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84" name="TextBox 83">
            <a:extLst>
              <a:ext uri="{FF2B5EF4-FFF2-40B4-BE49-F238E27FC236}">
                <a16:creationId xmlns:a16="http://schemas.microsoft.com/office/drawing/2014/main" id="{47CB250E-7E42-47FF-B01F-AE8BD333A6AC}"/>
              </a:ext>
            </a:extLst>
          </p:cNvPr>
          <p:cNvSpPr txBox="1"/>
          <p:nvPr/>
        </p:nvSpPr>
        <p:spPr>
          <a:xfrm>
            <a:off x="2498832" y="4797152"/>
            <a:ext cx="480501" cy="338554"/>
          </a:xfrm>
          <a:prstGeom prst="rect">
            <a:avLst/>
          </a:prstGeom>
          <a:noFill/>
        </p:spPr>
        <p:txBody>
          <a:bodyPr wrap="square" rtlCol="0">
            <a:spAutoFit/>
          </a:bodyPr>
          <a:lstStyle/>
          <a:p>
            <a:r>
              <a:rPr lang="es-AR" sz="1600" dirty="0"/>
              <a:t>IR</a:t>
            </a:r>
          </a:p>
        </p:txBody>
      </p:sp>
      <p:sp>
        <p:nvSpPr>
          <p:cNvPr id="4" name="TextBox 3">
            <a:extLst>
              <a:ext uri="{FF2B5EF4-FFF2-40B4-BE49-F238E27FC236}">
                <a16:creationId xmlns:a16="http://schemas.microsoft.com/office/drawing/2014/main" id="{843CB697-611B-4C67-BEA6-AEB560FA86C5}"/>
              </a:ext>
            </a:extLst>
          </p:cNvPr>
          <p:cNvSpPr txBox="1"/>
          <p:nvPr/>
        </p:nvSpPr>
        <p:spPr>
          <a:xfrm>
            <a:off x="5950396" y="2620751"/>
            <a:ext cx="1098253" cy="830997"/>
          </a:xfrm>
          <a:prstGeom prst="rect">
            <a:avLst/>
          </a:prstGeom>
          <a:noFill/>
        </p:spPr>
        <p:txBody>
          <a:bodyPr wrap="square" rtlCol="0">
            <a:spAutoFit/>
          </a:bodyPr>
          <a:lstStyle/>
          <a:p>
            <a:pPr>
              <a:buClr>
                <a:srgbClr val="C00000"/>
              </a:buClr>
            </a:pPr>
            <a:r>
              <a:rPr lang="es-AR" sz="1200" dirty="0"/>
              <a:t>B80200</a:t>
            </a:r>
          </a:p>
          <a:p>
            <a:pPr>
              <a:buClr>
                <a:srgbClr val="C00000"/>
              </a:buClr>
            </a:pPr>
            <a:r>
              <a:rPr lang="es-AR" sz="1200" dirty="0"/>
              <a:t>BB0400</a:t>
            </a:r>
          </a:p>
          <a:p>
            <a:pPr>
              <a:buClr>
                <a:srgbClr val="C00000"/>
              </a:buClr>
            </a:pPr>
            <a:r>
              <a:rPr lang="es-AR" sz="1200" dirty="0"/>
              <a:t>01D8</a:t>
            </a:r>
          </a:p>
          <a:p>
            <a:pPr>
              <a:buClr>
                <a:srgbClr val="C00000"/>
              </a:buClr>
            </a:pPr>
            <a:r>
              <a:rPr lang="es-AR" sz="1200" dirty="0"/>
              <a:t>CD20</a:t>
            </a:r>
            <a:endParaRPr lang="es-AR" sz="1200" b="1" dirty="0"/>
          </a:p>
        </p:txBody>
      </p:sp>
      <p:sp>
        <p:nvSpPr>
          <p:cNvPr id="47" name="TextBox 46">
            <a:extLst>
              <a:ext uri="{FF2B5EF4-FFF2-40B4-BE49-F238E27FC236}">
                <a16:creationId xmlns:a16="http://schemas.microsoft.com/office/drawing/2014/main" id="{BB01ACCE-458F-466C-BEFA-581E3927A9E7}"/>
              </a:ext>
            </a:extLst>
          </p:cNvPr>
          <p:cNvSpPr txBox="1"/>
          <p:nvPr/>
        </p:nvSpPr>
        <p:spPr>
          <a:xfrm>
            <a:off x="8558633" y="3451748"/>
            <a:ext cx="3990175" cy="2800767"/>
          </a:xfrm>
          <a:prstGeom prst="rect">
            <a:avLst/>
          </a:prstGeom>
          <a:noFill/>
        </p:spPr>
        <p:txBody>
          <a:bodyPr wrap="square" rtlCol="0">
            <a:spAutoFit/>
          </a:bodyPr>
          <a:lstStyle/>
          <a:p>
            <a:r>
              <a:rPr lang="es-AR" sz="1600" dirty="0"/>
              <a:t>-a</a:t>
            </a:r>
          </a:p>
          <a:p>
            <a:r>
              <a:rPr lang="es-AR" sz="1600" dirty="0"/>
              <a:t>13E0:0100 </a:t>
            </a:r>
            <a:r>
              <a:rPr lang="es-AR" sz="1600" dirty="0" err="1"/>
              <a:t>mov</a:t>
            </a:r>
            <a:r>
              <a:rPr lang="es-AR" sz="1600" dirty="0"/>
              <a:t> ax,0002</a:t>
            </a:r>
          </a:p>
          <a:p>
            <a:r>
              <a:rPr lang="es-AR" sz="1600" dirty="0"/>
              <a:t>13E0:0103 </a:t>
            </a:r>
            <a:r>
              <a:rPr lang="es-AR" sz="1600" dirty="0" err="1"/>
              <a:t>mov</a:t>
            </a:r>
            <a:r>
              <a:rPr lang="es-AR" sz="1600" dirty="0"/>
              <a:t> bx,0004</a:t>
            </a:r>
          </a:p>
          <a:p>
            <a:r>
              <a:rPr lang="es-AR" sz="1600" dirty="0"/>
              <a:t>13E0:0106 </a:t>
            </a:r>
            <a:r>
              <a:rPr lang="es-AR" sz="1600" dirty="0" err="1"/>
              <a:t>add</a:t>
            </a:r>
            <a:r>
              <a:rPr lang="es-AR" sz="1600" dirty="0"/>
              <a:t> </a:t>
            </a:r>
            <a:r>
              <a:rPr lang="es-AR" sz="1600" dirty="0" err="1"/>
              <a:t>ax,bx</a:t>
            </a:r>
            <a:endParaRPr lang="es-AR" sz="1600" dirty="0"/>
          </a:p>
          <a:p>
            <a:r>
              <a:rPr lang="es-AR" sz="1600" dirty="0"/>
              <a:t>13E0:0108 </a:t>
            </a:r>
            <a:r>
              <a:rPr lang="es-AR" sz="1600" dirty="0" err="1"/>
              <a:t>int</a:t>
            </a:r>
            <a:r>
              <a:rPr lang="es-AR" sz="1600" dirty="0"/>
              <a:t> 20</a:t>
            </a:r>
          </a:p>
          <a:p>
            <a:r>
              <a:rPr lang="es-AR" sz="1600" dirty="0"/>
              <a:t>13E0:010A</a:t>
            </a:r>
          </a:p>
          <a:p>
            <a:pPr>
              <a:buClr>
                <a:srgbClr val="C00000"/>
              </a:buClr>
            </a:pPr>
            <a:r>
              <a:rPr lang="es-AR" sz="1600" dirty="0"/>
              <a:t>-u</a:t>
            </a:r>
          </a:p>
          <a:p>
            <a:pPr>
              <a:buClr>
                <a:srgbClr val="C00000"/>
              </a:buClr>
            </a:pPr>
            <a:r>
              <a:rPr lang="es-AR" sz="1600" dirty="0"/>
              <a:t>13E0:0100 B80200   MOV     AX,0002</a:t>
            </a:r>
          </a:p>
          <a:p>
            <a:pPr>
              <a:buClr>
                <a:srgbClr val="C00000"/>
              </a:buClr>
            </a:pPr>
            <a:r>
              <a:rPr lang="es-AR" sz="1600" dirty="0"/>
              <a:t>13E0:0103 BB0400   MOV     BX,0004</a:t>
            </a:r>
          </a:p>
          <a:p>
            <a:pPr>
              <a:buClr>
                <a:srgbClr val="C00000"/>
              </a:buClr>
            </a:pPr>
            <a:r>
              <a:rPr lang="es-AR" sz="1600" dirty="0"/>
              <a:t>13E0:0106 01D8       ADD     AX,BX</a:t>
            </a:r>
          </a:p>
          <a:p>
            <a:pPr>
              <a:buClr>
                <a:srgbClr val="C00000"/>
              </a:buClr>
            </a:pPr>
            <a:r>
              <a:rPr lang="es-AR" sz="1600" dirty="0"/>
              <a:t>13E0:0108 CD20       INT     20</a:t>
            </a:r>
            <a:endParaRPr lang="es-AR" sz="1600" b="1" dirty="0"/>
          </a:p>
        </p:txBody>
      </p:sp>
      <p:sp>
        <p:nvSpPr>
          <p:cNvPr id="6" name="TextBox 5">
            <a:extLst>
              <a:ext uri="{FF2B5EF4-FFF2-40B4-BE49-F238E27FC236}">
                <a16:creationId xmlns:a16="http://schemas.microsoft.com/office/drawing/2014/main" id="{AED04C1B-CCD8-4FB4-BF5F-4835F10BCB7C}"/>
              </a:ext>
            </a:extLst>
          </p:cNvPr>
          <p:cNvSpPr txBox="1"/>
          <p:nvPr/>
        </p:nvSpPr>
        <p:spPr>
          <a:xfrm>
            <a:off x="8287406" y="1740344"/>
            <a:ext cx="4350592" cy="1754326"/>
          </a:xfrm>
          <a:prstGeom prst="rect">
            <a:avLst/>
          </a:prstGeom>
          <a:noFill/>
        </p:spPr>
        <p:txBody>
          <a:bodyPr wrap="square" rtlCol="0">
            <a:spAutoFit/>
          </a:bodyPr>
          <a:lstStyle/>
          <a:p>
            <a:r>
              <a:rPr lang="es-AR" b="1" dirty="0"/>
              <a:t>Fase de búsqueda:</a:t>
            </a:r>
            <a:endParaRPr lang="es-AR" dirty="0"/>
          </a:p>
          <a:p>
            <a:pPr marL="285750" indent="-285750">
              <a:buFont typeface="Arial" panose="020B0604020202020204" pitchFamily="34" charset="0"/>
              <a:buChar char="•"/>
            </a:pPr>
            <a:r>
              <a:rPr lang="es-AR" dirty="0"/>
              <a:t>Calculo de la dirección física de la instrucción.</a:t>
            </a:r>
          </a:p>
          <a:p>
            <a:pPr marL="285750" indent="-285750">
              <a:buFont typeface="Arial" panose="020B0604020202020204" pitchFamily="34" charset="0"/>
              <a:buChar char="•"/>
            </a:pPr>
            <a:r>
              <a:rPr lang="es-AR" dirty="0"/>
              <a:t>Dar orden de lectura RD</a:t>
            </a:r>
          </a:p>
          <a:p>
            <a:pPr marL="285750" indent="-285750">
              <a:buFont typeface="Arial" panose="020B0604020202020204" pitchFamily="34" charset="0"/>
              <a:buChar char="•"/>
            </a:pPr>
            <a:r>
              <a:rPr lang="es-AR" dirty="0"/>
              <a:t>Se carga el registro IR</a:t>
            </a:r>
          </a:p>
          <a:p>
            <a:endParaRPr lang="es-AR" dirty="0"/>
          </a:p>
        </p:txBody>
      </p:sp>
      <p:sp>
        <p:nvSpPr>
          <p:cNvPr id="10" name="TextBox 9">
            <a:extLst>
              <a:ext uri="{FF2B5EF4-FFF2-40B4-BE49-F238E27FC236}">
                <a16:creationId xmlns:a16="http://schemas.microsoft.com/office/drawing/2014/main" id="{CD2540FD-143B-427C-8B6B-DC86CA5F957E}"/>
              </a:ext>
            </a:extLst>
          </p:cNvPr>
          <p:cNvSpPr txBox="1"/>
          <p:nvPr/>
        </p:nvSpPr>
        <p:spPr>
          <a:xfrm>
            <a:off x="5789290" y="1772816"/>
            <a:ext cx="881186" cy="307777"/>
          </a:xfrm>
          <a:prstGeom prst="rect">
            <a:avLst/>
          </a:prstGeom>
          <a:noFill/>
        </p:spPr>
        <p:txBody>
          <a:bodyPr wrap="square" rtlCol="0">
            <a:spAutoFit/>
          </a:bodyPr>
          <a:lstStyle/>
          <a:p>
            <a:r>
              <a:rPr lang="es-AR" sz="1400" dirty="0"/>
              <a:t>RD/WR</a:t>
            </a:r>
          </a:p>
        </p:txBody>
      </p:sp>
      <p:sp>
        <p:nvSpPr>
          <p:cNvPr id="18" name="TextBox 17">
            <a:extLst>
              <a:ext uri="{FF2B5EF4-FFF2-40B4-BE49-F238E27FC236}">
                <a16:creationId xmlns:a16="http://schemas.microsoft.com/office/drawing/2014/main" id="{731D5494-B4A5-4EBC-A942-466FDAA72A68}"/>
              </a:ext>
            </a:extLst>
          </p:cNvPr>
          <p:cNvSpPr txBox="1"/>
          <p:nvPr/>
        </p:nvSpPr>
        <p:spPr>
          <a:xfrm>
            <a:off x="3174368" y="3430218"/>
            <a:ext cx="2196485" cy="1169551"/>
          </a:xfrm>
          <a:prstGeom prst="rect">
            <a:avLst/>
          </a:prstGeom>
          <a:noFill/>
        </p:spPr>
        <p:txBody>
          <a:bodyPr wrap="square" rtlCol="0">
            <a:spAutoFit/>
          </a:bodyPr>
          <a:lstStyle/>
          <a:p>
            <a:r>
              <a:rPr lang="es-AR" sz="1400" dirty="0"/>
              <a:t>Dirección lógica de la instrucción  CS:IP</a:t>
            </a:r>
          </a:p>
          <a:p>
            <a:endParaRPr lang="es-AR" sz="1400" dirty="0"/>
          </a:p>
          <a:p>
            <a:r>
              <a:rPr lang="es-AR" sz="1400" dirty="0"/>
              <a:t>Dirección física</a:t>
            </a:r>
          </a:p>
          <a:p>
            <a:r>
              <a:rPr lang="es-AR" sz="1400" dirty="0"/>
              <a:t>13E0 * 10 + 0103 = 13F03</a:t>
            </a:r>
          </a:p>
        </p:txBody>
      </p:sp>
      <p:cxnSp>
        <p:nvCxnSpPr>
          <p:cNvPr id="21" name="Straight Arrow Connector 20">
            <a:extLst>
              <a:ext uri="{FF2B5EF4-FFF2-40B4-BE49-F238E27FC236}">
                <a16:creationId xmlns:a16="http://schemas.microsoft.com/office/drawing/2014/main" id="{C81A066A-E3B7-42FC-AA3C-D3D0E7CA9AD3}"/>
              </a:ext>
            </a:extLst>
          </p:cNvPr>
          <p:cNvCxnSpPr>
            <a:cxnSpLocks/>
          </p:cNvCxnSpPr>
          <p:nvPr/>
        </p:nvCxnSpPr>
        <p:spPr>
          <a:xfrm>
            <a:off x="2806600" y="2717294"/>
            <a:ext cx="383936" cy="777367"/>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7" name="Oval 26">
            <a:extLst>
              <a:ext uri="{FF2B5EF4-FFF2-40B4-BE49-F238E27FC236}">
                <a16:creationId xmlns:a16="http://schemas.microsoft.com/office/drawing/2014/main" id="{0EFF4CF3-1EC1-433E-86A7-D5DDAF9D19C4}"/>
              </a:ext>
            </a:extLst>
          </p:cNvPr>
          <p:cNvSpPr/>
          <p:nvPr/>
        </p:nvSpPr>
        <p:spPr>
          <a:xfrm>
            <a:off x="5806380" y="1772816"/>
            <a:ext cx="360040" cy="32458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58" name="Rectangle 57">
            <a:extLst>
              <a:ext uri="{FF2B5EF4-FFF2-40B4-BE49-F238E27FC236}">
                <a16:creationId xmlns:a16="http://schemas.microsoft.com/office/drawing/2014/main" id="{A60934FD-EA76-458E-95C3-59EB5E20A439}"/>
              </a:ext>
            </a:extLst>
          </p:cNvPr>
          <p:cNvSpPr/>
          <p:nvPr/>
        </p:nvSpPr>
        <p:spPr>
          <a:xfrm>
            <a:off x="1269876" y="3162454"/>
            <a:ext cx="1152128" cy="33855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dirty="0">
              <a:solidFill>
                <a:schemeClr val="tx1"/>
              </a:solidFill>
            </a:endParaRPr>
          </a:p>
        </p:txBody>
      </p:sp>
      <p:sp>
        <p:nvSpPr>
          <p:cNvPr id="59" name="TextBox 58">
            <a:extLst>
              <a:ext uri="{FF2B5EF4-FFF2-40B4-BE49-F238E27FC236}">
                <a16:creationId xmlns:a16="http://schemas.microsoft.com/office/drawing/2014/main" id="{80DB2D42-912B-4987-8B6A-4D60B0773291}"/>
              </a:ext>
            </a:extLst>
          </p:cNvPr>
          <p:cNvSpPr txBox="1"/>
          <p:nvPr/>
        </p:nvSpPr>
        <p:spPr>
          <a:xfrm>
            <a:off x="2552300" y="3193231"/>
            <a:ext cx="383936" cy="307777"/>
          </a:xfrm>
          <a:prstGeom prst="rect">
            <a:avLst/>
          </a:prstGeom>
          <a:noFill/>
        </p:spPr>
        <p:txBody>
          <a:bodyPr wrap="square" rtlCol="0">
            <a:spAutoFit/>
          </a:bodyPr>
          <a:lstStyle/>
          <a:p>
            <a:r>
              <a:rPr lang="es-AR" sz="1400" dirty="0"/>
              <a:t>BX</a:t>
            </a:r>
          </a:p>
        </p:txBody>
      </p:sp>
      <p:sp>
        <p:nvSpPr>
          <p:cNvPr id="60" name="Rectangle 59">
            <a:extLst>
              <a:ext uri="{FF2B5EF4-FFF2-40B4-BE49-F238E27FC236}">
                <a16:creationId xmlns:a16="http://schemas.microsoft.com/office/drawing/2014/main" id="{8095F4E5-6EE7-4646-BB02-39F893DF81F6}"/>
              </a:ext>
            </a:extLst>
          </p:cNvPr>
          <p:cNvSpPr/>
          <p:nvPr/>
        </p:nvSpPr>
        <p:spPr>
          <a:xfrm>
            <a:off x="1269876" y="2780928"/>
            <a:ext cx="1152128" cy="33855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solidFill>
                  <a:schemeClr val="tx1"/>
                </a:solidFill>
              </a:rPr>
              <a:t>0002</a:t>
            </a:r>
          </a:p>
        </p:txBody>
      </p:sp>
      <p:sp>
        <p:nvSpPr>
          <p:cNvPr id="62" name="TextBox 61">
            <a:extLst>
              <a:ext uri="{FF2B5EF4-FFF2-40B4-BE49-F238E27FC236}">
                <a16:creationId xmlns:a16="http://schemas.microsoft.com/office/drawing/2014/main" id="{2486059D-B478-417D-AE91-8FF19DE72FA7}"/>
              </a:ext>
            </a:extLst>
          </p:cNvPr>
          <p:cNvSpPr txBox="1"/>
          <p:nvPr/>
        </p:nvSpPr>
        <p:spPr>
          <a:xfrm>
            <a:off x="2561983" y="2838707"/>
            <a:ext cx="383936" cy="307777"/>
          </a:xfrm>
          <a:prstGeom prst="rect">
            <a:avLst/>
          </a:prstGeom>
          <a:noFill/>
        </p:spPr>
        <p:txBody>
          <a:bodyPr wrap="square" rtlCol="0">
            <a:spAutoFit/>
          </a:bodyPr>
          <a:lstStyle/>
          <a:p>
            <a:r>
              <a:rPr lang="es-AR" sz="1400" dirty="0"/>
              <a:t>AX</a:t>
            </a:r>
          </a:p>
        </p:txBody>
      </p:sp>
    </p:spTree>
    <p:extLst>
      <p:ext uri="{BB962C8B-B14F-4D97-AF65-F5344CB8AC3E}">
        <p14:creationId xmlns:p14="http://schemas.microsoft.com/office/powerpoint/2010/main" val="5450372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AR" dirty="0"/>
              <a:t>Ciclo de instrucción – Fase ejecución</a:t>
            </a:r>
          </a:p>
        </p:txBody>
      </p:sp>
      <p:sp>
        <p:nvSpPr>
          <p:cNvPr id="7" name="Marcador de pie de página 6"/>
          <p:cNvSpPr>
            <a:spLocks noGrp="1"/>
          </p:cNvSpPr>
          <p:nvPr>
            <p:ph type="ftr" sz="quarter" idx="11"/>
          </p:nvPr>
        </p:nvSpPr>
        <p:spPr/>
        <p:txBody>
          <a:bodyPr/>
          <a:lstStyle/>
          <a:p>
            <a:r>
              <a:rPr lang="en-US" dirty="0" err="1"/>
              <a:t>Arquitectura</a:t>
            </a:r>
            <a:r>
              <a:rPr lang="en-US" dirty="0"/>
              <a:t> de </a:t>
            </a:r>
            <a:r>
              <a:rPr lang="en-US" dirty="0" err="1"/>
              <a:t>Computadores</a:t>
            </a:r>
            <a:endParaRPr lang="en-US" dirty="0"/>
          </a:p>
        </p:txBody>
      </p:sp>
      <p:sp>
        <p:nvSpPr>
          <p:cNvPr id="8" name="Marcador de número de diapositiva 7"/>
          <p:cNvSpPr>
            <a:spLocks noGrp="1"/>
          </p:cNvSpPr>
          <p:nvPr>
            <p:ph type="sldNum" sz="quarter" idx="12"/>
          </p:nvPr>
        </p:nvSpPr>
        <p:spPr/>
        <p:txBody>
          <a:bodyPr/>
          <a:lstStyle/>
          <a:p>
            <a:fld id="{E5137D0E-4A4F-4307-8994-C1891D747D59}" type="slidenum">
              <a:rPr lang="en-US" smtClean="0"/>
              <a:t>11</a:t>
            </a:fld>
            <a:endParaRPr lang="en-US" dirty="0"/>
          </a:p>
        </p:txBody>
      </p:sp>
      <p:sp>
        <p:nvSpPr>
          <p:cNvPr id="9" name="TextBox 8">
            <a:extLst>
              <a:ext uri="{FF2B5EF4-FFF2-40B4-BE49-F238E27FC236}">
                <a16:creationId xmlns:a16="http://schemas.microsoft.com/office/drawing/2014/main" id="{47BE571F-2055-485C-9FD3-0BCC4F25D872}"/>
              </a:ext>
            </a:extLst>
          </p:cNvPr>
          <p:cNvSpPr txBox="1"/>
          <p:nvPr/>
        </p:nvSpPr>
        <p:spPr>
          <a:xfrm>
            <a:off x="304038" y="1844824"/>
            <a:ext cx="2471737" cy="369332"/>
          </a:xfrm>
          <a:prstGeom prst="rect">
            <a:avLst/>
          </a:prstGeom>
          <a:noFill/>
          <a:ln>
            <a:noFill/>
          </a:ln>
        </p:spPr>
        <p:txBody>
          <a:bodyPr wrap="square" rtlCol="0">
            <a:spAutoFit/>
          </a:bodyPr>
          <a:lstStyle/>
          <a:p>
            <a:r>
              <a:rPr lang="es-AR" dirty="0"/>
              <a:t>CPU = CU + ALU</a:t>
            </a:r>
          </a:p>
        </p:txBody>
      </p:sp>
      <p:sp>
        <p:nvSpPr>
          <p:cNvPr id="11" name="Rectangle 10">
            <a:extLst>
              <a:ext uri="{FF2B5EF4-FFF2-40B4-BE49-F238E27FC236}">
                <a16:creationId xmlns:a16="http://schemas.microsoft.com/office/drawing/2014/main" id="{5EADCEB0-D947-4A8C-BB6C-4BBAEC7C8BF3}"/>
              </a:ext>
            </a:extLst>
          </p:cNvPr>
          <p:cNvSpPr/>
          <p:nvPr/>
        </p:nvSpPr>
        <p:spPr>
          <a:xfrm>
            <a:off x="1053852" y="2172578"/>
            <a:ext cx="2012926" cy="348867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2" name="Rectangle 11">
            <a:extLst>
              <a:ext uri="{FF2B5EF4-FFF2-40B4-BE49-F238E27FC236}">
                <a16:creationId xmlns:a16="http://schemas.microsoft.com/office/drawing/2014/main" id="{3F2168AD-96A6-4A66-B51E-8E4F85DE4D4A}"/>
              </a:ext>
            </a:extLst>
          </p:cNvPr>
          <p:cNvSpPr/>
          <p:nvPr/>
        </p:nvSpPr>
        <p:spPr>
          <a:xfrm>
            <a:off x="2327091" y="2132856"/>
            <a:ext cx="739687" cy="57582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s-AR" dirty="0"/>
              <a:t>MMU</a:t>
            </a:r>
          </a:p>
        </p:txBody>
      </p:sp>
      <p:sp>
        <p:nvSpPr>
          <p:cNvPr id="13" name="Rectangle 12">
            <a:extLst>
              <a:ext uri="{FF2B5EF4-FFF2-40B4-BE49-F238E27FC236}">
                <a16:creationId xmlns:a16="http://schemas.microsoft.com/office/drawing/2014/main" id="{7C6CACA4-49D8-4972-8785-C8942D552499}"/>
              </a:ext>
            </a:extLst>
          </p:cNvPr>
          <p:cNvSpPr/>
          <p:nvPr/>
        </p:nvSpPr>
        <p:spPr>
          <a:xfrm>
            <a:off x="1277018" y="3573016"/>
            <a:ext cx="1152128" cy="33855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solidFill>
                  <a:schemeClr val="tx1"/>
                </a:solidFill>
              </a:rPr>
              <a:t>0106</a:t>
            </a:r>
          </a:p>
        </p:txBody>
      </p:sp>
      <p:sp>
        <p:nvSpPr>
          <p:cNvPr id="14" name="TextBox 13">
            <a:extLst>
              <a:ext uri="{FF2B5EF4-FFF2-40B4-BE49-F238E27FC236}">
                <a16:creationId xmlns:a16="http://schemas.microsoft.com/office/drawing/2014/main" id="{826EFD9A-42EC-4A54-AABE-B80DE919AA2C}"/>
              </a:ext>
            </a:extLst>
          </p:cNvPr>
          <p:cNvSpPr txBox="1"/>
          <p:nvPr/>
        </p:nvSpPr>
        <p:spPr>
          <a:xfrm>
            <a:off x="159659" y="3088542"/>
            <a:ext cx="1152128" cy="338554"/>
          </a:xfrm>
          <a:prstGeom prst="rect">
            <a:avLst/>
          </a:prstGeom>
          <a:noFill/>
        </p:spPr>
        <p:txBody>
          <a:bodyPr wrap="square" rtlCol="0">
            <a:spAutoFit/>
          </a:bodyPr>
          <a:lstStyle/>
          <a:p>
            <a:r>
              <a:rPr lang="es-AR" sz="1600" dirty="0"/>
              <a:t>Registros</a:t>
            </a:r>
          </a:p>
        </p:txBody>
      </p:sp>
      <p:sp>
        <p:nvSpPr>
          <p:cNvPr id="15" name="Rectangle 14">
            <a:extLst>
              <a:ext uri="{FF2B5EF4-FFF2-40B4-BE49-F238E27FC236}">
                <a16:creationId xmlns:a16="http://schemas.microsoft.com/office/drawing/2014/main" id="{5352B5FC-8B56-4424-A5F5-A4FE60CFDBED}"/>
              </a:ext>
            </a:extLst>
          </p:cNvPr>
          <p:cNvSpPr/>
          <p:nvPr/>
        </p:nvSpPr>
        <p:spPr>
          <a:xfrm>
            <a:off x="17589" y="5764668"/>
            <a:ext cx="1080120" cy="54060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1200" dirty="0">
                <a:solidFill>
                  <a:schemeClr val="tx1"/>
                </a:solidFill>
              </a:rPr>
              <a:t>Reloj y Secuenciador</a:t>
            </a:r>
          </a:p>
        </p:txBody>
      </p:sp>
      <p:sp>
        <p:nvSpPr>
          <p:cNvPr id="16" name="Rectangle 15">
            <a:extLst>
              <a:ext uri="{FF2B5EF4-FFF2-40B4-BE49-F238E27FC236}">
                <a16:creationId xmlns:a16="http://schemas.microsoft.com/office/drawing/2014/main" id="{7E41CB7A-4530-4452-99E5-1298E70BFBA2}"/>
              </a:ext>
            </a:extLst>
          </p:cNvPr>
          <p:cNvSpPr/>
          <p:nvPr/>
        </p:nvSpPr>
        <p:spPr>
          <a:xfrm>
            <a:off x="5734372" y="2314056"/>
            <a:ext cx="1987289" cy="298864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7" name="TextBox 16">
            <a:extLst>
              <a:ext uri="{FF2B5EF4-FFF2-40B4-BE49-F238E27FC236}">
                <a16:creationId xmlns:a16="http://schemas.microsoft.com/office/drawing/2014/main" id="{7564D25A-AD24-412C-9E3C-5DD7668F3DD2}"/>
              </a:ext>
            </a:extLst>
          </p:cNvPr>
          <p:cNvSpPr txBox="1"/>
          <p:nvPr/>
        </p:nvSpPr>
        <p:spPr>
          <a:xfrm>
            <a:off x="6499278" y="1899921"/>
            <a:ext cx="2160240" cy="369332"/>
          </a:xfrm>
          <a:prstGeom prst="rect">
            <a:avLst/>
          </a:prstGeom>
          <a:noFill/>
        </p:spPr>
        <p:txBody>
          <a:bodyPr wrap="square" rtlCol="0">
            <a:spAutoFit/>
          </a:bodyPr>
          <a:lstStyle/>
          <a:p>
            <a:r>
              <a:rPr lang="es-AR" dirty="0"/>
              <a:t>Memoria Principal</a:t>
            </a:r>
          </a:p>
        </p:txBody>
      </p:sp>
      <p:cxnSp>
        <p:nvCxnSpPr>
          <p:cNvPr id="19" name="Connector: Elbow 18">
            <a:extLst>
              <a:ext uri="{FF2B5EF4-FFF2-40B4-BE49-F238E27FC236}">
                <a16:creationId xmlns:a16="http://schemas.microsoft.com/office/drawing/2014/main" id="{75548503-0049-4AE2-946E-93AC495961F1}"/>
              </a:ext>
            </a:extLst>
          </p:cNvPr>
          <p:cNvCxnSpPr>
            <a:cxnSpLocks/>
            <a:stCxn id="15" idx="0"/>
            <a:endCxn id="11" idx="1"/>
          </p:cNvCxnSpPr>
          <p:nvPr/>
        </p:nvCxnSpPr>
        <p:spPr>
          <a:xfrm rot="5400000" flipH="1" flipV="1">
            <a:off x="-118127" y="4592690"/>
            <a:ext cx="1847755" cy="496203"/>
          </a:xfrm>
          <a:prstGeom prst="bentConnector2">
            <a:avLst/>
          </a:prstGeom>
          <a:ln>
            <a:solidFill>
              <a:schemeClr val="accent1"/>
            </a:solidFill>
            <a:tailEnd type="none"/>
          </a:ln>
        </p:spPr>
        <p:style>
          <a:lnRef idx="1">
            <a:schemeClr val="accent1"/>
          </a:lnRef>
          <a:fillRef idx="0">
            <a:schemeClr val="accent1"/>
          </a:fillRef>
          <a:effectRef idx="0">
            <a:schemeClr val="accent1"/>
          </a:effectRef>
          <a:fontRef idx="minor">
            <a:schemeClr val="tx1"/>
          </a:fontRef>
        </p:style>
      </p:cxnSp>
      <p:sp>
        <p:nvSpPr>
          <p:cNvPr id="22" name="Arrow: Left-Right 21">
            <a:extLst>
              <a:ext uri="{FF2B5EF4-FFF2-40B4-BE49-F238E27FC236}">
                <a16:creationId xmlns:a16="http://schemas.microsoft.com/office/drawing/2014/main" id="{26F8B1D8-734B-40C5-9152-CFD7D42E669A}"/>
              </a:ext>
            </a:extLst>
          </p:cNvPr>
          <p:cNvSpPr/>
          <p:nvPr/>
        </p:nvSpPr>
        <p:spPr>
          <a:xfrm>
            <a:off x="3142083" y="5298039"/>
            <a:ext cx="2535141" cy="507225"/>
          </a:xfrm>
          <a:prstGeom prst="leftRightArrow">
            <a:avLst>
              <a:gd name="adj1" fmla="val 38733"/>
              <a:gd name="adj2" fmla="val 50000"/>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24" name="TextBox 23">
            <a:extLst>
              <a:ext uri="{FF2B5EF4-FFF2-40B4-BE49-F238E27FC236}">
                <a16:creationId xmlns:a16="http://schemas.microsoft.com/office/drawing/2014/main" id="{1FF6C66B-FBEC-4052-A8AF-CBC140198C7E}"/>
              </a:ext>
            </a:extLst>
          </p:cNvPr>
          <p:cNvSpPr txBox="1"/>
          <p:nvPr/>
        </p:nvSpPr>
        <p:spPr>
          <a:xfrm>
            <a:off x="3469254" y="5131658"/>
            <a:ext cx="1468708" cy="369332"/>
          </a:xfrm>
          <a:prstGeom prst="rect">
            <a:avLst/>
          </a:prstGeom>
          <a:noFill/>
        </p:spPr>
        <p:txBody>
          <a:bodyPr wrap="square" rtlCol="0">
            <a:spAutoFit/>
          </a:bodyPr>
          <a:lstStyle/>
          <a:p>
            <a:r>
              <a:rPr lang="es-AR" dirty="0"/>
              <a:t>Bus de datos</a:t>
            </a:r>
          </a:p>
        </p:txBody>
      </p:sp>
      <p:sp>
        <p:nvSpPr>
          <p:cNvPr id="25" name="Arrow: Right 24">
            <a:extLst>
              <a:ext uri="{FF2B5EF4-FFF2-40B4-BE49-F238E27FC236}">
                <a16:creationId xmlns:a16="http://schemas.microsoft.com/office/drawing/2014/main" id="{FD14DCAC-2D11-40EC-BC33-CC76EDAC416B}"/>
              </a:ext>
            </a:extLst>
          </p:cNvPr>
          <p:cNvSpPr/>
          <p:nvPr/>
        </p:nvSpPr>
        <p:spPr>
          <a:xfrm>
            <a:off x="3090244" y="2620751"/>
            <a:ext cx="2024175" cy="718268"/>
          </a:xfrm>
          <a:prstGeom prst="rightArrow">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dirty="0"/>
          </a:p>
        </p:txBody>
      </p:sp>
      <p:sp>
        <p:nvSpPr>
          <p:cNvPr id="26" name="TextBox 25">
            <a:extLst>
              <a:ext uri="{FF2B5EF4-FFF2-40B4-BE49-F238E27FC236}">
                <a16:creationId xmlns:a16="http://schemas.microsoft.com/office/drawing/2014/main" id="{EB0C876F-1507-40C8-852B-C71868242D5F}"/>
              </a:ext>
            </a:extLst>
          </p:cNvPr>
          <p:cNvSpPr txBox="1"/>
          <p:nvPr/>
        </p:nvSpPr>
        <p:spPr>
          <a:xfrm>
            <a:off x="3105016" y="2810788"/>
            <a:ext cx="2144495" cy="369332"/>
          </a:xfrm>
          <a:prstGeom prst="rect">
            <a:avLst/>
          </a:prstGeom>
          <a:noFill/>
        </p:spPr>
        <p:txBody>
          <a:bodyPr wrap="square" rtlCol="0">
            <a:spAutoFit/>
          </a:bodyPr>
          <a:lstStyle/>
          <a:p>
            <a:r>
              <a:rPr lang="es-AR" dirty="0"/>
              <a:t>Bus de direcciones</a:t>
            </a:r>
          </a:p>
        </p:txBody>
      </p:sp>
      <p:cxnSp>
        <p:nvCxnSpPr>
          <p:cNvPr id="30" name="Connector: Elbow 29">
            <a:extLst>
              <a:ext uri="{FF2B5EF4-FFF2-40B4-BE49-F238E27FC236}">
                <a16:creationId xmlns:a16="http://schemas.microsoft.com/office/drawing/2014/main" id="{567584AA-F0F3-49D1-A665-5C218BE157E6}"/>
              </a:ext>
            </a:extLst>
          </p:cNvPr>
          <p:cNvCxnSpPr>
            <a:cxnSpLocks/>
            <a:stCxn id="11" idx="0"/>
            <a:endCxn id="3" idx="0"/>
          </p:cNvCxnSpPr>
          <p:nvPr/>
        </p:nvCxnSpPr>
        <p:spPr>
          <a:xfrm rot="16200000" flipH="1">
            <a:off x="4178698" y="54195"/>
            <a:ext cx="113826" cy="4350592"/>
          </a:xfrm>
          <a:prstGeom prst="bentConnector3">
            <a:avLst>
              <a:gd name="adj1" fmla="val -200833"/>
            </a:avLst>
          </a:prstGeom>
          <a:ln w="28575" cmpd="sng">
            <a:solidFill>
              <a:srgbClr val="C0000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E12F0518-A04D-4BEE-B060-49178D278047}"/>
              </a:ext>
            </a:extLst>
          </p:cNvPr>
          <p:cNvSpPr txBox="1"/>
          <p:nvPr/>
        </p:nvSpPr>
        <p:spPr>
          <a:xfrm>
            <a:off x="3323637" y="1940041"/>
            <a:ext cx="1731204" cy="369332"/>
          </a:xfrm>
          <a:prstGeom prst="rect">
            <a:avLst/>
          </a:prstGeom>
          <a:noFill/>
        </p:spPr>
        <p:txBody>
          <a:bodyPr wrap="square" rtlCol="0">
            <a:spAutoFit/>
          </a:bodyPr>
          <a:lstStyle/>
          <a:p>
            <a:r>
              <a:rPr lang="es-AR" dirty="0"/>
              <a:t>Bus de Control</a:t>
            </a:r>
          </a:p>
        </p:txBody>
      </p:sp>
      <p:sp>
        <p:nvSpPr>
          <p:cNvPr id="3" name="TextBox 2">
            <a:extLst>
              <a:ext uri="{FF2B5EF4-FFF2-40B4-BE49-F238E27FC236}">
                <a16:creationId xmlns:a16="http://schemas.microsoft.com/office/drawing/2014/main" id="{DA2AAA00-C3D6-4EB7-8DCE-ACB2CF7F1D15}"/>
              </a:ext>
            </a:extLst>
          </p:cNvPr>
          <p:cNvSpPr txBox="1"/>
          <p:nvPr/>
        </p:nvSpPr>
        <p:spPr>
          <a:xfrm>
            <a:off x="5863306" y="2286404"/>
            <a:ext cx="1095202" cy="307777"/>
          </a:xfrm>
          <a:prstGeom prst="rect">
            <a:avLst/>
          </a:prstGeom>
          <a:noFill/>
        </p:spPr>
        <p:txBody>
          <a:bodyPr wrap="square" rtlCol="0">
            <a:spAutoFit/>
          </a:bodyPr>
          <a:lstStyle/>
          <a:p>
            <a:r>
              <a:rPr lang="es-AR" sz="1400" dirty="0"/>
              <a:t>Segmento</a:t>
            </a:r>
          </a:p>
        </p:txBody>
      </p:sp>
      <p:sp>
        <p:nvSpPr>
          <p:cNvPr id="5" name="Rectangle 4">
            <a:extLst>
              <a:ext uri="{FF2B5EF4-FFF2-40B4-BE49-F238E27FC236}">
                <a16:creationId xmlns:a16="http://schemas.microsoft.com/office/drawing/2014/main" id="{76AA58E3-8A58-48E3-B95E-2A3A17EF48B8}"/>
              </a:ext>
            </a:extLst>
          </p:cNvPr>
          <p:cNvSpPr/>
          <p:nvPr/>
        </p:nvSpPr>
        <p:spPr>
          <a:xfrm>
            <a:off x="5878388" y="2608899"/>
            <a:ext cx="1293112" cy="2548293"/>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cxnSp>
        <p:nvCxnSpPr>
          <p:cNvPr id="23" name="Straight Connector 22">
            <a:extLst>
              <a:ext uri="{FF2B5EF4-FFF2-40B4-BE49-F238E27FC236}">
                <a16:creationId xmlns:a16="http://schemas.microsoft.com/office/drawing/2014/main" id="{24FC67D0-8799-4F07-A159-89E263C36504}"/>
              </a:ext>
            </a:extLst>
          </p:cNvPr>
          <p:cNvCxnSpPr>
            <a:cxnSpLocks/>
          </p:cNvCxnSpPr>
          <p:nvPr/>
        </p:nvCxnSpPr>
        <p:spPr>
          <a:xfrm>
            <a:off x="5878388" y="3573016"/>
            <a:ext cx="1293112" cy="0"/>
          </a:xfrm>
          <a:prstGeom prst="line">
            <a:avLst/>
          </a:prstGeom>
          <a:ln w="19050">
            <a:solidFill>
              <a:schemeClr val="tx1">
                <a:lumMod val="65000"/>
                <a:lumOff val="3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27D9C884-3A63-4921-A05A-C5AA48665BA8}"/>
              </a:ext>
            </a:extLst>
          </p:cNvPr>
          <p:cNvCxnSpPr>
            <a:cxnSpLocks/>
          </p:cNvCxnSpPr>
          <p:nvPr/>
        </p:nvCxnSpPr>
        <p:spPr>
          <a:xfrm>
            <a:off x="5878388" y="4408107"/>
            <a:ext cx="1283106" cy="0"/>
          </a:xfrm>
          <a:prstGeom prst="line">
            <a:avLst/>
          </a:prstGeom>
          <a:ln w="19050">
            <a:solidFill>
              <a:schemeClr val="tx1">
                <a:lumMod val="65000"/>
                <a:lumOff val="35000"/>
              </a:schemeClr>
            </a:solidFill>
            <a:tailEnd type="non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FFEC59C9-40EA-42BB-85D1-6A06A34B248D}"/>
              </a:ext>
            </a:extLst>
          </p:cNvPr>
          <p:cNvSpPr txBox="1"/>
          <p:nvPr/>
        </p:nvSpPr>
        <p:spPr>
          <a:xfrm>
            <a:off x="7124135" y="2935977"/>
            <a:ext cx="673012" cy="276999"/>
          </a:xfrm>
          <a:prstGeom prst="rect">
            <a:avLst/>
          </a:prstGeom>
          <a:noFill/>
        </p:spPr>
        <p:txBody>
          <a:bodyPr wrap="square" rtlCol="0">
            <a:spAutoFit/>
          </a:bodyPr>
          <a:lstStyle/>
          <a:p>
            <a:r>
              <a:rPr lang="es-AR" sz="1200" dirty="0"/>
              <a:t>Código</a:t>
            </a:r>
          </a:p>
        </p:txBody>
      </p:sp>
      <p:sp>
        <p:nvSpPr>
          <p:cNvPr id="38" name="TextBox 37">
            <a:extLst>
              <a:ext uri="{FF2B5EF4-FFF2-40B4-BE49-F238E27FC236}">
                <a16:creationId xmlns:a16="http://schemas.microsoft.com/office/drawing/2014/main" id="{C5E6218B-072F-42FD-8821-663AD01FCE8A}"/>
              </a:ext>
            </a:extLst>
          </p:cNvPr>
          <p:cNvSpPr txBox="1"/>
          <p:nvPr/>
        </p:nvSpPr>
        <p:spPr>
          <a:xfrm>
            <a:off x="7160380" y="3789040"/>
            <a:ext cx="673012" cy="276999"/>
          </a:xfrm>
          <a:prstGeom prst="rect">
            <a:avLst/>
          </a:prstGeom>
          <a:noFill/>
        </p:spPr>
        <p:txBody>
          <a:bodyPr wrap="square" rtlCol="0">
            <a:spAutoFit/>
          </a:bodyPr>
          <a:lstStyle/>
          <a:p>
            <a:r>
              <a:rPr lang="es-AR" sz="1200" dirty="0"/>
              <a:t>Datos</a:t>
            </a:r>
          </a:p>
        </p:txBody>
      </p:sp>
      <p:sp>
        <p:nvSpPr>
          <p:cNvPr id="39" name="TextBox 38">
            <a:extLst>
              <a:ext uri="{FF2B5EF4-FFF2-40B4-BE49-F238E27FC236}">
                <a16:creationId xmlns:a16="http://schemas.microsoft.com/office/drawing/2014/main" id="{C79C867C-D201-4DD3-8B2A-777E5EF3287A}"/>
              </a:ext>
            </a:extLst>
          </p:cNvPr>
          <p:cNvSpPr txBox="1"/>
          <p:nvPr/>
        </p:nvSpPr>
        <p:spPr>
          <a:xfrm>
            <a:off x="7221600" y="4520153"/>
            <a:ext cx="673012" cy="276999"/>
          </a:xfrm>
          <a:prstGeom prst="rect">
            <a:avLst/>
          </a:prstGeom>
          <a:noFill/>
        </p:spPr>
        <p:txBody>
          <a:bodyPr wrap="square" rtlCol="0">
            <a:spAutoFit/>
          </a:bodyPr>
          <a:lstStyle/>
          <a:p>
            <a:r>
              <a:rPr lang="es-AR" sz="1200" dirty="0"/>
              <a:t>Pila</a:t>
            </a:r>
          </a:p>
        </p:txBody>
      </p:sp>
      <p:sp>
        <p:nvSpPr>
          <p:cNvPr id="35" name="TextBox 34">
            <a:extLst>
              <a:ext uri="{FF2B5EF4-FFF2-40B4-BE49-F238E27FC236}">
                <a16:creationId xmlns:a16="http://schemas.microsoft.com/office/drawing/2014/main" id="{AB423831-1A4C-446A-8D18-4F2B3CD80ADB}"/>
              </a:ext>
            </a:extLst>
          </p:cNvPr>
          <p:cNvSpPr txBox="1"/>
          <p:nvPr/>
        </p:nvSpPr>
        <p:spPr>
          <a:xfrm>
            <a:off x="5446340" y="2368900"/>
            <a:ext cx="230885" cy="2893100"/>
          </a:xfrm>
          <a:prstGeom prst="rect">
            <a:avLst/>
          </a:prstGeom>
          <a:noFill/>
          <a:ln>
            <a:solidFill>
              <a:schemeClr val="tx1"/>
            </a:solidFill>
          </a:ln>
        </p:spPr>
        <p:txBody>
          <a:bodyPr wrap="square" rtlCol="0">
            <a:spAutoFit/>
          </a:bodyPr>
          <a:lstStyle/>
          <a:p>
            <a:r>
              <a:rPr lang="es-AR" sz="1400" dirty="0"/>
              <a:t>Decodifica</a:t>
            </a:r>
          </a:p>
          <a:p>
            <a:r>
              <a:rPr lang="es-AR" sz="1400" dirty="0" err="1"/>
              <a:t>dor</a:t>
            </a:r>
            <a:endParaRPr lang="es-AR" sz="1400" dirty="0"/>
          </a:p>
        </p:txBody>
      </p:sp>
      <p:sp>
        <p:nvSpPr>
          <p:cNvPr id="40" name="TextBox 39">
            <a:extLst>
              <a:ext uri="{FF2B5EF4-FFF2-40B4-BE49-F238E27FC236}">
                <a16:creationId xmlns:a16="http://schemas.microsoft.com/office/drawing/2014/main" id="{F80A03E0-D205-4C17-8B81-0FEF3D672625}"/>
              </a:ext>
            </a:extLst>
          </p:cNvPr>
          <p:cNvSpPr txBox="1"/>
          <p:nvPr/>
        </p:nvSpPr>
        <p:spPr>
          <a:xfrm>
            <a:off x="5164519" y="2564904"/>
            <a:ext cx="281821" cy="830997"/>
          </a:xfrm>
          <a:prstGeom prst="rect">
            <a:avLst/>
          </a:prstGeom>
          <a:noFill/>
          <a:ln>
            <a:solidFill>
              <a:schemeClr val="tx1"/>
            </a:solidFill>
          </a:ln>
        </p:spPr>
        <p:txBody>
          <a:bodyPr wrap="square" rtlCol="0">
            <a:spAutoFit/>
          </a:bodyPr>
          <a:lstStyle/>
          <a:p>
            <a:r>
              <a:rPr lang="es-AR" sz="1600" dirty="0"/>
              <a:t>MAR</a:t>
            </a:r>
          </a:p>
        </p:txBody>
      </p:sp>
      <p:sp>
        <p:nvSpPr>
          <p:cNvPr id="52" name="TextBox 51">
            <a:extLst>
              <a:ext uri="{FF2B5EF4-FFF2-40B4-BE49-F238E27FC236}">
                <a16:creationId xmlns:a16="http://schemas.microsoft.com/office/drawing/2014/main" id="{4D45D782-8CD4-4880-970E-64A7513F6B3B}"/>
              </a:ext>
            </a:extLst>
          </p:cNvPr>
          <p:cNvSpPr txBox="1"/>
          <p:nvPr/>
        </p:nvSpPr>
        <p:spPr>
          <a:xfrm>
            <a:off x="2542124" y="3573016"/>
            <a:ext cx="383936" cy="338554"/>
          </a:xfrm>
          <a:prstGeom prst="rect">
            <a:avLst/>
          </a:prstGeom>
          <a:noFill/>
        </p:spPr>
        <p:txBody>
          <a:bodyPr wrap="square" rtlCol="0">
            <a:spAutoFit/>
          </a:bodyPr>
          <a:lstStyle/>
          <a:p>
            <a:r>
              <a:rPr lang="es-AR" sz="1600" dirty="0"/>
              <a:t>IP</a:t>
            </a:r>
          </a:p>
        </p:txBody>
      </p:sp>
      <p:sp>
        <p:nvSpPr>
          <p:cNvPr id="53" name="Rectangle 52">
            <a:extLst>
              <a:ext uri="{FF2B5EF4-FFF2-40B4-BE49-F238E27FC236}">
                <a16:creationId xmlns:a16="http://schemas.microsoft.com/office/drawing/2014/main" id="{6FE970FD-72BE-4661-9A02-D93DC1EFA2B3}"/>
              </a:ext>
            </a:extLst>
          </p:cNvPr>
          <p:cNvSpPr/>
          <p:nvPr/>
        </p:nvSpPr>
        <p:spPr>
          <a:xfrm>
            <a:off x="1277018" y="4005064"/>
            <a:ext cx="1152128" cy="28803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solidFill>
                  <a:schemeClr val="tx1"/>
                </a:solidFill>
              </a:rPr>
              <a:t>13E0</a:t>
            </a:r>
          </a:p>
        </p:txBody>
      </p:sp>
      <p:sp>
        <p:nvSpPr>
          <p:cNvPr id="54" name="TextBox 53">
            <a:extLst>
              <a:ext uri="{FF2B5EF4-FFF2-40B4-BE49-F238E27FC236}">
                <a16:creationId xmlns:a16="http://schemas.microsoft.com/office/drawing/2014/main" id="{4224A43F-2632-47D8-860A-D1AC49316ED2}"/>
              </a:ext>
            </a:extLst>
          </p:cNvPr>
          <p:cNvSpPr txBox="1"/>
          <p:nvPr/>
        </p:nvSpPr>
        <p:spPr>
          <a:xfrm>
            <a:off x="2566020" y="4026550"/>
            <a:ext cx="480500" cy="338554"/>
          </a:xfrm>
          <a:prstGeom prst="rect">
            <a:avLst/>
          </a:prstGeom>
          <a:noFill/>
        </p:spPr>
        <p:txBody>
          <a:bodyPr wrap="square" rtlCol="0">
            <a:spAutoFit/>
          </a:bodyPr>
          <a:lstStyle/>
          <a:p>
            <a:r>
              <a:rPr lang="es-AR" sz="1600" dirty="0"/>
              <a:t>DS</a:t>
            </a:r>
          </a:p>
        </p:txBody>
      </p:sp>
      <p:sp>
        <p:nvSpPr>
          <p:cNvPr id="55" name="Rectangle 54">
            <a:extLst>
              <a:ext uri="{FF2B5EF4-FFF2-40B4-BE49-F238E27FC236}">
                <a16:creationId xmlns:a16="http://schemas.microsoft.com/office/drawing/2014/main" id="{6C6C8648-0986-4E7F-94BF-3947B5E5BDE9}"/>
              </a:ext>
            </a:extLst>
          </p:cNvPr>
          <p:cNvSpPr/>
          <p:nvPr/>
        </p:nvSpPr>
        <p:spPr>
          <a:xfrm>
            <a:off x="1282658" y="4365104"/>
            <a:ext cx="1152128" cy="28803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solidFill>
                  <a:schemeClr val="tx1"/>
                </a:solidFill>
              </a:rPr>
              <a:t>13E0</a:t>
            </a:r>
          </a:p>
        </p:txBody>
      </p:sp>
      <p:sp>
        <p:nvSpPr>
          <p:cNvPr id="56" name="TextBox 55">
            <a:extLst>
              <a:ext uri="{FF2B5EF4-FFF2-40B4-BE49-F238E27FC236}">
                <a16:creationId xmlns:a16="http://schemas.microsoft.com/office/drawing/2014/main" id="{723AFD2B-BDC6-4255-AD10-3FFDF248EE71}"/>
              </a:ext>
            </a:extLst>
          </p:cNvPr>
          <p:cNvSpPr txBox="1"/>
          <p:nvPr/>
        </p:nvSpPr>
        <p:spPr>
          <a:xfrm>
            <a:off x="2566019" y="4365104"/>
            <a:ext cx="480501" cy="338554"/>
          </a:xfrm>
          <a:prstGeom prst="rect">
            <a:avLst/>
          </a:prstGeom>
          <a:noFill/>
        </p:spPr>
        <p:txBody>
          <a:bodyPr wrap="square" rtlCol="0">
            <a:spAutoFit/>
          </a:bodyPr>
          <a:lstStyle/>
          <a:p>
            <a:r>
              <a:rPr lang="es-AR" sz="1600" dirty="0"/>
              <a:t>CS</a:t>
            </a:r>
          </a:p>
        </p:txBody>
      </p:sp>
      <p:sp>
        <p:nvSpPr>
          <p:cNvPr id="57" name="TextBox 56">
            <a:extLst>
              <a:ext uri="{FF2B5EF4-FFF2-40B4-BE49-F238E27FC236}">
                <a16:creationId xmlns:a16="http://schemas.microsoft.com/office/drawing/2014/main" id="{97BA9DA0-5614-452F-B0A8-B32C1714173D}"/>
              </a:ext>
            </a:extLst>
          </p:cNvPr>
          <p:cNvSpPr txBox="1"/>
          <p:nvPr/>
        </p:nvSpPr>
        <p:spPr>
          <a:xfrm>
            <a:off x="1064278" y="2298358"/>
            <a:ext cx="574279" cy="338554"/>
          </a:xfrm>
          <a:prstGeom prst="rect">
            <a:avLst/>
          </a:prstGeom>
          <a:noFill/>
        </p:spPr>
        <p:txBody>
          <a:bodyPr wrap="square" rtlCol="0">
            <a:spAutoFit/>
          </a:bodyPr>
          <a:lstStyle/>
          <a:p>
            <a:r>
              <a:rPr lang="es-AR" sz="1600" dirty="0"/>
              <a:t>CU</a:t>
            </a:r>
          </a:p>
        </p:txBody>
      </p:sp>
      <p:sp>
        <p:nvSpPr>
          <p:cNvPr id="63" name="Rectangle 62">
            <a:extLst>
              <a:ext uri="{FF2B5EF4-FFF2-40B4-BE49-F238E27FC236}">
                <a16:creationId xmlns:a16="http://schemas.microsoft.com/office/drawing/2014/main" id="{F970C109-DC4C-4B1F-883C-EDE32C525F7B}"/>
              </a:ext>
            </a:extLst>
          </p:cNvPr>
          <p:cNvSpPr/>
          <p:nvPr/>
        </p:nvSpPr>
        <p:spPr>
          <a:xfrm>
            <a:off x="1272420" y="4755362"/>
            <a:ext cx="1221591" cy="3385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t>BB      0400</a:t>
            </a:r>
          </a:p>
        </p:txBody>
      </p:sp>
      <p:sp>
        <p:nvSpPr>
          <p:cNvPr id="71" name="TextBox 70">
            <a:extLst>
              <a:ext uri="{FF2B5EF4-FFF2-40B4-BE49-F238E27FC236}">
                <a16:creationId xmlns:a16="http://schemas.microsoft.com/office/drawing/2014/main" id="{959D4DFD-D1B3-4A3E-BF87-F8FFA2C72F62}"/>
              </a:ext>
            </a:extLst>
          </p:cNvPr>
          <p:cNvSpPr txBox="1"/>
          <p:nvPr/>
        </p:nvSpPr>
        <p:spPr>
          <a:xfrm>
            <a:off x="1250681" y="5085184"/>
            <a:ext cx="552985" cy="276999"/>
          </a:xfrm>
          <a:prstGeom prst="rect">
            <a:avLst/>
          </a:prstGeom>
          <a:noFill/>
        </p:spPr>
        <p:txBody>
          <a:bodyPr wrap="square" rtlCol="0">
            <a:spAutoFit/>
          </a:bodyPr>
          <a:lstStyle/>
          <a:p>
            <a:r>
              <a:rPr lang="es-AR" sz="1200" dirty="0"/>
              <a:t>COP</a:t>
            </a:r>
          </a:p>
        </p:txBody>
      </p:sp>
      <p:sp>
        <p:nvSpPr>
          <p:cNvPr id="72" name="TextBox 71">
            <a:extLst>
              <a:ext uri="{FF2B5EF4-FFF2-40B4-BE49-F238E27FC236}">
                <a16:creationId xmlns:a16="http://schemas.microsoft.com/office/drawing/2014/main" id="{16AA6F80-1D99-46D3-A730-8C5542A66A4D}"/>
              </a:ext>
            </a:extLst>
          </p:cNvPr>
          <p:cNvSpPr txBox="1"/>
          <p:nvPr/>
        </p:nvSpPr>
        <p:spPr>
          <a:xfrm>
            <a:off x="1868532" y="5085184"/>
            <a:ext cx="625480" cy="276999"/>
          </a:xfrm>
          <a:prstGeom prst="rect">
            <a:avLst/>
          </a:prstGeom>
          <a:noFill/>
        </p:spPr>
        <p:txBody>
          <a:bodyPr wrap="square" rtlCol="0">
            <a:spAutoFit/>
          </a:bodyPr>
          <a:lstStyle/>
          <a:p>
            <a:r>
              <a:rPr lang="es-AR" sz="1200" dirty="0"/>
              <a:t>DATA</a:t>
            </a:r>
          </a:p>
        </p:txBody>
      </p:sp>
      <p:cxnSp>
        <p:nvCxnSpPr>
          <p:cNvPr id="74" name="Straight Connector 73">
            <a:extLst>
              <a:ext uri="{FF2B5EF4-FFF2-40B4-BE49-F238E27FC236}">
                <a16:creationId xmlns:a16="http://schemas.microsoft.com/office/drawing/2014/main" id="{FCBB656F-9F3A-4A12-A7F5-1973CF15DC57}"/>
              </a:ext>
            </a:extLst>
          </p:cNvPr>
          <p:cNvCxnSpPr>
            <a:cxnSpLocks/>
            <a:stCxn id="63" idx="0"/>
            <a:endCxn id="63" idx="2"/>
          </p:cNvCxnSpPr>
          <p:nvPr/>
        </p:nvCxnSpPr>
        <p:spPr>
          <a:xfrm>
            <a:off x="1883216" y="4755362"/>
            <a:ext cx="0" cy="338554"/>
          </a:xfrm>
          <a:prstGeom prst="line">
            <a:avLst/>
          </a:prstGeom>
          <a:ln>
            <a:solidFill>
              <a:srgbClr val="C00000"/>
            </a:solidFill>
            <a:tailEnd type="none"/>
          </a:ln>
        </p:spPr>
        <p:style>
          <a:lnRef idx="1">
            <a:schemeClr val="accent1"/>
          </a:lnRef>
          <a:fillRef idx="0">
            <a:schemeClr val="accent1"/>
          </a:fillRef>
          <a:effectRef idx="0">
            <a:schemeClr val="accent1"/>
          </a:effectRef>
          <a:fontRef idx="minor">
            <a:schemeClr val="tx1"/>
          </a:fontRef>
        </p:style>
      </p:cxnSp>
      <p:sp>
        <p:nvSpPr>
          <p:cNvPr id="77" name="Rectangle 76">
            <a:extLst>
              <a:ext uri="{FF2B5EF4-FFF2-40B4-BE49-F238E27FC236}">
                <a16:creationId xmlns:a16="http://schemas.microsoft.com/office/drawing/2014/main" id="{996763BB-9941-4915-91CD-5000581FC5BC}"/>
              </a:ext>
            </a:extLst>
          </p:cNvPr>
          <p:cNvSpPr/>
          <p:nvPr/>
        </p:nvSpPr>
        <p:spPr>
          <a:xfrm>
            <a:off x="1264362" y="5293971"/>
            <a:ext cx="1099942" cy="33855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sz="1200" dirty="0"/>
          </a:p>
        </p:txBody>
      </p:sp>
      <p:sp>
        <p:nvSpPr>
          <p:cNvPr id="78" name="TextBox 77">
            <a:extLst>
              <a:ext uri="{FF2B5EF4-FFF2-40B4-BE49-F238E27FC236}">
                <a16:creationId xmlns:a16="http://schemas.microsoft.com/office/drawing/2014/main" id="{B733BF60-450F-47DA-92AA-1CE07E609F05}"/>
              </a:ext>
            </a:extLst>
          </p:cNvPr>
          <p:cNvSpPr txBox="1"/>
          <p:nvPr/>
        </p:nvSpPr>
        <p:spPr>
          <a:xfrm>
            <a:off x="1282468" y="5302703"/>
            <a:ext cx="1099943" cy="276999"/>
          </a:xfrm>
          <a:prstGeom prst="rect">
            <a:avLst/>
          </a:prstGeom>
          <a:noFill/>
        </p:spPr>
        <p:txBody>
          <a:bodyPr wrap="square" rtlCol="0">
            <a:spAutoFit/>
          </a:bodyPr>
          <a:lstStyle/>
          <a:p>
            <a:r>
              <a:rPr lang="es-AR" sz="1200" dirty="0"/>
              <a:t>Decodificador</a:t>
            </a:r>
          </a:p>
        </p:txBody>
      </p:sp>
      <p:sp>
        <p:nvSpPr>
          <p:cNvPr id="79" name="TextBox 78">
            <a:extLst>
              <a:ext uri="{FF2B5EF4-FFF2-40B4-BE49-F238E27FC236}">
                <a16:creationId xmlns:a16="http://schemas.microsoft.com/office/drawing/2014/main" id="{B09FCBE1-2346-4786-979C-FC4F5134402A}"/>
              </a:ext>
            </a:extLst>
          </p:cNvPr>
          <p:cNvSpPr txBox="1"/>
          <p:nvPr/>
        </p:nvSpPr>
        <p:spPr>
          <a:xfrm>
            <a:off x="5806380" y="5445224"/>
            <a:ext cx="1800200" cy="369332"/>
          </a:xfrm>
          <a:prstGeom prst="rect">
            <a:avLst/>
          </a:prstGeom>
          <a:noFill/>
          <a:ln>
            <a:solidFill>
              <a:schemeClr val="accent1">
                <a:shade val="50000"/>
              </a:schemeClr>
            </a:solidFill>
          </a:ln>
        </p:spPr>
        <p:txBody>
          <a:bodyPr wrap="square" rtlCol="0">
            <a:spAutoFit/>
          </a:bodyPr>
          <a:lstStyle/>
          <a:p>
            <a:r>
              <a:rPr lang="es-AR" dirty="0"/>
              <a:t>MDR</a:t>
            </a:r>
          </a:p>
        </p:txBody>
      </p:sp>
      <p:sp>
        <p:nvSpPr>
          <p:cNvPr id="80" name="TextBox 79">
            <a:extLst>
              <a:ext uri="{FF2B5EF4-FFF2-40B4-BE49-F238E27FC236}">
                <a16:creationId xmlns:a16="http://schemas.microsoft.com/office/drawing/2014/main" id="{56CE3940-AE91-4244-8596-73AB9345F4D3}"/>
              </a:ext>
            </a:extLst>
          </p:cNvPr>
          <p:cNvSpPr txBox="1"/>
          <p:nvPr/>
        </p:nvSpPr>
        <p:spPr>
          <a:xfrm>
            <a:off x="1557908" y="5733256"/>
            <a:ext cx="1780098" cy="646331"/>
          </a:xfrm>
          <a:prstGeom prst="rect">
            <a:avLst/>
          </a:prstGeom>
          <a:noFill/>
          <a:ln>
            <a:solidFill>
              <a:schemeClr val="tx1"/>
            </a:solidFill>
          </a:ln>
        </p:spPr>
        <p:txBody>
          <a:bodyPr wrap="square" rtlCol="0">
            <a:spAutoFit/>
          </a:bodyPr>
          <a:lstStyle/>
          <a:p>
            <a:r>
              <a:rPr lang="es-AR" dirty="0"/>
              <a:t>ALU</a:t>
            </a:r>
          </a:p>
          <a:p>
            <a:r>
              <a:rPr lang="es-AR" dirty="0"/>
              <a:t>Registros - </a:t>
            </a:r>
            <a:r>
              <a:rPr lang="es-AR" dirty="0" err="1"/>
              <a:t>Flags</a:t>
            </a:r>
            <a:endParaRPr lang="es-AR" dirty="0"/>
          </a:p>
        </p:txBody>
      </p:sp>
      <p:cxnSp>
        <p:nvCxnSpPr>
          <p:cNvPr id="82" name="Connector: Elbow 81">
            <a:extLst>
              <a:ext uri="{FF2B5EF4-FFF2-40B4-BE49-F238E27FC236}">
                <a16:creationId xmlns:a16="http://schemas.microsoft.com/office/drawing/2014/main" id="{E3065689-FF3A-4A91-A016-48804FCD7F8E}"/>
              </a:ext>
            </a:extLst>
          </p:cNvPr>
          <p:cNvCxnSpPr>
            <a:cxnSpLocks/>
            <a:endCxn id="80" idx="1"/>
          </p:cNvCxnSpPr>
          <p:nvPr/>
        </p:nvCxnSpPr>
        <p:spPr>
          <a:xfrm rot="16200000" flipH="1">
            <a:off x="1206709" y="5705223"/>
            <a:ext cx="395172" cy="307225"/>
          </a:xfrm>
          <a:prstGeom prst="bentConnector2">
            <a:avLst/>
          </a:prstGeom>
          <a:ln>
            <a:solidFill>
              <a:schemeClr val="tx1"/>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84" name="TextBox 83">
            <a:extLst>
              <a:ext uri="{FF2B5EF4-FFF2-40B4-BE49-F238E27FC236}">
                <a16:creationId xmlns:a16="http://schemas.microsoft.com/office/drawing/2014/main" id="{47CB250E-7E42-47FF-B01F-AE8BD333A6AC}"/>
              </a:ext>
            </a:extLst>
          </p:cNvPr>
          <p:cNvSpPr txBox="1"/>
          <p:nvPr/>
        </p:nvSpPr>
        <p:spPr>
          <a:xfrm>
            <a:off x="2498832" y="4797152"/>
            <a:ext cx="480501" cy="338554"/>
          </a:xfrm>
          <a:prstGeom prst="rect">
            <a:avLst/>
          </a:prstGeom>
          <a:noFill/>
        </p:spPr>
        <p:txBody>
          <a:bodyPr wrap="square" rtlCol="0">
            <a:spAutoFit/>
          </a:bodyPr>
          <a:lstStyle/>
          <a:p>
            <a:r>
              <a:rPr lang="es-AR" sz="1600" dirty="0"/>
              <a:t>IR</a:t>
            </a:r>
          </a:p>
        </p:txBody>
      </p:sp>
      <p:sp>
        <p:nvSpPr>
          <p:cNvPr id="4" name="TextBox 3">
            <a:extLst>
              <a:ext uri="{FF2B5EF4-FFF2-40B4-BE49-F238E27FC236}">
                <a16:creationId xmlns:a16="http://schemas.microsoft.com/office/drawing/2014/main" id="{843CB697-611B-4C67-BEA6-AEB560FA86C5}"/>
              </a:ext>
            </a:extLst>
          </p:cNvPr>
          <p:cNvSpPr txBox="1"/>
          <p:nvPr/>
        </p:nvSpPr>
        <p:spPr>
          <a:xfrm>
            <a:off x="5950396" y="2620751"/>
            <a:ext cx="1098253" cy="830997"/>
          </a:xfrm>
          <a:prstGeom prst="rect">
            <a:avLst/>
          </a:prstGeom>
          <a:noFill/>
        </p:spPr>
        <p:txBody>
          <a:bodyPr wrap="square" rtlCol="0">
            <a:spAutoFit/>
          </a:bodyPr>
          <a:lstStyle/>
          <a:p>
            <a:pPr>
              <a:buClr>
                <a:srgbClr val="C00000"/>
              </a:buClr>
            </a:pPr>
            <a:r>
              <a:rPr lang="es-AR" sz="1200" dirty="0"/>
              <a:t>B80200</a:t>
            </a:r>
          </a:p>
          <a:p>
            <a:pPr>
              <a:buClr>
                <a:srgbClr val="C00000"/>
              </a:buClr>
            </a:pPr>
            <a:r>
              <a:rPr lang="es-AR" sz="1200" dirty="0"/>
              <a:t>BB0400</a:t>
            </a:r>
          </a:p>
          <a:p>
            <a:pPr>
              <a:buClr>
                <a:srgbClr val="C00000"/>
              </a:buClr>
            </a:pPr>
            <a:r>
              <a:rPr lang="es-AR" sz="1200" dirty="0"/>
              <a:t>01D8</a:t>
            </a:r>
          </a:p>
          <a:p>
            <a:pPr>
              <a:buClr>
                <a:srgbClr val="C00000"/>
              </a:buClr>
            </a:pPr>
            <a:r>
              <a:rPr lang="es-AR" sz="1200" dirty="0"/>
              <a:t>CD20</a:t>
            </a:r>
            <a:endParaRPr lang="es-AR" sz="1200" b="1" dirty="0"/>
          </a:p>
        </p:txBody>
      </p:sp>
      <p:sp>
        <p:nvSpPr>
          <p:cNvPr id="47" name="TextBox 46">
            <a:extLst>
              <a:ext uri="{FF2B5EF4-FFF2-40B4-BE49-F238E27FC236}">
                <a16:creationId xmlns:a16="http://schemas.microsoft.com/office/drawing/2014/main" id="{BB01ACCE-458F-466C-BEFA-581E3927A9E7}"/>
              </a:ext>
            </a:extLst>
          </p:cNvPr>
          <p:cNvSpPr txBox="1"/>
          <p:nvPr/>
        </p:nvSpPr>
        <p:spPr>
          <a:xfrm>
            <a:off x="8578409" y="3592001"/>
            <a:ext cx="3990175" cy="2800767"/>
          </a:xfrm>
          <a:prstGeom prst="rect">
            <a:avLst/>
          </a:prstGeom>
          <a:noFill/>
        </p:spPr>
        <p:txBody>
          <a:bodyPr wrap="square" rtlCol="0">
            <a:spAutoFit/>
          </a:bodyPr>
          <a:lstStyle/>
          <a:p>
            <a:r>
              <a:rPr lang="es-AR" sz="1600" dirty="0"/>
              <a:t>-a</a:t>
            </a:r>
          </a:p>
          <a:p>
            <a:r>
              <a:rPr lang="es-AR" sz="1600" dirty="0"/>
              <a:t>13E0:0100 </a:t>
            </a:r>
            <a:r>
              <a:rPr lang="es-AR" sz="1600" dirty="0" err="1"/>
              <a:t>mov</a:t>
            </a:r>
            <a:r>
              <a:rPr lang="es-AR" sz="1600" dirty="0"/>
              <a:t> ax,0002</a:t>
            </a:r>
          </a:p>
          <a:p>
            <a:r>
              <a:rPr lang="es-AR" sz="1600" dirty="0"/>
              <a:t>13E0:0103 </a:t>
            </a:r>
            <a:r>
              <a:rPr lang="es-AR" sz="1600" dirty="0" err="1"/>
              <a:t>mov</a:t>
            </a:r>
            <a:r>
              <a:rPr lang="es-AR" sz="1600" dirty="0"/>
              <a:t> bx,0004</a:t>
            </a:r>
          </a:p>
          <a:p>
            <a:r>
              <a:rPr lang="es-AR" sz="1600" dirty="0"/>
              <a:t>13E0:0106 </a:t>
            </a:r>
            <a:r>
              <a:rPr lang="es-AR" sz="1600" dirty="0" err="1"/>
              <a:t>add</a:t>
            </a:r>
            <a:r>
              <a:rPr lang="es-AR" sz="1600" dirty="0"/>
              <a:t> </a:t>
            </a:r>
            <a:r>
              <a:rPr lang="es-AR" sz="1600" dirty="0" err="1"/>
              <a:t>ax,bx</a:t>
            </a:r>
            <a:endParaRPr lang="es-AR" sz="1600" dirty="0"/>
          </a:p>
          <a:p>
            <a:r>
              <a:rPr lang="es-AR" sz="1600" dirty="0"/>
              <a:t>13E0:0108 </a:t>
            </a:r>
            <a:r>
              <a:rPr lang="es-AR" sz="1600" dirty="0" err="1"/>
              <a:t>int</a:t>
            </a:r>
            <a:r>
              <a:rPr lang="es-AR" sz="1600" dirty="0"/>
              <a:t> 20</a:t>
            </a:r>
          </a:p>
          <a:p>
            <a:r>
              <a:rPr lang="es-AR" sz="1600" dirty="0"/>
              <a:t>13E0:010A</a:t>
            </a:r>
          </a:p>
          <a:p>
            <a:pPr>
              <a:buClr>
                <a:srgbClr val="C00000"/>
              </a:buClr>
            </a:pPr>
            <a:r>
              <a:rPr lang="es-AR" sz="1600" dirty="0"/>
              <a:t>-u</a:t>
            </a:r>
          </a:p>
          <a:p>
            <a:pPr>
              <a:buClr>
                <a:srgbClr val="C00000"/>
              </a:buClr>
            </a:pPr>
            <a:r>
              <a:rPr lang="es-AR" sz="1600" dirty="0"/>
              <a:t>13E0:0100 B80200   MOV     AX,0002</a:t>
            </a:r>
          </a:p>
          <a:p>
            <a:pPr>
              <a:buClr>
                <a:srgbClr val="C00000"/>
              </a:buClr>
            </a:pPr>
            <a:r>
              <a:rPr lang="es-AR" sz="1600" dirty="0"/>
              <a:t>13E0:0103 BB0400   MOV     BX,0004</a:t>
            </a:r>
          </a:p>
          <a:p>
            <a:pPr>
              <a:buClr>
                <a:srgbClr val="C00000"/>
              </a:buClr>
            </a:pPr>
            <a:r>
              <a:rPr lang="es-AR" sz="1600" dirty="0"/>
              <a:t>13E0:0106 01D8       ADD     AX,BX</a:t>
            </a:r>
          </a:p>
          <a:p>
            <a:pPr>
              <a:buClr>
                <a:srgbClr val="C00000"/>
              </a:buClr>
            </a:pPr>
            <a:r>
              <a:rPr lang="es-AR" sz="1600" dirty="0"/>
              <a:t>13E0:0108 CD20       INT     20</a:t>
            </a:r>
            <a:endParaRPr lang="es-AR" sz="1600" b="1" dirty="0"/>
          </a:p>
        </p:txBody>
      </p:sp>
      <p:sp>
        <p:nvSpPr>
          <p:cNvPr id="6" name="TextBox 5">
            <a:extLst>
              <a:ext uri="{FF2B5EF4-FFF2-40B4-BE49-F238E27FC236}">
                <a16:creationId xmlns:a16="http://schemas.microsoft.com/office/drawing/2014/main" id="{AED04C1B-CCD8-4FB4-BF5F-4835F10BCB7C}"/>
              </a:ext>
            </a:extLst>
          </p:cNvPr>
          <p:cNvSpPr txBox="1"/>
          <p:nvPr/>
        </p:nvSpPr>
        <p:spPr>
          <a:xfrm>
            <a:off x="8287406" y="1740344"/>
            <a:ext cx="4350592" cy="2092881"/>
          </a:xfrm>
          <a:prstGeom prst="rect">
            <a:avLst/>
          </a:prstGeom>
          <a:noFill/>
        </p:spPr>
        <p:txBody>
          <a:bodyPr wrap="square" rtlCol="0">
            <a:spAutoFit/>
          </a:bodyPr>
          <a:lstStyle/>
          <a:p>
            <a:r>
              <a:rPr lang="es-AR" sz="1600" b="1" dirty="0"/>
              <a:t>Fase de ejecución:</a:t>
            </a:r>
            <a:endParaRPr lang="es-AR" sz="1600" dirty="0"/>
          </a:p>
          <a:p>
            <a:pPr marL="285750" indent="-285750">
              <a:buFont typeface="Arial" panose="020B0604020202020204" pitchFamily="34" charset="0"/>
              <a:buChar char="•"/>
            </a:pPr>
            <a:r>
              <a:rPr lang="es-AR" sz="1600" dirty="0"/>
              <a:t>Interpretar el código de la instrucción</a:t>
            </a:r>
          </a:p>
          <a:p>
            <a:pPr marL="285750" indent="-285750">
              <a:buFont typeface="Arial" panose="020B0604020202020204" pitchFamily="34" charset="0"/>
              <a:buChar char="•"/>
            </a:pPr>
            <a:r>
              <a:rPr lang="es-AR" sz="1600" dirty="0"/>
              <a:t>Incrementar IP</a:t>
            </a:r>
          </a:p>
          <a:p>
            <a:pPr marL="285750" indent="-285750">
              <a:buFont typeface="Arial" panose="020B0604020202020204" pitchFamily="34" charset="0"/>
              <a:buChar char="•"/>
            </a:pPr>
            <a:r>
              <a:rPr lang="es-AR" sz="1600" dirty="0">
                <a:solidFill>
                  <a:schemeClr val="bg1">
                    <a:lumMod val="50000"/>
                  </a:schemeClr>
                </a:solidFill>
              </a:rPr>
              <a:t>Búsqueda del dato o Guarda el dato </a:t>
            </a:r>
          </a:p>
          <a:p>
            <a:r>
              <a:rPr lang="es-AR" sz="1600" dirty="0">
                <a:solidFill>
                  <a:schemeClr val="bg1">
                    <a:lumMod val="50000"/>
                  </a:schemeClr>
                </a:solidFill>
              </a:rPr>
              <a:t>(si afecta)</a:t>
            </a:r>
          </a:p>
          <a:p>
            <a:pPr marL="285750" indent="-285750">
              <a:buFont typeface="Arial" panose="020B0604020202020204" pitchFamily="34" charset="0"/>
              <a:buChar char="•"/>
            </a:pPr>
            <a:r>
              <a:rPr lang="es-AR" sz="1600" dirty="0">
                <a:solidFill>
                  <a:schemeClr val="bg1">
                    <a:lumMod val="50000"/>
                  </a:schemeClr>
                </a:solidFill>
              </a:rPr>
              <a:t>Generar orden al modulo para que</a:t>
            </a:r>
          </a:p>
          <a:p>
            <a:r>
              <a:rPr lang="es-AR" sz="1600" dirty="0">
                <a:solidFill>
                  <a:schemeClr val="bg1">
                    <a:lumMod val="50000"/>
                  </a:schemeClr>
                </a:solidFill>
              </a:rPr>
              <a:t> opere el dato.</a:t>
            </a:r>
          </a:p>
          <a:p>
            <a:endParaRPr lang="es-AR" dirty="0"/>
          </a:p>
        </p:txBody>
      </p:sp>
      <p:sp>
        <p:nvSpPr>
          <p:cNvPr id="10" name="TextBox 9">
            <a:extLst>
              <a:ext uri="{FF2B5EF4-FFF2-40B4-BE49-F238E27FC236}">
                <a16:creationId xmlns:a16="http://schemas.microsoft.com/office/drawing/2014/main" id="{CD2540FD-143B-427C-8B6B-DC86CA5F957E}"/>
              </a:ext>
            </a:extLst>
          </p:cNvPr>
          <p:cNvSpPr txBox="1"/>
          <p:nvPr/>
        </p:nvSpPr>
        <p:spPr>
          <a:xfrm>
            <a:off x="5789290" y="1772816"/>
            <a:ext cx="881186" cy="307777"/>
          </a:xfrm>
          <a:prstGeom prst="rect">
            <a:avLst/>
          </a:prstGeom>
          <a:noFill/>
        </p:spPr>
        <p:txBody>
          <a:bodyPr wrap="square" rtlCol="0">
            <a:spAutoFit/>
          </a:bodyPr>
          <a:lstStyle/>
          <a:p>
            <a:r>
              <a:rPr lang="es-AR" sz="1400" dirty="0"/>
              <a:t>RD/WR</a:t>
            </a:r>
          </a:p>
        </p:txBody>
      </p:sp>
      <p:sp>
        <p:nvSpPr>
          <p:cNvPr id="27" name="Oval 26">
            <a:extLst>
              <a:ext uri="{FF2B5EF4-FFF2-40B4-BE49-F238E27FC236}">
                <a16:creationId xmlns:a16="http://schemas.microsoft.com/office/drawing/2014/main" id="{0EFF4CF3-1EC1-433E-86A7-D5DDAF9D19C4}"/>
              </a:ext>
            </a:extLst>
          </p:cNvPr>
          <p:cNvSpPr/>
          <p:nvPr/>
        </p:nvSpPr>
        <p:spPr>
          <a:xfrm>
            <a:off x="5806380" y="1772816"/>
            <a:ext cx="360040" cy="32458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58" name="Rectangle 57">
            <a:extLst>
              <a:ext uri="{FF2B5EF4-FFF2-40B4-BE49-F238E27FC236}">
                <a16:creationId xmlns:a16="http://schemas.microsoft.com/office/drawing/2014/main" id="{A60934FD-EA76-458E-95C3-59EB5E20A439}"/>
              </a:ext>
            </a:extLst>
          </p:cNvPr>
          <p:cNvSpPr/>
          <p:nvPr/>
        </p:nvSpPr>
        <p:spPr>
          <a:xfrm>
            <a:off x="1269876" y="3162454"/>
            <a:ext cx="1152128" cy="33855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solidFill>
                  <a:schemeClr val="tx1"/>
                </a:solidFill>
              </a:rPr>
              <a:t>0004</a:t>
            </a:r>
          </a:p>
        </p:txBody>
      </p:sp>
      <p:sp>
        <p:nvSpPr>
          <p:cNvPr id="59" name="TextBox 58">
            <a:extLst>
              <a:ext uri="{FF2B5EF4-FFF2-40B4-BE49-F238E27FC236}">
                <a16:creationId xmlns:a16="http://schemas.microsoft.com/office/drawing/2014/main" id="{80DB2D42-912B-4987-8B6A-4D60B0773291}"/>
              </a:ext>
            </a:extLst>
          </p:cNvPr>
          <p:cNvSpPr txBox="1"/>
          <p:nvPr/>
        </p:nvSpPr>
        <p:spPr>
          <a:xfrm>
            <a:off x="2552300" y="3193231"/>
            <a:ext cx="383936" cy="307777"/>
          </a:xfrm>
          <a:prstGeom prst="rect">
            <a:avLst/>
          </a:prstGeom>
          <a:noFill/>
        </p:spPr>
        <p:txBody>
          <a:bodyPr wrap="square" rtlCol="0">
            <a:spAutoFit/>
          </a:bodyPr>
          <a:lstStyle/>
          <a:p>
            <a:r>
              <a:rPr lang="es-AR" sz="1400" dirty="0"/>
              <a:t>BX</a:t>
            </a:r>
          </a:p>
        </p:txBody>
      </p:sp>
      <p:sp>
        <p:nvSpPr>
          <p:cNvPr id="60" name="Rectangle 59">
            <a:extLst>
              <a:ext uri="{FF2B5EF4-FFF2-40B4-BE49-F238E27FC236}">
                <a16:creationId xmlns:a16="http://schemas.microsoft.com/office/drawing/2014/main" id="{8095F4E5-6EE7-4646-BB02-39F893DF81F6}"/>
              </a:ext>
            </a:extLst>
          </p:cNvPr>
          <p:cNvSpPr/>
          <p:nvPr/>
        </p:nvSpPr>
        <p:spPr>
          <a:xfrm>
            <a:off x="1269876" y="2780928"/>
            <a:ext cx="1152128" cy="33855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solidFill>
                  <a:schemeClr val="tx1"/>
                </a:solidFill>
              </a:rPr>
              <a:t>0002</a:t>
            </a:r>
          </a:p>
        </p:txBody>
      </p:sp>
      <p:sp>
        <p:nvSpPr>
          <p:cNvPr id="62" name="TextBox 61">
            <a:extLst>
              <a:ext uri="{FF2B5EF4-FFF2-40B4-BE49-F238E27FC236}">
                <a16:creationId xmlns:a16="http://schemas.microsoft.com/office/drawing/2014/main" id="{2486059D-B478-417D-AE91-8FF19DE72FA7}"/>
              </a:ext>
            </a:extLst>
          </p:cNvPr>
          <p:cNvSpPr txBox="1"/>
          <p:nvPr/>
        </p:nvSpPr>
        <p:spPr>
          <a:xfrm>
            <a:off x="2561983" y="2838707"/>
            <a:ext cx="383936" cy="307777"/>
          </a:xfrm>
          <a:prstGeom prst="rect">
            <a:avLst/>
          </a:prstGeom>
          <a:noFill/>
        </p:spPr>
        <p:txBody>
          <a:bodyPr wrap="square" rtlCol="0">
            <a:spAutoFit/>
          </a:bodyPr>
          <a:lstStyle/>
          <a:p>
            <a:r>
              <a:rPr lang="es-AR" sz="1400" dirty="0"/>
              <a:t>AX</a:t>
            </a:r>
          </a:p>
        </p:txBody>
      </p:sp>
    </p:spTree>
    <p:extLst>
      <p:ext uri="{BB962C8B-B14F-4D97-AF65-F5344CB8AC3E}">
        <p14:creationId xmlns:p14="http://schemas.microsoft.com/office/powerpoint/2010/main" val="30993959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AR" dirty="0"/>
              <a:t>Ciclo de instrucción – Fase búsqueda</a:t>
            </a:r>
          </a:p>
        </p:txBody>
      </p:sp>
      <p:sp>
        <p:nvSpPr>
          <p:cNvPr id="7" name="Marcador de pie de página 6"/>
          <p:cNvSpPr>
            <a:spLocks noGrp="1"/>
          </p:cNvSpPr>
          <p:nvPr>
            <p:ph type="ftr" sz="quarter" idx="11"/>
          </p:nvPr>
        </p:nvSpPr>
        <p:spPr/>
        <p:txBody>
          <a:bodyPr/>
          <a:lstStyle/>
          <a:p>
            <a:r>
              <a:rPr lang="en-US" dirty="0" err="1"/>
              <a:t>Arquitectura</a:t>
            </a:r>
            <a:r>
              <a:rPr lang="en-US" dirty="0"/>
              <a:t> de </a:t>
            </a:r>
            <a:r>
              <a:rPr lang="en-US" dirty="0" err="1"/>
              <a:t>Computadores</a:t>
            </a:r>
            <a:endParaRPr lang="en-US" dirty="0"/>
          </a:p>
        </p:txBody>
      </p:sp>
      <p:sp>
        <p:nvSpPr>
          <p:cNvPr id="8" name="Marcador de número de diapositiva 7"/>
          <p:cNvSpPr>
            <a:spLocks noGrp="1"/>
          </p:cNvSpPr>
          <p:nvPr>
            <p:ph type="sldNum" sz="quarter" idx="12"/>
          </p:nvPr>
        </p:nvSpPr>
        <p:spPr/>
        <p:txBody>
          <a:bodyPr/>
          <a:lstStyle/>
          <a:p>
            <a:fld id="{E5137D0E-4A4F-4307-8994-C1891D747D59}" type="slidenum">
              <a:rPr lang="en-US" smtClean="0"/>
              <a:t>12</a:t>
            </a:fld>
            <a:endParaRPr lang="en-US" dirty="0"/>
          </a:p>
        </p:txBody>
      </p:sp>
      <p:sp>
        <p:nvSpPr>
          <p:cNvPr id="9" name="TextBox 8">
            <a:extLst>
              <a:ext uri="{FF2B5EF4-FFF2-40B4-BE49-F238E27FC236}">
                <a16:creationId xmlns:a16="http://schemas.microsoft.com/office/drawing/2014/main" id="{47BE571F-2055-485C-9FD3-0BCC4F25D872}"/>
              </a:ext>
            </a:extLst>
          </p:cNvPr>
          <p:cNvSpPr txBox="1"/>
          <p:nvPr/>
        </p:nvSpPr>
        <p:spPr>
          <a:xfrm>
            <a:off x="304038" y="1844824"/>
            <a:ext cx="2471737" cy="369332"/>
          </a:xfrm>
          <a:prstGeom prst="rect">
            <a:avLst/>
          </a:prstGeom>
          <a:noFill/>
          <a:ln>
            <a:noFill/>
          </a:ln>
        </p:spPr>
        <p:txBody>
          <a:bodyPr wrap="square" rtlCol="0">
            <a:spAutoFit/>
          </a:bodyPr>
          <a:lstStyle/>
          <a:p>
            <a:r>
              <a:rPr lang="es-AR" dirty="0"/>
              <a:t>CPU = CU + ALU</a:t>
            </a:r>
          </a:p>
        </p:txBody>
      </p:sp>
      <p:sp>
        <p:nvSpPr>
          <p:cNvPr id="11" name="Rectangle 10">
            <a:extLst>
              <a:ext uri="{FF2B5EF4-FFF2-40B4-BE49-F238E27FC236}">
                <a16:creationId xmlns:a16="http://schemas.microsoft.com/office/drawing/2014/main" id="{5EADCEB0-D947-4A8C-BB6C-4BBAEC7C8BF3}"/>
              </a:ext>
            </a:extLst>
          </p:cNvPr>
          <p:cNvSpPr/>
          <p:nvPr/>
        </p:nvSpPr>
        <p:spPr>
          <a:xfrm>
            <a:off x="1053852" y="2172578"/>
            <a:ext cx="2012926" cy="348867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2" name="Rectangle 11">
            <a:extLst>
              <a:ext uri="{FF2B5EF4-FFF2-40B4-BE49-F238E27FC236}">
                <a16:creationId xmlns:a16="http://schemas.microsoft.com/office/drawing/2014/main" id="{3F2168AD-96A6-4A66-B51E-8E4F85DE4D4A}"/>
              </a:ext>
            </a:extLst>
          </p:cNvPr>
          <p:cNvSpPr/>
          <p:nvPr/>
        </p:nvSpPr>
        <p:spPr>
          <a:xfrm>
            <a:off x="2327091" y="2132856"/>
            <a:ext cx="739687" cy="57582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s-AR" dirty="0"/>
              <a:t>MMU</a:t>
            </a:r>
          </a:p>
        </p:txBody>
      </p:sp>
      <p:sp>
        <p:nvSpPr>
          <p:cNvPr id="13" name="Rectangle 12">
            <a:extLst>
              <a:ext uri="{FF2B5EF4-FFF2-40B4-BE49-F238E27FC236}">
                <a16:creationId xmlns:a16="http://schemas.microsoft.com/office/drawing/2014/main" id="{7C6CACA4-49D8-4972-8785-C8942D552499}"/>
              </a:ext>
            </a:extLst>
          </p:cNvPr>
          <p:cNvSpPr/>
          <p:nvPr/>
        </p:nvSpPr>
        <p:spPr>
          <a:xfrm>
            <a:off x="1277018" y="3573016"/>
            <a:ext cx="1152128" cy="33855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solidFill>
                  <a:schemeClr val="tx1"/>
                </a:solidFill>
              </a:rPr>
              <a:t>0106</a:t>
            </a:r>
          </a:p>
        </p:txBody>
      </p:sp>
      <p:sp>
        <p:nvSpPr>
          <p:cNvPr id="14" name="TextBox 13">
            <a:extLst>
              <a:ext uri="{FF2B5EF4-FFF2-40B4-BE49-F238E27FC236}">
                <a16:creationId xmlns:a16="http://schemas.microsoft.com/office/drawing/2014/main" id="{826EFD9A-42EC-4A54-AABE-B80DE919AA2C}"/>
              </a:ext>
            </a:extLst>
          </p:cNvPr>
          <p:cNvSpPr txBox="1"/>
          <p:nvPr/>
        </p:nvSpPr>
        <p:spPr>
          <a:xfrm>
            <a:off x="159659" y="3088542"/>
            <a:ext cx="1152128" cy="338554"/>
          </a:xfrm>
          <a:prstGeom prst="rect">
            <a:avLst/>
          </a:prstGeom>
          <a:noFill/>
        </p:spPr>
        <p:txBody>
          <a:bodyPr wrap="square" rtlCol="0">
            <a:spAutoFit/>
          </a:bodyPr>
          <a:lstStyle/>
          <a:p>
            <a:r>
              <a:rPr lang="es-AR" sz="1600" dirty="0"/>
              <a:t>Registros</a:t>
            </a:r>
          </a:p>
        </p:txBody>
      </p:sp>
      <p:sp>
        <p:nvSpPr>
          <p:cNvPr id="15" name="Rectangle 14">
            <a:extLst>
              <a:ext uri="{FF2B5EF4-FFF2-40B4-BE49-F238E27FC236}">
                <a16:creationId xmlns:a16="http://schemas.microsoft.com/office/drawing/2014/main" id="{5352B5FC-8B56-4424-A5F5-A4FE60CFDBED}"/>
              </a:ext>
            </a:extLst>
          </p:cNvPr>
          <p:cNvSpPr/>
          <p:nvPr/>
        </p:nvSpPr>
        <p:spPr>
          <a:xfrm>
            <a:off x="17589" y="5764668"/>
            <a:ext cx="1080120" cy="54060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1200" dirty="0">
                <a:solidFill>
                  <a:schemeClr val="tx1"/>
                </a:solidFill>
              </a:rPr>
              <a:t>Reloj y Secuenciador</a:t>
            </a:r>
          </a:p>
        </p:txBody>
      </p:sp>
      <p:sp>
        <p:nvSpPr>
          <p:cNvPr id="16" name="Rectangle 15">
            <a:extLst>
              <a:ext uri="{FF2B5EF4-FFF2-40B4-BE49-F238E27FC236}">
                <a16:creationId xmlns:a16="http://schemas.microsoft.com/office/drawing/2014/main" id="{7E41CB7A-4530-4452-99E5-1298E70BFBA2}"/>
              </a:ext>
            </a:extLst>
          </p:cNvPr>
          <p:cNvSpPr/>
          <p:nvPr/>
        </p:nvSpPr>
        <p:spPr>
          <a:xfrm>
            <a:off x="5734372" y="2314056"/>
            <a:ext cx="1987289" cy="298864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7" name="TextBox 16">
            <a:extLst>
              <a:ext uri="{FF2B5EF4-FFF2-40B4-BE49-F238E27FC236}">
                <a16:creationId xmlns:a16="http://schemas.microsoft.com/office/drawing/2014/main" id="{7564D25A-AD24-412C-9E3C-5DD7668F3DD2}"/>
              </a:ext>
            </a:extLst>
          </p:cNvPr>
          <p:cNvSpPr txBox="1"/>
          <p:nvPr/>
        </p:nvSpPr>
        <p:spPr>
          <a:xfrm>
            <a:off x="6499278" y="1899921"/>
            <a:ext cx="2160240" cy="369332"/>
          </a:xfrm>
          <a:prstGeom prst="rect">
            <a:avLst/>
          </a:prstGeom>
          <a:noFill/>
        </p:spPr>
        <p:txBody>
          <a:bodyPr wrap="square" rtlCol="0">
            <a:spAutoFit/>
          </a:bodyPr>
          <a:lstStyle/>
          <a:p>
            <a:r>
              <a:rPr lang="es-AR" dirty="0"/>
              <a:t>Memoria Principal</a:t>
            </a:r>
          </a:p>
        </p:txBody>
      </p:sp>
      <p:cxnSp>
        <p:nvCxnSpPr>
          <p:cNvPr id="19" name="Connector: Elbow 18">
            <a:extLst>
              <a:ext uri="{FF2B5EF4-FFF2-40B4-BE49-F238E27FC236}">
                <a16:creationId xmlns:a16="http://schemas.microsoft.com/office/drawing/2014/main" id="{75548503-0049-4AE2-946E-93AC495961F1}"/>
              </a:ext>
            </a:extLst>
          </p:cNvPr>
          <p:cNvCxnSpPr>
            <a:cxnSpLocks/>
            <a:stCxn id="15" idx="0"/>
            <a:endCxn id="11" idx="1"/>
          </p:cNvCxnSpPr>
          <p:nvPr/>
        </p:nvCxnSpPr>
        <p:spPr>
          <a:xfrm rot="5400000" flipH="1" flipV="1">
            <a:off x="-118127" y="4592690"/>
            <a:ext cx="1847755" cy="496203"/>
          </a:xfrm>
          <a:prstGeom prst="bentConnector2">
            <a:avLst/>
          </a:prstGeom>
          <a:ln>
            <a:solidFill>
              <a:schemeClr val="accent1"/>
            </a:solidFill>
            <a:tailEnd type="none"/>
          </a:ln>
        </p:spPr>
        <p:style>
          <a:lnRef idx="1">
            <a:schemeClr val="accent1"/>
          </a:lnRef>
          <a:fillRef idx="0">
            <a:schemeClr val="accent1"/>
          </a:fillRef>
          <a:effectRef idx="0">
            <a:schemeClr val="accent1"/>
          </a:effectRef>
          <a:fontRef idx="minor">
            <a:schemeClr val="tx1"/>
          </a:fontRef>
        </p:style>
      </p:cxnSp>
      <p:sp>
        <p:nvSpPr>
          <p:cNvPr id="22" name="Arrow: Left-Right 21">
            <a:extLst>
              <a:ext uri="{FF2B5EF4-FFF2-40B4-BE49-F238E27FC236}">
                <a16:creationId xmlns:a16="http://schemas.microsoft.com/office/drawing/2014/main" id="{26F8B1D8-734B-40C5-9152-CFD7D42E669A}"/>
              </a:ext>
            </a:extLst>
          </p:cNvPr>
          <p:cNvSpPr/>
          <p:nvPr/>
        </p:nvSpPr>
        <p:spPr>
          <a:xfrm>
            <a:off x="3142083" y="5298039"/>
            <a:ext cx="2535141" cy="507225"/>
          </a:xfrm>
          <a:prstGeom prst="leftRightArrow">
            <a:avLst>
              <a:gd name="adj1" fmla="val 38733"/>
              <a:gd name="adj2" fmla="val 50000"/>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24" name="TextBox 23">
            <a:extLst>
              <a:ext uri="{FF2B5EF4-FFF2-40B4-BE49-F238E27FC236}">
                <a16:creationId xmlns:a16="http://schemas.microsoft.com/office/drawing/2014/main" id="{1FF6C66B-FBEC-4052-A8AF-CBC140198C7E}"/>
              </a:ext>
            </a:extLst>
          </p:cNvPr>
          <p:cNvSpPr txBox="1"/>
          <p:nvPr/>
        </p:nvSpPr>
        <p:spPr>
          <a:xfrm>
            <a:off x="3469254" y="5131658"/>
            <a:ext cx="1468708" cy="369332"/>
          </a:xfrm>
          <a:prstGeom prst="rect">
            <a:avLst/>
          </a:prstGeom>
          <a:noFill/>
        </p:spPr>
        <p:txBody>
          <a:bodyPr wrap="square" rtlCol="0">
            <a:spAutoFit/>
          </a:bodyPr>
          <a:lstStyle/>
          <a:p>
            <a:r>
              <a:rPr lang="es-AR" dirty="0"/>
              <a:t>Bus de datos</a:t>
            </a:r>
          </a:p>
        </p:txBody>
      </p:sp>
      <p:sp>
        <p:nvSpPr>
          <p:cNvPr id="25" name="Arrow: Right 24">
            <a:extLst>
              <a:ext uri="{FF2B5EF4-FFF2-40B4-BE49-F238E27FC236}">
                <a16:creationId xmlns:a16="http://schemas.microsoft.com/office/drawing/2014/main" id="{FD14DCAC-2D11-40EC-BC33-CC76EDAC416B}"/>
              </a:ext>
            </a:extLst>
          </p:cNvPr>
          <p:cNvSpPr/>
          <p:nvPr/>
        </p:nvSpPr>
        <p:spPr>
          <a:xfrm>
            <a:off x="3090244" y="2620751"/>
            <a:ext cx="2024175" cy="718268"/>
          </a:xfrm>
          <a:prstGeom prst="rightArrow">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dirty="0"/>
          </a:p>
        </p:txBody>
      </p:sp>
      <p:sp>
        <p:nvSpPr>
          <p:cNvPr id="26" name="TextBox 25">
            <a:extLst>
              <a:ext uri="{FF2B5EF4-FFF2-40B4-BE49-F238E27FC236}">
                <a16:creationId xmlns:a16="http://schemas.microsoft.com/office/drawing/2014/main" id="{EB0C876F-1507-40C8-852B-C71868242D5F}"/>
              </a:ext>
            </a:extLst>
          </p:cNvPr>
          <p:cNvSpPr txBox="1"/>
          <p:nvPr/>
        </p:nvSpPr>
        <p:spPr>
          <a:xfrm>
            <a:off x="3105016" y="2810788"/>
            <a:ext cx="2144495" cy="369332"/>
          </a:xfrm>
          <a:prstGeom prst="rect">
            <a:avLst/>
          </a:prstGeom>
          <a:noFill/>
        </p:spPr>
        <p:txBody>
          <a:bodyPr wrap="square" rtlCol="0">
            <a:spAutoFit/>
          </a:bodyPr>
          <a:lstStyle/>
          <a:p>
            <a:r>
              <a:rPr lang="es-AR" dirty="0"/>
              <a:t>Bus de direcciones</a:t>
            </a:r>
          </a:p>
        </p:txBody>
      </p:sp>
      <p:cxnSp>
        <p:nvCxnSpPr>
          <p:cNvPr id="30" name="Connector: Elbow 29">
            <a:extLst>
              <a:ext uri="{FF2B5EF4-FFF2-40B4-BE49-F238E27FC236}">
                <a16:creationId xmlns:a16="http://schemas.microsoft.com/office/drawing/2014/main" id="{567584AA-F0F3-49D1-A665-5C218BE157E6}"/>
              </a:ext>
            </a:extLst>
          </p:cNvPr>
          <p:cNvCxnSpPr>
            <a:cxnSpLocks/>
            <a:stCxn id="11" idx="0"/>
            <a:endCxn id="3" idx="0"/>
          </p:cNvCxnSpPr>
          <p:nvPr/>
        </p:nvCxnSpPr>
        <p:spPr>
          <a:xfrm rot="16200000" flipH="1">
            <a:off x="4178698" y="54195"/>
            <a:ext cx="113826" cy="4350592"/>
          </a:xfrm>
          <a:prstGeom prst="bentConnector3">
            <a:avLst>
              <a:gd name="adj1" fmla="val -200833"/>
            </a:avLst>
          </a:prstGeom>
          <a:ln w="28575" cmpd="sng">
            <a:solidFill>
              <a:srgbClr val="C0000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E12F0518-A04D-4BEE-B060-49178D278047}"/>
              </a:ext>
            </a:extLst>
          </p:cNvPr>
          <p:cNvSpPr txBox="1"/>
          <p:nvPr/>
        </p:nvSpPr>
        <p:spPr>
          <a:xfrm>
            <a:off x="3358627" y="1960779"/>
            <a:ext cx="1731204" cy="369332"/>
          </a:xfrm>
          <a:prstGeom prst="rect">
            <a:avLst/>
          </a:prstGeom>
          <a:noFill/>
        </p:spPr>
        <p:txBody>
          <a:bodyPr wrap="square" rtlCol="0">
            <a:spAutoFit/>
          </a:bodyPr>
          <a:lstStyle/>
          <a:p>
            <a:r>
              <a:rPr lang="es-AR" dirty="0"/>
              <a:t>Bus de Control</a:t>
            </a:r>
          </a:p>
        </p:txBody>
      </p:sp>
      <p:sp>
        <p:nvSpPr>
          <p:cNvPr id="3" name="TextBox 2">
            <a:extLst>
              <a:ext uri="{FF2B5EF4-FFF2-40B4-BE49-F238E27FC236}">
                <a16:creationId xmlns:a16="http://schemas.microsoft.com/office/drawing/2014/main" id="{DA2AAA00-C3D6-4EB7-8DCE-ACB2CF7F1D15}"/>
              </a:ext>
            </a:extLst>
          </p:cNvPr>
          <p:cNvSpPr txBox="1"/>
          <p:nvPr/>
        </p:nvSpPr>
        <p:spPr>
          <a:xfrm>
            <a:off x="5863306" y="2286404"/>
            <a:ext cx="1095202" cy="307777"/>
          </a:xfrm>
          <a:prstGeom prst="rect">
            <a:avLst/>
          </a:prstGeom>
          <a:noFill/>
        </p:spPr>
        <p:txBody>
          <a:bodyPr wrap="square" rtlCol="0">
            <a:spAutoFit/>
          </a:bodyPr>
          <a:lstStyle/>
          <a:p>
            <a:r>
              <a:rPr lang="es-AR" sz="1400" dirty="0"/>
              <a:t>Segmento</a:t>
            </a:r>
          </a:p>
        </p:txBody>
      </p:sp>
      <p:sp>
        <p:nvSpPr>
          <p:cNvPr id="5" name="Rectangle 4">
            <a:extLst>
              <a:ext uri="{FF2B5EF4-FFF2-40B4-BE49-F238E27FC236}">
                <a16:creationId xmlns:a16="http://schemas.microsoft.com/office/drawing/2014/main" id="{76AA58E3-8A58-48E3-B95E-2A3A17EF48B8}"/>
              </a:ext>
            </a:extLst>
          </p:cNvPr>
          <p:cNvSpPr/>
          <p:nvPr/>
        </p:nvSpPr>
        <p:spPr>
          <a:xfrm>
            <a:off x="5878388" y="2608899"/>
            <a:ext cx="1293112" cy="2548293"/>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cxnSp>
        <p:nvCxnSpPr>
          <p:cNvPr id="23" name="Straight Connector 22">
            <a:extLst>
              <a:ext uri="{FF2B5EF4-FFF2-40B4-BE49-F238E27FC236}">
                <a16:creationId xmlns:a16="http://schemas.microsoft.com/office/drawing/2014/main" id="{24FC67D0-8799-4F07-A159-89E263C36504}"/>
              </a:ext>
            </a:extLst>
          </p:cNvPr>
          <p:cNvCxnSpPr>
            <a:cxnSpLocks/>
          </p:cNvCxnSpPr>
          <p:nvPr/>
        </p:nvCxnSpPr>
        <p:spPr>
          <a:xfrm>
            <a:off x="5878388" y="3573016"/>
            <a:ext cx="1293112" cy="0"/>
          </a:xfrm>
          <a:prstGeom prst="line">
            <a:avLst/>
          </a:prstGeom>
          <a:ln w="19050">
            <a:solidFill>
              <a:schemeClr val="tx1">
                <a:lumMod val="65000"/>
                <a:lumOff val="3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27D9C884-3A63-4921-A05A-C5AA48665BA8}"/>
              </a:ext>
            </a:extLst>
          </p:cNvPr>
          <p:cNvCxnSpPr>
            <a:cxnSpLocks/>
          </p:cNvCxnSpPr>
          <p:nvPr/>
        </p:nvCxnSpPr>
        <p:spPr>
          <a:xfrm>
            <a:off x="5878388" y="4408107"/>
            <a:ext cx="1283106" cy="0"/>
          </a:xfrm>
          <a:prstGeom prst="line">
            <a:avLst/>
          </a:prstGeom>
          <a:ln w="19050">
            <a:solidFill>
              <a:schemeClr val="tx1">
                <a:lumMod val="65000"/>
                <a:lumOff val="35000"/>
              </a:schemeClr>
            </a:solidFill>
            <a:tailEnd type="non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FFEC59C9-40EA-42BB-85D1-6A06A34B248D}"/>
              </a:ext>
            </a:extLst>
          </p:cNvPr>
          <p:cNvSpPr txBox="1"/>
          <p:nvPr/>
        </p:nvSpPr>
        <p:spPr>
          <a:xfrm>
            <a:off x="7124135" y="2935977"/>
            <a:ext cx="673012" cy="276999"/>
          </a:xfrm>
          <a:prstGeom prst="rect">
            <a:avLst/>
          </a:prstGeom>
          <a:noFill/>
        </p:spPr>
        <p:txBody>
          <a:bodyPr wrap="square" rtlCol="0">
            <a:spAutoFit/>
          </a:bodyPr>
          <a:lstStyle/>
          <a:p>
            <a:r>
              <a:rPr lang="es-AR" sz="1200" dirty="0"/>
              <a:t>Código</a:t>
            </a:r>
          </a:p>
        </p:txBody>
      </p:sp>
      <p:sp>
        <p:nvSpPr>
          <p:cNvPr id="38" name="TextBox 37">
            <a:extLst>
              <a:ext uri="{FF2B5EF4-FFF2-40B4-BE49-F238E27FC236}">
                <a16:creationId xmlns:a16="http://schemas.microsoft.com/office/drawing/2014/main" id="{C5E6218B-072F-42FD-8821-663AD01FCE8A}"/>
              </a:ext>
            </a:extLst>
          </p:cNvPr>
          <p:cNvSpPr txBox="1"/>
          <p:nvPr/>
        </p:nvSpPr>
        <p:spPr>
          <a:xfrm>
            <a:off x="7160380" y="3789040"/>
            <a:ext cx="673012" cy="276999"/>
          </a:xfrm>
          <a:prstGeom prst="rect">
            <a:avLst/>
          </a:prstGeom>
          <a:noFill/>
        </p:spPr>
        <p:txBody>
          <a:bodyPr wrap="square" rtlCol="0">
            <a:spAutoFit/>
          </a:bodyPr>
          <a:lstStyle/>
          <a:p>
            <a:r>
              <a:rPr lang="es-AR" sz="1200" dirty="0"/>
              <a:t>Datos</a:t>
            </a:r>
          </a:p>
        </p:txBody>
      </p:sp>
      <p:sp>
        <p:nvSpPr>
          <p:cNvPr id="39" name="TextBox 38">
            <a:extLst>
              <a:ext uri="{FF2B5EF4-FFF2-40B4-BE49-F238E27FC236}">
                <a16:creationId xmlns:a16="http://schemas.microsoft.com/office/drawing/2014/main" id="{C79C867C-D201-4DD3-8B2A-777E5EF3287A}"/>
              </a:ext>
            </a:extLst>
          </p:cNvPr>
          <p:cNvSpPr txBox="1"/>
          <p:nvPr/>
        </p:nvSpPr>
        <p:spPr>
          <a:xfrm>
            <a:off x="7221600" y="4520153"/>
            <a:ext cx="673012" cy="276999"/>
          </a:xfrm>
          <a:prstGeom prst="rect">
            <a:avLst/>
          </a:prstGeom>
          <a:noFill/>
        </p:spPr>
        <p:txBody>
          <a:bodyPr wrap="square" rtlCol="0">
            <a:spAutoFit/>
          </a:bodyPr>
          <a:lstStyle/>
          <a:p>
            <a:r>
              <a:rPr lang="es-AR" sz="1200" dirty="0"/>
              <a:t>Pila</a:t>
            </a:r>
          </a:p>
        </p:txBody>
      </p:sp>
      <p:sp>
        <p:nvSpPr>
          <p:cNvPr id="35" name="TextBox 34">
            <a:extLst>
              <a:ext uri="{FF2B5EF4-FFF2-40B4-BE49-F238E27FC236}">
                <a16:creationId xmlns:a16="http://schemas.microsoft.com/office/drawing/2014/main" id="{AB423831-1A4C-446A-8D18-4F2B3CD80ADB}"/>
              </a:ext>
            </a:extLst>
          </p:cNvPr>
          <p:cNvSpPr txBox="1"/>
          <p:nvPr/>
        </p:nvSpPr>
        <p:spPr>
          <a:xfrm>
            <a:off x="5446340" y="2368900"/>
            <a:ext cx="230885" cy="2893100"/>
          </a:xfrm>
          <a:prstGeom prst="rect">
            <a:avLst/>
          </a:prstGeom>
          <a:noFill/>
          <a:ln>
            <a:solidFill>
              <a:schemeClr val="tx1"/>
            </a:solidFill>
          </a:ln>
        </p:spPr>
        <p:txBody>
          <a:bodyPr wrap="square" rtlCol="0">
            <a:spAutoFit/>
          </a:bodyPr>
          <a:lstStyle/>
          <a:p>
            <a:r>
              <a:rPr lang="es-AR" sz="1400" dirty="0"/>
              <a:t>Decodifica</a:t>
            </a:r>
          </a:p>
          <a:p>
            <a:r>
              <a:rPr lang="es-AR" sz="1400" dirty="0" err="1"/>
              <a:t>dor</a:t>
            </a:r>
            <a:endParaRPr lang="es-AR" sz="1400" dirty="0"/>
          </a:p>
        </p:txBody>
      </p:sp>
      <p:sp>
        <p:nvSpPr>
          <p:cNvPr id="40" name="TextBox 39">
            <a:extLst>
              <a:ext uri="{FF2B5EF4-FFF2-40B4-BE49-F238E27FC236}">
                <a16:creationId xmlns:a16="http://schemas.microsoft.com/office/drawing/2014/main" id="{F80A03E0-D205-4C17-8B81-0FEF3D672625}"/>
              </a:ext>
            </a:extLst>
          </p:cNvPr>
          <p:cNvSpPr txBox="1"/>
          <p:nvPr/>
        </p:nvSpPr>
        <p:spPr>
          <a:xfrm>
            <a:off x="5164519" y="2564904"/>
            <a:ext cx="281821" cy="830997"/>
          </a:xfrm>
          <a:prstGeom prst="rect">
            <a:avLst/>
          </a:prstGeom>
          <a:noFill/>
          <a:ln>
            <a:solidFill>
              <a:schemeClr val="tx1"/>
            </a:solidFill>
          </a:ln>
        </p:spPr>
        <p:txBody>
          <a:bodyPr wrap="square" rtlCol="0">
            <a:spAutoFit/>
          </a:bodyPr>
          <a:lstStyle/>
          <a:p>
            <a:r>
              <a:rPr lang="es-AR" sz="1600" dirty="0"/>
              <a:t>MAR</a:t>
            </a:r>
          </a:p>
        </p:txBody>
      </p:sp>
      <p:sp>
        <p:nvSpPr>
          <p:cNvPr id="52" name="TextBox 51">
            <a:extLst>
              <a:ext uri="{FF2B5EF4-FFF2-40B4-BE49-F238E27FC236}">
                <a16:creationId xmlns:a16="http://schemas.microsoft.com/office/drawing/2014/main" id="{4D45D782-8CD4-4880-970E-64A7513F6B3B}"/>
              </a:ext>
            </a:extLst>
          </p:cNvPr>
          <p:cNvSpPr txBox="1"/>
          <p:nvPr/>
        </p:nvSpPr>
        <p:spPr>
          <a:xfrm>
            <a:off x="2542124" y="3573016"/>
            <a:ext cx="383936" cy="338554"/>
          </a:xfrm>
          <a:prstGeom prst="rect">
            <a:avLst/>
          </a:prstGeom>
          <a:noFill/>
        </p:spPr>
        <p:txBody>
          <a:bodyPr wrap="square" rtlCol="0">
            <a:spAutoFit/>
          </a:bodyPr>
          <a:lstStyle/>
          <a:p>
            <a:r>
              <a:rPr lang="es-AR" sz="1600" dirty="0"/>
              <a:t>IP</a:t>
            </a:r>
          </a:p>
        </p:txBody>
      </p:sp>
      <p:sp>
        <p:nvSpPr>
          <p:cNvPr id="53" name="Rectangle 52">
            <a:extLst>
              <a:ext uri="{FF2B5EF4-FFF2-40B4-BE49-F238E27FC236}">
                <a16:creationId xmlns:a16="http://schemas.microsoft.com/office/drawing/2014/main" id="{6FE970FD-72BE-4661-9A02-D93DC1EFA2B3}"/>
              </a:ext>
            </a:extLst>
          </p:cNvPr>
          <p:cNvSpPr/>
          <p:nvPr/>
        </p:nvSpPr>
        <p:spPr>
          <a:xfrm>
            <a:off x="1277018" y="4005064"/>
            <a:ext cx="1152128" cy="28803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solidFill>
                  <a:schemeClr val="tx1"/>
                </a:solidFill>
              </a:rPr>
              <a:t>13E0</a:t>
            </a:r>
          </a:p>
        </p:txBody>
      </p:sp>
      <p:sp>
        <p:nvSpPr>
          <p:cNvPr id="54" name="TextBox 53">
            <a:extLst>
              <a:ext uri="{FF2B5EF4-FFF2-40B4-BE49-F238E27FC236}">
                <a16:creationId xmlns:a16="http://schemas.microsoft.com/office/drawing/2014/main" id="{4224A43F-2632-47D8-860A-D1AC49316ED2}"/>
              </a:ext>
            </a:extLst>
          </p:cNvPr>
          <p:cNvSpPr txBox="1"/>
          <p:nvPr/>
        </p:nvSpPr>
        <p:spPr>
          <a:xfrm>
            <a:off x="2566020" y="4026550"/>
            <a:ext cx="480500" cy="338554"/>
          </a:xfrm>
          <a:prstGeom prst="rect">
            <a:avLst/>
          </a:prstGeom>
          <a:noFill/>
        </p:spPr>
        <p:txBody>
          <a:bodyPr wrap="square" rtlCol="0">
            <a:spAutoFit/>
          </a:bodyPr>
          <a:lstStyle/>
          <a:p>
            <a:r>
              <a:rPr lang="es-AR" sz="1600" dirty="0"/>
              <a:t>DS</a:t>
            </a:r>
          </a:p>
        </p:txBody>
      </p:sp>
      <p:sp>
        <p:nvSpPr>
          <p:cNvPr id="55" name="Rectangle 54">
            <a:extLst>
              <a:ext uri="{FF2B5EF4-FFF2-40B4-BE49-F238E27FC236}">
                <a16:creationId xmlns:a16="http://schemas.microsoft.com/office/drawing/2014/main" id="{6C6C8648-0986-4E7F-94BF-3947B5E5BDE9}"/>
              </a:ext>
            </a:extLst>
          </p:cNvPr>
          <p:cNvSpPr/>
          <p:nvPr/>
        </p:nvSpPr>
        <p:spPr>
          <a:xfrm>
            <a:off x="1282658" y="4365104"/>
            <a:ext cx="1152128" cy="28803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solidFill>
                  <a:schemeClr val="tx1"/>
                </a:solidFill>
              </a:rPr>
              <a:t>13E0</a:t>
            </a:r>
          </a:p>
        </p:txBody>
      </p:sp>
      <p:sp>
        <p:nvSpPr>
          <p:cNvPr id="56" name="TextBox 55">
            <a:extLst>
              <a:ext uri="{FF2B5EF4-FFF2-40B4-BE49-F238E27FC236}">
                <a16:creationId xmlns:a16="http://schemas.microsoft.com/office/drawing/2014/main" id="{723AFD2B-BDC6-4255-AD10-3FFDF248EE71}"/>
              </a:ext>
            </a:extLst>
          </p:cNvPr>
          <p:cNvSpPr txBox="1"/>
          <p:nvPr/>
        </p:nvSpPr>
        <p:spPr>
          <a:xfrm>
            <a:off x="2566019" y="4365104"/>
            <a:ext cx="480501" cy="338554"/>
          </a:xfrm>
          <a:prstGeom prst="rect">
            <a:avLst/>
          </a:prstGeom>
          <a:noFill/>
        </p:spPr>
        <p:txBody>
          <a:bodyPr wrap="square" rtlCol="0">
            <a:spAutoFit/>
          </a:bodyPr>
          <a:lstStyle/>
          <a:p>
            <a:r>
              <a:rPr lang="es-AR" sz="1600" dirty="0"/>
              <a:t>CS</a:t>
            </a:r>
          </a:p>
        </p:txBody>
      </p:sp>
      <p:sp>
        <p:nvSpPr>
          <p:cNvPr id="57" name="TextBox 56">
            <a:extLst>
              <a:ext uri="{FF2B5EF4-FFF2-40B4-BE49-F238E27FC236}">
                <a16:creationId xmlns:a16="http://schemas.microsoft.com/office/drawing/2014/main" id="{97BA9DA0-5614-452F-B0A8-B32C1714173D}"/>
              </a:ext>
            </a:extLst>
          </p:cNvPr>
          <p:cNvSpPr txBox="1"/>
          <p:nvPr/>
        </p:nvSpPr>
        <p:spPr>
          <a:xfrm>
            <a:off x="1064278" y="2298358"/>
            <a:ext cx="574279" cy="338554"/>
          </a:xfrm>
          <a:prstGeom prst="rect">
            <a:avLst/>
          </a:prstGeom>
          <a:noFill/>
        </p:spPr>
        <p:txBody>
          <a:bodyPr wrap="square" rtlCol="0">
            <a:spAutoFit/>
          </a:bodyPr>
          <a:lstStyle/>
          <a:p>
            <a:r>
              <a:rPr lang="es-AR" sz="1600" dirty="0"/>
              <a:t>CU</a:t>
            </a:r>
          </a:p>
        </p:txBody>
      </p:sp>
      <p:sp>
        <p:nvSpPr>
          <p:cNvPr id="63" name="Rectangle 62">
            <a:extLst>
              <a:ext uri="{FF2B5EF4-FFF2-40B4-BE49-F238E27FC236}">
                <a16:creationId xmlns:a16="http://schemas.microsoft.com/office/drawing/2014/main" id="{F970C109-DC4C-4B1F-883C-EDE32C525F7B}"/>
              </a:ext>
            </a:extLst>
          </p:cNvPr>
          <p:cNvSpPr/>
          <p:nvPr/>
        </p:nvSpPr>
        <p:spPr>
          <a:xfrm>
            <a:off x="1272420" y="4755362"/>
            <a:ext cx="1221591" cy="3385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AR" dirty="0"/>
              <a:t>01D8  </a:t>
            </a:r>
          </a:p>
        </p:txBody>
      </p:sp>
      <p:sp>
        <p:nvSpPr>
          <p:cNvPr id="71" name="TextBox 70">
            <a:extLst>
              <a:ext uri="{FF2B5EF4-FFF2-40B4-BE49-F238E27FC236}">
                <a16:creationId xmlns:a16="http://schemas.microsoft.com/office/drawing/2014/main" id="{959D4DFD-D1B3-4A3E-BF87-F8FFA2C72F62}"/>
              </a:ext>
            </a:extLst>
          </p:cNvPr>
          <p:cNvSpPr txBox="1"/>
          <p:nvPr/>
        </p:nvSpPr>
        <p:spPr>
          <a:xfrm>
            <a:off x="1250681" y="5085184"/>
            <a:ext cx="552985" cy="276999"/>
          </a:xfrm>
          <a:prstGeom prst="rect">
            <a:avLst/>
          </a:prstGeom>
          <a:noFill/>
        </p:spPr>
        <p:txBody>
          <a:bodyPr wrap="square" rtlCol="0">
            <a:spAutoFit/>
          </a:bodyPr>
          <a:lstStyle/>
          <a:p>
            <a:r>
              <a:rPr lang="es-AR" sz="1200" dirty="0"/>
              <a:t>COP</a:t>
            </a:r>
          </a:p>
        </p:txBody>
      </p:sp>
      <p:sp>
        <p:nvSpPr>
          <p:cNvPr id="72" name="TextBox 71">
            <a:extLst>
              <a:ext uri="{FF2B5EF4-FFF2-40B4-BE49-F238E27FC236}">
                <a16:creationId xmlns:a16="http://schemas.microsoft.com/office/drawing/2014/main" id="{16AA6F80-1D99-46D3-A730-8C5542A66A4D}"/>
              </a:ext>
            </a:extLst>
          </p:cNvPr>
          <p:cNvSpPr txBox="1"/>
          <p:nvPr/>
        </p:nvSpPr>
        <p:spPr>
          <a:xfrm>
            <a:off x="1868532" y="5085184"/>
            <a:ext cx="625480" cy="276999"/>
          </a:xfrm>
          <a:prstGeom prst="rect">
            <a:avLst/>
          </a:prstGeom>
          <a:noFill/>
        </p:spPr>
        <p:txBody>
          <a:bodyPr wrap="square" rtlCol="0">
            <a:spAutoFit/>
          </a:bodyPr>
          <a:lstStyle/>
          <a:p>
            <a:r>
              <a:rPr lang="es-AR" sz="1200" dirty="0"/>
              <a:t>DATA</a:t>
            </a:r>
          </a:p>
        </p:txBody>
      </p:sp>
      <p:cxnSp>
        <p:nvCxnSpPr>
          <p:cNvPr id="74" name="Straight Connector 73">
            <a:extLst>
              <a:ext uri="{FF2B5EF4-FFF2-40B4-BE49-F238E27FC236}">
                <a16:creationId xmlns:a16="http://schemas.microsoft.com/office/drawing/2014/main" id="{FCBB656F-9F3A-4A12-A7F5-1973CF15DC57}"/>
              </a:ext>
            </a:extLst>
          </p:cNvPr>
          <p:cNvCxnSpPr>
            <a:cxnSpLocks/>
            <a:stCxn id="63" idx="0"/>
            <a:endCxn id="63" idx="2"/>
          </p:cNvCxnSpPr>
          <p:nvPr/>
        </p:nvCxnSpPr>
        <p:spPr>
          <a:xfrm>
            <a:off x="1883216" y="4755362"/>
            <a:ext cx="0" cy="338554"/>
          </a:xfrm>
          <a:prstGeom prst="line">
            <a:avLst/>
          </a:prstGeom>
          <a:ln>
            <a:solidFill>
              <a:srgbClr val="C00000"/>
            </a:solidFill>
            <a:tailEnd type="none"/>
          </a:ln>
        </p:spPr>
        <p:style>
          <a:lnRef idx="1">
            <a:schemeClr val="accent1"/>
          </a:lnRef>
          <a:fillRef idx="0">
            <a:schemeClr val="accent1"/>
          </a:fillRef>
          <a:effectRef idx="0">
            <a:schemeClr val="accent1"/>
          </a:effectRef>
          <a:fontRef idx="minor">
            <a:schemeClr val="tx1"/>
          </a:fontRef>
        </p:style>
      </p:cxnSp>
      <p:sp>
        <p:nvSpPr>
          <p:cNvPr id="77" name="Rectangle 76">
            <a:extLst>
              <a:ext uri="{FF2B5EF4-FFF2-40B4-BE49-F238E27FC236}">
                <a16:creationId xmlns:a16="http://schemas.microsoft.com/office/drawing/2014/main" id="{996763BB-9941-4915-91CD-5000581FC5BC}"/>
              </a:ext>
            </a:extLst>
          </p:cNvPr>
          <p:cNvSpPr/>
          <p:nvPr/>
        </p:nvSpPr>
        <p:spPr>
          <a:xfrm>
            <a:off x="1264362" y="5293971"/>
            <a:ext cx="1099942" cy="33855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sz="1200" dirty="0"/>
          </a:p>
        </p:txBody>
      </p:sp>
      <p:sp>
        <p:nvSpPr>
          <p:cNvPr id="78" name="TextBox 77">
            <a:extLst>
              <a:ext uri="{FF2B5EF4-FFF2-40B4-BE49-F238E27FC236}">
                <a16:creationId xmlns:a16="http://schemas.microsoft.com/office/drawing/2014/main" id="{B733BF60-450F-47DA-92AA-1CE07E609F05}"/>
              </a:ext>
            </a:extLst>
          </p:cNvPr>
          <p:cNvSpPr txBox="1"/>
          <p:nvPr/>
        </p:nvSpPr>
        <p:spPr>
          <a:xfrm>
            <a:off x="1282468" y="5302703"/>
            <a:ext cx="1099943" cy="276999"/>
          </a:xfrm>
          <a:prstGeom prst="rect">
            <a:avLst/>
          </a:prstGeom>
          <a:noFill/>
        </p:spPr>
        <p:txBody>
          <a:bodyPr wrap="square" rtlCol="0">
            <a:spAutoFit/>
          </a:bodyPr>
          <a:lstStyle/>
          <a:p>
            <a:r>
              <a:rPr lang="es-AR" sz="1200" dirty="0"/>
              <a:t>Decodificador</a:t>
            </a:r>
          </a:p>
        </p:txBody>
      </p:sp>
      <p:sp>
        <p:nvSpPr>
          <p:cNvPr id="79" name="TextBox 78">
            <a:extLst>
              <a:ext uri="{FF2B5EF4-FFF2-40B4-BE49-F238E27FC236}">
                <a16:creationId xmlns:a16="http://schemas.microsoft.com/office/drawing/2014/main" id="{B09FCBE1-2346-4786-979C-FC4F5134402A}"/>
              </a:ext>
            </a:extLst>
          </p:cNvPr>
          <p:cNvSpPr txBox="1"/>
          <p:nvPr/>
        </p:nvSpPr>
        <p:spPr>
          <a:xfrm>
            <a:off x="5806380" y="5445224"/>
            <a:ext cx="1800200" cy="369332"/>
          </a:xfrm>
          <a:prstGeom prst="rect">
            <a:avLst/>
          </a:prstGeom>
          <a:noFill/>
          <a:ln>
            <a:solidFill>
              <a:schemeClr val="accent1">
                <a:shade val="50000"/>
              </a:schemeClr>
            </a:solidFill>
          </a:ln>
        </p:spPr>
        <p:txBody>
          <a:bodyPr wrap="square" rtlCol="0">
            <a:spAutoFit/>
          </a:bodyPr>
          <a:lstStyle/>
          <a:p>
            <a:r>
              <a:rPr lang="es-AR" dirty="0"/>
              <a:t>MDR</a:t>
            </a:r>
          </a:p>
        </p:txBody>
      </p:sp>
      <p:sp>
        <p:nvSpPr>
          <p:cNvPr id="80" name="TextBox 79">
            <a:extLst>
              <a:ext uri="{FF2B5EF4-FFF2-40B4-BE49-F238E27FC236}">
                <a16:creationId xmlns:a16="http://schemas.microsoft.com/office/drawing/2014/main" id="{56CE3940-AE91-4244-8596-73AB9345F4D3}"/>
              </a:ext>
            </a:extLst>
          </p:cNvPr>
          <p:cNvSpPr txBox="1"/>
          <p:nvPr/>
        </p:nvSpPr>
        <p:spPr>
          <a:xfrm>
            <a:off x="1557908" y="5733256"/>
            <a:ext cx="1780098" cy="646331"/>
          </a:xfrm>
          <a:prstGeom prst="rect">
            <a:avLst/>
          </a:prstGeom>
          <a:noFill/>
          <a:ln>
            <a:solidFill>
              <a:schemeClr val="tx1"/>
            </a:solidFill>
          </a:ln>
        </p:spPr>
        <p:txBody>
          <a:bodyPr wrap="square" rtlCol="0">
            <a:spAutoFit/>
          </a:bodyPr>
          <a:lstStyle/>
          <a:p>
            <a:r>
              <a:rPr lang="es-AR" dirty="0"/>
              <a:t>ALU</a:t>
            </a:r>
          </a:p>
          <a:p>
            <a:r>
              <a:rPr lang="es-AR" dirty="0"/>
              <a:t>Registros - </a:t>
            </a:r>
            <a:r>
              <a:rPr lang="es-AR" dirty="0" err="1"/>
              <a:t>Flags</a:t>
            </a:r>
            <a:endParaRPr lang="es-AR" dirty="0"/>
          </a:p>
        </p:txBody>
      </p:sp>
      <p:cxnSp>
        <p:nvCxnSpPr>
          <p:cNvPr id="82" name="Connector: Elbow 81">
            <a:extLst>
              <a:ext uri="{FF2B5EF4-FFF2-40B4-BE49-F238E27FC236}">
                <a16:creationId xmlns:a16="http://schemas.microsoft.com/office/drawing/2014/main" id="{E3065689-FF3A-4A91-A016-48804FCD7F8E}"/>
              </a:ext>
            </a:extLst>
          </p:cNvPr>
          <p:cNvCxnSpPr>
            <a:cxnSpLocks/>
            <a:endCxn id="80" idx="1"/>
          </p:cNvCxnSpPr>
          <p:nvPr/>
        </p:nvCxnSpPr>
        <p:spPr>
          <a:xfrm rot="16200000" flipH="1">
            <a:off x="1206709" y="5705223"/>
            <a:ext cx="395172" cy="307225"/>
          </a:xfrm>
          <a:prstGeom prst="bentConnector2">
            <a:avLst/>
          </a:prstGeom>
          <a:ln>
            <a:solidFill>
              <a:schemeClr val="tx1"/>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84" name="TextBox 83">
            <a:extLst>
              <a:ext uri="{FF2B5EF4-FFF2-40B4-BE49-F238E27FC236}">
                <a16:creationId xmlns:a16="http://schemas.microsoft.com/office/drawing/2014/main" id="{47CB250E-7E42-47FF-B01F-AE8BD333A6AC}"/>
              </a:ext>
            </a:extLst>
          </p:cNvPr>
          <p:cNvSpPr txBox="1"/>
          <p:nvPr/>
        </p:nvSpPr>
        <p:spPr>
          <a:xfrm>
            <a:off x="2498832" y="4797152"/>
            <a:ext cx="480501" cy="338554"/>
          </a:xfrm>
          <a:prstGeom prst="rect">
            <a:avLst/>
          </a:prstGeom>
          <a:noFill/>
        </p:spPr>
        <p:txBody>
          <a:bodyPr wrap="square" rtlCol="0">
            <a:spAutoFit/>
          </a:bodyPr>
          <a:lstStyle/>
          <a:p>
            <a:r>
              <a:rPr lang="es-AR" sz="1600" dirty="0"/>
              <a:t>IR</a:t>
            </a:r>
          </a:p>
        </p:txBody>
      </p:sp>
      <p:sp>
        <p:nvSpPr>
          <p:cNvPr id="4" name="TextBox 3">
            <a:extLst>
              <a:ext uri="{FF2B5EF4-FFF2-40B4-BE49-F238E27FC236}">
                <a16:creationId xmlns:a16="http://schemas.microsoft.com/office/drawing/2014/main" id="{843CB697-611B-4C67-BEA6-AEB560FA86C5}"/>
              </a:ext>
            </a:extLst>
          </p:cNvPr>
          <p:cNvSpPr txBox="1"/>
          <p:nvPr/>
        </p:nvSpPr>
        <p:spPr>
          <a:xfrm>
            <a:off x="5950396" y="2620751"/>
            <a:ext cx="1098253" cy="830997"/>
          </a:xfrm>
          <a:prstGeom prst="rect">
            <a:avLst/>
          </a:prstGeom>
          <a:noFill/>
        </p:spPr>
        <p:txBody>
          <a:bodyPr wrap="square" rtlCol="0">
            <a:spAutoFit/>
          </a:bodyPr>
          <a:lstStyle/>
          <a:p>
            <a:pPr>
              <a:buClr>
                <a:srgbClr val="C00000"/>
              </a:buClr>
            </a:pPr>
            <a:r>
              <a:rPr lang="es-AR" sz="1200" dirty="0"/>
              <a:t>B80200</a:t>
            </a:r>
          </a:p>
          <a:p>
            <a:pPr>
              <a:buClr>
                <a:srgbClr val="C00000"/>
              </a:buClr>
            </a:pPr>
            <a:r>
              <a:rPr lang="es-AR" sz="1200" dirty="0"/>
              <a:t>BB0400</a:t>
            </a:r>
          </a:p>
          <a:p>
            <a:pPr>
              <a:buClr>
                <a:srgbClr val="C00000"/>
              </a:buClr>
            </a:pPr>
            <a:r>
              <a:rPr lang="es-AR" sz="1200" dirty="0"/>
              <a:t>01D8</a:t>
            </a:r>
          </a:p>
          <a:p>
            <a:pPr>
              <a:buClr>
                <a:srgbClr val="C00000"/>
              </a:buClr>
            </a:pPr>
            <a:r>
              <a:rPr lang="es-AR" sz="1200" dirty="0"/>
              <a:t>CD20</a:t>
            </a:r>
            <a:endParaRPr lang="es-AR" sz="1200" b="1" dirty="0"/>
          </a:p>
        </p:txBody>
      </p:sp>
      <p:sp>
        <p:nvSpPr>
          <p:cNvPr id="47" name="TextBox 46">
            <a:extLst>
              <a:ext uri="{FF2B5EF4-FFF2-40B4-BE49-F238E27FC236}">
                <a16:creationId xmlns:a16="http://schemas.microsoft.com/office/drawing/2014/main" id="{BB01ACCE-458F-466C-BEFA-581E3927A9E7}"/>
              </a:ext>
            </a:extLst>
          </p:cNvPr>
          <p:cNvSpPr txBox="1"/>
          <p:nvPr/>
        </p:nvSpPr>
        <p:spPr>
          <a:xfrm>
            <a:off x="8558633" y="3451748"/>
            <a:ext cx="3990175" cy="2800767"/>
          </a:xfrm>
          <a:prstGeom prst="rect">
            <a:avLst/>
          </a:prstGeom>
          <a:noFill/>
        </p:spPr>
        <p:txBody>
          <a:bodyPr wrap="square" rtlCol="0">
            <a:spAutoFit/>
          </a:bodyPr>
          <a:lstStyle/>
          <a:p>
            <a:r>
              <a:rPr lang="es-AR" sz="1600" dirty="0"/>
              <a:t>-a</a:t>
            </a:r>
          </a:p>
          <a:p>
            <a:r>
              <a:rPr lang="es-AR" sz="1600" dirty="0"/>
              <a:t>13E0:0100 </a:t>
            </a:r>
            <a:r>
              <a:rPr lang="es-AR" sz="1600" dirty="0" err="1"/>
              <a:t>mov</a:t>
            </a:r>
            <a:r>
              <a:rPr lang="es-AR" sz="1600" dirty="0"/>
              <a:t> ax,0002</a:t>
            </a:r>
          </a:p>
          <a:p>
            <a:r>
              <a:rPr lang="es-AR" sz="1600" dirty="0"/>
              <a:t>13E0:0103 </a:t>
            </a:r>
            <a:r>
              <a:rPr lang="es-AR" sz="1600" dirty="0" err="1"/>
              <a:t>mov</a:t>
            </a:r>
            <a:r>
              <a:rPr lang="es-AR" sz="1600" dirty="0"/>
              <a:t> bx,0004</a:t>
            </a:r>
          </a:p>
          <a:p>
            <a:r>
              <a:rPr lang="es-AR" sz="1600" dirty="0"/>
              <a:t>13E0:0106 </a:t>
            </a:r>
            <a:r>
              <a:rPr lang="es-AR" sz="1600" dirty="0" err="1"/>
              <a:t>add</a:t>
            </a:r>
            <a:r>
              <a:rPr lang="es-AR" sz="1600" dirty="0"/>
              <a:t> </a:t>
            </a:r>
            <a:r>
              <a:rPr lang="es-AR" sz="1600" dirty="0" err="1"/>
              <a:t>ax,bx</a:t>
            </a:r>
            <a:endParaRPr lang="es-AR" sz="1600" dirty="0"/>
          </a:p>
          <a:p>
            <a:r>
              <a:rPr lang="es-AR" sz="1600" dirty="0"/>
              <a:t>13E0:0108 </a:t>
            </a:r>
            <a:r>
              <a:rPr lang="es-AR" sz="1600" dirty="0" err="1"/>
              <a:t>int</a:t>
            </a:r>
            <a:r>
              <a:rPr lang="es-AR" sz="1600" dirty="0"/>
              <a:t> 20</a:t>
            </a:r>
          </a:p>
          <a:p>
            <a:r>
              <a:rPr lang="es-AR" sz="1600" dirty="0"/>
              <a:t>13E0:010A</a:t>
            </a:r>
          </a:p>
          <a:p>
            <a:pPr>
              <a:buClr>
                <a:srgbClr val="C00000"/>
              </a:buClr>
            </a:pPr>
            <a:r>
              <a:rPr lang="es-AR" sz="1600" dirty="0"/>
              <a:t>-u</a:t>
            </a:r>
          </a:p>
          <a:p>
            <a:pPr>
              <a:buClr>
                <a:srgbClr val="C00000"/>
              </a:buClr>
            </a:pPr>
            <a:r>
              <a:rPr lang="es-AR" sz="1600" dirty="0"/>
              <a:t>13E0:0100 B80200   MOV     AX,0002</a:t>
            </a:r>
          </a:p>
          <a:p>
            <a:pPr>
              <a:buClr>
                <a:srgbClr val="C00000"/>
              </a:buClr>
            </a:pPr>
            <a:r>
              <a:rPr lang="es-AR" sz="1600" dirty="0"/>
              <a:t>13E0:0103 BB0400   MOV     BX,0004</a:t>
            </a:r>
          </a:p>
          <a:p>
            <a:pPr>
              <a:buClr>
                <a:srgbClr val="C00000"/>
              </a:buClr>
            </a:pPr>
            <a:r>
              <a:rPr lang="es-AR" sz="1600" dirty="0"/>
              <a:t>13E0:0106 01D8       ADD     AX,BX</a:t>
            </a:r>
          </a:p>
          <a:p>
            <a:pPr>
              <a:buClr>
                <a:srgbClr val="C00000"/>
              </a:buClr>
            </a:pPr>
            <a:r>
              <a:rPr lang="es-AR" sz="1600" dirty="0"/>
              <a:t>13E0:0108 CD20       INT     20</a:t>
            </a:r>
            <a:endParaRPr lang="es-AR" sz="1600" b="1" dirty="0"/>
          </a:p>
        </p:txBody>
      </p:sp>
      <p:sp>
        <p:nvSpPr>
          <p:cNvPr id="6" name="TextBox 5">
            <a:extLst>
              <a:ext uri="{FF2B5EF4-FFF2-40B4-BE49-F238E27FC236}">
                <a16:creationId xmlns:a16="http://schemas.microsoft.com/office/drawing/2014/main" id="{AED04C1B-CCD8-4FB4-BF5F-4835F10BCB7C}"/>
              </a:ext>
            </a:extLst>
          </p:cNvPr>
          <p:cNvSpPr txBox="1"/>
          <p:nvPr/>
        </p:nvSpPr>
        <p:spPr>
          <a:xfrm>
            <a:off x="8287406" y="1740344"/>
            <a:ext cx="4350592" cy="1754326"/>
          </a:xfrm>
          <a:prstGeom prst="rect">
            <a:avLst/>
          </a:prstGeom>
          <a:noFill/>
        </p:spPr>
        <p:txBody>
          <a:bodyPr wrap="square" rtlCol="0">
            <a:spAutoFit/>
          </a:bodyPr>
          <a:lstStyle/>
          <a:p>
            <a:r>
              <a:rPr lang="es-AR" b="1" dirty="0"/>
              <a:t>Fase de búsqueda:</a:t>
            </a:r>
            <a:endParaRPr lang="es-AR" dirty="0"/>
          </a:p>
          <a:p>
            <a:pPr marL="285750" indent="-285750">
              <a:buFont typeface="Arial" panose="020B0604020202020204" pitchFamily="34" charset="0"/>
              <a:buChar char="•"/>
            </a:pPr>
            <a:r>
              <a:rPr lang="es-AR" dirty="0"/>
              <a:t>Calculo de la dirección física de la instrucción.</a:t>
            </a:r>
          </a:p>
          <a:p>
            <a:pPr marL="285750" indent="-285750">
              <a:buFont typeface="Arial" panose="020B0604020202020204" pitchFamily="34" charset="0"/>
              <a:buChar char="•"/>
            </a:pPr>
            <a:r>
              <a:rPr lang="es-AR" dirty="0"/>
              <a:t>Dar orden de lectura RD</a:t>
            </a:r>
          </a:p>
          <a:p>
            <a:pPr marL="285750" indent="-285750">
              <a:buFont typeface="Arial" panose="020B0604020202020204" pitchFamily="34" charset="0"/>
              <a:buChar char="•"/>
            </a:pPr>
            <a:r>
              <a:rPr lang="es-AR" dirty="0"/>
              <a:t>Se carga el registro IR</a:t>
            </a:r>
          </a:p>
          <a:p>
            <a:endParaRPr lang="es-AR" dirty="0"/>
          </a:p>
        </p:txBody>
      </p:sp>
      <p:sp>
        <p:nvSpPr>
          <p:cNvPr id="10" name="TextBox 9">
            <a:extLst>
              <a:ext uri="{FF2B5EF4-FFF2-40B4-BE49-F238E27FC236}">
                <a16:creationId xmlns:a16="http://schemas.microsoft.com/office/drawing/2014/main" id="{CD2540FD-143B-427C-8B6B-DC86CA5F957E}"/>
              </a:ext>
            </a:extLst>
          </p:cNvPr>
          <p:cNvSpPr txBox="1"/>
          <p:nvPr/>
        </p:nvSpPr>
        <p:spPr>
          <a:xfrm>
            <a:off x="5789290" y="1772816"/>
            <a:ext cx="881186" cy="307777"/>
          </a:xfrm>
          <a:prstGeom prst="rect">
            <a:avLst/>
          </a:prstGeom>
          <a:noFill/>
        </p:spPr>
        <p:txBody>
          <a:bodyPr wrap="square" rtlCol="0">
            <a:spAutoFit/>
          </a:bodyPr>
          <a:lstStyle/>
          <a:p>
            <a:r>
              <a:rPr lang="es-AR" sz="1400" dirty="0"/>
              <a:t>RD/WR</a:t>
            </a:r>
          </a:p>
        </p:txBody>
      </p:sp>
      <p:sp>
        <p:nvSpPr>
          <p:cNvPr id="18" name="TextBox 17">
            <a:extLst>
              <a:ext uri="{FF2B5EF4-FFF2-40B4-BE49-F238E27FC236}">
                <a16:creationId xmlns:a16="http://schemas.microsoft.com/office/drawing/2014/main" id="{731D5494-B4A5-4EBC-A942-466FDAA72A68}"/>
              </a:ext>
            </a:extLst>
          </p:cNvPr>
          <p:cNvSpPr txBox="1"/>
          <p:nvPr/>
        </p:nvSpPr>
        <p:spPr>
          <a:xfrm>
            <a:off x="3174368" y="3430218"/>
            <a:ext cx="2196485" cy="1169551"/>
          </a:xfrm>
          <a:prstGeom prst="rect">
            <a:avLst/>
          </a:prstGeom>
          <a:noFill/>
        </p:spPr>
        <p:txBody>
          <a:bodyPr wrap="square" rtlCol="0">
            <a:spAutoFit/>
          </a:bodyPr>
          <a:lstStyle/>
          <a:p>
            <a:r>
              <a:rPr lang="es-AR" sz="1400" dirty="0"/>
              <a:t>Dirección lógica de la instrucción  CS:IP</a:t>
            </a:r>
          </a:p>
          <a:p>
            <a:endParaRPr lang="es-AR" sz="1400" dirty="0"/>
          </a:p>
          <a:p>
            <a:r>
              <a:rPr lang="es-AR" sz="1400" dirty="0"/>
              <a:t>Dirección física</a:t>
            </a:r>
          </a:p>
          <a:p>
            <a:r>
              <a:rPr lang="es-AR" sz="1400" dirty="0"/>
              <a:t>13E0 * 10 + 0106 = 13F06</a:t>
            </a:r>
          </a:p>
        </p:txBody>
      </p:sp>
      <p:cxnSp>
        <p:nvCxnSpPr>
          <p:cNvPr id="21" name="Straight Arrow Connector 20">
            <a:extLst>
              <a:ext uri="{FF2B5EF4-FFF2-40B4-BE49-F238E27FC236}">
                <a16:creationId xmlns:a16="http://schemas.microsoft.com/office/drawing/2014/main" id="{C81A066A-E3B7-42FC-AA3C-D3D0E7CA9AD3}"/>
              </a:ext>
            </a:extLst>
          </p:cNvPr>
          <p:cNvCxnSpPr>
            <a:cxnSpLocks/>
          </p:cNvCxnSpPr>
          <p:nvPr/>
        </p:nvCxnSpPr>
        <p:spPr>
          <a:xfrm>
            <a:off x="2806600" y="2717294"/>
            <a:ext cx="383936" cy="777367"/>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7" name="Oval 26">
            <a:extLst>
              <a:ext uri="{FF2B5EF4-FFF2-40B4-BE49-F238E27FC236}">
                <a16:creationId xmlns:a16="http://schemas.microsoft.com/office/drawing/2014/main" id="{0EFF4CF3-1EC1-433E-86A7-D5DDAF9D19C4}"/>
              </a:ext>
            </a:extLst>
          </p:cNvPr>
          <p:cNvSpPr/>
          <p:nvPr/>
        </p:nvSpPr>
        <p:spPr>
          <a:xfrm>
            <a:off x="5806380" y="1772816"/>
            <a:ext cx="360040" cy="32458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58" name="Rectangle 57">
            <a:extLst>
              <a:ext uri="{FF2B5EF4-FFF2-40B4-BE49-F238E27FC236}">
                <a16:creationId xmlns:a16="http://schemas.microsoft.com/office/drawing/2014/main" id="{A60934FD-EA76-458E-95C3-59EB5E20A439}"/>
              </a:ext>
            </a:extLst>
          </p:cNvPr>
          <p:cNvSpPr/>
          <p:nvPr/>
        </p:nvSpPr>
        <p:spPr>
          <a:xfrm>
            <a:off x="1269876" y="3162454"/>
            <a:ext cx="1152128" cy="33855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solidFill>
                  <a:schemeClr val="tx1"/>
                </a:solidFill>
              </a:rPr>
              <a:t>0004</a:t>
            </a:r>
          </a:p>
        </p:txBody>
      </p:sp>
      <p:sp>
        <p:nvSpPr>
          <p:cNvPr id="59" name="TextBox 58">
            <a:extLst>
              <a:ext uri="{FF2B5EF4-FFF2-40B4-BE49-F238E27FC236}">
                <a16:creationId xmlns:a16="http://schemas.microsoft.com/office/drawing/2014/main" id="{80DB2D42-912B-4987-8B6A-4D60B0773291}"/>
              </a:ext>
            </a:extLst>
          </p:cNvPr>
          <p:cNvSpPr txBox="1"/>
          <p:nvPr/>
        </p:nvSpPr>
        <p:spPr>
          <a:xfrm>
            <a:off x="2552300" y="3193231"/>
            <a:ext cx="383936" cy="307777"/>
          </a:xfrm>
          <a:prstGeom prst="rect">
            <a:avLst/>
          </a:prstGeom>
          <a:noFill/>
        </p:spPr>
        <p:txBody>
          <a:bodyPr wrap="square" rtlCol="0">
            <a:spAutoFit/>
          </a:bodyPr>
          <a:lstStyle/>
          <a:p>
            <a:r>
              <a:rPr lang="es-AR" sz="1400" dirty="0"/>
              <a:t>BX</a:t>
            </a:r>
          </a:p>
        </p:txBody>
      </p:sp>
      <p:sp>
        <p:nvSpPr>
          <p:cNvPr id="60" name="Rectangle 59">
            <a:extLst>
              <a:ext uri="{FF2B5EF4-FFF2-40B4-BE49-F238E27FC236}">
                <a16:creationId xmlns:a16="http://schemas.microsoft.com/office/drawing/2014/main" id="{8095F4E5-6EE7-4646-BB02-39F893DF81F6}"/>
              </a:ext>
            </a:extLst>
          </p:cNvPr>
          <p:cNvSpPr/>
          <p:nvPr/>
        </p:nvSpPr>
        <p:spPr>
          <a:xfrm>
            <a:off x="1269876" y="2780928"/>
            <a:ext cx="1152128" cy="33855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solidFill>
                  <a:schemeClr val="tx1"/>
                </a:solidFill>
              </a:rPr>
              <a:t>0002</a:t>
            </a:r>
          </a:p>
        </p:txBody>
      </p:sp>
      <p:sp>
        <p:nvSpPr>
          <p:cNvPr id="62" name="TextBox 61">
            <a:extLst>
              <a:ext uri="{FF2B5EF4-FFF2-40B4-BE49-F238E27FC236}">
                <a16:creationId xmlns:a16="http://schemas.microsoft.com/office/drawing/2014/main" id="{2486059D-B478-417D-AE91-8FF19DE72FA7}"/>
              </a:ext>
            </a:extLst>
          </p:cNvPr>
          <p:cNvSpPr txBox="1"/>
          <p:nvPr/>
        </p:nvSpPr>
        <p:spPr>
          <a:xfrm>
            <a:off x="2561983" y="2838707"/>
            <a:ext cx="383936" cy="307777"/>
          </a:xfrm>
          <a:prstGeom prst="rect">
            <a:avLst/>
          </a:prstGeom>
          <a:noFill/>
        </p:spPr>
        <p:txBody>
          <a:bodyPr wrap="square" rtlCol="0">
            <a:spAutoFit/>
          </a:bodyPr>
          <a:lstStyle/>
          <a:p>
            <a:r>
              <a:rPr lang="es-AR" sz="1400" dirty="0"/>
              <a:t>AX</a:t>
            </a:r>
          </a:p>
        </p:txBody>
      </p:sp>
    </p:spTree>
    <p:extLst>
      <p:ext uri="{BB962C8B-B14F-4D97-AF65-F5344CB8AC3E}">
        <p14:creationId xmlns:p14="http://schemas.microsoft.com/office/powerpoint/2010/main" val="5655247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AR" dirty="0"/>
              <a:t>Ciclo de instrucción – Fase ejecución</a:t>
            </a:r>
          </a:p>
        </p:txBody>
      </p:sp>
      <p:sp>
        <p:nvSpPr>
          <p:cNvPr id="7" name="Marcador de pie de página 6"/>
          <p:cNvSpPr>
            <a:spLocks noGrp="1"/>
          </p:cNvSpPr>
          <p:nvPr>
            <p:ph type="ftr" sz="quarter" idx="11"/>
          </p:nvPr>
        </p:nvSpPr>
        <p:spPr/>
        <p:txBody>
          <a:bodyPr/>
          <a:lstStyle/>
          <a:p>
            <a:r>
              <a:rPr lang="en-US" dirty="0" err="1"/>
              <a:t>Arquitectura</a:t>
            </a:r>
            <a:r>
              <a:rPr lang="en-US" dirty="0"/>
              <a:t> de </a:t>
            </a:r>
            <a:r>
              <a:rPr lang="en-US" dirty="0" err="1"/>
              <a:t>Computadores</a:t>
            </a:r>
            <a:endParaRPr lang="en-US" dirty="0"/>
          </a:p>
        </p:txBody>
      </p:sp>
      <p:sp>
        <p:nvSpPr>
          <p:cNvPr id="8" name="Marcador de número de diapositiva 7"/>
          <p:cNvSpPr>
            <a:spLocks noGrp="1"/>
          </p:cNvSpPr>
          <p:nvPr>
            <p:ph type="sldNum" sz="quarter" idx="12"/>
          </p:nvPr>
        </p:nvSpPr>
        <p:spPr/>
        <p:txBody>
          <a:bodyPr/>
          <a:lstStyle/>
          <a:p>
            <a:fld id="{E5137D0E-4A4F-4307-8994-C1891D747D59}" type="slidenum">
              <a:rPr lang="en-US" smtClean="0"/>
              <a:t>13</a:t>
            </a:fld>
            <a:endParaRPr lang="en-US" dirty="0"/>
          </a:p>
        </p:txBody>
      </p:sp>
      <p:sp>
        <p:nvSpPr>
          <p:cNvPr id="9" name="TextBox 8">
            <a:extLst>
              <a:ext uri="{FF2B5EF4-FFF2-40B4-BE49-F238E27FC236}">
                <a16:creationId xmlns:a16="http://schemas.microsoft.com/office/drawing/2014/main" id="{47BE571F-2055-485C-9FD3-0BCC4F25D872}"/>
              </a:ext>
            </a:extLst>
          </p:cNvPr>
          <p:cNvSpPr txBox="1"/>
          <p:nvPr/>
        </p:nvSpPr>
        <p:spPr>
          <a:xfrm>
            <a:off x="304038" y="1844824"/>
            <a:ext cx="2471737" cy="369332"/>
          </a:xfrm>
          <a:prstGeom prst="rect">
            <a:avLst/>
          </a:prstGeom>
          <a:noFill/>
          <a:ln>
            <a:noFill/>
          </a:ln>
        </p:spPr>
        <p:txBody>
          <a:bodyPr wrap="square" rtlCol="0">
            <a:spAutoFit/>
          </a:bodyPr>
          <a:lstStyle/>
          <a:p>
            <a:r>
              <a:rPr lang="es-AR" dirty="0"/>
              <a:t>CPU = CU + ALU</a:t>
            </a:r>
          </a:p>
        </p:txBody>
      </p:sp>
      <p:sp>
        <p:nvSpPr>
          <p:cNvPr id="11" name="Rectangle 10">
            <a:extLst>
              <a:ext uri="{FF2B5EF4-FFF2-40B4-BE49-F238E27FC236}">
                <a16:creationId xmlns:a16="http://schemas.microsoft.com/office/drawing/2014/main" id="{5EADCEB0-D947-4A8C-BB6C-4BBAEC7C8BF3}"/>
              </a:ext>
            </a:extLst>
          </p:cNvPr>
          <p:cNvSpPr/>
          <p:nvPr/>
        </p:nvSpPr>
        <p:spPr>
          <a:xfrm>
            <a:off x="1053852" y="2172578"/>
            <a:ext cx="2012926" cy="348867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2" name="Rectangle 11">
            <a:extLst>
              <a:ext uri="{FF2B5EF4-FFF2-40B4-BE49-F238E27FC236}">
                <a16:creationId xmlns:a16="http://schemas.microsoft.com/office/drawing/2014/main" id="{3F2168AD-96A6-4A66-B51E-8E4F85DE4D4A}"/>
              </a:ext>
            </a:extLst>
          </p:cNvPr>
          <p:cNvSpPr/>
          <p:nvPr/>
        </p:nvSpPr>
        <p:spPr>
          <a:xfrm>
            <a:off x="2327091" y="2132856"/>
            <a:ext cx="739687" cy="57582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s-AR" dirty="0"/>
              <a:t>MMU</a:t>
            </a:r>
          </a:p>
        </p:txBody>
      </p:sp>
      <p:sp>
        <p:nvSpPr>
          <p:cNvPr id="13" name="Rectangle 12">
            <a:extLst>
              <a:ext uri="{FF2B5EF4-FFF2-40B4-BE49-F238E27FC236}">
                <a16:creationId xmlns:a16="http://schemas.microsoft.com/office/drawing/2014/main" id="{7C6CACA4-49D8-4972-8785-C8942D552499}"/>
              </a:ext>
            </a:extLst>
          </p:cNvPr>
          <p:cNvSpPr/>
          <p:nvPr/>
        </p:nvSpPr>
        <p:spPr>
          <a:xfrm>
            <a:off x="1277018" y="3573016"/>
            <a:ext cx="1152128" cy="33855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solidFill>
                  <a:schemeClr val="tx1"/>
                </a:solidFill>
              </a:rPr>
              <a:t>0108</a:t>
            </a:r>
          </a:p>
        </p:txBody>
      </p:sp>
      <p:sp>
        <p:nvSpPr>
          <p:cNvPr id="14" name="TextBox 13">
            <a:extLst>
              <a:ext uri="{FF2B5EF4-FFF2-40B4-BE49-F238E27FC236}">
                <a16:creationId xmlns:a16="http://schemas.microsoft.com/office/drawing/2014/main" id="{826EFD9A-42EC-4A54-AABE-B80DE919AA2C}"/>
              </a:ext>
            </a:extLst>
          </p:cNvPr>
          <p:cNvSpPr txBox="1"/>
          <p:nvPr/>
        </p:nvSpPr>
        <p:spPr>
          <a:xfrm>
            <a:off x="159659" y="3088542"/>
            <a:ext cx="1152128" cy="338554"/>
          </a:xfrm>
          <a:prstGeom prst="rect">
            <a:avLst/>
          </a:prstGeom>
          <a:noFill/>
        </p:spPr>
        <p:txBody>
          <a:bodyPr wrap="square" rtlCol="0">
            <a:spAutoFit/>
          </a:bodyPr>
          <a:lstStyle/>
          <a:p>
            <a:r>
              <a:rPr lang="es-AR" sz="1600" dirty="0"/>
              <a:t>Registros</a:t>
            </a:r>
          </a:p>
        </p:txBody>
      </p:sp>
      <p:sp>
        <p:nvSpPr>
          <p:cNvPr id="15" name="Rectangle 14">
            <a:extLst>
              <a:ext uri="{FF2B5EF4-FFF2-40B4-BE49-F238E27FC236}">
                <a16:creationId xmlns:a16="http://schemas.microsoft.com/office/drawing/2014/main" id="{5352B5FC-8B56-4424-A5F5-A4FE60CFDBED}"/>
              </a:ext>
            </a:extLst>
          </p:cNvPr>
          <p:cNvSpPr/>
          <p:nvPr/>
        </p:nvSpPr>
        <p:spPr>
          <a:xfrm>
            <a:off x="17589" y="5764668"/>
            <a:ext cx="1080120" cy="54060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1200" dirty="0">
                <a:solidFill>
                  <a:schemeClr val="tx1"/>
                </a:solidFill>
              </a:rPr>
              <a:t>Reloj y Secuenciador</a:t>
            </a:r>
          </a:p>
        </p:txBody>
      </p:sp>
      <p:sp>
        <p:nvSpPr>
          <p:cNvPr id="16" name="Rectangle 15">
            <a:extLst>
              <a:ext uri="{FF2B5EF4-FFF2-40B4-BE49-F238E27FC236}">
                <a16:creationId xmlns:a16="http://schemas.microsoft.com/office/drawing/2014/main" id="{7E41CB7A-4530-4452-99E5-1298E70BFBA2}"/>
              </a:ext>
            </a:extLst>
          </p:cNvPr>
          <p:cNvSpPr/>
          <p:nvPr/>
        </p:nvSpPr>
        <p:spPr>
          <a:xfrm>
            <a:off x="5734372" y="2314056"/>
            <a:ext cx="1987289" cy="298864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7" name="TextBox 16">
            <a:extLst>
              <a:ext uri="{FF2B5EF4-FFF2-40B4-BE49-F238E27FC236}">
                <a16:creationId xmlns:a16="http://schemas.microsoft.com/office/drawing/2014/main" id="{7564D25A-AD24-412C-9E3C-5DD7668F3DD2}"/>
              </a:ext>
            </a:extLst>
          </p:cNvPr>
          <p:cNvSpPr txBox="1"/>
          <p:nvPr/>
        </p:nvSpPr>
        <p:spPr>
          <a:xfrm>
            <a:off x="6499278" y="1899921"/>
            <a:ext cx="2160240" cy="369332"/>
          </a:xfrm>
          <a:prstGeom prst="rect">
            <a:avLst/>
          </a:prstGeom>
          <a:noFill/>
        </p:spPr>
        <p:txBody>
          <a:bodyPr wrap="square" rtlCol="0">
            <a:spAutoFit/>
          </a:bodyPr>
          <a:lstStyle/>
          <a:p>
            <a:r>
              <a:rPr lang="es-AR" dirty="0"/>
              <a:t>Memoria Principal</a:t>
            </a:r>
          </a:p>
        </p:txBody>
      </p:sp>
      <p:cxnSp>
        <p:nvCxnSpPr>
          <p:cNvPr id="19" name="Connector: Elbow 18">
            <a:extLst>
              <a:ext uri="{FF2B5EF4-FFF2-40B4-BE49-F238E27FC236}">
                <a16:creationId xmlns:a16="http://schemas.microsoft.com/office/drawing/2014/main" id="{75548503-0049-4AE2-946E-93AC495961F1}"/>
              </a:ext>
            </a:extLst>
          </p:cNvPr>
          <p:cNvCxnSpPr>
            <a:cxnSpLocks/>
            <a:stCxn id="15" idx="0"/>
            <a:endCxn id="11" idx="1"/>
          </p:cNvCxnSpPr>
          <p:nvPr/>
        </p:nvCxnSpPr>
        <p:spPr>
          <a:xfrm rot="5400000" flipH="1" flipV="1">
            <a:off x="-118127" y="4592690"/>
            <a:ext cx="1847755" cy="496203"/>
          </a:xfrm>
          <a:prstGeom prst="bentConnector2">
            <a:avLst/>
          </a:prstGeom>
          <a:ln>
            <a:solidFill>
              <a:schemeClr val="accent1"/>
            </a:solidFill>
            <a:tailEnd type="none"/>
          </a:ln>
        </p:spPr>
        <p:style>
          <a:lnRef idx="1">
            <a:schemeClr val="accent1"/>
          </a:lnRef>
          <a:fillRef idx="0">
            <a:schemeClr val="accent1"/>
          </a:fillRef>
          <a:effectRef idx="0">
            <a:schemeClr val="accent1"/>
          </a:effectRef>
          <a:fontRef idx="minor">
            <a:schemeClr val="tx1"/>
          </a:fontRef>
        </p:style>
      </p:cxnSp>
      <p:sp>
        <p:nvSpPr>
          <p:cNvPr id="22" name="Arrow: Left-Right 21">
            <a:extLst>
              <a:ext uri="{FF2B5EF4-FFF2-40B4-BE49-F238E27FC236}">
                <a16:creationId xmlns:a16="http://schemas.microsoft.com/office/drawing/2014/main" id="{26F8B1D8-734B-40C5-9152-CFD7D42E669A}"/>
              </a:ext>
            </a:extLst>
          </p:cNvPr>
          <p:cNvSpPr/>
          <p:nvPr/>
        </p:nvSpPr>
        <p:spPr>
          <a:xfrm>
            <a:off x="3142083" y="5298039"/>
            <a:ext cx="2535141" cy="507225"/>
          </a:xfrm>
          <a:prstGeom prst="leftRightArrow">
            <a:avLst>
              <a:gd name="adj1" fmla="val 38733"/>
              <a:gd name="adj2" fmla="val 50000"/>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24" name="TextBox 23">
            <a:extLst>
              <a:ext uri="{FF2B5EF4-FFF2-40B4-BE49-F238E27FC236}">
                <a16:creationId xmlns:a16="http://schemas.microsoft.com/office/drawing/2014/main" id="{1FF6C66B-FBEC-4052-A8AF-CBC140198C7E}"/>
              </a:ext>
            </a:extLst>
          </p:cNvPr>
          <p:cNvSpPr txBox="1"/>
          <p:nvPr/>
        </p:nvSpPr>
        <p:spPr>
          <a:xfrm>
            <a:off x="3469254" y="5131658"/>
            <a:ext cx="1468708" cy="369332"/>
          </a:xfrm>
          <a:prstGeom prst="rect">
            <a:avLst/>
          </a:prstGeom>
          <a:noFill/>
        </p:spPr>
        <p:txBody>
          <a:bodyPr wrap="square" rtlCol="0">
            <a:spAutoFit/>
          </a:bodyPr>
          <a:lstStyle/>
          <a:p>
            <a:r>
              <a:rPr lang="es-AR" dirty="0"/>
              <a:t>Bus de datos</a:t>
            </a:r>
          </a:p>
        </p:txBody>
      </p:sp>
      <p:sp>
        <p:nvSpPr>
          <p:cNvPr id="25" name="Arrow: Right 24">
            <a:extLst>
              <a:ext uri="{FF2B5EF4-FFF2-40B4-BE49-F238E27FC236}">
                <a16:creationId xmlns:a16="http://schemas.microsoft.com/office/drawing/2014/main" id="{FD14DCAC-2D11-40EC-BC33-CC76EDAC416B}"/>
              </a:ext>
            </a:extLst>
          </p:cNvPr>
          <p:cNvSpPr/>
          <p:nvPr/>
        </p:nvSpPr>
        <p:spPr>
          <a:xfrm>
            <a:off x="3090244" y="2620751"/>
            <a:ext cx="2024175" cy="718268"/>
          </a:xfrm>
          <a:prstGeom prst="rightArrow">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dirty="0"/>
          </a:p>
        </p:txBody>
      </p:sp>
      <p:sp>
        <p:nvSpPr>
          <p:cNvPr id="26" name="TextBox 25">
            <a:extLst>
              <a:ext uri="{FF2B5EF4-FFF2-40B4-BE49-F238E27FC236}">
                <a16:creationId xmlns:a16="http://schemas.microsoft.com/office/drawing/2014/main" id="{EB0C876F-1507-40C8-852B-C71868242D5F}"/>
              </a:ext>
            </a:extLst>
          </p:cNvPr>
          <p:cNvSpPr txBox="1"/>
          <p:nvPr/>
        </p:nvSpPr>
        <p:spPr>
          <a:xfrm>
            <a:off x="3105016" y="2810788"/>
            <a:ext cx="2144495" cy="369332"/>
          </a:xfrm>
          <a:prstGeom prst="rect">
            <a:avLst/>
          </a:prstGeom>
          <a:noFill/>
        </p:spPr>
        <p:txBody>
          <a:bodyPr wrap="square" rtlCol="0">
            <a:spAutoFit/>
          </a:bodyPr>
          <a:lstStyle/>
          <a:p>
            <a:r>
              <a:rPr lang="es-AR" dirty="0"/>
              <a:t>Bus de direcciones</a:t>
            </a:r>
          </a:p>
        </p:txBody>
      </p:sp>
      <p:cxnSp>
        <p:nvCxnSpPr>
          <p:cNvPr id="30" name="Connector: Elbow 29">
            <a:extLst>
              <a:ext uri="{FF2B5EF4-FFF2-40B4-BE49-F238E27FC236}">
                <a16:creationId xmlns:a16="http://schemas.microsoft.com/office/drawing/2014/main" id="{567584AA-F0F3-49D1-A665-5C218BE157E6}"/>
              </a:ext>
            </a:extLst>
          </p:cNvPr>
          <p:cNvCxnSpPr>
            <a:cxnSpLocks/>
            <a:stCxn id="11" idx="0"/>
            <a:endCxn id="3" idx="0"/>
          </p:cNvCxnSpPr>
          <p:nvPr/>
        </p:nvCxnSpPr>
        <p:spPr>
          <a:xfrm rot="16200000" flipH="1">
            <a:off x="4178698" y="54195"/>
            <a:ext cx="113826" cy="4350592"/>
          </a:xfrm>
          <a:prstGeom prst="bentConnector3">
            <a:avLst>
              <a:gd name="adj1" fmla="val -200833"/>
            </a:avLst>
          </a:prstGeom>
          <a:ln w="28575" cmpd="sng">
            <a:solidFill>
              <a:srgbClr val="C0000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E12F0518-A04D-4BEE-B060-49178D278047}"/>
              </a:ext>
            </a:extLst>
          </p:cNvPr>
          <p:cNvSpPr txBox="1"/>
          <p:nvPr/>
        </p:nvSpPr>
        <p:spPr>
          <a:xfrm>
            <a:off x="3323637" y="1940041"/>
            <a:ext cx="1731204" cy="369332"/>
          </a:xfrm>
          <a:prstGeom prst="rect">
            <a:avLst/>
          </a:prstGeom>
          <a:noFill/>
        </p:spPr>
        <p:txBody>
          <a:bodyPr wrap="square" rtlCol="0">
            <a:spAutoFit/>
          </a:bodyPr>
          <a:lstStyle/>
          <a:p>
            <a:r>
              <a:rPr lang="es-AR" dirty="0"/>
              <a:t>Bus de Control</a:t>
            </a:r>
          </a:p>
        </p:txBody>
      </p:sp>
      <p:sp>
        <p:nvSpPr>
          <p:cNvPr id="3" name="TextBox 2">
            <a:extLst>
              <a:ext uri="{FF2B5EF4-FFF2-40B4-BE49-F238E27FC236}">
                <a16:creationId xmlns:a16="http://schemas.microsoft.com/office/drawing/2014/main" id="{DA2AAA00-C3D6-4EB7-8DCE-ACB2CF7F1D15}"/>
              </a:ext>
            </a:extLst>
          </p:cNvPr>
          <p:cNvSpPr txBox="1"/>
          <p:nvPr/>
        </p:nvSpPr>
        <p:spPr>
          <a:xfrm>
            <a:off x="5863306" y="2286404"/>
            <a:ext cx="1095202" cy="307777"/>
          </a:xfrm>
          <a:prstGeom prst="rect">
            <a:avLst/>
          </a:prstGeom>
          <a:noFill/>
        </p:spPr>
        <p:txBody>
          <a:bodyPr wrap="square" rtlCol="0">
            <a:spAutoFit/>
          </a:bodyPr>
          <a:lstStyle/>
          <a:p>
            <a:r>
              <a:rPr lang="es-AR" sz="1400" dirty="0"/>
              <a:t>Segmento</a:t>
            </a:r>
          </a:p>
        </p:txBody>
      </p:sp>
      <p:sp>
        <p:nvSpPr>
          <p:cNvPr id="5" name="Rectangle 4">
            <a:extLst>
              <a:ext uri="{FF2B5EF4-FFF2-40B4-BE49-F238E27FC236}">
                <a16:creationId xmlns:a16="http://schemas.microsoft.com/office/drawing/2014/main" id="{76AA58E3-8A58-48E3-B95E-2A3A17EF48B8}"/>
              </a:ext>
            </a:extLst>
          </p:cNvPr>
          <p:cNvSpPr/>
          <p:nvPr/>
        </p:nvSpPr>
        <p:spPr>
          <a:xfrm>
            <a:off x="5878388" y="2608899"/>
            <a:ext cx="1293112" cy="2548293"/>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cxnSp>
        <p:nvCxnSpPr>
          <p:cNvPr id="23" name="Straight Connector 22">
            <a:extLst>
              <a:ext uri="{FF2B5EF4-FFF2-40B4-BE49-F238E27FC236}">
                <a16:creationId xmlns:a16="http://schemas.microsoft.com/office/drawing/2014/main" id="{24FC67D0-8799-4F07-A159-89E263C36504}"/>
              </a:ext>
            </a:extLst>
          </p:cNvPr>
          <p:cNvCxnSpPr>
            <a:cxnSpLocks/>
          </p:cNvCxnSpPr>
          <p:nvPr/>
        </p:nvCxnSpPr>
        <p:spPr>
          <a:xfrm>
            <a:off x="5878388" y="3573016"/>
            <a:ext cx="1293112" cy="0"/>
          </a:xfrm>
          <a:prstGeom prst="line">
            <a:avLst/>
          </a:prstGeom>
          <a:ln w="19050">
            <a:solidFill>
              <a:schemeClr val="tx1">
                <a:lumMod val="65000"/>
                <a:lumOff val="3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27D9C884-3A63-4921-A05A-C5AA48665BA8}"/>
              </a:ext>
            </a:extLst>
          </p:cNvPr>
          <p:cNvCxnSpPr>
            <a:cxnSpLocks/>
          </p:cNvCxnSpPr>
          <p:nvPr/>
        </p:nvCxnSpPr>
        <p:spPr>
          <a:xfrm>
            <a:off x="5878388" y="4408107"/>
            <a:ext cx="1283106" cy="0"/>
          </a:xfrm>
          <a:prstGeom prst="line">
            <a:avLst/>
          </a:prstGeom>
          <a:ln w="19050">
            <a:solidFill>
              <a:schemeClr val="tx1">
                <a:lumMod val="65000"/>
                <a:lumOff val="35000"/>
              </a:schemeClr>
            </a:solidFill>
            <a:tailEnd type="non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FFEC59C9-40EA-42BB-85D1-6A06A34B248D}"/>
              </a:ext>
            </a:extLst>
          </p:cNvPr>
          <p:cNvSpPr txBox="1"/>
          <p:nvPr/>
        </p:nvSpPr>
        <p:spPr>
          <a:xfrm>
            <a:off x="7124135" y="2935977"/>
            <a:ext cx="673012" cy="276999"/>
          </a:xfrm>
          <a:prstGeom prst="rect">
            <a:avLst/>
          </a:prstGeom>
          <a:noFill/>
        </p:spPr>
        <p:txBody>
          <a:bodyPr wrap="square" rtlCol="0">
            <a:spAutoFit/>
          </a:bodyPr>
          <a:lstStyle/>
          <a:p>
            <a:r>
              <a:rPr lang="es-AR" sz="1200" dirty="0"/>
              <a:t>Código</a:t>
            </a:r>
          </a:p>
        </p:txBody>
      </p:sp>
      <p:sp>
        <p:nvSpPr>
          <p:cNvPr id="38" name="TextBox 37">
            <a:extLst>
              <a:ext uri="{FF2B5EF4-FFF2-40B4-BE49-F238E27FC236}">
                <a16:creationId xmlns:a16="http://schemas.microsoft.com/office/drawing/2014/main" id="{C5E6218B-072F-42FD-8821-663AD01FCE8A}"/>
              </a:ext>
            </a:extLst>
          </p:cNvPr>
          <p:cNvSpPr txBox="1"/>
          <p:nvPr/>
        </p:nvSpPr>
        <p:spPr>
          <a:xfrm>
            <a:off x="7160380" y="3789040"/>
            <a:ext cx="673012" cy="276999"/>
          </a:xfrm>
          <a:prstGeom prst="rect">
            <a:avLst/>
          </a:prstGeom>
          <a:noFill/>
        </p:spPr>
        <p:txBody>
          <a:bodyPr wrap="square" rtlCol="0">
            <a:spAutoFit/>
          </a:bodyPr>
          <a:lstStyle/>
          <a:p>
            <a:r>
              <a:rPr lang="es-AR" sz="1200" dirty="0"/>
              <a:t>Datos</a:t>
            </a:r>
          </a:p>
        </p:txBody>
      </p:sp>
      <p:sp>
        <p:nvSpPr>
          <p:cNvPr id="39" name="TextBox 38">
            <a:extLst>
              <a:ext uri="{FF2B5EF4-FFF2-40B4-BE49-F238E27FC236}">
                <a16:creationId xmlns:a16="http://schemas.microsoft.com/office/drawing/2014/main" id="{C79C867C-D201-4DD3-8B2A-777E5EF3287A}"/>
              </a:ext>
            </a:extLst>
          </p:cNvPr>
          <p:cNvSpPr txBox="1"/>
          <p:nvPr/>
        </p:nvSpPr>
        <p:spPr>
          <a:xfrm>
            <a:off x="7221600" y="4520153"/>
            <a:ext cx="673012" cy="276999"/>
          </a:xfrm>
          <a:prstGeom prst="rect">
            <a:avLst/>
          </a:prstGeom>
          <a:noFill/>
        </p:spPr>
        <p:txBody>
          <a:bodyPr wrap="square" rtlCol="0">
            <a:spAutoFit/>
          </a:bodyPr>
          <a:lstStyle/>
          <a:p>
            <a:r>
              <a:rPr lang="es-AR" sz="1200" dirty="0"/>
              <a:t>Pila</a:t>
            </a:r>
          </a:p>
        </p:txBody>
      </p:sp>
      <p:sp>
        <p:nvSpPr>
          <p:cNvPr id="35" name="TextBox 34">
            <a:extLst>
              <a:ext uri="{FF2B5EF4-FFF2-40B4-BE49-F238E27FC236}">
                <a16:creationId xmlns:a16="http://schemas.microsoft.com/office/drawing/2014/main" id="{AB423831-1A4C-446A-8D18-4F2B3CD80ADB}"/>
              </a:ext>
            </a:extLst>
          </p:cNvPr>
          <p:cNvSpPr txBox="1"/>
          <p:nvPr/>
        </p:nvSpPr>
        <p:spPr>
          <a:xfrm>
            <a:off x="5446340" y="2368900"/>
            <a:ext cx="230885" cy="2893100"/>
          </a:xfrm>
          <a:prstGeom prst="rect">
            <a:avLst/>
          </a:prstGeom>
          <a:noFill/>
          <a:ln>
            <a:solidFill>
              <a:schemeClr val="tx1"/>
            </a:solidFill>
          </a:ln>
        </p:spPr>
        <p:txBody>
          <a:bodyPr wrap="square" rtlCol="0">
            <a:spAutoFit/>
          </a:bodyPr>
          <a:lstStyle/>
          <a:p>
            <a:r>
              <a:rPr lang="es-AR" sz="1400" dirty="0"/>
              <a:t>Decodifica</a:t>
            </a:r>
          </a:p>
          <a:p>
            <a:r>
              <a:rPr lang="es-AR" sz="1400" dirty="0" err="1"/>
              <a:t>dor</a:t>
            </a:r>
            <a:endParaRPr lang="es-AR" sz="1400" dirty="0"/>
          </a:p>
        </p:txBody>
      </p:sp>
      <p:sp>
        <p:nvSpPr>
          <p:cNvPr id="40" name="TextBox 39">
            <a:extLst>
              <a:ext uri="{FF2B5EF4-FFF2-40B4-BE49-F238E27FC236}">
                <a16:creationId xmlns:a16="http://schemas.microsoft.com/office/drawing/2014/main" id="{F80A03E0-D205-4C17-8B81-0FEF3D672625}"/>
              </a:ext>
            </a:extLst>
          </p:cNvPr>
          <p:cNvSpPr txBox="1"/>
          <p:nvPr/>
        </p:nvSpPr>
        <p:spPr>
          <a:xfrm>
            <a:off x="5164519" y="2564904"/>
            <a:ext cx="281821" cy="830997"/>
          </a:xfrm>
          <a:prstGeom prst="rect">
            <a:avLst/>
          </a:prstGeom>
          <a:noFill/>
          <a:ln>
            <a:solidFill>
              <a:schemeClr val="tx1"/>
            </a:solidFill>
          </a:ln>
        </p:spPr>
        <p:txBody>
          <a:bodyPr wrap="square" rtlCol="0">
            <a:spAutoFit/>
          </a:bodyPr>
          <a:lstStyle/>
          <a:p>
            <a:r>
              <a:rPr lang="es-AR" sz="1600" dirty="0"/>
              <a:t>MAR</a:t>
            </a:r>
          </a:p>
        </p:txBody>
      </p:sp>
      <p:sp>
        <p:nvSpPr>
          <p:cNvPr id="52" name="TextBox 51">
            <a:extLst>
              <a:ext uri="{FF2B5EF4-FFF2-40B4-BE49-F238E27FC236}">
                <a16:creationId xmlns:a16="http://schemas.microsoft.com/office/drawing/2014/main" id="{4D45D782-8CD4-4880-970E-64A7513F6B3B}"/>
              </a:ext>
            </a:extLst>
          </p:cNvPr>
          <p:cNvSpPr txBox="1"/>
          <p:nvPr/>
        </p:nvSpPr>
        <p:spPr>
          <a:xfrm>
            <a:off x="2542124" y="3573016"/>
            <a:ext cx="383936" cy="338554"/>
          </a:xfrm>
          <a:prstGeom prst="rect">
            <a:avLst/>
          </a:prstGeom>
          <a:noFill/>
        </p:spPr>
        <p:txBody>
          <a:bodyPr wrap="square" rtlCol="0">
            <a:spAutoFit/>
          </a:bodyPr>
          <a:lstStyle/>
          <a:p>
            <a:r>
              <a:rPr lang="es-AR" sz="1600" dirty="0"/>
              <a:t>IP</a:t>
            </a:r>
          </a:p>
        </p:txBody>
      </p:sp>
      <p:sp>
        <p:nvSpPr>
          <p:cNvPr id="53" name="Rectangle 52">
            <a:extLst>
              <a:ext uri="{FF2B5EF4-FFF2-40B4-BE49-F238E27FC236}">
                <a16:creationId xmlns:a16="http://schemas.microsoft.com/office/drawing/2014/main" id="{6FE970FD-72BE-4661-9A02-D93DC1EFA2B3}"/>
              </a:ext>
            </a:extLst>
          </p:cNvPr>
          <p:cNvSpPr/>
          <p:nvPr/>
        </p:nvSpPr>
        <p:spPr>
          <a:xfrm>
            <a:off x="1277018" y="4005064"/>
            <a:ext cx="1152128" cy="28803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solidFill>
                  <a:schemeClr val="tx1"/>
                </a:solidFill>
              </a:rPr>
              <a:t>13E0</a:t>
            </a:r>
          </a:p>
        </p:txBody>
      </p:sp>
      <p:sp>
        <p:nvSpPr>
          <p:cNvPr id="54" name="TextBox 53">
            <a:extLst>
              <a:ext uri="{FF2B5EF4-FFF2-40B4-BE49-F238E27FC236}">
                <a16:creationId xmlns:a16="http://schemas.microsoft.com/office/drawing/2014/main" id="{4224A43F-2632-47D8-860A-D1AC49316ED2}"/>
              </a:ext>
            </a:extLst>
          </p:cNvPr>
          <p:cNvSpPr txBox="1"/>
          <p:nvPr/>
        </p:nvSpPr>
        <p:spPr>
          <a:xfrm>
            <a:off x="2566020" y="4026550"/>
            <a:ext cx="480500" cy="338554"/>
          </a:xfrm>
          <a:prstGeom prst="rect">
            <a:avLst/>
          </a:prstGeom>
          <a:noFill/>
        </p:spPr>
        <p:txBody>
          <a:bodyPr wrap="square" rtlCol="0">
            <a:spAutoFit/>
          </a:bodyPr>
          <a:lstStyle/>
          <a:p>
            <a:r>
              <a:rPr lang="es-AR" sz="1600" dirty="0"/>
              <a:t>DS</a:t>
            </a:r>
          </a:p>
        </p:txBody>
      </p:sp>
      <p:sp>
        <p:nvSpPr>
          <p:cNvPr id="55" name="Rectangle 54">
            <a:extLst>
              <a:ext uri="{FF2B5EF4-FFF2-40B4-BE49-F238E27FC236}">
                <a16:creationId xmlns:a16="http://schemas.microsoft.com/office/drawing/2014/main" id="{6C6C8648-0986-4E7F-94BF-3947B5E5BDE9}"/>
              </a:ext>
            </a:extLst>
          </p:cNvPr>
          <p:cNvSpPr/>
          <p:nvPr/>
        </p:nvSpPr>
        <p:spPr>
          <a:xfrm>
            <a:off x="1282658" y="4365104"/>
            <a:ext cx="1152128" cy="28803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solidFill>
                  <a:schemeClr val="tx1"/>
                </a:solidFill>
              </a:rPr>
              <a:t>13E0</a:t>
            </a:r>
          </a:p>
        </p:txBody>
      </p:sp>
      <p:sp>
        <p:nvSpPr>
          <p:cNvPr id="56" name="TextBox 55">
            <a:extLst>
              <a:ext uri="{FF2B5EF4-FFF2-40B4-BE49-F238E27FC236}">
                <a16:creationId xmlns:a16="http://schemas.microsoft.com/office/drawing/2014/main" id="{723AFD2B-BDC6-4255-AD10-3FFDF248EE71}"/>
              </a:ext>
            </a:extLst>
          </p:cNvPr>
          <p:cNvSpPr txBox="1"/>
          <p:nvPr/>
        </p:nvSpPr>
        <p:spPr>
          <a:xfrm>
            <a:off x="2566019" y="4365104"/>
            <a:ext cx="480501" cy="338554"/>
          </a:xfrm>
          <a:prstGeom prst="rect">
            <a:avLst/>
          </a:prstGeom>
          <a:noFill/>
        </p:spPr>
        <p:txBody>
          <a:bodyPr wrap="square" rtlCol="0">
            <a:spAutoFit/>
          </a:bodyPr>
          <a:lstStyle/>
          <a:p>
            <a:r>
              <a:rPr lang="es-AR" sz="1600" dirty="0"/>
              <a:t>CS</a:t>
            </a:r>
          </a:p>
        </p:txBody>
      </p:sp>
      <p:sp>
        <p:nvSpPr>
          <p:cNvPr id="57" name="TextBox 56">
            <a:extLst>
              <a:ext uri="{FF2B5EF4-FFF2-40B4-BE49-F238E27FC236}">
                <a16:creationId xmlns:a16="http://schemas.microsoft.com/office/drawing/2014/main" id="{97BA9DA0-5614-452F-B0A8-B32C1714173D}"/>
              </a:ext>
            </a:extLst>
          </p:cNvPr>
          <p:cNvSpPr txBox="1"/>
          <p:nvPr/>
        </p:nvSpPr>
        <p:spPr>
          <a:xfrm>
            <a:off x="1064278" y="2298358"/>
            <a:ext cx="574279" cy="338554"/>
          </a:xfrm>
          <a:prstGeom prst="rect">
            <a:avLst/>
          </a:prstGeom>
          <a:noFill/>
        </p:spPr>
        <p:txBody>
          <a:bodyPr wrap="square" rtlCol="0">
            <a:spAutoFit/>
          </a:bodyPr>
          <a:lstStyle/>
          <a:p>
            <a:r>
              <a:rPr lang="es-AR" sz="1600" dirty="0"/>
              <a:t>CU</a:t>
            </a:r>
          </a:p>
        </p:txBody>
      </p:sp>
      <p:sp>
        <p:nvSpPr>
          <p:cNvPr id="63" name="Rectangle 62">
            <a:extLst>
              <a:ext uri="{FF2B5EF4-FFF2-40B4-BE49-F238E27FC236}">
                <a16:creationId xmlns:a16="http://schemas.microsoft.com/office/drawing/2014/main" id="{F970C109-DC4C-4B1F-883C-EDE32C525F7B}"/>
              </a:ext>
            </a:extLst>
          </p:cNvPr>
          <p:cNvSpPr/>
          <p:nvPr/>
        </p:nvSpPr>
        <p:spPr>
          <a:xfrm>
            <a:off x="1272420" y="4755362"/>
            <a:ext cx="1221591" cy="3385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AR" dirty="0"/>
              <a:t>01D8     </a:t>
            </a:r>
          </a:p>
        </p:txBody>
      </p:sp>
      <p:sp>
        <p:nvSpPr>
          <p:cNvPr id="71" name="TextBox 70">
            <a:extLst>
              <a:ext uri="{FF2B5EF4-FFF2-40B4-BE49-F238E27FC236}">
                <a16:creationId xmlns:a16="http://schemas.microsoft.com/office/drawing/2014/main" id="{959D4DFD-D1B3-4A3E-BF87-F8FFA2C72F62}"/>
              </a:ext>
            </a:extLst>
          </p:cNvPr>
          <p:cNvSpPr txBox="1"/>
          <p:nvPr/>
        </p:nvSpPr>
        <p:spPr>
          <a:xfrm>
            <a:off x="1250681" y="5085184"/>
            <a:ext cx="552985" cy="276999"/>
          </a:xfrm>
          <a:prstGeom prst="rect">
            <a:avLst/>
          </a:prstGeom>
          <a:noFill/>
        </p:spPr>
        <p:txBody>
          <a:bodyPr wrap="square" rtlCol="0">
            <a:spAutoFit/>
          </a:bodyPr>
          <a:lstStyle/>
          <a:p>
            <a:r>
              <a:rPr lang="es-AR" sz="1200" dirty="0"/>
              <a:t>COP</a:t>
            </a:r>
          </a:p>
        </p:txBody>
      </p:sp>
      <p:sp>
        <p:nvSpPr>
          <p:cNvPr id="72" name="TextBox 71">
            <a:extLst>
              <a:ext uri="{FF2B5EF4-FFF2-40B4-BE49-F238E27FC236}">
                <a16:creationId xmlns:a16="http://schemas.microsoft.com/office/drawing/2014/main" id="{16AA6F80-1D99-46D3-A730-8C5542A66A4D}"/>
              </a:ext>
            </a:extLst>
          </p:cNvPr>
          <p:cNvSpPr txBox="1"/>
          <p:nvPr/>
        </p:nvSpPr>
        <p:spPr>
          <a:xfrm>
            <a:off x="1868532" y="5085184"/>
            <a:ext cx="625480" cy="276999"/>
          </a:xfrm>
          <a:prstGeom prst="rect">
            <a:avLst/>
          </a:prstGeom>
          <a:noFill/>
        </p:spPr>
        <p:txBody>
          <a:bodyPr wrap="square" rtlCol="0">
            <a:spAutoFit/>
          </a:bodyPr>
          <a:lstStyle/>
          <a:p>
            <a:r>
              <a:rPr lang="es-AR" sz="1200" dirty="0"/>
              <a:t>DATA</a:t>
            </a:r>
          </a:p>
        </p:txBody>
      </p:sp>
      <p:cxnSp>
        <p:nvCxnSpPr>
          <p:cNvPr id="74" name="Straight Connector 73">
            <a:extLst>
              <a:ext uri="{FF2B5EF4-FFF2-40B4-BE49-F238E27FC236}">
                <a16:creationId xmlns:a16="http://schemas.microsoft.com/office/drawing/2014/main" id="{FCBB656F-9F3A-4A12-A7F5-1973CF15DC57}"/>
              </a:ext>
            </a:extLst>
          </p:cNvPr>
          <p:cNvCxnSpPr>
            <a:cxnSpLocks/>
            <a:stCxn id="63" idx="0"/>
            <a:endCxn id="63" idx="2"/>
          </p:cNvCxnSpPr>
          <p:nvPr/>
        </p:nvCxnSpPr>
        <p:spPr>
          <a:xfrm>
            <a:off x="1883216" y="4755362"/>
            <a:ext cx="0" cy="338554"/>
          </a:xfrm>
          <a:prstGeom prst="line">
            <a:avLst/>
          </a:prstGeom>
          <a:ln>
            <a:solidFill>
              <a:srgbClr val="C00000"/>
            </a:solidFill>
            <a:tailEnd type="none"/>
          </a:ln>
        </p:spPr>
        <p:style>
          <a:lnRef idx="1">
            <a:schemeClr val="accent1"/>
          </a:lnRef>
          <a:fillRef idx="0">
            <a:schemeClr val="accent1"/>
          </a:fillRef>
          <a:effectRef idx="0">
            <a:schemeClr val="accent1"/>
          </a:effectRef>
          <a:fontRef idx="minor">
            <a:schemeClr val="tx1"/>
          </a:fontRef>
        </p:style>
      </p:cxnSp>
      <p:sp>
        <p:nvSpPr>
          <p:cNvPr id="77" name="Rectangle 76">
            <a:extLst>
              <a:ext uri="{FF2B5EF4-FFF2-40B4-BE49-F238E27FC236}">
                <a16:creationId xmlns:a16="http://schemas.microsoft.com/office/drawing/2014/main" id="{996763BB-9941-4915-91CD-5000581FC5BC}"/>
              </a:ext>
            </a:extLst>
          </p:cNvPr>
          <p:cNvSpPr/>
          <p:nvPr/>
        </p:nvSpPr>
        <p:spPr>
          <a:xfrm>
            <a:off x="1264362" y="5293971"/>
            <a:ext cx="1099942" cy="33855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sz="1200" dirty="0"/>
          </a:p>
        </p:txBody>
      </p:sp>
      <p:sp>
        <p:nvSpPr>
          <p:cNvPr id="78" name="TextBox 77">
            <a:extLst>
              <a:ext uri="{FF2B5EF4-FFF2-40B4-BE49-F238E27FC236}">
                <a16:creationId xmlns:a16="http://schemas.microsoft.com/office/drawing/2014/main" id="{B733BF60-450F-47DA-92AA-1CE07E609F05}"/>
              </a:ext>
            </a:extLst>
          </p:cNvPr>
          <p:cNvSpPr txBox="1"/>
          <p:nvPr/>
        </p:nvSpPr>
        <p:spPr>
          <a:xfrm>
            <a:off x="1282468" y="5302703"/>
            <a:ext cx="1099943" cy="276999"/>
          </a:xfrm>
          <a:prstGeom prst="rect">
            <a:avLst/>
          </a:prstGeom>
          <a:noFill/>
        </p:spPr>
        <p:txBody>
          <a:bodyPr wrap="square" rtlCol="0">
            <a:spAutoFit/>
          </a:bodyPr>
          <a:lstStyle/>
          <a:p>
            <a:r>
              <a:rPr lang="es-AR" sz="1200" dirty="0"/>
              <a:t>Decodificador</a:t>
            </a:r>
          </a:p>
        </p:txBody>
      </p:sp>
      <p:sp>
        <p:nvSpPr>
          <p:cNvPr id="79" name="TextBox 78">
            <a:extLst>
              <a:ext uri="{FF2B5EF4-FFF2-40B4-BE49-F238E27FC236}">
                <a16:creationId xmlns:a16="http://schemas.microsoft.com/office/drawing/2014/main" id="{B09FCBE1-2346-4786-979C-FC4F5134402A}"/>
              </a:ext>
            </a:extLst>
          </p:cNvPr>
          <p:cNvSpPr txBox="1"/>
          <p:nvPr/>
        </p:nvSpPr>
        <p:spPr>
          <a:xfrm>
            <a:off x="5806380" y="5445224"/>
            <a:ext cx="1800200" cy="369332"/>
          </a:xfrm>
          <a:prstGeom prst="rect">
            <a:avLst/>
          </a:prstGeom>
          <a:noFill/>
          <a:ln>
            <a:solidFill>
              <a:schemeClr val="accent1">
                <a:shade val="50000"/>
              </a:schemeClr>
            </a:solidFill>
          </a:ln>
        </p:spPr>
        <p:txBody>
          <a:bodyPr wrap="square" rtlCol="0">
            <a:spAutoFit/>
          </a:bodyPr>
          <a:lstStyle/>
          <a:p>
            <a:r>
              <a:rPr lang="es-AR" dirty="0"/>
              <a:t>MDR</a:t>
            </a:r>
          </a:p>
        </p:txBody>
      </p:sp>
      <p:sp>
        <p:nvSpPr>
          <p:cNvPr id="80" name="TextBox 79">
            <a:extLst>
              <a:ext uri="{FF2B5EF4-FFF2-40B4-BE49-F238E27FC236}">
                <a16:creationId xmlns:a16="http://schemas.microsoft.com/office/drawing/2014/main" id="{56CE3940-AE91-4244-8596-73AB9345F4D3}"/>
              </a:ext>
            </a:extLst>
          </p:cNvPr>
          <p:cNvSpPr txBox="1"/>
          <p:nvPr/>
        </p:nvSpPr>
        <p:spPr>
          <a:xfrm>
            <a:off x="1557908" y="5733256"/>
            <a:ext cx="1780098" cy="646331"/>
          </a:xfrm>
          <a:prstGeom prst="rect">
            <a:avLst/>
          </a:prstGeom>
          <a:noFill/>
          <a:ln>
            <a:solidFill>
              <a:schemeClr val="tx1"/>
            </a:solidFill>
          </a:ln>
        </p:spPr>
        <p:txBody>
          <a:bodyPr wrap="square" rtlCol="0">
            <a:spAutoFit/>
          </a:bodyPr>
          <a:lstStyle/>
          <a:p>
            <a:r>
              <a:rPr lang="es-AR" dirty="0"/>
              <a:t>ALU</a:t>
            </a:r>
          </a:p>
          <a:p>
            <a:r>
              <a:rPr lang="es-AR" dirty="0"/>
              <a:t>Registros - </a:t>
            </a:r>
            <a:r>
              <a:rPr lang="es-AR" dirty="0" err="1"/>
              <a:t>Flags</a:t>
            </a:r>
            <a:endParaRPr lang="es-AR" dirty="0"/>
          </a:p>
        </p:txBody>
      </p:sp>
      <p:cxnSp>
        <p:nvCxnSpPr>
          <p:cNvPr id="82" name="Connector: Elbow 81">
            <a:extLst>
              <a:ext uri="{FF2B5EF4-FFF2-40B4-BE49-F238E27FC236}">
                <a16:creationId xmlns:a16="http://schemas.microsoft.com/office/drawing/2014/main" id="{E3065689-FF3A-4A91-A016-48804FCD7F8E}"/>
              </a:ext>
            </a:extLst>
          </p:cNvPr>
          <p:cNvCxnSpPr>
            <a:cxnSpLocks/>
            <a:endCxn id="80" idx="1"/>
          </p:cNvCxnSpPr>
          <p:nvPr/>
        </p:nvCxnSpPr>
        <p:spPr>
          <a:xfrm rot="16200000" flipH="1">
            <a:off x="1206709" y="5705223"/>
            <a:ext cx="395172" cy="307225"/>
          </a:xfrm>
          <a:prstGeom prst="bentConnector2">
            <a:avLst/>
          </a:prstGeom>
          <a:ln>
            <a:solidFill>
              <a:schemeClr val="tx1"/>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84" name="TextBox 83">
            <a:extLst>
              <a:ext uri="{FF2B5EF4-FFF2-40B4-BE49-F238E27FC236}">
                <a16:creationId xmlns:a16="http://schemas.microsoft.com/office/drawing/2014/main" id="{47CB250E-7E42-47FF-B01F-AE8BD333A6AC}"/>
              </a:ext>
            </a:extLst>
          </p:cNvPr>
          <p:cNvSpPr txBox="1"/>
          <p:nvPr/>
        </p:nvSpPr>
        <p:spPr>
          <a:xfrm>
            <a:off x="2498832" y="4797152"/>
            <a:ext cx="480501" cy="338554"/>
          </a:xfrm>
          <a:prstGeom prst="rect">
            <a:avLst/>
          </a:prstGeom>
          <a:noFill/>
        </p:spPr>
        <p:txBody>
          <a:bodyPr wrap="square" rtlCol="0">
            <a:spAutoFit/>
          </a:bodyPr>
          <a:lstStyle/>
          <a:p>
            <a:r>
              <a:rPr lang="es-AR" sz="1600" dirty="0"/>
              <a:t>IR</a:t>
            </a:r>
          </a:p>
        </p:txBody>
      </p:sp>
      <p:sp>
        <p:nvSpPr>
          <p:cNvPr id="4" name="TextBox 3">
            <a:extLst>
              <a:ext uri="{FF2B5EF4-FFF2-40B4-BE49-F238E27FC236}">
                <a16:creationId xmlns:a16="http://schemas.microsoft.com/office/drawing/2014/main" id="{843CB697-611B-4C67-BEA6-AEB560FA86C5}"/>
              </a:ext>
            </a:extLst>
          </p:cNvPr>
          <p:cNvSpPr txBox="1"/>
          <p:nvPr/>
        </p:nvSpPr>
        <p:spPr>
          <a:xfrm>
            <a:off x="5950396" y="2620751"/>
            <a:ext cx="1098253" cy="830997"/>
          </a:xfrm>
          <a:prstGeom prst="rect">
            <a:avLst/>
          </a:prstGeom>
          <a:noFill/>
        </p:spPr>
        <p:txBody>
          <a:bodyPr wrap="square" rtlCol="0">
            <a:spAutoFit/>
          </a:bodyPr>
          <a:lstStyle/>
          <a:p>
            <a:pPr>
              <a:buClr>
                <a:srgbClr val="C00000"/>
              </a:buClr>
            </a:pPr>
            <a:r>
              <a:rPr lang="es-AR" sz="1200" dirty="0"/>
              <a:t>B80200</a:t>
            </a:r>
          </a:p>
          <a:p>
            <a:pPr>
              <a:buClr>
                <a:srgbClr val="C00000"/>
              </a:buClr>
            </a:pPr>
            <a:r>
              <a:rPr lang="es-AR" sz="1200" dirty="0"/>
              <a:t>BB0400</a:t>
            </a:r>
          </a:p>
          <a:p>
            <a:pPr>
              <a:buClr>
                <a:srgbClr val="C00000"/>
              </a:buClr>
            </a:pPr>
            <a:r>
              <a:rPr lang="es-AR" sz="1200" dirty="0"/>
              <a:t>01D8</a:t>
            </a:r>
          </a:p>
          <a:p>
            <a:pPr>
              <a:buClr>
                <a:srgbClr val="C00000"/>
              </a:buClr>
            </a:pPr>
            <a:r>
              <a:rPr lang="es-AR" sz="1200" dirty="0"/>
              <a:t>CD20</a:t>
            </a:r>
            <a:endParaRPr lang="es-AR" sz="1200" b="1" dirty="0"/>
          </a:p>
        </p:txBody>
      </p:sp>
      <p:sp>
        <p:nvSpPr>
          <p:cNvPr id="47" name="TextBox 46">
            <a:extLst>
              <a:ext uri="{FF2B5EF4-FFF2-40B4-BE49-F238E27FC236}">
                <a16:creationId xmlns:a16="http://schemas.microsoft.com/office/drawing/2014/main" id="{BB01ACCE-458F-466C-BEFA-581E3927A9E7}"/>
              </a:ext>
            </a:extLst>
          </p:cNvPr>
          <p:cNvSpPr txBox="1"/>
          <p:nvPr/>
        </p:nvSpPr>
        <p:spPr>
          <a:xfrm>
            <a:off x="8578409" y="3592001"/>
            <a:ext cx="3990175" cy="2800767"/>
          </a:xfrm>
          <a:prstGeom prst="rect">
            <a:avLst/>
          </a:prstGeom>
          <a:noFill/>
        </p:spPr>
        <p:txBody>
          <a:bodyPr wrap="square" rtlCol="0">
            <a:spAutoFit/>
          </a:bodyPr>
          <a:lstStyle/>
          <a:p>
            <a:r>
              <a:rPr lang="es-AR" sz="1600" dirty="0"/>
              <a:t>-a</a:t>
            </a:r>
          </a:p>
          <a:p>
            <a:r>
              <a:rPr lang="es-AR" sz="1600" dirty="0"/>
              <a:t>13E0:0100 </a:t>
            </a:r>
            <a:r>
              <a:rPr lang="es-AR" sz="1600" dirty="0" err="1"/>
              <a:t>mov</a:t>
            </a:r>
            <a:r>
              <a:rPr lang="es-AR" sz="1600" dirty="0"/>
              <a:t> ax,0002</a:t>
            </a:r>
          </a:p>
          <a:p>
            <a:r>
              <a:rPr lang="es-AR" sz="1600" dirty="0"/>
              <a:t>13E0:0103 </a:t>
            </a:r>
            <a:r>
              <a:rPr lang="es-AR" sz="1600" dirty="0" err="1"/>
              <a:t>mov</a:t>
            </a:r>
            <a:r>
              <a:rPr lang="es-AR" sz="1600" dirty="0"/>
              <a:t> bx,0004</a:t>
            </a:r>
          </a:p>
          <a:p>
            <a:r>
              <a:rPr lang="es-AR" sz="1600" dirty="0"/>
              <a:t>13E0:0106 </a:t>
            </a:r>
            <a:r>
              <a:rPr lang="es-AR" sz="1600" dirty="0" err="1"/>
              <a:t>add</a:t>
            </a:r>
            <a:r>
              <a:rPr lang="es-AR" sz="1600" dirty="0"/>
              <a:t> </a:t>
            </a:r>
            <a:r>
              <a:rPr lang="es-AR" sz="1600" dirty="0" err="1"/>
              <a:t>ax,bx</a:t>
            </a:r>
            <a:endParaRPr lang="es-AR" sz="1600" dirty="0"/>
          </a:p>
          <a:p>
            <a:r>
              <a:rPr lang="es-AR" sz="1600" dirty="0"/>
              <a:t>13E0:0108 </a:t>
            </a:r>
            <a:r>
              <a:rPr lang="es-AR" sz="1600" dirty="0" err="1"/>
              <a:t>int</a:t>
            </a:r>
            <a:r>
              <a:rPr lang="es-AR" sz="1600" dirty="0"/>
              <a:t> 20</a:t>
            </a:r>
          </a:p>
          <a:p>
            <a:r>
              <a:rPr lang="es-AR" sz="1600" dirty="0"/>
              <a:t>13E0:010A</a:t>
            </a:r>
          </a:p>
          <a:p>
            <a:pPr>
              <a:buClr>
                <a:srgbClr val="C00000"/>
              </a:buClr>
            </a:pPr>
            <a:r>
              <a:rPr lang="es-AR" sz="1600" dirty="0"/>
              <a:t>-u</a:t>
            </a:r>
          </a:p>
          <a:p>
            <a:pPr>
              <a:buClr>
                <a:srgbClr val="C00000"/>
              </a:buClr>
            </a:pPr>
            <a:r>
              <a:rPr lang="es-AR" sz="1600" dirty="0"/>
              <a:t>13E0:0100 B80200   MOV     AX,0002</a:t>
            </a:r>
          </a:p>
          <a:p>
            <a:pPr>
              <a:buClr>
                <a:srgbClr val="C00000"/>
              </a:buClr>
            </a:pPr>
            <a:r>
              <a:rPr lang="es-AR" sz="1600" dirty="0"/>
              <a:t>13E0:0103 BB0400   MOV     BX,0004</a:t>
            </a:r>
          </a:p>
          <a:p>
            <a:pPr>
              <a:buClr>
                <a:srgbClr val="C00000"/>
              </a:buClr>
            </a:pPr>
            <a:r>
              <a:rPr lang="es-AR" sz="1600" dirty="0"/>
              <a:t>13E0:0106 01D8       ADD     AX,BX</a:t>
            </a:r>
          </a:p>
          <a:p>
            <a:pPr>
              <a:buClr>
                <a:srgbClr val="C00000"/>
              </a:buClr>
            </a:pPr>
            <a:r>
              <a:rPr lang="es-AR" sz="1600" dirty="0"/>
              <a:t>13E0:0108 CD20       INT     20</a:t>
            </a:r>
            <a:endParaRPr lang="es-AR" sz="1600" b="1" dirty="0"/>
          </a:p>
        </p:txBody>
      </p:sp>
      <p:sp>
        <p:nvSpPr>
          <p:cNvPr id="6" name="TextBox 5">
            <a:extLst>
              <a:ext uri="{FF2B5EF4-FFF2-40B4-BE49-F238E27FC236}">
                <a16:creationId xmlns:a16="http://schemas.microsoft.com/office/drawing/2014/main" id="{AED04C1B-CCD8-4FB4-BF5F-4835F10BCB7C}"/>
              </a:ext>
            </a:extLst>
          </p:cNvPr>
          <p:cNvSpPr txBox="1"/>
          <p:nvPr/>
        </p:nvSpPr>
        <p:spPr>
          <a:xfrm>
            <a:off x="8287406" y="1740344"/>
            <a:ext cx="4350592" cy="2308324"/>
          </a:xfrm>
          <a:prstGeom prst="rect">
            <a:avLst/>
          </a:prstGeom>
          <a:noFill/>
        </p:spPr>
        <p:txBody>
          <a:bodyPr wrap="square" rtlCol="0">
            <a:spAutoFit/>
          </a:bodyPr>
          <a:lstStyle/>
          <a:p>
            <a:r>
              <a:rPr lang="es-AR" b="1" dirty="0"/>
              <a:t>Fase de ejecución:</a:t>
            </a:r>
            <a:endParaRPr lang="es-AR" dirty="0"/>
          </a:p>
          <a:p>
            <a:pPr marL="285750" indent="-285750">
              <a:buFont typeface="Arial" panose="020B0604020202020204" pitchFamily="34" charset="0"/>
              <a:buChar char="•"/>
            </a:pPr>
            <a:r>
              <a:rPr lang="es-AR" dirty="0"/>
              <a:t>Interpretar el código de la instrucción</a:t>
            </a:r>
          </a:p>
          <a:p>
            <a:pPr marL="285750" indent="-285750">
              <a:buFont typeface="Arial" panose="020B0604020202020204" pitchFamily="34" charset="0"/>
              <a:buChar char="•"/>
            </a:pPr>
            <a:r>
              <a:rPr lang="es-AR" dirty="0"/>
              <a:t>Incrementar IP</a:t>
            </a:r>
          </a:p>
          <a:p>
            <a:pPr marL="285750" indent="-285750">
              <a:buFont typeface="Arial" panose="020B0604020202020204" pitchFamily="34" charset="0"/>
              <a:buChar char="•"/>
            </a:pPr>
            <a:r>
              <a:rPr lang="es-AR" dirty="0">
                <a:solidFill>
                  <a:schemeClr val="bg1">
                    <a:lumMod val="50000"/>
                  </a:schemeClr>
                </a:solidFill>
              </a:rPr>
              <a:t>Búsqueda del dato o Guarda el dato</a:t>
            </a:r>
          </a:p>
          <a:p>
            <a:r>
              <a:rPr lang="es-AR" dirty="0">
                <a:solidFill>
                  <a:schemeClr val="bg1">
                    <a:lumMod val="50000"/>
                  </a:schemeClr>
                </a:solidFill>
              </a:rPr>
              <a:t>(si afecta)</a:t>
            </a:r>
          </a:p>
          <a:p>
            <a:pPr marL="285750" indent="-285750">
              <a:buFont typeface="Arial" panose="020B0604020202020204" pitchFamily="34" charset="0"/>
              <a:buChar char="•"/>
            </a:pPr>
            <a:r>
              <a:rPr lang="es-AR" dirty="0"/>
              <a:t>Generar orden al modulo para que</a:t>
            </a:r>
          </a:p>
          <a:p>
            <a:r>
              <a:rPr lang="es-AR" dirty="0"/>
              <a:t> opere el dato. (ALU)</a:t>
            </a:r>
          </a:p>
          <a:p>
            <a:endParaRPr lang="es-AR" dirty="0"/>
          </a:p>
        </p:txBody>
      </p:sp>
      <p:sp>
        <p:nvSpPr>
          <p:cNvPr id="10" name="TextBox 9">
            <a:extLst>
              <a:ext uri="{FF2B5EF4-FFF2-40B4-BE49-F238E27FC236}">
                <a16:creationId xmlns:a16="http://schemas.microsoft.com/office/drawing/2014/main" id="{CD2540FD-143B-427C-8B6B-DC86CA5F957E}"/>
              </a:ext>
            </a:extLst>
          </p:cNvPr>
          <p:cNvSpPr txBox="1"/>
          <p:nvPr/>
        </p:nvSpPr>
        <p:spPr>
          <a:xfrm>
            <a:off x="5789290" y="1772816"/>
            <a:ext cx="881186" cy="307777"/>
          </a:xfrm>
          <a:prstGeom prst="rect">
            <a:avLst/>
          </a:prstGeom>
          <a:noFill/>
        </p:spPr>
        <p:txBody>
          <a:bodyPr wrap="square" rtlCol="0">
            <a:spAutoFit/>
          </a:bodyPr>
          <a:lstStyle/>
          <a:p>
            <a:r>
              <a:rPr lang="es-AR" sz="1400" dirty="0"/>
              <a:t>RD/WR</a:t>
            </a:r>
          </a:p>
        </p:txBody>
      </p:sp>
      <p:sp>
        <p:nvSpPr>
          <p:cNvPr id="27" name="Oval 26">
            <a:extLst>
              <a:ext uri="{FF2B5EF4-FFF2-40B4-BE49-F238E27FC236}">
                <a16:creationId xmlns:a16="http://schemas.microsoft.com/office/drawing/2014/main" id="{0EFF4CF3-1EC1-433E-86A7-D5DDAF9D19C4}"/>
              </a:ext>
            </a:extLst>
          </p:cNvPr>
          <p:cNvSpPr/>
          <p:nvPr/>
        </p:nvSpPr>
        <p:spPr>
          <a:xfrm>
            <a:off x="5806380" y="1772816"/>
            <a:ext cx="360040" cy="32458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58" name="Rectangle 57">
            <a:extLst>
              <a:ext uri="{FF2B5EF4-FFF2-40B4-BE49-F238E27FC236}">
                <a16:creationId xmlns:a16="http://schemas.microsoft.com/office/drawing/2014/main" id="{A60934FD-EA76-458E-95C3-59EB5E20A439}"/>
              </a:ext>
            </a:extLst>
          </p:cNvPr>
          <p:cNvSpPr/>
          <p:nvPr/>
        </p:nvSpPr>
        <p:spPr>
          <a:xfrm>
            <a:off x="1269876" y="3162454"/>
            <a:ext cx="1152128" cy="33855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solidFill>
                  <a:schemeClr val="tx1"/>
                </a:solidFill>
              </a:rPr>
              <a:t>0004</a:t>
            </a:r>
          </a:p>
        </p:txBody>
      </p:sp>
      <p:sp>
        <p:nvSpPr>
          <p:cNvPr id="59" name="TextBox 58">
            <a:extLst>
              <a:ext uri="{FF2B5EF4-FFF2-40B4-BE49-F238E27FC236}">
                <a16:creationId xmlns:a16="http://schemas.microsoft.com/office/drawing/2014/main" id="{80DB2D42-912B-4987-8B6A-4D60B0773291}"/>
              </a:ext>
            </a:extLst>
          </p:cNvPr>
          <p:cNvSpPr txBox="1"/>
          <p:nvPr/>
        </p:nvSpPr>
        <p:spPr>
          <a:xfrm>
            <a:off x="2552300" y="3193231"/>
            <a:ext cx="383936" cy="307777"/>
          </a:xfrm>
          <a:prstGeom prst="rect">
            <a:avLst/>
          </a:prstGeom>
          <a:noFill/>
        </p:spPr>
        <p:txBody>
          <a:bodyPr wrap="square" rtlCol="0">
            <a:spAutoFit/>
          </a:bodyPr>
          <a:lstStyle/>
          <a:p>
            <a:r>
              <a:rPr lang="es-AR" sz="1400" dirty="0"/>
              <a:t>BX</a:t>
            </a:r>
          </a:p>
        </p:txBody>
      </p:sp>
      <p:sp>
        <p:nvSpPr>
          <p:cNvPr id="60" name="Rectangle 59">
            <a:extLst>
              <a:ext uri="{FF2B5EF4-FFF2-40B4-BE49-F238E27FC236}">
                <a16:creationId xmlns:a16="http://schemas.microsoft.com/office/drawing/2014/main" id="{8095F4E5-6EE7-4646-BB02-39F893DF81F6}"/>
              </a:ext>
            </a:extLst>
          </p:cNvPr>
          <p:cNvSpPr/>
          <p:nvPr/>
        </p:nvSpPr>
        <p:spPr>
          <a:xfrm>
            <a:off x="1269876" y="2780928"/>
            <a:ext cx="1152128" cy="33855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solidFill>
                  <a:schemeClr val="tx1"/>
                </a:solidFill>
              </a:rPr>
              <a:t>0006</a:t>
            </a:r>
          </a:p>
        </p:txBody>
      </p:sp>
      <p:sp>
        <p:nvSpPr>
          <p:cNvPr id="62" name="TextBox 61">
            <a:extLst>
              <a:ext uri="{FF2B5EF4-FFF2-40B4-BE49-F238E27FC236}">
                <a16:creationId xmlns:a16="http://schemas.microsoft.com/office/drawing/2014/main" id="{2486059D-B478-417D-AE91-8FF19DE72FA7}"/>
              </a:ext>
            </a:extLst>
          </p:cNvPr>
          <p:cNvSpPr txBox="1"/>
          <p:nvPr/>
        </p:nvSpPr>
        <p:spPr>
          <a:xfrm>
            <a:off x="2561983" y="2838707"/>
            <a:ext cx="383936" cy="307777"/>
          </a:xfrm>
          <a:prstGeom prst="rect">
            <a:avLst/>
          </a:prstGeom>
          <a:noFill/>
        </p:spPr>
        <p:txBody>
          <a:bodyPr wrap="square" rtlCol="0">
            <a:spAutoFit/>
          </a:bodyPr>
          <a:lstStyle/>
          <a:p>
            <a:r>
              <a:rPr lang="es-AR" sz="1400" dirty="0"/>
              <a:t>AX</a:t>
            </a:r>
          </a:p>
        </p:txBody>
      </p:sp>
      <p:sp>
        <p:nvSpPr>
          <p:cNvPr id="18" name="TextBox 17">
            <a:extLst>
              <a:ext uri="{FF2B5EF4-FFF2-40B4-BE49-F238E27FC236}">
                <a16:creationId xmlns:a16="http://schemas.microsoft.com/office/drawing/2014/main" id="{61B67F81-4006-4E55-9990-6C547594D933}"/>
              </a:ext>
            </a:extLst>
          </p:cNvPr>
          <p:cNvSpPr txBox="1"/>
          <p:nvPr/>
        </p:nvSpPr>
        <p:spPr>
          <a:xfrm>
            <a:off x="3758514" y="5804714"/>
            <a:ext cx="3189963" cy="523220"/>
          </a:xfrm>
          <a:prstGeom prst="rect">
            <a:avLst/>
          </a:prstGeom>
          <a:noFill/>
        </p:spPr>
        <p:txBody>
          <a:bodyPr wrap="square" rtlCol="0">
            <a:spAutoFit/>
          </a:bodyPr>
          <a:lstStyle/>
          <a:p>
            <a:r>
              <a:rPr lang="es-AR" sz="1400" dirty="0"/>
              <a:t>Se realiza a suma y se guardan los valores en los </a:t>
            </a:r>
            <a:r>
              <a:rPr lang="es-AR" sz="1400" dirty="0" err="1"/>
              <a:t>flags</a:t>
            </a:r>
            <a:endParaRPr lang="es-AR" sz="1400" dirty="0"/>
          </a:p>
        </p:txBody>
      </p:sp>
      <p:cxnSp>
        <p:nvCxnSpPr>
          <p:cNvPr id="21" name="Straight Arrow Connector 20">
            <a:extLst>
              <a:ext uri="{FF2B5EF4-FFF2-40B4-BE49-F238E27FC236}">
                <a16:creationId xmlns:a16="http://schemas.microsoft.com/office/drawing/2014/main" id="{FFEA36B7-9C4A-4209-B82A-3F326344E0C6}"/>
              </a:ext>
            </a:extLst>
          </p:cNvPr>
          <p:cNvCxnSpPr>
            <a:endCxn id="18" idx="1"/>
          </p:cNvCxnSpPr>
          <p:nvPr/>
        </p:nvCxnSpPr>
        <p:spPr>
          <a:xfrm>
            <a:off x="3142083" y="5971645"/>
            <a:ext cx="616431" cy="94679"/>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35633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DA4DB-DCA2-4148-95B2-3F590D32291C}"/>
              </a:ext>
            </a:extLst>
          </p:cNvPr>
          <p:cNvSpPr>
            <a:spLocks noGrp="1"/>
          </p:cNvSpPr>
          <p:nvPr>
            <p:ph type="title"/>
          </p:nvPr>
        </p:nvSpPr>
        <p:spPr/>
        <p:txBody>
          <a:bodyPr/>
          <a:lstStyle/>
          <a:p>
            <a:r>
              <a:rPr lang="es-AR" dirty="0"/>
              <a:t>Banderas y Registros</a:t>
            </a:r>
          </a:p>
        </p:txBody>
      </p:sp>
      <p:sp>
        <p:nvSpPr>
          <p:cNvPr id="3" name="Content Placeholder 2">
            <a:extLst>
              <a:ext uri="{FF2B5EF4-FFF2-40B4-BE49-F238E27FC236}">
                <a16:creationId xmlns:a16="http://schemas.microsoft.com/office/drawing/2014/main" id="{32114F48-2781-40C3-AD57-DB10AFDE4A3B}"/>
              </a:ext>
            </a:extLst>
          </p:cNvPr>
          <p:cNvSpPr>
            <a:spLocks noGrp="1"/>
          </p:cNvSpPr>
          <p:nvPr>
            <p:ph idx="1"/>
          </p:nvPr>
        </p:nvSpPr>
        <p:spPr>
          <a:xfrm>
            <a:off x="1096995" y="1845734"/>
            <a:ext cx="4997418" cy="4023360"/>
          </a:xfrm>
        </p:spPr>
        <p:txBody>
          <a:bodyPr>
            <a:normAutofit/>
          </a:bodyPr>
          <a:lstStyle/>
          <a:p>
            <a:r>
              <a:rPr lang="es-AR" sz="1200" dirty="0"/>
              <a:t>-t</a:t>
            </a:r>
          </a:p>
          <a:p>
            <a:r>
              <a:rPr lang="es-AR" sz="1200" b="1" dirty="0"/>
              <a:t>AX=0002  BX=0004  </a:t>
            </a:r>
            <a:r>
              <a:rPr lang="es-AR" sz="1200" dirty="0"/>
              <a:t>CX=0000  DX=0000  SP=FFEE  BP=0000  SI=0000  DI=0000</a:t>
            </a:r>
          </a:p>
          <a:p>
            <a:r>
              <a:rPr lang="es-AR" sz="1200" dirty="0"/>
              <a:t>DS=13E0  ES=13E0  SS=13E0  CS=13E0  IP=0106   NV UP EI PL NZ NA PO NC</a:t>
            </a:r>
          </a:p>
          <a:p>
            <a:r>
              <a:rPr lang="es-AR" sz="1200" dirty="0"/>
              <a:t>13E0:0106 01D8          ADD     AX,BX</a:t>
            </a:r>
          </a:p>
          <a:p>
            <a:endParaRPr lang="es-AR" sz="1200" dirty="0"/>
          </a:p>
          <a:p>
            <a:r>
              <a:rPr lang="es-AR" sz="1200" dirty="0"/>
              <a:t>-t</a:t>
            </a:r>
          </a:p>
          <a:p>
            <a:r>
              <a:rPr lang="es-AR" sz="1200" b="1" dirty="0"/>
              <a:t>AX=0006  </a:t>
            </a:r>
            <a:r>
              <a:rPr lang="es-AR" sz="1200" dirty="0"/>
              <a:t>BX=0004  CX=0000  DX=0000  SP=FFEE  BP=0000  SI=0000  DI=0000</a:t>
            </a:r>
          </a:p>
          <a:p>
            <a:r>
              <a:rPr lang="es-AR" sz="1200" dirty="0"/>
              <a:t>DS=13E0  ES=13E0  SS=13E0  CS=13E0  IP=0108   NV UP EI PL NZ NA </a:t>
            </a:r>
            <a:r>
              <a:rPr lang="es-AR" sz="1200" b="1" dirty="0"/>
              <a:t>PE</a:t>
            </a:r>
            <a:r>
              <a:rPr lang="es-AR" sz="1200" dirty="0"/>
              <a:t> NC</a:t>
            </a:r>
          </a:p>
          <a:p>
            <a:r>
              <a:rPr lang="es-AR" sz="1200" dirty="0"/>
              <a:t>13E0:0108 CD20          INT     20</a:t>
            </a:r>
          </a:p>
        </p:txBody>
      </p:sp>
      <p:sp>
        <p:nvSpPr>
          <p:cNvPr id="4" name="Footer Placeholder 3">
            <a:extLst>
              <a:ext uri="{FF2B5EF4-FFF2-40B4-BE49-F238E27FC236}">
                <a16:creationId xmlns:a16="http://schemas.microsoft.com/office/drawing/2014/main" id="{1B33C720-7922-48E8-B462-B6E70BDB383C}"/>
              </a:ext>
            </a:extLst>
          </p:cNvPr>
          <p:cNvSpPr>
            <a:spLocks noGrp="1"/>
          </p:cNvSpPr>
          <p:nvPr>
            <p:ph type="ftr" sz="quarter" idx="11"/>
          </p:nvPr>
        </p:nvSpPr>
        <p:spPr/>
        <p:txBody>
          <a:bodyPr/>
          <a:lstStyle/>
          <a:p>
            <a:r>
              <a:rPr lang="en-US"/>
              <a:t>Arquitectura de Computadores</a:t>
            </a:r>
            <a:endParaRPr lang="en-US" dirty="0"/>
          </a:p>
        </p:txBody>
      </p:sp>
      <p:sp>
        <p:nvSpPr>
          <p:cNvPr id="5" name="Slide Number Placeholder 4">
            <a:extLst>
              <a:ext uri="{FF2B5EF4-FFF2-40B4-BE49-F238E27FC236}">
                <a16:creationId xmlns:a16="http://schemas.microsoft.com/office/drawing/2014/main" id="{773A67F2-FA74-48D9-93CA-D3800F73A0DC}"/>
              </a:ext>
            </a:extLst>
          </p:cNvPr>
          <p:cNvSpPr>
            <a:spLocks noGrp="1"/>
          </p:cNvSpPr>
          <p:nvPr>
            <p:ph type="sldNum" sz="quarter" idx="12"/>
          </p:nvPr>
        </p:nvSpPr>
        <p:spPr/>
        <p:txBody>
          <a:bodyPr/>
          <a:lstStyle/>
          <a:p>
            <a:fld id="{E5137D0E-4A4F-4307-8994-C1891D747D59}" type="slidenum">
              <a:rPr lang="en-US" smtClean="0"/>
              <a:t>14</a:t>
            </a:fld>
            <a:endParaRPr lang="en-US" dirty="0"/>
          </a:p>
        </p:txBody>
      </p:sp>
      <p:sp>
        <p:nvSpPr>
          <p:cNvPr id="6" name="TextBox 5">
            <a:extLst>
              <a:ext uri="{FF2B5EF4-FFF2-40B4-BE49-F238E27FC236}">
                <a16:creationId xmlns:a16="http://schemas.microsoft.com/office/drawing/2014/main" id="{EF8F05B3-D940-425A-922D-9A8B64962CF2}"/>
              </a:ext>
            </a:extLst>
          </p:cNvPr>
          <p:cNvSpPr txBox="1"/>
          <p:nvPr/>
        </p:nvSpPr>
        <p:spPr>
          <a:xfrm>
            <a:off x="6382444" y="1844824"/>
            <a:ext cx="3024336" cy="4524315"/>
          </a:xfrm>
          <a:prstGeom prst="rect">
            <a:avLst/>
          </a:prstGeom>
          <a:noFill/>
        </p:spPr>
        <p:txBody>
          <a:bodyPr wrap="square" rtlCol="0">
            <a:spAutoFit/>
          </a:bodyPr>
          <a:lstStyle/>
          <a:p>
            <a:r>
              <a:rPr lang="es-ES" dirty="0" err="1"/>
              <a:t>Overflow</a:t>
            </a:r>
            <a:r>
              <a:rPr lang="es-ES" dirty="0"/>
              <a:t> </a:t>
            </a:r>
            <a:endParaRPr lang="es-AR" dirty="0"/>
          </a:p>
          <a:p>
            <a:r>
              <a:rPr lang="es-ES" dirty="0"/>
              <a:t>NV = no hay desbordamiento; </a:t>
            </a:r>
            <a:endParaRPr lang="es-AR" dirty="0"/>
          </a:p>
          <a:p>
            <a:r>
              <a:rPr lang="es-ES" dirty="0"/>
              <a:t>OV = sí lo hay </a:t>
            </a:r>
            <a:endParaRPr lang="es-AR" dirty="0"/>
          </a:p>
          <a:p>
            <a:r>
              <a:rPr lang="es-ES" dirty="0"/>
              <a:t> </a:t>
            </a:r>
            <a:endParaRPr lang="es-AR" dirty="0"/>
          </a:p>
          <a:p>
            <a:r>
              <a:rPr lang="es-ES" dirty="0" err="1"/>
              <a:t>Direction</a:t>
            </a:r>
            <a:r>
              <a:rPr lang="es-ES" dirty="0"/>
              <a:t> </a:t>
            </a:r>
            <a:endParaRPr lang="es-AR" dirty="0"/>
          </a:p>
          <a:p>
            <a:r>
              <a:rPr lang="es-ES" dirty="0"/>
              <a:t>UP = hacia adelante; </a:t>
            </a:r>
            <a:endParaRPr lang="es-AR" dirty="0"/>
          </a:p>
          <a:p>
            <a:r>
              <a:rPr lang="es-ES" dirty="0"/>
              <a:t>DN = hacia </a:t>
            </a:r>
            <a:r>
              <a:rPr lang="es-ES" dirty="0" err="1"/>
              <a:t>atras</a:t>
            </a:r>
            <a:r>
              <a:rPr lang="es-ES" dirty="0"/>
              <a:t>; </a:t>
            </a:r>
            <a:endParaRPr lang="es-AR" dirty="0"/>
          </a:p>
          <a:p>
            <a:r>
              <a:rPr lang="es-ES" dirty="0"/>
              <a:t> </a:t>
            </a:r>
            <a:endParaRPr lang="es-AR" dirty="0"/>
          </a:p>
          <a:p>
            <a:r>
              <a:rPr lang="es-ES" dirty="0" err="1"/>
              <a:t>Interrupts</a:t>
            </a:r>
            <a:r>
              <a:rPr lang="es-ES" dirty="0"/>
              <a:t> </a:t>
            </a:r>
            <a:endParaRPr lang="es-AR" dirty="0"/>
          </a:p>
          <a:p>
            <a:r>
              <a:rPr lang="es-ES" dirty="0"/>
              <a:t>DI = desactivadas; </a:t>
            </a:r>
            <a:endParaRPr lang="es-AR" dirty="0"/>
          </a:p>
          <a:p>
            <a:r>
              <a:rPr lang="es-ES" dirty="0"/>
              <a:t>EI = activadas </a:t>
            </a:r>
            <a:endParaRPr lang="es-AR" dirty="0"/>
          </a:p>
          <a:p>
            <a:r>
              <a:rPr lang="es-ES" dirty="0"/>
              <a:t> </a:t>
            </a:r>
            <a:endParaRPr lang="es-AR" dirty="0"/>
          </a:p>
          <a:p>
            <a:r>
              <a:rPr lang="es-ES" dirty="0" err="1"/>
              <a:t>Sign</a:t>
            </a:r>
            <a:r>
              <a:rPr lang="es-ES" dirty="0"/>
              <a:t> </a:t>
            </a:r>
            <a:endParaRPr lang="es-AR" dirty="0"/>
          </a:p>
          <a:p>
            <a:r>
              <a:rPr lang="es-ES" dirty="0"/>
              <a:t>PL = positivo; </a:t>
            </a:r>
            <a:endParaRPr lang="es-AR" dirty="0"/>
          </a:p>
          <a:p>
            <a:r>
              <a:rPr lang="es-ES" dirty="0"/>
              <a:t>NG = negativo </a:t>
            </a:r>
            <a:endParaRPr lang="es-AR" dirty="0"/>
          </a:p>
          <a:p>
            <a:r>
              <a:rPr lang="es-ES" dirty="0"/>
              <a:t> </a:t>
            </a:r>
            <a:endParaRPr lang="es-AR" dirty="0"/>
          </a:p>
        </p:txBody>
      </p:sp>
      <p:sp>
        <p:nvSpPr>
          <p:cNvPr id="7" name="TextBox 6">
            <a:extLst>
              <a:ext uri="{FF2B5EF4-FFF2-40B4-BE49-F238E27FC236}">
                <a16:creationId xmlns:a16="http://schemas.microsoft.com/office/drawing/2014/main" id="{94EC0A74-CDE9-4E84-A466-C8A170BBE5B7}"/>
              </a:ext>
            </a:extLst>
          </p:cNvPr>
          <p:cNvSpPr txBox="1"/>
          <p:nvPr/>
        </p:nvSpPr>
        <p:spPr>
          <a:xfrm>
            <a:off x="9406780" y="1753097"/>
            <a:ext cx="2592288" cy="4801314"/>
          </a:xfrm>
          <a:prstGeom prst="rect">
            <a:avLst/>
          </a:prstGeom>
          <a:noFill/>
        </p:spPr>
        <p:txBody>
          <a:bodyPr wrap="square" rtlCol="0">
            <a:spAutoFit/>
          </a:bodyPr>
          <a:lstStyle/>
          <a:p>
            <a:r>
              <a:rPr lang="es-ES" dirty="0"/>
              <a:t>Zero </a:t>
            </a:r>
            <a:endParaRPr lang="es-AR" dirty="0"/>
          </a:p>
          <a:p>
            <a:r>
              <a:rPr lang="es-ES" dirty="0"/>
              <a:t>NZ = no es cero; </a:t>
            </a:r>
            <a:endParaRPr lang="es-AR" dirty="0"/>
          </a:p>
          <a:p>
            <a:r>
              <a:rPr lang="es-ES" dirty="0"/>
              <a:t>ZR = sí lo es </a:t>
            </a:r>
            <a:endParaRPr lang="es-AR" dirty="0"/>
          </a:p>
          <a:p>
            <a:r>
              <a:rPr lang="es-ES" dirty="0"/>
              <a:t> </a:t>
            </a:r>
            <a:endParaRPr lang="es-AR" dirty="0"/>
          </a:p>
          <a:p>
            <a:r>
              <a:rPr lang="es-ES" dirty="0" err="1"/>
              <a:t>Auxiliary</a:t>
            </a:r>
            <a:r>
              <a:rPr lang="es-ES" dirty="0"/>
              <a:t> </a:t>
            </a:r>
            <a:r>
              <a:rPr lang="es-ES" dirty="0" err="1"/>
              <a:t>Carry</a:t>
            </a:r>
            <a:r>
              <a:rPr lang="es-ES" dirty="0"/>
              <a:t> </a:t>
            </a:r>
            <a:endParaRPr lang="es-AR" dirty="0"/>
          </a:p>
          <a:p>
            <a:r>
              <a:rPr lang="es-ES" dirty="0"/>
              <a:t>NA = no hay acarreo auxiliar; </a:t>
            </a:r>
            <a:endParaRPr lang="es-AR" dirty="0"/>
          </a:p>
          <a:p>
            <a:r>
              <a:rPr lang="es-ES" dirty="0"/>
              <a:t>AC = hay acarreo auxiliar </a:t>
            </a:r>
            <a:endParaRPr lang="es-AR" dirty="0"/>
          </a:p>
          <a:p>
            <a:r>
              <a:rPr lang="es-ES" dirty="0"/>
              <a:t> </a:t>
            </a:r>
            <a:endParaRPr lang="es-AR" dirty="0"/>
          </a:p>
          <a:p>
            <a:r>
              <a:rPr lang="es-ES" dirty="0" err="1"/>
              <a:t>Parity</a:t>
            </a:r>
            <a:r>
              <a:rPr lang="es-ES" dirty="0"/>
              <a:t> </a:t>
            </a:r>
            <a:endParaRPr lang="es-AR" dirty="0"/>
          </a:p>
          <a:p>
            <a:r>
              <a:rPr lang="es-ES" dirty="0"/>
              <a:t>PO = paridad non; </a:t>
            </a:r>
            <a:endParaRPr lang="es-AR" dirty="0"/>
          </a:p>
          <a:p>
            <a:r>
              <a:rPr lang="es-ES" dirty="0"/>
              <a:t>PE = paridad par; </a:t>
            </a:r>
            <a:endParaRPr lang="es-AR" dirty="0"/>
          </a:p>
          <a:p>
            <a:r>
              <a:rPr lang="es-ES" dirty="0"/>
              <a:t> </a:t>
            </a:r>
            <a:endParaRPr lang="es-AR" dirty="0"/>
          </a:p>
          <a:p>
            <a:r>
              <a:rPr lang="es-ES" dirty="0" err="1"/>
              <a:t>Carry</a:t>
            </a:r>
            <a:r>
              <a:rPr lang="es-ES" dirty="0"/>
              <a:t> </a:t>
            </a:r>
            <a:endParaRPr lang="es-AR" dirty="0"/>
          </a:p>
          <a:p>
            <a:r>
              <a:rPr lang="es-ES" dirty="0"/>
              <a:t>NC = no hay acarreo; </a:t>
            </a:r>
            <a:endParaRPr lang="es-AR" dirty="0"/>
          </a:p>
          <a:p>
            <a:r>
              <a:rPr lang="es-ES" dirty="0"/>
              <a:t>CY = Sí lo hay</a:t>
            </a:r>
            <a:endParaRPr lang="es-AR" dirty="0"/>
          </a:p>
          <a:p>
            <a:endParaRPr lang="es-AR" dirty="0"/>
          </a:p>
        </p:txBody>
      </p:sp>
    </p:spTree>
    <p:extLst>
      <p:ext uri="{BB962C8B-B14F-4D97-AF65-F5344CB8AC3E}">
        <p14:creationId xmlns:p14="http://schemas.microsoft.com/office/powerpoint/2010/main" val="10219740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AR" dirty="0"/>
              <a:t>Ciclo de instrucción – Fase búsqueda</a:t>
            </a:r>
          </a:p>
        </p:txBody>
      </p:sp>
      <p:sp>
        <p:nvSpPr>
          <p:cNvPr id="7" name="Marcador de pie de página 6"/>
          <p:cNvSpPr>
            <a:spLocks noGrp="1"/>
          </p:cNvSpPr>
          <p:nvPr>
            <p:ph type="ftr" sz="quarter" idx="11"/>
          </p:nvPr>
        </p:nvSpPr>
        <p:spPr/>
        <p:txBody>
          <a:bodyPr/>
          <a:lstStyle/>
          <a:p>
            <a:r>
              <a:rPr lang="en-US" dirty="0" err="1"/>
              <a:t>Arquitectura</a:t>
            </a:r>
            <a:r>
              <a:rPr lang="en-US" dirty="0"/>
              <a:t> de </a:t>
            </a:r>
            <a:r>
              <a:rPr lang="en-US" dirty="0" err="1"/>
              <a:t>Computadores</a:t>
            </a:r>
            <a:endParaRPr lang="en-US" dirty="0"/>
          </a:p>
        </p:txBody>
      </p:sp>
      <p:sp>
        <p:nvSpPr>
          <p:cNvPr id="8" name="Marcador de número de diapositiva 7"/>
          <p:cNvSpPr>
            <a:spLocks noGrp="1"/>
          </p:cNvSpPr>
          <p:nvPr>
            <p:ph type="sldNum" sz="quarter" idx="12"/>
          </p:nvPr>
        </p:nvSpPr>
        <p:spPr/>
        <p:txBody>
          <a:bodyPr/>
          <a:lstStyle/>
          <a:p>
            <a:fld id="{E5137D0E-4A4F-4307-8994-C1891D747D59}" type="slidenum">
              <a:rPr lang="en-US" smtClean="0"/>
              <a:t>15</a:t>
            </a:fld>
            <a:endParaRPr lang="en-US" dirty="0"/>
          </a:p>
        </p:txBody>
      </p:sp>
      <p:sp>
        <p:nvSpPr>
          <p:cNvPr id="9" name="TextBox 8">
            <a:extLst>
              <a:ext uri="{FF2B5EF4-FFF2-40B4-BE49-F238E27FC236}">
                <a16:creationId xmlns:a16="http://schemas.microsoft.com/office/drawing/2014/main" id="{47BE571F-2055-485C-9FD3-0BCC4F25D872}"/>
              </a:ext>
            </a:extLst>
          </p:cNvPr>
          <p:cNvSpPr txBox="1"/>
          <p:nvPr/>
        </p:nvSpPr>
        <p:spPr>
          <a:xfrm>
            <a:off x="304038" y="1844824"/>
            <a:ext cx="2471737" cy="369332"/>
          </a:xfrm>
          <a:prstGeom prst="rect">
            <a:avLst/>
          </a:prstGeom>
          <a:noFill/>
          <a:ln>
            <a:noFill/>
          </a:ln>
        </p:spPr>
        <p:txBody>
          <a:bodyPr wrap="square" rtlCol="0">
            <a:spAutoFit/>
          </a:bodyPr>
          <a:lstStyle/>
          <a:p>
            <a:r>
              <a:rPr lang="es-AR" dirty="0"/>
              <a:t>CPU = CU + ALU</a:t>
            </a:r>
          </a:p>
        </p:txBody>
      </p:sp>
      <p:sp>
        <p:nvSpPr>
          <p:cNvPr id="11" name="Rectangle 10">
            <a:extLst>
              <a:ext uri="{FF2B5EF4-FFF2-40B4-BE49-F238E27FC236}">
                <a16:creationId xmlns:a16="http://schemas.microsoft.com/office/drawing/2014/main" id="{5EADCEB0-D947-4A8C-BB6C-4BBAEC7C8BF3}"/>
              </a:ext>
            </a:extLst>
          </p:cNvPr>
          <p:cNvSpPr/>
          <p:nvPr/>
        </p:nvSpPr>
        <p:spPr>
          <a:xfrm>
            <a:off x="1053852" y="2172578"/>
            <a:ext cx="2012926" cy="348867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2" name="Rectangle 11">
            <a:extLst>
              <a:ext uri="{FF2B5EF4-FFF2-40B4-BE49-F238E27FC236}">
                <a16:creationId xmlns:a16="http://schemas.microsoft.com/office/drawing/2014/main" id="{3F2168AD-96A6-4A66-B51E-8E4F85DE4D4A}"/>
              </a:ext>
            </a:extLst>
          </p:cNvPr>
          <p:cNvSpPr/>
          <p:nvPr/>
        </p:nvSpPr>
        <p:spPr>
          <a:xfrm>
            <a:off x="2327091" y="2132856"/>
            <a:ext cx="739687" cy="57582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s-AR" dirty="0"/>
              <a:t>MMU</a:t>
            </a:r>
          </a:p>
        </p:txBody>
      </p:sp>
      <p:sp>
        <p:nvSpPr>
          <p:cNvPr id="13" name="Rectangle 12">
            <a:extLst>
              <a:ext uri="{FF2B5EF4-FFF2-40B4-BE49-F238E27FC236}">
                <a16:creationId xmlns:a16="http://schemas.microsoft.com/office/drawing/2014/main" id="{7C6CACA4-49D8-4972-8785-C8942D552499}"/>
              </a:ext>
            </a:extLst>
          </p:cNvPr>
          <p:cNvSpPr/>
          <p:nvPr/>
        </p:nvSpPr>
        <p:spPr>
          <a:xfrm>
            <a:off x="1277018" y="3573016"/>
            <a:ext cx="1152128" cy="33855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solidFill>
                  <a:schemeClr val="tx1"/>
                </a:solidFill>
              </a:rPr>
              <a:t>0108</a:t>
            </a:r>
          </a:p>
        </p:txBody>
      </p:sp>
      <p:sp>
        <p:nvSpPr>
          <p:cNvPr id="14" name="TextBox 13">
            <a:extLst>
              <a:ext uri="{FF2B5EF4-FFF2-40B4-BE49-F238E27FC236}">
                <a16:creationId xmlns:a16="http://schemas.microsoft.com/office/drawing/2014/main" id="{826EFD9A-42EC-4A54-AABE-B80DE919AA2C}"/>
              </a:ext>
            </a:extLst>
          </p:cNvPr>
          <p:cNvSpPr txBox="1"/>
          <p:nvPr/>
        </p:nvSpPr>
        <p:spPr>
          <a:xfrm>
            <a:off x="159659" y="3088542"/>
            <a:ext cx="1152128" cy="338554"/>
          </a:xfrm>
          <a:prstGeom prst="rect">
            <a:avLst/>
          </a:prstGeom>
          <a:noFill/>
        </p:spPr>
        <p:txBody>
          <a:bodyPr wrap="square" rtlCol="0">
            <a:spAutoFit/>
          </a:bodyPr>
          <a:lstStyle/>
          <a:p>
            <a:r>
              <a:rPr lang="es-AR" sz="1600" dirty="0"/>
              <a:t>Registros</a:t>
            </a:r>
          </a:p>
        </p:txBody>
      </p:sp>
      <p:sp>
        <p:nvSpPr>
          <p:cNvPr id="15" name="Rectangle 14">
            <a:extLst>
              <a:ext uri="{FF2B5EF4-FFF2-40B4-BE49-F238E27FC236}">
                <a16:creationId xmlns:a16="http://schemas.microsoft.com/office/drawing/2014/main" id="{5352B5FC-8B56-4424-A5F5-A4FE60CFDBED}"/>
              </a:ext>
            </a:extLst>
          </p:cNvPr>
          <p:cNvSpPr/>
          <p:nvPr/>
        </p:nvSpPr>
        <p:spPr>
          <a:xfrm>
            <a:off x="17589" y="5764668"/>
            <a:ext cx="1080120" cy="54060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1200" dirty="0">
                <a:solidFill>
                  <a:schemeClr val="tx1"/>
                </a:solidFill>
              </a:rPr>
              <a:t>Reloj y Secuenciador</a:t>
            </a:r>
          </a:p>
        </p:txBody>
      </p:sp>
      <p:sp>
        <p:nvSpPr>
          <p:cNvPr id="16" name="Rectangle 15">
            <a:extLst>
              <a:ext uri="{FF2B5EF4-FFF2-40B4-BE49-F238E27FC236}">
                <a16:creationId xmlns:a16="http://schemas.microsoft.com/office/drawing/2014/main" id="{7E41CB7A-4530-4452-99E5-1298E70BFBA2}"/>
              </a:ext>
            </a:extLst>
          </p:cNvPr>
          <p:cNvSpPr/>
          <p:nvPr/>
        </p:nvSpPr>
        <p:spPr>
          <a:xfrm>
            <a:off x="5734372" y="2314056"/>
            <a:ext cx="1987289" cy="298864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7" name="TextBox 16">
            <a:extLst>
              <a:ext uri="{FF2B5EF4-FFF2-40B4-BE49-F238E27FC236}">
                <a16:creationId xmlns:a16="http://schemas.microsoft.com/office/drawing/2014/main" id="{7564D25A-AD24-412C-9E3C-5DD7668F3DD2}"/>
              </a:ext>
            </a:extLst>
          </p:cNvPr>
          <p:cNvSpPr txBox="1"/>
          <p:nvPr/>
        </p:nvSpPr>
        <p:spPr>
          <a:xfrm>
            <a:off x="6499278" y="1899921"/>
            <a:ext cx="2160240" cy="369332"/>
          </a:xfrm>
          <a:prstGeom prst="rect">
            <a:avLst/>
          </a:prstGeom>
          <a:noFill/>
        </p:spPr>
        <p:txBody>
          <a:bodyPr wrap="square" rtlCol="0">
            <a:spAutoFit/>
          </a:bodyPr>
          <a:lstStyle/>
          <a:p>
            <a:r>
              <a:rPr lang="es-AR" dirty="0"/>
              <a:t>Memoria Principal</a:t>
            </a:r>
          </a:p>
        </p:txBody>
      </p:sp>
      <p:cxnSp>
        <p:nvCxnSpPr>
          <p:cNvPr id="19" name="Connector: Elbow 18">
            <a:extLst>
              <a:ext uri="{FF2B5EF4-FFF2-40B4-BE49-F238E27FC236}">
                <a16:creationId xmlns:a16="http://schemas.microsoft.com/office/drawing/2014/main" id="{75548503-0049-4AE2-946E-93AC495961F1}"/>
              </a:ext>
            </a:extLst>
          </p:cNvPr>
          <p:cNvCxnSpPr>
            <a:cxnSpLocks/>
            <a:stCxn id="15" idx="0"/>
            <a:endCxn id="11" idx="1"/>
          </p:cNvCxnSpPr>
          <p:nvPr/>
        </p:nvCxnSpPr>
        <p:spPr>
          <a:xfrm rot="5400000" flipH="1" flipV="1">
            <a:off x="-118127" y="4592690"/>
            <a:ext cx="1847755" cy="496203"/>
          </a:xfrm>
          <a:prstGeom prst="bentConnector2">
            <a:avLst/>
          </a:prstGeom>
          <a:ln>
            <a:solidFill>
              <a:schemeClr val="accent1"/>
            </a:solidFill>
            <a:tailEnd type="none"/>
          </a:ln>
        </p:spPr>
        <p:style>
          <a:lnRef idx="1">
            <a:schemeClr val="accent1"/>
          </a:lnRef>
          <a:fillRef idx="0">
            <a:schemeClr val="accent1"/>
          </a:fillRef>
          <a:effectRef idx="0">
            <a:schemeClr val="accent1"/>
          </a:effectRef>
          <a:fontRef idx="minor">
            <a:schemeClr val="tx1"/>
          </a:fontRef>
        </p:style>
      </p:cxnSp>
      <p:sp>
        <p:nvSpPr>
          <p:cNvPr id="22" name="Arrow: Left-Right 21">
            <a:extLst>
              <a:ext uri="{FF2B5EF4-FFF2-40B4-BE49-F238E27FC236}">
                <a16:creationId xmlns:a16="http://schemas.microsoft.com/office/drawing/2014/main" id="{26F8B1D8-734B-40C5-9152-CFD7D42E669A}"/>
              </a:ext>
            </a:extLst>
          </p:cNvPr>
          <p:cNvSpPr/>
          <p:nvPr/>
        </p:nvSpPr>
        <p:spPr>
          <a:xfrm>
            <a:off x="3142083" y="5298039"/>
            <a:ext cx="2535141" cy="507225"/>
          </a:xfrm>
          <a:prstGeom prst="leftRightArrow">
            <a:avLst>
              <a:gd name="adj1" fmla="val 38733"/>
              <a:gd name="adj2" fmla="val 50000"/>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24" name="TextBox 23">
            <a:extLst>
              <a:ext uri="{FF2B5EF4-FFF2-40B4-BE49-F238E27FC236}">
                <a16:creationId xmlns:a16="http://schemas.microsoft.com/office/drawing/2014/main" id="{1FF6C66B-FBEC-4052-A8AF-CBC140198C7E}"/>
              </a:ext>
            </a:extLst>
          </p:cNvPr>
          <p:cNvSpPr txBox="1"/>
          <p:nvPr/>
        </p:nvSpPr>
        <p:spPr>
          <a:xfrm>
            <a:off x="3469254" y="5131658"/>
            <a:ext cx="1468708" cy="369332"/>
          </a:xfrm>
          <a:prstGeom prst="rect">
            <a:avLst/>
          </a:prstGeom>
          <a:noFill/>
        </p:spPr>
        <p:txBody>
          <a:bodyPr wrap="square" rtlCol="0">
            <a:spAutoFit/>
          </a:bodyPr>
          <a:lstStyle/>
          <a:p>
            <a:r>
              <a:rPr lang="es-AR" dirty="0"/>
              <a:t>Bus de datos</a:t>
            </a:r>
          </a:p>
        </p:txBody>
      </p:sp>
      <p:sp>
        <p:nvSpPr>
          <p:cNvPr id="25" name="Arrow: Right 24">
            <a:extLst>
              <a:ext uri="{FF2B5EF4-FFF2-40B4-BE49-F238E27FC236}">
                <a16:creationId xmlns:a16="http://schemas.microsoft.com/office/drawing/2014/main" id="{FD14DCAC-2D11-40EC-BC33-CC76EDAC416B}"/>
              </a:ext>
            </a:extLst>
          </p:cNvPr>
          <p:cNvSpPr/>
          <p:nvPr/>
        </p:nvSpPr>
        <p:spPr>
          <a:xfrm>
            <a:off x="3090244" y="2620751"/>
            <a:ext cx="2024175" cy="718268"/>
          </a:xfrm>
          <a:prstGeom prst="rightArrow">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dirty="0"/>
          </a:p>
        </p:txBody>
      </p:sp>
      <p:sp>
        <p:nvSpPr>
          <p:cNvPr id="26" name="TextBox 25">
            <a:extLst>
              <a:ext uri="{FF2B5EF4-FFF2-40B4-BE49-F238E27FC236}">
                <a16:creationId xmlns:a16="http://schemas.microsoft.com/office/drawing/2014/main" id="{EB0C876F-1507-40C8-852B-C71868242D5F}"/>
              </a:ext>
            </a:extLst>
          </p:cNvPr>
          <p:cNvSpPr txBox="1"/>
          <p:nvPr/>
        </p:nvSpPr>
        <p:spPr>
          <a:xfrm>
            <a:off x="3105016" y="2810788"/>
            <a:ext cx="2144495" cy="369332"/>
          </a:xfrm>
          <a:prstGeom prst="rect">
            <a:avLst/>
          </a:prstGeom>
          <a:noFill/>
        </p:spPr>
        <p:txBody>
          <a:bodyPr wrap="square" rtlCol="0">
            <a:spAutoFit/>
          </a:bodyPr>
          <a:lstStyle/>
          <a:p>
            <a:r>
              <a:rPr lang="es-AR" dirty="0"/>
              <a:t>Bus de direcciones</a:t>
            </a:r>
          </a:p>
        </p:txBody>
      </p:sp>
      <p:cxnSp>
        <p:nvCxnSpPr>
          <p:cNvPr id="30" name="Connector: Elbow 29">
            <a:extLst>
              <a:ext uri="{FF2B5EF4-FFF2-40B4-BE49-F238E27FC236}">
                <a16:creationId xmlns:a16="http://schemas.microsoft.com/office/drawing/2014/main" id="{567584AA-F0F3-49D1-A665-5C218BE157E6}"/>
              </a:ext>
            </a:extLst>
          </p:cNvPr>
          <p:cNvCxnSpPr>
            <a:cxnSpLocks/>
            <a:stCxn id="11" idx="0"/>
            <a:endCxn id="3" idx="0"/>
          </p:cNvCxnSpPr>
          <p:nvPr/>
        </p:nvCxnSpPr>
        <p:spPr>
          <a:xfrm rot="16200000" flipH="1">
            <a:off x="4178698" y="54195"/>
            <a:ext cx="113826" cy="4350592"/>
          </a:xfrm>
          <a:prstGeom prst="bentConnector3">
            <a:avLst>
              <a:gd name="adj1" fmla="val -200833"/>
            </a:avLst>
          </a:prstGeom>
          <a:ln w="28575" cmpd="sng">
            <a:solidFill>
              <a:srgbClr val="C0000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E12F0518-A04D-4BEE-B060-49178D278047}"/>
              </a:ext>
            </a:extLst>
          </p:cNvPr>
          <p:cNvSpPr txBox="1"/>
          <p:nvPr/>
        </p:nvSpPr>
        <p:spPr>
          <a:xfrm>
            <a:off x="3358627" y="1960779"/>
            <a:ext cx="1731204" cy="369332"/>
          </a:xfrm>
          <a:prstGeom prst="rect">
            <a:avLst/>
          </a:prstGeom>
          <a:noFill/>
        </p:spPr>
        <p:txBody>
          <a:bodyPr wrap="square" rtlCol="0">
            <a:spAutoFit/>
          </a:bodyPr>
          <a:lstStyle/>
          <a:p>
            <a:r>
              <a:rPr lang="es-AR" dirty="0"/>
              <a:t>Bus de Control</a:t>
            </a:r>
          </a:p>
        </p:txBody>
      </p:sp>
      <p:sp>
        <p:nvSpPr>
          <p:cNvPr id="3" name="TextBox 2">
            <a:extLst>
              <a:ext uri="{FF2B5EF4-FFF2-40B4-BE49-F238E27FC236}">
                <a16:creationId xmlns:a16="http://schemas.microsoft.com/office/drawing/2014/main" id="{DA2AAA00-C3D6-4EB7-8DCE-ACB2CF7F1D15}"/>
              </a:ext>
            </a:extLst>
          </p:cNvPr>
          <p:cNvSpPr txBox="1"/>
          <p:nvPr/>
        </p:nvSpPr>
        <p:spPr>
          <a:xfrm>
            <a:off x="5863306" y="2286404"/>
            <a:ext cx="1095202" cy="307777"/>
          </a:xfrm>
          <a:prstGeom prst="rect">
            <a:avLst/>
          </a:prstGeom>
          <a:noFill/>
        </p:spPr>
        <p:txBody>
          <a:bodyPr wrap="square" rtlCol="0">
            <a:spAutoFit/>
          </a:bodyPr>
          <a:lstStyle/>
          <a:p>
            <a:r>
              <a:rPr lang="es-AR" sz="1400" dirty="0"/>
              <a:t>Segmento</a:t>
            </a:r>
          </a:p>
        </p:txBody>
      </p:sp>
      <p:sp>
        <p:nvSpPr>
          <p:cNvPr id="5" name="Rectangle 4">
            <a:extLst>
              <a:ext uri="{FF2B5EF4-FFF2-40B4-BE49-F238E27FC236}">
                <a16:creationId xmlns:a16="http://schemas.microsoft.com/office/drawing/2014/main" id="{76AA58E3-8A58-48E3-B95E-2A3A17EF48B8}"/>
              </a:ext>
            </a:extLst>
          </p:cNvPr>
          <p:cNvSpPr/>
          <p:nvPr/>
        </p:nvSpPr>
        <p:spPr>
          <a:xfrm>
            <a:off x="5878388" y="2608899"/>
            <a:ext cx="1293112" cy="2548293"/>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cxnSp>
        <p:nvCxnSpPr>
          <p:cNvPr id="23" name="Straight Connector 22">
            <a:extLst>
              <a:ext uri="{FF2B5EF4-FFF2-40B4-BE49-F238E27FC236}">
                <a16:creationId xmlns:a16="http://schemas.microsoft.com/office/drawing/2014/main" id="{24FC67D0-8799-4F07-A159-89E263C36504}"/>
              </a:ext>
            </a:extLst>
          </p:cNvPr>
          <p:cNvCxnSpPr>
            <a:cxnSpLocks/>
          </p:cNvCxnSpPr>
          <p:nvPr/>
        </p:nvCxnSpPr>
        <p:spPr>
          <a:xfrm>
            <a:off x="5878388" y="3573016"/>
            <a:ext cx="1293112" cy="0"/>
          </a:xfrm>
          <a:prstGeom prst="line">
            <a:avLst/>
          </a:prstGeom>
          <a:ln w="19050">
            <a:solidFill>
              <a:schemeClr val="tx1">
                <a:lumMod val="65000"/>
                <a:lumOff val="3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27D9C884-3A63-4921-A05A-C5AA48665BA8}"/>
              </a:ext>
            </a:extLst>
          </p:cNvPr>
          <p:cNvCxnSpPr>
            <a:cxnSpLocks/>
          </p:cNvCxnSpPr>
          <p:nvPr/>
        </p:nvCxnSpPr>
        <p:spPr>
          <a:xfrm>
            <a:off x="5878388" y="4408107"/>
            <a:ext cx="1283106" cy="0"/>
          </a:xfrm>
          <a:prstGeom prst="line">
            <a:avLst/>
          </a:prstGeom>
          <a:ln w="19050">
            <a:solidFill>
              <a:schemeClr val="tx1">
                <a:lumMod val="65000"/>
                <a:lumOff val="35000"/>
              </a:schemeClr>
            </a:solidFill>
            <a:tailEnd type="non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FFEC59C9-40EA-42BB-85D1-6A06A34B248D}"/>
              </a:ext>
            </a:extLst>
          </p:cNvPr>
          <p:cNvSpPr txBox="1"/>
          <p:nvPr/>
        </p:nvSpPr>
        <p:spPr>
          <a:xfrm>
            <a:off x="7124135" y="2935977"/>
            <a:ext cx="673012" cy="276999"/>
          </a:xfrm>
          <a:prstGeom prst="rect">
            <a:avLst/>
          </a:prstGeom>
          <a:noFill/>
        </p:spPr>
        <p:txBody>
          <a:bodyPr wrap="square" rtlCol="0">
            <a:spAutoFit/>
          </a:bodyPr>
          <a:lstStyle/>
          <a:p>
            <a:r>
              <a:rPr lang="es-AR" sz="1200" dirty="0"/>
              <a:t>Código</a:t>
            </a:r>
          </a:p>
        </p:txBody>
      </p:sp>
      <p:sp>
        <p:nvSpPr>
          <p:cNvPr id="38" name="TextBox 37">
            <a:extLst>
              <a:ext uri="{FF2B5EF4-FFF2-40B4-BE49-F238E27FC236}">
                <a16:creationId xmlns:a16="http://schemas.microsoft.com/office/drawing/2014/main" id="{C5E6218B-072F-42FD-8821-663AD01FCE8A}"/>
              </a:ext>
            </a:extLst>
          </p:cNvPr>
          <p:cNvSpPr txBox="1"/>
          <p:nvPr/>
        </p:nvSpPr>
        <p:spPr>
          <a:xfrm>
            <a:off x="7160380" y="3789040"/>
            <a:ext cx="673012" cy="276999"/>
          </a:xfrm>
          <a:prstGeom prst="rect">
            <a:avLst/>
          </a:prstGeom>
          <a:noFill/>
        </p:spPr>
        <p:txBody>
          <a:bodyPr wrap="square" rtlCol="0">
            <a:spAutoFit/>
          </a:bodyPr>
          <a:lstStyle/>
          <a:p>
            <a:r>
              <a:rPr lang="es-AR" sz="1200" dirty="0"/>
              <a:t>Datos</a:t>
            </a:r>
          </a:p>
        </p:txBody>
      </p:sp>
      <p:sp>
        <p:nvSpPr>
          <p:cNvPr id="39" name="TextBox 38">
            <a:extLst>
              <a:ext uri="{FF2B5EF4-FFF2-40B4-BE49-F238E27FC236}">
                <a16:creationId xmlns:a16="http://schemas.microsoft.com/office/drawing/2014/main" id="{C79C867C-D201-4DD3-8B2A-777E5EF3287A}"/>
              </a:ext>
            </a:extLst>
          </p:cNvPr>
          <p:cNvSpPr txBox="1"/>
          <p:nvPr/>
        </p:nvSpPr>
        <p:spPr>
          <a:xfrm>
            <a:off x="7221600" y="4520153"/>
            <a:ext cx="673012" cy="276999"/>
          </a:xfrm>
          <a:prstGeom prst="rect">
            <a:avLst/>
          </a:prstGeom>
          <a:noFill/>
        </p:spPr>
        <p:txBody>
          <a:bodyPr wrap="square" rtlCol="0">
            <a:spAutoFit/>
          </a:bodyPr>
          <a:lstStyle/>
          <a:p>
            <a:r>
              <a:rPr lang="es-AR" sz="1200" dirty="0"/>
              <a:t>Pila</a:t>
            </a:r>
          </a:p>
        </p:txBody>
      </p:sp>
      <p:sp>
        <p:nvSpPr>
          <p:cNvPr id="35" name="TextBox 34">
            <a:extLst>
              <a:ext uri="{FF2B5EF4-FFF2-40B4-BE49-F238E27FC236}">
                <a16:creationId xmlns:a16="http://schemas.microsoft.com/office/drawing/2014/main" id="{AB423831-1A4C-446A-8D18-4F2B3CD80ADB}"/>
              </a:ext>
            </a:extLst>
          </p:cNvPr>
          <p:cNvSpPr txBox="1"/>
          <p:nvPr/>
        </p:nvSpPr>
        <p:spPr>
          <a:xfrm>
            <a:off x="5446340" y="2368900"/>
            <a:ext cx="230885" cy="2893100"/>
          </a:xfrm>
          <a:prstGeom prst="rect">
            <a:avLst/>
          </a:prstGeom>
          <a:noFill/>
          <a:ln>
            <a:solidFill>
              <a:schemeClr val="tx1"/>
            </a:solidFill>
          </a:ln>
        </p:spPr>
        <p:txBody>
          <a:bodyPr wrap="square" rtlCol="0">
            <a:spAutoFit/>
          </a:bodyPr>
          <a:lstStyle/>
          <a:p>
            <a:r>
              <a:rPr lang="es-AR" sz="1400" dirty="0"/>
              <a:t>Decodifica</a:t>
            </a:r>
          </a:p>
          <a:p>
            <a:r>
              <a:rPr lang="es-AR" sz="1400" dirty="0" err="1"/>
              <a:t>dor</a:t>
            </a:r>
            <a:endParaRPr lang="es-AR" sz="1400" dirty="0"/>
          </a:p>
        </p:txBody>
      </p:sp>
      <p:sp>
        <p:nvSpPr>
          <p:cNvPr id="40" name="TextBox 39">
            <a:extLst>
              <a:ext uri="{FF2B5EF4-FFF2-40B4-BE49-F238E27FC236}">
                <a16:creationId xmlns:a16="http://schemas.microsoft.com/office/drawing/2014/main" id="{F80A03E0-D205-4C17-8B81-0FEF3D672625}"/>
              </a:ext>
            </a:extLst>
          </p:cNvPr>
          <p:cNvSpPr txBox="1"/>
          <p:nvPr/>
        </p:nvSpPr>
        <p:spPr>
          <a:xfrm>
            <a:off x="5164519" y="2564904"/>
            <a:ext cx="281821" cy="830997"/>
          </a:xfrm>
          <a:prstGeom prst="rect">
            <a:avLst/>
          </a:prstGeom>
          <a:noFill/>
          <a:ln>
            <a:solidFill>
              <a:schemeClr val="tx1"/>
            </a:solidFill>
          </a:ln>
        </p:spPr>
        <p:txBody>
          <a:bodyPr wrap="square" rtlCol="0">
            <a:spAutoFit/>
          </a:bodyPr>
          <a:lstStyle/>
          <a:p>
            <a:r>
              <a:rPr lang="es-AR" sz="1600" dirty="0"/>
              <a:t>MAR</a:t>
            </a:r>
          </a:p>
        </p:txBody>
      </p:sp>
      <p:sp>
        <p:nvSpPr>
          <p:cNvPr id="52" name="TextBox 51">
            <a:extLst>
              <a:ext uri="{FF2B5EF4-FFF2-40B4-BE49-F238E27FC236}">
                <a16:creationId xmlns:a16="http://schemas.microsoft.com/office/drawing/2014/main" id="{4D45D782-8CD4-4880-970E-64A7513F6B3B}"/>
              </a:ext>
            </a:extLst>
          </p:cNvPr>
          <p:cNvSpPr txBox="1"/>
          <p:nvPr/>
        </p:nvSpPr>
        <p:spPr>
          <a:xfrm>
            <a:off x="2542124" y="3573016"/>
            <a:ext cx="383936" cy="338554"/>
          </a:xfrm>
          <a:prstGeom prst="rect">
            <a:avLst/>
          </a:prstGeom>
          <a:noFill/>
        </p:spPr>
        <p:txBody>
          <a:bodyPr wrap="square" rtlCol="0">
            <a:spAutoFit/>
          </a:bodyPr>
          <a:lstStyle/>
          <a:p>
            <a:r>
              <a:rPr lang="es-AR" sz="1600" dirty="0"/>
              <a:t>IP</a:t>
            </a:r>
          </a:p>
        </p:txBody>
      </p:sp>
      <p:sp>
        <p:nvSpPr>
          <p:cNvPr id="53" name="Rectangle 52">
            <a:extLst>
              <a:ext uri="{FF2B5EF4-FFF2-40B4-BE49-F238E27FC236}">
                <a16:creationId xmlns:a16="http://schemas.microsoft.com/office/drawing/2014/main" id="{6FE970FD-72BE-4661-9A02-D93DC1EFA2B3}"/>
              </a:ext>
            </a:extLst>
          </p:cNvPr>
          <p:cNvSpPr/>
          <p:nvPr/>
        </p:nvSpPr>
        <p:spPr>
          <a:xfrm>
            <a:off x="1277018" y="4005064"/>
            <a:ext cx="1152128" cy="28803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solidFill>
                  <a:schemeClr val="tx1"/>
                </a:solidFill>
              </a:rPr>
              <a:t>13E0</a:t>
            </a:r>
          </a:p>
        </p:txBody>
      </p:sp>
      <p:sp>
        <p:nvSpPr>
          <p:cNvPr id="54" name="TextBox 53">
            <a:extLst>
              <a:ext uri="{FF2B5EF4-FFF2-40B4-BE49-F238E27FC236}">
                <a16:creationId xmlns:a16="http://schemas.microsoft.com/office/drawing/2014/main" id="{4224A43F-2632-47D8-860A-D1AC49316ED2}"/>
              </a:ext>
            </a:extLst>
          </p:cNvPr>
          <p:cNvSpPr txBox="1"/>
          <p:nvPr/>
        </p:nvSpPr>
        <p:spPr>
          <a:xfrm>
            <a:off x="2566020" y="4026550"/>
            <a:ext cx="480500" cy="338554"/>
          </a:xfrm>
          <a:prstGeom prst="rect">
            <a:avLst/>
          </a:prstGeom>
          <a:noFill/>
        </p:spPr>
        <p:txBody>
          <a:bodyPr wrap="square" rtlCol="0">
            <a:spAutoFit/>
          </a:bodyPr>
          <a:lstStyle/>
          <a:p>
            <a:r>
              <a:rPr lang="es-AR" sz="1600" dirty="0"/>
              <a:t>DS</a:t>
            </a:r>
          </a:p>
        </p:txBody>
      </p:sp>
      <p:sp>
        <p:nvSpPr>
          <p:cNvPr id="55" name="Rectangle 54">
            <a:extLst>
              <a:ext uri="{FF2B5EF4-FFF2-40B4-BE49-F238E27FC236}">
                <a16:creationId xmlns:a16="http://schemas.microsoft.com/office/drawing/2014/main" id="{6C6C8648-0986-4E7F-94BF-3947B5E5BDE9}"/>
              </a:ext>
            </a:extLst>
          </p:cNvPr>
          <p:cNvSpPr/>
          <p:nvPr/>
        </p:nvSpPr>
        <p:spPr>
          <a:xfrm>
            <a:off x="1282658" y="4365104"/>
            <a:ext cx="1152128" cy="28803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solidFill>
                  <a:schemeClr val="tx1"/>
                </a:solidFill>
              </a:rPr>
              <a:t>13E0</a:t>
            </a:r>
          </a:p>
        </p:txBody>
      </p:sp>
      <p:sp>
        <p:nvSpPr>
          <p:cNvPr id="56" name="TextBox 55">
            <a:extLst>
              <a:ext uri="{FF2B5EF4-FFF2-40B4-BE49-F238E27FC236}">
                <a16:creationId xmlns:a16="http://schemas.microsoft.com/office/drawing/2014/main" id="{723AFD2B-BDC6-4255-AD10-3FFDF248EE71}"/>
              </a:ext>
            </a:extLst>
          </p:cNvPr>
          <p:cNvSpPr txBox="1"/>
          <p:nvPr/>
        </p:nvSpPr>
        <p:spPr>
          <a:xfrm>
            <a:off x="2566019" y="4365104"/>
            <a:ext cx="480501" cy="338554"/>
          </a:xfrm>
          <a:prstGeom prst="rect">
            <a:avLst/>
          </a:prstGeom>
          <a:noFill/>
        </p:spPr>
        <p:txBody>
          <a:bodyPr wrap="square" rtlCol="0">
            <a:spAutoFit/>
          </a:bodyPr>
          <a:lstStyle/>
          <a:p>
            <a:r>
              <a:rPr lang="es-AR" sz="1600" dirty="0"/>
              <a:t>CS</a:t>
            </a:r>
          </a:p>
        </p:txBody>
      </p:sp>
      <p:sp>
        <p:nvSpPr>
          <p:cNvPr id="57" name="TextBox 56">
            <a:extLst>
              <a:ext uri="{FF2B5EF4-FFF2-40B4-BE49-F238E27FC236}">
                <a16:creationId xmlns:a16="http://schemas.microsoft.com/office/drawing/2014/main" id="{97BA9DA0-5614-452F-B0A8-B32C1714173D}"/>
              </a:ext>
            </a:extLst>
          </p:cNvPr>
          <p:cNvSpPr txBox="1"/>
          <p:nvPr/>
        </p:nvSpPr>
        <p:spPr>
          <a:xfrm>
            <a:off x="1064278" y="2298358"/>
            <a:ext cx="574279" cy="338554"/>
          </a:xfrm>
          <a:prstGeom prst="rect">
            <a:avLst/>
          </a:prstGeom>
          <a:noFill/>
        </p:spPr>
        <p:txBody>
          <a:bodyPr wrap="square" rtlCol="0">
            <a:spAutoFit/>
          </a:bodyPr>
          <a:lstStyle/>
          <a:p>
            <a:r>
              <a:rPr lang="es-AR" sz="1600" dirty="0"/>
              <a:t>CU</a:t>
            </a:r>
          </a:p>
        </p:txBody>
      </p:sp>
      <p:sp>
        <p:nvSpPr>
          <p:cNvPr id="63" name="Rectangle 62">
            <a:extLst>
              <a:ext uri="{FF2B5EF4-FFF2-40B4-BE49-F238E27FC236}">
                <a16:creationId xmlns:a16="http://schemas.microsoft.com/office/drawing/2014/main" id="{F970C109-DC4C-4B1F-883C-EDE32C525F7B}"/>
              </a:ext>
            </a:extLst>
          </p:cNvPr>
          <p:cNvSpPr/>
          <p:nvPr/>
        </p:nvSpPr>
        <p:spPr>
          <a:xfrm>
            <a:off x="1272420" y="4755362"/>
            <a:ext cx="1221591" cy="3385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AR" dirty="0"/>
              <a:t>CD20  </a:t>
            </a:r>
          </a:p>
        </p:txBody>
      </p:sp>
      <p:sp>
        <p:nvSpPr>
          <p:cNvPr id="71" name="TextBox 70">
            <a:extLst>
              <a:ext uri="{FF2B5EF4-FFF2-40B4-BE49-F238E27FC236}">
                <a16:creationId xmlns:a16="http://schemas.microsoft.com/office/drawing/2014/main" id="{959D4DFD-D1B3-4A3E-BF87-F8FFA2C72F62}"/>
              </a:ext>
            </a:extLst>
          </p:cNvPr>
          <p:cNvSpPr txBox="1"/>
          <p:nvPr/>
        </p:nvSpPr>
        <p:spPr>
          <a:xfrm>
            <a:off x="1250681" y="5085184"/>
            <a:ext cx="552985" cy="276999"/>
          </a:xfrm>
          <a:prstGeom prst="rect">
            <a:avLst/>
          </a:prstGeom>
          <a:noFill/>
        </p:spPr>
        <p:txBody>
          <a:bodyPr wrap="square" rtlCol="0">
            <a:spAutoFit/>
          </a:bodyPr>
          <a:lstStyle/>
          <a:p>
            <a:r>
              <a:rPr lang="es-AR" sz="1200" dirty="0"/>
              <a:t>COP</a:t>
            </a:r>
          </a:p>
        </p:txBody>
      </p:sp>
      <p:sp>
        <p:nvSpPr>
          <p:cNvPr id="72" name="TextBox 71">
            <a:extLst>
              <a:ext uri="{FF2B5EF4-FFF2-40B4-BE49-F238E27FC236}">
                <a16:creationId xmlns:a16="http://schemas.microsoft.com/office/drawing/2014/main" id="{16AA6F80-1D99-46D3-A730-8C5542A66A4D}"/>
              </a:ext>
            </a:extLst>
          </p:cNvPr>
          <p:cNvSpPr txBox="1"/>
          <p:nvPr/>
        </p:nvSpPr>
        <p:spPr>
          <a:xfrm>
            <a:off x="1868532" y="5085184"/>
            <a:ext cx="625480" cy="276999"/>
          </a:xfrm>
          <a:prstGeom prst="rect">
            <a:avLst/>
          </a:prstGeom>
          <a:noFill/>
        </p:spPr>
        <p:txBody>
          <a:bodyPr wrap="square" rtlCol="0">
            <a:spAutoFit/>
          </a:bodyPr>
          <a:lstStyle/>
          <a:p>
            <a:r>
              <a:rPr lang="es-AR" sz="1200" dirty="0"/>
              <a:t>DATA</a:t>
            </a:r>
          </a:p>
        </p:txBody>
      </p:sp>
      <p:cxnSp>
        <p:nvCxnSpPr>
          <p:cNvPr id="74" name="Straight Connector 73">
            <a:extLst>
              <a:ext uri="{FF2B5EF4-FFF2-40B4-BE49-F238E27FC236}">
                <a16:creationId xmlns:a16="http://schemas.microsoft.com/office/drawing/2014/main" id="{FCBB656F-9F3A-4A12-A7F5-1973CF15DC57}"/>
              </a:ext>
            </a:extLst>
          </p:cNvPr>
          <p:cNvCxnSpPr>
            <a:cxnSpLocks/>
            <a:stCxn id="63" idx="0"/>
            <a:endCxn id="63" idx="2"/>
          </p:cNvCxnSpPr>
          <p:nvPr/>
        </p:nvCxnSpPr>
        <p:spPr>
          <a:xfrm>
            <a:off x="1883216" y="4755362"/>
            <a:ext cx="0" cy="338554"/>
          </a:xfrm>
          <a:prstGeom prst="line">
            <a:avLst/>
          </a:prstGeom>
          <a:ln>
            <a:solidFill>
              <a:srgbClr val="C00000"/>
            </a:solidFill>
            <a:tailEnd type="none"/>
          </a:ln>
        </p:spPr>
        <p:style>
          <a:lnRef idx="1">
            <a:schemeClr val="accent1"/>
          </a:lnRef>
          <a:fillRef idx="0">
            <a:schemeClr val="accent1"/>
          </a:fillRef>
          <a:effectRef idx="0">
            <a:schemeClr val="accent1"/>
          </a:effectRef>
          <a:fontRef idx="minor">
            <a:schemeClr val="tx1"/>
          </a:fontRef>
        </p:style>
      </p:cxnSp>
      <p:sp>
        <p:nvSpPr>
          <p:cNvPr id="77" name="Rectangle 76">
            <a:extLst>
              <a:ext uri="{FF2B5EF4-FFF2-40B4-BE49-F238E27FC236}">
                <a16:creationId xmlns:a16="http://schemas.microsoft.com/office/drawing/2014/main" id="{996763BB-9941-4915-91CD-5000581FC5BC}"/>
              </a:ext>
            </a:extLst>
          </p:cNvPr>
          <p:cNvSpPr/>
          <p:nvPr/>
        </p:nvSpPr>
        <p:spPr>
          <a:xfrm>
            <a:off x="1264362" y="5293971"/>
            <a:ext cx="1099942" cy="33855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sz="1200" dirty="0"/>
          </a:p>
        </p:txBody>
      </p:sp>
      <p:sp>
        <p:nvSpPr>
          <p:cNvPr id="78" name="TextBox 77">
            <a:extLst>
              <a:ext uri="{FF2B5EF4-FFF2-40B4-BE49-F238E27FC236}">
                <a16:creationId xmlns:a16="http://schemas.microsoft.com/office/drawing/2014/main" id="{B733BF60-450F-47DA-92AA-1CE07E609F05}"/>
              </a:ext>
            </a:extLst>
          </p:cNvPr>
          <p:cNvSpPr txBox="1"/>
          <p:nvPr/>
        </p:nvSpPr>
        <p:spPr>
          <a:xfrm>
            <a:off x="1282468" y="5302703"/>
            <a:ext cx="1099943" cy="276999"/>
          </a:xfrm>
          <a:prstGeom prst="rect">
            <a:avLst/>
          </a:prstGeom>
          <a:noFill/>
        </p:spPr>
        <p:txBody>
          <a:bodyPr wrap="square" rtlCol="0">
            <a:spAutoFit/>
          </a:bodyPr>
          <a:lstStyle/>
          <a:p>
            <a:r>
              <a:rPr lang="es-AR" sz="1200" dirty="0"/>
              <a:t>Decodificador</a:t>
            </a:r>
          </a:p>
        </p:txBody>
      </p:sp>
      <p:sp>
        <p:nvSpPr>
          <p:cNvPr id="79" name="TextBox 78">
            <a:extLst>
              <a:ext uri="{FF2B5EF4-FFF2-40B4-BE49-F238E27FC236}">
                <a16:creationId xmlns:a16="http://schemas.microsoft.com/office/drawing/2014/main" id="{B09FCBE1-2346-4786-979C-FC4F5134402A}"/>
              </a:ext>
            </a:extLst>
          </p:cNvPr>
          <p:cNvSpPr txBox="1"/>
          <p:nvPr/>
        </p:nvSpPr>
        <p:spPr>
          <a:xfrm>
            <a:off x="5806380" y="5445224"/>
            <a:ext cx="1800200" cy="369332"/>
          </a:xfrm>
          <a:prstGeom prst="rect">
            <a:avLst/>
          </a:prstGeom>
          <a:noFill/>
          <a:ln>
            <a:solidFill>
              <a:schemeClr val="accent1">
                <a:shade val="50000"/>
              </a:schemeClr>
            </a:solidFill>
          </a:ln>
        </p:spPr>
        <p:txBody>
          <a:bodyPr wrap="square" rtlCol="0">
            <a:spAutoFit/>
          </a:bodyPr>
          <a:lstStyle/>
          <a:p>
            <a:r>
              <a:rPr lang="es-AR" dirty="0"/>
              <a:t>MDR</a:t>
            </a:r>
          </a:p>
        </p:txBody>
      </p:sp>
      <p:sp>
        <p:nvSpPr>
          <p:cNvPr id="80" name="TextBox 79">
            <a:extLst>
              <a:ext uri="{FF2B5EF4-FFF2-40B4-BE49-F238E27FC236}">
                <a16:creationId xmlns:a16="http://schemas.microsoft.com/office/drawing/2014/main" id="{56CE3940-AE91-4244-8596-73AB9345F4D3}"/>
              </a:ext>
            </a:extLst>
          </p:cNvPr>
          <p:cNvSpPr txBox="1"/>
          <p:nvPr/>
        </p:nvSpPr>
        <p:spPr>
          <a:xfrm>
            <a:off x="1557908" y="5733256"/>
            <a:ext cx="1780098" cy="646331"/>
          </a:xfrm>
          <a:prstGeom prst="rect">
            <a:avLst/>
          </a:prstGeom>
          <a:noFill/>
          <a:ln>
            <a:solidFill>
              <a:schemeClr val="tx1"/>
            </a:solidFill>
          </a:ln>
        </p:spPr>
        <p:txBody>
          <a:bodyPr wrap="square" rtlCol="0">
            <a:spAutoFit/>
          </a:bodyPr>
          <a:lstStyle/>
          <a:p>
            <a:r>
              <a:rPr lang="es-AR" dirty="0"/>
              <a:t>ALU</a:t>
            </a:r>
          </a:p>
          <a:p>
            <a:r>
              <a:rPr lang="es-AR" dirty="0"/>
              <a:t>Registros - </a:t>
            </a:r>
            <a:r>
              <a:rPr lang="es-AR" dirty="0" err="1"/>
              <a:t>Flags</a:t>
            </a:r>
            <a:endParaRPr lang="es-AR" dirty="0"/>
          </a:p>
        </p:txBody>
      </p:sp>
      <p:cxnSp>
        <p:nvCxnSpPr>
          <p:cNvPr id="82" name="Connector: Elbow 81">
            <a:extLst>
              <a:ext uri="{FF2B5EF4-FFF2-40B4-BE49-F238E27FC236}">
                <a16:creationId xmlns:a16="http://schemas.microsoft.com/office/drawing/2014/main" id="{E3065689-FF3A-4A91-A016-48804FCD7F8E}"/>
              </a:ext>
            </a:extLst>
          </p:cNvPr>
          <p:cNvCxnSpPr>
            <a:cxnSpLocks/>
            <a:endCxn id="80" idx="1"/>
          </p:cNvCxnSpPr>
          <p:nvPr/>
        </p:nvCxnSpPr>
        <p:spPr>
          <a:xfrm rot="16200000" flipH="1">
            <a:off x="1206709" y="5705223"/>
            <a:ext cx="395172" cy="307225"/>
          </a:xfrm>
          <a:prstGeom prst="bentConnector2">
            <a:avLst/>
          </a:prstGeom>
          <a:ln>
            <a:solidFill>
              <a:schemeClr val="tx1"/>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84" name="TextBox 83">
            <a:extLst>
              <a:ext uri="{FF2B5EF4-FFF2-40B4-BE49-F238E27FC236}">
                <a16:creationId xmlns:a16="http://schemas.microsoft.com/office/drawing/2014/main" id="{47CB250E-7E42-47FF-B01F-AE8BD333A6AC}"/>
              </a:ext>
            </a:extLst>
          </p:cNvPr>
          <p:cNvSpPr txBox="1"/>
          <p:nvPr/>
        </p:nvSpPr>
        <p:spPr>
          <a:xfrm>
            <a:off x="2498832" y="4797152"/>
            <a:ext cx="480501" cy="338554"/>
          </a:xfrm>
          <a:prstGeom prst="rect">
            <a:avLst/>
          </a:prstGeom>
          <a:noFill/>
        </p:spPr>
        <p:txBody>
          <a:bodyPr wrap="square" rtlCol="0">
            <a:spAutoFit/>
          </a:bodyPr>
          <a:lstStyle/>
          <a:p>
            <a:r>
              <a:rPr lang="es-AR" sz="1600" dirty="0"/>
              <a:t>IR</a:t>
            </a:r>
          </a:p>
        </p:txBody>
      </p:sp>
      <p:sp>
        <p:nvSpPr>
          <p:cNvPr id="4" name="TextBox 3">
            <a:extLst>
              <a:ext uri="{FF2B5EF4-FFF2-40B4-BE49-F238E27FC236}">
                <a16:creationId xmlns:a16="http://schemas.microsoft.com/office/drawing/2014/main" id="{843CB697-611B-4C67-BEA6-AEB560FA86C5}"/>
              </a:ext>
            </a:extLst>
          </p:cNvPr>
          <p:cNvSpPr txBox="1"/>
          <p:nvPr/>
        </p:nvSpPr>
        <p:spPr>
          <a:xfrm>
            <a:off x="5950396" y="2620751"/>
            <a:ext cx="1098253" cy="830997"/>
          </a:xfrm>
          <a:prstGeom prst="rect">
            <a:avLst/>
          </a:prstGeom>
          <a:noFill/>
        </p:spPr>
        <p:txBody>
          <a:bodyPr wrap="square" rtlCol="0">
            <a:spAutoFit/>
          </a:bodyPr>
          <a:lstStyle/>
          <a:p>
            <a:pPr>
              <a:buClr>
                <a:srgbClr val="C00000"/>
              </a:buClr>
            </a:pPr>
            <a:r>
              <a:rPr lang="es-AR" sz="1200" dirty="0"/>
              <a:t>B80200</a:t>
            </a:r>
          </a:p>
          <a:p>
            <a:pPr>
              <a:buClr>
                <a:srgbClr val="C00000"/>
              </a:buClr>
            </a:pPr>
            <a:r>
              <a:rPr lang="es-AR" sz="1200" dirty="0"/>
              <a:t>BB0400</a:t>
            </a:r>
          </a:p>
          <a:p>
            <a:pPr>
              <a:buClr>
                <a:srgbClr val="C00000"/>
              </a:buClr>
            </a:pPr>
            <a:r>
              <a:rPr lang="es-AR" sz="1200" dirty="0"/>
              <a:t>01D8</a:t>
            </a:r>
          </a:p>
          <a:p>
            <a:pPr>
              <a:buClr>
                <a:srgbClr val="C00000"/>
              </a:buClr>
            </a:pPr>
            <a:r>
              <a:rPr lang="es-AR" sz="1200" dirty="0"/>
              <a:t>CD20</a:t>
            </a:r>
            <a:endParaRPr lang="es-AR" sz="1200" b="1" dirty="0"/>
          </a:p>
        </p:txBody>
      </p:sp>
      <p:sp>
        <p:nvSpPr>
          <p:cNvPr id="47" name="TextBox 46">
            <a:extLst>
              <a:ext uri="{FF2B5EF4-FFF2-40B4-BE49-F238E27FC236}">
                <a16:creationId xmlns:a16="http://schemas.microsoft.com/office/drawing/2014/main" id="{BB01ACCE-458F-466C-BEFA-581E3927A9E7}"/>
              </a:ext>
            </a:extLst>
          </p:cNvPr>
          <p:cNvSpPr txBox="1"/>
          <p:nvPr/>
        </p:nvSpPr>
        <p:spPr>
          <a:xfrm>
            <a:off x="8558633" y="3451748"/>
            <a:ext cx="3990175" cy="2800767"/>
          </a:xfrm>
          <a:prstGeom prst="rect">
            <a:avLst/>
          </a:prstGeom>
          <a:noFill/>
        </p:spPr>
        <p:txBody>
          <a:bodyPr wrap="square" rtlCol="0">
            <a:spAutoFit/>
          </a:bodyPr>
          <a:lstStyle/>
          <a:p>
            <a:r>
              <a:rPr lang="es-AR" sz="1600" dirty="0"/>
              <a:t>-a</a:t>
            </a:r>
          </a:p>
          <a:p>
            <a:r>
              <a:rPr lang="es-AR" sz="1600" dirty="0"/>
              <a:t>13E0:0100 </a:t>
            </a:r>
            <a:r>
              <a:rPr lang="es-AR" sz="1600" dirty="0" err="1"/>
              <a:t>mov</a:t>
            </a:r>
            <a:r>
              <a:rPr lang="es-AR" sz="1600" dirty="0"/>
              <a:t> ax,0002</a:t>
            </a:r>
          </a:p>
          <a:p>
            <a:r>
              <a:rPr lang="es-AR" sz="1600" dirty="0"/>
              <a:t>13E0:0103 </a:t>
            </a:r>
            <a:r>
              <a:rPr lang="es-AR" sz="1600" dirty="0" err="1"/>
              <a:t>mov</a:t>
            </a:r>
            <a:r>
              <a:rPr lang="es-AR" sz="1600" dirty="0"/>
              <a:t> bx,0004</a:t>
            </a:r>
          </a:p>
          <a:p>
            <a:r>
              <a:rPr lang="es-AR" sz="1600" dirty="0"/>
              <a:t>13E0:0106 </a:t>
            </a:r>
            <a:r>
              <a:rPr lang="es-AR" sz="1600" dirty="0" err="1"/>
              <a:t>add</a:t>
            </a:r>
            <a:r>
              <a:rPr lang="es-AR" sz="1600" dirty="0"/>
              <a:t> </a:t>
            </a:r>
            <a:r>
              <a:rPr lang="es-AR" sz="1600" dirty="0" err="1"/>
              <a:t>ax,bx</a:t>
            </a:r>
            <a:endParaRPr lang="es-AR" sz="1600" dirty="0"/>
          </a:p>
          <a:p>
            <a:r>
              <a:rPr lang="es-AR" sz="1600" dirty="0"/>
              <a:t>13E0:0108 </a:t>
            </a:r>
            <a:r>
              <a:rPr lang="es-AR" sz="1600" dirty="0" err="1"/>
              <a:t>int</a:t>
            </a:r>
            <a:r>
              <a:rPr lang="es-AR" sz="1600" dirty="0"/>
              <a:t> 20</a:t>
            </a:r>
          </a:p>
          <a:p>
            <a:r>
              <a:rPr lang="es-AR" sz="1600" dirty="0"/>
              <a:t>13E0:010A</a:t>
            </a:r>
          </a:p>
          <a:p>
            <a:pPr>
              <a:buClr>
                <a:srgbClr val="C00000"/>
              </a:buClr>
            </a:pPr>
            <a:r>
              <a:rPr lang="es-AR" sz="1600" dirty="0"/>
              <a:t>-u</a:t>
            </a:r>
          </a:p>
          <a:p>
            <a:pPr>
              <a:buClr>
                <a:srgbClr val="C00000"/>
              </a:buClr>
            </a:pPr>
            <a:r>
              <a:rPr lang="es-AR" sz="1600" dirty="0"/>
              <a:t>13E0:0100 B80200   MOV     AX,0002</a:t>
            </a:r>
          </a:p>
          <a:p>
            <a:pPr>
              <a:buClr>
                <a:srgbClr val="C00000"/>
              </a:buClr>
            </a:pPr>
            <a:r>
              <a:rPr lang="es-AR" sz="1600" dirty="0"/>
              <a:t>13E0:0103 BB0400   MOV     BX,0004</a:t>
            </a:r>
          </a:p>
          <a:p>
            <a:pPr>
              <a:buClr>
                <a:srgbClr val="C00000"/>
              </a:buClr>
            </a:pPr>
            <a:r>
              <a:rPr lang="es-AR" sz="1600" dirty="0"/>
              <a:t>13E0:0106 01D8       ADD     AX,BX</a:t>
            </a:r>
          </a:p>
          <a:p>
            <a:pPr>
              <a:buClr>
                <a:srgbClr val="C00000"/>
              </a:buClr>
            </a:pPr>
            <a:r>
              <a:rPr lang="es-AR" sz="1600" dirty="0"/>
              <a:t>13E0:0108 CD20       INT     20</a:t>
            </a:r>
            <a:endParaRPr lang="es-AR" sz="1600" b="1" dirty="0"/>
          </a:p>
        </p:txBody>
      </p:sp>
      <p:sp>
        <p:nvSpPr>
          <p:cNvPr id="6" name="TextBox 5">
            <a:extLst>
              <a:ext uri="{FF2B5EF4-FFF2-40B4-BE49-F238E27FC236}">
                <a16:creationId xmlns:a16="http://schemas.microsoft.com/office/drawing/2014/main" id="{AED04C1B-CCD8-4FB4-BF5F-4835F10BCB7C}"/>
              </a:ext>
            </a:extLst>
          </p:cNvPr>
          <p:cNvSpPr txBox="1"/>
          <p:nvPr/>
        </p:nvSpPr>
        <p:spPr>
          <a:xfrm>
            <a:off x="8287406" y="1740344"/>
            <a:ext cx="4350592" cy="1754326"/>
          </a:xfrm>
          <a:prstGeom prst="rect">
            <a:avLst/>
          </a:prstGeom>
          <a:noFill/>
        </p:spPr>
        <p:txBody>
          <a:bodyPr wrap="square" rtlCol="0">
            <a:spAutoFit/>
          </a:bodyPr>
          <a:lstStyle/>
          <a:p>
            <a:r>
              <a:rPr lang="es-AR" b="1" dirty="0"/>
              <a:t>Fase de búsqueda:</a:t>
            </a:r>
            <a:endParaRPr lang="es-AR" dirty="0"/>
          </a:p>
          <a:p>
            <a:pPr marL="285750" indent="-285750">
              <a:buFont typeface="Arial" panose="020B0604020202020204" pitchFamily="34" charset="0"/>
              <a:buChar char="•"/>
            </a:pPr>
            <a:r>
              <a:rPr lang="es-AR" dirty="0"/>
              <a:t>Calculo de la dirección física de la instrucción.</a:t>
            </a:r>
          </a:p>
          <a:p>
            <a:pPr marL="285750" indent="-285750">
              <a:buFont typeface="Arial" panose="020B0604020202020204" pitchFamily="34" charset="0"/>
              <a:buChar char="•"/>
            </a:pPr>
            <a:r>
              <a:rPr lang="es-AR" dirty="0"/>
              <a:t>Dar orden de lectura RD</a:t>
            </a:r>
          </a:p>
          <a:p>
            <a:pPr marL="285750" indent="-285750">
              <a:buFont typeface="Arial" panose="020B0604020202020204" pitchFamily="34" charset="0"/>
              <a:buChar char="•"/>
            </a:pPr>
            <a:r>
              <a:rPr lang="es-AR" dirty="0"/>
              <a:t>Se carga el registro IR</a:t>
            </a:r>
          </a:p>
          <a:p>
            <a:endParaRPr lang="es-AR" dirty="0"/>
          </a:p>
        </p:txBody>
      </p:sp>
      <p:sp>
        <p:nvSpPr>
          <p:cNvPr id="10" name="TextBox 9">
            <a:extLst>
              <a:ext uri="{FF2B5EF4-FFF2-40B4-BE49-F238E27FC236}">
                <a16:creationId xmlns:a16="http://schemas.microsoft.com/office/drawing/2014/main" id="{CD2540FD-143B-427C-8B6B-DC86CA5F957E}"/>
              </a:ext>
            </a:extLst>
          </p:cNvPr>
          <p:cNvSpPr txBox="1"/>
          <p:nvPr/>
        </p:nvSpPr>
        <p:spPr>
          <a:xfrm>
            <a:off x="5789290" y="1772816"/>
            <a:ext cx="881186" cy="307777"/>
          </a:xfrm>
          <a:prstGeom prst="rect">
            <a:avLst/>
          </a:prstGeom>
          <a:noFill/>
        </p:spPr>
        <p:txBody>
          <a:bodyPr wrap="square" rtlCol="0">
            <a:spAutoFit/>
          </a:bodyPr>
          <a:lstStyle/>
          <a:p>
            <a:r>
              <a:rPr lang="es-AR" sz="1400" dirty="0"/>
              <a:t>RD/WR</a:t>
            </a:r>
          </a:p>
        </p:txBody>
      </p:sp>
      <p:sp>
        <p:nvSpPr>
          <p:cNvPr id="18" name="TextBox 17">
            <a:extLst>
              <a:ext uri="{FF2B5EF4-FFF2-40B4-BE49-F238E27FC236}">
                <a16:creationId xmlns:a16="http://schemas.microsoft.com/office/drawing/2014/main" id="{731D5494-B4A5-4EBC-A942-466FDAA72A68}"/>
              </a:ext>
            </a:extLst>
          </p:cNvPr>
          <p:cNvSpPr txBox="1"/>
          <p:nvPr/>
        </p:nvSpPr>
        <p:spPr>
          <a:xfrm>
            <a:off x="3174368" y="3430218"/>
            <a:ext cx="2196485" cy="1169551"/>
          </a:xfrm>
          <a:prstGeom prst="rect">
            <a:avLst/>
          </a:prstGeom>
          <a:noFill/>
        </p:spPr>
        <p:txBody>
          <a:bodyPr wrap="square" rtlCol="0">
            <a:spAutoFit/>
          </a:bodyPr>
          <a:lstStyle/>
          <a:p>
            <a:r>
              <a:rPr lang="es-AR" sz="1400" dirty="0"/>
              <a:t>Dirección lógica de la instrucción  CS:IP</a:t>
            </a:r>
          </a:p>
          <a:p>
            <a:endParaRPr lang="es-AR" sz="1400" dirty="0"/>
          </a:p>
          <a:p>
            <a:r>
              <a:rPr lang="es-AR" sz="1400" dirty="0"/>
              <a:t>Dirección física</a:t>
            </a:r>
          </a:p>
          <a:p>
            <a:r>
              <a:rPr lang="es-AR" sz="1400" dirty="0"/>
              <a:t>13E0 * 10 + 0108 = 13F08</a:t>
            </a:r>
          </a:p>
        </p:txBody>
      </p:sp>
      <p:cxnSp>
        <p:nvCxnSpPr>
          <p:cNvPr id="21" name="Straight Arrow Connector 20">
            <a:extLst>
              <a:ext uri="{FF2B5EF4-FFF2-40B4-BE49-F238E27FC236}">
                <a16:creationId xmlns:a16="http://schemas.microsoft.com/office/drawing/2014/main" id="{C81A066A-E3B7-42FC-AA3C-D3D0E7CA9AD3}"/>
              </a:ext>
            </a:extLst>
          </p:cNvPr>
          <p:cNvCxnSpPr>
            <a:cxnSpLocks/>
          </p:cNvCxnSpPr>
          <p:nvPr/>
        </p:nvCxnSpPr>
        <p:spPr>
          <a:xfrm>
            <a:off x="2806600" y="2717294"/>
            <a:ext cx="383936" cy="777367"/>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7" name="Oval 26">
            <a:extLst>
              <a:ext uri="{FF2B5EF4-FFF2-40B4-BE49-F238E27FC236}">
                <a16:creationId xmlns:a16="http://schemas.microsoft.com/office/drawing/2014/main" id="{0EFF4CF3-1EC1-433E-86A7-D5DDAF9D19C4}"/>
              </a:ext>
            </a:extLst>
          </p:cNvPr>
          <p:cNvSpPr/>
          <p:nvPr/>
        </p:nvSpPr>
        <p:spPr>
          <a:xfrm>
            <a:off x="5806380" y="1772816"/>
            <a:ext cx="360040" cy="32458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58" name="Rectangle 57">
            <a:extLst>
              <a:ext uri="{FF2B5EF4-FFF2-40B4-BE49-F238E27FC236}">
                <a16:creationId xmlns:a16="http://schemas.microsoft.com/office/drawing/2014/main" id="{A60934FD-EA76-458E-95C3-59EB5E20A439}"/>
              </a:ext>
            </a:extLst>
          </p:cNvPr>
          <p:cNvSpPr/>
          <p:nvPr/>
        </p:nvSpPr>
        <p:spPr>
          <a:xfrm>
            <a:off x="1269876" y="3162454"/>
            <a:ext cx="1152128" cy="33855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solidFill>
                  <a:schemeClr val="tx1"/>
                </a:solidFill>
              </a:rPr>
              <a:t>0004</a:t>
            </a:r>
          </a:p>
        </p:txBody>
      </p:sp>
      <p:sp>
        <p:nvSpPr>
          <p:cNvPr id="59" name="TextBox 58">
            <a:extLst>
              <a:ext uri="{FF2B5EF4-FFF2-40B4-BE49-F238E27FC236}">
                <a16:creationId xmlns:a16="http://schemas.microsoft.com/office/drawing/2014/main" id="{80DB2D42-912B-4987-8B6A-4D60B0773291}"/>
              </a:ext>
            </a:extLst>
          </p:cNvPr>
          <p:cNvSpPr txBox="1"/>
          <p:nvPr/>
        </p:nvSpPr>
        <p:spPr>
          <a:xfrm>
            <a:off x="2552300" y="3193231"/>
            <a:ext cx="383936" cy="307777"/>
          </a:xfrm>
          <a:prstGeom prst="rect">
            <a:avLst/>
          </a:prstGeom>
          <a:noFill/>
        </p:spPr>
        <p:txBody>
          <a:bodyPr wrap="square" rtlCol="0">
            <a:spAutoFit/>
          </a:bodyPr>
          <a:lstStyle/>
          <a:p>
            <a:r>
              <a:rPr lang="es-AR" sz="1400" dirty="0"/>
              <a:t>BX</a:t>
            </a:r>
          </a:p>
        </p:txBody>
      </p:sp>
      <p:sp>
        <p:nvSpPr>
          <p:cNvPr id="60" name="Rectangle 59">
            <a:extLst>
              <a:ext uri="{FF2B5EF4-FFF2-40B4-BE49-F238E27FC236}">
                <a16:creationId xmlns:a16="http://schemas.microsoft.com/office/drawing/2014/main" id="{8095F4E5-6EE7-4646-BB02-39F893DF81F6}"/>
              </a:ext>
            </a:extLst>
          </p:cNvPr>
          <p:cNvSpPr/>
          <p:nvPr/>
        </p:nvSpPr>
        <p:spPr>
          <a:xfrm>
            <a:off x="1269876" y="2780928"/>
            <a:ext cx="1152128" cy="33855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solidFill>
                  <a:schemeClr val="tx1"/>
                </a:solidFill>
              </a:rPr>
              <a:t>0006</a:t>
            </a:r>
          </a:p>
        </p:txBody>
      </p:sp>
      <p:sp>
        <p:nvSpPr>
          <p:cNvPr id="62" name="TextBox 61">
            <a:extLst>
              <a:ext uri="{FF2B5EF4-FFF2-40B4-BE49-F238E27FC236}">
                <a16:creationId xmlns:a16="http://schemas.microsoft.com/office/drawing/2014/main" id="{2486059D-B478-417D-AE91-8FF19DE72FA7}"/>
              </a:ext>
            </a:extLst>
          </p:cNvPr>
          <p:cNvSpPr txBox="1"/>
          <p:nvPr/>
        </p:nvSpPr>
        <p:spPr>
          <a:xfrm>
            <a:off x="2561983" y="2838707"/>
            <a:ext cx="383936" cy="307777"/>
          </a:xfrm>
          <a:prstGeom prst="rect">
            <a:avLst/>
          </a:prstGeom>
          <a:noFill/>
        </p:spPr>
        <p:txBody>
          <a:bodyPr wrap="square" rtlCol="0">
            <a:spAutoFit/>
          </a:bodyPr>
          <a:lstStyle/>
          <a:p>
            <a:r>
              <a:rPr lang="es-AR" sz="1400" dirty="0"/>
              <a:t>AX</a:t>
            </a:r>
          </a:p>
        </p:txBody>
      </p:sp>
    </p:spTree>
    <p:extLst>
      <p:ext uri="{BB962C8B-B14F-4D97-AF65-F5344CB8AC3E}">
        <p14:creationId xmlns:p14="http://schemas.microsoft.com/office/powerpoint/2010/main" val="39063775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AR" dirty="0"/>
              <a:t>Ciclo de instrucción – Fase ejecución</a:t>
            </a:r>
          </a:p>
        </p:txBody>
      </p:sp>
      <p:sp>
        <p:nvSpPr>
          <p:cNvPr id="7" name="Marcador de pie de página 6"/>
          <p:cNvSpPr>
            <a:spLocks noGrp="1"/>
          </p:cNvSpPr>
          <p:nvPr>
            <p:ph type="ftr" sz="quarter" idx="11"/>
          </p:nvPr>
        </p:nvSpPr>
        <p:spPr/>
        <p:txBody>
          <a:bodyPr/>
          <a:lstStyle/>
          <a:p>
            <a:r>
              <a:rPr lang="en-US" dirty="0" err="1"/>
              <a:t>Arquitectura</a:t>
            </a:r>
            <a:r>
              <a:rPr lang="en-US" dirty="0"/>
              <a:t> de </a:t>
            </a:r>
            <a:r>
              <a:rPr lang="en-US" dirty="0" err="1"/>
              <a:t>Computadores</a:t>
            </a:r>
            <a:endParaRPr lang="en-US" dirty="0"/>
          </a:p>
        </p:txBody>
      </p:sp>
      <p:sp>
        <p:nvSpPr>
          <p:cNvPr id="8" name="Marcador de número de diapositiva 7"/>
          <p:cNvSpPr>
            <a:spLocks noGrp="1"/>
          </p:cNvSpPr>
          <p:nvPr>
            <p:ph type="sldNum" sz="quarter" idx="12"/>
          </p:nvPr>
        </p:nvSpPr>
        <p:spPr/>
        <p:txBody>
          <a:bodyPr/>
          <a:lstStyle/>
          <a:p>
            <a:fld id="{E5137D0E-4A4F-4307-8994-C1891D747D59}" type="slidenum">
              <a:rPr lang="en-US" smtClean="0"/>
              <a:t>16</a:t>
            </a:fld>
            <a:endParaRPr lang="en-US" dirty="0"/>
          </a:p>
        </p:txBody>
      </p:sp>
      <p:sp>
        <p:nvSpPr>
          <p:cNvPr id="9" name="TextBox 8">
            <a:extLst>
              <a:ext uri="{FF2B5EF4-FFF2-40B4-BE49-F238E27FC236}">
                <a16:creationId xmlns:a16="http://schemas.microsoft.com/office/drawing/2014/main" id="{47BE571F-2055-485C-9FD3-0BCC4F25D872}"/>
              </a:ext>
            </a:extLst>
          </p:cNvPr>
          <p:cNvSpPr txBox="1"/>
          <p:nvPr/>
        </p:nvSpPr>
        <p:spPr>
          <a:xfrm>
            <a:off x="304038" y="1844824"/>
            <a:ext cx="2471737" cy="369332"/>
          </a:xfrm>
          <a:prstGeom prst="rect">
            <a:avLst/>
          </a:prstGeom>
          <a:noFill/>
          <a:ln>
            <a:noFill/>
          </a:ln>
        </p:spPr>
        <p:txBody>
          <a:bodyPr wrap="square" rtlCol="0">
            <a:spAutoFit/>
          </a:bodyPr>
          <a:lstStyle/>
          <a:p>
            <a:r>
              <a:rPr lang="es-AR" dirty="0"/>
              <a:t>CPU = CU + ALU</a:t>
            </a:r>
          </a:p>
        </p:txBody>
      </p:sp>
      <p:sp>
        <p:nvSpPr>
          <p:cNvPr id="11" name="Rectangle 10">
            <a:extLst>
              <a:ext uri="{FF2B5EF4-FFF2-40B4-BE49-F238E27FC236}">
                <a16:creationId xmlns:a16="http://schemas.microsoft.com/office/drawing/2014/main" id="{5EADCEB0-D947-4A8C-BB6C-4BBAEC7C8BF3}"/>
              </a:ext>
            </a:extLst>
          </p:cNvPr>
          <p:cNvSpPr/>
          <p:nvPr/>
        </p:nvSpPr>
        <p:spPr>
          <a:xfrm>
            <a:off x="1053852" y="2172578"/>
            <a:ext cx="2012926" cy="348867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2" name="Rectangle 11">
            <a:extLst>
              <a:ext uri="{FF2B5EF4-FFF2-40B4-BE49-F238E27FC236}">
                <a16:creationId xmlns:a16="http://schemas.microsoft.com/office/drawing/2014/main" id="{3F2168AD-96A6-4A66-B51E-8E4F85DE4D4A}"/>
              </a:ext>
            </a:extLst>
          </p:cNvPr>
          <p:cNvSpPr/>
          <p:nvPr/>
        </p:nvSpPr>
        <p:spPr>
          <a:xfrm>
            <a:off x="2327091" y="2132856"/>
            <a:ext cx="739687" cy="57582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s-AR" dirty="0"/>
              <a:t>MMU</a:t>
            </a:r>
          </a:p>
        </p:txBody>
      </p:sp>
      <p:sp>
        <p:nvSpPr>
          <p:cNvPr id="13" name="Rectangle 12">
            <a:extLst>
              <a:ext uri="{FF2B5EF4-FFF2-40B4-BE49-F238E27FC236}">
                <a16:creationId xmlns:a16="http://schemas.microsoft.com/office/drawing/2014/main" id="{7C6CACA4-49D8-4972-8785-C8942D552499}"/>
              </a:ext>
            </a:extLst>
          </p:cNvPr>
          <p:cNvSpPr/>
          <p:nvPr/>
        </p:nvSpPr>
        <p:spPr>
          <a:xfrm>
            <a:off x="1277018" y="3573016"/>
            <a:ext cx="1152128" cy="33855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solidFill>
                  <a:schemeClr val="tx1"/>
                </a:solidFill>
              </a:rPr>
              <a:t>010A</a:t>
            </a:r>
          </a:p>
        </p:txBody>
      </p:sp>
      <p:sp>
        <p:nvSpPr>
          <p:cNvPr id="14" name="TextBox 13">
            <a:extLst>
              <a:ext uri="{FF2B5EF4-FFF2-40B4-BE49-F238E27FC236}">
                <a16:creationId xmlns:a16="http://schemas.microsoft.com/office/drawing/2014/main" id="{826EFD9A-42EC-4A54-AABE-B80DE919AA2C}"/>
              </a:ext>
            </a:extLst>
          </p:cNvPr>
          <p:cNvSpPr txBox="1"/>
          <p:nvPr/>
        </p:nvSpPr>
        <p:spPr>
          <a:xfrm>
            <a:off x="159659" y="3088542"/>
            <a:ext cx="1152128" cy="338554"/>
          </a:xfrm>
          <a:prstGeom prst="rect">
            <a:avLst/>
          </a:prstGeom>
          <a:noFill/>
        </p:spPr>
        <p:txBody>
          <a:bodyPr wrap="square" rtlCol="0">
            <a:spAutoFit/>
          </a:bodyPr>
          <a:lstStyle/>
          <a:p>
            <a:r>
              <a:rPr lang="es-AR" sz="1600" dirty="0"/>
              <a:t>Registros</a:t>
            </a:r>
          </a:p>
        </p:txBody>
      </p:sp>
      <p:sp>
        <p:nvSpPr>
          <p:cNvPr id="15" name="Rectangle 14">
            <a:extLst>
              <a:ext uri="{FF2B5EF4-FFF2-40B4-BE49-F238E27FC236}">
                <a16:creationId xmlns:a16="http://schemas.microsoft.com/office/drawing/2014/main" id="{5352B5FC-8B56-4424-A5F5-A4FE60CFDBED}"/>
              </a:ext>
            </a:extLst>
          </p:cNvPr>
          <p:cNvSpPr/>
          <p:nvPr/>
        </p:nvSpPr>
        <p:spPr>
          <a:xfrm>
            <a:off x="17589" y="5764668"/>
            <a:ext cx="1080120" cy="54060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1200" dirty="0">
                <a:solidFill>
                  <a:schemeClr val="tx1"/>
                </a:solidFill>
              </a:rPr>
              <a:t>Reloj y Secuenciador</a:t>
            </a:r>
          </a:p>
        </p:txBody>
      </p:sp>
      <p:sp>
        <p:nvSpPr>
          <p:cNvPr id="16" name="Rectangle 15">
            <a:extLst>
              <a:ext uri="{FF2B5EF4-FFF2-40B4-BE49-F238E27FC236}">
                <a16:creationId xmlns:a16="http://schemas.microsoft.com/office/drawing/2014/main" id="{7E41CB7A-4530-4452-99E5-1298E70BFBA2}"/>
              </a:ext>
            </a:extLst>
          </p:cNvPr>
          <p:cNvSpPr/>
          <p:nvPr/>
        </p:nvSpPr>
        <p:spPr>
          <a:xfrm>
            <a:off x="5734372" y="2314056"/>
            <a:ext cx="1987289" cy="298864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7" name="TextBox 16">
            <a:extLst>
              <a:ext uri="{FF2B5EF4-FFF2-40B4-BE49-F238E27FC236}">
                <a16:creationId xmlns:a16="http://schemas.microsoft.com/office/drawing/2014/main" id="{7564D25A-AD24-412C-9E3C-5DD7668F3DD2}"/>
              </a:ext>
            </a:extLst>
          </p:cNvPr>
          <p:cNvSpPr txBox="1"/>
          <p:nvPr/>
        </p:nvSpPr>
        <p:spPr>
          <a:xfrm>
            <a:off x="6499278" y="1899921"/>
            <a:ext cx="2160240" cy="369332"/>
          </a:xfrm>
          <a:prstGeom prst="rect">
            <a:avLst/>
          </a:prstGeom>
          <a:noFill/>
        </p:spPr>
        <p:txBody>
          <a:bodyPr wrap="square" rtlCol="0">
            <a:spAutoFit/>
          </a:bodyPr>
          <a:lstStyle/>
          <a:p>
            <a:r>
              <a:rPr lang="es-AR" dirty="0"/>
              <a:t>Memoria Principal</a:t>
            </a:r>
          </a:p>
        </p:txBody>
      </p:sp>
      <p:cxnSp>
        <p:nvCxnSpPr>
          <p:cNvPr id="19" name="Connector: Elbow 18">
            <a:extLst>
              <a:ext uri="{FF2B5EF4-FFF2-40B4-BE49-F238E27FC236}">
                <a16:creationId xmlns:a16="http://schemas.microsoft.com/office/drawing/2014/main" id="{75548503-0049-4AE2-946E-93AC495961F1}"/>
              </a:ext>
            </a:extLst>
          </p:cNvPr>
          <p:cNvCxnSpPr>
            <a:cxnSpLocks/>
            <a:stCxn id="15" idx="0"/>
            <a:endCxn id="11" idx="1"/>
          </p:cNvCxnSpPr>
          <p:nvPr/>
        </p:nvCxnSpPr>
        <p:spPr>
          <a:xfrm rot="5400000" flipH="1" flipV="1">
            <a:off x="-118127" y="4592690"/>
            <a:ext cx="1847755" cy="496203"/>
          </a:xfrm>
          <a:prstGeom prst="bentConnector2">
            <a:avLst/>
          </a:prstGeom>
          <a:ln>
            <a:solidFill>
              <a:schemeClr val="accent1"/>
            </a:solidFill>
            <a:tailEnd type="none"/>
          </a:ln>
        </p:spPr>
        <p:style>
          <a:lnRef idx="1">
            <a:schemeClr val="accent1"/>
          </a:lnRef>
          <a:fillRef idx="0">
            <a:schemeClr val="accent1"/>
          </a:fillRef>
          <a:effectRef idx="0">
            <a:schemeClr val="accent1"/>
          </a:effectRef>
          <a:fontRef idx="minor">
            <a:schemeClr val="tx1"/>
          </a:fontRef>
        </p:style>
      </p:cxnSp>
      <p:sp>
        <p:nvSpPr>
          <p:cNvPr id="22" name="Arrow: Left-Right 21">
            <a:extLst>
              <a:ext uri="{FF2B5EF4-FFF2-40B4-BE49-F238E27FC236}">
                <a16:creationId xmlns:a16="http://schemas.microsoft.com/office/drawing/2014/main" id="{26F8B1D8-734B-40C5-9152-CFD7D42E669A}"/>
              </a:ext>
            </a:extLst>
          </p:cNvPr>
          <p:cNvSpPr/>
          <p:nvPr/>
        </p:nvSpPr>
        <p:spPr>
          <a:xfrm>
            <a:off x="3142083" y="5298039"/>
            <a:ext cx="2535141" cy="507225"/>
          </a:xfrm>
          <a:prstGeom prst="leftRightArrow">
            <a:avLst>
              <a:gd name="adj1" fmla="val 38733"/>
              <a:gd name="adj2" fmla="val 50000"/>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24" name="TextBox 23">
            <a:extLst>
              <a:ext uri="{FF2B5EF4-FFF2-40B4-BE49-F238E27FC236}">
                <a16:creationId xmlns:a16="http://schemas.microsoft.com/office/drawing/2014/main" id="{1FF6C66B-FBEC-4052-A8AF-CBC140198C7E}"/>
              </a:ext>
            </a:extLst>
          </p:cNvPr>
          <p:cNvSpPr txBox="1"/>
          <p:nvPr/>
        </p:nvSpPr>
        <p:spPr>
          <a:xfrm>
            <a:off x="3469254" y="5131658"/>
            <a:ext cx="1468708" cy="369332"/>
          </a:xfrm>
          <a:prstGeom prst="rect">
            <a:avLst/>
          </a:prstGeom>
          <a:noFill/>
        </p:spPr>
        <p:txBody>
          <a:bodyPr wrap="square" rtlCol="0">
            <a:spAutoFit/>
          </a:bodyPr>
          <a:lstStyle/>
          <a:p>
            <a:r>
              <a:rPr lang="es-AR" dirty="0"/>
              <a:t>Bus de datos</a:t>
            </a:r>
          </a:p>
        </p:txBody>
      </p:sp>
      <p:sp>
        <p:nvSpPr>
          <p:cNvPr id="25" name="Arrow: Right 24">
            <a:extLst>
              <a:ext uri="{FF2B5EF4-FFF2-40B4-BE49-F238E27FC236}">
                <a16:creationId xmlns:a16="http://schemas.microsoft.com/office/drawing/2014/main" id="{FD14DCAC-2D11-40EC-BC33-CC76EDAC416B}"/>
              </a:ext>
            </a:extLst>
          </p:cNvPr>
          <p:cNvSpPr/>
          <p:nvPr/>
        </p:nvSpPr>
        <p:spPr>
          <a:xfrm>
            <a:off x="3090244" y="2620751"/>
            <a:ext cx="2024175" cy="718268"/>
          </a:xfrm>
          <a:prstGeom prst="rightArrow">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dirty="0"/>
          </a:p>
        </p:txBody>
      </p:sp>
      <p:sp>
        <p:nvSpPr>
          <p:cNvPr id="26" name="TextBox 25">
            <a:extLst>
              <a:ext uri="{FF2B5EF4-FFF2-40B4-BE49-F238E27FC236}">
                <a16:creationId xmlns:a16="http://schemas.microsoft.com/office/drawing/2014/main" id="{EB0C876F-1507-40C8-852B-C71868242D5F}"/>
              </a:ext>
            </a:extLst>
          </p:cNvPr>
          <p:cNvSpPr txBox="1"/>
          <p:nvPr/>
        </p:nvSpPr>
        <p:spPr>
          <a:xfrm>
            <a:off x="3105016" y="2810788"/>
            <a:ext cx="2144495" cy="369332"/>
          </a:xfrm>
          <a:prstGeom prst="rect">
            <a:avLst/>
          </a:prstGeom>
          <a:noFill/>
        </p:spPr>
        <p:txBody>
          <a:bodyPr wrap="square" rtlCol="0">
            <a:spAutoFit/>
          </a:bodyPr>
          <a:lstStyle/>
          <a:p>
            <a:r>
              <a:rPr lang="es-AR" dirty="0"/>
              <a:t>Bus de direcciones</a:t>
            </a:r>
          </a:p>
        </p:txBody>
      </p:sp>
      <p:cxnSp>
        <p:nvCxnSpPr>
          <p:cNvPr id="30" name="Connector: Elbow 29">
            <a:extLst>
              <a:ext uri="{FF2B5EF4-FFF2-40B4-BE49-F238E27FC236}">
                <a16:creationId xmlns:a16="http://schemas.microsoft.com/office/drawing/2014/main" id="{567584AA-F0F3-49D1-A665-5C218BE157E6}"/>
              </a:ext>
            </a:extLst>
          </p:cNvPr>
          <p:cNvCxnSpPr>
            <a:cxnSpLocks/>
            <a:stCxn id="11" idx="0"/>
            <a:endCxn id="3" idx="0"/>
          </p:cNvCxnSpPr>
          <p:nvPr/>
        </p:nvCxnSpPr>
        <p:spPr>
          <a:xfrm rot="16200000" flipH="1">
            <a:off x="4178698" y="54195"/>
            <a:ext cx="113826" cy="4350592"/>
          </a:xfrm>
          <a:prstGeom prst="bentConnector3">
            <a:avLst>
              <a:gd name="adj1" fmla="val -200833"/>
            </a:avLst>
          </a:prstGeom>
          <a:ln w="28575" cmpd="sng">
            <a:solidFill>
              <a:srgbClr val="C0000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E12F0518-A04D-4BEE-B060-49178D278047}"/>
              </a:ext>
            </a:extLst>
          </p:cNvPr>
          <p:cNvSpPr txBox="1"/>
          <p:nvPr/>
        </p:nvSpPr>
        <p:spPr>
          <a:xfrm>
            <a:off x="3323637" y="1940041"/>
            <a:ext cx="1731204" cy="369332"/>
          </a:xfrm>
          <a:prstGeom prst="rect">
            <a:avLst/>
          </a:prstGeom>
          <a:noFill/>
        </p:spPr>
        <p:txBody>
          <a:bodyPr wrap="square" rtlCol="0">
            <a:spAutoFit/>
          </a:bodyPr>
          <a:lstStyle/>
          <a:p>
            <a:r>
              <a:rPr lang="es-AR" dirty="0"/>
              <a:t>Bus de Control</a:t>
            </a:r>
          </a:p>
        </p:txBody>
      </p:sp>
      <p:sp>
        <p:nvSpPr>
          <p:cNvPr id="3" name="TextBox 2">
            <a:extLst>
              <a:ext uri="{FF2B5EF4-FFF2-40B4-BE49-F238E27FC236}">
                <a16:creationId xmlns:a16="http://schemas.microsoft.com/office/drawing/2014/main" id="{DA2AAA00-C3D6-4EB7-8DCE-ACB2CF7F1D15}"/>
              </a:ext>
            </a:extLst>
          </p:cNvPr>
          <p:cNvSpPr txBox="1"/>
          <p:nvPr/>
        </p:nvSpPr>
        <p:spPr>
          <a:xfrm>
            <a:off x="5863306" y="2286404"/>
            <a:ext cx="1095202" cy="307777"/>
          </a:xfrm>
          <a:prstGeom prst="rect">
            <a:avLst/>
          </a:prstGeom>
          <a:noFill/>
        </p:spPr>
        <p:txBody>
          <a:bodyPr wrap="square" rtlCol="0">
            <a:spAutoFit/>
          </a:bodyPr>
          <a:lstStyle/>
          <a:p>
            <a:r>
              <a:rPr lang="es-AR" sz="1400" dirty="0"/>
              <a:t>Segmento</a:t>
            </a:r>
          </a:p>
        </p:txBody>
      </p:sp>
      <p:sp>
        <p:nvSpPr>
          <p:cNvPr id="5" name="Rectangle 4">
            <a:extLst>
              <a:ext uri="{FF2B5EF4-FFF2-40B4-BE49-F238E27FC236}">
                <a16:creationId xmlns:a16="http://schemas.microsoft.com/office/drawing/2014/main" id="{76AA58E3-8A58-48E3-B95E-2A3A17EF48B8}"/>
              </a:ext>
            </a:extLst>
          </p:cNvPr>
          <p:cNvSpPr/>
          <p:nvPr/>
        </p:nvSpPr>
        <p:spPr>
          <a:xfrm>
            <a:off x="5878388" y="2608899"/>
            <a:ext cx="1293112" cy="2548293"/>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cxnSp>
        <p:nvCxnSpPr>
          <p:cNvPr id="23" name="Straight Connector 22">
            <a:extLst>
              <a:ext uri="{FF2B5EF4-FFF2-40B4-BE49-F238E27FC236}">
                <a16:creationId xmlns:a16="http://schemas.microsoft.com/office/drawing/2014/main" id="{24FC67D0-8799-4F07-A159-89E263C36504}"/>
              </a:ext>
            </a:extLst>
          </p:cNvPr>
          <p:cNvCxnSpPr>
            <a:cxnSpLocks/>
          </p:cNvCxnSpPr>
          <p:nvPr/>
        </p:nvCxnSpPr>
        <p:spPr>
          <a:xfrm>
            <a:off x="5878388" y="3573016"/>
            <a:ext cx="1293112" cy="0"/>
          </a:xfrm>
          <a:prstGeom prst="line">
            <a:avLst/>
          </a:prstGeom>
          <a:ln w="19050">
            <a:solidFill>
              <a:schemeClr val="tx1">
                <a:lumMod val="65000"/>
                <a:lumOff val="3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27D9C884-3A63-4921-A05A-C5AA48665BA8}"/>
              </a:ext>
            </a:extLst>
          </p:cNvPr>
          <p:cNvCxnSpPr>
            <a:cxnSpLocks/>
          </p:cNvCxnSpPr>
          <p:nvPr/>
        </p:nvCxnSpPr>
        <p:spPr>
          <a:xfrm>
            <a:off x="5878388" y="4408107"/>
            <a:ext cx="1283106" cy="0"/>
          </a:xfrm>
          <a:prstGeom prst="line">
            <a:avLst/>
          </a:prstGeom>
          <a:ln w="19050">
            <a:solidFill>
              <a:schemeClr val="tx1">
                <a:lumMod val="65000"/>
                <a:lumOff val="35000"/>
              </a:schemeClr>
            </a:solidFill>
            <a:tailEnd type="non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FFEC59C9-40EA-42BB-85D1-6A06A34B248D}"/>
              </a:ext>
            </a:extLst>
          </p:cNvPr>
          <p:cNvSpPr txBox="1"/>
          <p:nvPr/>
        </p:nvSpPr>
        <p:spPr>
          <a:xfrm>
            <a:off x="7124135" y="2935977"/>
            <a:ext cx="673012" cy="276999"/>
          </a:xfrm>
          <a:prstGeom prst="rect">
            <a:avLst/>
          </a:prstGeom>
          <a:noFill/>
        </p:spPr>
        <p:txBody>
          <a:bodyPr wrap="square" rtlCol="0">
            <a:spAutoFit/>
          </a:bodyPr>
          <a:lstStyle/>
          <a:p>
            <a:r>
              <a:rPr lang="es-AR" sz="1200" dirty="0"/>
              <a:t>Código</a:t>
            </a:r>
          </a:p>
        </p:txBody>
      </p:sp>
      <p:sp>
        <p:nvSpPr>
          <p:cNvPr id="38" name="TextBox 37">
            <a:extLst>
              <a:ext uri="{FF2B5EF4-FFF2-40B4-BE49-F238E27FC236}">
                <a16:creationId xmlns:a16="http://schemas.microsoft.com/office/drawing/2014/main" id="{C5E6218B-072F-42FD-8821-663AD01FCE8A}"/>
              </a:ext>
            </a:extLst>
          </p:cNvPr>
          <p:cNvSpPr txBox="1"/>
          <p:nvPr/>
        </p:nvSpPr>
        <p:spPr>
          <a:xfrm>
            <a:off x="7160380" y="3789040"/>
            <a:ext cx="673012" cy="276999"/>
          </a:xfrm>
          <a:prstGeom prst="rect">
            <a:avLst/>
          </a:prstGeom>
          <a:noFill/>
        </p:spPr>
        <p:txBody>
          <a:bodyPr wrap="square" rtlCol="0">
            <a:spAutoFit/>
          </a:bodyPr>
          <a:lstStyle/>
          <a:p>
            <a:r>
              <a:rPr lang="es-AR" sz="1200" dirty="0"/>
              <a:t>Datos</a:t>
            </a:r>
          </a:p>
        </p:txBody>
      </p:sp>
      <p:sp>
        <p:nvSpPr>
          <p:cNvPr id="39" name="TextBox 38">
            <a:extLst>
              <a:ext uri="{FF2B5EF4-FFF2-40B4-BE49-F238E27FC236}">
                <a16:creationId xmlns:a16="http://schemas.microsoft.com/office/drawing/2014/main" id="{C79C867C-D201-4DD3-8B2A-777E5EF3287A}"/>
              </a:ext>
            </a:extLst>
          </p:cNvPr>
          <p:cNvSpPr txBox="1"/>
          <p:nvPr/>
        </p:nvSpPr>
        <p:spPr>
          <a:xfrm>
            <a:off x="7221600" y="4520153"/>
            <a:ext cx="673012" cy="276999"/>
          </a:xfrm>
          <a:prstGeom prst="rect">
            <a:avLst/>
          </a:prstGeom>
          <a:noFill/>
        </p:spPr>
        <p:txBody>
          <a:bodyPr wrap="square" rtlCol="0">
            <a:spAutoFit/>
          </a:bodyPr>
          <a:lstStyle/>
          <a:p>
            <a:r>
              <a:rPr lang="es-AR" sz="1200" dirty="0"/>
              <a:t>Pila</a:t>
            </a:r>
          </a:p>
        </p:txBody>
      </p:sp>
      <p:sp>
        <p:nvSpPr>
          <p:cNvPr id="35" name="TextBox 34">
            <a:extLst>
              <a:ext uri="{FF2B5EF4-FFF2-40B4-BE49-F238E27FC236}">
                <a16:creationId xmlns:a16="http://schemas.microsoft.com/office/drawing/2014/main" id="{AB423831-1A4C-446A-8D18-4F2B3CD80ADB}"/>
              </a:ext>
            </a:extLst>
          </p:cNvPr>
          <p:cNvSpPr txBox="1"/>
          <p:nvPr/>
        </p:nvSpPr>
        <p:spPr>
          <a:xfrm>
            <a:off x="5446340" y="2368900"/>
            <a:ext cx="230885" cy="2893100"/>
          </a:xfrm>
          <a:prstGeom prst="rect">
            <a:avLst/>
          </a:prstGeom>
          <a:noFill/>
          <a:ln>
            <a:solidFill>
              <a:schemeClr val="tx1"/>
            </a:solidFill>
          </a:ln>
        </p:spPr>
        <p:txBody>
          <a:bodyPr wrap="square" rtlCol="0">
            <a:spAutoFit/>
          </a:bodyPr>
          <a:lstStyle/>
          <a:p>
            <a:r>
              <a:rPr lang="es-AR" sz="1400" dirty="0"/>
              <a:t>Decodifica</a:t>
            </a:r>
          </a:p>
          <a:p>
            <a:r>
              <a:rPr lang="es-AR" sz="1400" dirty="0" err="1"/>
              <a:t>dor</a:t>
            </a:r>
            <a:endParaRPr lang="es-AR" sz="1400" dirty="0"/>
          </a:p>
        </p:txBody>
      </p:sp>
      <p:sp>
        <p:nvSpPr>
          <p:cNvPr id="40" name="TextBox 39">
            <a:extLst>
              <a:ext uri="{FF2B5EF4-FFF2-40B4-BE49-F238E27FC236}">
                <a16:creationId xmlns:a16="http://schemas.microsoft.com/office/drawing/2014/main" id="{F80A03E0-D205-4C17-8B81-0FEF3D672625}"/>
              </a:ext>
            </a:extLst>
          </p:cNvPr>
          <p:cNvSpPr txBox="1"/>
          <p:nvPr/>
        </p:nvSpPr>
        <p:spPr>
          <a:xfrm>
            <a:off x="5164519" y="2564904"/>
            <a:ext cx="281821" cy="830997"/>
          </a:xfrm>
          <a:prstGeom prst="rect">
            <a:avLst/>
          </a:prstGeom>
          <a:noFill/>
          <a:ln>
            <a:solidFill>
              <a:schemeClr val="tx1"/>
            </a:solidFill>
          </a:ln>
        </p:spPr>
        <p:txBody>
          <a:bodyPr wrap="square" rtlCol="0">
            <a:spAutoFit/>
          </a:bodyPr>
          <a:lstStyle/>
          <a:p>
            <a:r>
              <a:rPr lang="es-AR" sz="1600" dirty="0"/>
              <a:t>MAR</a:t>
            </a:r>
          </a:p>
        </p:txBody>
      </p:sp>
      <p:sp>
        <p:nvSpPr>
          <p:cNvPr id="52" name="TextBox 51">
            <a:extLst>
              <a:ext uri="{FF2B5EF4-FFF2-40B4-BE49-F238E27FC236}">
                <a16:creationId xmlns:a16="http://schemas.microsoft.com/office/drawing/2014/main" id="{4D45D782-8CD4-4880-970E-64A7513F6B3B}"/>
              </a:ext>
            </a:extLst>
          </p:cNvPr>
          <p:cNvSpPr txBox="1"/>
          <p:nvPr/>
        </p:nvSpPr>
        <p:spPr>
          <a:xfrm>
            <a:off x="2542124" y="3573016"/>
            <a:ext cx="383936" cy="338554"/>
          </a:xfrm>
          <a:prstGeom prst="rect">
            <a:avLst/>
          </a:prstGeom>
          <a:noFill/>
        </p:spPr>
        <p:txBody>
          <a:bodyPr wrap="square" rtlCol="0">
            <a:spAutoFit/>
          </a:bodyPr>
          <a:lstStyle/>
          <a:p>
            <a:r>
              <a:rPr lang="es-AR" sz="1600" dirty="0"/>
              <a:t>IP</a:t>
            </a:r>
          </a:p>
        </p:txBody>
      </p:sp>
      <p:sp>
        <p:nvSpPr>
          <p:cNvPr id="53" name="Rectangle 52">
            <a:extLst>
              <a:ext uri="{FF2B5EF4-FFF2-40B4-BE49-F238E27FC236}">
                <a16:creationId xmlns:a16="http://schemas.microsoft.com/office/drawing/2014/main" id="{6FE970FD-72BE-4661-9A02-D93DC1EFA2B3}"/>
              </a:ext>
            </a:extLst>
          </p:cNvPr>
          <p:cNvSpPr/>
          <p:nvPr/>
        </p:nvSpPr>
        <p:spPr>
          <a:xfrm>
            <a:off x="1277018" y="4005064"/>
            <a:ext cx="1152128" cy="28803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solidFill>
                  <a:schemeClr val="tx1"/>
                </a:solidFill>
              </a:rPr>
              <a:t>13E0</a:t>
            </a:r>
          </a:p>
        </p:txBody>
      </p:sp>
      <p:sp>
        <p:nvSpPr>
          <p:cNvPr id="54" name="TextBox 53">
            <a:extLst>
              <a:ext uri="{FF2B5EF4-FFF2-40B4-BE49-F238E27FC236}">
                <a16:creationId xmlns:a16="http://schemas.microsoft.com/office/drawing/2014/main" id="{4224A43F-2632-47D8-860A-D1AC49316ED2}"/>
              </a:ext>
            </a:extLst>
          </p:cNvPr>
          <p:cNvSpPr txBox="1"/>
          <p:nvPr/>
        </p:nvSpPr>
        <p:spPr>
          <a:xfrm>
            <a:off x="2566020" y="4026550"/>
            <a:ext cx="480500" cy="338554"/>
          </a:xfrm>
          <a:prstGeom prst="rect">
            <a:avLst/>
          </a:prstGeom>
          <a:noFill/>
        </p:spPr>
        <p:txBody>
          <a:bodyPr wrap="square" rtlCol="0">
            <a:spAutoFit/>
          </a:bodyPr>
          <a:lstStyle/>
          <a:p>
            <a:r>
              <a:rPr lang="es-AR" sz="1600" dirty="0"/>
              <a:t>DS</a:t>
            </a:r>
          </a:p>
        </p:txBody>
      </p:sp>
      <p:sp>
        <p:nvSpPr>
          <p:cNvPr id="55" name="Rectangle 54">
            <a:extLst>
              <a:ext uri="{FF2B5EF4-FFF2-40B4-BE49-F238E27FC236}">
                <a16:creationId xmlns:a16="http://schemas.microsoft.com/office/drawing/2014/main" id="{6C6C8648-0986-4E7F-94BF-3947B5E5BDE9}"/>
              </a:ext>
            </a:extLst>
          </p:cNvPr>
          <p:cNvSpPr/>
          <p:nvPr/>
        </p:nvSpPr>
        <p:spPr>
          <a:xfrm>
            <a:off x="1282658" y="4365104"/>
            <a:ext cx="1152128" cy="28803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solidFill>
                  <a:schemeClr val="tx1"/>
                </a:solidFill>
              </a:rPr>
              <a:t>13E0</a:t>
            </a:r>
          </a:p>
        </p:txBody>
      </p:sp>
      <p:sp>
        <p:nvSpPr>
          <p:cNvPr id="56" name="TextBox 55">
            <a:extLst>
              <a:ext uri="{FF2B5EF4-FFF2-40B4-BE49-F238E27FC236}">
                <a16:creationId xmlns:a16="http://schemas.microsoft.com/office/drawing/2014/main" id="{723AFD2B-BDC6-4255-AD10-3FFDF248EE71}"/>
              </a:ext>
            </a:extLst>
          </p:cNvPr>
          <p:cNvSpPr txBox="1"/>
          <p:nvPr/>
        </p:nvSpPr>
        <p:spPr>
          <a:xfrm>
            <a:off x="2566019" y="4365104"/>
            <a:ext cx="480501" cy="338554"/>
          </a:xfrm>
          <a:prstGeom prst="rect">
            <a:avLst/>
          </a:prstGeom>
          <a:noFill/>
        </p:spPr>
        <p:txBody>
          <a:bodyPr wrap="square" rtlCol="0">
            <a:spAutoFit/>
          </a:bodyPr>
          <a:lstStyle/>
          <a:p>
            <a:r>
              <a:rPr lang="es-AR" sz="1600" dirty="0"/>
              <a:t>CS</a:t>
            </a:r>
          </a:p>
        </p:txBody>
      </p:sp>
      <p:sp>
        <p:nvSpPr>
          <p:cNvPr id="57" name="TextBox 56">
            <a:extLst>
              <a:ext uri="{FF2B5EF4-FFF2-40B4-BE49-F238E27FC236}">
                <a16:creationId xmlns:a16="http://schemas.microsoft.com/office/drawing/2014/main" id="{97BA9DA0-5614-452F-B0A8-B32C1714173D}"/>
              </a:ext>
            </a:extLst>
          </p:cNvPr>
          <p:cNvSpPr txBox="1"/>
          <p:nvPr/>
        </p:nvSpPr>
        <p:spPr>
          <a:xfrm>
            <a:off x="1064278" y="2298358"/>
            <a:ext cx="574279" cy="338554"/>
          </a:xfrm>
          <a:prstGeom prst="rect">
            <a:avLst/>
          </a:prstGeom>
          <a:noFill/>
        </p:spPr>
        <p:txBody>
          <a:bodyPr wrap="square" rtlCol="0">
            <a:spAutoFit/>
          </a:bodyPr>
          <a:lstStyle/>
          <a:p>
            <a:r>
              <a:rPr lang="es-AR" sz="1600" dirty="0"/>
              <a:t>CU</a:t>
            </a:r>
          </a:p>
        </p:txBody>
      </p:sp>
      <p:sp>
        <p:nvSpPr>
          <p:cNvPr id="63" name="Rectangle 62">
            <a:extLst>
              <a:ext uri="{FF2B5EF4-FFF2-40B4-BE49-F238E27FC236}">
                <a16:creationId xmlns:a16="http://schemas.microsoft.com/office/drawing/2014/main" id="{F970C109-DC4C-4B1F-883C-EDE32C525F7B}"/>
              </a:ext>
            </a:extLst>
          </p:cNvPr>
          <p:cNvSpPr/>
          <p:nvPr/>
        </p:nvSpPr>
        <p:spPr>
          <a:xfrm>
            <a:off x="1272420" y="4755362"/>
            <a:ext cx="1221591" cy="3385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AR" dirty="0"/>
              <a:t>CD20     </a:t>
            </a:r>
          </a:p>
        </p:txBody>
      </p:sp>
      <p:sp>
        <p:nvSpPr>
          <p:cNvPr id="71" name="TextBox 70">
            <a:extLst>
              <a:ext uri="{FF2B5EF4-FFF2-40B4-BE49-F238E27FC236}">
                <a16:creationId xmlns:a16="http://schemas.microsoft.com/office/drawing/2014/main" id="{959D4DFD-D1B3-4A3E-BF87-F8FFA2C72F62}"/>
              </a:ext>
            </a:extLst>
          </p:cNvPr>
          <p:cNvSpPr txBox="1"/>
          <p:nvPr/>
        </p:nvSpPr>
        <p:spPr>
          <a:xfrm>
            <a:off x="1250681" y="5085184"/>
            <a:ext cx="552985" cy="276999"/>
          </a:xfrm>
          <a:prstGeom prst="rect">
            <a:avLst/>
          </a:prstGeom>
          <a:noFill/>
        </p:spPr>
        <p:txBody>
          <a:bodyPr wrap="square" rtlCol="0">
            <a:spAutoFit/>
          </a:bodyPr>
          <a:lstStyle/>
          <a:p>
            <a:r>
              <a:rPr lang="es-AR" sz="1200" dirty="0"/>
              <a:t>COP</a:t>
            </a:r>
          </a:p>
        </p:txBody>
      </p:sp>
      <p:sp>
        <p:nvSpPr>
          <p:cNvPr id="72" name="TextBox 71">
            <a:extLst>
              <a:ext uri="{FF2B5EF4-FFF2-40B4-BE49-F238E27FC236}">
                <a16:creationId xmlns:a16="http://schemas.microsoft.com/office/drawing/2014/main" id="{16AA6F80-1D99-46D3-A730-8C5542A66A4D}"/>
              </a:ext>
            </a:extLst>
          </p:cNvPr>
          <p:cNvSpPr txBox="1"/>
          <p:nvPr/>
        </p:nvSpPr>
        <p:spPr>
          <a:xfrm>
            <a:off x="1868532" y="5085184"/>
            <a:ext cx="625480" cy="276999"/>
          </a:xfrm>
          <a:prstGeom prst="rect">
            <a:avLst/>
          </a:prstGeom>
          <a:noFill/>
        </p:spPr>
        <p:txBody>
          <a:bodyPr wrap="square" rtlCol="0">
            <a:spAutoFit/>
          </a:bodyPr>
          <a:lstStyle/>
          <a:p>
            <a:r>
              <a:rPr lang="es-AR" sz="1200" dirty="0"/>
              <a:t>DATA</a:t>
            </a:r>
          </a:p>
        </p:txBody>
      </p:sp>
      <p:cxnSp>
        <p:nvCxnSpPr>
          <p:cNvPr id="74" name="Straight Connector 73">
            <a:extLst>
              <a:ext uri="{FF2B5EF4-FFF2-40B4-BE49-F238E27FC236}">
                <a16:creationId xmlns:a16="http://schemas.microsoft.com/office/drawing/2014/main" id="{FCBB656F-9F3A-4A12-A7F5-1973CF15DC57}"/>
              </a:ext>
            </a:extLst>
          </p:cNvPr>
          <p:cNvCxnSpPr>
            <a:cxnSpLocks/>
            <a:stCxn id="63" idx="0"/>
            <a:endCxn id="63" idx="2"/>
          </p:cNvCxnSpPr>
          <p:nvPr/>
        </p:nvCxnSpPr>
        <p:spPr>
          <a:xfrm>
            <a:off x="1883216" y="4755362"/>
            <a:ext cx="0" cy="338554"/>
          </a:xfrm>
          <a:prstGeom prst="line">
            <a:avLst/>
          </a:prstGeom>
          <a:ln>
            <a:solidFill>
              <a:srgbClr val="C00000"/>
            </a:solidFill>
            <a:tailEnd type="none"/>
          </a:ln>
        </p:spPr>
        <p:style>
          <a:lnRef idx="1">
            <a:schemeClr val="accent1"/>
          </a:lnRef>
          <a:fillRef idx="0">
            <a:schemeClr val="accent1"/>
          </a:fillRef>
          <a:effectRef idx="0">
            <a:schemeClr val="accent1"/>
          </a:effectRef>
          <a:fontRef idx="minor">
            <a:schemeClr val="tx1"/>
          </a:fontRef>
        </p:style>
      </p:cxnSp>
      <p:sp>
        <p:nvSpPr>
          <p:cNvPr id="77" name="Rectangle 76">
            <a:extLst>
              <a:ext uri="{FF2B5EF4-FFF2-40B4-BE49-F238E27FC236}">
                <a16:creationId xmlns:a16="http://schemas.microsoft.com/office/drawing/2014/main" id="{996763BB-9941-4915-91CD-5000581FC5BC}"/>
              </a:ext>
            </a:extLst>
          </p:cNvPr>
          <p:cNvSpPr/>
          <p:nvPr/>
        </p:nvSpPr>
        <p:spPr>
          <a:xfrm>
            <a:off x="1264362" y="5293971"/>
            <a:ext cx="1099942" cy="33855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sz="1200" dirty="0"/>
          </a:p>
        </p:txBody>
      </p:sp>
      <p:sp>
        <p:nvSpPr>
          <p:cNvPr id="78" name="TextBox 77">
            <a:extLst>
              <a:ext uri="{FF2B5EF4-FFF2-40B4-BE49-F238E27FC236}">
                <a16:creationId xmlns:a16="http://schemas.microsoft.com/office/drawing/2014/main" id="{B733BF60-450F-47DA-92AA-1CE07E609F05}"/>
              </a:ext>
            </a:extLst>
          </p:cNvPr>
          <p:cNvSpPr txBox="1"/>
          <p:nvPr/>
        </p:nvSpPr>
        <p:spPr>
          <a:xfrm>
            <a:off x="1282468" y="5302703"/>
            <a:ext cx="1099943" cy="276999"/>
          </a:xfrm>
          <a:prstGeom prst="rect">
            <a:avLst/>
          </a:prstGeom>
          <a:noFill/>
        </p:spPr>
        <p:txBody>
          <a:bodyPr wrap="square" rtlCol="0">
            <a:spAutoFit/>
          </a:bodyPr>
          <a:lstStyle/>
          <a:p>
            <a:r>
              <a:rPr lang="es-AR" sz="1200" dirty="0"/>
              <a:t>Decodificador</a:t>
            </a:r>
          </a:p>
        </p:txBody>
      </p:sp>
      <p:sp>
        <p:nvSpPr>
          <p:cNvPr id="79" name="TextBox 78">
            <a:extLst>
              <a:ext uri="{FF2B5EF4-FFF2-40B4-BE49-F238E27FC236}">
                <a16:creationId xmlns:a16="http://schemas.microsoft.com/office/drawing/2014/main" id="{B09FCBE1-2346-4786-979C-FC4F5134402A}"/>
              </a:ext>
            </a:extLst>
          </p:cNvPr>
          <p:cNvSpPr txBox="1"/>
          <p:nvPr/>
        </p:nvSpPr>
        <p:spPr>
          <a:xfrm>
            <a:off x="5806380" y="5445224"/>
            <a:ext cx="1800200" cy="369332"/>
          </a:xfrm>
          <a:prstGeom prst="rect">
            <a:avLst/>
          </a:prstGeom>
          <a:noFill/>
          <a:ln>
            <a:solidFill>
              <a:schemeClr val="accent1">
                <a:shade val="50000"/>
              </a:schemeClr>
            </a:solidFill>
          </a:ln>
        </p:spPr>
        <p:txBody>
          <a:bodyPr wrap="square" rtlCol="0">
            <a:spAutoFit/>
          </a:bodyPr>
          <a:lstStyle/>
          <a:p>
            <a:r>
              <a:rPr lang="es-AR" dirty="0"/>
              <a:t>MDR</a:t>
            </a:r>
          </a:p>
        </p:txBody>
      </p:sp>
      <p:sp>
        <p:nvSpPr>
          <p:cNvPr id="80" name="TextBox 79">
            <a:extLst>
              <a:ext uri="{FF2B5EF4-FFF2-40B4-BE49-F238E27FC236}">
                <a16:creationId xmlns:a16="http://schemas.microsoft.com/office/drawing/2014/main" id="{56CE3940-AE91-4244-8596-73AB9345F4D3}"/>
              </a:ext>
            </a:extLst>
          </p:cNvPr>
          <p:cNvSpPr txBox="1"/>
          <p:nvPr/>
        </p:nvSpPr>
        <p:spPr>
          <a:xfrm>
            <a:off x="1557908" y="5733256"/>
            <a:ext cx="1780098" cy="646331"/>
          </a:xfrm>
          <a:prstGeom prst="rect">
            <a:avLst/>
          </a:prstGeom>
          <a:noFill/>
          <a:ln>
            <a:solidFill>
              <a:schemeClr val="tx1"/>
            </a:solidFill>
          </a:ln>
        </p:spPr>
        <p:txBody>
          <a:bodyPr wrap="square" rtlCol="0">
            <a:spAutoFit/>
          </a:bodyPr>
          <a:lstStyle/>
          <a:p>
            <a:r>
              <a:rPr lang="es-AR" dirty="0"/>
              <a:t>ALU</a:t>
            </a:r>
          </a:p>
          <a:p>
            <a:r>
              <a:rPr lang="es-AR" dirty="0"/>
              <a:t>Registros - </a:t>
            </a:r>
            <a:r>
              <a:rPr lang="es-AR" dirty="0" err="1"/>
              <a:t>Flags</a:t>
            </a:r>
            <a:endParaRPr lang="es-AR" dirty="0"/>
          </a:p>
        </p:txBody>
      </p:sp>
      <p:cxnSp>
        <p:nvCxnSpPr>
          <p:cNvPr id="82" name="Connector: Elbow 81">
            <a:extLst>
              <a:ext uri="{FF2B5EF4-FFF2-40B4-BE49-F238E27FC236}">
                <a16:creationId xmlns:a16="http://schemas.microsoft.com/office/drawing/2014/main" id="{E3065689-FF3A-4A91-A016-48804FCD7F8E}"/>
              </a:ext>
            </a:extLst>
          </p:cNvPr>
          <p:cNvCxnSpPr>
            <a:cxnSpLocks/>
            <a:endCxn id="80" idx="1"/>
          </p:cNvCxnSpPr>
          <p:nvPr/>
        </p:nvCxnSpPr>
        <p:spPr>
          <a:xfrm rot="16200000" flipH="1">
            <a:off x="1206709" y="5705223"/>
            <a:ext cx="395172" cy="307225"/>
          </a:xfrm>
          <a:prstGeom prst="bentConnector2">
            <a:avLst/>
          </a:prstGeom>
          <a:ln>
            <a:solidFill>
              <a:schemeClr val="tx1"/>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84" name="TextBox 83">
            <a:extLst>
              <a:ext uri="{FF2B5EF4-FFF2-40B4-BE49-F238E27FC236}">
                <a16:creationId xmlns:a16="http://schemas.microsoft.com/office/drawing/2014/main" id="{47CB250E-7E42-47FF-B01F-AE8BD333A6AC}"/>
              </a:ext>
            </a:extLst>
          </p:cNvPr>
          <p:cNvSpPr txBox="1"/>
          <p:nvPr/>
        </p:nvSpPr>
        <p:spPr>
          <a:xfrm>
            <a:off x="2498832" y="4797152"/>
            <a:ext cx="480501" cy="338554"/>
          </a:xfrm>
          <a:prstGeom prst="rect">
            <a:avLst/>
          </a:prstGeom>
          <a:noFill/>
        </p:spPr>
        <p:txBody>
          <a:bodyPr wrap="square" rtlCol="0">
            <a:spAutoFit/>
          </a:bodyPr>
          <a:lstStyle/>
          <a:p>
            <a:r>
              <a:rPr lang="es-AR" sz="1600" dirty="0"/>
              <a:t>IR</a:t>
            </a:r>
          </a:p>
        </p:txBody>
      </p:sp>
      <p:sp>
        <p:nvSpPr>
          <p:cNvPr id="4" name="TextBox 3">
            <a:extLst>
              <a:ext uri="{FF2B5EF4-FFF2-40B4-BE49-F238E27FC236}">
                <a16:creationId xmlns:a16="http://schemas.microsoft.com/office/drawing/2014/main" id="{843CB697-611B-4C67-BEA6-AEB560FA86C5}"/>
              </a:ext>
            </a:extLst>
          </p:cNvPr>
          <p:cNvSpPr txBox="1"/>
          <p:nvPr/>
        </p:nvSpPr>
        <p:spPr>
          <a:xfrm>
            <a:off x="5950396" y="2620751"/>
            <a:ext cx="1098253" cy="830997"/>
          </a:xfrm>
          <a:prstGeom prst="rect">
            <a:avLst/>
          </a:prstGeom>
          <a:noFill/>
        </p:spPr>
        <p:txBody>
          <a:bodyPr wrap="square" rtlCol="0">
            <a:spAutoFit/>
          </a:bodyPr>
          <a:lstStyle/>
          <a:p>
            <a:pPr>
              <a:buClr>
                <a:srgbClr val="C00000"/>
              </a:buClr>
            </a:pPr>
            <a:r>
              <a:rPr lang="es-AR" sz="1200" dirty="0"/>
              <a:t>B80200</a:t>
            </a:r>
          </a:p>
          <a:p>
            <a:pPr>
              <a:buClr>
                <a:srgbClr val="C00000"/>
              </a:buClr>
            </a:pPr>
            <a:r>
              <a:rPr lang="es-AR" sz="1200" dirty="0"/>
              <a:t>BB0400</a:t>
            </a:r>
          </a:p>
          <a:p>
            <a:pPr>
              <a:buClr>
                <a:srgbClr val="C00000"/>
              </a:buClr>
            </a:pPr>
            <a:r>
              <a:rPr lang="es-AR" sz="1200" dirty="0"/>
              <a:t>01D8</a:t>
            </a:r>
          </a:p>
          <a:p>
            <a:pPr>
              <a:buClr>
                <a:srgbClr val="C00000"/>
              </a:buClr>
            </a:pPr>
            <a:r>
              <a:rPr lang="es-AR" sz="1200" dirty="0"/>
              <a:t>CD20</a:t>
            </a:r>
            <a:endParaRPr lang="es-AR" sz="1200" b="1" dirty="0"/>
          </a:p>
        </p:txBody>
      </p:sp>
      <p:sp>
        <p:nvSpPr>
          <p:cNvPr id="47" name="TextBox 46">
            <a:extLst>
              <a:ext uri="{FF2B5EF4-FFF2-40B4-BE49-F238E27FC236}">
                <a16:creationId xmlns:a16="http://schemas.microsoft.com/office/drawing/2014/main" id="{BB01ACCE-458F-466C-BEFA-581E3927A9E7}"/>
              </a:ext>
            </a:extLst>
          </p:cNvPr>
          <p:cNvSpPr txBox="1"/>
          <p:nvPr/>
        </p:nvSpPr>
        <p:spPr>
          <a:xfrm>
            <a:off x="8317978" y="3082119"/>
            <a:ext cx="3990175" cy="2462213"/>
          </a:xfrm>
          <a:prstGeom prst="rect">
            <a:avLst/>
          </a:prstGeom>
          <a:noFill/>
        </p:spPr>
        <p:txBody>
          <a:bodyPr wrap="square" rtlCol="0">
            <a:spAutoFit/>
          </a:bodyPr>
          <a:lstStyle/>
          <a:p>
            <a:r>
              <a:rPr lang="es-AR" sz="1400" dirty="0"/>
              <a:t>-a</a:t>
            </a:r>
          </a:p>
          <a:p>
            <a:r>
              <a:rPr lang="es-AR" sz="1400" dirty="0"/>
              <a:t>13E0:0100 </a:t>
            </a:r>
            <a:r>
              <a:rPr lang="es-AR" sz="1400" dirty="0" err="1"/>
              <a:t>mov</a:t>
            </a:r>
            <a:r>
              <a:rPr lang="es-AR" sz="1400" dirty="0"/>
              <a:t> ax,0002</a:t>
            </a:r>
          </a:p>
          <a:p>
            <a:r>
              <a:rPr lang="es-AR" sz="1400" dirty="0"/>
              <a:t>13E0:0103 </a:t>
            </a:r>
            <a:r>
              <a:rPr lang="es-AR" sz="1400" dirty="0" err="1"/>
              <a:t>mov</a:t>
            </a:r>
            <a:r>
              <a:rPr lang="es-AR" sz="1400" dirty="0"/>
              <a:t> bx,0004</a:t>
            </a:r>
          </a:p>
          <a:p>
            <a:r>
              <a:rPr lang="es-AR" sz="1400" dirty="0"/>
              <a:t>13E0:0106 </a:t>
            </a:r>
            <a:r>
              <a:rPr lang="es-AR" sz="1400" dirty="0" err="1"/>
              <a:t>add</a:t>
            </a:r>
            <a:r>
              <a:rPr lang="es-AR" sz="1400" dirty="0"/>
              <a:t> </a:t>
            </a:r>
            <a:r>
              <a:rPr lang="es-AR" sz="1400" dirty="0" err="1"/>
              <a:t>ax,bx</a:t>
            </a:r>
            <a:endParaRPr lang="es-AR" sz="1400" dirty="0"/>
          </a:p>
          <a:p>
            <a:r>
              <a:rPr lang="es-AR" sz="1400" dirty="0"/>
              <a:t>13E0:0108 </a:t>
            </a:r>
            <a:r>
              <a:rPr lang="es-AR" sz="1400" dirty="0" err="1"/>
              <a:t>int</a:t>
            </a:r>
            <a:r>
              <a:rPr lang="es-AR" sz="1400" dirty="0"/>
              <a:t> 20</a:t>
            </a:r>
          </a:p>
          <a:p>
            <a:r>
              <a:rPr lang="es-AR" sz="1400" dirty="0"/>
              <a:t>13E0:010A</a:t>
            </a:r>
          </a:p>
          <a:p>
            <a:pPr>
              <a:buClr>
                <a:srgbClr val="C00000"/>
              </a:buClr>
            </a:pPr>
            <a:r>
              <a:rPr lang="es-AR" sz="1400" dirty="0"/>
              <a:t>-u</a:t>
            </a:r>
          </a:p>
          <a:p>
            <a:pPr>
              <a:buClr>
                <a:srgbClr val="C00000"/>
              </a:buClr>
            </a:pPr>
            <a:r>
              <a:rPr lang="es-AR" sz="1400" dirty="0"/>
              <a:t>13E0:0100 B80200   MOV     AX,0002</a:t>
            </a:r>
          </a:p>
          <a:p>
            <a:pPr>
              <a:buClr>
                <a:srgbClr val="C00000"/>
              </a:buClr>
            </a:pPr>
            <a:r>
              <a:rPr lang="es-AR" sz="1400" dirty="0"/>
              <a:t>13E0:0103 BB0400   MOV     BX,0004</a:t>
            </a:r>
          </a:p>
          <a:p>
            <a:pPr>
              <a:buClr>
                <a:srgbClr val="C00000"/>
              </a:buClr>
            </a:pPr>
            <a:r>
              <a:rPr lang="es-AR" sz="1400" dirty="0"/>
              <a:t>13E0:0106 01D8       ADD     AX,BX</a:t>
            </a:r>
          </a:p>
          <a:p>
            <a:pPr>
              <a:buClr>
                <a:srgbClr val="C00000"/>
              </a:buClr>
            </a:pPr>
            <a:r>
              <a:rPr lang="es-AR" sz="1400" dirty="0"/>
              <a:t>13E0:0108 CD20       INT     20</a:t>
            </a:r>
            <a:endParaRPr lang="es-AR" sz="1400" b="1" dirty="0"/>
          </a:p>
        </p:txBody>
      </p:sp>
      <p:sp>
        <p:nvSpPr>
          <p:cNvPr id="6" name="TextBox 5">
            <a:extLst>
              <a:ext uri="{FF2B5EF4-FFF2-40B4-BE49-F238E27FC236}">
                <a16:creationId xmlns:a16="http://schemas.microsoft.com/office/drawing/2014/main" id="{AED04C1B-CCD8-4FB4-BF5F-4835F10BCB7C}"/>
              </a:ext>
            </a:extLst>
          </p:cNvPr>
          <p:cNvSpPr txBox="1"/>
          <p:nvPr/>
        </p:nvSpPr>
        <p:spPr>
          <a:xfrm>
            <a:off x="8287406" y="1740344"/>
            <a:ext cx="4350592" cy="1661993"/>
          </a:xfrm>
          <a:prstGeom prst="rect">
            <a:avLst/>
          </a:prstGeom>
          <a:noFill/>
        </p:spPr>
        <p:txBody>
          <a:bodyPr wrap="square" rtlCol="0">
            <a:spAutoFit/>
          </a:bodyPr>
          <a:lstStyle/>
          <a:p>
            <a:r>
              <a:rPr lang="es-AR" sz="1400" b="1" dirty="0"/>
              <a:t>Fase de ejecución:</a:t>
            </a:r>
            <a:endParaRPr lang="es-AR" sz="1400" dirty="0"/>
          </a:p>
          <a:p>
            <a:pPr marL="285750" indent="-285750">
              <a:buFont typeface="Arial" panose="020B0604020202020204" pitchFamily="34" charset="0"/>
              <a:buChar char="•"/>
            </a:pPr>
            <a:r>
              <a:rPr lang="es-AR" sz="1400" dirty="0"/>
              <a:t>Interpretar el código de la instrucción</a:t>
            </a:r>
          </a:p>
          <a:p>
            <a:pPr marL="285750" indent="-285750">
              <a:buFont typeface="Arial" panose="020B0604020202020204" pitchFamily="34" charset="0"/>
              <a:buChar char="•"/>
            </a:pPr>
            <a:r>
              <a:rPr lang="es-AR" sz="1400" dirty="0"/>
              <a:t>Incrementar IP</a:t>
            </a:r>
          </a:p>
          <a:p>
            <a:pPr marL="285750" indent="-285750">
              <a:buFont typeface="Arial" panose="020B0604020202020204" pitchFamily="34" charset="0"/>
              <a:buChar char="•"/>
            </a:pPr>
            <a:r>
              <a:rPr lang="es-AR" sz="1400" dirty="0">
                <a:solidFill>
                  <a:schemeClr val="bg1">
                    <a:lumMod val="50000"/>
                  </a:schemeClr>
                </a:solidFill>
              </a:rPr>
              <a:t>Búsqueda del dato o Guarda el dato (si afecta)</a:t>
            </a:r>
          </a:p>
          <a:p>
            <a:pPr marL="285750" indent="-285750">
              <a:buFont typeface="Arial" panose="020B0604020202020204" pitchFamily="34" charset="0"/>
              <a:buChar char="•"/>
            </a:pPr>
            <a:r>
              <a:rPr lang="es-AR" sz="1400" dirty="0">
                <a:solidFill>
                  <a:schemeClr val="bg1">
                    <a:lumMod val="50000"/>
                  </a:schemeClr>
                </a:solidFill>
              </a:rPr>
              <a:t>Generar orden al modulo para que</a:t>
            </a:r>
          </a:p>
          <a:p>
            <a:r>
              <a:rPr lang="es-AR" sz="1400" dirty="0">
                <a:solidFill>
                  <a:schemeClr val="bg1">
                    <a:lumMod val="50000"/>
                  </a:schemeClr>
                </a:solidFill>
              </a:rPr>
              <a:t> opere el dato. (ALU)</a:t>
            </a:r>
          </a:p>
          <a:p>
            <a:endParaRPr lang="es-AR" dirty="0"/>
          </a:p>
        </p:txBody>
      </p:sp>
      <p:sp>
        <p:nvSpPr>
          <p:cNvPr id="10" name="TextBox 9">
            <a:extLst>
              <a:ext uri="{FF2B5EF4-FFF2-40B4-BE49-F238E27FC236}">
                <a16:creationId xmlns:a16="http://schemas.microsoft.com/office/drawing/2014/main" id="{CD2540FD-143B-427C-8B6B-DC86CA5F957E}"/>
              </a:ext>
            </a:extLst>
          </p:cNvPr>
          <p:cNvSpPr txBox="1"/>
          <p:nvPr/>
        </p:nvSpPr>
        <p:spPr>
          <a:xfrm>
            <a:off x="5789290" y="1772816"/>
            <a:ext cx="881186" cy="307777"/>
          </a:xfrm>
          <a:prstGeom prst="rect">
            <a:avLst/>
          </a:prstGeom>
          <a:noFill/>
        </p:spPr>
        <p:txBody>
          <a:bodyPr wrap="square" rtlCol="0">
            <a:spAutoFit/>
          </a:bodyPr>
          <a:lstStyle/>
          <a:p>
            <a:r>
              <a:rPr lang="es-AR" sz="1400" dirty="0"/>
              <a:t>RD/WR</a:t>
            </a:r>
          </a:p>
        </p:txBody>
      </p:sp>
      <p:sp>
        <p:nvSpPr>
          <p:cNvPr id="27" name="Oval 26">
            <a:extLst>
              <a:ext uri="{FF2B5EF4-FFF2-40B4-BE49-F238E27FC236}">
                <a16:creationId xmlns:a16="http://schemas.microsoft.com/office/drawing/2014/main" id="{0EFF4CF3-1EC1-433E-86A7-D5DDAF9D19C4}"/>
              </a:ext>
            </a:extLst>
          </p:cNvPr>
          <p:cNvSpPr/>
          <p:nvPr/>
        </p:nvSpPr>
        <p:spPr>
          <a:xfrm>
            <a:off x="5806380" y="1772816"/>
            <a:ext cx="360040" cy="32458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58" name="Rectangle 57">
            <a:extLst>
              <a:ext uri="{FF2B5EF4-FFF2-40B4-BE49-F238E27FC236}">
                <a16:creationId xmlns:a16="http://schemas.microsoft.com/office/drawing/2014/main" id="{A60934FD-EA76-458E-95C3-59EB5E20A439}"/>
              </a:ext>
            </a:extLst>
          </p:cNvPr>
          <p:cNvSpPr/>
          <p:nvPr/>
        </p:nvSpPr>
        <p:spPr>
          <a:xfrm>
            <a:off x="1269876" y="3162454"/>
            <a:ext cx="1152128" cy="33855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solidFill>
                  <a:schemeClr val="tx1"/>
                </a:solidFill>
              </a:rPr>
              <a:t>0004</a:t>
            </a:r>
          </a:p>
        </p:txBody>
      </p:sp>
      <p:sp>
        <p:nvSpPr>
          <p:cNvPr id="59" name="TextBox 58">
            <a:extLst>
              <a:ext uri="{FF2B5EF4-FFF2-40B4-BE49-F238E27FC236}">
                <a16:creationId xmlns:a16="http://schemas.microsoft.com/office/drawing/2014/main" id="{80DB2D42-912B-4987-8B6A-4D60B0773291}"/>
              </a:ext>
            </a:extLst>
          </p:cNvPr>
          <p:cNvSpPr txBox="1"/>
          <p:nvPr/>
        </p:nvSpPr>
        <p:spPr>
          <a:xfrm>
            <a:off x="2552300" y="3193231"/>
            <a:ext cx="383936" cy="307777"/>
          </a:xfrm>
          <a:prstGeom prst="rect">
            <a:avLst/>
          </a:prstGeom>
          <a:noFill/>
        </p:spPr>
        <p:txBody>
          <a:bodyPr wrap="square" rtlCol="0">
            <a:spAutoFit/>
          </a:bodyPr>
          <a:lstStyle/>
          <a:p>
            <a:r>
              <a:rPr lang="es-AR" sz="1400" dirty="0"/>
              <a:t>BX</a:t>
            </a:r>
          </a:p>
        </p:txBody>
      </p:sp>
      <p:sp>
        <p:nvSpPr>
          <p:cNvPr id="60" name="Rectangle 59">
            <a:extLst>
              <a:ext uri="{FF2B5EF4-FFF2-40B4-BE49-F238E27FC236}">
                <a16:creationId xmlns:a16="http://schemas.microsoft.com/office/drawing/2014/main" id="{8095F4E5-6EE7-4646-BB02-39F893DF81F6}"/>
              </a:ext>
            </a:extLst>
          </p:cNvPr>
          <p:cNvSpPr/>
          <p:nvPr/>
        </p:nvSpPr>
        <p:spPr>
          <a:xfrm>
            <a:off x="1269876" y="2780928"/>
            <a:ext cx="1152128" cy="33855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solidFill>
                  <a:schemeClr val="tx1"/>
                </a:solidFill>
              </a:rPr>
              <a:t>0006</a:t>
            </a:r>
          </a:p>
        </p:txBody>
      </p:sp>
      <p:sp>
        <p:nvSpPr>
          <p:cNvPr id="62" name="TextBox 61">
            <a:extLst>
              <a:ext uri="{FF2B5EF4-FFF2-40B4-BE49-F238E27FC236}">
                <a16:creationId xmlns:a16="http://schemas.microsoft.com/office/drawing/2014/main" id="{2486059D-B478-417D-AE91-8FF19DE72FA7}"/>
              </a:ext>
            </a:extLst>
          </p:cNvPr>
          <p:cNvSpPr txBox="1"/>
          <p:nvPr/>
        </p:nvSpPr>
        <p:spPr>
          <a:xfrm>
            <a:off x="2561983" y="2838707"/>
            <a:ext cx="383936" cy="307777"/>
          </a:xfrm>
          <a:prstGeom prst="rect">
            <a:avLst/>
          </a:prstGeom>
          <a:noFill/>
        </p:spPr>
        <p:txBody>
          <a:bodyPr wrap="square" rtlCol="0">
            <a:spAutoFit/>
          </a:bodyPr>
          <a:lstStyle/>
          <a:p>
            <a:r>
              <a:rPr lang="es-AR" sz="1400" dirty="0"/>
              <a:t>AX</a:t>
            </a:r>
          </a:p>
        </p:txBody>
      </p:sp>
      <p:sp>
        <p:nvSpPr>
          <p:cNvPr id="20" name="TextBox 19">
            <a:extLst>
              <a:ext uri="{FF2B5EF4-FFF2-40B4-BE49-F238E27FC236}">
                <a16:creationId xmlns:a16="http://schemas.microsoft.com/office/drawing/2014/main" id="{D48397FB-B15C-4FBD-9E13-AB7CA78349B0}"/>
              </a:ext>
            </a:extLst>
          </p:cNvPr>
          <p:cNvSpPr txBox="1"/>
          <p:nvPr/>
        </p:nvSpPr>
        <p:spPr>
          <a:xfrm>
            <a:off x="7610023" y="5618534"/>
            <a:ext cx="4709776" cy="738664"/>
          </a:xfrm>
          <a:prstGeom prst="rect">
            <a:avLst/>
          </a:prstGeom>
          <a:noFill/>
        </p:spPr>
        <p:txBody>
          <a:bodyPr wrap="square" rtlCol="0">
            <a:spAutoFit/>
          </a:bodyPr>
          <a:lstStyle/>
          <a:p>
            <a:r>
              <a:rPr lang="es-AR" sz="1400" b="1" dirty="0"/>
              <a:t>Interrupción de software, programada por el usuario que provoca que termine el programa y se liberan o reasignan los recursos – Fin del ciclo de instrucción</a:t>
            </a:r>
          </a:p>
        </p:txBody>
      </p:sp>
      <p:sp>
        <p:nvSpPr>
          <p:cNvPr id="41" name="Left Brace 40">
            <a:extLst>
              <a:ext uri="{FF2B5EF4-FFF2-40B4-BE49-F238E27FC236}">
                <a16:creationId xmlns:a16="http://schemas.microsoft.com/office/drawing/2014/main" id="{79BE0375-EAF4-4259-9CD9-861856988DB8}"/>
              </a:ext>
            </a:extLst>
          </p:cNvPr>
          <p:cNvSpPr/>
          <p:nvPr/>
        </p:nvSpPr>
        <p:spPr>
          <a:xfrm rot="16200000">
            <a:off x="10021715" y="5118322"/>
            <a:ext cx="360040" cy="725813"/>
          </a:xfrm>
          <a:prstGeom prst="leftBrace">
            <a:avLst/>
          </a:prstGeom>
          <a:ln>
            <a:solidFill>
              <a:srgbClr val="C00000"/>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AR"/>
          </a:p>
        </p:txBody>
      </p:sp>
    </p:spTree>
    <p:extLst>
      <p:ext uri="{BB962C8B-B14F-4D97-AF65-F5344CB8AC3E}">
        <p14:creationId xmlns:p14="http://schemas.microsoft.com/office/powerpoint/2010/main" val="2040127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AR" dirty="0"/>
              <a:t>CPU – Memoria Principal – Modo real</a:t>
            </a:r>
          </a:p>
        </p:txBody>
      </p:sp>
      <p:sp>
        <p:nvSpPr>
          <p:cNvPr id="7" name="Marcador de pie de página 6"/>
          <p:cNvSpPr>
            <a:spLocks noGrp="1"/>
          </p:cNvSpPr>
          <p:nvPr>
            <p:ph type="ftr" sz="quarter" idx="11"/>
          </p:nvPr>
        </p:nvSpPr>
        <p:spPr/>
        <p:txBody>
          <a:bodyPr/>
          <a:lstStyle/>
          <a:p>
            <a:r>
              <a:rPr lang="en-US" dirty="0" err="1"/>
              <a:t>Arquitectura</a:t>
            </a:r>
            <a:r>
              <a:rPr lang="en-US" dirty="0"/>
              <a:t> de </a:t>
            </a:r>
            <a:r>
              <a:rPr lang="en-US" dirty="0" err="1"/>
              <a:t>Computadores</a:t>
            </a:r>
            <a:endParaRPr lang="en-US" dirty="0"/>
          </a:p>
        </p:txBody>
      </p:sp>
      <p:sp>
        <p:nvSpPr>
          <p:cNvPr id="8" name="Marcador de número de diapositiva 7"/>
          <p:cNvSpPr>
            <a:spLocks noGrp="1"/>
          </p:cNvSpPr>
          <p:nvPr>
            <p:ph type="sldNum" sz="quarter" idx="12"/>
          </p:nvPr>
        </p:nvSpPr>
        <p:spPr/>
        <p:txBody>
          <a:bodyPr/>
          <a:lstStyle/>
          <a:p>
            <a:fld id="{E5137D0E-4A4F-4307-8994-C1891D747D59}" type="slidenum">
              <a:rPr lang="en-US" smtClean="0"/>
              <a:t>17</a:t>
            </a:fld>
            <a:endParaRPr lang="en-US" dirty="0"/>
          </a:p>
        </p:txBody>
      </p:sp>
      <p:sp>
        <p:nvSpPr>
          <p:cNvPr id="9" name="TextBox 8">
            <a:extLst>
              <a:ext uri="{FF2B5EF4-FFF2-40B4-BE49-F238E27FC236}">
                <a16:creationId xmlns:a16="http://schemas.microsoft.com/office/drawing/2014/main" id="{47BE571F-2055-485C-9FD3-0BCC4F25D872}"/>
              </a:ext>
            </a:extLst>
          </p:cNvPr>
          <p:cNvSpPr txBox="1"/>
          <p:nvPr/>
        </p:nvSpPr>
        <p:spPr>
          <a:xfrm>
            <a:off x="304038" y="2195572"/>
            <a:ext cx="2471737" cy="369332"/>
          </a:xfrm>
          <a:prstGeom prst="rect">
            <a:avLst/>
          </a:prstGeom>
          <a:noFill/>
          <a:ln>
            <a:noFill/>
          </a:ln>
        </p:spPr>
        <p:txBody>
          <a:bodyPr wrap="square" rtlCol="0">
            <a:spAutoFit/>
          </a:bodyPr>
          <a:lstStyle/>
          <a:p>
            <a:r>
              <a:rPr lang="es-AR" dirty="0"/>
              <a:t>CPU = CU + ALU</a:t>
            </a:r>
          </a:p>
        </p:txBody>
      </p:sp>
      <p:sp>
        <p:nvSpPr>
          <p:cNvPr id="11" name="Rectangle 10">
            <a:extLst>
              <a:ext uri="{FF2B5EF4-FFF2-40B4-BE49-F238E27FC236}">
                <a16:creationId xmlns:a16="http://schemas.microsoft.com/office/drawing/2014/main" id="{5EADCEB0-D947-4A8C-BB6C-4BBAEC7C8BF3}"/>
              </a:ext>
            </a:extLst>
          </p:cNvPr>
          <p:cNvSpPr/>
          <p:nvPr/>
        </p:nvSpPr>
        <p:spPr>
          <a:xfrm>
            <a:off x="1053852" y="2564904"/>
            <a:ext cx="2012926" cy="30963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2" name="Rectangle 11">
            <a:extLst>
              <a:ext uri="{FF2B5EF4-FFF2-40B4-BE49-F238E27FC236}">
                <a16:creationId xmlns:a16="http://schemas.microsoft.com/office/drawing/2014/main" id="{3F2168AD-96A6-4A66-B51E-8E4F85DE4D4A}"/>
              </a:ext>
            </a:extLst>
          </p:cNvPr>
          <p:cNvSpPr/>
          <p:nvPr/>
        </p:nvSpPr>
        <p:spPr>
          <a:xfrm>
            <a:off x="2187347" y="2564904"/>
            <a:ext cx="879431" cy="80139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s-AR" dirty="0"/>
              <a:t>MMU</a:t>
            </a:r>
          </a:p>
        </p:txBody>
      </p:sp>
      <p:sp>
        <p:nvSpPr>
          <p:cNvPr id="13" name="Rectangle 12">
            <a:extLst>
              <a:ext uri="{FF2B5EF4-FFF2-40B4-BE49-F238E27FC236}">
                <a16:creationId xmlns:a16="http://schemas.microsoft.com/office/drawing/2014/main" id="{7C6CACA4-49D8-4972-8785-C8942D552499}"/>
              </a:ext>
            </a:extLst>
          </p:cNvPr>
          <p:cNvSpPr/>
          <p:nvPr/>
        </p:nvSpPr>
        <p:spPr>
          <a:xfrm>
            <a:off x="1277018" y="3466554"/>
            <a:ext cx="1152128" cy="28803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4" name="TextBox 13">
            <a:extLst>
              <a:ext uri="{FF2B5EF4-FFF2-40B4-BE49-F238E27FC236}">
                <a16:creationId xmlns:a16="http://schemas.microsoft.com/office/drawing/2014/main" id="{826EFD9A-42EC-4A54-AABE-B80DE919AA2C}"/>
              </a:ext>
            </a:extLst>
          </p:cNvPr>
          <p:cNvSpPr txBox="1"/>
          <p:nvPr/>
        </p:nvSpPr>
        <p:spPr>
          <a:xfrm>
            <a:off x="1011753" y="3023090"/>
            <a:ext cx="1152128" cy="338554"/>
          </a:xfrm>
          <a:prstGeom prst="rect">
            <a:avLst/>
          </a:prstGeom>
          <a:noFill/>
        </p:spPr>
        <p:txBody>
          <a:bodyPr wrap="square" rtlCol="0">
            <a:spAutoFit/>
          </a:bodyPr>
          <a:lstStyle/>
          <a:p>
            <a:r>
              <a:rPr lang="es-AR" sz="1600" dirty="0"/>
              <a:t>Registros</a:t>
            </a:r>
          </a:p>
        </p:txBody>
      </p:sp>
      <p:sp>
        <p:nvSpPr>
          <p:cNvPr id="15" name="Rectangle 14">
            <a:extLst>
              <a:ext uri="{FF2B5EF4-FFF2-40B4-BE49-F238E27FC236}">
                <a16:creationId xmlns:a16="http://schemas.microsoft.com/office/drawing/2014/main" id="{5352B5FC-8B56-4424-A5F5-A4FE60CFDBED}"/>
              </a:ext>
            </a:extLst>
          </p:cNvPr>
          <p:cNvSpPr/>
          <p:nvPr/>
        </p:nvSpPr>
        <p:spPr>
          <a:xfrm>
            <a:off x="17589" y="5764668"/>
            <a:ext cx="1080120" cy="54060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1200" dirty="0">
                <a:solidFill>
                  <a:schemeClr val="tx1"/>
                </a:solidFill>
              </a:rPr>
              <a:t>Reloj y Secuenciador</a:t>
            </a:r>
          </a:p>
        </p:txBody>
      </p:sp>
      <p:sp>
        <p:nvSpPr>
          <p:cNvPr id="16" name="Rectangle 15">
            <a:extLst>
              <a:ext uri="{FF2B5EF4-FFF2-40B4-BE49-F238E27FC236}">
                <a16:creationId xmlns:a16="http://schemas.microsoft.com/office/drawing/2014/main" id="{7E41CB7A-4530-4452-99E5-1298E70BFBA2}"/>
              </a:ext>
            </a:extLst>
          </p:cNvPr>
          <p:cNvSpPr/>
          <p:nvPr/>
        </p:nvSpPr>
        <p:spPr>
          <a:xfrm>
            <a:off x="5734372" y="2314056"/>
            <a:ext cx="1987289" cy="298864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7" name="TextBox 16">
            <a:extLst>
              <a:ext uri="{FF2B5EF4-FFF2-40B4-BE49-F238E27FC236}">
                <a16:creationId xmlns:a16="http://schemas.microsoft.com/office/drawing/2014/main" id="{7564D25A-AD24-412C-9E3C-5DD7668F3DD2}"/>
              </a:ext>
            </a:extLst>
          </p:cNvPr>
          <p:cNvSpPr txBox="1"/>
          <p:nvPr/>
        </p:nvSpPr>
        <p:spPr>
          <a:xfrm>
            <a:off x="6499278" y="1899921"/>
            <a:ext cx="2160240" cy="369332"/>
          </a:xfrm>
          <a:prstGeom prst="rect">
            <a:avLst/>
          </a:prstGeom>
          <a:noFill/>
        </p:spPr>
        <p:txBody>
          <a:bodyPr wrap="square" rtlCol="0">
            <a:spAutoFit/>
          </a:bodyPr>
          <a:lstStyle/>
          <a:p>
            <a:r>
              <a:rPr lang="es-AR" dirty="0"/>
              <a:t>Memoria Principal</a:t>
            </a:r>
          </a:p>
        </p:txBody>
      </p:sp>
      <p:cxnSp>
        <p:nvCxnSpPr>
          <p:cNvPr id="19" name="Connector: Elbow 18">
            <a:extLst>
              <a:ext uri="{FF2B5EF4-FFF2-40B4-BE49-F238E27FC236}">
                <a16:creationId xmlns:a16="http://schemas.microsoft.com/office/drawing/2014/main" id="{75548503-0049-4AE2-946E-93AC495961F1}"/>
              </a:ext>
            </a:extLst>
          </p:cNvPr>
          <p:cNvCxnSpPr>
            <a:cxnSpLocks/>
            <a:stCxn id="15" idx="0"/>
            <a:endCxn id="11" idx="1"/>
          </p:cNvCxnSpPr>
          <p:nvPr/>
        </p:nvCxnSpPr>
        <p:spPr>
          <a:xfrm rot="5400000" flipH="1" flipV="1">
            <a:off x="-20046" y="4690771"/>
            <a:ext cx="1651592" cy="496203"/>
          </a:xfrm>
          <a:prstGeom prst="bentConnector2">
            <a:avLst/>
          </a:prstGeom>
          <a:ln>
            <a:solidFill>
              <a:schemeClr val="accent1"/>
            </a:solidFill>
            <a:tailEnd type="none"/>
          </a:ln>
        </p:spPr>
        <p:style>
          <a:lnRef idx="1">
            <a:schemeClr val="accent1"/>
          </a:lnRef>
          <a:fillRef idx="0">
            <a:schemeClr val="accent1"/>
          </a:fillRef>
          <a:effectRef idx="0">
            <a:schemeClr val="accent1"/>
          </a:effectRef>
          <a:fontRef idx="minor">
            <a:schemeClr val="tx1"/>
          </a:fontRef>
        </p:style>
      </p:cxnSp>
      <p:sp>
        <p:nvSpPr>
          <p:cNvPr id="22" name="Arrow: Left-Right 21">
            <a:extLst>
              <a:ext uri="{FF2B5EF4-FFF2-40B4-BE49-F238E27FC236}">
                <a16:creationId xmlns:a16="http://schemas.microsoft.com/office/drawing/2014/main" id="{26F8B1D8-734B-40C5-9152-CFD7D42E669A}"/>
              </a:ext>
            </a:extLst>
          </p:cNvPr>
          <p:cNvSpPr/>
          <p:nvPr/>
        </p:nvSpPr>
        <p:spPr>
          <a:xfrm>
            <a:off x="3142083" y="5298039"/>
            <a:ext cx="2535141" cy="507225"/>
          </a:xfrm>
          <a:prstGeom prst="leftRightArrow">
            <a:avLst>
              <a:gd name="adj1" fmla="val 38733"/>
              <a:gd name="adj2" fmla="val 50000"/>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24" name="TextBox 23">
            <a:extLst>
              <a:ext uri="{FF2B5EF4-FFF2-40B4-BE49-F238E27FC236}">
                <a16:creationId xmlns:a16="http://schemas.microsoft.com/office/drawing/2014/main" id="{1FF6C66B-FBEC-4052-A8AF-CBC140198C7E}"/>
              </a:ext>
            </a:extLst>
          </p:cNvPr>
          <p:cNvSpPr txBox="1"/>
          <p:nvPr/>
        </p:nvSpPr>
        <p:spPr>
          <a:xfrm>
            <a:off x="3469254" y="5131658"/>
            <a:ext cx="1468708" cy="369332"/>
          </a:xfrm>
          <a:prstGeom prst="rect">
            <a:avLst/>
          </a:prstGeom>
          <a:noFill/>
        </p:spPr>
        <p:txBody>
          <a:bodyPr wrap="square" rtlCol="0">
            <a:spAutoFit/>
          </a:bodyPr>
          <a:lstStyle/>
          <a:p>
            <a:r>
              <a:rPr lang="es-AR" dirty="0"/>
              <a:t>Bus de datos</a:t>
            </a:r>
          </a:p>
        </p:txBody>
      </p:sp>
      <p:sp>
        <p:nvSpPr>
          <p:cNvPr id="25" name="Arrow: Right 24">
            <a:extLst>
              <a:ext uri="{FF2B5EF4-FFF2-40B4-BE49-F238E27FC236}">
                <a16:creationId xmlns:a16="http://schemas.microsoft.com/office/drawing/2014/main" id="{FD14DCAC-2D11-40EC-BC33-CC76EDAC416B}"/>
              </a:ext>
            </a:extLst>
          </p:cNvPr>
          <p:cNvSpPr/>
          <p:nvPr/>
        </p:nvSpPr>
        <p:spPr>
          <a:xfrm>
            <a:off x="3090244" y="2620751"/>
            <a:ext cx="2024175" cy="718268"/>
          </a:xfrm>
          <a:prstGeom prst="rightArrow">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dirty="0"/>
          </a:p>
        </p:txBody>
      </p:sp>
      <p:sp>
        <p:nvSpPr>
          <p:cNvPr id="26" name="TextBox 25">
            <a:extLst>
              <a:ext uri="{FF2B5EF4-FFF2-40B4-BE49-F238E27FC236}">
                <a16:creationId xmlns:a16="http://schemas.microsoft.com/office/drawing/2014/main" id="{EB0C876F-1507-40C8-852B-C71868242D5F}"/>
              </a:ext>
            </a:extLst>
          </p:cNvPr>
          <p:cNvSpPr txBox="1"/>
          <p:nvPr/>
        </p:nvSpPr>
        <p:spPr>
          <a:xfrm>
            <a:off x="3105016" y="2810788"/>
            <a:ext cx="2144495" cy="369332"/>
          </a:xfrm>
          <a:prstGeom prst="rect">
            <a:avLst/>
          </a:prstGeom>
          <a:noFill/>
        </p:spPr>
        <p:txBody>
          <a:bodyPr wrap="square" rtlCol="0">
            <a:spAutoFit/>
          </a:bodyPr>
          <a:lstStyle/>
          <a:p>
            <a:r>
              <a:rPr lang="es-AR" dirty="0"/>
              <a:t>Bus de direcciones</a:t>
            </a:r>
          </a:p>
        </p:txBody>
      </p:sp>
      <p:cxnSp>
        <p:nvCxnSpPr>
          <p:cNvPr id="30" name="Connector: Elbow 29">
            <a:extLst>
              <a:ext uri="{FF2B5EF4-FFF2-40B4-BE49-F238E27FC236}">
                <a16:creationId xmlns:a16="http://schemas.microsoft.com/office/drawing/2014/main" id="{567584AA-F0F3-49D1-A665-5C218BE157E6}"/>
              </a:ext>
            </a:extLst>
          </p:cNvPr>
          <p:cNvCxnSpPr>
            <a:cxnSpLocks/>
            <a:stCxn id="11" idx="0"/>
            <a:endCxn id="3" idx="0"/>
          </p:cNvCxnSpPr>
          <p:nvPr/>
        </p:nvCxnSpPr>
        <p:spPr>
          <a:xfrm rot="5400000" flipH="1" flipV="1">
            <a:off x="4096361" y="250358"/>
            <a:ext cx="278500" cy="4350592"/>
          </a:xfrm>
          <a:prstGeom prst="bentConnector3">
            <a:avLst>
              <a:gd name="adj1" fmla="val 182083"/>
            </a:avLst>
          </a:prstGeom>
          <a:ln w="28575" cmpd="sng">
            <a:solidFill>
              <a:srgbClr val="C0000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E12F0518-A04D-4BEE-B060-49178D278047}"/>
              </a:ext>
            </a:extLst>
          </p:cNvPr>
          <p:cNvSpPr txBox="1"/>
          <p:nvPr/>
        </p:nvSpPr>
        <p:spPr>
          <a:xfrm>
            <a:off x="3338006" y="1700808"/>
            <a:ext cx="1731204" cy="369332"/>
          </a:xfrm>
          <a:prstGeom prst="rect">
            <a:avLst/>
          </a:prstGeom>
          <a:noFill/>
        </p:spPr>
        <p:txBody>
          <a:bodyPr wrap="square" rtlCol="0">
            <a:spAutoFit/>
          </a:bodyPr>
          <a:lstStyle/>
          <a:p>
            <a:r>
              <a:rPr lang="es-AR" dirty="0"/>
              <a:t>Bus de Control</a:t>
            </a:r>
          </a:p>
        </p:txBody>
      </p:sp>
      <p:sp>
        <p:nvSpPr>
          <p:cNvPr id="3" name="TextBox 2">
            <a:extLst>
              <a:ext uri="{FF2B5EF4-FFF2-40B4-BE49-F238E27FC236}">
                <a16:creationId xmlns:a16="http://schemas.microsoft.com/office/drawing/2014/main" id="{DA2AAA00-C3D6-4EB7-8DCE-ACB2CF7F1D15}"/>
              </a:ext>
            </a:extLst>
          </p:cNvPr>
          <p:cNvSpPr txBox="1"/>
          <p:nvPr/>
        </p:nvSpPr>
        <p:spPr>
          <a:xfrm>
            <a:off x="5863306" y="2286404"/>
            <a:ext cx="1095202" cy="307777"/>
          </a:xfrm>
          <a:prstGeom prst="rect">
            <a:avLst/>
          </a:prstGeom>
          <a:noFill/>
        </p:spPr>
        <p:txBody>
          <a:bodyPr wrap="square" rtlCol="0">
            <a:spAutoFit/>
          </a:bodyPr>
          <a:lstStyle/>
          <a:p>
            <a:r>
              <a:rPr lang="es-AR" sz="1400" dirty="0"/>
              <a:t>Segmento</a:t>
            </a:r>
          </a:p>
        </p:txBody>
      </p:sp>
      <p:sp>
        <p:nvSpPr>
          <p:cNvPr id="5" name="Rectangle 4">
            <a:extLst>
              <a:ext uri="{FF2B5EF4-FFF2-40B4-BE49-F238E27FC236}">
                <a16:creationId xmlns:a16="http://schemas.microsoft.com/office/drawing/2014/main" id="{76AA58E3-8A58-48E3-B95E-2A3A17EF48B8}"/>
              </a:ext>
            </a:extLst>
          </p:cNvPr>
          <p:cNvSpPr/>
          <p:nvPr/>
        </p:nvSpPr>
        <p:spPr>
          <a:xfrm>
            <a:off x="5878388" y="2608899"/>
            <a:ext cx="1293112" cy="2548293"/>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8" name="TextBox 17">
            <a:extLst>
              <a:ext uri="{FF2B5EF4-FFF2-40B4-BE49-F238E27FC236}">
                <a16:creationId xmlns:a16="http://schemas.microsoft.com/office/drawing/2014/main" id="{E2B82A73-71B4-4612-A80F-90F2D54FECAE}"/>
              </a:ext>
            </a:extLst>
          </p:cNvPr>
          <p:cNvSpPr txBox="1"/>
          <p:nvPr/>
        </p:nvSpPr>
        <p:spPr>
          <a:xfrm>
            <a:off x="8630762" y="2070140"/>
            <a:ext cx="3990175" cy="4185761"/>
          </a:xfrm>
          <a:prstGeom prst="rect">
            <a:avLst/>
          </a:prstGeom>
          <a:noFill/>
        </p:spPr>
        <p:txBody>
          <a:bodyPr wrap="square" rtlCol="0">
            <a:spAutoFit/>
          </a:bodyPr>
          <a:lstStyle/>
          <a:p>
            <a:r>
              <a:rPr lang="es-AR" sz="1400" dirty="0"/>
              <a:t>-a0100</a:t>
            </a:r>
          </a:p>
          <a:p>
            <a:r>
              <a:rPr lang="es-AR" sz="1400" dirty="0"/>
              <a:t>13E0:0100 </a:t>
            </a:r>
            <a:r>
              <a:rPr lang="es-AR" sz="1400" dirty="0" err="1"/>
              <a:t>mov</a:t>
            </a:r>
            <a:r>
              <a:rPr lang="es-AR" sz="1400" dirty="0"/>
              <a:t> ah,[0300]</a:t>
            </a:r>
          </a:p>
          <a:p>
            <a:r>
              <a:rPr lang="es-AR" sz="1400" dirty="0"/>
              <a:t>13E0:0104 </a:t>
            </a:r>
            <a:r>
              <a:rPr lang="es-AR" sz="1400" dirty="0" err="1"/>
              <a:t>add</a:t>
            </a:r>
            <a:r>
              <a:rPr lang="es-AR" sz="1400" dirty="0"/>
              <a:t> ah,[0301]</a:t>
            </a:r>
          </a:p>
          <a:p>
            <a:r>
              <a:rPr lang="es-AR" sz="1400" dirty="0"/>
              <a:t>13E0:0108 </a:t>
            </a:r>
            <a:r>
              <a:rPr lang="es-AR" sz="1400" dirty="0" err="1"/>
              <a:t>mov</a:t>
            </a:r>
            <a:r>
              <a:rPr lang="es-AR" sz="1400" dirty="0"/>
              <a:t> [0400], ah</a:t>
            </a:r>
          </a:p>
          <a:p>
            <a:r>
              <a:rPr lang="es-AR" sz="1400" dirty="0"/>
              <a:t>13E0:010C </a:t>
            </a:r>
            <a:r>
              <a:rPr lang="es-AR" sz="1400" dirty="0" err="1"/>
              <a:t>ret</a:t>
            </a:r>
            <a:endParaRPr lang="es-AR" sz="1400" dirty="0"/>
          </a:p>
          <a:p>
            <a:r>
              <a:rPr lang="es-AR" sz="1400" dirty="0"/>
              <a:t>13E0:010D</a:t>
            </a:r>
          </a:p>
          <a:p>
            <a:endParaRPr lang="es-AR" sz="1400" dirty="0"/>
          </a:p>
          <a:p>
            <a:r>
              <a:rPr lang="es-AR" sz="1400" dirty="0"/>
              <a:t>-u</a:t>
            </a:r>
          </a:p>
          <a:p>
            <a:r>
              <a:rPr lang="es-AR" sz="1400" dirty="0"/>
              <a:t>13E0:0100 8A260003   MOV     AH,[0300]</a:t>
            </a:r>
          </a:p>
          <a:p>
            <a:r>
              <a:rPr lang="es-AR" sz="1400" dirty="0"/>
              <a:t>13E0:0104 02260103    ADD     AH,[0301]</a:t>
            </a:r>
          </a:p>
          <a:p>
            <a:r>
              <a:rPr lang="es-AR" sz="1400" dirty="0"/>
              <a:t>13E0:0108 88260004    MOV     [0400],AH</a:t>
            </a:r>
          </a:p>
          <a:p>
            <a:r>
              <a:rPr lang="es-AR" sz="1400" dirty="0"/>
              <a:t>13E0:010C C3                 RET</a:t>
            </a:r>
          </a:p>
          <a:p>
            <a:endParaRPr lang="es-AR" sz="1400" b="1" dirty="0"/>
          </a:p>
          <a:p>
            <a:r>
              <a:rPr lang="es-AR" sz="1400" dirty="0"/>
              <a:t>-e 0300</a:t>
            </a:r>
          </a:p>
          <a:p>
            <a:r>
              <a:rPr lang="es-AR" sz="1400" dirty="0"/>
              <a:t>13E0:0300  00.01</a:t>
            </a:r>
          </a:p>
          <a:p>
            <a:r>
              <a:rPr lang="es-AR" sz="1400" dirty="0"/>
              <a:t>-e 0301</a:t>
            </a:r>
          </a:p>
          <a:p>
            <a:r>
              <a:rPr lang="es-AR" sz="1400" dirty="0"/>
              <a:t>13E0:0301  00.ff</a:t>
            </a:r>
          </a:p>
          <a:p>
            <a:r>
              <a:rPr lang="es-AR" sz="1400" dirty="0"/>
              <a:t>-e 0400</a:t>
            </a:r>
          </a:p>
          <a:p>
            <a:r>
              <a:rPr lang="es-AR" sz="1400" dirty="0"/>
              <a:t>13E0:0400  00.</a:t>
            </a:r>
          </a:p>
        </p:txBody>
      </p:sp>
      <p:cxnSp>
        <p:nvCxnSpPr>
          <p:cNvPr id="23" name="Straight Connector 22">
            <a:extLst>
              <a:ext uri="{FF2B5EF4-FFF2-40B4-BE49-F238E27FC236}">
                <a16:creationId xmlns:a16="http://schemas.microsoft.com/office/drawing/2014/main" id="{24FC67D0-8799-4F07-A159-89E263C36504}"/>
              </a:ext>
            </a:extLst>
          </p:cNvPr>
          <p:cNvCxnSpPr>
            <a:cxnSpLocks/>
          </p:cNvCxnSpPr>
          <p:nvPr/>
        </p:nvCxnSpPr>
        <p:spPr>
          <a:xfrm>
            <a:off x="5878388" y="3573016"/>
            <a:ext cx="1293112" cy="0"/>
          </a:xfrm>
          <a:prstGeom prst="line">
            <a:avLst/>
          </a:prstGeom>
          <a:ln w="19050">
            <a:solidFill>
              <a:schemeClr val="tx1">
                <a:lumMod val="65000"/>
                <a:lumOff val="3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27D9C884-3A63-4921-A05A-C5AA48665BA8}"/>
              </a:ext>
            </a:extLst>
          </p:cNvPr>
          <p:cNvCxnSpPr>
            <a:cxnSpLocks/>
          </p:cNvCxnSpPr>
          <p:nvPr/>
        </p:nvCxnSpPr>
        <p:spPr>
          <a:xfrm>
            <a:off x="5878388" y="4408107"/>
            <a:ext cx="1283106" cy="0"/>
          </a:xfrm>
          <a:prstGeom prst="line">
            <a:avLst/>
          </a:prstGeom>
          <a:ln w="19050">
            <a:solidFill>
              <a:schemeClr val="tx1">
                <a:lumMod val="65000"/>
                <a:lumOff val="35000"/>
              </a:schemeClr>
            </a:solidFill>
            <a:tailEnd type="non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FFEC59C9-40EA-42BB-85D1-6A06A34B248D}"/>
              </a:ext>
            </a:extLst>
          </p:cNvPr>
          <p:cNvSpPr txBox="1"/>
          <p:nvPr/>
        </p:nvSpPr>
        <p:spPr>
          <a:xfrm>
            <a:off x="7124135" y="2935977"/>
            <a:ext cx="673012" cy="276999"/>
          </a:xfrm>
          <a:prstGeom prst="rect">
            <a:avLst/>
          </a:prstGeom>
          <a:noFill/>
        </p:spPr>
        <p:txBody>
          <a:bodyPr wrap="square" rtlCol="0">
            <a:spAutoFit/>
          </a:bodyPr>
          <a:lstStyle/>
          <a:p>
            <a:r>
              <a:rPr lang="es-AR" sz="1200" dirty="0"/>
              <a:t>Código</a:t>
            </a:r>
          </a:p>
        </p:txBody>
      </p:sp>
      <p:sp>
        <p:nvSpPr>
          <p:cNvPr id="38" name="TextBox 37">
            <a:extLst>
              <a:ext uri="{FF2B5EF4-FFF2-40B4-BE49-F238E27FC236}">
                <a16:creationId xmlns:a16="http://schemas.microsoft.com/office/drawing/2014/main" id="{C5E6218B-072F-42FD-8821-663AD01FCE8A}"/>
              </a:ext>
            </a:extLst>
          </p:cNvPr>
          <p:cNvSpPr txBox="1"/>
          <p:nvPr/>
        </p:nvSpPr>
        <p:spPr>
          <a:xfrm>
            <a:off x="7160380" y="3789040"/>
            <a:ext cx="673012" cy="276999"/>
          </a:xfrm>
          <a:prstGeom prst="rect">
            <a:avLst/>
          </a:prstGeom>
          <a:noFill/>
        </p:spPr>
        <p:txBody>
          <a:bodyPr wrap="square" rtlCol="0">
            <a:spAutoFit/>
          </a:bodyPr>
          <a:lstStyle/>
          <a:p>
            <a:r>
              <a:rPr lang="es-AR" sz="1200" dirty="0"/>
              <a:t>Datos</a:t>
            </a:r>
          </a:p>
        </p:txBody>
      </p:sp>
      <p:sp>
        <p:nvSpPr>
          <p:cNvPr id="39" name="TextBox 38">
            <a:extLst>
              <a:ext uri="{FF2B5EF4-FFF2-40B4-BE49-F238E27FC236}">
                <a16:creationId xmlns:a16="http://schemas.microsoft.com/office/drawing/2014/main" id="{C79C867C-D201-4DD3-8B2A-777E5EF3287A}"/>
              </a:ext>
            </a:extLst>
          </p:cNvPr>
          <p:cNvSpPr txBox="1"/>
          <p:nvPr/>
        </p:nvSpPr>
        <p:spPr>
          <a:xfrm>
            <a:off x="7221600" y="4520153"/>
            <a:ext cx="673012" cy="276999"/>
          </a:xfrm>
          <a:prstGeom prst="rect">
            <a:avLst/>
          </a:prstGeom>
          <a:noFill/>
        </p:spPr>
        <p:txBody>
          <a:bodyPr wrap="square" rtlCol="0">
            <a:spAutoFit/>
          </a:bodyPr>
          <a:lstStyle/>
          <a:p>
            <a:r>
              <a:rPr lang="es-AR" sz="1200" dirty="0"/>
              <a:t>Pila</a:t>
            </a:r>
          </a:p>
        </p:txBody>
      </p:sp>
      <p:sp>
        <p:nvSpPr>
          <p:cNvPr id="35" name="TextBox 34">
            <a:extLst>
              <a:ext uri="{FF2B5EF4-FFF2-40B4-BE49-F238E27FC236}">
                <a16:creationId xmlns:a16="http://schemas.microsoft.com/office/drawing/2014/main" id="{AB423831-1A4C-446A-8D18-4F2B3CD80ADB}"/>
              </a:ext>
            </a:extLst>
          </p:cNvPr>
          <p:cNvSpPr txBox="1"/>
          <p:nvPr/>
        </p:nvSpPr>
        <p:spPr>
          <a:xfrm>
            <a:off x="5446340" y="2368900"/>
            <a:ext cx="230885" cy="2893100"/>
          </a:xfrm>
          <a:prstGeom prst="rect">
            <a:avLst/>
          </a:prstGeom>
          <a:noFill/>
          <a:ln>
            <a:solidFill>
              <a:schemeClr val="tx1"/>
            </a:solidFill>
          </a:ln>
        </p:spPr>
        <p:txBody>
          <a:bodyPr wrap="square" rtlCol="0">
            <a:spAutoFit/>
          </a:bodyPr>
          <a:lstStyle/>
          <a:p>
            <a:r>
              <a:rPr lang="es-AR" sz="1400" dirty="0"/>
              <a:t>Decodifica</a:t>
            </a:r>
          </a:p>
          <a:p>
            <a:r>
              <a:rPr lang="es-AR" sz="1400" dirty="0" err="1"/>
              <a:t>dor</a:t>
            </a:r>
            <a:endParaRPr lang="es-AR" sz="1400" dirty="0"/>
          </a:p>
        </p:txBody>
      </p:sp>
      <p:sp>
        <p:nvSpPr>
          <p:cNvPr id="40" name="TextBox 39">
            <a:extLst>
              <a:ext uri="{FF2B5EF4-FFF2-40B4-BE49-F238E27FC236}">
                <a16:creationId xmlns:a16="http://schemas.microsoft.com/office/drawing/2014/main" id="{F80A03E0-D205-4C17-8B81-0FEF3D672625}"/>
              </a:ext>
            </a:extLst>
          </p:cNvPr>
          <p:cNvSpPr txBox="1"/>
          <p:nvPr/>
        </p:nvSpPr>
        <p:spPr>
          <a:xfrm>
            <a:off x="5164519" y="2564904"/>
            <a:ext cx="281821" cy="830997"/>
          </a:xfrm>
          <a:prstGeom prst="rect">
            <a:avLst/>
          </a:prstGeom>
          <a:noFill/>
          <a:ln>
            <a:solidFill>
              <a:schemeClr val="tx1"/>
            </a:solidFill>
          </a:ln>
        </p:spPr>
        <p:txBody>
          <a:bodyPr wrap="square" rtlCol="0">
            <a:spAutoFit/>
          </a:bodyPr>
          <a:lstStyle/>
          <a:p>
            <a:r>
              <a:rPr lang="es-AR" sz="1600" dirty="0"/>
              <a:t>MAR</a:t>
            </a:r>
          </a:p>
        </p:txBody>
      </p:sp>
      <p:sp>
        <p:nvSpPr>
          <p:cNvPr id="52" name="TextBox 51">
            <a:extLst>
              <a:ext uri="{FF2B5EF4-FFF2-40B4-BE49-F238E27FC236}">
                <a16:creationId xmlns:a16="http://schemas.microsoft.com/office/drawing/2014/main" id="{4D45D782-8CD4-4880-970E-64A7513F6B3B}"/>
              </a:ext>
            </a:extLst>
          </p:cNvPr>
          <p:cNvSpPr txBox="1"/>
          <p:nvPr/>
        </p:nvSpPr>
        <p:spPr>
          <a:xfrm>
            <a:off x="2542124" y="3429000"/>
            <a:ext cx="383936" cy="338554"/>
          </a:xfrm>
          <a:prstGeom prst="rect">
            <a:avLst/>
          </a:prstGeom>
          <a:noFill/>
        </p:spPr>
        <p:txBody>
          <a:bodyPr wrap="square" rtlCol="0">
            <a:spAutoFit/>
          </a:bodyPr>
          <a:lstStyle/>
          <a:p>
            <a:r>
              <a:rPr lang="es-AR" sz="1600" dirty="0"/>
              <a:t>IP</a:t>
            </a:r>
          </a:p>
        </p:txBody>
      </p:sp>
      <p:sp>
        <p:nvSpPr>
          <p:cNvPr id="53" name="Rectangle 52">
            <a:extLst>
              <a:ext uri="{FF2B5EF4-FFF2-40B4-BE49-F238E27FC236}">
                <a16:creationId xmlns:a16="http://schemas.microsoft.com/office/drawing/2014/main" id="{6FE970FD-72BE-4661-9A02-D93DC1EFA2B3}"/>
              </a:ext>
            </a:extLst>
          </p:cNvPr>
          <p:cNvSpPr/>
          <p:nvPr/>
        </p:nvSpPr>
        <p:spPr>
          <a:xfrm>
            <a:off x="1277018" y="3861048"/>
            <a:ext cx="1152128" cy="28803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54" name="TextBox 53">
            <a:extLst>
              <a:ext uri="{FF2B5EF4-FFF2-40B4-BE49-F238E27FC236}">
                <a16:creationId xmlns:a16="http://schemas.microsoft.com/office/drawing/2014/main" id="{4224A43F-2632-47D8-860A-D1AC49316ED2}"/>
              </a:ext>
            </a:extLst>
          </p:cNvPr>
          <p:cNvSpPr txBox="1"/>
          <p:nvPr/>
        </p:nvSpPr>
        <p:spPr>
          <a:xfrm>
            <a:off x="2566020" y="3810526"/>
            <a:ext cx="480500" cy="338554"/>
          </a:xfrm>
          <a:prstGeom prst="rect">
            <a:avLst/>
          </a:prstGeom>
          <a:noFill/>
        </p:spPr>
        <p:txBody>
          <a:bodyPr wrap="square" rtlCol="0">
            <a:spAutoFit/>
          </a:bodyPr>
          <a:lstStyle/>
          <a:p>
            <a:r>
              <a:rPr lang="es-AR" sz="1600" dirty="0"/>
              <a:t>DS</a:t>
            </a:r>
          </a:p>
        </p:txBody>
      </p:sp>
      <p:sp>
        <p:nvSpPr>
          <p:cNvPr id="55" name="Rectangle 54">
            <a:extLst>
              <a:ext uri="{FF2B5EF4-FFF2-40B4-BE49-F238E27FC236}">
                <a16:creationId xmlns:a16="http://schemas.microsoft.com/office/drawing/2014/main" id="{6C6C8648-0986-4E7F-94BF-3947B5E5BDE9}"/>
              </a:ext>
            </a:extLst>
          </p:cNvPr>
          <p:cNvSpPr/>
          <p:nvPr/>
        </p:nvSpPr>
        <p:spPr>
          <a:xfrm>
            <a:off x="1282658" y="4221088"/>
            <a:ext cx="1152128" cy="28803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56" name="TextBox 55">
            <a:extLst>
              <a:ext uri="{FF2B5EF4-FFF2-40B4-BE49-F238E27FC236}">
                <a16:creationId xmlns:a16="http://schemas.microsoft.com/office/drawing/2014/main" id="{723AFD2B-BDC6-4255-AD10-3FFDF248EE71}"/>
              </a:ext>
            </a:extLst>
          </p:cNvPr>
          <p:cNvSpPr txBox="1"/>
          <p:nvPr/>
        </p:nvSpPr>
        <p:spPr>
          <a:xfrm>
            <a:off x="2566019" y="4180438"/>
            <a:ext cx="480501" cy="338554"/>
          </a:xfrm>
          <a:prstGeom prst="rect">
            <a:avLst/>
          </a:prstGeom>
          <a:noFill/>
        </p:spPr>
        <p:txBody>
          <a:bodyPr wrap="square" rtlCol="0">
            <a:spAutoFit/>
          </a:bodyPr>
          <a:lstStyle/>
          <a:p>
            <a:r>
              <a:rPr lang="es-AR" sz="1600" dirty="0"/>
              <a:t>CS</a:t>
            </a:r>
          </a:p>
        </p:txBody>
      </p:sp>
      <p:sp>
        <p:nvSpPr>
          <p:cNvPr id="57" name="TextBox 56">
            <a:extLst>
              <a:ext uri="{FF2B5EF4-FFF2-40B4-BE49-F238E27FC236}">
                <a16:creationId xmlns:a16="http://schemas.microsoft.com/office/drawing/2014/main" id="{97BA9DA0-5614-452F-B0A8-B32C1714173D}"/>
              </a:ext>
            </a:extLst>
          </p:cNvPr>
          <p:cNvSpPr txBox="1"/>
          <p:nvPr/>
        </p:nvSpPr>
        <p:spPr>
          <a:xfrm>
            <a:off x="1064278" y="2526564"/>
            <a:ext cx="574279" cy="338554"/>
          </a:xfrm>
          <a:prstGeom prst="rect">
            <a:avLst/>
          </a:prstGeom>
          <a:noFill/>
        </p:spPr>
        <p:txBody>
          <a:bodyPr wrap="square" rtlCol="0">
            <a:spAutoFit/>
          </a:bodyPr>
          <a:lstStyle/>
          <a:p>
            <a:r>
              <a:rPr lang="es-AR" sz="1600" dirty="0"/>
              <a:t>CU</a:t>
            </a:r>
          </a:p>
        </p:txBody>
      </p:sp>
      <p:sp>
        <p:nvSpPr>
          <p:cNvPr id="63" name="Rectangle 62">
            <a:extLst>
              <a:ext uri="{FF2B5EF4-FFF2-40B4-BE49-F238E27FC236}">
                <a16:creationId xmlns:a16="http://schemas.microsoft.com/office/drawing/2014/main" id="{F970C109-DC4C-4B1F-883C-EDE32C525F7B}"/>
              </a:ext>
            </a:extLst>
          </p:cNvPr>
          <p:cNvSpPr/>
          <p:nvPr/>
        </p:nvSpPr>
        <p:spPr>
          <a:xfrm>
            <a:off x="1272421" y="4755362"/>
            <a:ext cx="1177794" cy="3385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71" name="TextBox 70">
            <a:extLst>
              <a:ext uri="{FF2B5EF4-FFF2-40B4-BE49-F238E27FC236}">
                <a16:creationId xmlns:a16="http://schemas.microsoft.com/office/drawing/2014/main" id="{959D4DFD-D1B3-4A3E-BF87-F8FFA2C72F62}"/>
              </a:ext>
            </a:extLst>
          </p:cNvPr>
          <p:cNvSpPr txBox="1"/>
          <p:nvPr/>
        </p:nvSpPr>
        <p:spPr>
          <a:xfrm>
            <a:off x="1250681" y="5085184"/>
            <a:ext cx="552985" cy="276999"/>
          </a:xfrm>
          <a:prstGeom prst="rect">
            <a:avLst/>
          </a:prstGeom>
          <a:noFill/>
        </p:spPr>
        <p:txBody>
          <a:bodyPr wrap="square" rtlCol="0">
            <a:spAutoFit/>
          </a:bodyPr>
          <a:lstStyle/>
          <a:p>
            <a:r>
              <a:rPr lang="es-AR" sz="1200" dirty="0"/>
              <a:t>COP</a:t>
            </a:r>
          </a:p>
        </p:txBody>
      </p:sp>
      <p:sp>
        <p:nvSpPr>
          <p:cNvPr id="72" name="TextBox 71">
            <a:extLst>
              <a:ext uri="{FF2B5EF4-FFF2-40B4-BE49-F238E27FC236}">
                <a16:creationId xmlns:a16="http://schemas.microsoft.com/office/drawing/2014/main" id="{16AA6F80-1D99-46D3-A730-8C5542A66A4D}"/>
              </a:ext>
            </a:extLst>
          </p:cNvPr>
          <p:cNvSpPr txBox="1"/>
          <p:nvPr/>
        </p:nvSpPr>
        <p:spPr>
          <a:xfrm>
            <a:off x="1868532" y="5085184"/>
            <a:ext cx="625480" cy="276999"/>
          </a:xfrm>
          <a:prstGeom prst="rect">
            <a:avLst/>
          </a:prstGeom>
          <a:noFill/>
        </p:spPr>
        <p:txBody>
          <a:bodyPr wrap="square" rtlCol="0">
            <a:spAutoFit/>
          </a:bodyPr>
          <a:lstStyle/>
          <a:p>
            <a:r>
              <a:rPr lang="es-AR" sz="1200" dirty="0"/>
              <a:t>DATA</a:t>
            </a:r>
          </a:p>
        </p:txBody>
      </p:sp>
      <p:cxnSp>
        <p:nvCxnSpPr>
          <p:cNvPr id="74" name="Straight Connector 73">
            <a:extLst>
              <a:ext uri="{FF2B5EF4-FFF2-40B4-BE49-F238E27FC236}">
                <a16:creationId xmlns:a16="http://schemas.microsoft.com/office/drawing/2014/main" id="{FCBB656F-9F3A-4A12-A7F5-1973CF15DC57}"/>
              </a:ext>
            </a:extLst>
          </p:cNvPr>
          <p:cNvCxnSpPr>
            <a:stCxn id="63" idx="0"/>
            <a:endCxn id="63" idx="2"/>
          </p:cNvCxnSpPr>
          <p:nvPr/>
        </p:nvCxnSpPr>
        <p:spPr>
          <a:xfrm>
            <a:off x="1861318" y="4755362"/>
            <a:ext cx="0" cy="338554"/>
          </a:xfrm>
          <a:prstGeom prst="line">
            <a:avLst/>
          </a:prstGeom>
          <a:ln>
            <a:solidFill>
              <a:srgbClr val="C00000"/>
            </a:solidFill>
            <a:tailEnd type="none"/>
          </a:ln>
        </p:spPr>
        <p:style>
          <a:lnRef idx="1">
            <a:schemeClr val="accent1"/>
          </a:lnRef>
          <a:fillRef idx="0">
            <a:schemeClr val="accent1"/>
          </a:fillRef>
          <a:effectRef idx="0">
            <a:schemeClr val="accent1"/>
          </a:effectRef>
          <a:fontRef idx="minor">
            <a:schemeClr val="tx1"/>
          </a:fontRef>
        </p:style>
      </p:cxnSp>
      <p:sp>
        <p:nvSpPr>
          <p:cNvPr id="77" name="Rectangle 76">
            <a:extLst>
              <a:ext uri="{FF2B5EF4-FFF2-40B4-BE49-F238E27FC236}">
                <a16:creationId xmlns:a16="http://schemas.microsoft.com/office/drawing/2014/main" id="{996763BB-9941-4915-91CD-5000581FC5BC}"/>
              </a:ext>
            </a:extLst>
          </p:cNvPr>
          <p:cNvSpPr/>
          <p:nvPr/>
        </p:nvSpPr>
        <p:spPr>
          <a:xfrm>
            <a:off x="1264362" y="5293971"/>
            <a:ext cx="1099942" cy="33855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sz="1200" dirty="0"/>
          </a:p>
        </p:txBody>
      </p:sp>
      <p:sp>
        <p:nvSpPr>
          <p:cNvPr id="78" name="TextBox 77">
            <a:extLst>
              <a:ext uri="{FF2B5EF4-FFF2-40B4-BE49-F238E27FC236}">
                <a16:creationId xmlns:a16="http://schemas.microsoft.com/office/drawing/2014/main" id="{B733BF60-450F-47DA-92AA-1CE07E609F05}"/>
              </a:ext>
            </a:extLst>
          </p:cNvPr>
          <p:cNvSpPr txBox="1"/>
          <p:nvPr/>
        </p:nvSpPr>
        <p:spPr>
          <a:xfrm>
            <a:off x="1282468" y="5302703"/>
            <a:ext cx="1099943" cy="276999"/>
          </a:xfrm>
          <a:prstGeom prst="rect">
            <a:avLst/>
          </a:prstGeom>
          <a:noFill/>
        </p:spPr>
        <p:txBody>
          <a:bodyPr wrap="square" rtlCol="0">
            <a:spAutoFit/>
          </a:bodyPr>
          <a:lstStyle/>
          <a:p>
            <a:r>
              <a:rPr lang="es-AR" sz="1200" dirty="0"/>
              <a:t>Decodificador</a:t>
            </a:r>
          </a:p>
        </p:txBody>
      </p:sp>
      <p:sp>
        <p:nvSpPr>
          <p:cNvPr id="79" name="TextBox 78">
            <a:extLst>
              <a:ext uri="{FF2B5EF4-FFF2-40B4-BE49-F238E27FC236}">
                <a16:creationId xmlns:a16="http://schemas.microsoft.com/office/drawing/2014/main" id="{B09FCBE1-2346-4786-979C-FC4F5134402A}"/>
              </a:ext>
            </a:extLst>
          </p:cNvPr>
          <p:cNvSpPr txBox="1"/>
          <p:nvPr/>
        </p:nvSpPr>
        <p:spPr>
          <a:xfrm>
            <a:off x="5806380" y="5445224"/>
            <a:ext cx="1800200" cy="369332"/>
          </a:xfrm>
          <a:prstGeom prst="rect">
            <a:avLst/>
          </a:prstGeom>
          <a:noFill/>
          <a:ln>
            <a:solidFill>
              <a:schemeClr val="accent1">
                <a:shade val="50000"/>
              </a:schemeClr>
            </a:solidFill>
          </a:ln>
        </p:spPr>
        <p:txBody>
          <a:bodyPr wrap="square" rtlCol="0">
            <a:spAutoFit/>
          </a:bodyPr>
          <a:lstStyle/>
          <a:p>
            <a:r>
              <a:rPr lang="es-AR" dirty="0"/>
              <a:t>MDR</a:t>
            </a:r>
          </a:p>
        </p:txBody>
      </p:sp>
      <p:sp>
        <p:nvSpPr>
          <p:cNvPr id="80" name="TextBox 79">
            <a:extLst>
              <a:ext uri="{FF2B5EF4-FFF2-40B4-BE49-F238E27FC236}">
                <a16:creationId xmlns:a16="http://schemas.microsoft.com/office/drawing/2014/main" id="{56CE3940-AE91-4244-8596-73AB9345F4D3}"/>
              </a:ext>
            </a:extLst>
          </p:cNvPr>
          <p:cNvSpPr txBox="1"/>
          <p:nvPr/>
        </p:nvSpPr>
        <p:spPr>
          <a:xfrm>
            <a:off x="1557908" y="5733256"/>
            <a:ext cx="1780098" cy="646331"/>
          </a:xfrm>
          <a:prstGeom prst="rect">
            <a:avLst/>
          </a:prstGeom>
          <a:noFill/>
          <a:ln>
            <a:solidFill>
              <a:schemeClr val="tx1"/>
            </a:solidFill>
          </a:ln>
        </p:spPr>
        <p:txBody>
          <a:bodyPr wrap="square" rtlCol="0">
            <a:spAutoFit/>
          </a:bodyPr>
          <a:lstStyle/>
          <a:p>
            <a:r>
              <a:rPr lang="es-AR" dirty="0"/>
              <a:t>ALU</a:t>
            </a:r>
          </a:p>
          <a:p>
            <a:r>
              <a:rPr lang="es-AR" dirty="0"/>
              <a:t>Registros - </a:t>
            </a:r>
            <a:r>
              <a:rPr lang="es-AR" dirty="0" err="1"/>
              <a:t>Flags</a:t>
            </a:r>
            <a:endParaRPr lang="es-AR" dirty="0"/>
          </a:p>
        </p:txBody>
      </p:sp>
      <p:cxnSp>
        <p:nvCxnSpPr>
          <p:cNvPr id="82" name="Connector: Elbow 81">
            <a:extLst>
              <a:ext uri="{FF2B5EF4-FFF2-40B4-BE49-F238E27FC236}">
                <a16:creationId xmlns:a16="http://schemas.microsoft.com/office/drawing/2014/main" id="{E3065689-FF3A-4A91-A016-48804FCD7F8E}"/>
              </a:ext>
            </a:extLst>
          </p:cNvPr>
          <p:cNvCxnSpPr>
            <a:cxnSpLocks/>
            <a:endCxn id="80" idx="1"/>
          </p:cNvCxnSpPr>
          <p:nvPr/>
        </p:nvCxnSpPr>
        <p:spPr>
          <a:xfrm rot="16200000" flipH="1">
            <a:off x="1206709" y="5705223"/>
            <a:ext cx="395172" cy="307225"/>
          </a:xfrm>
          <a:prstGeom prst="bentConnector2">
            <a:avLst/>
          </a:prstGeom>
          <a:ln>
            <a:solidFill>
              <a:schemeClr val="tx1"/>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84" name="TextBox 83">
            <a:extLst>
              <a:ext uri="{FF2B5EF4-FFF2-40B4-BE49-F238E27FC236}">
                <a16:creationId xmlns:a16="http://schemas.microsoft.com/office/drawing/2014/main" id="{47CB250E-7E42-47FF-B01F-AE8BD333A6AC}"/>
              </a:ext>
            </a:extLst>
          </p:cNvPr>
          <p:cNvSpPr txBox="1"/>
          <p:nvPr/>
        </p:nvSpPr>
        <p:spPr>
          <a:xfrm>
            <a:off x="2498832" y="4797152"/>
            <a:ext cx="480501" cy="338554"/>
          </a:xfrm>
          <a:prstGeom prst="rect">
            <a:avLst/>
          </a:prstGeom>
          <a:noFill/>
        </p:spPr>
        <p:txBody>
          <a:bodyPr wrap="square" rtlCol="0">
            <a:spAutoFit/>
          </a:bodyPr>
          <a:lstStyle/>
          <a:p>
            <a:r>
              <a:rPr lang="es-AR" sz="1600" dirty="0"/>
              <a:t>IR</a:t>
            </a:r>
          </a:p>
        </p:txBody>
      </p:sp>
      <p:sp>
        <p:nvSpPr>
          <p:cNvPr id="85" name="TextBox 84">
            <a:extLst>
              <a:ext uri="{FF2B5EF4-FFF2-40B4-BE49-F238E27FC236}">
                <a16:creationId xmlns:a16="http://schemas.microsoft.com/office/drawing/2014/main" id="{AAB15863-FB8B-47C1-A894-3D6FA9062E9B}"/>
              </a:ext>
            </a:extLst>
          </p:cNvPr>
          <p:cNvSpPr txBox="1"/>
          <p:nvPr/>
        </p:nvSpPr>
        <p:spPr>
          <a:xfrm>
            <a:off x="8659518" y="1737361"/>
            <a:ext cx="2619470" cy="369332"/>
          </a:xfrm>
          <a:prstGeom prst="rect">
            <a:avLst/>
          </a:prstGeom>
          <a:noFill/>
        </p:spPr>
        <p:txBody>
          <a:bodyPr wrap="square" rtlCol="0">
            <a:spAutoFit/>
          </a:bodyPr>
          <a:lstStyle/>
          <a:p>
            <a:r>
              <a:rPr lang="es-AR" b="1" dirty="0"/>
              <a:t>Ejemplo 2.txt</a:t>
            </a:r>
          </a:p>
        </p:txBody>
      </p:sp>
    </p:spTree>
    <p:extLst>
      <p:ext uri="{BB962C8B-B14F-4D97-AF65-F5344CB8AC3E}">
        <p14:creationId xmlns:p14="http://schemas.microsoft.com/office/powerpoint/2010/main" val="1089488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AR" dirty="0"/>
              <a:t>Ciclo de instrucción – Actividades previas</a:t>
            </a:r>
          </a:p>
        </p:txBody>
      </p:sp>
      <p:sp>
        <p:nvSpPr>
          <p:cNvPr id="7" name="Marcador de pie de página 6"/>
          <p:cNvSpPr>
            <a:spLocks noGrp="1"/>
          </p:cNvSpPr>
          <p:nvPr>
            <p:ph type="ftr" sz="quarter" idx="11"/>
          </p:nvPr>
        </p:nvSpPr>
        <p:spPr/>
        <p:txBody>
          <a:bodyPr/>
          <a:lstStyle/>
          <a:p>
            <a:r>
              <a:rPr lang="en-US" dirty="0" err="1"/>
              <a:t>Arquitectura</a:t>
            </a:r>
            <a:r>
              <a:rPr lang="en-US" dirty="0"/>
              <a:t> de </a:t>
            </a:r>
            <a:r>
              <a:rPr lang="en-US" dirty="0" err="1"/>
              <a:t>Computadores</a:t>
            </a:r>
            <a:endParaRPr lang="en-US" dirty="0"/>
          </a:p>
        </p:txBody>
      </p:sp>
      <p:sp>
        <p:nvSpPr>
          <p:cNvPr id="8" name="Marcador de número de diapositiva 7"/>
          <p:cNvSpPr>
            <a:spLocks noGrp="1"/>
          </p:cNvSpPr>
          <p:nvPr>
            <p:ph type="sldNum" sz="quarter" idx="12"/>
          </p:nvPr>
        </p:nvSpPr>
        <p:spPr/>
        <p:txBody>
          <a:bodyPr/>
          <a:lstStyle/>
          <a:p>
            <a:fld id="{E5137D0E-4A4F-4307-8994-C1891D747D59}" type="slidenum">
              <a:rPr lang="en-US" smtClean="0"/>
              <a:t>18</a:t>
            </a:fld>
            <a:endParaRPr lang="en-US" dirty="0"/>
          </a:p>
        </p:txBody>
      </p:sp>
      <p:sp>
        <p:nvSpPr>
          <p:cNvPr id="9" name="TextBox 8">
            <a:extLst>
              <a:ext uri="{FF2B5EF4-FFF2-40B4-BE49-F238E27FC236}">
                <a16:creationId xmlns:a16="http://schemas.microsoft.com/office/drawing/2014/main" id="{47BE571F-2055-485C-9FD3-0BCC4F25D872}"/>
              </a:ext>
            </a:extLst>
          </p:cNvPr>
          <p:cNvSpPr txBox="1"/>
          <p:nvPr/>
        </p:nvSpPr>
        <p:spPr>
          <a:xfrm>
            <a:off x="304038" y="2195572"/>
            <a:ext cx="2471737" cy="369332"/>
          </a:xfrm>
          <a:prstGeom prst="rect">
            <a:avLst/>
          </a:prstGeom>
          <a:noFill/>
          <a:ln>
            <a:noFill/>
          </a:ln>
        </p:spPr>
        <p:txBody>
          <a:bodyPr wrap="square" rtlCol="0">
            <a:spAutoFit/>
          </a:bodyPr>
          <a:lstStyle/>
          <a:p>
            <a:r>
              <a:rPr lang="es-AR" dirty="0"/>
              <a:t>CPU = CU + ALU</a:t>
            </a:r>
          </a:p>
        </p:txBody>
      </p:sp>
      <p:sp>
        <p:nvSpPr>
          <p:cNvPr id="11" name="Rectangle 10">
            <a:extLst>
              <a:ext uri="{FF2B5EF4-FFF2-40B4-BE49-F238E27FC236}">
                <a16:creationId xmlns:a16="http://schemas.microsoft.com/office/drawing/2014/main" id="{5EADCEB0-D947-4A8C-BB6C-4BBAEC7C8BF3}"/>
              </a:ext>
            </a:extLst>
          </p:cNvPr>
          <p:cNvSpPr/>
          <p:nvPr/>
        </p:nvSpPr>
        <p:spPr>
          <a:xfrm>
            <a:off x="1053852" y="2564904"/>
            <a:ext cx="2012926" cy="30963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2" name="Rectangle 11">
            <a:extLst>
              <a:ext uri="{FF2B5EF4-FFF2-40B4-BE49-F238E27FC236}">
                <a16:creationId xmlns:a16="http://schemas.microsoft.com/office/drawing/2014/main" id="{3F2168AD-96A6-4A66-B51E-8E4F85DE4D4A}"/>
              </a:ext>
            </a:extLst>
          </p:cNvPr>
          <p:cNvSpPr/>
          <p:nvPr/>
        </p:nvSpPr>
        <p:spPr>
          <a:xfrm>
            <a:off x="2187347" y="2564904"/>
            <a:ext cx="879431" cy="80139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s-AR" dirty="0"/>
              <a:t>MMU</a:t>
            </a:r>
          </a:p>
        </p:txBody>
      </p:sp>
      <p:sp>
        <p:nvSpPr>
          <p:cNvPr id="13" name="Rectangle 12">
            <a:extLst>
              <a:ext uri="{FF2B5EF4-FFF2-40B4-BE49-F238E27FC236}">
                <a16:creationId xmlns:a16="http://schemas.microsoft.com/office/drawing/2014/main" id="{7C6CACA4-49D8-4972-8785-C8942D552499}"/>
              </a:ext>
            </a:extLst>
          </p:cNvPr>
          <p:cNvSpPr/>
          <p:nvPr/>
        </p:nvSpPr>
        <p:spPr>
          <a:xfrm>
            <a:off x="1277018" y="3466554"/>
            <a:ext cx="1152128" cy="28803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solidFill>
                  <a:schemeClr val="tx1"/>
                </a:solidFill>
              </a:rPr>
              <a:t>0100</a:t>
            </a:r>
          </a:p>
        </p:txBody>
      </p:sp>
      <p:sp>
        <p:nvSpPr>
          <p:cNvPr id="14" name="TextBox 13">
            <a:extLst>
              <a:ext uri="{FF2B5EF4-FFF2-40B4-BE49-F238E27FC236}">
                <a16:creationId xmlns:a16="http://schemas.microsoft.com/office/drawing/2014/main" id="{826EFD9A-42EC-4A54-AABE-B80DE919AA2C}"/>
              </a:ext>
            </a:extLst>
          </p:cNvPr>
          <p:cNvSpPr txBox="1"/>
          <p:nvPr/>
        </p:nvSpPr>
        <p:spPr>
          <a:xfrm>
            <a:off x="1011753" y="3023090"/>
            <a:ext cx="1152128" cy="338554"/>
          </a:xfrm>
          <a:prstGeom prst="rect">
            <a:avLst/>
          </a:prstGeom>
          <a:noFill/>
        </p:spPr>
        <p:txBody>
          <a:bodyPr wrap="square" rtlCol="0">
            <a:spAutoFit/>
          </a:bodyPr>
          <a:lstStyle/>
          <a:p>
            <a:r>
              <a:rPr lang="es-AR" sz="1600" dirty="0"/>
              <a:t>Registros</a:t>
            </a:r>
          </a:p>
        </p:txBody>
      </p:sp>
      <p:sp>
        <p:nvSpPr>
          <p:cNvPr id="15" name="Rectangle 14">
            <a:extLst>
              <a:ext uri="{FF2B5EF4-FFF2-40B4-BE49-F238E27FC236}">
                <a16:creationId xmlns:a16="http://schemas.microsoft.com/office/drawing/2014/main" id="{5352B5FC-8B56-4424-A5F5-A4FE60CFDBED}"/>
              </a:ext>
            </a:extLst>
          </p:cNvPr>
          <p:cNvSpPr/>
          <p:nvPr/>
        </p:nvSpPr>
        <p:spPr>
          <a:xfrm>
            <a:off x="17589" y="5764668"/>
            <a:ext cx="1080120" cy="54060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1200" dirty="0">
                <a:solidFill>
                  <a:schemeClr val="tx1"/>
                </a:solidFill>
              </a:rPr>
              <a:t>Reloj y Secuenciador</a:t>
            </a:r>
          </a:p>
        </p:txBody>
      </p:sp>
      <p:sp>
        <p:nvSpPr>
          <p:cNvPr id="16" name="Rectangle 15">
            <a:extLst>
              <a:ext uri="{FF2B5EF4-FFF2-40B4-BE49-F238E27FC236}">
                <a16:creationId xmlns:a16="http://schemas.microsoft.com/office/drawing/2014/main" id="{7E41CB7A-4530-4452-99E5-1298E70BFBA2}"/>
              </a:ext>
            </a:extLst>
          </p:cNvPr>
          <p:cNvSpPr/>
          <p:nvPr/>
        </p:nvSpPr>
        <p:spPr>
          <a:xfrm>
            <a:off x="5734372" y="2314056"/>
            <a:ext cx="1987289" cy="298864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7" name="TextBox 16">
            <a:extLst>
              <a:ext uri="{FF2B5EF4-FFF2-40B4-BE49-F238E27FC236}">
                <a16:creationId xmlns:a16="http://schemas.microsoft.com/office/drawing/2014/main" id="{7564D25A-AD24-412C-9E3C-5DD7668F3DD2}"/>
              </a:ext>
            </a:extLst>
          </p:cNvPr>
          <p:cNvSpPr txBox="1"/>
          <p:nvPr/>
        </p:nvSpPr>
        <p:spPr>
          <a:xfrm>
            <a:off x="6499278" y="1899921"/>
            <a:ext cx="2160240" cy="369332"/>
          </a:xfrm>
          <a:prstGeom prst="rect">
            <a:avLst/>
          </a:prstGeom>
          <a:noFill/>
        </p:spPr>
        <p:txBody>
          <a:bodyPr wrap="square" rtlCol="0">
            <a:spAutoFit/>
          </a:bodyPr>
          <a:lstStyle/>
          <a:p>
            <a:r>
              <a:rPr lang="es-AR" dirty="0"/>
              <a:t>Memoria Principal</a:t>
            </a:r>
          </a:p>
        </p:txBody>
      </p:sp>
      <p:cxnSp>
        <p:nvCxnSpPr>
          <p:cNvPr id="19" name="Connector: Elbow 18">
            <a:extLst>
              <a:ext uri="{FF2B5EF4-FFF2-40B4-BE49-F238E27FC236}">
                <a16:creationId xmlns:a16="http://schemas.microsoft.com/office/drawing/2014/main" id="{75548503-0049-4AE2-946E-93AC495961F1}"/>
              </a:ext>
            </a:extLst>
          </p:cNvPr>
          <p:cNvCxnSpPr>
            <a:cxnSpLocks/>
            <a:stCxn id="15" idx="0"/>
            <a:endCxn id="11" idx="1"/>
          </p:cNvCxnSpPr>
          <p:nvPr/>
        </p:nvCxnSpPr>
        <p:spPr>
          <a:xfrm rot="5400000" flipH="1" flipV="1">
            <a:off x="-20046" y="4690771"/>
            <a:ext cx="1651592" cy="496203"/>
          </a:xfrm>
          <a:prstGeom prst="bentConnector2">
            <a:avLst/>
          </a:prstGeom>
          <a:ln>
            <a:solidFill>
              <a:schemeClr val="accent1"/>
            </a:solidFill>
            <a:tailEnd type="none"/>
          </a:ln>
        </p:spPr>
        <p:style>
          <a:lnRef idx="1">
            <a:schemeClr val="accent1"/>
          </a:lnRef>
          <a:fillRef idx="0">
            <a:schemeClr val="accent1"/>
          </a:fillRef>
          <a:effectRef idx="0">
            <a:schemeClr val="accent1"/>
          </a:effectRef>
          <a:fontRef idx="minor">
            <a:schemeClr val="tx1"/>
          </a:fontRef>
        </p:style>
      </p:cxnSp>
      <p:sp>
        <p:nvSpPr>
          <p:cNvPr id="22" name="Arrow: Left-Right 21">
            <a:extLst>
              <a:ext uri="{FF2B5EF4-FFF2-40B4-BE49-F238E27FC236}">
                <a16:creationId xmlns:a16="http://schemas.microsoft.com/office/drawing/2014/main" id="{26F8B1D8-734B-40C5-9152-CFD7D42E669A}"/>
              </a:ext>
            </a:extLst>
          </p:cNvPr>
          <p:cNvSpPr/>
          <p:nvPr/>
        </p:nvSpPr>
        <p:spPr>
          <a:xfrm>
            <a:off x="3142083" y="5298039"/>
            <a:ext cx="2535141" cy="507225"/>
          </a:xfrm>
          <a:prstGeom prst="leftRightArrow">
            <a:avLst>
              <a:gd name="adj1" fmla="val 38733"/>
              <a:gd name="adj2" fmla="val 50000"/>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24" name="TextBox 23">
            <a:extLst>
              <a:ext uri="{FF2B5EF4-FFF2-40B4-BE49-F238E27FC236}">
                <a16:creationId xmlns:a16="http://schemas.microsoft.com/office/drawing/2014/main" id="{1FF6C66B-FBEC-4052-A8AF-CBC140198C7E}"/>
              </a:ext>
            </a:extLst>
          </p:cNvPr>
          <p:cNvSpPr txBox="1"/>
          <p:nvPr/>
        </p:nvSpPr>
        <p:spPr>
          <a:xfrm>
            <a:off x="3469254" y="5131658"/>
            <a:ext cx="1468708" cy="369332"/>
          </a:xfrm>
          <a:prstGeom prst="rect">
            <a:avLst/>
          </a:prstGeom>
          <a:noFill/>
        </p:spPr>
        <p:txBody>
          <a:bodyPr wrap="square" rtlCol="0">
            <a:spAutoFit/>
          </a:bodyPr>
          <a:lstStyle/>
          <a:p>
            <a:r>
              <a:rPr lang="es-AR" dirty="0"/>
              <a:t>Bus de datos</a:t>
            </a:r>
          </a:p>
        </p:txBody>
      </p:sp>
      <p:sp>
        <p:nvSpPr>
          <p:cNvPr id="25" name="Arrow: Right 24">
            <a:extLst>
              <a:ext uri="{FF2B5EF4-FFF2-40B4-BE49-F238E27FC236}">
                <a16:creationId xmlns:a16="http://schemas.microsoft.com/office/drawing/2014/main" id="{FD14DCAC-2D11-40EC-BC33-CC76EDAC416B}"/>
              </a:ext>
            </a:extLst>
          </p:cNvPr>
          <p:cNvSpPr/>
          <p:nvPr/>
        </p:nvSpPr>
        <p:spPr>
          <a:xfrm>
            <a:off x="3090244" y="2620751"/>
            <a:ext cx="2024175" cy="718268"/>
          </a:xfrm>
          <a:prstGeom prst="rightArrow">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dirty="0"/>
          </a:p>
        </p:txBody>
      </p:sp>
      <p:sp>
        <p:nvSpPr>
          <p:cNvPr id="26" name="TextBox 25">
            <a:extLst>
              <a:ext uri="{FF2B5EF4-FFF2-40B4-BE49-F238E27FC236}">
                <a16:creationId xmlns:a16="http://schemas.microsoft.com/office/drawing/2014/main" id="{EB0C876F-1507-40C8-852B-C71868242D5F}"/>
              </a:ext>
            </a:extLst>
          </p:cNvPr>
          <p:cNvSpPr txBox="1"/>
          <p:nvPr/>
        </p:nvSpPr>
        <p:spPr>
          <a:xfrm>
            <a:off x="3105016" y="2810788"/>
            <a:ext cx="2144495" cy="369332"/>
          </a:xfrm>
          <a:prstGeom prst="rect">
            <a:avLst/>
          </a:prstGeom>
          <a:noFill/>
        </p:spPr>
        <p:txBody>
          <a:bodyPr wrap="square" rtlCol="0">
            <a:spAutoFit/>
          </a:bodyPr>
          <a:lstStyle/>
          <a:p>
            <a:r>
              <a:rPr lang="es-AR" dirty="0"/>
              <a:t>Bus de direcciones</a:t>
            </a:r>
          </a:p>
        </p:txBody>
      </p:sp>
      <p:cxnSp>
        <p:nvCxnSpPr>
          <p:cNvPr id="30" name="Connector: Elbow 29">
            <a:extLst>
              <a:ext uri="{FF2B5EF4-FFF2-40B4-BE49-F238E27FC236}">
                <a16:creationId xmlns:a16="http://schemas.microsoft.com/office/drawing/2014/main" id="{567584AA-F0F3-49D1-A665-5C218BE157E6}"/>
              </a:ext>
            </a:extLst>
          </p:cNvPr>
          <p:cNvCxnSpPr>
            <a:cxnSpLocks/>
            <a:stCxn id="11" idx="0"/>
            <a:endCxn id="3" idx="0"/>
          </p:cNvCxnSpPr>
          <p:nvPr/>
        </p:nvCxnSpPr>
        <p:spPr>
          <a:xfrm rot="5400000" flipH="1" flipV="1">
            <a:off x="4096361" y="250358"/>
            <a:ext cx="278500" cy="4350592"/>
          </a:xfrm>
          <a:prstGeom prst="bentConnector3">
            <a:avLst>
              <a:gd name="adj1" fmla="val 182083"/>
            </a:avLst>
          </a:prstGeom>
          <a:ln w="28575" cmpd="sng">
            <a:solidFill>
              <a:srgbClr val="C0000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E12F0518-A04D-4BEE-B060-49178D278047}"/>
              </a:ext>
            </a:extLst>
          </p:cNvPr>
          <p:cNvSpPr txBox="1"/>
          <p:nvPr/>
        </p:nvSpPr>
        <p:spPr>
          <a:xfrm>
            <a:off x="3338006" y="1700808"/>
            <a:ext cx="1731204" cy="369332"/>
          </a:xfrm>
          <a:prstGeom prst="rect">
            <a:avLst/>
          </a:prstGeom>
          <a:noFill/>
        </p:spPr>
        <p:txBody>
          <a:bodyPr wrap="square" rtlCol="0">
            <a:spAutoFit/>
          </a:bodyPr>
          <a:lstStyle/>
          <a:p>
            <a:r>
              <a:rPr lang="es-AR" dirty="0"/>
              <a:t>Bus de Control</a:t>
            </a:r>
          </a:p>
        </p:txBody>
      </p:sp>
      <p:sp>
        <p:nvSpPr>
          <p:cNvPr id="3" name="TextBox 2">
            <a:extLst>
              <a:ext uri="{FF2B5EF4-FFF2-40B4-BE49-F238E27FC236}">
                <a16:creationId xmlns:a16="http://schemas.microsoft.com/office/drawing/2014/main" id="{DA2AAA00-C3D6-4EB7-8DCE-ACB2CF7F1D15}"/>
              </a:ext>
            </a:extLst>
          </p:cNvPr>
          <p:cNvSpPr txBox="1"/>
          <p:nvPr/>
        </p:nvSpPr>
        <p:spPr>
          <a:xfrm>
            <a:off x="5863306" y="2286404"/>
            <a:ext cx="1095202" cy="307777"/>
          </a:xfrm>
          <a:prstGeom prst="rect">
            <a:avLst/>
          </a:prstGeom>
          <a:noFill/>
        </p:spPr>
        <p:txBody>
          <a:bodyPr wrap="square" rtlCol="0">
            <a:spAutoFit/>
          </a:bodyPr>
          <a:lstStyle/>
          <a:p>
            <a:r>
              <a:rPr lang="es-AR" sz="1400" dirty="0"/>
              <a:t>Segmento</a:t>
            </a:r>
          </a:p>
        </p:txBody>
      </p:sp>
      <p:sp>
        <p:nvSpPr>
          <p:cNvPr id="5" name="Rectangle 4">
            <a:extLst>
              <a:ext uri="{FF2B5EF4-FFF2-40B4-BE49-F238E27FC236}">
                <a16:creationId xmlns:a16="http://schemas.microsoft.com/office/drawing/2014/main" id="{76AA58E3-8A58-48E3-B95E-2A3A17EF48B8}"/>
              </a:ext>
            </a:extLst>
          </p:cNvPr>
          <p:cNvSpPr/>
          <p:nvPr/>
        </p:nvSpPr>
        <p:spPr>
          <a:xfrm>
            <a:off x="5878388" y="2608899"/>
            <a:ext cx="1293112" cy="2548293"/>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cxnSp>
        <p:nvCxnSpPr>
          <p:cNvPr id="23" name="Straight Connector 22">
            <a:extLst>
              <a:ext uri="{FF2B5EF4-FFF2-40B4-BE49-F238E27FC236}">
                <a16:creationId xmlns:a16="http://schemas.microsoft.com/office/drawing/2014/main" id="{24FC67D0-8799-4F07-A159-89E263C36504}"/>
              </a:ext>
            </a:extLst>
          </p:cNvPr>
          <p:cNvCxnSpPr>
            <a:cxnSpLocks/>
          </p:cNvCxnSpPr>
          <p:nvPr/>
        </p:nvCxnSpPr>
        <p:spPr>
          <a:xfrm>
            <a:off x="5878388" y="3573016"/>
            <a:ext cx="1293112" cy="0"/>
          </a:xfrm>
          <a:prstGeom prst="line">
            <a:avLst/>
          </a:prstGeom>
          <a:ln w="19050">
            <a:solidFill>
              <a:schemeClr val="tx1">
                <a:lumMod val="65000"/>
                <a:lumOff val="3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27D9C884-3A63-4921-A05A-C5AA48665BA8}"/>
              </a:ext>
            </a:extLst>
          </p:cNvPr>
          <p:cNvCxnSpPr>
            <a:cxnSpLocks/>
          </p:cNvCxnSpPr>
          <p:nvPr/>
        </p:nvCxnSpPr>
        <p:spPr>
          <a:xfrm>
            <a:off x="5878388" y="4408107"/>
            <a:ext cx="1283106" cy="0"/>
          </a:xfrm>
          <a:prstGeom prst="line">
            <a:avLst/>
          </a:prstGeom>
          <a:ln w="19050">
            <a:solidFill>
              <a:schemeClr val="tx1">
                <a:lumMod val="65000"/>
                <a:lumOff val="35000"/>
              </a:schemeClr>
            </a:solidFill>
            <a:tailEnd type="non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FFEC59C9-40EA-42BB-85D1-6A06A34B248D}"/>
              </a:ext>
            </a:extLst>
          </p:cNvPr>
          <p:cNvSpPr txBox="1"/>
          <p:nvPr/>
        </p:nvSpPr>
        <p:spPr>
          <a:xfrm>
            <a:off x="7124135" y="2935977"/>
            <a:ext cx="673012" cy="276999"/>
          </a:xfrm>
          <a:prstGeom prst="rect">
            <a:avLst/>
          </a:prstGeom>
          <a:noFill/>
        </p:spPr>
        <p:txBody>
          <a:bodyPr wrap="square" rtlCol="0">
            <a:spAutoFit/>
          </a:bodyPr>
          <a:lstStyle/>
          <a:p>
            <a:r>
              <a:rPr lang="es-AR" sz="1200" dirty="0"/>
              <a:t>Código</a:t>
            </a:r>
          </a:p>
        </p:txBody>
      </p:sp>
      <p:sp>
        <p:nvSpPr>
          <p:cNvPr id="38" name="TextBox 37">
            <a:extLst>
              <a:ext uri="{FF2B5EF4-FFF2-40B4-BE49-F238E27FC236}">
                <a16:creationId xmlns:a16="http://schemas.microsoft.com/office/drawing/2014/main" id="{C5E6218B-072F-42FD-8821-663AD01FCE8A}"/>
              </a:ext>
            </a:extLst>
          </p:cNvPr>
          <p:cNvSpPr txBox="1"/>
          <p:nvPr/>
        </p:nvSpPr>
        <p:spPr>
          <a:xfrm>
            <a:off x="7160380" y="3789040"/>
            <a:ext cx="673012" cy="276999"/>
          </a:xfrm>
          <a:prstGeom prst="rect">
            <a:avLst/>
          </a:prstGeom>
          <a:noFill/>
        </p:spPr>
        <p:txBody>
          <a:bodyPr wrap="square" rtlCol="0">
            <a:spAutoFit/>
          </a:bodyPr>
          <a:lstStyle/>
          <a:p>
            <a:r>
              <a:rPr lang="es-AR" sz="1200" dirty="0"/>
              <a:t>Datos</a:t>
            </a:r>
          </a:p>
        </p:txBody>
      </p:sp>
      <p:sp>
        <p:nvSpPr>
          <p:cNvPr id="39" name="TextBox 38">
            <a:extLst>
              <a:ext uri="{FF2B5EF4-FFF2-40B4-BE49-F238E27FC236}">
                <a16:creationId xmlns:a16="http://schemas.microsoft.com/office/drawing/2014/main" id="{C79C867C-D201-4DD3-8B2A-777E5EF3287A}"/>
              </a:ext>
            </a:extLst>
          </p:cNvPr>
          <p:cNvSpPr txBox="1"/>
          <p:nvPr/>
        </p:nvSpPr>
        <p:spPr>
          <a:xfrm>
            <a:off x="7221600" y="4520153"/>
            <a:ext cx="673012" cy="276999"/>
          </a:xfrm>
          <a:prstGeom prst="rect">
            <a:avLst/>
          </a:prstGeom>
          <a:noFill/>
        </p:spPr>
        <p:txBody>
          <a:bodyPr wrap="square" rtlCol="0">
            <a:spAutoFit/>
          </a:bodyPr>
          <a:lstStyle/>
          <a:p>
            <a:r>
              <a:rPr lang="es-AR" sz="1200" dirty="0"/>
              <a:t>Pila</a:t>
            </a:r>
          </a:p>
        </p:txBody>
      </p:sp>
      <p:sp>
        <p:nvSpPr>
          <p:cNvPr id="35" name="TextBox 34">
            <a:extLst>
              <a:ext uri="{FF2B5EF4-FFF2-40B4-BE49-F238E27FC236}">
                <a16:creationId xmlns:a16="http://schemas.microsoft.com/office/drawing/2014/main" id="{AB423831-1A4C-446A-8D18-4F2B3CD80ADB}"/>
              </a:ext>
            </a:extLst>
          </p:cNvPr>
          <p:cNvSpPr txBox="1"/>
          <p:nvPr/>
        </p:nvSpPr>
        <p:spPr>
          <a:xfrm>
            <a:off x="5446340" y="2368900"/>
            <a:ext cx="230885" cy="2893100"/>
          </a:xfrm>
          <a:prstGeom prst="rect">
            <a:avLst/>
          </a:prstGeom>
          <a:noFill/>
          <a:ln>
            <a:solidFill>
              <a:schemeClr val="tx1"/>
            </a:solidFill>
          </a:ln>
        </p:spPr>
        <p:txBody>
          <a:bodyPr wrap="square" rtlCol="0">
            <a:spAutoFit/>
          </a:bodyPr>
          <a:lstStyle/>
          <a:p>
            <a:r>
              <a:rPr lang="es-AR" sz="1400" dirty="0"/>
              <a:t>Decodifica</a:t>
            </a:r>
          </a:p>
          <a:p>
            <a:r>
              <a:rPr lang="es-AR" sz="1400" dirty="0" err="1"/>
              <a:t>dor</a:t>
            </a:r>
            <a:endParaRPr lang="es-AR" sz="1400" dirty="0"/>
          </a:p>
        </p:txBody>
      </p:sp>
      <p:sp>
        <p:nvSpPr>
          <p:cNvPr id="40" name="TextBox 39">
            <a:extLst>
              <a:ext uri="{FF2B5EF4-FFF2-40B4-BE49-F238E27FC236}">
                <a16:creationId xmlns:a16="http://schemas.microsoft.com/office/drawing/2014/main" id="{F80A03E0-D205-4C17-8B81-0FEF3D672625}"/>
              </a:ext>
            </a:extLst>
          </p:cNvPr>
          <p:cNvSpPr txBox="1"/>
          <p:nvPr/>
        </p:nvSpPr>
        <p:spPr>
          <a:xfrm>
            <a:off x="5164519" y="2564904"/>
            <a:ext cx="281821" cy="830997"/>
          </a:xfrm>
          <a:prstGeom prst="rect">
            <a:avLst/>
          </a:prstGeom>
          <a:noFill/>
          <a:ln>
            <a:solidFill>
              <a:schemeClr val="tx1"/>
            </a:solidFill>
          </a:ln>
        </p:spPr>
        <p:txBody>
          <a:bodyPr wrap="square" rtlCol="0">
            <a:spAutoFit/>
          </a:bodyPr>
          <a:lstStyle/>
          <a:p>
            <a:r>
              <a:rPr lang="es-AR" sz="1600" dirty="0"/>
              <a:t>MAR</a:t>
            </a:r>
          </a:p>
        </p:txBody>
      </p:sp>
      <p:sp>
        <p:nvSpPr>
          <p:cNvPr id="52" name="TextBox 51">
            <a:extLst>
              <a:ext uri="{FF2B5EF4-FFF2-40B4-BE49-F238E27FC236}">
                <a16:creationId xmlns:a16="http://schemas.microsoft.com/office/drawing/2014/main" id="{4D45D782-8CD4-4880-970E-64A7513F6B3B}"/>
              </a:ext>
            </a:extLst>
          </p:cNvPr>
          <p:cNvSpPr txBox="1"/>
          <p:nvPr/>
        </p:nvSpPr>
        <p:spPr>
          <a:xfrm>
            <a:off x="2542124" y="3429000"/>
            <a:ext cx="383936" cy="338554"/>
          </a:xfrm>
          <a:prstGeom prst="rect">
            <a:avLst/>
          </a:prstGeom>
          <a:noFill/>
        </p:spPr>
        <p:txBody>
          <a:bodyPr wrap="square" rtlCol="0">
            <a:spAutoFit/>
          </a:bodyPr>
          <a:lstStyle/>
          <a:p>
            <a:r>
              <a:rPr lang="es-AR" sz="1600" dirty="0"/>
              <a:t>IP</a:t>
            </a:r>
          </a:p>
        </p:txBody>
      </p:sp>
      <p:sp>
        <p:nvSpPr>
          <p:cNvPr id="53" name="Rectangle 52">
            <a:extLst>
              <a:ext uri="{FF2B5EF4-FFF2-40B4-BE49-F238E27FC236}">
                <a16:creationId xmlns:a16="http://schemas.microsoft.com/office/drawing/2014/main" id="{6FE970FD-72BE-4661-9A02-D93DC1EFA2B3}"/>
              </a:ext>
            </a:extLst>
          </p:cNvPr>
          <p:cNvSpPr/>
          <p:nvPr/>
        </p:nvSpPr>
        <p:spPr>
          <a:xfrm>
            <a:off x="1277018" y="3861048"/>
            <a:ext cx="1152128" cy="28803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solidFill>
                  <a:schemeClr val="tx1"/>
                </a:solidFill>
              </a:rPr>
              <a:t>13E0</a:t>
            </a:r>
          </a:p>
        </p:txBody>
      </p:sp>
      <p:sp>
        <p:nvSpPr>
          <p:cNvPr id="54" name="TextBox 53">
            <a:extLst>
              <a:ext uri="{FF2B5EF4-FFF2-40B4-BE49-F238E27FC236}">
                <a16:creationId xmlns:a16="http://schemas.microsoft.com/office/drawing/2014/main" id="{4224A43F-2632-47D8-860A-D1AC49316ED2}"/>
              </a:ext>
            </a:extLst>
          </p:cNvPr>
          <p:cNvSpPr txBox="1"/>
          <p:nvPr/>
        </p:nvSpPr>
        <p:spPr>
          <a:xfrm>
            <a:off x="2566020" y="3810526"/>
            <a:ext cx="480500" cy="338554"/>
          </a:xfrm>
          <a:prstGeom prst="rect">
            <a:avLst/>
          </a:prstGeom>
          <a:noFill/>
        </p:spPr>
        <p:txBody>
          <a:bodyPr wrap="square" rtlCol="0">
            <a:spAutoFit/>
          </a:bodyPr>
          <a:lstStyle/>
          <a:p>
            <a:r>
              <a:rPr lang="es-AR" sz="1600" dirty="0"/>
              <a:t>DS</a:t>
            </a:r>
          </a:p>
        </p:txBody>
      </p:sp>
      <p:sp>
        <p:nvSpPr>
          <p:cNvPr id="55" name="Rectangle 54">
            <a:extLst>
              <a:ext uri="{FF2B5EF4-FFF2-40B4-BE49-F238E27FC236}">
                <a16:creationId xmlns:a16="http://schemas.microsoft.com/office/drawing/2014/main" id="{6C6C8648-0986-4E7F-94BF-3947B5E5BDE9}"/>
              </a:ext>
            </a:extLst>
          </p:cNvPr>
          <p:cNvSpPr/>
          <p:nvPr/>
        </p:nvSpPr>
        <p:spPr>
          <a:xfrm>
            <a:off x="1282658" y="4221088"/>
            <a:ext cx="1152128" cy="28803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solidFill>
                  <a:schemeClr val="tx1"/>
                </a:solidFill>
              </a:rPr>
              <a:t>13E0</a:t>
            </a:r>
          </a:p>
        </p:txBody>
      </p:sp>
      <p:sp>
        <p:nvSpPr>
          <p:cNvPr id="56" name="TextBox 55">
            <a:extLst>
              <a:ext uri="{FF2B5EF4-FFF2-40B4-BE49-F238E27FC236}">
                <a16:creationId xmlns:a16="http://schemas.microsoft.com/office/drawing/2014/main" id="{723AFD2B-BDC6-4255-AD10-3FFDF248EE71}"/>
              </a:ext>
            </a:extLst>
          </p:cNvPr>
          <p:cNvSpPr txBox="1"/>
          <p:nvPr/>
        </p:nvSpPr>
        <p:spPr>
          <a:xfrm>
            <a:off x="2566019" y="4180438"/>
            <a:ext cx="480501" cy="338554"/>
          </a:xfrm>
          <a:prstGeom prst="rect">
            <a:avLst/>
          </a:prstGeom>
          <a:noFill/>
        </p:spPr>
        <p:txBody>
          <a:bodyPr wrap="square" rtlCol="0">
            <a:spAutoFit/>
          </a:bodyPr>
          <a:lstStyle/>
          <a:p>
            <a:r>
              <a:rPr lang="es-AR" sz="1600" dirty="0"/>
              <a:t>CS</a:t>
            </a:r>
          </a:p>
        </p:txBody>
      </p:sp>
      <p:sp>
        <p:nvSpPr>
          <p:cNvPr id="57" name="TextBox 56">
            <a:extLst>
              <a:ext uri="{FF2B5EF4-FFF2-40B4-BE49-F238E27FC236}">
                <a16:creationId xmlns:a16="http://schemas.microsoft.com/office/drawing/2014/main" id="{97BA9DA0-5614-452F-B0A8-B32C1714173D}"/>
              </a:ext>
            </a:extLst>
          </p:cNvPr>
          <p:cNvSpPr txBox="1"/>
          <p:nvPr/>
        </p:nvSpPr>
        <p:spPr>
          <a:xfrm>
            <a:off x="1064278" y="2526564"/>
            <a:ext cx="574279" cy="338554"/>
          </a:xfrm>
          <a:prstGeom prst="rect">
            <a:avLst/>
          </a:prstGeom>
          <a:noFill/>
        </p:spPr>
        <p:txBody>
          <a:bodyPr wrap="square" rtlCol="0">
            <a:spAutoFit/>
          </a:bodyPr>
          <a:lstStyle/>
          <a:p>
            <a:r>
              <a:rPr lang="es-AR" sz="1600" dirty="0"/>
              <a:t>CU</a:t>
            </a:r>
          </a:p>
        </p:txBody>
      </p:sp>
      <p:sp>
        <p:nvSpPr>
          <p:cNvPr id="63" name="Rectangle 62">
            <a:extLst>
              <a:ext uri="{FF2B5EF4-FFF2-40B4-BE49-F238E27FC236}">
                <a16:creationId xmlns:a16="http://schemas.microsoft.com/office/drawing/2014/main" id="{F970C109-DC4C-4B1F-883C-EDE32C525F7B}"/>
              </a:ext>
            </a:extLst>
          </p:cNvPr>
          <p:cNvSpPr/>
          <p:nvPr/>
        </p:nvSpPr>
        <p:spPr>
          <a:xfrm>
            <a:off x="1272421" y="4755362"/>
            <a:ext cx="1177794" cy="3385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71" name="TextBox 70">
            <a:extLst>
              <a:ext uri="{FF2B5EF4-FFF2-40B4-BE49-F238E27FC236}">
                <a16:creationId xmlns:a16="http://schemas.microsoft.com/office/drawing/2014/main" id="{959D4DFD-D1B3-4A3E-BF87-F8FFA2C72F62}"/>
              </a:ext>
            </a:extLst>
          </p:cNvPr>
          <p:cNvSpPr txBox="1"/>
          <p:nvPr/>
        </p:nvSpPr>
        <p:spPr>
          <a:xfrm>
            <a:off x="1250681" y="5085184"/>
            <a:ext cx="552985" cy="276999"/>
          </a:xfrm>
          <a:prstGeom prst="rect">
            <a:avLst/>
          </a:prstGeom>
          <a:noFill/>
        </p:spPr>
        <p:txBody>
          <a:bodyPr wrap="square" rtlCol="0">
            <a:spAutoFit/>
          </a:bodyPr>
          <a:lstStyle/>
          <a:p>
            <a:r>
              <a:rPr lang="es-AR" sz="1200" dirty="0"/>
              <a:t>COP</a:t>
            </a:r>
          </a:p>
        </p:txBody>
      </p:sp>
      <p:sp>
        <p:nvSpPr>
          <p:cNvPr id="72" name="TextBox 71">
            <a:extLst>
              <a:ext uri="{FF2B5EF4-FFF2-40B4-BE49-F238E27FC236}">
                <a16:creationId xmlns:a16="http://schemas.microsoft.com/office/drawing/2014/main" id="{16AA6F80-1D99-46D3-A730-8C5542A66A4D}"/>
              </a:ext>
            </a:extLst>
          </p:cNvPr>
          <p:cNvSpPr txBox="1"/>
          <p:nvPr/>
        </p:nvSpPr>
        <p:spPr>
          <a:xfrm>
            <a:off x="1868532" y="5085184"/>
            <a:ext cx="625480" cy="276999"/>
          </a:xfrm>
          <a:prstGeom prst="rect">
            <a:avLst/>
          </a:prstGeom>
          <a:noFill/>
        </p:spPr>
        <p:txBody>
          <a:bodyPr wrap="square" rtlCol="0">
            <a:spAutoFit/>
          </a:bodyPr>
          <a:lstStyle/>
          <a:p>
            <a:r>
              <a:rPr lang="es-AR" sz="1200" dirty="0"/>
              <a:t>DATA</a:t>
            </a:r>
          </a:p>
        </p:txBody>
      </p:sp>
      <p:cxnSp>
        <p:nvCxnSpPr>
          <p:cNvPr id="74" name="Straight Connector 73">
            <a:extLst>
              <a:ext uri="{FF2B5EF4-FFF2-40B4-BE49-F238E27FC236}">
                <a16:creationId xmlns:a16="http://schemas.microsoft.com/office/drawing/2014/main" id="{FCBB656F-9F3A-4A12-A7F5-1973CF15DC57}"/>
              </a:ext>
            </a:extLst>
          </p:cNvPr>
          <p:cNvCxnSpPr>
            <a:stCxn id="63" idx="0"/>
            <a:endCxn id="63" idx="2"/>
          </p:cNvCxnSpPr>
          <p:nvPr/>
        </p:nvCxnSpPr>
        <p:spPr>
          <a:xfrm>
            <a:off x="1861318" y="4755362"/>
            <a:ext cx="0" cy="338554"/>
          </a:xfrm>
          <a:prstGeom prst="line">
            <a:avLst/>
          </a:prstGeom>
          <a:ln>
            <a:solidFill>
              <a:srgbClr val="C00000"/>
            </a:solidFill>
            <a:tailEnd type="none"/>
          </a:ln>
        </p:spPr>
        <p:style>
          <a:lnRef idx="1">
            <a:schemeClr val="accent1"/>
          </a:lnRef>
          <a:fillRef idx="0">
            <a:schemeClr val="accent1"/>
          </a:fillRef>
          <a:effectRef idx="0">
            <a:schemeClr val="accent1"/>
          </a:effectRef>
          <a:fontRef idx="minor">
            <a:schemeClr val="tx1"/>
          </a:fontRef>
        </p:style>
      </p:cxnSp>
      <p:sp>
        <p:nvSpPr>
          <p:cNvPr id="77" name="Rectangle 76">
            <a:extLst>
              <a:ext uri="{FF2B5EF4-FFF2-40B4-BE49-F238E27FC236}">
                <a16:creationId xmlns:a16="http://schemas.microsoft.com/office/drawing/2014/main" id="{996763BB-9941-4915-91CD-5000581FC5BC}"/>
              </a:ext>
            </a:extLst>
          </p:cNvPr>
          <p:cNvSpPr/>
          <p:nvPr/>
        </p:nvSpPr>
        <p:spPr>
          <a:xfrm>
            <a:off x="1264362" y="5293971"/>
            <a:ext cx="1099942" cy="33855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sz="1200" dirty="0"/>
          </a:p>
        </p:txBody>
      </p:sp>
      <p:sp>
        <p:nvSpPr>
          <p:cNvPr id="78" name="TextBox 77">
            <a:extLst>
              <a:ext uri="{FF2B5EF4-FFF2-40B4-BE49-F238E27FC236}">
                <a16:creationId xmlns:a16="http://schemas.microsoft.com/office/drawing/2014/main" id="{B733BF60-450F-47DA-92AA-1CE07E609F05}"/>
              </a:ext>
            </a:extLst>
          </p:cNvPr>
          <p:cNvSpPr txBox="1"/>
          <p:nvPr/>
        </p:nvSpPr>
        <p:spPr>
          <a:xfrm>
            <a:off x="1282468" y="5302703"/>
            <a:ext cx="1099943" cy="276999"/>
          </a:xfrm>
          <a:prstGeom prst="rect">
            <a:avLst/>
          </a:prstGeom>
          <a:noFill/>
        </p:spPr>
        <p:txBody>
          <a:bodyPr wrap="square" rtlCol="0">
            <a:spAutoFit/>
          </a:bodyPr>
          <a:lstStyle/>
          <a:p>
            <a:r>
              <a:rPr lang="es-AR" sz="1200" dirty="0"/>
              <a:t>Decodificador</a:t>
            </a:r>
          </a:p>
        </p:txBody>
      </p:sp>
      <p:sp>
        <p:nvSpPr>
          <p:cNvPr id="79" name="TextBox 78">
            <a:extLst>
              <a:ext uri="{FF2B5EF4-FFF2-40B4-BE49-F238E27FC236}">
                <a16:creationId xmlns:a16="http://schemas.microsoft.com/office/drawing/2014/main" id="{B09FCBE1-2346-4786-979C-FC4F5134402A}"/>
              </a:ext>
            </a:extLst>
          </p:cNvPr>
          <p:cNvSpPr txBox="1"/>
          <p:nvPr/>
        </p:nvSpPr>
        <p:spPr>
          <a:xfrm>
            <a:off x="5806380" y="5445224"/>
            <a:ext cx="1800200" cy="369332"/>
          </a:xfrm>
          <a:prstGeom prst="rect">
            <a:avLst/>
          </a:prstGeom>
          <a:noFill/>
          <a:ln>
            <a:solidFill>
              <a:schemeClr val="accent1">
                <a:shade val="50000"/>
              </a:schemeClr>
            </a:solidFill>
          </a:ln>
        </p:spPr>
        <p:txBody>
          <a:bodyPr wrap="square" rtlCol="0">
            <a:spAutoFit/>
          </a:bodyPr>
          <a:lstStyle/>
          <a:p>
            <a:r>
              <a:rPr lang="es-AR" dirty="0"/>
              <a:t>MDR</a:t>
            </a:r>
          </a:p>
        </p:txBody>
      </p:sp>
      <p:sp>
        <p:nvSpPr>
          <p:cNvPr id="80" name="TextBox 79">
            <a:extLst>
              <a:ext uri="{FF2B5EF4-FFF2-40B4-BE49-F238E27FC236}">
                <a16:creationId xmlns:a16="http://schemas.microsoft.com/office/drawing/2014/main" id="{56CE3940-AE91-4244-8596-73AB9345F4D3}"/>
              </a:ext>
            </a:extLst>
          </p:cNvPr>
          <p:cNvSpPr txBox="1"/>
          <p:nvPr/>
        </p:nvSpPr>
        <p:spPr>
          <a:xfrm>
            <a:off x="1557908" y="5733256"/>
            <a:ext cx="1780098" cy="646331"/>
          </a:xfrm>
          <a:prstGeom prst="rect">
            <a:avLst/>
          </a:prstGeom>
          <a:noFill/>
          <a:ln>
            <a:solidFill>
              <a:schemeClr val="tx1"/>
            </a:solidFill>
          </a:ln>
        </p:spPr>
        <p:txBody>
          <a:bodyPr wrap="square" rtlCol="0">
            <a:spAutoFit/>
          </a:bodyPr>
          <a:lstStyle/>
          <a:p>
            <a:r>
              <a:rPr lang="es-AR" dirty="0"/>
              <a:t>ALU</a:t>
            </a:r>
          </a:p>
          <a:p>
            <a:r>
              <a:rPr lang="es-AR" dirty="0"/>
              <a:t>Registros - </a:t>
            </a:r>
            <a:r>
              <a:rPr lang="es-AR" dirty="0" err="1"/>
              <a:t>Flags</a:t>
            </a:r>
            <a:endParaRPr lang="es-AR" dirty="0"/>
          </a:p>
        </p:txBody>
      </p:sp>
      <p:cxnSp>
        <p:nvCxnSpPr>
          <p:cNvPr id="82" name="Connector: Elbow 81">
            <a:extLst>
              <a:ext uri="{FF2B5EF4-FFF2-40B4-BE49-F238E27FC236}">
                <a16:creationId xmlns:a16="http://schemas.microsoft.com/office/drawing/2014/main" id="{E3065689-FF3A-4A91-A016-48804FCD7F8E}"/>
              </a:ext>
            </a:extLst>
          </p:cNvPr>
          <p:cNvCxnSpPr>
            <a:cxnSpLocks/>
            <a:endCxn id="80" idx="1"/>
          </p:cNvCxnSpPr>
          <p:nvPr/>
        </p:nvCxnSpPr>
        <p:spPr>
          <a:xfrm rot="16200000" flipH="1">
            <a:off x="1206709" y="5705223"/>
            <a:ext cx="395172" cy="307225"/>
          </a:xfrm>
          <a:prstGeom prst="bentConnector2">
            <a:avLst/>
          </a:prstGeom>
          <a:ln>
            <a:solidFill>
              <a:schemeClr val="tx1"/>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84" name="TextBox 83">
            <a:extLst>
              <a:ext uri="{FF2B5EF4-FFF2-40B4-BE49-F238E27FC236}">
                <a16:creationId xmlns:a16="http://schemas.microsoft.com/office/drawing/2014/main" id="{47CB250E-7E42-47FF-B01F-AE8BD333A6AC}"/>
              </a:ext>
            </a:extLst>
          </p:cNvPr>
          <p:cNvSpPr txBox="1"/>
          <p:nvPr/>
        </p:nvSpPr>
        <p:spPr>
          <a:xfrm>
            <a:off x="2498832" y="4797152"/>
            <a:ext cx="480501" cy="338554"/>
          </a:xfrm>
          <a:prstGeom prst="rect">
            <a:avLst/>
          </a:prstGeom>
          <a:noFill/>
        </p:spPr>
        <p:txBody>
          <a:bodyPr wrap="square" rtlCol="0">
            <a:spAutoFit/>
          </a:bodyPr>
          <a:lstStyle/>
          <a:p>
            <a:r>
              <a:rPr lang="es-AR" sz="1600" dirty="0"/>
              <a:t>IR</a:t>
            </a:r>
          </a:p>
        </p:txBody>
      </p:sp>
      <p:sp>
        <p:nvSpPr>
          <p:cNvPr id="4" name="TextBox 3">
            <a:extLst>
              <a:ext uri="{FF2B5EF4-FFF2-40B4-BE49-F238E27FC236}">
                <a16:creationId xmlns:a16="http://schemas.microsoft.com/office/drawing/2014/main" id="{843CB697-611B-4C67-BEA6-AEB560FA86C5}"/>
              </a:ext>
            </a:extLst>
          </p:cNvPr>
          <p:cNvSpPr txBox="1"/>
          <p:nvPr/>
        </p:nvSpPr>
        <p:spPr>
          <a:xfrm>
            <a:off x="5950396" y="2620751"/>
            <a:ext cx="1098253" cy="830997"/>
          </a:xfrm>
          <a:prstGeom prst="rect">
            <a:avLst/>
          </a:prstGeom>
          <a:noFill/>
        </p:spPr>
        <p:txBody>
          <a:bodyPr wrap="square" rtlCol="0">
            <a:spAutoFit/>
          </a:bodyPr>
          <a:lstStyle/>
          <a:p>
            <a:pPr>
              <a:buClr>
                <a:srgbClr val="C00000"/>
              </a:buClr>
            </a:pPr>
            <a:r>
              <a:rPr lang="es-AR" sz="1200" dirty="0"/>
              <a:t>8A260003 02260103 88260004</a:t>
            </a:r>
          </a:p>
          <a:p>
            <a:pPr>
              <a:buClr>
                <a:srgbClr val="C00000"/>
              </a:buClr>
            </a:pPr>
            <a:r>
              <a:rPr lang="es-AR" sz="1200" dirty="0"/>
              <a:t>C3</a:t>
            </a:r>
            <a:endParaRPr lang="es-AR" sz="1200" b="1" dirty="0"/>
          </a:p>
        </p:txBody>
      </p:sp>
      <p:sp>
        <p:nvSpPr>
          <p:cNvPr id="6" name="TextBox 5">
            <a:extLst>
              <a:ext uri="{FF2B5EF4-FFF2-40B4-BE49-F238E27FC236}">
                <a16:creationId xmlns:a16="http://schemas.microsoft.com/office/drawing/2014/main" id="{AED04C1B-CCD8-4FB4-BF5F-4835F10BCB7C}"/>
              </a:ext>
            </a:extLst>
          </p:cNvPr>
          <p:cNvSpPr txBox="1"/>
          <p:nvPr/>
        </p:nvSpPr>
        <p:spPr>
          <a:xfrm>
            <a:off x="8439456" y="2159086"/>
            <a:ext cx="3378107" cy="923330"/>
          </a:xfrm>
          <a:prstGeom prst="rect">
            <a:avLst/>
          </a:prstGeom>
          <a:noFill/>
        </p:spPr>
        <p:txBody>
          <a:bodyPr wrap="square" rtlCol="0">
            <a:spAutoFit/>
          </a:bodyPr>
          <a:lstStyle/>
          <a:p>
            <a:r>
              <a:rPr lang="es-AR" b="1" dirty="0"/>
              <a:t> Actividades previas a la ejecución de la primer instrucción</a:t>
            </a:r>
          </a:p>
          <a:p>
            <a:endParaRPr lang="es-AR" dirty="0"/>
          </a:p>
        </p:txBody>
      </p:sp>
      <p:sp>
        <p:nvSpPr>
          <p:cNvPr id="48" name="TextBox 47">
            <a:extLst>
              <a:ext uri="{FF2B5EF4-FFF2-40B4-BE49-F238E27FC236}">
                <a16:creationId xmlns:a16="http://schemas.microsoft.com/office/drawing/2014/main" id="{4B9EBB44-78FA-40CC-8671-646FD3450B5B}"/>
              </a:ext>
            </a:extLst>
          </p:cNvPr>
          <p:cNvSpPr txBox="1"/>
          <p:nvPr/>
        </p:nvSpPr>
        <p:spPr>
          <a:xfrm>
            <a:off x="8407838" y="2979885"/>
            <a:ext cx="3990175" cy="3046988"/>
          </a:xfrm>
          <a:prstGeom prst="rect">
            <a:avLst/>
          </a:prstGeom>
          <a:noFill/>
        </p:spPr>
        <p:txBody>
          <a:bodyPr wrap="square" rtlCol="0">
            <a:spAutoFit/>
          </a:bodyPr>
          <a:lstStyle/>
          <a:p>
            <a:r>
              <a:rPr lang="es-AR" sz="1600" dirty="0"/>
              <a:t>-a0100</a:t>
            </a:r>
          </a:p>
          <a:p>
            <a:r>
              <a:rPr lang="es-AR" sz="1600" dirty="0"/>
              <a:t>13E0:0100 </a:t>
            </a:r>
            <a:r>
              <a:rPr lang="es-AR" sz="1600" dirty="0" err="1"/>
              <a:t>mov</a:t>
            </a:r>
            <a:r>
              <a:rPr lang="es-AR" sz="1600" dirty="0"/>
              <a:t> ah,[0300]</a:t>
            </a:r>
          </a:p>
          <a:p>
            <a:r>
              <a:rPr lang="es-AR" sz="1600" dirty="0"/>
              <a:t>13E0:0104 </a:t>
            </a:r>
            <a:r>
              <a:rPr lang="es-AR" sz="1600" dirty="0" err="1"/>
              <a:t>add</a:t>
            </a:r>
            <a:r>
              <a:rPr lang="es-AR" sz="1600" dirty="0"/>
              <a:t> ah,[0301]</a:t>
            </a:r>
          </a:p>
          <a:p>
            <a:r>
              <a:rPr lang="es-AR" sz="1600" dirty="0"/>
              <a:t>13E0:0108 </a:t>
            </a:r>
            <a:r>
              <a:rPr lang="es-AR" sz="1600" dirty="0" err="1"/>
              <a:t>mov</a:t>
            </a:r>
            <a:r>
              <a:rPr lang="es-AR" sz="1600" dirty="0"/>
              <a:t> [0400], ah</a:t>
            </a:r>
          </a:p>
          <a:p>
            <a:r>
              <a:rPr lang="es-AR" sz="1600" dirty="0"/>
              <a:t>13E0:010C </a:t>
            </a:r>
            <a:r>
              <a:rPr lang="es-AR" sz="1600" dirty="0" err="1"/>
              <a:t>ret</a:t>
            </a:r>
            <a:endParaRPr lang="es-AR" sz="1600" dirty="0"/>
          </a:p>
          <a:p>
            <a:r>
              <a:rPr lang="es-AR" sz="1600" dirty="0"/>
              <a:t>13E0:010D</a:t>
            </a:r>
          </a:p>
          <a:p>
            <a:endParaRPr lang="es-AR" sz="1600" dirty="0"/>
          </a:p>
          <a:p>
            <a:r>
              <a:rPr lang="es-AR" sz="1600" dirty="0"/>
              <a:t>-u</a:t>
            </a:r>
          </a:p>
          <a:p>
            <a:r>
              <a:rPr lang="es-AR" sz="1600" dirty="0"/>
              <a:t>13E0:0100 8A260003   MOV     AH,[0300]</a:t>
            </a:r>
          </a:p>
          <a:p>
            <a:r>
              <a:rPr lang="es-AR" sz="1600" dirty="0"/>
              <a:t>13E0:0104 02260103    ADD     AH,[0301]</a:t>
            </a:r>
          </a:p>
          <a:p>
            <a:r>
              <a:rPr lang="es-AR" sz="1600" dirty="0"/>
              <a:t>13E0:0108 88260004    MOV     [0400],AH</a:t>
            </a:r>
          </a:p>
          <a:p>
            <a:r>
              <a:rPr lang="es-AR" sz="1600" dirty="0"/>
              <a:t>13E0:010C C3                 RET</a:t>
            </a:r>
            <a:endParaRPr lang="es-AR" sz="1600" b="1" dirty="0"/>
          </a:p>
        </p:txBody>
      </p:sp>
    </p:spTree>
    <p:extLst>
      <p:ext uri="{BB962C8B-B14F-4D97-AF65-F5344CB8AC3E}">
        <p14:creationId xmlns:p14="http://schemas.microsoft.com/office/powerpoint/2010/main" val="719997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AR" dirty="0"/>
              <a:t>Ciclo de instrucción – Actividades previas</a:t>
            </a:r>
          </a:p>
        </p:txBody>
      </p:sp>
      <p:sp>
        <p:nvSpPr>
          <p:cNvPr id="7" name="Marcador de pie de página 6"/>
          <p:cNvSpPr>
            <a:spLocks noGrp="1"/>
          </p:cNvSpPr>
          <p:nvPr>
            <p:ph type="ftr" sz="quarter" idx="11"/>
          </p:nvPr>
        </p:nvSpPr>
        <p:spPr/>
        <p:txBody>
          <a:bodyPr/>
          <a:lstStyle/>
          <a:p>
            <a:r>
              <a:rPr lang="en-US" dirty="0" err="1"/>
              <a:t>Arquitectura</a:t>
            </a:r>
            <a:r>
              <a:rPr lang="en-US" dirty="0"/>
              <a:t> de </a:t>
            </a:r>
            <a:r>
              <a:rPr lang="en-US" dirty="0" err="1"/>
              <a:t>Computadores</a:t>
            </a:r>
            <a:endParaRPr lang="en-US" dirty="0"/>
          </a:p>
        </p:txBody>
      </p:sp>
      <p:sp>
        <p:nvSpPr>
          <p:cNvPr id="8" name="Marcador de número de diapositiva 7"/>
          <p:cNvSpPr>
            <a:spLocks noGrp="1"/>
          </p:cNvSpPr>
          <p:nvPr>
            <p:ph type="sldNum" sz="quarter" idx="12"/>
          </p:nvPr>
        </p:nvSpPr>
        <p:spPr/>
        <p:txBody>
          <a:bodyPr/>
          <a:lstStyle/>
          <a:p>
            <a:fld id="{E5137D0E-4A4F-4307-8994-C1891D747D59}" type="slidenum">
              <a:rPr lang="en-US" smtClean="0"/>
              <a:t>19</a:t>
            </a:fld>
            <a:endParaRPr lang="en-US" dirty="0"/>
          </a:p>
        </p:txBody>
      </p:sp>
      <p:sp>
        <p:nvSpPr>
          <p:cNvPr id="9" name="TextBox 8">
            <a:extLst>
              <a:ext uri="{FF2B5EF4-FFF2-40B4-BE49-F238E27FC236}">
                <a16:creationId xmlns:a16="http://schemas.microsoft.com/office/drawing/2014/main" id="{47BE571F-2055-485C-9FD3-0BCC4F25D872}"/>
              </a:ext>
            </a:extLst>
          </p:cNvPr>
          <p:cNvSpPr txBox="1"/>
          <p:nvPr/>
        </p:nvSpPr>
        <p:spPr>
          <a:xfrm>
            <a:off x="304038" y="2195572"/>
            <a:ext cx="2471737" cy="369332"/>
          </a:xfrm>
          <a:prstGeom prst="rect">
            <a:avLst/>
          </a:prstGeom>
          <a:noFill/>
          <a:ln>
            <a:noFill/>
          </a:ln>
        </p:spPr>
        <p:txBody>
          <a:bodyPr wrap="square" rtlCol="0">
            <a:spAutoFit/>
          </a:bodyPr>
          <a:lstStyle/>
          <a:p>
            <a:r>
              <a:rPr lang="es-AR" dirty="0"/>
              <a:t>CPU = CU + ALU</a:t>
            </a:r>
          </a:p>
        </p:txBody>
      </p:sp>
      <p:sp>
        <p:nvSpPr>
          <p:cNvPr id="11" name="Rectangle 10">
            <a:extLst>
              <a:ext uri="{FF2B5EF4-FFF2-40B4-BE49-F238E27FC236}">
                <a16:creationId xmlns:a16="http://schemas.microsoft.com/office/drawing/2014/main" id="{5EADCEB0-D947-4A8C-BB6C-4BBAEC7C8BF3}"/>
              </a:ext>
            </a:extLst>
          </p:cNvPr>
          <p:cNvSpPr/>
          <p:nvPr/>
        </p:nvSpPr>
        <p:spPr>
          <a:xfrm>
            <a:off x="1053852" y="2564904"/>
            <a:ext cx="2012926" cy="30963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2" name="Rectangle 11">
            <a:extLst>
              <a:ext uri="{FF2B5EF4-FFF2-40B4-BE49-F238E27FC236}">
                <a16:creationId xmlns:a16="http://schemas.microsoft.com/office/drawing/2014/main" id="{3F2168AD-96A6-4A66-B51E-8E4F85DE4D4A}"/>
              </a:ext>
            </a:extLst>
          </p:cNvPr>
          <p:cNvSpPr/>
          <p:nvPr/>
        </p:nvSpPr>
        <p:spPr>
          <a:xfrm>
            <a:off x="2187347" y="2564904"/>
            <a:ext cx="879431" cy="80139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s-AR" dirty="0"/>
              <a:t>MMU</a:t>
            </a:r>
          </a:p>
        </p:txBody>
      </p:sp>
      <p:sp>
        <p:nvSpPr>
          <p:cNvPr id="13" name="Rectangle 12">
            <a:extLst>
              <a:ext uri="{FF2B5EF4-FFF2-40B4-BE49-F238E27FC236}">
                <a16:creationId xmlns:a16="http://schemas.microsoft.com/office/drawing/2014/main" id="{7C6CACA4-49D8-4972-8785-C8942D552499}"/>
              </a:ext>
            </a:extLst>
          </p:cNvPr>
          <p:cNvSpPr/>
          <p:nvPr/>
        </p:nvSpPr>
        <p:spPr>
          <a:xfrm>
            <a:off x="1277018" y="3466554"/>
            <a:ext cx="1152128" cy="28803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solidFill>
                  <a:schemeClr val="tx1"/>
                </a:solidFill>
              </a:rPr>
              <a:t>0100</a:t>
            </a:r>
          </a:p>
        </p:txBody>
      </p:sp>
      <p:sp>
        <p:nvSpPr>
          <p:cNvPr id="14" name="TextBox 13">
            <a:extLst>
              <a:ext uri="{FF2B5EF4-FFF2-40B4-BE49-F238E27FC236}">
                <a16:creationId xmlns:a16="http://schemas.microsoft.com/office/drawing/2014/main" id="{826EFD9A-42EC-4A54-AABE-B80DE919AA2C}"/>
              </a:ext>
            </a:extLst>
          </p:cNvPr>
          <p:cNvSpPr txBox="1"/>
          <p:nvPr/>
        </p:nvSpPr>
        <p:spPr>
          <a:xfrm>
            <a:off x="1011753" y="3023090"/>
            <a:ext cx="1152128" cy="338554"/>
          </a:xfrm>
          <a:prstGeom prst="rect">
            <a:avLst/>
          </a:prstGeom>
          <a:noFill/>
        </p:spPr>
        <p:txBody>
          <a:bodyPr wrap="square" rtlCol="0">
            <a:spAutoFit/>
          </a:bodyPr>
          <a:lstStyle/>
          <a:p>
            <a:r>
              <a:rPr lang="es-AR" sz="1600" dirty="0"/>
              <a:t>Registros</a:t>
            </a:r>
          </a:p>
        </p:txBody>
      </p:sp>
      <p:sp>
        <p:nvSpPr>
          <p:cNvPr id="15" name="Rectangle 14">
            <a:extLst>
              <a:ext uri="{FF2B5EF4-FFF2-40B4-BE49-F238E27FC236}">
                <a16:creationId xmlns:a16="http://schemas.microsoft.com/office/drawing/2014/main" id="{5352B5FC-8B56-4424-A5F5-A4FE60CFDBED}"/>
              </a:ext>
            </a:extLst>
          </p:cNvPr>
          <p:cNvSpPr/>
          <p:nvPr/>
        </p:nvSpPr>
        <p:spPr>
          <a:xfrm>
            <a:off x="17589" y="5764668"/>
            <a:ext cx="1080120" cy="54060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1200" dirty="0">
                <a:solidFill>
                  <a:schemeClr val="tx1"/>
                </a:solidFill>
              </a:rPr>
              <a:t>Reloj y Secuenciador</a:t>
            </a:r>
          </a:p>
        </p:txBody>
      </p:sp>
      <p:sp>
        <p:nvSpPr>
          <p:cNvPr id="16" name="Rectangle 15">
            <a:extLst>
              <a:ext uri="{FF2B5EF4-FFF2-40B4-BE49-F238E27FC236}">
                <a16:creationId xmlns:a16="http://schemas.microsoft.com/office/drawing/2014/main" id="{7E41CB7A-4530-4452-99E5-1298E70BFBA2}"/>
              </a:ext>
            </a:extLst>
          </p:cNvPr>
          <p:cNvSpPr/>
          <p:nvPr/>
        </p:nvSpPr>
        <p:spPr>
          <a:xfrm>
            <a:off x="5734372" y="2314056"/>
            <a:ext cx="1987289" cy="298864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7" name="TextBox 16">
            <a:extLst>
              <a:ext uri="{FF2B5EF4-FFF2-40B4-BE49-F238E27FC236}">
                <a16:creationId xmlns:a16="http://schemas.microsoft.com/office/drawing/2014/main" id="{7564D25A-AD24-412C-9E3C-5DD7668F3DD2}"/>
              </a:ext>
            </a:extLst>
          </p:cNvPr>
          <p:cNvSpPr txBox="1"/>
          <p:nvPr/>
        </p:nvSpPr>
        <p:spPr>
          <a:xfrm>
            <a:off x="6499278" y="1899921"/>
            <a:ext cx="2160240" cy="369332"/>
          </a:xfrm>
          <a:prstGeom prst="rect">
            <a:avLst/>
          </a:prstGeom>
          <a:noFill/>
        </p:spPr>
        <p:txBody>
          <a:bodyPr wrap="square" rtlCol="0">
            <a:spAutoFit/>
          </a:bodyPr>
          <a:lstStyle/>
          <a:p>
            <a:r>
              <a:rPr lang="es-AR" dirty="0"/>
              <a:t>Memoria Principal</a:t>
            </a:r>
          </a:p>
        </p:txBody>
      </p:sp>
      <p:cxnSp>
        <p:nvCxnSpPr>
          <p:cNvPr id="19" name="Connector: Elbow 18">
            <a:extLst>
              <a:ext uri="{FF2B5EF4-FFF2-40B4-BE49-F238E27FC236}">
                <a16:creationId xmlns:a16="http://schemas.microsoft.com/office/drawing/2014/main" id="{75548503-0049-4AE2-946E-93AC495961F1}"/>
              </a:ext>
            </a:extLst>
          </p:cNvPr>
          <p:cNvCxnSpPr>
            <a:cxnSpLocks/>
            <a:stCxn id="15" idx="0"/>
            <a:endCxn id="11" idx="1"/>
          </p:cNvCxnSpPr>
          <p:nvPr/>
        </p:nvCxnSpPr>
        <p:spPr>
          <a:xfrm rot="5400000" flipH="1" flipV="1">
            <a:off x="-20046" y="4690771"/>
            <a:ext cx="1651592" cy="496203"/>
          </a:xfrm>
          <a:prstGeom prst="bentConnector2">
            <a:avLst/>
          </a:prstGeom>
          <a:ln>
            <a:solidFill>
              <a:schemeClr val="accent1"/>
            </a:solidFill>
            <a:tailEnd type="none"/>
          </a:ln>
        </p:spPr>
        <p:style>
          <a:lnRef idx="1">
            <a:schemeClr val="accent1"/>
          </a:lnRef>
          <a:fillRef idx="0">
            <a:schemeClr val="accent1"/>
          </a:fillRef>
          <a:effectRef idx="0">
            <a:schemeClr val="accent1"/>
          </a:effectRef>
          <a:fontRef idx="minor">
            <a:schemeClr val="tx1"/>
          </a:fontRef>
        </p:style>
      </p:cxnSp>
      <p:sp>
        <p:nvSpPr>
          <p:cNvPr id="22" name="Arrow: Left-Right 21">
            <a:extLst>
              <a:ext uri="{FF2B5EF4-FFF2-40B4-BE49-F238E27FC236}">
                <a16:creationId xmlns:a16="http://schemas.microsoft.com/office/drawing/2014/main" id="{26F8B1D8-734B-40C5-9152-CFD7D42E669A}"/>
              </a:ext>
            </a:extLst>
          </p:cNvPr>
          <p:cNvSpPr/>
          <p:nvPr/>
        </p:nvSpPr>
        <p:spPr>
          <a:xfrm>
            <a:off x="3142083" y="5298039"/>
            <a:ext cx="2535141" cy="507225"/>
          </a:xfrm>
          <a:prstGeom prst="leftRightArrow">
            <a:avLst>
              <a:gd name="adj1" fmla="val 38733"/>
              <a:gd name="adj2" fmla="val 50000"/>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24" name="TextBox 23">
            <a:extLst>
              <a:ext uri="{FF2B5EF4-FFF2-40B4-BE49-F238E27FC236}">
                <a16:creationId xmlns:a16="http://schemas.microsoft.com/office/drawing/2014/main" id="{1FF6C66B-FBEC-4052-A8AF-CBC140198C7E}"/>
              </a:ext>
            </a:extLst>
          </p:cNvPr>
          <p:cNvSpPr txBox="1"/>
          <p:nvPr/>
        </p:nvSpPr>
        <p:spPr>
          <a:xfrm>
            <a:off x="3469254" y="5131658"/>
            <a:ext cx="1468708" cy="369332"/>
          </a:xfrm>
          <a:prstGeom prst="rect">
            <a:avLst/>
          </a:prstGeom>
          <a:noFill/>
        </p:spPr>
        <p:txBody>
          <a:bodyPr wrap="square" rtlCol="0">
            <a:spAutoFit/>
          </a:bodyPr>
          <a:lstStyle/>
          <a:p>
            <a:r>
              <a:rPr lang="es-AR" dirty="0"/>
              <a:t>Bus de datos</a:t>
            </a:r>
          </a:p>
        </p:txBody>
      </p:sp>
      <p:sp>
        <p:nvSpPr>
          <p:cNvPr id="25" name="Arrow: Right 24">
            <a:extLst>
              <a:ext uri="{FF2B5EF4-FFF2-40B4-BE49-F238E27FC236}">
                <a16:creationId xmlns:a16="http://schemas.microsoft.com/office/drawing/2014/main" id="{FD14DCAC-2D11-40EC-BC33-CC76EDAC416B}"/>
              </a:ext>
            </a:extLst>
          </p:cNvPr>
          <p:cNvSpPr/>
          <p:nvPr/>
        </p:nvSpPr>
        <p:spPr>
          <a:xfrm>
            <a:off x="3090244" y="2620751"/>
            <a:ext cx="2024175" cy="718268"/>
          </a:xfrm>
          <a:prstGeom prst="rightArrow">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dirty="0"/>
          </a:p>
        </p:txBody>
      </p:sp>
      <p:sp>
        <p:nvSpPr>
          <p:cNvPr id="26" name="TextBox 25">
            <a:extLst>
              <a:ext uri="{FF2B5EF4-FFF2-40B4-BE49-F238E27FC236}">
                <a16:creationId xmlns:a16="http://schemas.microsoft.com/office/drawing/2014/main" id="{EB0C876F-1507-40C8-852B-C71868242D5F}"/>
              </a:ext>
            </a:extLst>
          </p:cNvPr>
          <p:cNvSpPr txBox="1"/>
          <p:nvPr/>
        </p:nvSpPr>
        <p:spPr>
          <a:xfrm>
            <a:off x="3105016" y="2810788"/>
            <a:ext cx="2144495" cy="369332"/>
          </a:xfrm>
          <a:prstGeom prst="rect">
            <a:avLst/>
          </a:prstGeom>
          <a:noFill/>
        </p:spPr>
        <p:txBody>
          <a:bodyPr wrap="square" rtlCol="0">
            <a:spAutoFit/>
          </a:bodyPr>
          <a:lstStyle/>
          <a:p>
            <a:r>
              <a:rPr lang="es-AR" dirty="0"/>
              <a:t>Bus de direcciones</a:t>
            </a:r>
          </a:p>
        </p:txBody>
      </p:sp>
      <p:cxnSp>
        <p:nvCxnSpPr>
          <p:cNvPr id="30" name="Connector: Elbow 29">
            <a:extLst>
              <a:ext uri="{FF2B5EF4-FFF2-40B4-BE49-F238E27FC236}">
                <a16:creationId xmlns:a16="http://schemas.microsoft.com/office/drawing/2014/main" id="{567584AA-F0F3-49D1-A665-5C218BE157E6}"/>
              </a:ext>
            </a:extLst>
          </p:cNvPr>
          <p:cNvCxnSpPr>
            <a:cxnSpLocks/>
            <a:stCxn id="11" idx="0"/>
            <a:endCxn id="3" idx="0"/>
          </p:cNvCxnSpPr>
          <p:nvPr/>
        </p:nvCxnSpPr>
        <p:spPr>
          <a:xfrm rot="5400000" flipH="1" flipV="1">
            <a:off x="4096361" y="250358"/>
            <a:ext cx="278500" cy="4350592"/>
          </a:xfrm>
          <a:prstGeom prst="bentConnector3">
            <a:avLst>
              <a:gd name="adj1" fmla="val 182083"/>
            </a:avLst>
          </a:prstGeom>
          <a:ln w="28575" cmpd="sng">
            <a:solidFill>
              <a:srgbClr val="C0000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E12F0518-A04D-4BEE-B060-49178D278047}"/>
              </a:ext>
            </a:extLst>
          </p:cNvPr>
          <p:cNvSpPr txBox="1"/>
          <p:nvPr/>
        </p:nvSpPr>
        <p:spPr>
          <a:xfrm>
            <a:off x="3338006" y="1700808"/>
            <a:ext cx="1731204" cy="369332"/>
          </a:xfrm>
          <a:prstGeom prst="rect">
            <a:avLst/>
          </a:prstGeom>
          <a:noFill/>
        </p:spPr>
        <p:txBody>
          <a:bodyPr wrap="square" rtlCol="0">
            <a:spAutoFit/>
          </a:bodyPr>
          <a:lstStyle/>
          <a:p>
            <a:r>
              <a:rPr lang="es-AR" dirty="0"/>
              <a:t>Bus de Control</a:t>
            </a:r>
          </a:p>
        </p:txBody>
      </p:sp>
      <p:sp>
        <p:nvSpPr>
          <p:cNvPr id="3" name="TextBox 2">
            <a:extLst>
              <a:ext uri="{FF2B5EF4-FFF2-40B4-BE49-F238E27FC236}">
                <a16:creationId xmlns:a16="http://schemas.microsoft.com/office/drawing/2014/main" id="{DA2AAA00-C3D6-4EB7-8DCE-ACB2CF7F1D15}"/>
              </a:ext>
            </a:extLst>
          </p:cNvPr>
          <p:cNvSpPr txBox="1"/>
          <p:nvPr/>
        </p:nvSpPr>
        <p:spPr>
          <a:xfrm>
            <a:off x="5863306" y="2286404"/>
            <a:ext cx="1095202" cy="307777"/>
          </a:xfrm>
          <a:prstGeom prst="rect">
            <a:avLst/>
          </a:prstGeom>
          <a:noFill/>
        </p:spPr>
        <p:txBody>
          <a:bodyPr wrap="square" rtlCol="0">
            <a:spAutoFit/>
          </a:bodyPr>
          <a:lstStyle/>
          <a:p>
            <a:r>
              <a:rPr lang="es-AR" sz="1400" dirty="0"/>
              <a:t>Segmento</a:t>
            </a:r>
          </a:p>
        </p:txBody>
      </p:sp>
      <p:sp>
        <p:nvSpPr>
          <p:cNvPr id="5" name="Rectangle 4">
            <a:extLst>
              <a:ext uri="{FF2B5EF4-FFF2-40B4-BE49-F238E27FC236}">
                <a16:creationId xmlns:a16="http://schemas.microsoft.com/office/drawing/2014/main" id="{76AA58E3-8A58-48E3-B95E-2A3A17EF48B8}"/>
              </a:ext>
            </a:extLst>
          </p:cNvPr>
          <p:cNvSpPr/>
          <p:nvPr/>
        </p:nvSpPr>
        <p:spPr>
          <a:xfrm>
            <a:off x="5878388" y="2608899"/>
            <a:ext cx="1293112" cy="2548293"/>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cxnSp>
        <p:nvCxnSpPr>
          <p:cNvPr id="23" name="Straight Connector 22">
            <a:extLst>
              <a:ext uri="{FF2B5EF4-FFF2-40B4-BE49-F238E27FC236}">
                <a16:creationId xmlns:a16="http://schemas.microsoft.com/office/drawing/2014/main" id="{24FC67D0-8799-4F07-A159-89E263C36504}"/>
              </a:ext>
            </a:extLst>
          </p:cNvPr>
          <p:cNvCxnSpPr>
            <a:cxnSpLocks/>
          </p:cNvCxnSpPr>
          <p:nvPr/>
        </p:nvCxnSpPr>
        <p:spPr>
          <a:xfrm>
            <a:off x="5878388" y="3573016"/>
            <a:ext cx="1293112" cy="0"/>
          </a:xfrm>
          <a:prstGeom prst="line">
            <a:avLst/>
          </a:prstGeom>
          <a:ln w="19050">
            <a:solidFill>
              <a:schemeClr val="tx1">
                <a:lumMod val="65000"/>
                <a:lumOff val="3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27D9C884-3A63-4921-A05A-C5AA48665BA8}"/>
              </a:ext>
            </a:extLst>
          </p:cNvPr>
          <p:cNvCxnSpPr>
            <a:cxnSpLocks/>
          </p:cNvCxnSpPr>
          <p:nvPr/>
        </p:nvCxnSpPr>
        <p:spPr>
          <a:xfrm>
            <a:off x="5878388" y="4408107"/>
            <a:ext cx="1283106" cy="0"/>
          </a:xfrm>
          <a:prstGeom prst="line">
            <a:avLst/>
          </a:prstGeom>
          <a:ln w="19050">
            <a:solidFill>
              <a:schemeClr val="tx1">
                <a:lumMod val="65000"/>
                <a:lumOff val="35000"/>
              </a:schemeClr>
            </a:solidFill>
            <a:tailEnd type="non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FFEC59C9-40EA-42BB-85D1-6A06A34B248D}"/>
              </a:ext>
            </a:extLst>
          </p:cNvPr>
          <p:cNvSpPr txBox="1"/>
          <p:nvPr/>
        </p:nvSpPr>
        <p:spPr>
          <a:xfrm>
            <a:off x="7124135" y="2935977"/>
            <a:ext cx="673012" cy="276999"/>
          </a:xfrm>
          <a:prstGeom prst="rect">
            <a:avLst/>
          </a:prstGeom>
          <a:noFill/>
        </p:spPr>
        <p:txBody>
          <a:bodyPr wrap="square" rtlCol="0">
            <a:spAutoFit/>
          </a:bodyPr>
          <a:lstStyle/>
          <a:p>
            <a:r>
              <a:rPr lang="es-AR" sz="1200" dirty="0"/>
              <a:t>Código</a:t>
            </a:r>
          </a:p>
        </p:txBody>
      </p:sp>
      <p:sp>
        <p:nvSpPr>
          <p:cNvPr id="38" name="TextBox 37">
            <a:extLst>
              <a:ext uri="{FF2B5EF4-FFF2-40B4-BE49-F238E27FC236}">
                <a16:creationId xmlns:a16="http://schemas.microsoft.com/office/drawing/2014/main" id="{C5E6218B-072F-42FD-8821-663AD01FCE8A}"/>
              </a:ext>
            </a:extLst>
          </p:cNvPr>
          <p:cNvSpPr txBox="1"/>
          <p:nvPr/>
        </p:nvSpPr>
        <p:spPr>
          <a:xfrm>
            <a:off x="7160380" y="3789040"/>
            <a:ext cx="673012" cy="276999"/>
          </a:xfrm>
          <a:prstGeom prst="rect">
            <a:avLst/>
          </a:prstGeom>
          <a:noFill/>
        </p:spPr>
        <p:txBody>
          <a:bodyPr wrap="square" rtlCol="0">
            <a:spAutoFit/>
          </a:bodyPr>
          <a:lstStyle/>
          <a:p>
            <a:r>
              <a:rPr lang="es-AR" sz="1200" dirty="0"/>
              <a:t>Datos</a:t>
            </a:r>
          </a:p>
        </p:txBody>
      </p:sp>
      <p:sp>
        <p:nvSpPr>
          <p:cNvPr id="39" name="TextBox 38">
            <a:extLst>
              <a:ext uri="{FF2B5EF4-FFF2-40B4-BE49-F238E27FC236}">
                <a16:creationId xmlns:a16="http://schemas.microsoft.com/office/drawing/2014/main" id="{C79C867C-D201-4DD3-8B2A-777E5EF3287A}"/>
              </a:ext>
            </a:extLst>
          </p:cNvPr>
          <p:cNvSpPr txBox="1"/>
          <p:nvPr/>
        </p:nvSpPr>
        <p:spPr>
          <a:xfrm>
            <a:off x="7221600" y="4520153"/>
            <a:ext cx="673012" cy="276999"/>
          </a:xfrm>
          <a:prstGeom prst="rect">
            <a:avLst/>
          </a:prstGeom>
          <a:noFill/>
        </p:spPr>
        <p:txBody>
          <a:bodyPr wrap="square" rtlCol="0">
            <a:spAutoFit/>
          </a:bodyPr>
          <a:lstStyle/>
          <a:p>
            <a:r>
              <a:rPr lang="es-AR" sz="1200" dirty="0"/>
              <a:t>Pila</a:t>
            </a:r>
          </a:p>
        </p:txBody>
      </p:sp>
      <p:sp>
        <p:nvSpPr>
          <p:cNvPr id="35" name="TextBox 34">
            <a:extLst>
              <a:ext uri="{FF2B5EF4-FFF2-40B4-BE49-F238E27FC236}">
                <a16:creationId xmlns:a16="http://schemas.microsoft.com/office/drawing/2014/main" id="{AB423831-1A4C-446A-8D18-4F2B3CD80ADB}"/>
              </a:ext>
            </a:extLst>
          </p:cNvPr>
          <p:cNvSpPr txBox="1"/>
          <p:nvPr/>
        </p:nvSpPr>
        <p:spPr>
          <a:xfrm>
            <a:off x="5446340" y="2368900"/>
            <a:ext cx="230885" cy="2893100"/>
          </a:xfrm>
          <a:prstGeom prst="rect">
            <a:avLst/>
          </a:prstGeom>
          <a:noFill/>
          <a:ln>
            <a:solidFill>
              <a:schemeClr val="tx1"/>
            </a:solidFill>
          </a:ln>
        </p:spPr>
        <p:txBody>
          <a:bodyPr wrap="square" rtlCol="0">
            <a:spAutoFit/>
          </a:bodyPr>
          <a:lstStyle/>
          <a:p>
            <a:r>
              <a:rPr lang="es-AR" sz="1400" dirty="0"/>
              <a:t>Decodifica</a:t>
            </a:r>
          </a:p>
          <a:p>
            <a:r>
              <a:rPr lang="es-AR" sz="1400" dirty="0" err="1"/>
              <a:t>dor</a:t>
            </a:r>
            <a:endParaRPr lang="es-AR" sz="1400" dirty="0"/>
          </a:p>
        </p:txBody>
      </p:sp>
      <p:sp>
        <p:nvSpPr>
          <p:cNvPr id="40" name="TextBox 39">
            <a:extLst>
              <a:ext uri="{FF2B5EF4-FFF2-40B4-BE49-F238E27FC236}">
                <a16:creationId xmlns:a16="http://schemas.microsoft.com/office/drawing/2014/main" id="{F80A03E0-D205-4C17-8B81-0FEF3D672625}"/>
              </a:ext>
            </a:extLst>
          </p:cNvPr>
          <p:cNvSpPr txBox="1"/>
          <p:nvPr/>
        </p:nvSpPr>
        <p:spPr>
          <a:xfrm>
            <a:off x="5164519" y="2564904"/>
            <a:ext cx="281821" cy="830997"/>
          </a:xfrm>
          <a:prstGeom prst="rect">
            <a:avLst/>
          </a:prstGeom>
          <a:noFill/>
          <a:ln>
            <a:solidFill>
              <a:schemeClr val="tx1"/>
            </a:solidFill>
          </a:ln>
        </p:spPr>
        <p:txBody>
          <a:bodyPr wrap="square" rtlCol="0">
            <a:spAutoFit/>
          </a:bodyPr>
          <a:lstStyle/>
          <a:p>
            <a:r>
              <a:rPr lang="es-AR" sz="1600" dirty="0"/>
              <a:t>MAR</a:t>
            </a:r>
          </a:p>
        </p:txBody>
      </p:sp>
      <p:sp>
        <p:nvSpPr>
          <p:cNvPr id="52" name="TextBox 51">
            <a:extLst>
              <a:ext uri="{FF2B5EF4-FFF2-40B4-BE49-F238E27FC236}">
                <a16:creationId xmlns:a16="http://schemas.microsoft.com/office/drawing/2014/main" id="{4D45D782-8CD4-4880-970E-64A7513F6B3B}"/>
              </a:ext>
            </a:extLst>
          </p:cNvPr>
          <p:cNvSpPr txBox="1"/>
          <p:nvPr/>
        </p:nvSpPr>
        <p:spPr>
          <a:xfrm>
            <a:off x="2542124" y="3429000"/>
            <a:ext cx="383936" cy="338554"/>
          </a:xfrm>
          <a:prstGeom prst="rect">
            <a:avLst/>
          </a:prstGeom>
          <a:noFill/>
        </p:spPr>
        <p:txBody>
          <a:bodyPr wrap="square" rtlCol="0">
            <a:spAutoFit/>
          </a:bodyPr>
          <a:lstStyle/>
          <a:p>
            <a:r>
              <a:rPr lang="es-AR" sz="1600" dirty="0"/>
              <a:t>IP</a:t>
            </a:r>
          </a:p>
        </p:txBody>
      </p:sp>
      <p:sp>
        <p:nvSpPr>
          <p:cNvPr id="53" name="Rectangle 52">
            <a:extLst>
              <a:ext uri="{FF2B5EF4-FFF2-40B4-BE49-F238E27FC236}">
                <a16:creationId xmlns:a16="http://schemas.microsoft.com/office/drawing/2014/main" id="{6FE970FD-72BE-4661-9A02-D93DC1EFA2B3}"/>
              </a:ext>
            </a:extLst>
          </p:cNvPr>
          <p:cNvSpPr/>
          <p:nvPr/>
        </p:nvSpPr>
        <p:spPr>
          <a:xfrm>
            <a:off x="1277018" y="3861048"/>
            <a:ext cx="1152128" cy="28803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solidFill>
                  <a:schemeClr val="tx1"/>
                </a:solidFill>
              </a:rPr>
              <a:t>13E0</a:t>
            </a:r>
          </a:p>
        </p:txBody>
      </p:sp>
      <p:sp>
        <p:nvSpPr>
          <p:cNvPr id="54" name="TextBox 53">
            <a:extLst>
              <a:ext uri="{FF2B5EF4-FFF2-40B4-BE49-F238E27FC236}">
                <a16:creationId xmlns:a16="http://schemas.microsoft.com/office/drawing/2014/main" id="{4224A43F-2632-47D8-860A-D1AC49316ED2}"/>
              </a:ext>
            </a:extLst>
          </p:cNvPr>
          <p:cNvSpPr txBox="1"/>
          <p:nvPr/>
        </p:nvSpPr>
        <p:spPr>
          <a:xfrm>
            <a:off x="2566020" y="3810526"/>
            <a:ext cx="480500" cy="338554"/>
          </a:xfrm>
          <a:prstGeom prst="rect">
            <a:avLst/>
          </a:prstGeom>
          <a:noFill/>
        </p:spPr>
        <p:txBody>
          <a:bodyPr wrap="square" rtlCol="0">
            <a:spAutoFit/>
          </a:bodyPr>
          <a:lstStyle/>
          <a:p>
            <a:r>
              <a:rPr lang="es-AR" sz="1600" dirty="0"/>
              <a:t>DS</a:t>
            </a:r>
          </a:p>
        </p:txBody>
      </p:sp>
      <p:sp>
        <p:nvSpPr>
          <p:cNvPr id="55" name="Rectangle 54">
            <a:extLst>
              <a:ext uri="{FF2B5EF4-FFF2-40B4-BE49-F238E27FC236}">
                <a16:creationId xmlns:a16="http://schemas.microsoft.com/office/drawing/2014/main" id="{6C6C8648-0986-4E7F-94BF-3947B5E5BDE9}"/>
              </a:ext>
            </a:extLst>
          </p:cNvPr>
          <p:cNvSpPr/>
          <p:nvPr/>
        </p:nvSpPr>
        <p:spPr>
          <a:xfrm>
            <a:off x="1282658" y="4221088"/>
            <a:ext cx="1152128" cy="28803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solidFill>
                  <a:schemeClr val="tx1"/>
                </a:solidFill>
              </a:rPr>
              <a:t>13E0</a:t>
            </a:r>
          </a:p>
        </p:txBody>
      </p:sp>
      <p:sp>
        <p:nvSpPr>
          <p:cNvPr id="56" name="TextBox 55">
            <a:extLst>
              <a:ext uri="{FF2B5EF4-FFF2-40B4-BE49-F238E27FC236}">
                <a16:creationId xmlns:a16="http://schemas.microsoft.com/office/drawing/2014/main" id="{723AFD2B-BDC6-4255-AD10-3FFDF248EE71}"/>
              </a:ext>
            </a:extLst>
          </p:cNvPr>
          <p:cNvSpPr txBox="1"/>
          <p:nvPr/>
        </p:nvSpPr>
        <p:spPr>
          <a:xfrm>
            <a:off x="2566019" y="4180438"/>
            <a:ext cx="480501" cy="338554"/>
          </a:xfrm>
          <a:prstGeom prst="rect">
            <a:avLst/>
          </a:prstGeom>
          <a:noFill/>
        </p:spPr>
        <p:txBody>
          <a:bodyPr wrap="square" rtlCol="0">
            <a:spAutoFit/>
          </a:bodyPr>
          <a:lstStyle/>
          <a:p>
            <a:r>
              <a:rPr lang="es-AR" sz="1600" dirty="0"/>
              <a:t>CS</a:t>
            </a:r>
          </a:p>
        </p:txBody>
      </p:sp>
      <p:sp>
        <p:nvSpPr>
          <p:cNvPr id="57" name="TextBox 56">
            <a:extLst>
              <a:ext uri="{FF2B5EF4-FFF2-40B4-BE49-F238E27FC236}">
                <a16:creationId xmlns:a16="http://schemas.microsoft.com/office/drawing/2014/main" id="{97BA9DA0-5614-452F-B0A8-B32C1714173D}"/>
              </a:ext>
            </a:extLst>
          </p:cNvPr>
          <p:cNvSpPr txBox="1"/>
          <p:nvPr/>
        </p:nvSpPr>
        <p:spPr>
          <a:xfrm>
            <a:off x="1064278" y="2526564"/>
            <a:ext cx="574279" cy="338554"/>
          </a:xfrm>
          <a:prstGeom prst="rect">
            <a:avLst/>
          </a:prstGeom>
          <a:noFill/>
        </p:spPr>
        <p:txBody>
          <a:bodyPr wrap="square" rtlCol="0">
            <a:spAutoFit/>
          </a:bodyPr>
          <a:lstStyle/>
          <a:p>
            <a:r>
              <a:rPr lang="es-AR" sz="1600" dirty="0"/>
              <a:t>CU</a:t>
            </a:r>
          </a:p>
        </p:txBody>
      </p:sp>
      <p:sp>
        <p:nvSpPr>
          <p:cNvPr id="63" name="Rectangle 62">
            <a:extLst>
              <a:ext uri="{FF2B5EF4-FFF2-40B4-BE49-F238E27FC236}">
                <a16:creationId xmlns:a16="http://schemas.microsoft.com/office/drawing/2014/main" id="{F970C109-DC4C-4B1F-883C-EDE32C525F7B}"/>
              </a:ext>
            </a:extLst>
          </p:cNvPr>
          <p:cNvSpPr/>
          <p:nvPr/>
        </p:nvSpPr>
        <p:spPr>
          <a:xfrm>
            <a:off x="1272421" y="4755362"/>
            <a:ext cx="1177794" cy="3385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71" name="TextBox 70">
            <a:extLst>
              <a:ext uri="{FF2B5EF4-FFF2-40B4-BE49-F238E27FC236}">
                <a16:creationId xmlns:a16="http://schemas.microsoft.com/office/drawing/2014/main" id="{959D4DFD-D1B3-4A3E-BF87-F8FFA2C72F62}"/>
              </a:ext>
            </a:extLst>
          </p:cNvPr>
          <p:cNvSpPr txBox="1"/>
          <p:nvPr/>
        </p:nvSpPr>
        <p:spPr>
          <a:xfrm>
            <a:off x="1250681" y="5085184"/>
            <a:ext cx="552985" cy="276999"/>
          </a:xfrm>
          <a:prstGeom prst="rect">
            <a:avLst/>
          </a:prstGeom>
          <a:noFill/>
        </p:spPr>
        <p:txBody>
          <a:bodyPr wrap="square" rtlCol="0">
            <a:spAutoFit/>
          </a:bodyPr>
          <a:lstStyle/>
          <a:p>
            <a:r>
              <a:rPr lang="es-AR" sz="1200" dirty="0"/>
              <a:t>COP</a:t>
            </a:r>
          </a:p>
        </p:txBody>
      </p:sp>
      <p:sp>
        <p:nvSpPr>
          <p:cNvPr id="72" name="TextBox 71">
            <a:extLst>
              <a:ext uri="{FF2B5EF4-FFF2-40B4-BE49-F238E27FC236}">
                <a16:creationId xmlns:a16="http://schemas.microsoft.com/office/drawing/2014/main" id="{16AA6F80-1D99-46D3-A730-8C5542A66A4D}"/>
              </a:ext>
            </a:extLst>
          </p:cNvPr>
          <p:cNvSpPr txBox="1"/>
          <p:nvPr/>
        </p:nvSpPr>
        <p:spPr>
          <a:xfrm>
            <a:off x="1868532" y="5085184"/>
            <a:ext cx="625480" cy="276999"/>
          </a:xfrm>
          <a:prstGeom prst="rect">
            <a:avLst/>
          </a:prstGeom>
          <a:noFill/>
        </p:spPr>
        <p:txBody>
          <a:bodyPr wrap="square" rtlCol="0">
            <a:spAutoFit/>
          </a:bodyPr>
          <a:lstStyle/>
          <a:p>
            <a:r>
              <a:rPr lang="es-AR" sz="1200" dirty="0"/>
              <a:t>DATA</a:t>
            </a:r>
          </a:p>
        </p:txBody>
      </p:sp>
      <p:cxnSp>
        <p:nvCxnSpPr>
          <p:cNvPr id="74" name="Straight Connector 73">
            <a:extLst>
              <a:ext uri="{FF2B5EF4-FFF2-40B4-BE49-F238E27FC236}">
                <a16:creationId xmlns:a16="http://schemas.microsoft.com/office/drawing/2014/main" id="{FCBB656F-9F3A-4A12-A7F5-1973CF15DC57}"/>
              </a:ext>
            </a:extLst>
          </p:cNvPr>
          <p:cNvCxnSpPr>
            <a:stCxn id="63" idx="0"/>
            <a:endCxn id="63" idx="2"/>
          </p:cNvCxnSpPr>
          <p:nvPr/>
        </p:nvCxnSpPr>
        <p:spPr>
          <a:xfrm>
            <a:off x="1861318" y="4755362"/>
            <a:ext cx="0" cy="338554"/>
          </a:xfrm>
          <a:prstGeom prst="line">
            <a:avLst/>
          </a:prstGeom>
          <a:ln>
            <a:solidFill>
              <a:srgbClr val="C00000"/>
            </a:solidFill>
            <a:tailEnd type="none"/>
          </a:ln>
        </p:spPr>
        <p:style>
          <a:lnRef idx="1">
            <a:schemeClr val="accent1"/>
          </a:lnRef>
          <a:fillRef idx="0">
            <a:schemeClr val="accent1"/>
          </a:fillRef>
          <a:effectRef idx="0">
            <a:schemeClr val="accent1"/>
          </a:effectRef>
          <a:fontRef idx="minor">
            <a:schemeClr val="tx1"/>
          </a:fontRef>
        </p:style>
      </p:cxnSp>
      <p:sp>
        <p:nvSpPr>
          <p:cNvPr id="77" name="Rectangle 76">
            <a:extLst>
              <a:ext uri="{FF2B5EF4-FFF2-40B4-BE49-F238E27FC236}">
                <a16:creationId xmlns:a16="http://schemas.microsoft.com/office/drawing/2014/main" id="{996763BB-9941-4915-91CD-5000581FC5BC}"/>
              </a:ext>
            </a:extLst>
          </p:cNvPr>
          <p:cNvSpPr/>
          <p:nvPr/>
        </p:nvSpPr>
        <p:spPr>
          <a:xfrm>
            <a:off x="1264362" y="5293971"/>
            <a:ext cx="1099942" cy="33855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sz="1200" dirty="0"/>
          </a:p>
        </p:txBody>
      </p:sp>
      <p:sp>
        <p:nvSpPr>
          <p:cNvPr id="78" name="TextBox 77">
            <a:extLst>
              <a:ext uri="{FF2B5EF4-FFF2-40B4-BE49-F238E27FC236}">
                <a16:creationId xmlns:a16="http://schemas.microsoft.com/office/drawing/2014/main" id="{B733BF60-450F-47DA-92AA-1CE07E609F05}"/>
              </a:ext>
            </a:extLst>
          </p:cNvPr>
          <p:cNvSpPr txBox="1"/>
          <p:nvPr/>
        </p:nvSpPr>
        <p:spPr>
          <a:xfrm>
            <a:off x="1282468" y="5302703"/>
            <a:ext cx="1099943" cy="276999"/>
          </a:xfrm>
          <a:prstGeom prst="rect">
            <a:avLst/>
          </a:prstGeom>
          <a:noFill/>
        </p:spPr>
        <p:txBody>
          <a:bodyPr wrap="square" rtlCol="0">
            <a:spAutoFit/>
          </a:bodyPr>
          <a:lstStyle/>
          <a:p>
            <a:r>
              <a:rPr lang="es-AR" sz="1200" dirty="0"/>
              <a:t>Decodificador</a:t>
            </a:r>
          </a:p>
        </p:txBody>
      </p:sp>
      <p:sp>
        <p:nvSpPr>
          <p:cNvPr id="79" name="TextBox 78">
            <a:extLst>
              <a:ext uri="{FF2B5EF4-FFF2-40B4-BE49-F238E27FC236}">
                <a16:creationId xmlns:a16="http://schemas.microsoft.com/office/drawing/2014/main" id="{B09FCBE1-2346-4786-979C-FC4F5134402A}"/>
              </a:ext>
            </a:extLst>
          </p:cNvPr>
          <p:cNvSpPr txBox="1"/>
          <p:nvPr/>
        </p:nvSpPr>
        <p:spPr>
          <a:xfrm>
            <a:off x="5806380" y="5445224"/>
            <a:ext cx="1800200" cy="369332"/>
          </a:xfrm>
          <a:prstGeom prst="rect">
            <a:avLst/>
          </a:prstGeom>
          <a:noFill/>
          <a:ln>
            <a:solidFill>
              <a:schemeClr val="accent1">
                <a:shade val="50000"/>
              </a:schemeClr>
            </a:solidFill>
          </a:ln>
        </p:spPr>
        <p:txBody>
          <a:bodyPr wrap="square" rtlCol="0">
            <a:spAutoFit/>
          </a:bodyPr>
          <a:lstStyle/>
          <a:p>
            <a:r>
              <a:rPr lang="es-AR" dirty="0"/>
              <a:t>MDR</a:t>
            </a:r>
          </a:p>
        </p:txBody>
      </p:sp>
      <p:sp>
        <p:nvSpPr>
          <p:cNvPr id="80" name="TextBox 79">
            <a:extLst>
              <a:ext uri="{FF2B5EF4-FFF2-40B4-BE49-F238E27FC236}">
                <a16:creationId xmlns:a16="http://schemas.microsoft.com/office/drawing/2014/main" id="{56CE3940-AE91-4244-8596-73AB9345F4D3}"/>
              </a:ext>
            </a:extLst>
          </p:cNvPr>
          <p:cNvSpPr txBox="1"/>
          <p:nvPr/>
        </p:nvSpPr>
        <p:spPr>
          <a:xfrm>
            <a:off x="1557908" y="5733256"/>
            <a:ext cx="1780098" cy="646331"/>
          </a:xfrm>
          <a:prstGeom prst="rect">
            <a:avLst/>
          </a:prstGeom>
          <a:noFill/>
          <a:ln>
            <a:solidFill>
              <a:schemeClr val="tx1"/>
            </a:solidFill>
          </a:ln>
        </p:spPr>
        <p:txBody>
          <a:bodyPr wrap="square" rtlCol="0">
            <a:spAutoFit/>
          </a:bodyPr>
          <a:lstStyle/>
          <a:p>
            <a:r>
              <a:rPr lang="es-AR" dirty="0"/>
              <a:t>ALU</a:t>
            </a:r>
          </a:p>
          <a:p>
            <a:r>
              <a:rPr lang="es-AR" dirty="0"/>
              <a:t>Registros - </a:t>
            </a:r>
            <a:r>
              <a:rPr lang="es-AR" dirty="0" err="1"/>
              <a:t>Flags</a:t>
            </a:r>
            <a:endParaRPr lang="es-AR" dirty="0"/>
          </a:p>
        </p:txBody>
      </p:sp>
      <p:cxnSp>
        <p:nvCxnSpPr>
          <p:cNvPr id="82" name="Connector: Elbow 81">
            <a:extLst>
              <a:ext uri="{FF2B5EF4-FFF2-40B4-BE49-F238E27FC236}">
                <a16:creationId xmlns:a16="http://schemas.microsoft.com/office/drawing/2014/main" id="{E3065689-FF3A-4A91-A016-48804FCD7F8E}"/>
              </a:ext>
            </a:extLst>
          </p:cNvPr>
          <p:cNvCxnSpPr>
            <a:cxnSpLocks/>
            <a:endCxn id="80" idx="1"/>
          </p:cNvCxnSpPr>
          <p:nvPr/>
        </p:nvCxnSpPr>
        <p:spPr>
          <a:xfrm rot="16200000" flipH="1">
            <a:off x="1206709" y="5705223"/>
            <a:ext cx="395172" cy="307225"/>
          </a:xfrm>
          <a:prstGeom prst="bentConnector2">
            <a:avLst/>
          </a:prstGeom>
          <a:ln>
            <a:solidFill>
              <a:schemeClr val="tx1"/>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84" name="TextBox 83">
            <a:extLst>
              <a:ext uri="{FF2B5EF4-FFF2-40B4-BE49-F238E27FC236}">
                <a16:creationId xmlns:a16="http://schemas.microsoft.com/office/drawing/2014/main" id="{47CB250E-7E42-47FF-B01F-AE8BD333A6AC}"/>
              </a:ext>
            </a:extLst>
          </p:cNvPr>
          <p:cNvSpPr txBox="1"/>
          <p:nvPr/>
        </p:nvSpPr>
        <p:spPr>
          <a:xfrm>
            <a:off x="2498832" y="4797152"/>
            <a:ext cx="480501" cy="338554"/>
          </a:xfrm>
          <a:prstGeom prst="rect">
            <a:avLst/>
          </a:prstGeom>
          <a:noFill/>
        </p:spPr>
        <p:txBody>
          <a:bodyPr wrap="square" rtlCol="0">
            <a:spAutoFit/>
          </a:bodyPr>
          <a:lstStyle/>
          <a:p>
            <a:r>
              <a:rPr lang="es-AR" sz="1600" dirty="0"/>
              <a:t>IR</a:t>
            </a:r>
          </a:p>
        </p:txBody>
      </p:sp>
      <p:sp>
        <p:nvSpPr>
          <p:cNvPr id="4" name="TextBox 3">
            <a:extLst>
              <a:ext uri="{FF2B5EF4-FFF2-40B4-BE49-F238E27FC236}">
                <a16:creationId xmlns:a16="http://schemas.microsoft.com/office/drawing/2014/main" id="{843CB697-611B-4C67-BEA6-AEB560FA86C5}"/>
              </a:ext>
            </a:extLst>
          </p:cNvPr>
          <p:cNvSpPr txBox="1"/>
          <p:nvPr/>
        </p:nvSpPr>
        <p:spPr>
          <a:xfrm>
            <a:off x="5950396" y="2620751"/>
            <a:ext cx="1098253" cy="830997"/>
          </a:xfrm>
          <a:prstGeom prst="rect">
            <a:avLst/>
          </a:prstGeom>
          <a:noFill/>
        </p:spPr>
        <p:txBody>
          <a:bodyPr wrap="square" rtlCol="0">
            <a:spAutoFit/>
          </a:bodyPr>
          <a:lstStyle/>
          <a:p>
            <a:pPr>
              <a:buClr>
                <a:srgbClr val="C00000"/>
              </a:buClr>
            </a:pPr>
            <a:r>
              <a:rPr lang="es-AR" sz="1200" dirty="0"/>
              <a:t>8A260003 02260103 88260004</a:t>
            </a:r>
          </a:p>
          <a:p>
            <a:pPr>
              <a:buClr>
                <a:srgbClr val="C00000"/>
              </a:buClr>
            </a:pPr>
            <a:r>
              <a:rPr lang="es-AR" sz="1200" dirty="0"/>
              <a:t>C3</a:t>
            </a:r>
            <a:endParaRPr lang="es-AR" sz="1200" b="1" dirty="0"/>
          </a:p>
        </p:txBody>
      </p:sp>
      <p:sp>
        <p:nvSpPr>
          <p:cNvPr id="6" name="TextBox 5">
            <a:extLst>
              <a:ext uri="{FF2B5EF4-FFF2-40B4-BE49-F238E27FC236}">
                <a16:creationId xmlns:a16="http://schemas.microsoft.com/office/drawing/2014/main" id="{AED04C1B-CCD8-4FB4-BF5F-4835F10BCB7C}"/>
              </a:ext>
            </a:extLst>
          </p:cNvPr>
          <p:cNvSpPr txBox="1"/>
          <p:nvPr/>
        </p:nvSpPr>
        <p:spPr>
          <a:xfrm>
            <a:off x="8337042" y="1939679"/>
            <a:ext cx="3378107" cy="923330"/>
          </a:xfrm>
          <a:prstGeom prst="rect">
            <a:avLst/>
          </a:prstGeom>
          <a:noFill/>
        </p:spPr>
        <p:txBody>
          <a:bodyPr wrap="square" rtlCol="0">
            <a:spAutoFit/>
          </a:bodyPr>
          <a:lstStyle/>
          <a:p>
            <a:endParaRPr lang="es-AR" b="1" dirty="0"/>
          </a:p>
          <a:p>
            <a:r>
              <a:rPr lang="es-AR" dirty="0"/>
              <a:t>Ingreso de valores y los cargaremos en la parte de Datos:</a:t>
            </a:r>
          </a:p>
        </p:txBody>
      </p:sp>
      <p:sp>
        <p:nvSpPr>
          <p:cNvPr id="48" name="TextBox 47">
            <a:extLst>
              <a:ext uri="{FF2B5EF4-FFF2-40B4-BE49-F238E27FC236}">
                <a16:creationId xmlns:a16="http://schemas.microsoft.com/office/drawing/2014/main" id="{4B9EBB44-78FA-40CC-8671-646FD3450B5B}"/>
              </a:ext>
            </a:extLst>
          </p:cNvPr>
          <p:cNvSpPr txBox="1"/>
          <p:nvPr/>
        </p:nvSpPr>
        <p:spPr>
          <a:xfrm>
            <a:off x="8685170" y="2995454"/>
            <a:ext cx="3990175" cy="1569660"/>
          </a:xfrm>
          <a:prstGeom prst="rect">
            <a:avLst/>
          </a:prstGeom>
          <a:noFill/>
        </p:spPr>
        <p:txBody>
          <a:bodyPr wrap="square" rtlCol="0">
            <a:spAutoFit/>
          </a:bodyPr>
          <a:lstStyle/>
          <a:p>
            <a:r>
              <a:rPr lang="es-AR" sz="1600" dirty="0"/>
              <a:t>-e 0300</a:t>
            </a:r>
          </a:p>
          <a:p>
            <a:r>
              <a:rPr lang="es-AR" sz="1600" dirty="0"/>
              <a:t>13E0:0300  00.01</a:t>
            </a:r>
          </a:p>
          <a:p>
            <a:r>
              <a:rPr lang="es-AR" sz="1600" dirty="0"/>
              <a:t>-e 0301</a:t>
            </a:r>
          </a:p>
          <a:p>
            <a:r>
              <a:rPr lang="es-AR" sz="1600" dirty="0"/>
              <a:t>13E0:0301  00.ff</a:t>
            </a:r>
          </a:p>
          <a:p>
            <a:r>
              <a:rPr lang="es-AR" sz="1600" dirty="0"/>
              <a:t>-e 0400</a:t>
            </a:r>
          </a:p>
          <a:p>
            <a:r>
              <a:rPr lang="es-AR" sz="1600" dirty="0"/>
              <a:t>13E0:0400  00.</a:t>
            </a:r>
          </a:p>
        </p:txBody>
      </p:sp>
      <p:sp>
        <p:nvSpPr>
          <p:cNvPr id="10" name="TextBox 9">
            <a:extLst>
              <a:ext uri="{FF2B5EF4-FFF2-40B4-BE49-F238E27FC236}">
                <a16:creationId xmlns:a16="http://schemas.microsoft.com/office/drawing/2014/main" id="{28C799E0-A020-4BCD-BA75-EE5C030DDB3C}"/>
              </a:ext>
            </a:extLst>
          </p:cNvPr>
          <p:cNvSpPr txBox="1"/>
          <p:nvPr/>
        </p:nvSpPr>
        <p:spPr>
          <a:xfrm>
            <a:off x="5950396" y="3604374"/>
            <a:ext cx="1134498" cy="646331"/>
          </a:xfrm>
          <a:prstGeom prst="rect">
            <a:avLst/>
          </a:prstGeom>
          <a:noFill/>
        </p:spPr>
        <p:txBody>
          <a:bodyPr wrap="square" rtlCol="0">
            <a:spAutoFit/>
          </a:bodyPr>
          <a:lstStyle/>
          <a:p>
            <a:r>
              <a:rPr lang="es-AR" sz="1200" dirty="0"/>
              <a:t>01</a:t>
            </a:r>
          </a:p>
          <a:p>
            <a:r>
              <a:rPr lang="es-AR" sz="1200" dirty="0"/>
              <a:t>FF</a:t>
            </a:r>
          </a:p>
          <a:p>
            <a:r>
              <a:rPr lang="es-AR" sz="1200" dirty="0"/>
              <a:t>--</a:t>
            </a:r>
          </a:p>
        </p:txBody>
      </p:sp>
      <p:cxnSp>
        <p:nvCxnSpPr>
          <p:cNvPr id="21" name="Straight Arrow Connector 20">
            <a:extLst>
              <a:ext uri="{FF2B5EF4-FFF2-40B4-BE49-F238E27FC236}">
                <a16:creationId xmlns:a16="http://schemas.microsoft.com/office/drawing/2014/main" id="{11F98D76-8438-4D69-BEC1-5AEA8B5392AF}"/>
              </a:ext>
            </a:extLst>
          </p:cNvPr>
          <p:cNvCxnSpPr/>
          <p:nvPr/>
        </p:nvCxnSpPr>
        <p:spPr>
          <a:xfrm flipH="1" flipV="1">
            <a:off x="6166420" y="4113076"/>
            <a:ext cx="2493098" cy="295031"/>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D170FB4A-E88A-4697-A237-DA397FB5FC61}"/>
              </a:ext>
            </a:extLst>
          </p:cNvPr>
          <p:cNvSpPr txBox="1"/>
          <p:nvPr/>
        </p:nvSpPr>
        <p:spPr>
          <a:xfrm>
            <a:off x="8379027" y="4661039"/>
            <a:ext cx="3294135" cy="1384995"/>
          </a:xfrm>
          <a:prstGeom prst="rect">
            <a:avLst/>
          </a:prstGeom>
          <a:noFill/>
        </p:spPr>
        <p:txBody>
          <a:bodyPr wrap="square" rtlCol="0">
            <a:spAutoFit/>
          </a:bodyPr>
          <a:lstStyle/>
          <a:p>
            <a:r>
              <a:rPr lang="es-AR" sz="1200" dirty="0"/>
              <a:t>Limpio el espacio de memoria que voy a escribir al final del calculo. Recordar que la memoria no se borra, solo se libera el recurso, por lo tanto las variables en ciertos lenguajes se deben inicializar con valores validos, de lo contrario tomara los valores que se encuentran en esa posición de memoria.</a:t>
            </a:r>
          </a:p>
        </p:txBody>
      </p:sp>
    </p:spTree>
    <p:extLst>
      <p:ext uri="{BB962C8B-B14F-4D97-AF65-F5344CB8AC3E}">
        <p14:creationId xmlns:p14="http://schemas.microsoft.com/office/powerpoint/2010/main" val="13162724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3D73D-1748-46A3-A5C3-06AF890D959A}"/>
              </a:ext>
            </a:extLst>
          </p:cNvPr>
          <p:cNvSpPr>
            <a:spLocks noGrp="1"/>
          </p:cNvSpPr>
          <p:nvPr>
            <p:ph type="title"/>
          </p:nvPr>
        </p:nvSpPr>
        <p:spPr/>
        <p:txBody>
          <a:bodyPr/>
          <a:lstStyle/>
          <a:p>
            <a:r>
              <a:rPr lang="es-AR" dirty="0" err="1"/>
              <a:t>Debug</a:t>
            </a:r>
            <a:endParaRPr lang="es-AR" dirty="0"/>
          </a:p>
        </p:txBody>
      </p:sp>
      <p:sp>
        <p:nvSpPr>
          <p:cNvPr id="3" name="Content Placeholder 2">
            <a:extLst>
              <a:ext uri="{FF2B5EF4-FFF2-40B4-BE49-F238E27FC236}">
                <a16:creationId xmlns:a16="http://schemas.microsoft.com/office/drawing/2014/main" id="{E60239D0-926B-4F3F-9FA1-35C8BA118D45}"/>
              </a:ext>
            </a:extLst>
          </p:cNvPr>
          <p:cNvSpPr>
            <a:spLocks noGrp="1"/>
          </p:cNvSpPr>
          <p:nvPr>
            <p:ph idx="1"/>
          </p:nvPr>
        </p:nvSpPr>
        <p:spPr/>
        <p:txBody>
          <a:bodyPr/>
          <a:lstStyle/>
          <a:p>
            <a:r>
              <a:rPr lang="es-AR" dirty="0"/>
              <a:t>-a</a:t>
            </a:r>
          </a:p>
          <a:p>
            <a:r>
              <a:rPr lang="es-AR" dirty="0"/>
              <a:t>13E0:0100 </a:t>
            </a:r>
            <a:r>
              <a:rPr lang="es-AR" dirty="0" err="1"/>
              <a:t>mov</a:t>
            </a:r>
            <a:r>
              <a:rPr lang="es-AR" dirty="0"/>
              <a:t> ax,0002</a:t>
            </a:r>
          </a:p>
          <a:p>
            <a:r>
              <a:rPr lang="es-AR" dirty="0"/>
              <a:t>13E0:0103 </a:t>
            </a:r>
            <a:r>
              <a:rPr lang="es-AR" dirty="0" err="1"/>
              <a:t>mov</a:t>
            </a:r>
            <a:r>
              <a:rPr lang="es-AR" dirty="0"/>
              <a:t> bx,0004</a:t>
            </a:r>
          </a:p>
          <a:p>
            <a:r>
              <a:rPr lang="es-AR" dirty="0"/>
              <a:t>13E0:0106 </a:t>
            </a:r>
            <a:r>
              <a:rPr lang="es-AR" dirty="0" err="1"/>
              <a:t>add</a:t>
            </a:r>
            <a:r>
              <a:rPr lang="es-AR" dirty="0"/>
              <a:t> </a:t>
            </a:r>
            <a:r>
              <a:rPr lang="es-AR" dirty="0" err="1"/>
              <a:t>ax,bx</a:t>
            </a:r>
            <a:endParaRPr lang="es-AR" dirty="0"/>
          </a:p>
          <a:p>
            <a:r>
              <a:rPr lang="es-AR" dirty="0"/>
              <a:t>13E0:0108 </a:t>
            </a:r>
            <a:r>
              <a:rPr lang="es-AR" dirty="0" err="1"/>
              <a:t>int</a:t>
            </a:r>
            <a:r>
              <a:rPr lang="es-AR" dirty="0"/>
              <a:t> 20</a:t>
            </a:r>
          </a:p>
          <a:p>
            <a:r>
              <a:rPr lang="es-AR" dirty="0"/>
              <a:t>13E0:010A</a:t>
            </a:r>
          </a:p>
          <a:p>
            <a:endParaRPr lang="es-AR" dirty="0"/>
          </a:p>
          <a:p>
            <a:r>
              <a:rPr lang="es-AR" dirty="0"/>
              <a:t>Seguir el ejemplo del </a:t>
            </a:r>
            <a:r>
              <a:rPr lang="es-AR" dirty="0" err="1"/>
              <a:t>txt</a:t>
            </a:r>
            <a:r>
              <a:rPr lang="es-AR" dirty="0"/>
              <a:t>                Ejemplo1.txt</a:t>
            </a:r>
          </a:p>
        </p:txBody>
      </p:sp>
      <p:sp>
        <p:nvSpPr>
          <p:cNvPr id="4" name="Footer Placeholder 3">
            <a:extLst>
              <a:ext uri="{FF2B5EF4-FFF2-40B4-BE49-F238E27FC236}">
                <a16:creationId xmlns:a16="http://schemas.microsoft.com/office/drawing/2014/main" id="{6B1EA810-7875-449B-B50C-5AB509594F6A}"/>
              </a:ext>
            </a:extLst>
          </p:cNvPr>
          <p:cNvSpPr>
            <a:spLocks noGrp="1"/>
          </p:cNvSpPr>
          <p:nvPr>
            <p:ph type="ftr" sz="quarter" idx="11"/>
          </p:nvPr>
        </p:nvSpPr>
        <p:spPr/>
        <p:txBody>
          <a:bodyPr/>
          <a:lstStyle/>
          <a:p>
            <a:r>
              <a:rPr lang="en-US"/>
              <a:t>Arquitectura de Computadores</a:t>
            </a:r>
            <a:endParaRPr lang="en-US" dirty="0"/>
          </a:p>
        </p:txBody>
      </p:sp>
      <p:sp>
        <p:nvSpPr>
          <p:cNvPr id="5" name="Slide Number Placeholder 4">
            <a:extLst>
              <a:ext uri="{FF2B5EF4-FFF2-40B4-BE49-F238E27FC236}">
                <a16:creationId xmlns:a16="http://schemas.microsoft.com/office/drawing/2014/main" id="{69C5C311-CF04-4307-A148-23BEDFA6644F}"/>
              </a:ext>
            </a:extLst>
          </p:cNvPr>
          <p:cNvSpPr>
            <a:spLocks noGrp="1"/>
          </p:cNvSpPr>
          <p:nvPr>
            <p:ph type="sldNum" sz="quarter" idx="12"/>
          </p:nvPr>
        </p:nvSpPr>
        <p:spPr/>
        <p:txBody>
          <a:bodyPr/>
          <a:lstStyle/>
          <a:p>
            <a:fld id="{E5137D0E-4A4F-4307-8994-C1891D747D59}" type="slidenum">
              <a:rPr lang="en-US" smtClean="0"/>
              <a:t>2</a:t>
            </a:fld>
            <a:endParaRPr lang="en-US" dirty="0"/>
          </a:p>
        </p:txBody>
      </p:sp>
      <p:sp>
        <p:nvSpPr>
          <p:cNvPr id="8" name="Arrow: Right 7">
            <a:extLst>
              <a:ext uri="{FF2B5EF4-FFF2-40B4-BE49-F238E27FC236}">
                <a16:creationId xmlns:a16="http://schemas.microsoft.com/office/drawing/2014/main" id="{CD6EF757-9E4D-45B0-805C-919062AA7AC9}"/>
              </a:ext>
            </a:extLst>
          </p:cNvPr>
          <p:cNvSpPr/>
          <p:nvPr/>
        </p:nvSpPr>
        <p:spPr>
          <a:xfrm>
            <a:off x="3934172" y="5120640"/>
            <a:ext cx="432048" cy="18056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Tree>
    <p:extLst>
      <p:ext uri="{BB962C8B-B14F-4D97-AF65-F5344CB8AC3E}">
        <p14:creationId xmlns:p14="http://schemas.microsoft.com/office/powerpoint/2010/main" val="22872357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AR" dirty="0"/>
              <a:t>Ciclo de instrucción – Fase búsqueda</a:t>
            </a:r>
          </a:p>
        </p:txBody>
      </p:sp>
      <p:sp>
        <p:nvSpPr>
          <p:cNvPr id="7" name="Marcador de pie de página 6"/>
          <p:cNvSpPr>
            <a:spLocks noGrp="1"/>
          </p:cNvSpPr>
          <p:nvPr>
            <p:ph type="ftr" sz="quarter" idx="11"/>
          </p:nvPr>
        </p:nvSpPr>
        <p:spPr/>
        <p:txBody>
          <a:bodyPr/>
          <a:lstStyle/>
          <a:p>
            <a:r>
              <a:rPr lang="en-US" dirty="0" err="1"/>
              <a:t>Arquitectura</a:t>
            </a:r>
            <a:r>
              <a:rPr lang="en-US" dirty="0"/>
              <a:t> de </a:t>
            </a:r>
            <a:r>
              <a:rPr lang="en-US" dirty="0" err="1"/>
              <a:t>Computadores</a:t>
            </a:r>
            <a:endParaRPr lang="en-US" dirty="0"/>
          </a:p>
        </p:txBody>
      </p:sp>
      <p:sp>
        <p:nvSpPr>
          <p:cNvPr id="8" name="Marcador de número de diapositiva 7"/>
          <p:cNvSpPr>
            <a:spLocks noGrp="1"/>
          </p:cNvSpPr>
          <p:nvPr>
            <p:ph type="sldNum" sz="quarter" idx="12"/>
          </p:nvPr>
        </p:nvSpPr>
        <p:spPr/>
        <p:txBody>
          <a:bodyPr/>
          <a:lstStyle/>
          <a:p>
            <a:fld id="{E5137D0E-4A4F-4307-8994-C1891D747D59}" type="slidenum">
              <a:rPr lang="en-US" smtClean="0"/>
              <a:t>20</a:t>
            </a:fld>
            <a:endParaRPr lang="en-US" dirty="0"/>
          </a:p>
        </p:txBody>
      </p:sp>
      <p:sp>
        <p:nvSpPr>
          <p:cNvPr id="9" name="TextBox 8">
            <a:extLst>
              <a:ext uri="{FF2B5EF4-FFF2-40B4-BE49-F238E27FC236}">
                <a16:creationId xmlns:a16="http://schemas.microsoft.com/office/drawing/2014/main" id="{47BE571F-2055-485C-9FD3-0BCC4F25D872}"/>
              </a:ext>
            </a:extLst>
          </p:cNvPr>
          <p:cNvSpPr txBox="1"/>
          <p:nvPr/>
        </p:nvSpPr>
        <p:spPr>
          <a:xfrm>
            <a:off x="304038" y="2195572"/>
            <a:ext cx="2471737" cy="369332"/>
          </a:xfrm>
          <a:prstGeom prst="rect">
            <a:avLst/>
          </a:prstGeom>
          <a:noFill/>
          <a:ln>
            <a:noFill/>
          </a:ln>
        </p:spPr>
        <p:txBody>
          <a:bodyPr wrap="square" rtlCol="0">
            <a:spAutoFit/>
          </a:bodyPr>
          <a:lstStyle/>
          <a:p>
            <a:r>
              <a:rPr lang="es-AR" dirty="0"/>
              <a:t>CPU = CU + ALU</a:t>
            </a:r>
          </a:p>
        </p:txBody>
      </p:sp>
      <p:sp>
        <p:nvSpPr>
          <p:cNvPr id="11" name="Rectangle 10">
            <a:extLst>
              <a:ext uri="{FF2B5EF4-FFF2-40B4-BE49-F238E27FC236}">
                <a16:creationId xmlns:a16="http://schemas.microsoft.com/office/drawing/2014/main" id="{5EADCEB0-D947-4A8C-BB6C-4BBAEC7C8BF3}"/>
              </a:ext>
            </a:extLst>
          </p:cNvPr>
          <p:cNvSpPr/>
          <p:nvPr/>
        </p:nvSpPr>
        <p:spPr>
          <a:xfrm>
            <a:off x="1053852" y="2564904"/>
            <a:ext cx="2012926" cy="30963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2" name="Rectangle 11">
            <a:extLst>
              <a:ext uri="{FF2B5EF4-FFF2-40B4-BE49-F238E27FC236}">
                <a16:creationId xmlns:a16="http://schemas.microsoft.com/office/drawing/2014/main" id="{3F2168AD-96A6-4A66-B51E-8E4F85DE4D4A}"/>
              </a:ext>
            </a:extLst>
          </p:cNvPr>
          <p:cNvSpPr/>
          <p:nvPr/>
        </p:nvSpPr>
        <p:spPr>
          <a:xfrm>
            <a:off x="2187347" y="2564904"/>
            <a:ext cx="879431" cy="80139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s-AR" dirty="0"/>
              <a:t>MMU</a:t>
            </a:r>
          </a:p>
        </p:txBody>
      </p:sp>
      <p:sp>
        <p:nvSpPr>
          <p:cNvPr id="13" name="Rectangle 12">
            <a:extLst>
              <a:ext uri="{FF2B5EF4-FFF2-40B4-BE49-F238E27FC236}">
                <a16:creationId xmlns:a16="http://schemas.microsoft.com/office/drawing/2014/main" id="{7C6CACA4-49D8-4972-8785-C8942D552499}"/>
              </a:ext>
            </a:extLst>
          </p:cNvPr>
          <p:cNvSpPr/>
          <p:nvPr/>
        </p:nvSpPr>
        <p:spPr>
          <a:xfrm>
            <a:off x="1277018" y="3466554"/>
            <a:ext cx="1152128" cy="28803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solidFill>
                  <a:schemeClr val="tx1"/>
                </a:solidFill>
              </a:rPr>
              <a:t>0100</a:t>
            </a:r>
          </a:p>
        </p:txBody>
      </p:sp>
      <p:sp>
        <p:nvSpPr>
          <p:cNvPr id="14" name="TextBox 13">
            <a:extLst>
              <a:ext uri="{FF2B5EF4-FFF2-40B4-BE49-F238E27FC236}">
                <a16:creationId xmlns:a16="http://schemas.microsoft.com/office/drawing/2014/main" id="{826EFD9A-42EC-4A54-AABE-B80DE919AA2C}"/>
              </a:ext>
            </a:extLst>
          </p:cNvPr>
          <p:cNvSpPr txBox="1"/>
          <p:nvPr/>
        </p:nvSpPr>
        <p:spPr>
          <a:xfrm>
            <a:off x="1011753" y="3023090"/>
            <a:ext cx="1152128" cy="338554"/>
          </a:xfrm>
          <a:prstGeom prst="rect">
            <a:avLst/>
          </a:prstGeom>
          <a:noFill/>
        </p:spPr>
        <p:txBody>
          <a:bodyPr wrap="square" rtlCol="0">
            <a:spAutoFit/>
          </a:bodyPr>
          <a:lstStyle/>
          <a:p>
            <a:r>
              <a:rPr lang="es-AR" sz="1600" dirty="0"/>
              <a:t>Registros</a:t>
            </a:r>
          </a:p>
        </p:txBody>
      </p:sp>
      <p:sp>
        <p:nvSpPr>
          <p:cNvPr id="15" name="Rectangle 14">
            <a:extLst>
              <a:ext uri="{FF2B5EF4-FFF2-40B4-BE49-F238E27FC236}">
                <a16:creationId xmlns:a16="http://schemas.microsoft.com/office/drawing/2014/main" id="{5352B5FC-8B56-4424-A5F5-A4FE60CFDBED}"/>
              </a:ext>
            </a:extLst>
          </p:cNvPr>
          <p:cNvSpPr/>
          <p:nvPr/>
        </p:nvSpPr>
        <p:spPr>
          <a:xfrm>
            <a:off x="17589" y="5764668"/>
            <a:ext cx="1080120" cy="54060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1200" dirty="0">
                <a:solidFill>
                  <a:schemeClr val="tx1"/>
                </a:solidFill>
              </a:rPr>
              <a:t>Reloj y Secuenciador</a:t>
            </a:r>
          </a:p>
        </p:txBody>
      </p:sp>
      <p:sp>
        <p:nvSpPr>
          <p:cNvPr id="16" name="Rectangle 15">
            <a:extLst>
              <a:ext uri="{FF2B5EF4-FFF2-40B4-BE49-F238E27FC236}">
                <a16:creationId xmlns:a16="http://schemas.microsoft.com/office/drawing/2014/main" id="{7E41CB7A-4530-4452-99E5-1298E70BFBA2}"/>
              </a:ext>
            </a:extLst>
          </p:cNvPr>
          <p:cNvSpPr/>
          <p:nvPr/>
        </p:nvSpPr>
        <p:spPr>
          <a:xfrm>
            <a:off x="5734372" y="2314056"/>
            <a:ext cx="1987289" cy="298864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7" name="TextBox 16">
            <a:extLst>
              <a:ext uri="{FF2B5EF4-FFF2-40B4-BE49-F238E27FC236}">
                <a16:creationId xmlns:a16="http://schemas.microsoft.com/office/drawing/2014/main" id="{7564D25A-AD24-412C-9E3C-5DD7668F3DD2}"/>
              </a:ext>
            </a:extLst>
          </p:cNvPr>
          <p:cNvSpPr txBox="1"/>
          <p:nvPr/>
        </p:nvSpPr>
        <p:spPr>
          <a:xfrm>
            <a:off x="6499278" y="1899921"/>
            <a:ext cx="2160240" cy="369332"/>
          </a:xfrm>
          <a:prstGeom prst="rect">
            <a:avLst/>
          </a:prstGeom>
          <a:noFill/>
        </p:spPr>
        <p:txBody>
          <a:bodyPr wrap="square" rtlCol="0">
            <a:spAutoFit/>
          </a:bodyPr>
          <a:lstStyle/>
          <a:p>
            <a:r>
              <a:rPr lang="es-AR" dirty="0"/>
              <a:t>Memoria Principal</a:t>
            </a:r>
          </a:p>
        </p:txBody>
      </p:sp>
      <p:cxnSp>
        <p:nvCxnSpPr>
          <p:cNvPr id="19" name="Connector: Elbow 18">
            <a:extLst>
              <a:ext uri="{FF2B5EF4-FFF2-40B4-BE49-F238E27FC236}">
                <a16:creationId xmlns:a16="http://schemas.microsoft.com/office/drawing/2014/main" id="{75548503-0049-4AE2-946E-93AC495961F1}"/>
              </a:ext>
            </a:extLst>
          </p:cNvPr>
          <p:cNvCxnSpPr>
            <a:cxnSpLocks/>
            <a:stCxn id="15" idx="0"/>
            <a:endCxn id="11" idx="1"/>
          </p:cNvCxnSpPr>
          <p:nvPr/>
        </p:nvCxnSpPr>
        <p:spPr>
          <a:xfrm rot="5400000" flipH="1" flipV="1">
            <a:off x="-20046" y="4690771"/>
            <a:ext cx="1651592" cy="496203"/>
          </a:xfrm>
          <a:prstGeom prst="bentConnector2">
            <a:avLst/>
          </a:prstGeom>
          <a:ln>
            <a:solidFill>
              <a:schemeClr val="accent1"/>
            </a:solidFill>
            <a:tailEnd type="none"/>
          </a:ln>
        </p:spPr>
        <p:style>
          <a:lnRef idx="1">
            <a:schemeClr val="accent1"/>
          </a:lnRef>
          <a:fillRef idx="0">
            <a:schemeClr val="accent1"/>
          </a:fillRef>
          <a:effectRef idx="0">
            <a:schemeClr val="accent1"/>
          </a:effectRef>
          <a:fontRef idx="minor">
            <a:schemeClr val="tx1"/>
          </a:fontRef>
        </p:style>
      </p:cxnSp>
      <p:sp>
        <p:nvSpPr>
          <p:cNvPr id="22" name="Arrow: Left-Right 21">
            <a:extLst>
              <a:ext uri="{FF2B5EF4-FFF2-40B4-BE49-F238E27FC236}">
                <a16:creationId xmlns:a16="http://schemas.microsoft.com/office/drawing/2014/main" id="{26F8B1D8-734B-40C5-9152-CFD7D42E669A}"/>
              </a:ext>
            </a:extLst>
          </p:cNvPr>
          <p:cNvSpPr/>
          <p:nvPr/>
        </p:nvSpPr>
        <p:spPr>
          <a:xfrm>
            <a:off x="3142083" y="5298039"/>
            <a:ext cx="2535141" cy="507225"/>
          </a:xfrm>
          <a:prstGeom prst="leftRightArrow">
            <a:avLst>
              <a:gd name="adj1" fmla="val 38733"/>
              <a:gd name="adj2" fmla="val 50000"/>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24" name="TextBox 23">
            <a:extLst>
              <a:ext uri="{FF2B5EF4-FFF2-40B4-BE49-F238E27FC236}">
                <a16:creationId xmlns:a16="http://schemas.microsoft.com/office/drawing/2014/main" id="{1FF6C66B-FBEC-4052-A8AF-CBC140198C7E}"/>
              </a:ext>
            </a:extLst>
          </p:cNvPr>
          <p:cNvSpPr txBox="1"/>
          <p:nvPr/>
        </p:nvSpPr>
        <p:spPr>
          <a:xfrm>
            <a:off x="3469254" y="5131658"/>
            <a:ext cx="1468708" cy="369332"/>
          </a:xfrm>
          <a:prstGeom prst="rect">
            <a:avLst/>
          </a:prstGeom>
          <a:noFill/>
        </p:spPr>
        <p:txBody>
          <a:bodyPr wrap="square" rtlCol="0">
            <a:spAutoFit/>
          </a:bodyPr>
          <a:lstStyle/>
          <a:p>
            <a:r>
              <a:rPr lang="es-AR" dirty="0"/>
              <a:t>Bus de datos</a:t>
            </a:r>
          </a:p>
        </p:txBody>
      </p:sp>
      <p:sp>
        <p:nvSpPr>
          <p:cNvPr id="25" name="Arrow: Right 24">
            <a:extLst>
              <a:ext uri="{FF2B5EF4-FFF2-40B4-BE49-F238E27FC236}">
                <a16:creationId xmlns:a16="http://schemas.microsoft.com/office/drawing/2014/main" id="{FD14DCAC-2D11-40EC-BC33-CC76EDAC416B}"/>
              </a:ext>
            </a:extLst>
          </p:cNvPr>
          <p:cNvSpPr/>
          <p:nvPr/>
        </p:nvSpPr>
        <p:spPr>
          <a:xfrm>
            <a:off x="3090244" y="2620751"/>
            <a:ext cx="2024175" cy="718268"/>
          </a:xfrm>
          <a:prstGeom prst="rightArrow">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dirty="0"/>
          </a:p>
        </p:txBody>
      </p:sp>
      <p:sp>
        <p:nvSpPr>
          <p:cNvPr id="26" name="TextBox 25">
            <a:extLst>
              <a:ext uri="{FF2B5EF4-FFF2-40B4-BE49-F238E27FC236}">
                <a16:creationId xmlns:a16="http://schemas.microsoft.com/office/drawing/2014/main" id="{EB0C876F-1507-40C8-852B-C71868242D5F}"/>
              </a:ext>
            </a:extLst>
          </p:cNvPr>
          <p:cNvSpPr txBox="1"/>
          <p:nvPr/>
        </p:nvSpPr>
        <p:spPr>
          <a:xfrm>
            <a:off x="3105016" y="2810788"/>
            <a:ext cx="2144495" cy="369332"/>
          </a:xfrm>
          <a:prstGeom prst="rect">
            <a:avLst/>
          </a:prstGeom>
          <a:noFill/>
        </p:spPr>
        <p:txBody>
          <a:bodyPr wrap="square" rtlCol="0">
            <a:spAutoFit/>
          </a:bodyPr>
          <a:lstStyle/>
          <a:p>
            <a:r>
              <a:rPr lang="es-AR" dirty="0"/>
              <a:t>Bus de direcciones</a:t>
            </a:r>
          </a:p>
        </p:txBody>
      </p:sp>
      <p:cxnSp>
        <p:nvCxnSpPr>
          <p:cNvPr id="30" name="Connector: Elbow 29">
            <a:extLst>
              <a:ext uri="{FF2B5EF4-FFF2-40B4-BE49-F238E27FC236}">
                <a16:creationId xmlns:a16="http://schemas.microsoft.com/office/drawing/2014/main" id="{567584AA-F0F3-49D1-A665-5C218BE157E6}"/>
              </a:ext>
            </a:extLst>
          </p:cNvPr>
          <p:cNvCxnSpPr>
            <a:cxnSpLocks/>
            <a:stCxn id="11" idx="0"/>
            <a:endCxn id="3" idx="0"/>
          </p:cNvCxnSpPr>
          <p:nvPr/>
        </p:nvCxnSpPr>
        <p:spPr>
          <a:xfrm rot="5400000" flipH="1" flipV="1">
            <a:off x="4096361" y="250358"/>
            <a:ext cx="278500" cy="4350592"/>
          </a:xfrm>
          <a:prstGeom prst="bentConnector3">
            <a:avLst>
              <a:gd name="adj1" fmla="val 182083"/>
            </a:avLst>
          </a:prstGeom>
          <a:ln w="28575" cmpd="sng">
            <a:solidFill>
              <a:srgbClr val="C0000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E12F0518-A04D-4BEE-B060-49178D278047}"/>
              </a:ext>
            </a:extLst>
          </p:cNvPr>
          <p:cNvSpPr txBox="1"/>
          <p:nvPr/>
        </p:nvSpPr>
        <p:spPr>
          <a:xfrm>
            <a:off x="3338006" y="1700808"/>
            <a:ext cx="1731204" cy="369332"/>
          </a:xfrm>
          <a:prstGeom prst="rect">
            <a:avLst/>
          </a:prstGeom>
          <a:noFill/>
        </p:spPr>
        <p:txBody>
          <a:bodyPr wrap="square" rtlCol="0">
            <a:spAutoFit/>
          </a:bodyPr>
          <a:lstStyle/>
          <a:p>
            <a:r>
              <a:rPr lang="es-AR" dirty="0"/>
              <a:t>Bus de Control</a:t>
            </a:r>
          </a:p>
        </p:txBody>
      </p:sp>
      <p:sp>
        <p:nvSpPr>
          <p:cNvPr id="3" name="TextBox 2">
            <a:extLst>
              <a:ext uri="{FF2B5EF4-FFF2-40B4-BE49-F238E27FC236}">
                <a16:creationId xmlns:a16="http://schemas.microsoft.com/office/drawing/2014/main" id="{DA2AAA00-C3D6-4EB7-8DCE-ACB2CF7F1D15}"/>
              </a:ext>
            </a:extLst>
          </p:cNvPr>
          <p:cNvSpPr txBox="1"/>
          <p:nvPr/>
        </p:nvSpPr>
        <p:spPr>
          <a:xfrm>
            <a:off x="5863306" y="2286404"/>
            <a:ext cx="1095202" cy="307777"/>
          </a:xfrm>
          <a:prstGeom prst="rect">
            <a:avLst/>
          </a:prstGeom>
          <a:noFill/>
        </p:spPr>
        <p:txBody>
          <a:bodyPr wrap="square" rtlCol="0">
            <a:spAutoFit/>
          </a:bodyPr>
          <a:lstStyle/>
          <a:p>
            <a:r>
              <a:rPr lang="es-AR" sz="1400" dirty="0"/>
              <a:t>Segmento</a:t>
            </a:r>
          </a:p>
        </p:txBody>
      </p:sp>
      <p:sp>
        <p:nvSpPr>
          <p:cNvPr id="5" name="Rectangle 4">
            <a:extLst>
              <a:ext uri="{FF2B5EF4-FFF2-40B4-BE49-F238E27FC236}">
                <a16:creationId xmlns:a16="http://schemas.microsoft.com/office/drawing/2014/main" id="{76AA58E3-8A58-48E3-B95E-2A3A17EF48B8}"/>
              </a:ext>
            </a:extLst>
          </p:cNvPr>
          <p:cNvSpPr/>
          <p:nvPr/>
        </p:nvSpPr>
        <p:spPr>
          <a:xfrm>
            <a:off x="5878388" y="2608899"/>
            <a:ext cx="1293112" cy="2548293"/>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dirty="0"/>
          </a:p>
        </p:txBody>
      </p:sp>
      <p:cxnSp>
        <p:nvCxnSpPr>
          <p:cNvPr id="23" name="Straight Connector 22">
            <a:extLst>
              <a:ext uri="{FF2B5EF4-FFF2-40B4-BE49-F238E27FC236}">
                <a16:creationId xmlns:a16="http://schemas.microsoft.com/office/drawing/2014/main" id="{24FC67D0-8799-4F07-A159-89E263C36504}"/>
              </a:ext>
            </a:extLst>
          </p:cNvPr>
          <p:cNvCxnSpPr>
            <a:cxnSpLocks/>
          </p:cNvCxnSpPr>
          <p:nvPr/>
        </p:nvCxnSpPr>
        <p:spPr>
          <a:xfrm>
            <a:off x="5878388" y="3573016"/>
            <a:ext cx="1293112" cy="0"/>
          </a:xfrm>
          <a:prstGeom prst="line">
            <a:avLst/>
          </a:prstGeom>
          <a:ln w="19050">
            <a:solidFill>
              <a:schemeClr val="tx1">
                <a:lumMod val="65000"/>
                <a:lumOff val="3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27D9C884-3A63-4921-A05A-C5AA48665BA8}"/>
              </a:ext>
            </a:extLst>
          </p:cNvPr>
          <p:cNvCxnSpPr>
            <a:cxnSpLocks/>
          </p:cNvCxnSpPr>
          <p:nvPr/>
        </p:nvCxnSpPr>
        <p:spPr>
          <a:xfrm>
            <a:off x="5878388" y="4408107"/>
            <a:ext cx="1283106" cy="0"/>
          </a:xfrm>
          <a:prstGeom prst="line">
            <a:avLst/>
          </a:prstGeom>
          <a:ln w="19050">
            <a:solidFill>
              <a:schemeClr val="tx1">
                <a:lumMod val="65000"/>
                <a:lumOff val="35000"/>
              </a:schemeClr>
            </a:solidFill>
            <a:tailEnd type="non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FFEC59C9-40EA-42BB-85D1-6A06A34B248D}"/>
              </a:ext>
            </a:extLst>
          </p:cNvPr>
          <p:cNvSpPr txBox="1"/>
          <p:nvPr/>
        </p:nvSpPr>
        <p:spPr>
          <a:xfrm>
            <a:off x="7124135" y="2935977"/>
            <a:ext cx="673012" cy="276999"/>
          </a:xfrm>
          <a:prstGeom prst="rect">
            <a:avLst/>
          </a:prstGeom>
          <a:noFill/>
        </p:spPr>
        <p:txBody>
          <a:bodyPr wrap="square" rtlCol="0">
            <a:spAutoFit/>
          </a:bodyPr>
          <a:lstStyle/>
          <a:p>
            <a:r>
              <a:rPr lang="es-AR" sz="1200" dirty="0"/>
              <a:t>Código</a:t>
            </a:r>
          </a:p>
        </p:txBody>
      </p:sp>
      <p:sp>
        <p:nvSpPr>
          <p:cNvPr id="38" name="TextBox 37">
            <a:extLst>
              <a:ext uri="{FF2B5EF4-FFF2-40B4-BE49-F238E27FC236}">
                <a16:creationId xmlns:a16="http://schemas.microsoft.com/office/drawing/2014/main" id="{C5E6218B-072F-42FD-8821-663AD01FCE8A}"/>
              </a:ext>
            </a:extLst>
          </p:cNvPr>
          <p:cNvSpPr txBox="1"/>
          <p:nvPr/>
        </p:nvSpPr>
        <p:spPr>
          <a:xfrm>
            <a:off x="7160380" y="3789040"/>
            <a:ext cx="673012" cy="276999"/>
          </a:xfrm>
          <a:prstGeom prst="rect">
            <a:avLst/>
          </a:prstGeom>
          <a:noFill/>
        </p:spPr>
        <p:txBody>
          <a:bodyPr wrap="square" rtlCol="0">
            <a:spAutoFit/>
          </a:bodyPr>
          <a:lstStyle/>
          <a:p>
            <a:r>
              <a:rPr lang="es-AR" sz="1200" dirty="0"/>
              <a:t>Datos</a:t>
            </a:r>
          </a:p>
        </p:txBody>
      </p:sp>
      <p:sp>
        <p:nvSpPr>
          <p:cNvPr id="39" name="TextBox 38">
            <a:extLst>
              <a:ext uri="{FF2B5EF4-FFF2-40B4-BE49-F238E27FC236}">
                <a16:creationId xmlns:a16="http://schemas.microsoft.com/office/drawing/2014/main" id="{C79C867C-D201-4DD3-8B2A-777E5EF3287A}"/>
              </a:ext>
            </a:extLst>
          </p:cNvPr>
          <p:cNvSpPr txBox="1"/>
          <p:nvPr/>
        </p:nvSpPr>
        <p:spPr>
          <a:xfrm>
            <a:off x="7221600" y="4520153"/>
            <a:ext cx="673012" cy="276999"/>
          </a:xfrm>
          <a:prstGeom prst="rect">
            <a:avLst/>
          </a:prstGeom>
          <a:noFill/>
        </p:spPr>
        <p:txBody>
          <a:bodyPr wrap="square" rtlCol="0">
            <a:spAutoFit/>
          </a:bodyPr>
          <a:lstStyle/>
          <a:p>
            <a:r>
              <a:rPr lang="es-AR" sz="1200" dirty="0"/>
              <a:t>Pila</a:t>
            </a:r>
          </a:p>
        </p:txBody>
      </p:sp>
      <p:sp>
        <p:nvSpPr>
          <p:cNvPr id="35" name="TextBox 34">
            <a:extLst>
              <a:ext uri="{FF2B5EF4-FFF2-40B4-BE49-F238E27FC236}">
                <a16:creationId xmlns:a16="http://schemas.microsoft.com/office/drawing/2014/main" id="{AB423831-1A4C-446A-8D18-4F2B3CD80ADB}"/>
              </a:ext>
            </a:extLst>
          </p:cNvPr>
          <p:cNvSpPr txBox="1"/>
          <p:nvPr/>
        </p:nvSpPr>
        <p:spPr>
          <a:xfrm>
            <a:off x="5446340" y="2368900"/>
            <a:ext cx="230885" cy="2893100"/>
          </a:xfrm>
          <a:prstGeom prst="rect">
            <a:avLst/>
          </a:prstGeom>
          <a:noFill/>
          <a:ln>
            <a:solidFill>
              <a:schemeClr val="tx1"/>
            </a:solidFill>
          </a:ln>
        </p:spPr>
        <p:txBody>
          <a:bodyPr wrap="square" rtlCol="0">
            <a:spAutoFit/>
          </a:bodyPr>
          <a:lstStyle/>
          <a:p>
            <a:r>
              <a:rPr lang="es-AR" sz="1400" dirty="0"/>
              <a:t>Decodifica</a:t>
            </a:r>
          </a:p>
          <a:p>
            <a:r>
              <a:rPr lang="es-AR" sz="1400" dirty="0" err="1"/>
              <a:t>dor</a:t>
            </a:r>
            <a:endParaRPr lang="es-AR" sz="1400" dirty="0"/>
          </a:p>
        </p:txBody>
      </p:sp>
      <p:sp>
        <p:nvSpPr>
          <p:cNvPr id="40" name="TextBox 39">
            <a:extLst>
              <a:ext uri="{FF2B5EF4-FFF2-40B4-BE49-F238E27FC236}">
                <a16:creationId xmlns:a16="http://schemas.microsoft.com/office/drawing/2014/main" id="{F80A03E0-D205-4C17-8B81-0FEF3D672625}"/>
              </a:ext>
            </a:extLst>
          </p:cNvPr>
          <p:cNvSpPr txBox="1"/>
          <p:nvPr/>
        </p:nvSpPr>
        <p:spPr>
          <a:xfrm>
            <a:off x="5164519" y="2564904"/>
            <a:ext cx="281821" cy="830997"/>
          </a:xfrm>
          <a:prstGeom prst="rect">
            <a:avLst/>
          </a:prstGeom>
          <a:noFill/>
          <a:ln>
            <a:solidFill>
              <a:schemeClr val="tx1"/>
            </a:solidFill>
          </a:ln>
        </p:spPr>
        <p:txBody>
          <a:bodyPr wrap="square" rtlCol="0">
            <a:spAutoFit/>
          </a:bodyPr>
          <a:lstStyle/>
          <a:p>
            <a:r>
              <a:rPr lang="es-AR" sz="1600" dirty="0"/>
              <a:t>MAR</a:t>
            </a:r>
          </a:p>
        </p:txBody>
      </p:sp>
      <p:sp>
        <p:nvSpPr>
          <p:cNvPr id="52" name="TextBox 51">
            <a:extLst>
              <a:ext uri="{FF2B5EF4-FFF2-40B4-BE49-F238E27FC236}">
                <a16:creationId xmlns:a16="http://schemas.microsoft.com/office/drawing/2014/main" id="{4D45D782-8CD4-4880-970E-64A7513F6B3B}"/>
              </a:ext>
            </a:extLst>
          </p:cNvPr>
          <p:cNvSpPr txBox="1"/>
          <p:nvPr/>
        </p:nvSpPr>
        <p:spPr>
          <a:xfrm>
            <a:off x="2542124" y="3429000"/>
            <a:ext cx="383936" cy="338554"/>
          </a:xfrm>
          <a:prstGeom prst="rect">
            <a:avLst/>
          </a:prstGeom>
          <a:noFill/>
        </p:spPr>
        <p:txBody>
          <a:bodyPr wrap="square" rtlCol="0">
            <a:spAutoFit/>
          </a:bodyPr>
          <a:lstStyle/>
          <a:p>
            <a:r>
              <a:rPr lang="es-AR" sz="1600" dirty="0"/>
              <a:t>IP</a:t>
            </a:r>
          </a:p>
        </p:txBody>
      </p:sp>
      <p:sp>
        <p:nvSpPr>
          <p:cNvPr id="53" name="Rectangle 52">
            <a:extLst>
              <a:ext uri="{FF2B5EF4-FFF2-40B4-BE49-F238E27FC236}">
                <a16:creationId xmlns:a16="http://schemas.microsoft.com/office/drawing/2014/main" id="{6FE970FD-72BE-4661-9A02-D93DC1EFA2B3}"/>
              </a:ext>
            </a:extLst>
          </p:cNvPr>
          <p:cNvSpPr/>
          <p:nvPr/>
        </p:nvSpPr>
        <p:spPr>
          <a:xfrm>
            <a:off x="1277018" y="3861048"/>
            <a:ext cx="1152128" cy="28803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solidFill>
                  <a:schemeClr val="tx1"/>
                </a:solidFill>
              </a:rPr>
              <a:t>13E0</a:t>
            </a:r>
          </a:p>
        </p:txBody>
      </p:sp>
      <p:sp>
        <p:nvSpPr>
          <p:cNvPr id="54" name="TextBox 53">
            <a:extLst>
              <a:ext uri="{FF2B5EF4-FFF2-40B4-BE49-F238E27FC236}">
                <a16:creationId xmlns:a16="http://schemas.microsoft.com/office/drawing/2014/main" id="{4224A43F-2632-47D8-860A-D1AC49316ED2}"/>
              </a:ext>
            </a:extLst>
          </p:cNvPr>
          <p:cNvSpPr txBox="1"/>
          <p:nvPr/>
        </p:nvSpPr>
        <p:spPr>
          <a:xfrm>
            <a:off x="2566020" y="3810526"/>
            <a:ext cx="480500" cy="338554"/>
          </a:xfrm>
          <a:prstGeom prst="rect">
            <a:avLst/>
          </a:prstGeom>
          <a:noFill/>
        </p:spPr>
        <p:txBody>
          <a:bodyPr wrap="square" rtlCol="0">
            <a:spAutoFit/>
          </a:bodyPr>
          <a:lstStyle/>
          <a:p>
            <a:r>
              <a:rPr lang="es-AR" sz="1600" dirty="0"/>
              <a:t>DS</a:t>
            </a:r>
          </a:p>
        </p:txBody>
      </p:sp>
      <p:sp>
        <p:nvSpPr>
          <p:cNvPr id="55" name="Rectangle 54">
            <a:extLst>
              <a:ext uri="{FF2B5EF4-FFF2-40B4-BE49-F238E27FC236}">
                <a16:creationId xmlns:a16="http://schemas.microsoft.com/office/drawing/2014/main" id="{6C6C8648-0986-4E7F-94BF-3947B5E5BDE9}"/>
              </a:ext>
            </a:extLst>
          </p:cNvPr>
          <p:cNvSpPr/>
          <p:nvPr/>
        </p:nvSpPr>
        <p:spPr>
          <a:xfrm>
            <a:off x="1282658" y="4221088"/>
            <a:ext cx="1152128" cy="28803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solidFill>
                  <a:schemeClr val="tx1"/>
                </a:solidFill>
              </a:rPr>
              <a:t>13E0</a:t>
            </a:r>
          </a:p>
        </p:txBody>
      </p:sp>
      <p:sp>
        <p:nvSpPr>
          <p:cNvPr id="56" name="TextBox 55">
            <a:extLst>
              <a:ext uri="{FF2B5EF4-FFF2-40B4-BE49-F238E27FC236}">
                <a16:creationId xmlns:a16="http://schemas.microsoft.com/office/drawing/2014/main" id="{723AFD2B-BDC6-4255-AD10-3FFDF248EE71}"/>
              </a:ext>
            </a:extLst>
          </p:cNvPr>
          <p:cNvSpPr txBox="1"/>
          <p:nvPr/>
        </p:nvSpPr>
        <p:spPr>
          <a:xfrm>
            <a:off x="2566019" y="4180438"/>
            <a:ext cx="480501" cy="338554"/>
          </a:xfrm>
          <a:prstGeom prst="rect">
            <a:avLst/>
          </a:prstGeom>
          <a:noFill/>
        </p:spPr>
        <p:txBody>
          <a:bodyPr wrap="square" rtlCol="0">
            <a:spAutoFit/>
          </a:bodyPr>
          <a:lstStyle/>
          <a:p>
            <a:r>
              <a:rPr lang="es-AR" sz="1600" dirty="0"/>
              <a:t>CS</a:t>
            </a:r>
          </a:p>
        </p:txBody>
      </p:sp>
      <p:sp>
        <p:nvSpPr>
          <p:cNvPr id="57" name="TextBox 56">
            <a:extLst>
              <a:ext uri="{FF2B5EF4-FFF2-40B4-BE49-F238E27FC236}">
                <a16:creationId xmlns:a16="http://schemas.microsoft.com/office/drawing/2014/main" id="{97BA9DA0-5614-452F-B0A8-B32C1714173D}"/>
              </a:ext>
            </a:extLst>
          </p:cNvPr>
          <p:cNvSpPr txBox="1"/>
          <p:nvPr/>
        </p:nvSpPr>
        <p:spPr>
          <a:xfrm>
            <a:off x="1064278" y="2526564"/>
            <a:ext cx="574279" cy="338554"/>
          </a:xfrm>
          <a:prstGeom prst="rect">
            <a:avLst/>
          </a:prstGeom>
          <a:noFill/>
        </p:spPr>
        <p:txBody>
          <a:bodyPr wrap="square" rtlCol="0">
            <a:spAutoFit/>
          </a:bodyPr>
          <a:lstStyle/>
          <a:p>
            <a:r>
              <a:rPr lang="es-AR" sz="1600" dirty="0"/>
              <a:t>CU</a:t>
            </a:r>
          </a:p>
        </p:txBody>
      </p:sp>
      <p:sp>
        <p:nvSpPr>
          <p:cNvPr id="63" name="Rectangle 62">
            <a:extLst>
              <a:ext uri="{FF2B5EF4-FFF2-40B4-BE49-F238E27FC236}">
                <a16:creationId xmlns:a16="http://schemas.microsoft.com/office/drawing/2014/main" id="{F970C109-DC4C-4B1F-883C-EDE32C525F7B}"/>
              </a:ext>
            </a:extLst>
          </p:cNvPr>
          <p:cNvSpPr/>
          <p:nvPr/>
        </p:nvSpPr>
        <p:spPr>
          <a:xfrm>
            <a:off x="1272420" y="4755362"/>
            <a:ext cx="1221591" cy="3385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t>8A26 0003</a:t>
            </a:r>
          </a:p>
        </p:txBody>
      </p:sp>
      <p:sp>
        <p:nvSpPr>
          <p:cNvPr id="71" name="TextBox 70">
            <a:extLst>
              <a:ext uri="{FF2B5EF4-FFF2-40B4-BE49-F238E27FC236}">
                <a16:creationId xmlns:a16="http://schemas.microsoft.com/office/drawing/2014/main" id="{959D4DFD-D1B3-4A3E-BF87-F8FFA2C72F62}"/>
              </a:ext>
            </a:extLst>
          </p:cNvPr>
          <p:cNvSpPr txBox="1"/>
          <p:nvPr/>
        </p:nvSpPr>
        <p:spPr>
          <a:xfrm>
            <a:off x="1250681" y="5085184"/>
            <a:ext cx="552985" cy="276999"/>
          </a:xfrm>
          <a:prstGeom prst="rect">
            <a:avLst/>
          </a:prstGeom>
          <a:noFill/>
        </p:spPr>
        <p:txBody>
          <a:bodyPr wrap="square" rtlCol="0">
            <a:spAutoFit/>
          </a:bodyPr>
          <a:lstStyle/>
          <a:p>
            <a:r>
              <a:rPr lang="es-AR" sz="1200" dirty="0"/>
              <a:t>COP</a:t>
            </a:r>
          </a:p>
        </p:txBody>
      </p:sp>
      <p:sp>
        <p:nvSpPr>
          <p:cNvPr id="72" name="TextBox 71">
            <a:extLst>
              <a:ext uri="{FF2B5EF4-FFF2-40B4-BE49-F238E27FC236}">
                <a16:creationId xmlns:a16="http://schemas.microsoft.com/office/drawing/2014/main" id="{16AA6F80-1D99-46D3-A730-8C5542A66A4D}"/>
              </a:ext>
            </a:extLst>
          </p:cNvPr>
          <p:cNvSpPr txBox="1"/>
          <p:nvPr/>
        </p:nvSpPr>
        <p:spPr>
          <a:xfrm>
            <a:off x="1868532" y="5085184"/>
            <a:ext cx="625480" cy="276999"/>
          </a:xfrm>
          <a:prstGeom prst="rect">
            <a:avLst/>
          </a:prstGeom>
          <a:noFill/>
        </p:spPr>
        <p:txBody>
          <a:bodyPr wrap="square" rtlCol="0">
            <a:spAutoFit/>
          </a:bodyPr>
          <a:lstStyle/>
          <a:p>
            <a:r>
              <a:rPr lang="es-AR" sz="1200" dirty="0"/>
              <a:t>DATA</a:t>
            </a:r>
          </a:p>
        </p:txBody>
      </p:sp>
      <p:cxnSp>
        <p:nvCxnSpPr>
          <p:cNvPr id="74" name="Straight Connector 73">
            <a:extLst>
              <a:ext uri="{FF2B5EF4-FFF2-40B4-BE49-F238E27FC236}">
                <a16:creationId xmlns:a16="http://schemas.microsoft.com/office/drawing/2014/main" id="{FCBB656F-9F3A-4A12-A7F5-1973CF15DC57}"/>
              </a:ext>
            </a:extLst>
          </p:cNvPr>
          <p:cNvCxnSpPr>
            <a:cxnSpLocks/>
            <a:stCxn id="63" idx="0"/>
            <a:endCxn id="63" idx="2"/>
          </p:cNvCxnSpPr>
          <p:nvPr/>
        </p:nvCxnSpPr>
        <p:spPr>
          <a:xfrm>
            <a:off x="1883216" y="4755362"/>
            <a:ext cx="0" cy="338554"/>
          </a:xfrm>
          <a:prstGeom prst="line">
            <a:avLst/>
          </a:prstGeom>
          <a:ln>
            <a:solidFill>
              <a:srgbClr val="C00000"/>
            </a:solidFill>
            <a:tailEnd type="none"/>
          </a:ln>
        </p:spPr>
        <p:style>
          <a:lnRef idx="1">
            <a:schemeClr val="accent1"/>
          </a:lnRef>
          <a:fillRef idx="0">
            <a:schemeClr val="accent1"/>
          </a:fillRef>
          <a:effectRef idx="0">
            <a:schemeClr val="accent1"/>
          </a:effectRef>
          <a:fontRef idx="minor">
            <a:schemeClr val="tx1"/>
          </a:fontRef>
        </p:style>
      </p:cxnSp>
      <p:sp>
        <p:nvSpPr>
          <p:cNvPr id="77" name="Rectangle 76">
            <a:extLst>
              <a:ext uri="{FF2B5EF4-FFF2-40B4-BE49-F238E27FC236}">
                <a16:creationId xmlns:a16="http://schemas.microsoft.com/office/drawing/2014/main" id="{996763BB-9941-4915-91CD-5000581FC5BC}"/>
              </a:ext>
            </a:extLst>
          </p:cNvPr>
          <p:cNvSpPr/>
          <p:nvPr/>
        </p:nvSpPr>
        <p:spPr>
          <a:xfrm>
            <a:off x="1264362" y="5293971"/>
            <a:ext cx="1099942" cy="33855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sz="1200" dirty="0"/>
          </a:p>
        </p:txBody>
      </p:sp>
      <p:sp>
        <p:nvSpPr>
          <p:cNvPr id="78" name="TextBox 77">
            <a:extLst>
              <a:ext uri="{FF2B5EF4-FFF2-40B4-BE49-F238E27FC236}">
                <a16:creationId xmlns:a16="http://schemas.microsoft.com/office/drawing/2014/main" id="{B733BF60-450F-47DA-92AA-1CE07E609F05}"/>
              </a:ext>
            </a:extLst>
          </p:cNvPr>
          <p:cNvSpPr txBox="1"/>
          <p:nvPr/>
        </p:nvSpPr>
        <p:spPr>
          <a:xfrm>
            <a:off x="1282468" y="5302703"/>
            <a:ext cx="1099943" cy="276999"/>
          </a:xfrm>
          <a:prstGeom prst="rect">
            <a:avLst/>
          </a:prstGeom>
          <a:noFill/>
        </p:spPr>
        <p:txBody>
          <a:bodyPr wrap="square" rtlCol="0">
            <a:spAutoFit/>
          </a:bodyPr>
          <a:lstStyle/>
          <a:p>
            <a:r>
              <a:rPr lang="es-AR" sz="1200" dirty="0"/>
              <a:t>Decodificador</a:t>
            </a:r>
          </a:p>
        </p:txBody>
      </p:sp>
      <p:sp>
        <p:nvSpPr>
          <p:cNvPr id="79" name="TextBox 78">
            <a:extLst>
              <a:ext uri="{FF2B5EF4-FFF2-40B4-BE49-F238E27FC236}">
                <a16:creationId xmlns:a16="http://schemas.microsoft.com/office/drawing/2014/main" id="{B09FCBE1-2346-4786-979C-FC4F5134402A}"/>
              </a:ext>
            </a:extLst>
          </p:cNvPr>
          <p:cNvSpPr txBox="1"/>
          <p:nvPr/>
        </p:nvSpPr>
        <p:spPr>
          <a:xfrm>
            <a:off x="5806380" y="5445224"/>
            <a:ext cx="1800200" cy="369332"/>
          </a:xfrm>
          <a:prstGeom prst="rect">
            <a:avLst/>
          </a:prstGeom>
          <a:noFill/>
          <a:ln>
            <a:solidFill>
              <a:schemeClr val="accent1">
                <a:shade val="50000"/>
              </a:schemeClr>
            </a:solidFill>
          </a:ln>
        </p:spPr>
        <p:txBody>
          <a:bodyPr wrap="square" rtlCol="0">
            <a:spAutoFit/>
          </a:bodyPr>
          <a:lstStyle/>
          <a:p>
            <a:r>
              <a:rPr lang="es-AR" dirty="0"/>
              <a:t>MDR</a:t>
            </a:r>
          </a:p>
        </p:txBody>
      </p:sp>
      <p:sp>
        <p:nvSpPr>
          <p:cNvPr id="80" name="TextBox 79">
            <a:extLst>
              <a:ext uri="{FF2B5EF4-FFF2-40B4-BE49-F238E27FC236}">
                <a16:creationId xmlns:a16="http://schemas.microsoft.com/office/drawing/2014/main" id="{56CE3940-AE91-4244-8596-73AB9345F4D3}"/>
              </a:ext>
            </a:extLst>
          </p:cNvPr>
          <p:cNvSpPr txBox="1"/>
          <p:nvPr/>
        </p:nvSpPr>
        <p:spPr>
          <a:xfrm>
            <a:off x="1557908" y="5733256"/>
            <a:ext cx="1780098" cy="646331"/>
          </a:xfrm>
          <a:prstGeom prst="rect">
            <a:avLst/>
          </a:prstGeom>
          <a:noFill/>
          <a:ln>
            <a:solidFill>
              <a:schemeClr val="tx1"/>
            </a:solidFill>
          </a:ln>
        </p:spPr>
        <p:txBody>
          <a:bodyPr wrap="square" rtlCol="0">
            <a:spAutoFit/>
          </a:bodyPr>
          <a:lstStyle/>
          <a:p>
            <a:r>
              <a:rPr lang="es-AR" dirty="0"/>
              <a:t>ALU</a:t>
            </a:r>
          </a:p>
          <a:p>
            <a:r>
              <a:rPr lang="es-AR" dirty="0"/>
              <a:t>Registros - </a:t>
            </a:r>
            <a:r>
              <a:rPr lang="es-AR" dirty="0" err="1"/>
              <a:t>Flags</a:t>
            </a:r>
            <a:endParaRPr lang="es-AR" dirty="0"/>
          </a:p>
        </p:txBody>
      </p:sp>
      <p:cxnSp>
        <p:nvCxnSpPr>
          <p:cNvPr id="82" name="Connector: Elbow 81">
            <a:extLst>
              <a:ext uri="{FF2B5EF4-FFF2-40B4-BE49-F238E27FC236}">
                <a16:creationId xmlns:a16="http://schemas.microsoft.com/office/drawing/2014/main" id="{E3065689-FF3A-4A91-A016-48804FCD7F8E}"/>
              </a:ext>
            </a:extLst>
          </p:cNvPr>
          <p:cNvCxnSpPr>
            <a:cxnSpLocks/>
            <a:endCxn id="80" idx="1"/>
          </p:cNvCxnSpPr>
          <p:nvPr/>
        </p:nvCxnSpPr>
        <p:spPr>
          <a:xfrm rot="16200000" flipH="1">
            <a:off x="1206709" y="5705223"/>
            <a:ext cx="395172" cy="307225"/>
          </a:xfrm>
          <a:prstGeom prst="bentConnector2">
            <a:avLst/>
          </a:prstGeom>
          <a:ln>
            <a:solidFill>
              <a:schemeClr val="tx1"/>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84" name="TextBox 83">
            <a:extLst>
              <a:ext uri="{FF2B5EF4-FFF2-40B4-BE49-F238E27FC236}">
                <a16:creationId xmlns:a16="http://schemas.microsoft.com/office/drawing/2014/main" id="{47CB250E-7E42-47FF-B01F-AE8BD333A6AC}"/>
              </a:ext>
            </a:extLst>
          </p:cNvPr>
          <p:cNvSpPr txBox="1"/>
          <p:nvPr/>
        </p:nvSpPr>
        <p:spPr>
          <a:xfrm>
            <a:off x="2498832" y="4797152"/>
            <a:ext cx="480501" cy="338554"/>
          </a:xfrm>
          <a:prstGeom prst="rect">
            <a:avLst/>
          </a:prstGeom>
          <a:noFill/>
        </p:spPr>
        <p:txBody>
          <a:bodyPr wrap="square" rtlCol="0">
            <a:spAutoFit/>
          </a:bodyPr>
          <a:lstStyle/>
          <a:p>
            <a:r>
              <a:rPr lang="es-AR" sz="1600" dirty="0"/>
              <a:t>IR</a:t>
            </a:r>
          </a:p>
        </p:txBody>
      </p:sp>
      <p:sp>
        <p:nvSpPr>
          <p:cNvPr id="6" name="TextBox 5">
            <a:extLst>
              <a:ext uri="{FF2B5EF4-FFF2-40B4-BE49-F238E27FC236}">
                <a16:creationId xmlns:a16="http://schemas.microsoft.com/office/drawing/2014/main" id="{AED04C1B-CCD8-4FB4-BF5F-4835F10BCB7C}"/>
              </a:ext>
            </a:extLst>
          </p:cNvPr>
          <p:cNvSpPr txBox="1"/>
          <p:nvPr/>
        </p:nvSpPr>
        <p:spPr>
          <a:xfrm>
            <a:off x="8571078" y="1740344"/>
            <a:ext cx="3378107" cy="1754326"/>
          </a:xfrm>
          <a:prstGeom prst="rect">
            <a:avLst/>
          </a:prstGeom>
          <a:noFill/>
        </p:spPr>
        <p:txBody>
          <a:bodyPr wrap="square" rtlCol="0">
            <a:spAutoFit/>
          </a:bodyPr>
          <a:lstStyle/>
          <a:p>
            <a:r>
              <a:rPr lang="es-AR" b="1" dirty="0"/>
              <a:t>Fase de búsqueda:</a:t>
            </a:r>
            <a:endParaRPr lang="es-AR" dirty="0"/>
          </a:p>
          <a:p>
            <a:pPr marL="285750" indent="-285750">
              <a:buFont typeface="Arial" panose="020B0604020202020204" pitchFamily="34" charset="0"/>
              <a:buChar char="•"/>
            </a:pPr>
            <a:r>
              <a:rPr lang="es-AR" dirty="0"/>
              <a:t>Calculo de la dirección física de la instrucción.</a:t>
            </a:r>
          </a:p>
          <a:p>
            <a:pPr marL="285750" indent="-285750">
              <a:buFont typeface="Arial" panose="020B0604020202020204" pitchFamily="34" charset="0"/>
              <a:buChar char="•"/>
            </a:pPr>
            <a:r>
              <a:rPr lang="es-AR" dirty="0"/>
              <a:t>Dar orden de lectura RD</a:t>
            </a:r>
          </a:p>
          <a:p>
            <a:pPr marL="285750" indent="-285750">
              <a:buFont typeface="Arial" panose="020B0604020202020204" pitchFamily="34" charset="0"/>
              <a:buChar char="•"/>
            </a:pPr>
            <a:r>
              <a:rPr lang="es-AR" dirty="0"/>
              <a:t>Se carga el registro IR</a:t>
            </a:r>
          </a:p>
          <a:p>
            <a:endParaRPr lang="es-AR" dirty="0"/>
          </a:p>
        </p:txBody>
      </p:sp>
      <p:sp>
        <p:nvSpPr>
          <p:cNvPr id="10" name="TextBox 9">
            <a:extLst>
              <a:ext uri="{FF2B5EF4-FFF2-40B4-BE49-F238E27FC236}">
                <a16:creationId xmlns:a16="http://schemas.microsoft.com/office/drawing/2014/main" id="{CD2540FD-143B-427C-8B6B-DC86CA5F957E}"/>
              </a:ext>
            </a:extLst>
          </p:cNvPr>
          <p:cNvSpPr txBox="1"/>
          <p:nvPr/>
        </p:nvSpPr>
        <p:spPr>
          <a:xfrm>
            <a:off x="5789290" y="1772816"/>
            <a:ext cx="881186" cy="307777"/>
          </a:xfrm>
          <a:prstGeom prst="rect">
            <a:avLst/>
          </a:prstGeom>
          <a:noFill/>
        </p:spPr>
        <p:txBody>
          <a:bodyPr wrap="square" rtlCol="0">
            <a:spAutoFit/>
          </a:bodyPr>
          <a:lstStyle/>
          <a:p>
            <a:r>
              <a:rPr lang="es-AR" sz="1400" dirty="0"/>
              <a:t>RD/WR</a:t>
            </a:r>
          </a:p>
        </p:txBody>
      </p:sp>
      <p:sp>
        <p:nvSpPr>
          <p:cNvPr id="18" name="TextBox 17">
            <a:extLst>
              <a:ext uri="{FF2B5EF4-FFF2-40B4-BE49-F238E27FC236}">
                <a16:creationId xmlns:a16="http://schemas.microsoft.com/office/drawing/2014/main" id="{731D5494-B4A5-4EBC-A942-466FDAA72A68}"/>
              </a:ext>
            </a:extLst>
          </p:cNvPr>
          <p:cNvSpPr txBox="1"/>
          <p:nvPr/>
        </p:nvSpPr>
        <p:spPr>
          <a:xfrm>
            <a:off x="3174368" y="3430218"/>
            <a:ext cx="2196485" cy="1169551"/>
          </a:xfrm>
          <a:prstGeom prst="rect">
            <a:avLst/>
          </a:prstGeom>
          <a:noFill/>
        </p:spPr>
        <p:txBody>
          <a:bodyPr wrap="square" rtlCol="0">
            <a:spAutoFit/>
          </a:bodyPr>
          <a:lstStyle/>
          <a:p>
            <a:r>
              <a:rPr lang="es-AR" sz="1400" dirty="0"/>
              <a:t>Dirección lógica de la instrucción  CS:IP</a:t>
            </a:r>
          </a:p>
          <a:p>
            <a:endParaRPr lang="es-AR" sz="1400" dirty="0"/>
          </a:p>
          <a:p>
            <a:r>
              <a:rPr lang="es-AR" sz="1400" dirty="0"/>
              <a:t>Dirección física</a:t>
            </a:r>
          </a:p>
          <a:p>
            <a:r>
              <a:rPr lang="es-AR" sz="1400" dirty="0"/>
              <a:t>13E0 * 10 + 0100 = 13F00</a:t>
            </a:r>
          </a:p>
        </p:txBody>
      </p:sp>
      <p:cxnSp>
        <p:nvCxnSpPr>
          <p:cNvPr id="21" name="Straight Arrow Connector 20">
            <a:extLst>
              <a:ext uri="{FF2B5EF4-FFF2-40B4-BE49-F238E27FC236}">
                <a16:creationId xmlns:a16="http://schemas.microsoft.com/office/drawing/2014/main" id="{C81A066A-E3B7-42FC-AA3C-D3D0E7CA9AD3}"/>
              </a:ext>
            </a:extLst>
          </p:cNvPr>
          <p:cNvCxnSpPr/>
          <p:nvPr/>
        </p:nvCxnSpPr>
        <p:spPr>
          <a:xfrm>
            <a:off x="2835712" y="3165956"/>
            <a:ext cx="354824" cy="285792"/>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7" name="Oval 26">
            <a:extLst>
              <a:ext uri="{FF2B5EF4-FFF2-40B4-BE49-F238E27FC236}">
                <a16:creationId xmlns:a16="http://schemas.microsoft.com/office/drawing/2014/main" id="{0EFF4CF3-1EC1-433E-86A7-D5DDAF9D19C4}"/>
              </a:ext>
            </a:extLst>
          </p:cNvPr>
          <p:cNvSpPr/>
          <p:nvPr/>
        </p:nvSpPr>
        <p:spPr>
          <a:xfrm>
            <a:off x="5806380" y="1772816"/>
            <a:ext cx="360040" cy="32458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58" name="TextBox 57">
            <a:extLst>
              <a:ext uri="{FF2B5EF4-FFF2-40B4-BE49-F238E27FC236}">
                <a16:creationId xmlns:a16="http://schemas.microsoft.com/office/drawing/2014/main" id="{1E1C44D7-FE19-48E7-9935-8E72FAB6B84E}"/>
              </a:ext>
            </a:extLst>
          </p:cNvPr>
          <p:cNvSpPr txBox="1"/>
          <p:nvPr/>
        </p:nvSpPr>
        <p:spPr>
          <a:xfrm>
            <a:off x="8453492" y="3308852"/>
            <a:ext cx="3990175" cy="3046988"/>
          </a:xfrm>
          <a:prstGeom prst="rect">
            <a:avLst/>
          </a:prstGeom>
          <a:noFill/>
        </p:spPr>
        <p:txBody>
          <a:bodyPr wrap="square" rtlCol="0">
            <a:spAutoFit/>
          </a:bodyPr>
          <a:lstStyle/>
          <a:p>
            <a:r>
              <a:rPr lang="es-AR" sz="1600" dirty="0"/>
              <a:t>-a0100</a:t>
            </a:r>
          </a:p>
          <a:p>
            <a:r>
              <a:rPr lang="es-AR" sz="1600" dirty="0"/>
              <a:t>13E0:0100 </a:t>
            </a:r>
            <a:r>
              <a:rPr lang="es-AR" sz="1600" dirty="0" err="1"/>
              <a:t>mov</a:t>
            </a:r>
            <a:r>
              <a:rPr lang="es-AR" sz="1600" dirty="0"/>
              <a:t> ah,[0300]</a:t>
            </a:r>
          </a:p>
          <a:p>
            <a:r>
              <a:rPr lang="es-AR" sz="1600" dirty="0"/>
              <a:t>13E0:0104 </a:t>
            </a:r>
            <a:r>
              <a:rPr lang="es-AR" sz="1600" dirty="0" err="1"/>
              <a:t>add</a:t>
            </a:r>
            <a:r>
              <a:rPr lang="es-AR" sz="1600" dirty="0"/>
              <a:t> ah,[0301]</a:t>
            </a:r>
          </a:p>
          <a:p>
            <a:r>
              <a:rPr lang="es-AR" sz="1600" dirty="0"/>
              <a:t>13E0:0108 </a:t>
            </a:r>
            <a:r>
              <a:rPr lang="es-AR" sz="1600" dirty="0" err="1"/>
              <a:t>mov</a:t>
            </a:r>
            <a:r>
              <a:rPr lang="es-AR" sz="1600" dirty="0"/>
              <a:t> [0400], ah</a:t>
            </a:r>
          </a:p>
          <a:p>
            <a:r>
              <a:rPr lang="es-AR" sz="1600" dirty="0"/>
              <a:t>13E0:010C </a:t>
            </a:r>
            <a:r>
              <a:rPr lang="es-AR" sz="1600" dirty="0" err="1"/>
              <a:t>ret</a:t>
            </a:r>
            <a:endParaRPr lang="es-AR" sz="1600" dirty="0"/>
          </a:p>
          <a:p>
            <a:r>
              <a:rPr lang="es-AR" sz="1600" dirty="0"/>
              <a:t>13E0:010D</a:t>
            </a:r>
          </a:p>
          <a:p>
            <a:endParaRPr lang="es-AR" sz="1600" dirty="0"/>
          </a:p>
          <a:p>
            <a:r>
              <a:rPr lang="es-AR" sz="1600" dirty="0"/>
              <a:t>-u</a:t>
            </a:r>
          </a:p>
          <a:p>
            <a:r>
              <a:rPr lang="es-AR" sz="1600" dirty="0"/>
              <a:t>13E0:0100 8A260003   MOV     AH,[0300]</a:t>
            </a:r>
          </a:p>
          <a:p>
            <a:r>
              <a:rPr lang="es-AR" sz="1600" dirty="0"/>
              <a:t>13E0:0104 02260103    ADD     AH,[0301]</a:t>
            </a:r>
          </a:p>
          <a:p>
            <a:r>
              <a:rPr lang="es-AR" sz="1600" dirty="0"/>
              <a:t>13E0:0108 88260004    MOV     [0400],AH</a:t>
            </a:r>
          </a:p>
          <a:p>
            <a:r>
              <a:rPr lang="es-AR" sz="1600" dirty="0"/>
              <a:t>13E0:010C C3                 RET</a:t>
            </a:r>
            <a:endParaRPr lang="es-AR" sz="1600" b="1" dirty="0"/>
          </a:p>
        </p:txBody>
      </p:sp>
      <p:sp>
        <p:nvSpPr>
          <p:cNvPr id="59" name="TextBox 58">
            <a:extLst>
              <a:ext uri="{FF2B5EF4-FFF2-40B4-BE49-F238E27FC236}">
                <a16:creationId xmlns:a16="http://schemas.microsoft.com/office/drawing/2014/main" id="{9D3D1A0A-6559-43A1-98D5-246CB143BD59}"/>
              </a:ext>
            </a:extLst>
          </p:cNvPr>
          <p:cNvSpPr txBox="1"/>
          <p:nvPr/>
        </p:nvSpPr>
        <p:spPr>
          <a:xfrm>
            <a:off x="5950396" y="2620751"/>
            <a:ext cx="1098253" cy="830997"/>
          </a:xfrm>
          <a:prstGeom prst="rect">
            <a:avLst/>
          </a:prstGeom>
          <a:noFill/>
        </p:spPr>
        <p:txBody>
          <a:bodyPr wrap="square" rtlCol="0">
            <a:spAutoFit/>
          </a:bodyPr>
          <a:lstStyle/>
          <a:p>
            <a:pPr>
              <a:buClr>
                <a:srgbClr val="C00000"/>
              </a:buClr>
            </a:pPr>
            <a:r>
              <a:rPr lang="es-AR" sz="1200" dirty="0"/>
              <a:t>8A260003 02260103 88260004</a:t>
            </a:r>
          </a:p>
          <a:p>
            <a:pPr>
              <a:buClr>
                <a:srgbClr val="C00000"/>
              </a:buClr>
            </a:pPr>
            <a:r>
              <a:rPr lang="es-AR" sz="1200" dirty="0"/>
              <a:t>C3</a:t>
            </a:r>
            <a:endParaRPr lang="es-AR" sz="1200" b="1" dirty="0"/>
          </a:p>
        </p:txBody>
      </p:sp>
      <p:sp>
        <p:nvSpPr>
          <p:cNvPr id="60" name="TextBox 59">
            <a:extLst>
              <a:ext uri="{FF2B5EF4-FFF2-40B4-BE49-F238E27FC236}">
                <a16:creationId xmlns:a16="http://schemas.microsoft.com/office/drawing/2014/main" id="{CBA02176-201F-44D8-B5D7-A206BA938F9A}"/>
              </a:ext>
            </a:extLst>
          </p:cNvPr>
          <p:cNvSpPr txBox="1"/>
          <p:nvPr/>
        </p:nvSpPr>
        <p:spPr>
          <a:xfrm>
            <a:off x="5950396" y="3604374"/>
            <a:ext cx="1134498" cy="646331"/>
          </a:xfrm>
          <a:prstGeom prst="rect">
            <a:avLst/>
          </a:prstGeom>
          <a:noFill/>
        </p:spPr>
        <p:txBody>
          <a:bodyPr wrap="square" rtlCol="0">
            <a:spAutoFit/>
          </a:bodyPr>
          <a:lstStyle/>
          <a:p>
            <a:r>
              <a:rPr lang="es-AR" sz="1200" dirty="0"/>
              <a:t>01</a:t>
            </a:r>
          </a:p>
          <a:p>
            <a:r>
              <a:rPr lang="es-AR" sz="1200" dirty="0"/>
              <a:t>FF</a:t>
            </a:r>
          </a:p>
          <a:p>
            <a:r>
              <a:rPr lang="es-AR" sz="1200" dirty="0"/>
              <a:t>--</a:t>
            </a:r>
          </a:p>
        </p:txBody>
      </p:sp>
    </p:spTree>
    <p:extLst>
      <p:ext uri="{BB962C8B-B14F-4D97-AF65-F5344CB8AC3E}">
        <p14:creationId xmlns:p14="http://schemas.microsoft.com/office/powerpoint/2010/main" val="31421730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AR" dirty="0"/>
              <a:t>Ciclo de instrucción – Fase ejecución</a:t>
            </a:r>
          </a:p>
        </p:txBody>
      </p:sp>
      <p:sp>
        <p:nvSpPr>
          <p:cNvPr id="7" name="Marcador de pie de página 6"/>
          <p:cNvSpPr>
            <a:spLocks noGrp="1"/>
          </p:cNvSpPr>
          <p:nvPr>
            <p:ph type="ftr" sz="quarter" idx="11"/>
          </p:nvPr>
        </p:nvSpPr>
        <p:spPr/>
        <p:txBody>
          <a:bodyPr/>
          <a:lstStyle/>
          <a:p>
            <a:r>
              <a:rPr lang="en-US" dirty="0" err="1"/>
              <a:t>Arquitectura</a:t>
            </a:r>
            <a:r>
              <a:rPr lang="en-US" dirty="0"/>
              <a:t> de </a:t>
            </a:r>
            <a:r>
              <a:rPr lang="en-US" dirty="0" err="1"/>
              <a:t>Computadores</a:t>
            </a:r>
            <a:endParaRPr lang="en-US" dirty="0"/>
          </a:p>
        </p:txBody>
      </p:sp>
      <p:sp>
        <p:nvSpPr>
          <p:cNvPr id="8" name="Marcador de número de diapositiva 7"/>
          <p:cNvSpPr>
            <a:spLocks noGrp="1"/>
          </p:cNvSpPr>
          <p:nvPr>
            <p:ph type="sldNum" sz="quarter" idx="12"/>
          </p:nvPr>
        </p:nvSpPr>
        <p:spPr/>
        <p:txBody>
          <a:bodyPr/>
          <a:lstStyle/>
          <a:p>
            <a:fld id="{E5137D0E-4A4F-4307-8994-C1891D747D59}" type="slidenum">
              <a:rPr lang="en-US" smtClean="0"/>
              <a:t>21</a:t>
            </a:fld>
            <a:endParaRPr lang="en-US" dirty="0"/>
          </a:p>
        </p:txBody>
      </p:sp>
      <p:sp>
        <p:nvSpPr>
          <p:cNvPr id="9" name="TextBox 8">
            <a:extLst>
              <a:ext uri="{FF2B5EF4-FFF2-40B4-BE49-F238E27FC236}">
                <a16:creationId xmlns:a16="http://schemas.microsoft.com/office/drawing/2014/main" id="{47BE571F-2055-485C-9FD3-0BCC4F25D872}"/>
              </a:ext>
            </a:extLst>
          </p:cNvPr>
          <p:cNvSpPr txBox="1"/>
          <p:nvPr/>
        </p:nvSpPr>
        <p:spPr>
          <a:xfrm>
            <a:off x="304038" y="1844824"/>
            <a:ext cx="2471737" cy="369332"/>
          </a:xfrm>
          <a:prstGeom prst="rect">
            <a:avLst/>
          </a:prstGeom>
          <a:noFill/>
          <a:ln>
            <a:noFill/>
          </a:ln>
        </p:spPr>
        <p:txBody>
          <a:bodyPr wrap="square" rtlCol="0">
            <a:spAutoFit/>
          </a:bodyPr>
          <a:lstStyle/>
          <a:p>
            <a:r>
              <a:rPr lang="es-AR" dirty="0"/>
              <a:t>CPU = CU + ALU</a:t>
            </a:r>
          </a:p>
        </p:txBody>
      </p:sp>
      <p:sp>
        <p:nvSpPr>
          <p:cNvPr id="11" name="Rectangle 10">
            <a:extLst>
              <a:ext uri="{FF2B5EF4-FFF2-40B4-BE49-F238E27FC236}">
                <a16:creationId xmlns:a16="http://schemas.microsoft.com/office/drawing/2014/main" id="{5EADCEB0-D947-4A8C-BB6C-4BBAEC7C8BF3}"/>
              </a:ext>
            </a:extLst>
          </p:cNvPr>
          <p:cNvSpPr/>
          <p:nvPr/>
        </p:nvSpPr>
        <p:spPr>
          <a:xfrm>
            <a:off x="1053852" y="2172578"/>
            <a:ext cx="2012926" cy="348867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2" name="Rectangle 11">
            <a:extLst>
              <a:ext uri="{FF2B5EF4-FFF2-40B4-BE49-F238E27FC236}">
                <a16:creationId xmlns:a16="http://schemas.microsoft.com/office/drawing/2014/main" id="{3F2168AD-96A6-4A66-B51E-8E4F85DE4D4A}"/>
              </a:ext>
            </a:extLst>
          </p:cNvPr>
          <p:cNvSpPr/>
          <p:nvPr/>
        </p:nvSpPr>
        <p:spPr>
          <a:xfrm>
            <a:off x="2327091" y="2132856"/>
            <a:ext cx="739687" cy="57582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s-AR" dirty="0"/>
              <a:t>MMU</a:t>
            </a:r>
          </a:p>
        </p:txBody>
      </p:sp>
      <p:sp>
        <p:nvSpPr>
          <p:cNvPr id="13" name="Rectangle 12">
            <a:extLst>
              <a:ext uri="{FF2B5EF4-FFF2-40B4-BE49-F238E27FC236}">
                <a16:creationId xmlns:a16="http://schemas.microsoft.com/office/drawing/2014/main" id="{7C6CACA4-49D8-4972-8785-C8942D552499}"/>
              </a:ext>
            </a:extLst>
          </p:cNvPr>
          <p:cNvSpPr/>
          <p:nvPr/>
        </p:nvSpPr>
        <p:spPr>
          <a:xfrm>
            <a:off x="1277018" y="3573016"/>
            <a:ext cx="1152128" cy="33855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solidFill>
                  <a:schemeClr val="tx1"/>
                </a:solidFill>
              </a:rPr>
              <a:t>0104</a:t>
            </a:r>
          </a:p>
        </p:txBody>
      </p:sp>
      <p:sp>
        <p:nvSpPr>
          <p:cNvPr id="14" name="TextBox 13">
            <a:extLst>
              <a:ext uri="{FF2B5EF4-FFF2-40B4-BE49-F238E27FC236}">
                <a16:creationId xmlns:a16="http://schemas.microsoft.com/office/drawing/2014/main" id="{826EFD9A-42EC-4A54-AABE-B80DE919AA2C}"/>
              </a:ext>
            </a:extLst>
          </p:cNvPr>
          <p:cNvSpPr txBox="1"/>
          <p:nvPr/>
        </p:nvSpPr>
        <p:spPr>
          <a:xfrm>
            <a:off x="159659" y="3088542"/>
            <a:ext cx="1152128" cy="338554"/>
          </a:xfrm>
          <a:prstGeom prst="rect">
            <a:avLst/>
          </a:prstGeom>
          <a:noFill/>
        </p:spPr>
        <p:txBody>
          <a:bodyPr wrap="square" rtlCol="0">
            <a:spAutoFit/>
          </a:bodyPr>
          <a:lstStyle/>
          <a:p>
            <a:r>
              <a:rPr lang="es-AR" sz="1600" dirty="0"/>
              <a:t>Registros</a:t>
            </a:r>
          </a:p>
        </p:txBody>
      </p:sp>
      <p:sp>
        <p:nvSpPr>
          <p:cNvPr id="15" name="Rectangle 14">
            <a:extLst>
              <a:ext uri="{FF2B5EF4-FFF2-40B4-BE49-F238E27FC236}">
                <a16:creationId xmlns:a16="http://schemas.microsoft.com/office/drawing/2014/main" id="{5352B5FC-8B56-4424-A5F5-A4FE60CFDBED}"/>
              </a:ext>
            </a:extLst>
          </p:cNvPr>
          <p:cNvSpPr/>
          <p:nvPr/>
        </p:nvSpPr>
        <p:spPr>
          <a:xfrm>
            <a:off x="17589" y="5764668"/>
            <a:ext cx="1080120" cy="54060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1200" dirty="0">
                <a:solidFill>
                  <a:schemeClr val="tx1"/>
                </a:solidFill>
              </a:rPr>
              <a:t>Reloj y Secuenciador</a:t>
            </a:r>
          </a:p>
        </p:txBody>
      </p:sp>
      <p:sp>
        <p:nvSpPr>
          <p:cNvPr id="16" name="Rectangle 15">
            <a:extLst>
              <a:ext uri="{FF2B5EF4-FFF2-40B4-BE49-F238E27FC236}">
                <a16:creationId xmlns:a16="http://schemas.microsoft.com/office/drawing/2014/main" id="{7E41CB7A-4530-4452-99E5-1298E70BFBA2}"/>
              </a:ext>
            </a:extLst>
          </p:cNvPr>
          <p:cNvSpPr/>
          <p:nvPr/>
        </p:nvSpPr>
        <p:spPr>
          <a:xfrm>
            <a:off x="5734372" y="2314056"/>
            <a:ext cx="1987289" cy="298864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7" name="TextBox 16">
            <a:extLst>
              <a:ext uri="{FF2B5EF4-FFF2-40B4-BE49-F238E27FC236}">
                <a16:creationId xmlns:a16="http://schemas.microsoft.com/office/drawing/2014/main" id="{7564D25A-AD24-412C-9E3C-5DD7668F3DD2}"/>
              </a:ext>
            </a:extLst>
          </p:cNvPr>
          <p:cNvSpPr txBox="1"/>
          <p:nvPr/>
        </p:nvSpPr>
        <p:spPr>
          <a:xfrm>
            <a:off x="6499278" y="1899921"/>
            <a:ext cx="2160240" cy="369332"/>
          </a:xfrm>
          <a:prstGeom prst="rect">
            <a:avLst/>
          </a:prstGeom>
          <a:noFill/>
        </p:spPr>
        <p:txBody>
          <a:bodyPr wrap="square" rtlCol="0">
            <a:spAutoFit/>
          </a:bodyPr>
          <a:lstStyle/>
          <a:p>
            <a:r>
              <a:rPr lang="es-AR" dirty="0"/>
              <a:t>Memoria Principal</a:t>
            </a:r>
          </a:p>
        </p:txBody>
      </p:sp>
      <p:cxnSp>
        <p:nvCxnSpPr>
          <p:cNvPr id="19" name="Connector: Elbow 18">
            <a:extLst>
              <a:ext uri="{FF2B5EF4-FFF2-40B4-BE49-F238E27FC236}">
                <a16:creationId xmlns:a16="http://schemas.microsoft.com/office/drawing/2014/main" id="{75548503-0049-4AE2-946E-93AC495961F1}"/>
              </a:ext>
            </a:extLst>
          </p:cNvPr>
          <p:cNvCxnSpPr>
            <a:cxnSpLocks/>
            <a:stCxn id="15" idx="0"/>
            <a:endCxn id="11" idx="1"/>
          </p:cNvCxnSpPr>
          <p:nvPr/>
        </p:nvCxnSpPr>
        <p:spPr>
          <a:xfrm rot="5400000" flipH="1" flipV="1">
            <a:off x="-118127" y="4592690"/>
            <a:ext cx="1847755" cy="496203"/>
          </a:xfrm>
          <a:prstGeom prst="bentConnector2">
            <a:avLst/>
          </a:prstGeom>
          <a:ln>
            <a:solidFill>
              <a:schemeClr val="accent1"/>
            </a:solidFill>
            <a:tailEnd type="none"/>
          </a:ln>
        </p:spPr>
        <p:style>
          <a:lnRef idx="1">
            <a:schemeClr val="accent1"/>
          </a:lnRef>
          <a:fillRef idx="0">
            <a:schemeClr val="accent1"/>
          </a:fillRef>
          <a:effectRef idx="0">
            <a:schemeClr val="accent1"/>
          </a:effectRef>
          <a:fontRef idx="minor">
            <a:schemeClr val="tx1"/>
          </a:fontRef>
        </p:style>
      </p:cxnSp>
      <p:sp>
        <p:nvSpPr>
          <p:cNvPr id="22" name="Arrow: Left-Right 21">
            <a:extLst>
              <a:ext uri="{FF2B5EF4-FFF2-40B4-BE49-F238E27FC236}">
                <a16:creationId xmlns:a16="http://schemas.microsoft.com/office/drawing/2014/main" id="{26F8B1D8-734B-40C5-9152-CFD7D42E669A}"/>
              </a:ext>
            </a:extLst>
          </p:cNvPr>
          <p:cNvSpPr/>
          <p:nvPr/>
        </p:nvSpPr>
        <p:spPr>
          <a:xfrm>
            <a:off x="3142083" y="5298039"/>
            <a:ext cx="2535141" cy="507225"/>
          </a:xfrm>
          <a:prstGeom prst="leftRightArrow">
            <a:avLst>
              <a:gd name="adj1" fmla="val 38733"/>
              <a:gd name="adj2" fmla="val 50000"/>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24" name="TextBox 23">
            <a:extLst>
              <a:ext uri="{FF2B5EF4-FFF2-40B4-BE49-F238E27FC236}">
                <a16:creationId xmlns:a16="http://schemas.microsoft.com/office/drawing/2014/main" id="{1FF6C66B-FBEC-4052-A8AF-CBC140198C7E}"/>
              </a:ext>
            </a:extLst>
          </p:cNvPr>
          <p:cNvSpPr txBox="1"/>
          <p:nvPr/>
        </p:nvSpPr>
        <p:spPr>
          <a:xfrm>
            <a:off x="3469254" y="5131658"/>
            <a:ext cx="1468708" cy="369332"/>
          </a:xfrm>
          <a:prstGeom prst="rect">
            <a:avLst/>
          </a:prstGeom>
          <a:noFill/>
        </p:spPr>
        <p:txBody>
          <a:bodyPr wrap="square" rtlCol="0">
            <a:spAutoFit/>
          </a:bodyPr>
          <a:lstStyle/>
          <a:p>
            <a:r>
              <a:rPr lang="es-AR" dirty="0"/>
              <a:t>Bus de datos</a:t>
            </a:r>
          </a:p>
        </p:txBody>
      </p:sp>
      <p:sp>
        <p:nvSpPr>
          <p:cNvPr id="25" name="Arrow: Right 24">
            <a:extLst>
              <a:ext uri="{FF2B5EF4-FFF2-40B4-BE49-F238E27FC236}">
                <a16:creationId xmlns:a16="http://schemas.microsoft.com/office/drawing/2014/main" id="{FD14DCAC-2D11-40EC-BC33-CC76EDAC416B}"/>
              </a:ext>
            </a:extLst>
          </p:cNvPr>
          <p:cNvSpPr/>
          <p:nvPr/>
        </p:nvSpPr>
        <p:spPr>
          <a:xfrm>
            <a:off x="3090244" y="2620751"/>
            <a:ext cx="2024175" cy="718268"/>
          </a:xfrm>
          <a:prstGeom prst="rightArrow">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dirty="0"/>
          </a:p>
        </p:txBody>
      </p:sp>
      <p:sp>
        <p:nvSpPr>
          <p:cNvPr id="26" name="TextBox 25">
            <a:extLst>
              <a:ext uri="{FF2B5EF4-FFF2-40B4-BE49-F238E27FC236}">
                <a16:creationId xmlns:a16="http://schemas.microsoft.com/office/drawing/2014/main" id="{EB0C876F-1507-40C8-852B-C71868242D5F}"/>
              </a:ext>
            </a:extLst>
          </p:cNvPr>
          <p:cNvSpPr txBox="1"/>
          <p:nvPr/>
        </p:nvSpPr>
        <p:spPr>
          <a:xfrm>
            <a:off x="3105016" y="2810788"/>
            <a:ext cx="2144495" cy="369332"/>
          </a:xfrm>
          <a:prstGeom prst="rect">
            <a:avLst/>
          </a:prstGeom>
          <a:noFill/>
        </p:spPr>
        <p:txBody>
          <a:bodyPr wrap="square" rtlCol="0">
            <a:spAutoFit/>
          </a:bodyPr>
          <a:lstStyle/>
          <a:p>
            <a:r>
              <a:rPr lang="es-AR" dirty="0"/>
              <a:t>Bus de direcciones</a:t>
            </a:r>
          </a:p>
        </p:txBody>
      </p:sp>
      <p:cxnSp>
        <p:nvCxnSpPr>
          <p:cNvPr id="30" name="Connector: Elbow 29">
            <a:extLst>
              <a:ext uri="{FF2B5EF4-FFF2-40B4-BE49-F238E27FC236}">
                <a16:creationId xmlns:a16="http://schemas.microsoft.com/office/drawing/2014/main" id="{567584AA-F0F3-49D1-A665-5C218BE157E6}"/>
              </a:ext>
            </a:extLst>
          </p:cNvPr>
          <p:cNvCxnSpPr>
            <a:cxnSpLocks/>
            <a:stCxn id="11" idx="0"/>
            <a:endCxn id="3" idx="0"/>
          </p:cNvCxnSpPr>
          <p:nvPr/>
        </p:nvCxnSpPr>
        <p:spPr>
          <a:xfrm rot="16200000" flipH="1">
            <a:off x="4178698" y="54195"/>
            <a:ext cx="113826" cy="4350592"/>
          </a:xfrm>
          <a:prstGeom prst="bentConnector3">
            <a:avLst>
              <a:gd name="adj1" fmla="val -200833"/>
            </a:avLst>
          </a:prstGeom>
          <a:ln w="28575" cmpd="sng">
            <a:solidFill>
              <a:srgbClr val="C0000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E12F0518-A04D-4BEE-B060-49178D278047}"/>
              </a:ext>
            </a:extLst>
          </p:cNvPr>
          <p:cNvSpPr txBox="1"/>
          <p:nvPr/>
        </p:nvSpPr>
        <p:spPr>
          <a:xfrm>
            <a:off x="3323637" y="1940041"/>
            <a:ext cx="1731204" cy="369332"/>
          </a:xfrm>
          <a:prstGeom prst="rect">
            <a:avLst/>
          </a:prstGeom>
          <a:noFill/>
        </p:spPr>
        <p:txBody>
          <a:bodyPr wrap="square" rtlCol="0">
            <a:spAutoFit/>
          </a:bodyPr>
          <a:lstStyle/>
          <a:p>
            <a:r>
              <a:rPr lang="es-AR" dirty="0"/>
              <a:t>Bus de Control</a:t>
            </a:r>
          </a:p>
        </p:txBody>
      </p:sp>
      <p:sp>
        <p:nvSpPr>
          <p:cNvPr id="3" name="TextBox 2">
            <a:extLst>
              <a:ext uri="{FF2B5EF4-FFF2-40B4-BE49-F238E27FC236}">
                <a16:creationId xmlns:a16="http://schemas.microsoft.com/office/drawing/2014/main" id="{DA2AAA00-C3D6-4EB7-8DCE-ACB2CF7F1D15}"/>
              </a:ext>
            </a:extLst>
          </p:cNvPr>
          <p:cNvSpPr txBox="1"/>
          <p:nvPr/>
        </p:nvSpPr>
        <p:spPr>
          <a:xfrm>
            <a:off x="5863306" y="2286404"/>
            <a:ext cx="1095202" cy="307777"/>
          </a:xfrm>
          <a:prstGeom prst="rect">
            <a:avLst/>
          </a:prstGeom>
          <a:noFill/>
        </p:spPr>
        <p:txBody>
          <a:bodyPr wrap="square" rtlCol="0">
            <a:spAutoFit/>
          </a:bodyPr>
          <a:lstStyle/>
          <a:p>
            <a:r>
              <a:rPr lang="es-AR" sz="1400" dirty="0"/>
              <a:t>Segmento</a:t>
            </a:r>
          </a:p>
        </p:txBody>
      </p:sp>
      <p:sp>
        <p:nvSpPr>
          <p:cNvPr id="5" name="Rectangle 4">
            <a:extLst>
              <a:ext uri="{FF2B5EF4-FFF2-40B4-BE49-F238E27FC236}">
                <a16:creationId xmlns:a16="http://schemas.microsoft.com/office/drawing/2014/main" id="{76AA58E3-8A58-48E3-B95E-2A3A17EF48B8}"/>
              </a:ext>
            </a:extLst>
          </p:cNvPr>
          <p:cNvSpPr/>
          <p:nvPr/>
        </p:nvSpPr>
        <p:spPr>
          <a:xfrm>
            <a:off x="5878388" y="2608899"/>
            <a:ext cx="1293112" cy="2548293"/>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cxnSp>
        <p:nvCxnSpPr>
          <p:cNvPr id="23" name="Straight Connector 22">
            <a:extLst>
              <a:ext uri="{FF2B5EF4-FFF2-40B4-BE49-F238E27FC236}">
                <a16:creationId xmlns:a16="http://schemas.microsoft.com/office/drawing/2014/main" id="{24FC67D0-8799-4F07-A159-89E263C36504}"/>
              </a:ext>
            </a:extLst>
          </p:cNvPr>
          <p:cNvCxnSpPr>
            <a:cxnSpLocks/>
          </p:cNvCxnSpPr>
          <p:nvPr/>
        </p:nvCxnSpPr>
        <p:spPr>
          <a:xfrm>
            <a:off x="5878388" y="3573016"/>
            <a:ext cx="1293112" cy="0"/>
          </a:xfrm>
          <a:prstGeom prst="line">
            <a:avLst/>
          </a:prstGeom>
          <a:ln w="19050">
            <a:solidFill>
              <a:schemeClr val="tx1">
                <a:lumMod val="65000"/>
                <a:lumOff val="3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27D9C884-3A63-4921-A05A-C5AA48665BA8}"/>
              </a:ext>
            </a:extLst>
          </p:cNvPr>
          <p:cNvCxnSpPr>
            <a:cxnSpLocks/>
          </p:cNvCxnSpPr>
          <p:nvPr/>
        </p:nvCxnSpPr>
        <p:spPr>
          <a:xfrm>
            <a:off x="5878388" y="4408107"/>
            <a:ext cx="1283106" cy="0"/>
          </a:xfrm>
          <a:prstGeom prst="line">
            <a:avLst/>
          </a:prstGeom>
          <a:ln w="19050">
            <a:solidFill>
              <a:schemeClr val="tx1">
                <a:lumMod val="65000"/>
                <a:lumOff val="35000"/>
              </a:schemeClr>
            </a:solidFill>
            <a:tailEnd type="non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FFEC59C9-40EA-42BB-85D1-6A06A34B248D}"/>
              </a:ext>
            </a:extLst>
          </p:cNvPr>
          <p:cNvSpPr txBox="1"/>
          <p:nvPr/>
        </p:nvSpPr>
        <p:spPr>
          <a:xfrm>
            <a:off x="7124135" y="2935977"/>
            <a:ext cx="673012" cy="276999"/>
          </a:xfrm>
          <a:prstGeom prst="rect">
            <a:avLst/>
          </a:prstGeom>
          <a:noFill/>
        </p:spPr>
        <p:txBody>
          <a:bodyPr wrap="square" rtlCol="0">
            <a:spAutoFit/>
          </a:bodyPr>
          <a:lstStyle/>
          <a:p>
            <a:r>
              <a:rPr lang="es-AR" sz="1200" dirty="0"/>
              <a:t>Código</a:t>
            </a:r>
          </a:p>
        </p:txBody>
      </p:sp>
      <p:sp>
        <p:nvSpPr>
          <p:cNvPr id="38" name="TextBox 37">
            <a:extLst>
              <a:ext uri="{FF2B5EF4-FFF2-40B4-BE49-F238E27FC236}">
                <a16:creationId xmlns:a16="http://schemas.microsoft.com/office/drawing/2014/main" id="{C5E6218B-072F-42FD-8821-663AD01FCE8A}"/>
              </a:ext>
            </a:extLst>
          </p:cNvPr>
          <p:cNvSpPr txBox="1"/>
          <p:nvPr/>
        </p:nvSpPr>
        <p:spPr>
          <a:xfrm>
            <a:off x="7160380" y="3789040"/>
            <a:ext cx="673012" cy="276999"/>
          </a:xfrm>
          <a:prstGeom prst="rect">
            <a:avLst/>
          </a:prstGeom>
          <a:noFill/>
        </p:spPr>
        <p:txBody>
          <a:bodyPr wrap="square" rtlCol="0">
            <a:spAutoFit/>
          </a:bodyPr>
          <a:lstStyle/>
          <a:p>
            <a:r>
              <a:rPr lang="es-AR" sz="1200" dirty="0"/>
              <a:t>Datos</a:t>
            </a:r>
          </a:p>
        </p:txBody>
      </p:sp>
      <p:sp>
        <p:nvSpPr>
          <p:cNvPr id="39" name="TextBox 38">
            <a:extLst>
              <a:ext uri="{FF2B5EF4-FFF2-40B4-BE49-F238E27FC236}">
                <a16:creationId xmlns:a16="http://schemas.microsoft.com/office/drawing/2014/main" id="{C79C867C-D201-4DD3-8B2A-777E5EF3287A}"/>
              </a:ext>
            </a:extLst>
          </p:cNvPr>
          <p:cNvSpPr txBox="1"/>
          <p:nvPr/>
        </p:nvSpPr>
        <p:spPr>
          <a:xfrm>
            <a:off x="7221600" y="4520153"/>
            <a:ext cx="673012" cy="276999"/>
          </a:xfrm>
          <a:prstGeom prst="rect">
            <a:avLst/>
          </a:prstGeom>
          <a:noFill/>
        </p:spPr>
        <p:txBody>
          <a:bodyPr wrap="square" rtlCol="0">
            <a:spAutoFit/>
          </a:bodyPr>
          <a:lstStyle/>
          <a:p>
            <a:r>
              <a:rPr lang="es-AR" sz="1200" dirty="0"/>
              <a:t>Pila</a:t>
            </a:r>
          </a:p>
        </p:txBody>
      </p:sp>
      <p:sp>
        <p:nvSpPr>
          <p:cNvPr id="35" name="TextBox 34">
            <a:extLst>
              <a:ext uri="{FF2B5EF4-FFF2-40B4-BE49-F238E27FC236}">
                <a16:creationId xmlns:a16="http://schemas.microsoft.com/office/drawing/2014/main" id="{AB423831-1A4C-446A-8D18-4F2B3CD80ADB}"/>
              </a:ext>
            </a:extLst>
          </p:cNvPr>
          <p:cNvSpPr txBox="1"/>
          <p:nvPr/>
        </p:nvSpPr>
        <p:spPr>
          <a:xfrm>
            <a:off x="5446340" y="2368900"/>
            <a:ext cx="230885" cy="2893100"/>
          </a:xfrm>
          <a:prstGeom prst="rect">
            <a:avLst/>
          </a:prstGeom>
          <a:noFill/>
          <a:ln>
            <a:solidFill>
              <a:schemeClr val="tx1"/>
            </a:solidFill>
          </a:ln>
        </p:spPr>
        <p:txBody>
          <a:bodyPr wrap="square" rtlCol="0">
            <a:spAutoFit/>
          </a:bodyPr>
          <a:lstStyle/>
          <a:p>
            <a:r>
              <a:rPr lang="es-AR" sz="1400" dirty="0"/>
              <a:t>Decodifica</a:t>
            </a:r>
          </a:p>
          <a:p>
            <a:r>
              <a:rPr lang="es-AR" sz="1400" dirty="0" err="1"/>
              <a:t>dor</a:t>
            </a:r>
            <a:endParaRPr lang="es-AR" sz="1400" dirty="0"/>
          </a:p>
        </p:txBody>
      </p:sp>
      <p:sp>
        <p:nvSpPr>
          <p:cNvPr id="40" name="TextBox 39">
            <a:extLst>
              <a:ext uri="{FF2B5EF4-FFF2-40B4-BE49-F238E27FC236}">
                <a16:creationId xmlns:a16="http://schemas.microsoft.com/office/drawing/2014/main" id="{F80A03E0-D205-4C17-8B81-0FEF3D672625}"/>
              </a:ext>
            </a:extLst>
          </p:cNvPr>
          <p:cNvSpPr txBox="1"/>
          <p:nvPr/>
        </p:nvSpPr>
        <p:spPr>
          <a:xfrm>
            <a:off x="5164519" y="2564904"/>
            <a:ext cx="281821" cy="830997"/>
          </a:xfrm>
          <a:prstGeom prst="rect">
            <a:avLst/>
          </a:prstGeom>
          <a:noFill/>
          <a:ln>
            <a:solidFill>
              <a:schemeClr val="tx1"/>
            </a:solidFill>
          </a:ln>
        </p:spPr>
        <p:txBody>
          <a:bodyPr wrap="square" rtlCol="0">
            <a:spAutoFit/>
          </a:bodyPr>
          <a:lstStyle/>
          <a:p>
            <a:r>
              <a:rPr lang="es-AR" sz="1600" dirty="0"/>
              <a:t>MAR</a:t>
            </a:r>
          </a:p>
        </p:txBody>
      </p:sp>
      <p:sp>
        <p:nvSpPr>
          <p:cNvPr id="52" name="TextBox 51">
            <a:extLst>
              <a:ext uri="{FF2B5EF4-FFF2-40B4-BE49-F238E27FC236}">
                <a16:creationId xmlns:a16="http://schemas.microsoft.com/office/drawing/2014/main" id="{4D45D782-8CD4-4880-970E-64A7513F6B3B}"/>
              </a:ext>
            </a:extLst>
          </p:cNvPr>
          <p:cNvSpPr txBox="1"/>
          <p:nvPr/>
        </p:nvSpPr>
        <p:spPr>
          <a:xfrm>
            <a:off x="2542124" y="3573016"/>
            <a:ext cx="383936" cy="338554"/>
          </a:xfrm>
          <a:prstGeom prst="rect">
            <a:avLst/>
          </a:prstGeom>
          <a:noFill/>
        </p:spPr>
        <p:txBody>
          <a:bodyPr wrap="square" rtlCol="0">
            <a:spAutoFit/>
          </a:bodyPr>
          <a:lstStyle/>
          <a:p>
            <a:r>
              <a:rPr lang="es-AR" sz="1600" dirty="0"/>
              <a:t>IP</a:t>
            </a:r>
          </a:p>
        </p:txBody>
      </p:sp>
      <p:sp>
        <p:nvSpPr>
          <p:cNvPr id="53" name="Rectangle 52">
            <a:extLst>
              <a:ext uri="{FF2B5EF4-FFF2-40B4-BE49-F238E27FC236}">
                <a16:creationId xmlns:a16="http://schemas.microsoft.com/office/drawing/2014/main" id="{6FE970FD-72BE-4661-9A02-D93DC1EFA2B3}"/>
              </a:ext>
            </a:extLst>
          </p:cNvPr>
          <p:cNvSpPr/>
          <p:nvPr/>
        </p:nvSpPr>
        <p:spPr>
          <a:xfrm>
            <a:off x="1277018" y="4005064"/>
            <a:ext cx="1152128" cy="28803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solidFill>
                  <a:schemeClr val="tx1"/>
                </a:solidFill>
              </a:rPr>
              <a:t>13E0</a:t>
            </a:r>
          </a:p>
        </p:txBody>
      </p:sp>
      <p:sp>
        <p:nvSpPr>
          <p:cNvPr id="54" name="TextBox 53">
            <a:extLst>
              <a:ext uri="{FF2B5EF4-FFF2-40B4-BE49-F238E27FC236}">
                <a16:creationId xmlns:a16="http://schemas.microsoft.com/office/drawing/2014/main" id="{4224A43F-2632-47D8-860A-D1AC49316ED2}"/>
              </a:ext>
            </a:extLst>
          </p:cNvPr>
          <p:cNvSpPr txBox="1"/>
          <p:nvPr/>
        </p:nvSpPr>
        <p:spPr>
          <a:xfrm>
            <a:off x="2566020" y="4026550"/>
            <a:ext cx="480500" cy="338554"/>
          </a:xfrm>
          <a:prstGeom prst="rect">
            <a:avLst/>
          </a:prstGeom>
          <a:noFill/>
        </p:spPr>
        <p:txBody>
          <a:bodyPr wrap="square" rtlCol="0">
            <a:spAutoFit/>
          </a:bodyPr>
          <a:lstStyle/>
          <a:p>
            <a:r>
              <a:rPr lang="es-AR" sz="1600" dirty="0"/>
              <a:t>DS</a:t>
            </a:r>
          </a:p>
        </p:txBody>
      </p:sp>
      <p:sp>
        <p:nvSpPr>
          <p:cNvPr id="55" name="Rectangle 54">
            <a:extLst>
              <a:ext uri="{FF2B5EF4-FFF2-40B4-BE49-F238E27FC236}">
                <a16:creationId xmlns:a16="http://schemas.microsoft.com/office/drawing/2014/main" id="{6C6C8648-0986-4E7F-94BF-3947B5E5BDE9}"/>
              </a:ext>
            </a:extLst>
          </p:cNvPr>
          <p:cNvSpPr/>
          <p:nvPr/>
        </p:nvSpPr>
        <p:spPr>
          <a:xfrm>
            <a:off x="1282658" y="4365104"/>
            <a:ext cx="1152128" cy="28803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solidFill>
                  <a:schemeClr val="tx1"/>
                </a:solidFill>
              </a:rPr>
              <a:t>13E0</a:t>
            </a:r>
          </a:p>
        </p:txBody>
      </p:sp>
      <p:sp>
        <p:nvSpPr>
          <p:cNvPr id="56" name="TextBox 55">
            <a:extLst>
              <a:ext uri="{FF2B5EF4-FFF2-40B4-BE49-F238E27FC236}">
                <a16:creationId xmlns:a16="http://schemas.microsoft.com/office/drawing/2014/main" id="{723AFD2B-BDC6-4255-AD10-3FFDF248EE71}"/>
              </a:ext>
            </a:extLst>
          </p:cNvPr>
          <p:cNvSpPr txBox="1"/>
          <p:nvPr/>
        </p:nvSpPr>
        <p:spPr>
          <a:xfrm>
            <a:off x="2566019" y="4365104"/>
            <a:ext cx="480501" cy="338554"/>
          </a:xfrm>
          <a:prstGeom prst="rect">
            <a:avLst/>
          </a:prstGeom>
          <a:noFill/>
        </p:spPr>
        <p:txBody>
          <a:bodyPr wrap="square" rtlCol="0">
            <a:spAutoFit/>
          </a:bodyPr>
          <a:lstStyle/>
          <a:p>
            <a:r>
              <a:rPr lang="es-AR" sz="1600" dirty="0"/>
              <a:t>CS</a:t>
            </a:r>
          </a:p>
        </p:txBody>
      </p:sp>
      <p:sp>
        <p:nvSpPr>
          <p:cNvPr id="57" name="TextBox 56">
            <a:extLst>
              <a:ext uri="{FF2B5EF4-FFF2-40B4-BE49-F238E27FC236}">
                <a16:creationId xmlns:a16="http://schemas.microsoft.com/office/drawing/2014/main" id="{97BA9DA0-5614-452F-B0A8-B32C1714173D}"/>
              </a:ext>
            </a:extLst>
          </p:cNvPr>
          <p:cNvSpPr txBox="1"/>
          <p:nvPr/>
        </p:nvSpPr>
        <p:spPr>
          <a:xfrm>
            <a:off x="1064278" y="2298358"/>
            <a:ext cx="574279" cy="338554"/>
          </a:xfrm>
          <a:prstGeom prst="rect">
            <a:avLst/>
          </a:prstGeom>
          <a:noFill/>
        </p:spPr>
        <p:txBody>
          <a:bodyPr wrap="square" rtlCol="0">
            <a:spAutoFit/>
          </a:bodyPr>
          <a:lstStyle/>
          <a:p>
            <a:r>
              <a:rPr lang="es-AR" sz="1600" dirty="0"/>
              <a:t>CU</a:t>
            </a:r>
          </a:p>
        </p:txBody>
      </p:sp>
      <p:sp>
        <p:nvSpPr>
          <p:cNvPr id="63" name="Rectangle 62">
            <a:extLst>
              <a:ext uri="{FF2B5EF4-FFF2-40B4-BE49-F238E27FC236}">
                <a16:creationId xmlns:a16="http://schemas.microsoft.com/office/drawing/2014/main" id="{F970C109-DC4C-4B1F-883C-EDE32C525F7B}"/>
              </a:ext>
            </a:extLst>
          </p:cNvPr>
          <p:cNvSpPr/>
          <p:nvPr/>
        </p:nvSpPr>
        <p:spPr>
          <a:xfrm>
            <a:off x="1272420" y="4755362"/>
            <a:ext cx="1221591" cy="3385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t>8A26 0003      </a:t>
            </a:r>
          </a:p>
        </p:txBody>
      </p:sp>
      <p:sp>
        <p:nvSpPr>
          <p:cNvPr id="71" name="TextBox 70">
            <a:extLst>
              <a:ext uri="{FF2B5EF4-FFF2-40B4-BE49-F238E27FC236}">
                <a16:creationId xmlns:a16="http://schemas.microsoft.com/office/drawing/2014/main" id="{959D4DFD-D1B3-4A3E-BF87-F8FFA2C72F62}"/>
              </a:ext>
            </a:extLst>
          </p:cNvPr>
          <p:cNvSpPr txBox="1"/>
          <p:nvPr/>
        </p:nvSpPr>
        <p:spPr>
          <a:xfrm>
            <a:off x="1250681" y="5085184"/>
            <a:ext cx="552985" cy="276999"/>
          </a:xfrm>
          <a:prstGeom prst="rect">
            <a:avLst/>
          </a:prstGeom>
          <a:noFill/>
        </p:spPr>
        <p:txBody>
          <a:bodyPr wrap="square" rtlCol="0">
            <a:spAutoFit/>
          </a:bodyPr>
          <a:lstStyle/>
          <a:p>
            <a:r>
              <a:rPr lang="es-AR" sz="1200" dirty="0"/>
              <a:t>COP</a:t>
            </a:r>
          </a:p>
        </p:txBody>
      </p:sp>
      <p:sp>
        <p:nvSpPr>
          <p:cNvPr id="72" name="TextBox 71">
            <a:extLst>
              <a:ext uri="{FF2B5EF4-FFF2-40B4-BE49-F238E27FC236}">
                <a16:creationId xmlns:a16="http://schemas.microsoft.com/office/drawing/2014/main" id="{16AA6F80-1D99-46D3-A730-8C5542A66A4D}"/>
              </a:ext>
            </a:extLst>
          </p:cNvPr>
          <p:cNvSpPr txBox="1"/>
          <p:nvPr/>
        </p:nvSpPr>
        <p:spPr>
          <a:xfrm>
            <a:off x="1868532" y="5085184"/>
            <a:ext cx="625480" cy="276999"/>
          </a:xfrm>
          <a:prstGeom prst="rect">
            <a:avLst/>
          </a:prstGeom>
          <a:noFill/>
        </p:spPr>
        <p:txBody>
          <a:bodyPr wrap="square" rtlCol="0">
            <a:spAutoFit/>
          </a:bodyPr>
          <a:lstStyle/>
          <a:p>
            <a:r>
              <a:rPr lang="es-AR" sz="1200" dirty="0"/>
              <a:t>DATA</a:t>
            </a:r>
          </a:p>
        </p:txBody>
      </p:sp>
      <p:cxnSp>
        <p:nvCxnSpPr>
          <p:cNvPr id="74" name="Straight Connector 73">
            <a:extLst>
              <a:ext uri="{FF2B5EF4-FFF2-40B4-BE49-F238E27FC236}">
                <a16:creationId xmlns:a16="http://schemas.microsoft.com/office/drawing/2014/main" id="{FCBB656F-9F3A-4A12-A7F5-1973CF15DC57}"/>
              </a:ext>
            </a:extLst>
          </p:cNvPr>
          <p:cNvCxnSpPr>
            <a:cxnSpLocks/>
            <a:stCxn id="63" idx="0"/>
            <a:endCxn id="63" idx="2"/>
          </p:cNvCxnSpPr>
          <p:nvPr/>
        </p:nvCxnSpPr>
        <p:spPr>
          <a:xfrm>
            <a:off x="1883216" y="4755362"/>
            <a:ext cx="0" cy="338554"/>
          </a:xfrm>
          <a:prstGeom prst="line">
            <a:avLst/>
          </a:prstGeom>
          <a:ln>
            <a:solidFill>
              <a:srgbClr val="C00000"/>
            </a:solidFill>
            <a:tailEnd type="none"/>
          </a:ln>
        </p:spPr>
        <p:style>
          <a:lnRef idx="1">
            <a:schemeClr val="accent1"/>
          </a:lnRef>
          <a:fillRef idx="0">
            <a:schemeClr val="accent1"/>
          </a:fillRef>
          <a:effectRef idx="0">
            <a:schemeClr val="accent1"/>
          </a:effectRef>
          <a:fontRef idx="minor">
            <a:schemeClr val="tx1"/>
          </a:fontRef>
        </p:style>
      </p:cxnSp>
      <p:sp>
        <p:nvSpPr>
          <p:cNvPr id="77" name="Rectangle 76">
            <a:extLst>
              <a:ext uri="{FF2B5EF4-FFF2-40B4-BE49-F238E27FC236}">
                <a16:creationId xmlns:a16="http://schemas.microsoft.com/office/drawing/2014/main" id="{996763BB-9941-4915-91CD-5000581FC5BC}"/>
              </a:ext>
            </a:extLst>
          </p:cNvPr>
          <p:cNvSpPr/>
          <p:nvPr/>
        </p:nvSpPr>
        <p:spPr>
          <a:xfrm>
            <a:off x="1264362" y="5293971"/>
            <a:ext cx="1099942" cy="33855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sz="1200" dirty="0"/>
          </a:p>
        </p:txBody>
      </p:sp>
      <p:sp>
        <p:nvSpPr>
          <p:cNvPr id="78" name="TextBox 77">
            <a:extLst>
              <a:ext uri="{FF2B5EF4-FFF2-40B4-BE49-F238E27FC236}">
                <a16:creationId xmlns:a16="http://schemas.microsoft.com/office/drawing/2014/main" id="{B733BF60-450F-47DA-92AA-1CE07E609F05}"/>
              </a:ext>
            </a:extLst>
          </p:cNvPr>
          <p:cNvSpPr txBox="1"/>
          <p:nvPr/>
        </p:nvSpPr>
        <p:spPr>
          <a:xfrm>
            <a:off x="1282468" y="5302703"/>
            <a:ext cx="1099943" cy="276999"/>
          </a:xfrm>
          <a:prstGeom prst="rect">
            <a:avLst/>
          </a:prstGeom>
          <a:noFill/>
        </p:spPr>
        <p:txBody>
          <a:bodyPr wrap="square" rtlCol="0">
            <a:spAutoFit/>
          </a:bodyPr>
          <a:lstStyle/>
          <a:p>
            <a:r>
              <a:rPr lang="es-AR" sz="1200" dirty="0"/>
              <a:t>Decodificador</a:t>
            </a:r>
          </a:p>
        </p:txBody>
      </p:sp>
      <p:sp>
        <p:nvSpPr>
          <p:cNvPr id="79" name="TextBox 78">
            <a:extLst>
              <a:ext uri="{FF2B5EF4-FFF2-40B4-BE49-F238E27FC236}">
                <a16:creationId xmlns:a16="http://schemas.microsoft.com/office/drawing/2014/main" id="{B09FCBE1-2346-4786-979C-FC4F5134402A}"/>
              </a:ext>
            </a:extLst>
          </p:cNvPr>
          <p:cNvSpPr txBox="1"/>
          <p:nvPr/>
        </p:nvSpPr>
        <p:spPr>
          <a:xfrm>
            <a:off x="5806380" y="5445224"/>
            <a:ext cx="1800200" cy="369332"/>
          </a:xfrm>
          <a:prstGeom prst="rect">
            <a:avLst/>
          </a:prstGeom>
          <a:noFill/>
          <a:ln>
            <a:solidFill>
              <a:schemeClr val="accent1">
                <a:shade val="50000"/>
              </a:schemeClr>
            </a:solidFill>
          </a:ln>
        </p:spPr>
        <p:txBody>
          <a:bodyPr wrap="square" rtlCol="0">
            <a:spAutoFit/>
          </a:bodyPr>
          <a:lstStyle/>
          <a:p>
            <a:r>
              <a:rPr lang="es-AR" dirty="0"/>
              <a:t>MDR</a:t>
            </a:r>
          </a:p>
        </p:txBody>
      </p:sp>
      <p:sp>
        <p:nvSpPr>
          <p:cNvPr id="80" name="TextBox 79">
            <a:extLst>
              <a:ext uri="{FF2B5EF4-FFF2-40B4-BE49-F238E27FC236}">
                <a16:creationId xmlns:a16="http://schemas.microsoft.com/office/drawing/2014/main" id="{56CE3940-AE91-4244-8596-73AB9345F4D3}"/>
              </a:ext>
            </a:extLst>
          </p:cNvPr>
          <p:cNvSpPr txBox="1"/>
          <p:nvPr/>
        </p:nvSpPr>
        <p:spPr>
          <a:xfrm>
            <a:off x="1557908" y="5733256"/>
            <a:ext cx="1780098" cy="646331"/>
          </a:xfrm>
          <a:prstGeom prst="rect">
            <a:avLst/>
          </a:prstGeom>
          <a:noFill/>
          <a:ln>
            <a:solidFill>
              <a:schemeClr val="tx1"/>
            </a:solidFill>
          </a:ln>
        </p:spPr>
        <p:txBody>
          <a:bodyPr wrap="square" rtlCol="0">
            <a:spAutoFit/>
          </a:bodyPr>
          <a:lstStyle/>
          <a:p>
            <a:r>
              <a:rPr lang="es-AR" dirty="0"/>
              <a:t>ALU</a:t>
            </a:r>
          </a:p>
          <a:p>
            <a:r>
              <a:rPr lang="es-AR" dirty="0"/>
              <a:t>Registros - </a:t>
            </a:r>
            <a:r>
              <a:rPr lang="es-AR" dirty="0" err="1"/>
              <a:t>Flags</a:t>
            </a:r>
            <a:endParaRPr lang="es-AR" dirty="0"/>
          </a:p>
        </p:txBody>
      </p:sp>
      <p:cxnSp>
        <p:nvCxnSpPr>
          <p:cNvPr id="82" name="Connector: Elbow 81">
            <a:extLst>
              <a:ext uri="{FF2B5EF4-FFF2-40B4-BE49-F238E27FC236}">
                <a16:creationId xmlns:a16="http://schemas.microsoft.com/office/drawing/2014/main" id="{E3065689-FF3A-4A91-A016-48804FCD7F8E}"/>
              </a:ext>
            </a:extLst>
          </p:cNvPr>
          <p:cNvCxnSpPr>
            <a:cxnSpLocks/>
            <a:endCxn id="80" idx="1"/>
          </p:cNvCxnSpPr>
          <p:nvPr/>
        </p:nvCxnSpPr>
        <p:spPr>
          <a:xfrm rot="16200000" flipH="1">
            <a:off x="1206709" y="5705223"/>
            <a:ext cx="395172" cy="307225"/>
          </a:xfrm>
          <a:prstGeom prst="bentConnector2">
            <a:avLst/>
          </a:prstGeom>
          <a:ln>
            <a:solidFill>
              <a:schemeClr val="tx1"/>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84" name="TextBox 83">
            <a:extLst>
              <a:ext uri="{FF2B5EF4-FFF2-40B4-BE49-F238E27FC236}">
                <a16:creationId xmlns:a16="http://schemas.microsoft.com/office/drawing/2014/main" id="{47CB250E-7E42-47FF-B01F-AE8BD333A6AC}"/>
              </a:ext>
            </a:extLst>
          </p:cNvPr>
          <p:cNvSpPr txBox="1"/>
          <p:nvPr/>
        </p:nvSpPr>
        <p:spPr>
          <a:xfrm>
            <a:off x="2498832" y="4797152"/>
            <a:ext cx="480501" cy="338554"/>
          </a:xfrm>
          <a:prstGeom prst="rect">
            <a:avLst/>
          </a:prstGeom>
          <a:noFill/>
        </p:spPr>
        <p:txBody>
          <a:bodyPr wrap="square" rtlCol="0">
            <a:spAutoFit/>
          </a:bodyPr>
          <a:lstStyle/>
          <a:p>
            <a:r>
              <a:rPr lang="es-AR" sz="1600" dirty="0"/>
              <a:t>IR</a:t>
            </a:r>
          </a:p>
        </p:txBody>
      </p:sp>
      <p:sp>
        <p:nvSpPr>
          <p:cNvPr id="6" name="TextBox 5">
            <a:extLst>
              <a:ext uri="{FF2B5EF4-FFF2-40B4-BE49-F238E27FC236}">
                <a16:creationId xmlns:a16="http://schemas.microsoft.com/office/drawing/2014/main" id="{AED04C1B-CCD8-4FB4-BF5F-4835F10BCB7C}"/>
              </a:ext>
            </a:extLst>
          </p:cNvPr>
          <p:cNvSpPr txBox="1"/>
          <p:nvPr/>
        </p:nvSpPr>
        <p:spPr>
          <a:xfrm>
            <a:off x="8453492" y="1740344"/>
            <a:ext cx="4184506" cy="1661993"/>
          </a:xfrm>
          <a:prstGeom prst="rect">
            <a:avLst/>
          </a:prstGeom>
          <a:noFill/>
        </p:spPr>
        <p:txBody>
          <a:bodyPr wrap="square" rtlCol="0">
            <a:spAutoFit/>
          </a:bodyPr>
          <a:lstStyle/>
          <a:p>
            <a:r>
              <a:rPr lang="es-AR" sz="1400" b="1" dirty="0"/>
              <a:t>Fase de ejecución:</a:t>
            </a:r>
            <a:endParaRPr lang="es-AR" sz="1400" dirty="0"/>
          </a:p>
          <a:p>
            <a:pPr marL="285750" indent="-285750">
              <a:buFont typeface="Arial" panose="020B0604020202020204" pitchFamily="34" charset="0"/>
              <a:buChar char="•"/>
            </a:pPr>
            <a:r>
              <a:rPr lang="es-AR" sz="1400" dirty="0"/>
              <a:t>Interpretar el código de la instrucción</a:t>
            </a:r>
          </a:p>
          <a:p>
            <a:pPr marL="285750" indent="-285750">
              <a:buFont typeface="Arial" panose="020B0604020202020204" pitchFamily="34" charset="0"/>
              <a:buChar char="•"/>
            </a:pPr>
            <a:r>
              <a:rPr lang="es-AR" sz="1400" dirty="0"/>
              <a:t>Incrementar IP</a:t>
            </a:r>
          </a:p>
          <a:p>
            <a:pPr marL="285750" indent="-285750">
              <a:buFont typeface="Arial" panose="020B0604020202020204" pitchFamily="34" charset="0"/>
              <a:buChar char="•"/>
            </a:pPr>
            <a:r>
              <a:rPr lang="es-AR" sz="1400" b="1" dirty="0"/>
              <a:t>Búsqueda del dato </a:t>
            </a:r>
            <a:r>
              <a:rPr lang="es-AR" sz="1400" dirty="0">
                <a:solidFill>
                  <a:schemeClr val="bg1">
                    <a:lumMod val="50000"/>
                  </a:schemeClr>
                </a:solidFill>
              </a:rPr>
              <a:t>o Guarda el dato (si afecta)</a:t>
            </a:r>
          </a:p>
          <a:p>
            <a:pPr marL="285750" indent="-285750">
              <a:buFont typeface="Arial" panose="020B0604020202020204" pitchFamily="34" charset="0"/>
              <a:buChar char="•"/>
            </a:pPr>
            <a:r>
              <a:rPr lang="es-AR" sz="1400" dirty="0">
                <a:solidFill>
                  <a:schemeClr val="bg1">
                    <a:lumMod val="50000"/>
                  </a:schemeClr>
                </a:solidFill>
              </a:rPr>
              <a:t>Generar orden al modulo para que</a:t>
            </a:r>
          </a:p>
          <a:p>
            <a:r>
              <a:rPr lang="es-AR" sz="1400" dirty="0">
                <a:solidFill>
                  <a:schemeClr val="bg1">
                    <a:lumMod val="50000"/>
                  </a:schemeClr>
                </a:solidFill>
              </a:rPr>
              <a:t> opere el dato.</a:t>
            </a:r>
          </a:p>
          <a:p>
            <a:endParaRPr lang="es-AR" dirty="0"/>
          </a:p>
        </p:txBody>
      </p:sp>
      <p:sp>
        <p:nvSpPr>
          <p:cNvPr id="10" name="TextBox 9">
            <a:extLst>
              <a:ext uri="{FF2B5EF4-FFF2-40B4-BE49-F238E27FC236}">
                <a16:creationId xmlns:a16="http://schemas.microsoft.com/office/drawing/2014/main" id="{CD2540FD-143B-427C-8B6B-DC86CA5F957E}"/>
              </a:ext>
            </a:extLst>
          </p:cNvPr>
          <p:cNvSpPr txBox="1"/>
          <p:nvPr/>
        </p:nvSpPr>
        <p:spPr>
          <a:xfrm>
            <a:off x="5789290" y="1772816"/>
            <a:ext cx="881186" cy="307777"/>
          </a:xfrm>
          <a:prstGeom prst="rect">
            <a:avLst/>
          </a:prstGeom>
          <a:noFill/>
        </p:spPr>
        <p:txBody>
          <a:bodyPr wrap="square" rtlCol="0">
            <a:spAutoFit/>
          </a:bodyPr>
          <a:lstStyle/>
          <a:p>
            <a:r>
              <a:rPr lang="es-AR" sz="1400" dirty="0"/>
              <a:t>RD/WR</a:t>
            </a:r>
          </a:p>
        </p:txBody>
      </p:sp>
      <p:sp>
        <p:nvSpPr>
          <p:cNvPr id="27" name="Oval 26">
            <a:extLst>
              <a:ext uri="{FF2B5EF4-FFF2-40B4-BE49-F238E27FC236}">
                <a16:creationId xmlns:a16="http://schemas.microsoft.com/office/drawing/2014/main" id="{0EFF4CF3-1EC1-433E-86A7-D5DDAF9D19C4}"/>
              </a:ext>
            </a:extLst>
          </p:cNvPr>
          <p:cNvSpPr/>
          <p:nvPr/>
        </p:nvSpPr>
        <p:spPr>
          <a:xfrm>
            <a:off x="5806380" y="1772816"/>
            <a:ext cx="360040" cy="32458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58" name="Rectangle 57">
            <a:extLst>
              <a:ext uri="{FF2B5EF4-FFF2-40B4-BE49-F238E27FC236}">
                <a16:creationId xmlns:a16="http://schemas.microsoft.com/office/drawing/2014/main" id="{A60934FD-EA76-458E-95C3-59EB5E20A439}"/>
              </a:ext>
            </a:extLst>
          </p:cNvPr>
          <p:cNvSpPr/>
          <p:nvPr/>
        </p:nvSpPr>
        <p:spPr>
          <a:xfrm>
            <a:off x="1269876" y="3162454"/>
            <a:ext cx="1152128" cy="33855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dirty="0">
              <a:solidFill>
                <a:schemeClr val="tx1"/>
              </a:solidFill>
            </a:endParaRPr>
          </a:p>
        </p:txBody>
      </p:sp>
      <p:sp>
        <p:nvSpPr>
          <p:cNvPr id="59" name="TextBox 58">
            <a:extLst>
              <a:ext uri="{FF2B5EF4-FFF2-40B4-BE49-F238E27FC236}">
                <a16:creationId xmlns:a16="http://schemas.microsoft.com/office/drawing/2014/main" id="{80DB2D42-912B-4987-8B6A-4D60B0773291}"/>
              </a:ext>
            </a:extLst>
          </p:cNvPr>
          <p:cNvSpPr txBox="1"/>
          <p:nvPr/>
        </p:nvSpPr>
        <p:spPr>
          <a:xfrm>
            <a:off x="2552300" y="3193231"/>
            <a:ext cx="383936" cy="307777"/>
          </a:xfrm>
          <a:prstGeom prst="rect">
            <a:avLst/>
          </a:prstGeom>
          <a:noFill/>
        </p:spPr>
        <p:txBody>
          <a:bodyPr wrap="square" rtlCol="0">
            <a:spAutoFit/>
          </a:bodyPr>
          <a:lstStyle/>
          <a:p>
            <a:r>
              <a:rPr lang="es-AR" sz="1400" dirty="0"/>
              <a:t>BX</a:t>
            </a:r>
          </a:p>
        </p:txBody>
      </p:sp>
      <p:sp>
        <p:nvSpPr>
          <p:cNvPr id="60" name="Rectangle 59">
            <a:extLst>
              <a:ext uri="{FF2B5EF4-FFF2-40B4-BE49-F238E27FC236}">
                <a16:creationId xmlns:a16="http://schemas.microsoft.com/office/drawing/2014/main" id="{8095F4E5-6EE7-4646-BB02-39F893DF81F6}"/>
              </a:ext>
            </a:extLst>
          </p:cNvPr>
          <p:cNvSpPr/>
          <p:nvPr/>
        </p:nvSpPr>
        <p:spPr>
          <a:xfrm>
            <a:off x="1269876" y="2780928"/>
            <a:ext cx="1152128" cy="33855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dirty="0">
              <a:solidFill>
                <a:schemeClr val="tx1"/>
              </a:solidFill>
            </a:endParaRPr>
          </a:p>
        </p:txBody>
      </p:sp>
      <p:sp>
        <p:nvSpPr>
          <p:cNvPr id="62" name="TextBox 61">
            <a:extLst>
              <a:ext uri="{FF2B5EF4-FFF2-40B4-BE49-F238E27FC236}">
                <a16:creationId xmlns:a16="http://schemas.microsoft.com/office/drawing/2014/main" id="{2486059D-B478-417D-AE91-8FF19DE72FA7}"/>
              </a:ext>
            </a:extLst>
          </p:cNvPr>
          <p:cNvSpPr txBox="1"/>
          <p:nvPr/>
        </p:nvSpPr>
        <p:spPr>
          <a:xfrm>
            <a:off x="2561983" y="2838707"/>
            <a:ext cx="383936" cy="307777"/>
          </a:xfrm>
          <a:prstGeom prst="rect">
            <a:avLst/>
          </a:prstGeom>
          <a:noFill/>
        </p:spPr>
        <p:txBody>
          <a:bodyPr wrap="square" rtlCol="0">
            <a:spAutoFit/>
          </a:bodyPr>
          <a:lstStyle/>
          <a:p>
            <a:r>
              <a:rPr lang="es-AR" sz="1400" dirty="0"/>
              <a:t>AX</a:t>
            </a:r>
          </a:p>
        </p:txBody>
      </p:sp>
      <p:sp>
        <p:nvSpPr>
          <p:cNvPr id="61" name="TextBox 60">
            <a:extLst>
              <a:ext uri="{FF2B5EF4-FFF2-40B4-BE49-F238E27FC236}">
                <a16:creationId xmlns:a16="http://schemas.microsoft.com/office/drawing/2014/main" id="{1D440186-076F-4B16-887F-CF34AAFB6C1A}"/>
              </a:ext>
            </a:extLst>
          </p:cNvPr>
          <p:cNvSpPr txBox="1"/>
          <p:nvPr/>
        </p:nvSpPr>
        <p:spPr>
          <a:xfrm>
            <a:off x="8453492" y="3308852"/>
            <a:ext cx="3990175" cy="3046988"/>
          </a:xfrm>
          <a:prstGeom prst="rect">
            <a:avLst/>
          </a:prstGeom>
          <a:noFill/>
        </p:spPr>
        <p:txBody>
          <a:bodyPr wrap="square" rtlCol="0">
            <a:spAutoFit/>
          </a:bodyPr>
          <a:lstStyle/>
          <a:p>
            <a:r>
              <a:rPr lang="es-AR" sz="1600" dirty="0"/>
              <a:t>-a0100</a:t>
            </a:r>
          </a:p>
          <a:p>
            <a:r>
              <a:rPr lang="es-AR" sz="1600" dirty="0"/>
              <a:t>13E0:0100 </a:t>
            </a:r>
            <a:r>
              <a:rPr lang="es-AR" sz="1600" dirty="0" err="1"/>
              <a:t>mov</a:t>
            </a:r>
            <a:r>
              <a:rPr lang="es-AR" sz="1600" dirty="0"/>
              <a:t> ah,[0300]</a:t>
            </a:r>
          </a:p>
          <a:p>
            <a:r>
              <a:rPr lang="es-AR" sz="1600" dirty="0"/>
              <a:t>13E0:0104 </a:t>
            </a:r>
            <a:r>
              <a:rPr lang="es-AR" sz="1600" dirty="0" err="1"/>
              <a:t>add</a:t>
            </a:r>
            <a:r>
              <a:rPr lang="es-AR" sz="1600" dirty="0"/>
              <a:t> ah,[0301]</a:t>
            </a:r>
          </a:p>
          <a:p>
            <a:r>
              <a:rPr lang="es-AR" sz="1600" dirty="0"/>
              <a:t>13E0:0108 </a:t>
            </a:r>
            <a:r>
              <a:rPr lang="es-AR" sz="1600" dirty="0" err="1"/>
              <a:t>mov</a:t>
            </a:r>
            <a:r>
              <a:rPr lang="es-AR" sz="1600" dirty="0"/>
              <a:t> [0400], ah</a:t>
            </a:r>
          </a:p>
          <a:p>
            <a:r>
              <a:rPr lang="es-AR" sz="1600" dirty="0"/>
              <a:t>13E0:010C </a:t>
            </a:r>
            <a:r>
              <a:rPr lang="es-AR" sz="1600" dirty="0" err="1"/>
              <a:t>ret</a:t>
            </a:r>
            <a:endParaRPr lang="es-AR" sz="1600" dirty="0"/>
          </a:p>
          <a:p>
            <a:r>
              <a:rPr lang="es-AR" sz="1600" dirty="0"/>
              <a:t>13E0:010D</a:t>
            </a:r>
          </a:p>
          <a:p>
            <a:endParaRPr lang="es-AR" sz="1600" dirty="0"/>
          </a:p>
          <a:p>
            <a:r>
              <a:rPr lang="es-AR" sz="1600" dirty="0"/>
              <a:t>-u</a:t>
            </a:r>
          </a:p>
          <a:p>
            <a:r>
              <a:rPr lang="es-AR" sz="1600" dirty="0"/>
              <a:t>13E0:0100 8A260003   MOV     AH,[0300]</a:t>
            </a:r>
          </a:p>
          <a:p>
            <a:r>
              <a:rPr lang="es-AR" sz="1600" dirty="0"/>
              <a:t>13E0:0104 02260103    ADD     AH,[0301]</a:t>
            </a:r>
          </a:p>
          <a:p>
            <a:r>
              <a:rPr lang="es-AR" sz="1600" dirty="0"/>
              <a:t>13E0:0108 88260004    MOV     [0400],AH</a:t>
            </a:r>
          </a:p>
          <a:p>
            <a:r>
              <a:rPr lang="es-AR" sz="1600" dirty="0"/>
              <a:t>13E0:010C C3                 RET</a:t>
            </a:r>
            <a:endParaRPr lang="es-AR" sz="1600" b="1" dirty="0"/>
          </a:p>
        </p:txBody>
      </p:sp>
      <p:sp>
        <p:nvSpPr>
          <p:cNvPr id="64" name="TextBox 63">
            <a:extLst>
              <a:ext uri="{FF2B5EF4-FFF2-40B4-BE49-F238E27FC236}">
                <a16:creationId xmlns:a16="http://schemas.microsoft.com/office/drawing/2014/main" id="{BE6AE431-9BCF-45F8-B2B8-603904B75F9A}"/>
              </a:ext>
            </a:extLst>
          </p:cNvPr>
          <p:cNvSpPr txBox="1"/>
          <p:nvPr/>
        </p:nvSpPr>
        <p:spPr>
          <a:xfrm>
            <a:off x="5950396" y="2620751"/>
            <a:ext cx="1098253" cy="830997"/>
          </a:xfrm>
          <a:prstGeom prst="rect">
            <a:avLst/>
          </a:prstGeom>
          <a:noFill/>
        </p:spPr>
        <p:txBody>
          <a:bodyPr wrap="square" rtlCol="0">
            <a:spAutoFit/>
          </a:bodyPr>
          <a:lstStyle/>
          <a:p>
            <a:pPr>
              <a:buClr>
                <a:srgbClr val="C00000"/>
              </a:buClr>
            </a:pPr>
            <a:r>
              <a:rPr lang="es-AR" sz="1200" dirty="0"/>
              <a:t>8A260003 02260103 88260004</a:t>
            </a:r>
          </a:p>
          <a:p>
            <a:pPr>
              <a:buClr>
                <a:srgbClr val="C00000"/>
              </a:buClr>
            </a:pPr>
            <a:r>
              <a:rPr lang="es-AR" sz="1200" dirty="0"/>
              <a:t>C3</a:t>
            </a:r>
            <a:endParaRPr lang="es-AR" sz="1200" b="1" dirty="0"/>
          </a:p>
        </p:txBody>
      </p:sp>
      <p:sp>
        <p:nvSpPr>
          <p:cNvPr id="65" name="TextBox 64">
            <a:extLst>
              <a:ext uri="{FF2B5EF4-FFF2-40B4-BE49-F238E27FC236}">
                <a16:creationId xmlns:a16="http://schemas.microsoft.com/office/drawing/2014/main" id="{1F3954A6-D70E-4EBE-9814-506BFF712CE0}"/>
              </a:ext>
            </a:extLst>
          </p:cNvPr>
          <p:cNvSpPr txBox="1"/>
          <p:nvPr/>
        </p:nvSpPr>
        <p:spPr>
          <a:xfrm>
            <a:off x="5950396" y="3604374"/>
            <a:ext cx="1134498" cy="646331"/>
          </a:xfrm>
          <a:prstGeom prst="rect">
            <a:avLst/>
          </a:prstGeom>
          <a:noFill/>
        </p:spPr>
        <p:txBody>
          <a:bodyPr wrap="square" rtlCol="0">
            <a:spAutoFit/>
          </a:bodyPr>
          <a:lstStyle/>
          <a:p>
            <a:r>
              <a:rPr lang="es-AR" sz="1200" dirty="0"/>
              <a:t>01</a:t>
            </a:r>
          </a:p>
          <a:p>
            <a:r>
              <a:rPr lang="es-AR" sz="1200" dirty="0"/>
              <a:t>FF</a:t>
            </a:r>
          </a:p>
          <a:p>
            <a:r>
              <a:rPr lang="es-AR" sz="1200" dirty="0"/>
              <a:t>--</a:t>
            </a:r>
          </a:p>
        </p:txBody>
      </p:sp>
      <p:sp>
        <p:nvSpPr>
          <p:cNvPr id="66" name="TextBox 65">
            <a:extLst>
              <a:ext uri="{FF2B5EF4-FFF2-40B4-BE49-F238E27FC236}">
                <a16:creationId xmlns:a16="http://schemas.microsoft.com/office/drawing/2014/main" id="{4CE65AAF-33E0-4F65-800C-4E49A0E6B0EC}"/>
              </a:ext>
            </a:extLst>
          </p:cNvPr>
          <p:cNvSpPr txBox="1"/>
          <p:nvPr/>
        </p:nvSpPr>
        <p:spPr>
          <a:xfrm>
            <a:off x="3174368" y="3430218"/>
            <a:ext cx="2196485" cy="1169551"/>
          </a:xfrm>
          <a:prstGeom prst="rect">
            <a:avLst/>
          </a:prstGeom>
          <a:noFill/>
        </p:spPr>
        <p:txBody>
          <a:bodyPr wrap="square" rtlCol="0">
            <a:spAutoFit/>
          </a:bodyPr>
          <a:lstStyle/>
          <a:p>
            <a:r>
              <a:rPr lang="es-AR" sz="1400" dirty="0"/>
              <a:t>Dirección lógica del dato </a:t>
            </a:r>
          </a:p>
          <a:p>
            <a:r>
              <a:rPr lang="es-AR" sz="1400" dirty="0"/>
              <a:t>          DS: DATA</a:t>
            </a:r>
          </a:p>
          <a:p>
            <a:endParaRPr lang="es-AR" sz="1400" dirty="0"/>
          </a:p>
          <a:p>
            <a:r>
              <a:rPr lang="es-AR" sz="1400" dirty="0"/>
              <a:t>Dirección física</a:t>
            </a:r>
          </a:p>
          <a:p>
            <a:r>
              <a:rPr lang="es-AR" sz="1400" dirty="0"/>
              <a:t>13E0 * 10 + 0300 = 14100</a:t>
            </a:r>
          </a:p>
        </p:txBody>
      </p:sp>
      <p:cxnSp>
        <p:nvCxnSpPr>
          <p:cNvPr id="20" name="Straight Arrow Connector 19">
            <a:extLst>
              <a:ext uri="{FF2B5EF4-FFF2-40B4-BE49-F238E27FC236}">
                <a16:creationId xmlns:a16="http://schemas.microsoft.com/office/drawing/2014/main" id="{4C7AB96B-4A47-436D-8FD8-3FD3CD5AEA28}"/>
              </a:ext>
            </a:extLst>
          </p:cNvPr>
          <p:cNvCxnSpPr/>
          <p:nvPr/>
        </p:nvCxnSpPr>
        <p:spPr>
          <a:xfrm>
            <a:off x="2926060" y="2594181"/>
            <a:ext cx="216023" cy="108370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C5503E46-D1C2-481B-82FB-3C8E2BFD790B}"/>
              </a:ext>
            </a:extLst>
          </p:cNvPr>
          <p:cNvSpPr/>
          <p:nvPr/>
        </p:nvSpPr>
        <p:spPr>
          <a:xfrm>
            <a:off x="1311787" y="2838707"/>
            <a:ext cx="518365" cy="2302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t>01</a:t>
            </a:r>
          </a:p>
        </p:txBody>
      </p:sp>
    </p:spTree>
    <p:extLst>
      <p:ext uri="{BB962C8B-B14F-4D97-AF65-F5344CB8AC3E}">
        <p14:creationId xmlns:p14="http://schemas.microsoft.com/office/powerpoint/2010/main" val="4198142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AR" dirty="0"/>
              <a:t>Ciclo de instrucción – Fase búsqueda</a:t>
            </a:r>
          </a:p>
        </p:txBody>
      </p:sp>
      <p:sp>
        <p:nvSpPr>
          <p:cNvPr id="7" name="Marcador de pie de página 6"/>
          <p:cNvSpPr>
            <a:spLocks noGrp="1"/>
          </p:cNvSpPr>
          <p:nvPr>
            <p:ph type="ftr" sz="quarter" idx="11"/>
          </p:nvPr>
        </p:nvSpPr>
        <p:spPr/>
        <p:txBody>
          <a:bodyPr/>
          <a:lstStyle/>
          <a:p>
            <a:r>
              <a:rPr lang="en-US" dirty="0" err="1"/>
              <a:t>Arquitectura</a:t>
            </a:r>
            <a:r>
              <a:rPr lang="en-US" dirty="0"/>
              <a:t> de </a:t>
            </a:r>
            <a:r>
              <a:rPr lang="en-US" dirty="0" err="1"/>
              <a:t>Computadores</a:t>
            </a:r>
            <a:endParaRPr lang="en-US" dirty="0"/>
          </a:p>
        </p:txBody>
      </p:sp>
      <p:sp>
        <p:nvSpPr>
          <p:cNvPr id="8" name="Marcador de número de diapositiva 7"/>
          <p:cNvSpPr>
            <a:spLocks noGrp="1"/>
          </p:cNvSpPr>
          <p:nvPr>
            <p:ph type="sldNum" sz="quarter" idx="12"/>
          </p:nvPr>
        </p:nvSpPr>
        <p:spPr/>
        <p:txBody>
          <a:bodyPr/>
          <a:lstStyle/>
          <a:p>
            <a:fld id="{E5137D0E-4A4F-4307-8994-C1891D747D59}" type="slidenum">
              <a:rPr lang="en-US" smtClean="0"/>
              <a:t>22</a:t>
            </a:fld>
            <a:endParaRPr lang="en-US" dirty="0"/>
          </a:p>
        </p:txBody>
      </p:sp>
      <p:sp>
        <p:nvSpPr>
          <p:cNvPr id="9" name="TextBox 8">
            <a:extLst>
              <a:ext uri="{FF2B5EF4-FFF2-40B4-BE49-F238E27FC236}">
                <a16:creationId xmlns:a16="http://schemas.microsoft.com/office/drawing/2014/main" id="{47BE571F-2055-485C-9FD3-0BCC4F25D872}"/>
              </a:ext>
            </a:extLst>
          </p:cNvPr>
          <p:cNvSpPr txBox="1"/>
          <p:nvPr/>
        </p:nvSpPr>
        <p:spPr>
          <a:xfrm>
            <a:off x="304038" y="1844824"/>
            <a:ext cx="2471737" cy="369332"/>
          </a:xfrm>
          <a:prstGeom prst="rect">
            <a:avLst/>
          </a:prstGeom>
          <a:noFill/>
          <a:ln>
            <a:noFill/>
          </a:ln>
        </p:spPr>
        <p:txBody>
          <a:bodyPr wrap="square" rtlCol="0">
            <a:spAutoFit/>
          </a:bodyPr>
          <a:lstStyle/>
          <a:p>
            <a:r>
              <a:rPr lang="es-AR" dirty="0"/>
              <a:t>CPU = CU + ALU</a:t>
            </a:r>
          </a:p>
        </p:txBody>
      </p:sp>
      <p:sp>
        <p:nvSpPr>
          <p:cNvPr id="11" name="Rectangle 10">
            <a:extLst>
              <a:ext uri="{FF2B5EF4-FFF2-40B4-BE49-F238E27FC236}">
                <a16:creationId xmlns:a16="http://schemas.microsoft.com/office/drawing/2014/main" id="{5EADCEB0-D947-4A8C-BB6C-4BBAEC7C8BF3}"/>
              </a:ext>
            </a:extLst>
          </p:cNvPr>
          <p:cNvSpPr/>
          <p:nvPr/>
        </p:nvSpPr>
        <p:spPr>
          <a:xfrm>
            <a:off x="1053852" y="2172578"/>
            <a:ext cx="2012926" cy="348867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2" name="Rectangle 11">
            <a:extLst>
              <a:ext uri="{FF2B5EF4-FFF2-40B4-BE49-F238E27FC236}">
                <a16:creationId xmlns:a16="http://schemas.microsoft.com/office/drawing/2014/main" id="{3F2168AD-96A6-4A66-B51E-8E4F85DE4D4A}"/>
              </a:ext>
            </a:extLst>
          </p:cNvPr>
          <p:cNvSpPr/>
          <p:nvPr/>
        </p:nvSpPr>
        <p:spPr>
          <a:xfrm>
            <a:off x="2327091" y="2132856"/>
            <a:ext cx="739687" cy="57582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s-AR" dirty="0"/>
              <a:t>MMU</a:t>
            </a:r>
          </a:p>
        </p:txBody>
      </p:sp>
      <p:sp>
        <p:nvSpPr>
          <p:cNvPr id="13" name="Rectangle 12">
            <a:extLst>
              <a:ext uri="{FF2B5EF4-FFF2-40B4-BE49-F238E27FC236}">
                <a16:creationId xmlns:a16="http://schemas.microsoft.com/office/drawing/2014/main" id="{7C6CACA4-49D8-4972-8785-C8942D552499}"/>
              </a:ext>
            </a:extLst>
          </p:cNvPr>
          <p:cNvSpPr/>
          <p:nvPr/>
        </p:nvSpPr>
        <p:spPr>
          <a:xfrm>
            <a:off x="1277018" y="3573016"/>
            <a:ext cx="1152128" cy="33855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solidFill>
                  <a:schemeClr val="tx1"/>
                </a:solidFill>
              </a:rPr>
              <a:t>0104</a:t>
            </a:r>
          </a:p>
        </p:txBody>
      </p:sp>
      <p:sp>
        <p:nvSpPr>
          <p:cNvPr id="14" name="TextBox 13">
            <a:extLst>
              <a:ext uri="{FF2B5EF4-FFF2-40B4-BE49-F238E27FC236}">
                <a16:creationId xmlns:a16="http://schemas.microsoft.com/office/drawing/2014/main" id="{826EFD9A-42EC-4A54-AABE-B80DE919AA2C}"/>
              </a:ext>
            </a:extLst>
          </p:cNvPr>
          <p:cNvSpPr txBox="1"/>
          <p:nvPr/>
        </p:nvSpPr>
        <p:spPr>
          <a:xfrm>
            <a:off x="159659" y="3088542"/>
            <a:ext cx="1152128" cy="338554"/>
          </a:xfrm>
          <a:prstGeom prst="rect">
            <a:avLst/>
          </a:prstGeom>
          <a:noFill/>
        </p:spPr>
        <p:txBody>
          <a:bodyPr wrap="square" rtlCol="0">
            <a:spAutoFit/>
          </a:bodyPr>
          <a:lstStyle/>
          <a:p>
            <a:r>
              <a:rPr lang="es-AR" sz="1600" dirty="0"/>
              <a:t>Registros</a:t>
            </a:r>
          </a:p>
        </p:txBody>
      </p:sp>
      <p:sp>
        <p:nvSpPr>
          <p:cNvPr id="15" name="Rectangle 14">
            <a:extLst>
              <a:ext uri="{FF2B5EF4-FFF2-40B4-BE49-F238E27FC236}">
                <a16:creationId xmlns:a16="http://schemas.microsoft.com/office/drawing/2014/main" id="{5352B5FC-8B56-4424-A5F5-A4FE60CFDBED}"/>
              </a:ext>
            </a:extLst>
          </p:cNvPr>
          <p:cNvSpPr/>
          <p:nvPr/>
        </p:nvSpPr>
        <p:spPr>
          <a:xfrm>
            <a:off x="17589" y="5764668"/>
            <a:ext cx="1080120" cy="54060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1200" dirty="0">
                <a:solidFill>
                  <a:schemeClr val="tx1"/>
                </a:solidFill>
              </a:rPr>
              <a:t>Reloj y Secuenciador</a:t>
            </a:r>
          </a:p>
        </p:txBody>
      </p:sp>
      <p:sp>
        <p:nvSpPr>
          <p:cNvPr id="16" name="Rectangle 15">
            <a:extLst>
              <a:ext uri="{FF2B5EF4-FFF2-40B4-BE49-F238E27FC236}">
                <a16:creationId xmlns:a16="http://schemas.microsoft.com/office/drawing/2014/main" id="{7E41CB7A-4530-4452-99E5-1298E70BFBA2}"/>
              </a:ext>
            </a:extLst>
          </p:cNvPr>
          <p:cNvSpPr/>
          <p:nvPr/>
        </p:nvSpPr>
        <p:spPr>
          <a:xfrm>
            <a:off x="5734372" y="2314056"/>
            <a:ext cx="1987289" cy="298864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7" name="TextBox 16">
            <a:extLst>
              <a:ext uri="{FF2B5EF4-FFF2-40B4-BE49-F238E27FC236}">
                <a16:creationId xmlns:a16="http://schemas.microsoft.com/office/drawing/2014/main" id="{7564D25A-AD24-412C-9E3C-5DD7668F3DD2}"/>
              </a:ext>
            </a:extLst>
          </p:cNvPr>
          <p:cNvSpPr txBox="1"/>
          <p:nvPr/>
        </p:nvSpPr>
        <p:spPr>
          <a:xfrm>
            <a:off x="6499278" y="1899921"/>
            <a:ext cx="2160240" cy="369332"/>
          </a:xfrm>
          <a:prstGeom prst="rect">
            <a:avLst/>
          </a:prstGeom>
          <a:noFill/>
        </p:spPr>
        <p:txBody>
          <a:bodyPr wrap="square" rtlCol="0">
            <a:spAutoFit/>
          </a:bodyPr>
          <a:lstStyle/>
          <a:p>
            <a:r>
              <a:rPr lang="es-AR" dirty="0"/>
              <a:t>Memoria Principal</a:t>
            </a:r>
          </a:p>
        </p:txBody>
      </p:sp>
      <p:cxnSp>
        <p:nvCxnSpPr>
          <p:cNvPr id="19" name="Connector: Elbow 18">
            <a:extLst>
              <a:ext uri="{FF2B5EF4-FFF2-40B4-BE49-F238E27FC236}">
                <a16:creationId xmlns:a16="http://schemas.microsoft.com/office/drawing/2014/main" id="{75548503-0049-4AE2-946E-93AC495961F1}"/>
              </a:ext>
            </a:extLst>
          </p:cNvPr>
          <p:cNvCxnSpPr>
            <a:cxnSpLocks/>
            <a:stCxn id="15" idx="0"/>
            <a:endCxn id="11" idx="1"/>
          </p:cNvCxnSpPr>
          <p:nvPr/>
        </p:nvCxnSpPr>
        <p:spPr>
          <a:xfrm rot="5400000" flipH="1" flipV="1">
            <a:off x="-118127" y="4592690"/>
            <a:ext cx="1847755" cy="496203"/>
          </a:xfrm>
          <a:prstGeom prst="bentConnector2">
            <a:avLst/>
          </a:prstGeom>
          <a:ln>
            <a:solidFill>
              <a:schemeClr val="accent1"/>
            </a:solidFill>
            <a:tailEnd type="none"/>
          </a:ln>
        </p:spPr>
        <p:style>
          <a:lnRef idx="1">
            <a:schemeClr val="accent1"/>
          </a:lnRef>
          <a:fillRef idx="0">
            <a:schemeClr val="accent1"/>
          </a:fillRef>
          <a:effectRef idx="0">
            <a:schemeClr val="accent1"/>
          </a:effectRef>
          <a:fontRef idx="minor">
            <a:schemeClr val="tx1"/>
          </a:fontRef>
        </p:style>
      </p:cxnSp>
      <p:sp>
        <p:nvSpPr>
          <p:cNvPr id="22" name="Arrow: Left-Right 21">
            <a:extLst>
              <a:ext uri="{FF2B5EF4-FFF2-40B4-BE49-F238E27FC236}">
                <a16:creationId xmlns:a16="http://schemas.microsoft.com/office/drawing/2014/main" id="{26F8B1D8-734B-40C5-9152-CFD7D42E669A}"/>
              </a:ext>
            </a:extLst>
          </p:cNvPr>
          <p:cNvSpPr/>
          <p:nvPr/>
        </p:nvSpPr>
        <p:spPr>
          <a:xfrm>
            <a:off x="3142083" y="5298039"/>
            <a:ext cx="2535141" cy="507225"/>
          </a:xfrm>
          <a:prstGeom prst="leftRightArrow">
            <a:avLst>
              <a:gd name="adj1" fmla="val 38733"/>
              <a:gd name="adj2" fmla="val 50000"/>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24" name="TextBox 23">
            <a:extLst>
              <a:ext uri="{FF2B5EF4-FFF2-40B4-BE49-F238E27FC236}">
                <a16:creationId xmlns:a16="http://schemas.microsoft.com/office/drawing/2014/main" id="{1FF6C66B-FBEC-4052-A8AF-CBC140198C7E}"/>
              </a:ext>
            </a:extLst>
          </p:cNvPr>
          <p:cNvSpPr txBox="1"/>
          <p:nvPr/>
        </p:nvSpPr>
        <p:spPr>
          <a:xfrm>
            <a:off x="3469254" y="5131658"/>
            <a:ext cx="1468708" cy="369332"/>
          </a:xfrm>
          <a:prstGeom prst="rect">
            <a:avLst/>
          </a:prstGeom>
          <a:noFill/>
        </p:spPr>
        <p:txBody>
          <a:bodyPr wrap="square" rtlCol="0">
            <a:spAutoFit/>
          </a:bodyPr>
          <a:lstStyle/>
          <a:p>
            <a:r>
              <a:rPr lang="es-AR" dirty="0"/>
              <a:t>Bus de datos</a:t>
            </a:r>
          </a:p>
        </p:txBody>
      </p:sp>
      <p:sp>
        <p:nvSpPr>
          <p:cNvPr id="25" name="Arrow: Right 24">
            <a:extLst>
              <a:ext uri="{FF2B5EF4-FFF2-40B4-BE49-F238E27FC236}">
                <a16:creationId xmlns:a16="http://schemas.microsoft.com/office/drawing/2014/main" id="{FD14DCAC-2D11-40EC-BC33-CC76EDAC416B}"/>
              </a:ext>
            </a:extLst>
          </p:cNvPr>
          <p:cNvSpPr/>
          <p:nvPr/>
        </p:nvSpPr>
        <p:spPr>
          <a:xfrm>
            <a:off x="3090244" y="2620751"/>
            <a:ext cx="2024175" cy="718268"/>
          </a:xfrm>
          <a:prstGeom prst="rightArrow">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dirty="0"/>
          </a:p>
        </p:txBody>
      </p:sp>
      <p:sp>
        <p:nvSpPr>
          <p:cNvPr id="26" name="TextBox 25">
            <a:extLst>
              <a:ext uri="{FF2B5EF4-FFF2-40B4-BE49-F238E27FC236}">
                <a16:creationId xmlns:a16="http://schemas.microsoft.com/office/drawing/2014/main" id="{EB0C876F-1507-40C8-852B-C71868242D5F}"/>
              </a:ext>
            </a:extLst>
          </p:cNvPr>
          <p:cNvSpPr txBox="1"/>
          <p:nvPr/>
        </p:nvSpPr>
        <p:spPr>
          <a:xfrm>
            <a:off x="3105016" y="2810788"/>
            <a:ext cx="2144495" cy="369332"/>
          </a:xfrm>
          <a:prstGeom prst="rect">
            <a:avLst/>
          </a:prstGeom>
          <a:noFill/>
        </p:spPr>
        <p:txBody>
          <a:bodyPr wrap="square" rtlCol="0">
            <a:spAutoFit/>
          </a:bodyPr>
          <a:lstStyle/>
          <a:p>
            <a:r>
              <a:rPr lang="es-AR" dirty="0"/>
              <a:t>Bus de direcciones</a:t>
            </a:r>
          </a:p>
        </p:txBody>
      </p:sp>
      <p:cxnSp>
        <p:nvCxnSpPr>
          <p:cNvPr id="30" name="Connector: Elbow 29">
            <a:extLst>
              <a:ext uri="{FF2B5EF4-FFF2-40B4-BE49-F238E27FC236}">
                <a16:creationId xmlns:a16="http://schemas.microsoft.com/office/drawing/2014/main" id="{567584AA-F0F3-49D1-A665-5C218BE157E6}"/>
              </a:ext>
            </a:extLst>
          </p:cNvPr>
          <p:cNvCxnSpPr>
            <a:cxnSpLocks/>
            <a:stCxn id="11" idx="0"/>
            <a:endCxn id="3" idx="0"/>
          </p:cNvCxnSpPr>
          <p:nvPr/>
        </p:nvCxnSpPr>
        <p:spPr>
          <a:xfrm rot="16200000" flipH="1">
            <a:off x="4178698" y="54195"/>
            <a:ext cx="113826" cy="4350592"/>
          </a:xfrm>
          <a:prstGeom prst="bentConnector3">
            <a:avLst>
              <a:gd name="adj1" fmla="val -200833"/>
            </a:avLst>
          </a:prstGeom>
          <a:ln w="28575" cmpd="sng">
            <a:solidFill>
              <a:srgbClr val="C0000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E12F0518-A04D-4BEE-B060-49178D278047}"/>
              </a:ext>
            </a:extLst>
          </p:cNvPr>
          <p:cNvSpPr txBox="1"/>
          <p:nvPr/>
        </p:nvSpPr>
        <p:spPr>
          <a:xfrm>
            <a:off x="3323637" y="1940041"/>
            <a:ext cx="1731204" cy="369332"/>
          </a:xfrm>
          <a:prstGeom prst="rect">
            <a:avLst/>
          </a:prstGeom>
          <a:noFill/>
        </p:spPr>
        <p:txBody>
          <a:bodyPr wrap="square" rtlCol="0">
            <a:spAutoFit/>
          </a:bodyPr>
          <a:lstStyle/>
          <a:p>
            <a:r>
              <a:rPr lang="es-AR" dirty="0"/>
              <a:t>Bus de Control</a:t>
            </a:r>
          </a:p>
        </p:txBody>
      </p:sp>
      <p:sp>
        <p:nvSpPr>
          <p:cNvPr id="3" name="TextBox 2">
            <a:extLst>
              <a:ext uri="{FF2B5EF4-FFF2-40B4-BE49-F238E27FC236}">
                <a16:creationId xmlns:a16="http://schemas.microsoft.com/office/drawing/2014/main" id="{DA2AAA00-C3D6-4EB7-8DCE-ACB2CF7F1D15}"/>
              </a:ext>
            </a:extLst>
          </p:cNvPr>
          <p:cNvSpPr txBox="1"/>
          <p:nvPr/>
        </p:nvSpPr>
        <p:spPr>
          <a:xfrm>
            <a:off x="5863306" y="2286404"/>
            <a:ext cx="1095202" cy="307777"/>
          </a:xfrm>
          <a:prstGeom prst="rect">
            <a:avLst/>
          </a:prstGeom>
          <a:noFill/>
        </p:spPr>
        <p:txBody>
          <a:bodyPr wrap="square" rtlCol="0">
            <a:spAutoFit/>
          </a:bodyPr>
          <a:lstStyle/>
          <a:p>
            <a:r>
              <a:rPr lang="es-AR" sz="1400" dirty="0"/>
              <a:t>Segmento</a:t>
            </a:r>
          </a:p>
        </p:txBody>
      </p:sp>
      <p:sp>
        <p:nvSpPr>
          <p:cNvPr id="5" name="Rectangle 4">
            <a:extLst>
              <a:ext uri="{FF2B5EF4-FFF2-40B4-BE49-F238E27FC236}">
                <a16:creationId xmlns:a16="http://schemas.microsoft.com/office/drawing/2014/main" id="{76AA58E3-8A58-48E3-B95E-2A3A17EF48B8}"/>
              </a:ext>
            </a:extLst>
          </p:cNvPr>
          <p:cNvSpPr/>
          <p:nvPr/>
        </p:nvSpPr>
        <p:spPr>
          <a:xfrm>
            <a:off x="5878388" y="2608899"/>
            <a:ext cx="1293112" cy="2548293"/>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cxnSp>
        <p:nvCxnSpPr>
          <p:cNvPr id="23" name="Straight Connector 22">
            <a:extLst>
              <a:ext uri="{FF2B5EF4-FFF2-40B4-BE49-F238E27FC236}">
                <a16:creationId xmlns:a16="http://schemas.microsoft.com/office/drawing/2014/main" id="{24FC67D0-8799-4F07-A159-89E263C36504}"/>
              </a:ext>
            </a:extLst>
          </p:cNvPr>
          <p:cNvCxnSpPr>
            <a:cxnSpLocks/>
          </p:cNvCxnSpPr>
          <p:nvPr/>
        </p:nvCxnSpPr>
        <p:spPr>
          <a:xfrm>
            <a:off x="5878388" y="3573016"/>
            <a:ext cx="1293112" cy="0"/>
          </a:xfrm>
          <a:prstGeom prst="line">
            <a:avLst/>
          </a:prstGeom>
          <a:ln w="19050">
            <a:solidFill>
              <a:schemeClr val="tx1">
                <a:lumMod val="65000"/>
                <a:lumOff val="3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27D9C884-3A63-4921-A05A-C5AA48665BA8}"/>
              </a:ext>
            </a:extLst>
          </p:cNvPr>
          <p:cNvCxnSpPr>
            <a:cxnSpLocks/>
          </p:cNvCxnSpPr>
          <p:nvPr/>
        </p:nvCxnSpPr>
        <p:spPr>
          <a:xfrm>
            <a:off x="5878388" y="4408107"/>
            <a:ext cx="1283106" cy="0"/>
          </a:xfrm>
          <a:prstGeom prst="line">
            <a:avLst/>
          </a:prstGeom>
          <a:ln w="19050">
            <a:solidFill>
              <a:schemeClr val="tx1">
                <a:lumMod val="65000"/>
                <a:lumOff val="35000"/>
              </a:schemeClr>
            </a:solidFill>
            <a:tailEnd type="non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FFEC59C9-40EA-42BB-85D1-6A06A34B248D}"/>
              </a:ext>
            </a:extLst>
          </p:cNvPr>
          <p:cNvSpPr txBox="1"/>
          <p:nvPr/>
        </p:nvSpPr>
        <p:spPr>
          <a:xfrm>
            <a:off x="7124135" y="2935977"/>
            <a:ext cx="673012" cy="276999"/>
          </a:xfrm>
          <a:prstGeom prst="rect">
            <a:avLst/>
          </a:prstGeom>
          <a:noFill/>
        </p:spPr>
        <p:txBody>
          <a:bodyPr wrap="square" rtlCol="0">
            <a:spAutoFit/>
          </a:bodyPr>
          <a:lstStyle/>
          <a:p>
            <a:r>
              <a:rPr lang="es-AR" sz="1200" dirty="0"/>
              <a:t>Código</a:t>
            </a:r>
          </a:p>
        </p:txBody>
      </p:sp>
      <p:sp>
        <p:nvSpPr>
          <p:cNvPr id="38" name="TextBox 37">
            <a:extLst>
              <a:ext uri="{FF2B5EF4-FFF2-40B4-BE49-F238E27FC236}">
                <a16:creationId xmlns:a16="http://schemas.microsoft.com/office/drawing/2014/main" id="{C5E6218B-072F-42FD-8821-663AD01FCE8A}"/>
              </a:ext>
            </a:extLst>
          </p:cNvPr>
          <p:cNvSpPr txBox="1"/>
          <p:nvPr/>
        </p:nvSpPr>
        <p:spPr>
          <a:xfrm>
            <a:off x="7160380" y="3789040"/>
            <a:ext cx="673012" cy="276999"/>
          </a:xfrm>
          <a:prstGeom prst="rect">
            <a:avLst/>
          </a:prstGeom>
          <a:noFill/>
        </p:spPr>
        <p:txBody>
          <a:bodyPr wrap="square" rtlCol="0">
            <a:spAutoFit/>
          </a:bodyPr>
          <a:lstStyle/>
          <a:p>
            <a:r>
              <a:rPr lang="es-AR" sz="1200" dirty="0"/>
              <a:t>Datos</a:t>
            </a:r>
          </a:p>
        </p:txBody>
      </p:sp>
      <p:sp>
        <p:nvSpPr>
          <p:cNvPr id="39" name="TextBox 38">
            <a:extLst>
              <a:ext uri="{FF2B5EF4-FFF2-40B4-BE49-F238E27FC236}">
                <a16:creationId xmlns:a16="http://schemas.microsoft.com/office/drawing/2014/main" id="{C79C867C-D201-4DD3-8B2A-777E5EF3287A}"/>
              </a:ext>
            </a:extLst>
          </p:cNvPr>
          <p:cNvSpPr txBox="1"/>
          <p:nvPr/>
        </p:nvSpPr>
        <p:spPr>
          <a:xfrm>
            <a:off x="7221600" y="4520153"/>
            <a:ext cx="673012" cy="276999"/>
          </a:xfrm>
          <a:prstGeom prst="rect">
            <a:avLst/>
          </a:prstGeom>
          <a:noFill/>
        </p:spPr>
        <p:txBody>
          <a:bodyPr wrap="square" rtlCol="0">
            <a:spAutoFit/>
          </a:bodyPr>
          <a:lstStyle/>
          <a:p>
            <a:r>
              <a:rPr lang="es-AR" sz="1200" dirty="0"/>
              <a:t>Pila</a:t>
            </a:r>
          </a:p>
        </p:txBody>
      </p:sp>
      <p:sp>
        <p:nvSpPr>
          <p:cNvPr id="35" name="TextBox 34">
            <a:extLst>
              <a:ext uri="{FF2B5EF4-FFF2-40B4-BE49-F238E27FC236}">
                <a16:creationId xmlns:a16="http://schemas.microsoft.com/office/drawing/2014/main" id="{AB423831-1A4C-446A-8D18-4F2B3CD80ADB}"/>
              </a:ext>
            </a:extLst>
          </p:cNvPr>
          <p:cNvSpPr txBox="1"/>
          <p:nvPr/>
        </p:nvSpPr>
        <p:spPr>
          <a:xfrm>
            <a:off x="5446340" y="2368900"/>
            <a:ext cx="230885" cy="2893100"/>
          </a:xfrm>
          <a:prstGeom prst="rect">
            <a:avLst/>
          </a:prstGeom>
          <a:noFill/>
          <a:ln>
            <a:solidFill>
              <a:schemeClr val="tx1"/>
            </a:solidFill>
          </a:ln>
        </p:spPr>
        <p:txBody>
          <a:bodyPr wrap="square" rtlCol="0">
            <a:spAutoFit/>
          </a:bodyPr>
          <a:lstStyle/>
          <a:p>
            <a:r>
              <a:rPr lang="es-AR" sz="1400" dirty="0"/>
              <a:t>Decodifica</a:t>
            </a:r>
          </a:p>
          <a:p>
            <a:r>
              <a:rPr lang="es-AR" sz="1400" dirty="0" err="1"/>
              <a:t>dor</a:t>
            </a:r>
            <a:endParaRPr lang="es-AR" sz="1400" dirty="0"/>
          </a:p>
        </p:txBody>
      </p:sp>
      <p:sp>
        <p:nvSpPr>
          <p:cNvPr id="40" name="TextBox 39">
            <a:extLst>
              <a:ext uri="{FF2B5EF4-FFF2-40B4-BE49-F238E27FC236}">
                <a16:creationId xmlns:a16="http://schemas.microsoft.com/office/drawing/2014/main" id="{F80A03E0-D205-4C17-8B81-0FEF3D672625}"/>
              </a:ext>
            </a:extLst>
          </p:cNvPr>
          <p:cNvSpPr txBox="1"/>
          <p:nvPr/>
        </p:nvSpPr>
        <p:spPr>
          <a:xfrm>
            <a:off x="5164519" y="2564904"/>
            <a:ext cx="281821" cy="830997"/>
          </a:xfrm>
          <a:prstGeom prst="rect">
            <a:avLst/>
          </a:prstGeom>
          <a:noFill/>
          <a:ln>
            <a:solidFill>
              <a:schemeClr val="tx1"/>
            </a:solidFill>
          </a:ln>
        </p:spPr>
        <p:txBody>
          <a:bodyPr wrap="square" rtlCol="0">
            <a:spAutoFit/>
          </a:bodyPr>
          <a:lstStyle/>
          <a:p>
            <a:r>
              <a:rPr lang="es-AR" sz="1600" dirty="0"/>
              <a:t>MAR</a:t>
            </a:r>
          </a:p>
        </p:txBody>
      </p:sp>
      <p:sp>
        <p:nvSpPr>
          <p:cNvPr id="52" name="TextBox 51">
            <a:extLst>
              <a:ext uri="{FF2B5EF4-FFF2-40B4-BE49-F238E27FC236}">
                <a16:creationId xmlns:a16="http://schemas.microsoft.com/office/drawing/2014/main" id="{4D45D782-8CD4-4880-970E-64A7513F6B3B}"/>
              </a:ext>
            </a:extLst>
          </p:cNvPr>
          <p:cNvSpPr txBox="1"/>
          <p:nvPr/>
        </p:nvSpPr>
        <p:spPr>
          <a:xfrm>
            <a:off x="2542124" y="3573016"/>
            <a:ext cx="383936" cy="338554"/>
          </a:xfrm>
          <a:prstGeom prst="rect">
            <a:avLst/>
          </a:prstGeom>
          <a:noFill/>
        </p:spPr>
        <p:txBody>
          <a:bodyPr wrap="square" rtlCol="0">
            <a:spAutoFit/>
          </a:bodyPr>
          <a:lstStyle/>
          <a:p>
            <a:r>
              <a:rPr lang="es-AR" sz="1600" dirty="0"/>
              <a:t>IP</a:t>
            </a:r>
          </a:p>
        </p:txBody>
      </p:sp>
      <p:sp>
        <p:nvSpPr>
          <p:cNvPr id="53" name="Rectangle 52">
            <a:extLst>
              <a:ext uri="{FF2B5EF4-FFF2-40B4-BE49-F238E27FC236}">
                <a16:creationId xmlns:a16="http://schemas.microsoft.com/office/drawing/2014/main" id="{6FE970FD-72BE-4661-9A02-D93DC1EFA2B3}"/>
              </a:ext>
            </a:extLst>
          </p:cNvPr>
          <p:cNvSpPr/>
          <p:nvPr/>
        </p:nvSpPr>
        <p:spPr>
          <a:xfrm>
            <a:off x="1277018" y="4005064"/>
            <a:ext cx="1152128" cy="28803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solidFill>
                  <a:schemeClr val="tx1"/>
                </a:solidFill>
              </a:rPr>
              <a:t>13E0</a:t>
            </a:r>
          </a:p>
        </p:txBody>
      </p:sp>
      <p:sp>
        <p:nvSpPr>
          <p:cNvPr id="54" name="TextBox 53">
            <a:extLst>
              <a:ext uri="{FF2B5EF4-FFF2-40B4-BE49-F238E27FC236}">
                <a16:creationId xmlns:a16="http://schemas.microsoft.com/office/drawing/2014/main" id="{4224A43F-2632-47D8-860A-D1AC49316ED2}"/>
              </a:ext>
            </a:extLst>
          </p:cNvPr>
          <p:cNvSpPr txBox="1"/>
          <p:nvPr/>
        </p:nvSpPr>
        <p:spPr>
          <a:xfrm>
            <a:off x="2566020" y="4026550"/>
            <a:ext cx="480500" cy="338554"/>
          </a:xfrm>
          <a:prstGeom prst="rect">
            <a:avLst/>
          </a:prstGeom>
          <a:noFill/>
        </p:spPr>
        <p:txBody>
          <a:bodyPr wrap="square" rtlCol="0">
            <a:spAutoFit/>
          </a:bodyPr>
          <a:lstStyle/>
          <a:p>
            <a:r>
              <a:rPr lang="es-AR" sz="1600" dirty="0"/>
              <a:t>DS</a:t>
            </a:r>
          </a:p>
        </p:txBody>
      </p:sp>
      <p:sp>
        <p:nvSpPr>
          <p:cNvPr id="55" name="Rectangle 54">
            <a:extLst>
              <a:ext uri="{FF2B5EF4-FFF2-40B4-BE49-F238E27FC236}">
                <a16:creationId xmlns:a16="http://schemas.microsoft.com/office/drawing/2014/main" id="{6C6C8648-0986-4E7F-94BF-3947B5E5BDE9}"/>
              </a:ext>
            </a:extLst>
          </p:cNvPr>
          <p:cNvSpPr/>
          <p:nvPr/>
        </p:nvSpPr>
        <p:spPr>
          <a:xfrm>
            <a:off x="1282658" y="4365104"/>
            <a:ext cx="1152128" cy="28803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solidFill>
                  <a:schemeClr val="tx1"/>
                </a:solidFill>
              </a:rPr>
              <a:t>13E0</a:t>
            </a:r>
          </a:p>
        </p:txBody>
      </p:sp>
      <p:sp>
        <p:nvSpPr>
          <p:cNvPr id="56" name="TextBox 55">
            <a:extLst>
              <a:ext uri="{FF2B5EF4-FFF2-40B4-BE49-F238E27FC236}">
                <a16:creationId xmlns:a16="http://schemas.microsoft.com/office/drawing/2014/main" id="{723AFD2B-BDC6-4255-AD10-3FFDF248EE71}"/>
              </a:ext>
            </a:extLst>
          </p:cNvPr>
          <p:cNvSpPr txBox="1"/>
          <p:nvPr/>
        </p:nvSpPr>
        <p:spPr>
          <a:xfrm>
            <a:off x="2566019" y="4365104"/>
            <a:ext cx="480501" cy="338554"/>
          </a:xfrm>
          <a:prstGeom prst="rect">
            <a:avLst/>
          </a:prstGeom>
          <a:noFill/>
        </p:spPr>
        <p:txBody>
          <a:bodyPr wrap="square" rtlCol="0">
            <a:spAutoFit/>
          </a:bodyPr>
          <a:lstStyle/>
          <a:p>
            <a:r>
              <a:rPr lang="es-AR" sz="1600" dirty="0"/>
              <a:t>CS</a:t>
            </a:r>
          </a:p>
        </p:txBody>
      </p:sp>
      <p:sp>
        <p:nvSpPr>
          <p:cNvPr id="57" name="TextBox 56">
            <a:extLst>
              <a:ext uri="{FF2B5EF4-FFF2-40B4-BE49-F238E27FC236}">
                <a16:creationId xmlns:a16="http://schemas.microsoft.com/office/drawing/2014/main" id="{97BA9DA0-5614-452F-B0A8-B32C1714173D}"/>
              </a:ext>
            </a:extLst>
          </p:cNvPr>
          <p:cNvSpPr txBox="1"/>
          <p:nvPr/>
        </p:nvSpPr>
        <p:spPr>
          <a:xfrm>
            <a:off x="1064278" y="2298358"/>
            <a:ext cx="574279" cy="338554"/>
          </a:xfrm>
          <a:prstGeom prst="rect">
            <a:avLst/>
          </a:prstGeom>
          <a:noFill/>
        </p:spPr>
        <p:txBody>
          <a:bodyPr wrap="square" rtlCol="0">
            <a:spAutoFit/>
          </a:bodyPr>
          <a:lstStyle/>
          <a:p>
            <a:r>
              <a:rPr lang="es-AR" sz="1600" dirty="0"/>
              <a:t>CU</a:t>
            </a:r>
          </a:p>
        </p:txBody>
      </p:sp>
      <p:sp>
        <p:nvSpPr>
          <p:cNvPr id="63" name="Rectangle 62">
            <a:extLst>
              <a:ext uri="{FF2B5EF4-FFF2-40B4-BE49-F238E27FC236}">
                <a16:creationId xmlns:a16="http://schemas.microsoft.com/office/drawing/2014/main" id="{F970C109-DC4C-4B1F-883C-EDE32C525F7B}"/>
              </a:ext>
            </a:extLst>
          </p:cNvPr>
          <p:cNvSpPr/>
          <p:nvPr/>
        </p:nvSpPr>
        <p:spPr>
          <a:xfrm>
            <a:off x="1272420" y="4755362"/>
            <a:ext cx="1221591" cy="3385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t>0226 0103      </a:t>
            </a:r>
          </a:p>
        </p:txBody>
      </p:sp>
      <p:sp>
        <p:nvSpPr>
          <p:cNvPr id="71" name="TextBox 70">
            <a:extLst>
              <a:ext uri="{FF2B5EF4-FFF2-40B4-BE49-F238E27FC236}">
                <a16:creationId xmlns:a16="http://schemas.microsoft.com/office/drawing/2014/main" id="{959D4DFD-D1B3-4A3E-BF87-F8FFA2C72F62}"/>
              </a:ext>
            </a:extLst>
          </p:cNvPr>
          <p:cNvSpPr txBox="1"/>
          <p:nvPr/>
        </p:nvSpPr>
        <p:spPr>
          <a:xfrm>
            <a:off x="1250681" y="5085184"/>
            <a:ext cx="552985" cy="276999"/>
          </a:xfrm>
          <a:prstGeom prst="rect">
            <a:avLst/>
          </a:prstGeom>
          <a:noFill/>
        </p:spPr>
        <p:txBody>
          <a:bodyPr wrap="square" rtlCol="0">
            <a:spAutoFit/>
          </a:bodyPr>
          <a:lstStyle/>
          <a:p>
            <a:r>
              <a:rPr lang="es-AR" sz="1200" dirty="0"/>
              <a:t>COP</a:t>
            </a:r>
          </a:p>
        </p:txBody>
      </p:sp>
      <p:sp>
        <p:nvSpPr>
          <p:cNvPr id="72" name="TextBox 71">
            <a:extLst>
              <a:ext uri="{FF2B5EF4-FFF2-40B4-BE49-F238E27FC236}">
                <a16:creationId xmlns:a16="http://schemas.microsoft.com/office/drawing/2014/main" id="{16AA6F80-1D99-46D3-A730-8C5542A66A4D}"/>
              </a:ext>
            </a:extLst>
          </p:cNvPr>
          <p:cNvSpPr txBox="1"/>
          <p:nvPr/>
        </p:nvSpPr>
        <p:spPr>
          <a:xfrm>
            <a:off x="1868532" y="5085184"/>
            <a:ext cx="625480" cy="276999"/>
          </a:xfrm>
          <a:prstGeom prst="rect">
            <a:avLst/>
          </a:prstGeom>
          <a:noFill/>
        </p:spPr>
        <p:txBody>
          <a:bodyPr wrap="square" rtlCol="0">
            <a:spAutoFit/>
          </a:bodyPr>
          <a:lstStyle/>
          <a:p>
            <a:r>
              <a:rPr lang="es-AR" sz="1200" dirty="0"/>
              <a:t>DATA</a:t>
            </a:r>
          </a:p>
        </p:txBody>
      </p:sp>
      <p:cxnSp>
        <p:nvCxnSpPr>
          <p:cNvPr id="74" name="Straight Connector 73">
            <a:extLst>
              <a:ext uri="{FF2B5EF4-FFF2-40B4-BE49-F238E27FC236}">
                <a16:creationId xmlns:a16="http://schemas.microsoft.com/office/drawing/2014/main" id="{FCBB656F-9F3A-4A12-A7F5-1973CF15DC57}"/>
              </a:ext>
            </a:extLst>
          </p:cNvPr>
          <p:cNvCxnSpPr>
            <a:cxnSpLocks/>
            <a:stCxn id="63" idx="0"/>
            <a:endCxn id="63" idx="2"/>
          </p:cNvCxnSpPr>
          <p:nvPr/>
        </p:nvCxnSpPr>
        <p:spPr>
          <a:xfrm>
            <a:off x="1883216" y="4755362"/>
            <a:ext cx="0" cy="338554"/>
          </a:xfrm>
          <a:prstGeom prst="line">
            <a:avLst/>
          </a:prstGeom>
          <a:ln>
            <a:solidFill>
              <a:srgbClr val="C00000"/>
            </a:solidFill>
            <a:tailEnd type="none"/>
          </a:ln>
        </p:spPr>
        <p:style>
          <a:lnRef idx="1">
            <a:schemeClr val="accent1"/>
          </a:lnRef>
          <a:fillRef idx="0">
            <a:schemeClr val="accent1"/>
          </a:fillRef>
          <a:effectRef idx="0">
            <a:schemeClr val="accent1"/>
          </a:effectRef>
          <a:fontRef idx="minor">
            <a:schemeClr val="tx1"/>
          </a:fontRef>
        </p:style>
      </p:cxnSp>
      <p:sp>
        <p:nvSpPr>
          <p:cNvPr id="77" name="Rectangle 76">
            <a:extLst>
              <a:ext uri="{FF2B5EF4-FFF2-40B4-BE49-F238E27FC236}">
                <a16:creationId xmlns:a16="http://schemas.microsoft.com/office/drawing/2014/main" id="{996763BB-9941-4915-91CD-5000581FC5BC}"/>
              </a:ext>
            </a:extLst>
          </p:cNvPr>
          <p:cNvSpPr/>
          <p:nvPr/>
        </p:nvSpPr>
        <p:spPr>
          <a:xfrm>
            <a:off x="1264362" y="5293971"/>
            <a:ext cx="1099942" cy="33855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sz="1200" dirty="0"/>
          </a:p>
        </p:txBody>
      </p:sp>
      <p:sp>
        <p:nvSpPr>
          <p:cNvPr id="78" name="TextBox 77">
            <a:extLst>
              <a:ext uri="{FF2B5EF4-FFF2-40B4-BE49-F238E27FC236}">
                <a16:creationId xmlns:a16="http://schemas.microsoft.com/office/drawing/2014/main" id="{B733BF60-450F-47DA-92AA-1CE07E609F05}"/>
              </a:ext>
            </a:extLst>
          </p:cNvPr>
          <p:cNvSpPr txBox="1"/>
          <p:nvPr/>
        </p:nvSpPr>
        <p:spPr>
          <a:xfrm>
            <a:off x="1282468" y="5302703"/>
            <a:ext cx="1099943" cy="276999"/>
          </a:xfrm>
          <a:prstGeom prst="rect">
            <a:avLst/>
          </a:prstGeom>
          <a:noFill/>
        </p:spPr>
        <p:txBody>
          <a:bodyPr wrap="square" rtlCol="0">
            <a:spAutoFit/>
          </a:bodyPr>
          <a:lstStyle/>
          <a:p>
            <a:r>
              <a:rPr lang="es-AR" sz="1200" dirty="0"/>
              <a:t>Decodificador</a:t>
            </a:r>
          </a:p>
        </p:txBody>
      </p:sp>
      <p:sp>
        <p:nvSpPr>
          <p:cNvPr id="79" name="TextBox 78">
            <a:extLst>
              <a:ext uri="{FF2B5EF4-FFF2-40B4-BE49-F238E27FC236}">
                <a16:creationId xmlns:a16="http://schemas.microsoft.com/office/drawing/2014/main" id="{B09FCBE1-2346-4786-979C-FC4F5134402A}"/>
              </a:ext>
            </a:extLst>
          </p:cNvPr>
          <p:cNvSpPr txBox="1"/>
          <p:nvPr/>
        </p:nvSpPr>
        <p:spPr>
          <a:xfrm>
            <a:off x="5806380" y="5445224"/>
            <a:ext cx="1800200" cy="369332"/>
          </a:xfrm>
          <a:prstGeom prst="rect">
            <a:avLst/>
          </a:prstGeom>
          <a:noFill/>
          <a:ln>
            <a:solidFill>
              <a:schemeClr val="accent1">
                <a:shade val="50000"/>
              </a:schemeClr>
            </a:solidFill>
          </a:ln>
        </p:spPr>
        <p:txBody>
          <a:bodyPr wrap="square" rtlCol="0">
            <a:spAutoFit/>
          </a:bodyPr>
          <a:lstStyle/>
          <a:p>
            <a:r>
              <a:rPr lang="es-AR" dirty="0"/>
              <a:t>MDR</a:t>
            </a:r>
          </a:p>
        </p:txBody>
      </p:sp>
      <p:sp>
        <p:nvSpPr>
          <p:cNvPr id="80" name="TextBox 79">
            <a:extLst>
              <a:ext uri="{FF2B5EF4-FFF2-40B4-BE49-F238E27FC236}">
                <a16:creationId xmlns:a16="http://schemas.microsoft.com/office/drawing/2014/main" id="{56CE3940-AE91-4244-8596-73AB9345F4D3}"/>
              </a:ext>
            </a:extLst>
          </p:cNvPr>
          <p:cNvSpPr txBox="1"/>
          <p:nvPr/>
        </p:nvSpPr>
        <p:spPr>
          <a:xfrm>
            <a:off x="1557908" y="5733256"/>
            <a:ext cx="1780098" cy="646331"/>
          </a:xfrm>
          <a:prstGeom prst="rect">
            <a:avLst/>
          </a:prstGeom>
          <a:noFill/>
          <a:ln>
            <a:solidFill>
              <a:schemeClr val="tx1"/>
            </a:solidFill>
          </a:ln>
        </p:spPr>
        <p:txBody>
          <a:bodyPr wrap="square" rtlCol="0">
            <a:spAutoFit/>
          </a:bodyPr>
          <a:lstStyle/>
          <a:p>
            <a:r>
              <a:rPr lang="es-AR" dirty="0"/>
              <a:t>ALU</a:t>
            </a:r>
          </a:p>
          <a:p>
            <a:r>
              <a:rPr lang="es-AR" dirty="0"/>
              <a:t>Registros - </a:t>
            </a:r>
            <a:r>
              <a:rPr lang="es-AR" dirty="0" err="1"/>
              <a:t>Flags</a:t>
            </a:r>
            <a:endParaRPr lang="es-AR" dirty="0"/>
          </a:p>
        </p:txBody>
      </p:sp>
      <p:cxnSp>
        <p:nvCxnSpPr>
          <p:cNvPr id="82" name="Connector: Elbow 81">
            <a:extLst>
              <a:ext uri="{FF2B5EF4-FFF2-40B4-BE49-F238E27FC236}">
                <a16:creationId xmlns:a16="http://schemas.microsoft.com/office/drawing/2014/main" id="{E3065689-FF3A-4A91-A016-48804FCD7F8E}"/>
              </a:ext>
            </a:extLst>
          </p:cNvPr>
          <p:cNvCxnSpPr>
            <a:cxnSpLocks/>
            <a:endCxn id="80" idx="1"/>
          </p:cNvCxnSpPr>
          <p:nvPr/>
        </p:nvCxnSpPr>
        <p:spPr>
          <a:xfrm rot="16200000" flipH="1">
            <a:off x="1206709" y="5705223"/>
            <a:ext cx="395172" cy="307225"/>
          </a:xfrm>
          <a:prstGeom prst="bentConnector2">
            <a:avLst/>
          </a:prstGeom>
          <a:ln>
            <a:solidFill>
              <a:schemeClr val="tx1"/>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84" name="TextBox 83">
            <a:extLst>
              <a:ext uri="{FF2B5EF4-FFF2-40B4-BE49-F238E27FC236}">
                <a16:creationId xmlns:a16="http://schemas.microsoft.com/office/drawing/2014/main" id="{47CB250E-7E42-47FF-B01F-AE8BD333A6AC}"/>
              </a:ext>
            </a:extLst>
          </p:cNvPr>
          <p:cNvSpPr txBox="1"/>
          <p:nvPr/>
        </p:nvSpPr>
        <p:spPr>
          <a:xfrm>
            <a:off x="2498832" y="4797152"/>
            <a:ext cx="480501" cy="338554"/>
          </a:xfrm>
          <a:prstGeom prst="rect">
            <a:avLst/>
          </a:prstGeom>
          <a:noFill/>
        </p:spPr>
        <p:txBody>
          <a:bodyPr wrap="square" rtlCol="0">
            <a:spAutoFit/>
          </a:bodyPr>
          <a:lstStyle/>
          <a:p>
            <a:r>
              <a:rPr lang="es-AR" sz="1600" dirty="0"/>
              <a:t>IR</a:t>
            </a:r>
          </a:p>
        </p:txBody>
      </p:sp>
      <p:sp>
        <p:nvSpPr>
          <p:cNvPr id="10" name="TextBox 9">
            <a:extLst>
              <a:ext uri="{FF2B5EF4-FFF2-40B4-BE49-F238E27FC236}">
                <a16:creationId xmlns:a16="http://schemas.microsoft.com/office/drawing/2014/main" id="{CD2540FD-143B-427C-8B6B-DC86CA5F957E}"/>
              </a:ext>
            </a:extLst>
          </p:cNvPr>
          <p:cNvSpPr txBox="1"/>
          <p:nvPr/>
        </p:nvSpPr>
        <p:spPr>
          <a:xfrm>
            <a:off x="5789290" y="1772816"/>
            <a:ext cx="881186" cy="307777"/>
          </a:xfrm>
          <a:prstGeom prst="rect">
            <a:avLst/>
          </a:prstGeom>
          <a:noFill/>
        </p:spPr>
        <p:txBody>
          <a:bodyPr wrap="square" rtlCol="0">
            <a:spAutoFit/>
          </a:bodyPr>
          <a:lstStyle/>
          <a:p>
            <a:r>
              <a:rPr lang="es-AR" sz="1400" dirty="0"/>
              <a:t>RD/WR</a:t>
            </a:r>
          </a:p>
        </p:txBody>
      </p:sp>
      <p:sp>
        <p:nvSpPr>
          <p:cNvPr id="27" name="Oval 26">
            <a:extLst>
              <a:ext uri="{FF2B5EF4-FFF2-40B4-BE49-F238E27FC236}">
                <a16:creationId xmlns:a16="http://schemas.microsoft.com/office/drawing/2014/main" id="{0EFF4CF3-1EC1-433E-86A7-D5DDAF9D19C4}"/>
              </a:ext>
            </a:extLst>
          </p:cNvPr>
          <p:cNvSpPr/>
          <p:nvPr/>
        </p:nvSpPr>
        <p:spPr>
          <a:xfrm>
            <a:off x="5806380" y="1772816"/>
            <a:ext cx="360040" cy="32458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58" name="Rectangle 57">
            <a:extLst>
              <a:ext uri="{FF2B5EF4-FFF2-40B4-BE49-F238E27FC236}">
                <a16:creationId xmlns:a16="http://schemas.microsoft.com/office/drawing/2014/main" id="{A60934FD-EA76-458E-95C3-59EB5E20A439}"/>
              </a:ext>
            </a:extLst>
          </p:cNvPr>
          <p:cNvSpPr/>
          <p:nvPr/>
        </p:nvSpPr>
        <p:spPr>
          <a:xfrm>
            <a:off x="1269876" y="3162454"/>
            <a:ext cx="1152128" cy="33855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dirty="0">
              <a:solidFill>
                <a:schemeClr val="tx1"/>
              </a:solidFill>
            </a:endParaRPr>
          </a:p>
        </p:txBody>
      </p:sp>
      <p:sp>
        <p:nvSpPr>
          <p:cNvPr id="59" name="TextBox 58">
            <a:extLst>
              <a:ext uri="{FF2B5EF4-FFF2-40B4-BE49-F238E27FC236}">
                <a16:creationId xmlns:a16="http://schemas.microsoft.com/office/drawing/2014/main" id="{80DB2D42-912B-4987-8B6A-4D60B0773291}"/>
              </a:ext>
            </a:extLst>
          </p:cNvPr>
          <p:cNvSpPr txBox="1"/>
          <p:nvPr/>
        </p:nvSpPr>
        <p:spPr>
          <a:xfrm>
            <a:off x="2552300" y="3193231"/>
            <a:ext cx="383936" cy="307777"/>
          </a:xfrm>
          <a:prstGeom prst="rect">
            <a:avLst/>
          </a:prstGeom>
          <a:noFill/>
        </p:spPr>
        <p:txBody>
          <a:bodyPr wrap="square" rtlCol="0">
            <a:spAutoFit/>
          </a:bodyPr>
          <a:lstStyle/>
          <a:p>
            <a:r>
              <a:rPr lang="es-AR" sz="1400" dirty="0"/>
              <a:t>BX</a:t>
            </a:r>
          </a:p>
        </p:txBody>
      </p:sp>
      <p:sp>
        <p:nvSpPr>
          <p:cNvPr id="60" name="Rectangle 59">
            <a:extLst>
              <a:ext uri="{FF2B5EF4-FFF2-40B4-BE49-F238E27FC236}">
                <a16:creationId xmlns:a16="http://schemas.microsoft.com/office/drawing/2014/main" id="{8095F4E5-6EE7-4646-BB02-39F893DF81F6}"/>
              </a:ext>
            </a:extLst>
          </p:cNvPr>
          <p:cNvSpPr/>
          <p:nvPr/>
        </p:nvSpPr>
        <p:spPr>
          <a:xfrm>
            <a:off x="1269876" y="2780928"/>
            <a:ext cx="1152128" cy="33855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dirty="0">
              <a:solidFill>
                <a:schemeClr val="tx1"/>
              </a:solidFill>
            </a:endParaRPr>
          </a:p>
        </p:txBody>
      </p:sp>
      <p:sp>
        <p:nvSpPr>
          <p:cNvPr id="62" name="TextBox 61">
            <a:extLst>
              <a:ext uri="{FF2B5EF4-FFF2-40B4-BE49-F238E27FC236}">
                <a16:creationId xmlns:a16="http://schemas.microsoft.com/office/drawing/2014/main" id="{2486059D-B478-417D-AE91-8FF19DE72FA7}"/>
              </a:ext>
            </a:extLst>
          </p:cNvPr>
          <p:cNvSpPr txBox="1"/>
          <p:nvPr/>
        </p:nvSpPr>
        <p:spPr>
          <a:xfrm>
            <a:off x="2561983" y="2838707"/>
            <a:ext cx="383936" cy="307777"/>
          </a:xfrm>
          <a:prstGeom prst="rect">
            <a:avLst/>
          </a:prstGeom>
          <a:noFill/>
        </p:spPr>
        <p:txBody>
          <a:bodyPr wrap="square" rtlCol="0">
            <a:spAutoFit/>
          </a:bodyPr>
          <a:lstStyle/>
          <a:p>
            <a:r>
              <a:rPr lang="es-AR" sz="1400" dirty="0"/>
              <a:t>AX</a:t>
            </a:r>
          </a:p>
        </p:txBody>
      </p:sp>
      <p:sp>
        <p:nvSpPr>
          <p:cNvPr id="61" name="TextBox 60">
            <a:extLst>
              <a:ext uri="{FF2B5EF4-FFF2-40B4-BE49-F238E27FC236}">
                <a16:creationId xmlns:a16="http://schemas.microsoft.com/office/drawing/2014/main" id="{1D440186-076F-4B16-887F-CF34AAFB6C1A}"/>
              </a:ext>
            </a:extLst>
          </p:cNvPr>
          <p:cNvSpPr txBox="1"/>
          <p:nvPr/>
        </p:nvSpPr>
        <p:spPr>
          <a:xfrm>
            <a:off x="8453492" y="3308852"/>
            <a:ext cx="3990175" cy="3046988"/>
          </a:xfrm>
          <a:prstGeom prst="rect">
            <a:avLst/>
          </a:prstGeom>
          <a:noFill/>
        </p:spPr>
        <p:txBody>
          <a:bodyPr wrap="square" rtlCol="0">
            <a:spAutoFit/>
          </a:bodyPr>
          <a:lstStyle/>
          <a:p>
            <a:r>
              <a:rPr lang="es-AR" sz="1600" dirty="0"/>
              <a:t>-a0100</a:t>
            </a:r>
          </a:p>
          <a:p>
            <a:r>
              <a:rPr lang="es-AR" sz="1600" dirty="0"/>
              <a:t>13E0:0100 </a:t>
            </a:r>
            <a:r>
              <a:rPr lang="es-AR" sz="1600" dirty="0" err="1"/>
              <a:t>mov</a:t>
            </a:r>
            <a:r>
              <a:rPr lang="es-AR" sz="1600" dirty="0"/>
              <a:t> ah,[0300]</a:t>
            </a:r>
          </a:p>
          <a:p>
            <a:r>
              <a:rPr lang="es-AR" sz="1600" dirty="0"/>
              <a:t>13E0:0104 </a:t>
            </a:r>
            <a:r>
              <a:rPr lang="es-AR" sz="1600" dirty="0" err="1"/>
              <a:t>add</a:t>
            </a:r>
            <a:r>
              <a:rPr lang="es-AR" sz="1600" dirty="0"/>
              <a:t> ah,[0301]</a:t>
            </a:r>
          </a:p>
          <a:p>
            <a:r>
              <a:rPr lang="es-AR" sz="1600" dirty="0"/>
              <a:t>13E0:0108 </a:t>
            </a:r>
            <a:r>
              <a:rPr lang="es-AR" sz="1600" dirty="0" err="1"/>
              <a:t>mov</a:t>
            </a:r>
            <a:r>
              <a:rPr lang="es-AR" sz="1600" dirty="0"/>
              <a:t> [0400], ah</a:t>
            </a:r>
          </a:p>
          <a:p>
            <a:r>
              <a:rPr lang="es-AR" sz="1600" dirty="0"/>
              <a:t>13E0:010C </a:t>
            </a:r>
            <a:r>
              <a:rPr lang="es-AR" sz="1600" dirty="0" err="1"/>
              <a:t>ret</a:t>
            </a:r>
            <a:endParaRPr lang="es-AR" sz="1600" dirty="0"/>
          </a:p>
          <a:p>
            <a:r>
              <a:rPr lang="es-AR" sz="1600" dirty="0"/>
              <a:t>13E0:010D</a:t>
            </a:r>
          </a:p>
          <a:p>
            <a:endParaRPr lang="es-AR" sz="1600" dirty="0"/>
          </a:p>
          <a:p>
            <a:r>
              <a:rPr lang="es-AR" sz="1600" dirty="0"/>
              <a:t>-u</a:t>
            </a:r>
          </a:p>
          <a:p>
            <a:r>
              <a:rPr lang="es-AR" sz="1600" dirty="0"/>
              <a:t>13E0:0100 8A260003   MOV     AH,[0300]</a:t>
            </a:r>
          </a:p>
          <a:p>
            <a:r>
              <a:rPr lang="es-AR" sz="1600" dirty="0"/>
              <a:t>13E0:0104 02260103    ADD     AH,[0301]</a:t>
            </a:r>
          </a:p>
          <a:p>
            <a:r>
              <a:rPr lang="es-AR" sz="1600" dirty="0"/>
              <a:t>13E0:0108 88260004    MOV     [0400],AH</a:t>
            </a:r>
          </a:p>
          <a:p>
            <a:r>
              <a:rPr lang="es-AR" sz="1600" dirty="0"/>
              <a:t>13E0:010C C3                 RET</a:t>
            </a:r>
            <a:endParaRPr lang="es-AR" sz="1600" b="1" dirty="0"/>
          </a:p>
        </p:txBody>
      </p:sp>
      <p:sp>
        <p:nvSpPr>
          <p:cNvPr id="64" name="TextBox 63">
            <a:extLst>
              <a:ext uri="{FF2B5EF4-FFF2-40B4-BE49-F238E27FC236}">
                <a16:creationId xmlns:a16="http://schemas.microsoft.com/office/drawing/2014/main" id="{BE6AE431-9BCF-45F8-B2B8-603904B75F9A}"/>
              </a:ext>
            </a:extLst>
          </p:cNvPr>
          <p:cNvSpPr txBox="1"/>
          <p:nvPr/>
        </p:nvSpPr>
        <p:spPr>
          <a:xfrm>
            <a:off x="5950396" y="2620751"/>
            <a:ext cx="1098253" cy="830997"/>
          </a:xfrm>
          <a:prstGeom prst="rect">
            <a:avLst/>
          </a:prstGeom>
          <a:noFill/>
        </p:spPr>
        <p:txBody>
          <a:bodyPr wrap="square" rtlCol="0">
            <a:spAutoFit/>
          </a:bodyPr>
          <a:lstStyle/>
          <a:p>
            <a:pPr>
              <a:buClr>
                <a:srgbClr val="C00000"/>
              </a:buClr>
            </a:pPr>
            <a:r>
              <a:rPr lang="es-AR" sz="1200" dirty="0"/>
              <a:t>8A260003 02260103 88260004</a:t>
            </a:r>
          </a:p>
          <a:p>
            <a:pPr>
              <a:buClr>
                <a:srgbClr val="C00000"/>
              </a:buClr>
            </a:pPr>
            <a:r>
              <a:rPr lang="es-AR" sz="1200" dirty="0"/>
              <a:t>C3</a:t>
            </a:r>
            <a:endParaRPr lang="es-AR" sz="1200" b="1" dirty="0"/>
          </a:p>
        </p:txBody>
      </p:sp>
      <p:sp>
        <p:nvSpPr>
          <p:cNvPr id="65" name="TextBox 64">
            <a:extLst>
              <a:ext uri="{FF2B5EF4-FFF2-40B4-BE49-F238E27FC236}">
                <a16:creationId xmlns:a16="http://schemas.microsoft.com/office/drawing/2014/main" id="{1F3954A6-D70E-4EBE-9814-506BFF712CE0}"/>
              </a:ext>
            </a:extLst>
          </p:cNvPr>
          <p:cNvSpPr txBox="1"/>
          <p:nvPr/>
        </p:nvSpPr>
        <p:spPr>
          <a:xfrm>
            <a:off x="5950396" y="3604374"/>
            <a:ext cx="1134498" cy="646331"/>
          </a:xfrm>
          <a:prstGeom prst="rect">
            <a:avLst/>
          </a:prstGeom>
          <a:noFill/>
        </p:spPr>
        <p:txBody>
          <a:bodyPr wrap="square" rtlCol="0">
            <a:spAutoFit/>
          </a:bodyPr>
          <a:lstStyle/>
          <a:p>
            <a:r>
              <a:rPr lang="es-AR" sz="1200" dirty="0"/>
              <a:t>01</a:t>
            </a:r>
          </a:p>
          <a:p>
            <a:r>
              <a:rPr lang="es-AR" sz="1200" dirty="0"/>
              <a:t>FF</a:t>
            </a:r>
          </a:p>
          <a:p>
            <a:r>
              <a:rPr lang="es-AR" sz="1200" dirty="0"/>
              <a:t>--</a:t>
            </a:r>
          </a:p>
        </p:txBody>
      </p:sp>
      <p:cxnSp>
        <p:nvCxnSpPr>
          <p:cNvPr id="20" name="Straight Arrow Connector 19">
            <a:extLst>
              <a:ext uri="{FF2B5EF4-FFF2-40B4-BE49-F238E27FC236}">
                <a16:creationId xmlns:a16="http://schemas.microsoft.com/office/drawing/2014/main" id="{4C7AB96B-4A47-436D-8FD8-3FD3CD5AEA28}"/>
              </a:ext>
            </a:extLst>
          </p:cNvPr>
          <p:cNvCxnSpPr/>
          <p:nvPr/>
        </p:nvCxnSpPr>
        <p:spPr>
          <a:xfrm>
            <a:off x="2926060" y="2594181"/>
            <a:ext cx="216023" cy="108370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C5503E46-D1C2-481B-82FB-3C8E2BFD790B}"/>
              </a:ext>
            </a:extLst>
          </p:cNvPr>
          <p:cNvSpPr/>
          <p:nvPr/>
        </p:nvSpPr>
        <p:spPr>
          <a:xfrm>
            <a:off x="1311787" y="2838707"/>
            <a:ext cx="518365" cy="2302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t>01</a:t>
            </a:r>
          </a:p>
        </p:txBody>
      </p:sp>
      <p:sp>
        <p:nvSpPr>
          <p:cNvPr id="67" name="TextBox 66">
            <a:extLst>
              <a:ext uri="{FF2B5EF4-FFF2-40B4-BE49-F238E27FC236}">
                <a16:creationId xmlns:a16="http://schemas.microsoft.com/office/drawing/2014/main" id="{CBAB8541-ADBF-4363-A683-F4C6BF8867AD}"/>
              </a:ext>
            </a:extLst>
          </p:cNvPr>
          <p:cNvSpPr txBox="1"/>
          <p:nvPr/>
        </p:nvSpPr>
        <p:spPr>
          <a:xfrm>
            <a:off x="8571078" y="1740344"/>
            <a:ext cx="3378107" cy="1754326"/>
          </a:xfrm>
          <a:prstGeom prst="rect">
            <a:avLst/>
          </a:prstGeom>
          <a:noFill/>
        </p:spPr>
        <p:txBody>
          <a:bodyPr wrap="square" rtlCol="0">
            <a:spAutoFit/>
          </a:bodyPr>
          <a:lstStyle/>
          <a:p>
            <a:r>
              <a:rPr lang="es-AR" b="1" dirty="0"/>
              <a:t>Fase de búsqueda:</a:t>
            </a:r>
            <a:endParaRPr lang="es-AR" dirty="0"/>
          </a:p>
          <a:p>
            <a:pPr marL="285750" indent="-285750">
              <a:buFont typeface="Arial" panose="020B0604020202020204" pitchFamily="34" charset="0"/>
              <a:buChar char="•"/>
            </a:pPr>
            <a:r>
              <a:rPr lang="es-AR" dirty="0"/>
              <a:t>Calculo de la dirección física de la instrucción.</a:t>
            </a:r>
          </a:p>
          <a:p>
            <a:pPr marL="285750" indent="-285750">
              <a:buFont typeface="Arial" panose="020B0604020202020204" pitchFamily="34" charset="0"/>
              <a:buChar char="•"/>
            </a:pPr>
            <a:r>
              <a:rPr lang="es-AR" dirty="0"/>
              <a:t>Dar orden de lectura RD</a:t>
            </a:r>
          </a:p>
          <a:p>
            <a:pPr marL="285750" indent="-285750">
              <a:buFont typeface="Arial" panose="020B0604020202020204" pitchFamily="34" charset="0"/>
              <a:buChar char="•"/>
            </a:pPr>
            <a:r>
              <a:rPr lang="es-AR" dirty="0"/>
              <a:t>Se carga el registro IR</a:t>
            </a:r>
          </a:p>
          <a:p>
            <a:endParaRPr lang="es-AR" dirty="0"/>
          </a:p>
        </p:txBody>
      </p:sp>
      <p:sp>
        <p:nvSpPr>
          <p:cNvPr id="68" name="TextBox 67">
            <a:extLst>
              <a:ext uri="{FF2B5EF4-FFF2-40B4-BE49-F238E27FC236}">
                <a16:creationId xmlns:a16="http://schemas.microsoft.com/office/drawing/2014/main" id="{A2E397FC-6A37-492D-81A5-2537DE5ECF9B}"/>
              </a:ext>
            </a:extLst>
          </p:cNvPr>
          <p:cNvSpPr txBox="1"/>
          <p:nvPr/>
        </p:nvSpPr>
        <p:spPr>
          <a:xfrm>
            <a:off x="3174368" y="3430218"/>
            <a:ext cx="2196485" cy="1169551"/>
          </a:xfrm>
          <a:prstGeom prst="rect">
            <a:avLst/>
          </a:prstGeom>
          <a:noFill/>
        </p:spPr>
        <p:txBody>
          <a:bodyPr wrap="square" rtlCol="0">
            <a:spAutoFit/>
          </a:bodyPr>
          <a:lstStyle/>
          <a:p>
            <a:r>
              <a:rPr lang="es-AR" sz="1400" dirty="0"/>
              <a:t>Dirección lógica de la instrucción  CS:IP</a:t>
            </a:r>
          </a:p>
          <a:p>
            <a:endParaRPr lang="es-AR" sz="1400" dirty="0"/>
          </a:p>
          <a:p>
            <a:r>
              <a:rPr lang="es-AR" sz="1400" dirty="0"/>
              <a:t>Dirección física</a:t>
            </a:r>
          </a:p>
          <a:p>
            <a:r>
              <a:rPr lang="es-AR" sz="1400" dirty="0"/>
              <a:t>13E0 * 10 + 0104 = 13F04</a:t>
            </a:r>
          </a:p>
        </p:txBody>
      </p:sp>
    </p:spTree>
    <p:extLst>
      <p:ext uri="{BB962C8B-B14F-4D97-AF65-F5344CB8AC3E}">
        <p14:creationId xmlns:p14="http://schemas.microsoft.com/office/powerpoint/2010/main" val="19547009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AR" dirty="0"/>
              <a:t>Ciclo de instrucción – Fase ejecución</a:t>
            </a:r>
          </a:p>
        </p:txBody>
      </p:sp>
      <p:sp>
        <p:nvSpPr>
          <p:cNvPr id="7" name="Marcador de pie de página 6"/>
          <p:cNvSpPr>
            <a:spLocks noGrp="1"/>
          </p:cNvSpPr>
          <p:nvPr>
            <p:ph type="ftr" sz="quarter" idx="11"/>
          </p:nvPr>
        </p:nvSpPr>
        <p:spPr/>
        <p:txBody>
          <a:bodyPr/>
          <a:lstStyle/>
          <a:p>
            <a:r>
              <a:rPr lang="en-US" dirty="0" err="1"/>
              <a:t>Arquitectura</a:t>
            </a:r>
            <a:r>
              <a:rPr lang="en-US" dirty="0"/>
              <a:t> de </a:t>
            </a:r>
            <a:r>
              <a:rPr lang="en-US" dirty="0" err="1"/>
              <a:t>Computadores</a:t>
            </a:r>
            <a:endParaRPr lang="en-US" dirty="0"/>
          </a:p>
        </p:txBody>
      </p:sp>
      <p:sp>
        <p:nvSpPr>
          <p:cNvPr id="8" name="Marcador de número de diapositiva 7"/>
          <p:cNvSpPr>
            <a:spLocks noGrp="1"/>
          </p:cNvSpPr>
          <p:nvPr>
            <p:ph type="sldNum" sz="quarter" idx="12"/>
          </p:nvPr>
        </p:nvSpPr>
        <p:spPr/>
        <p:txBody>
          <a:bodyPr/>
          <a:lstStyle/>
          <a:p>
            <a:fld id="{E5137D0E-4A4F-4307-8994-C1891D747D59}" type="slidenum">
              <a:rPr lang="en-US" smtClean="0"/>
              <a:t>23</a:t>
            </a:fld>
            <a:endParaRPr lang="en-US" dirty="0"/>
          </a:p>
        </p:txBody>
      </p:sp>
      <p:sp>
        <p:nvSpPr>
          <p:cNvPr id="9" name="TextBox 8">
            <a:extLst>
              <a:ext uri="{FF2B5EF4-FFF2-40B4-BE49-F238E27FC236}">
                <a16:creationId xmlns:a16="http://schemas.microsoft.com/office/drawing/2014/main" id="{47BE571F-2055-485C-9FD3-0BCC4F25D872}"/>
              </a:ext>
            </a:extLst>
          </p:cNvPr>
          <p:cNvSpPr txBox="1"/>
          <p:nvPr/>
        </p:nvSpPr>
        <p:spPr>
          <a:xfrm>
            <a:off x="304038" y="1844824"/>
            <a:ext cx="2471737" cy="369332"/>
          </a:xfrm>
          <a:prstGeom prst="rect">
            <a:avLst/>
          </a:prstGeom>
          <a:noFill/>
          <a:ln>
            <a:noFill/>
          </a:ln>
        </p:spPr>
        <p:txBody>
          <a:bodyPr wrap="square" rtlCol="0">
            <a:spAutoFit/>
          </a:bodyPr>
          <a:lstStyle/>
          <a:p>
            <a:r>
              <a:rPr lang="es-AR" dirty="0"/>
              <a:t>CPU = CU + ALU</a:t>
            </a:r>
          </a:p>
        </p:txBody>
      </p:sp>
      <p:sp>
        <p:nvSpPr>
          <p:cNvPr id="11" name="Rectangle 10">
            <a:extLst>
              <a:ext uri="{FF2B5EF4-FFF2-40B4-BE49-F238E27FC236}">
                <a16:creationId xmlns:a16="http://schemas.microsoft.com/office/drawing/2014/main" id="{5EADCEB0-D947-4A8C-BB6C-4BBAEC7C8BF3}"/>
              </a:ext>
            </a:extLst>
          </p:cNvPr>
          <p:cNvSpPr/>
          <p:nvPr/>
        </p:nvSpPr>
        <p:spPr>
          <a:xfrm>
            <a:off x="1053852" y="2172578"/>
            <a:ext cx="2012926" cy="348867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2" name="Rectangle 11">
            <a:extLst>
              <a:ext uri="{FF2B5EF4-FFF2-40B4-BE49-F238E27FC236}">
                <a16:creationId xmlns:a16="http://schemas.microsoft.com/office/drawing/2014/main" id="{3F2168AD-96A6-4A66-B51E-8E4F85DE4D4A}"/>
              </a:ext>
            </a:extLst>
          </p:cNvPr>
          <p:cNvSpPr/>
          <p:nvPr/>
        </p:nvSpPr>
        <p:spPr>
          <a:xfrm>
            <a:off x="2327091" y="2132856"/>
            <a:ext cx="739687" cy="57582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s-AR" dirty="0"/>
              <a:t>MMU</a:t>
            </a:r>
          </a:p>
        </p:txBody>
      </p:sp>
      <p:sp>
        <p:nvSpPr>
          <p:cNvPr id="13" name="Rectangle 12">
            <a:extLst>
              <a:ext uri="{FF2B5EF4-FFF2-40B4-BE49-F238E27FC236}">
                <a16:creationId xmlns:a16="http://schemas.microsoft.com/office/drawing/2014/main" id="{7C6CACA4-49D8-4972-8785-C8942D552499}"/>
              </a:ext>
            </a:extLst>
          </p:cNvPr>
          <p:cNvSpPr/>
          <p:nvPr/>
        </p:nvSpPr>
        <p:spPr>
          <a:xfrm>
            <a:off x="1277018" y="3573016"/>
            <a:ext cx="1152128" cy="33855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solidFill>
                  <a:schemeClr val="tx1"/>
                </a:solidFill>
              </a:rPr>
              <a:t>0108</a:t>
            </a:r>
          </a:p>
        </p:txBody>
      </p:sp>
      <p:sp>
        <p:nvSpPr>
          <p:cNvPr id="14" name="TextBox 13">
            <a:extLst>
              <a:ext uri="{FF2B5EF4-FFF2-40B4-BE49-F238E27FC236}">
                <a16:creationId xmlns:a16="http://schemas.microsoft.com/office/drawing/2014/main" id="{826EFD9A-42EC-4A54-AABE-B80DE919AA2C}"/>
              </a:ext>
            </a:extLst>
          </p:cNvPr>
          <p:cNvSpPr txBox="1"/>
          <p:nvPr/>
        </p:nvSpPr>
        <p:spPr>
          <a:xfrm>
            <a:off x="159659" y="3088542"/>
            <a:ext cx="1152128" cy="338554"/>
          </a:xfrm>
          <a:prstGeom prst="rect">
            <a:avLst/>
          </a:prstGeom>
          <a:noFill/>
        </p:spPr>
        <p:txBody>
          <a:bodyPr wrap="square" rtlCol="0">
            <a:spAutoFit/>
          </a:bodyPr>
          <a:lstStyle/>
          <a:p>
            <a:r>
              <a:rPr lang="es-AR" sz="1600" dirty="0"/>
              <a:t>Registros</a:t>
            </a:r>
          </a:p>
        </p:txBody>
      </p:sp>
      <p:sp>
        <p:nvSpPr>
          <p:cNvPr id="15" name="Rectangle 14">
            <a:extLst>
              <a:ext uri="{FF2B5EF4-FFF2-40B4-BE49-F238E27FC236}">
                <a16:creationId xmlns:a16="http://schemas.microsoft.com/office/drawing/2014/main" id="{5352B5FC-8B56-4424-A5F5-A4FE60CFDBED}"/>
              </a:ext>
            </a:extLst>
          </p:cNvPr>
          <p:cNvSpPr/>
          <p:nvPr/>
        </p:nvSpPr>
        <p:spPr>
          <a:xfrm>
            <a:off x="17589" y="5764668"/>
            <a:ext cx="1080120" cy="54060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1200" dirty="0">
                <a:solidFill>
                  <a:schemeClr val="tx1"/>
                </a:solidFill>
              </a:rPr>
              <a:t>Reloj y Secuenciador</a:t>
            </a:r>
          </a:p>
        </p:txBody>
      </p:sp>
      <p:sp>
        <p:nvSpPr>
          <p:cNvPr id="16" name="Rectangle 15">
            <a:extLst>
              <a:ext uri="{FF2B5EF4-FFF2-40B4-BE49-F238E27FC236}">
                <a16:creationId xmlns:a16="http://schemas.microsoft.com/office/drawing/2014/main" id="{7E41CB7A-4530-4452-99E5-1298E70BFBA2}"/>
              </a:ext>
            </a:extLst>
          </p:cNvPr>
          <p:cNvSpPr/>
          <p:nvPr/>
        </p:nvSpPr>
        <p:spPr>
          <a:xfrm>
            <a:off x="5734372" y="2314056"/>
            <a:ext cx="1987289" cy="298864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7" name="TextBox 16">
            <a:extLst>
              <a:ext uri="{FF2B5EF4-FFF2-40B4-BE49-F238E27FC236}">
                <a16:creationId xmlns:a16="http://schemas.microsoft.com/office/drawing/2014/main" id="{7564D25A-AD24-412C-9E3C-5DD7668F3DD2}"/>
              </a:ext>
            </a:extLst>
          </p:cNvPr>
          <p:cNvSpPr txBox="1"/>
          <p:nvPr/>
        </p:nvSpPr>
        <p:spPr>
          <a:xfrm>
            <a:off x="6499278" y="1899921"/>
            <a:ext cx="2160240" cy="369332"/>
          </a:xfrm>
          <a:prstGeom prst="rect">
            <a:avLst/>
          </a:prstGeom>
          <a:noFill/>
        </p:spPr>
        <p:txBody>
          <a:bodyPr wrap="square" rtlCol="0">
            <a:spAutoFit/>
          </a:bodyPr>
          <a:lstStyle/>
          <a:p>
            <a:r>
              <a:rPr lang="es-AR" dirty="0"/>
              <a:t>Memoria Principal</a:t>
            </a:r>
          </a:p>
        </p:txBody>
      </p:sp>
      <p:cxnSp>
        <p:nvCxnSpPr>
          <p:cNvPr id="19" name="Connector: Elbow 18">
            <a:extLst>
              <a:ext uri="{FF2B5EF4-FFF2-40B4-BE49-F238E27FC236}">
                <a16:creationId xmlns:a16="http://schemas.microsoft.com/office/drawing/2014/main" id="{75548503-0049-4AE2-946E-93AC495961F1}"/>
              </a:ext>
            </a:extLst>
          </p:cNvPr>
          <p:cNvCxnSpPr>
            <a:cxnSpLocks/>
            <a:stCxn id="15" idx="0"/>
            <a:endCxn id="11" idx="1"/>
          </p:cNvCxnSpPr>
          <p:nvPr/>
        </p:nvCxnSpPr>
        <p:spPr>
          <a:xfrm rot="5400000" flipH="1" flipV="1">
            <a:off x="-118127" y="4592690"/>
            <a:ext cx="1847755" cy="496203"/>
          </a:xfrm>
          <a:prstGeom prst="bentConnector2">
            <a:avLst/>
          </a:prstGeom>
          <a:ln>
            <a:solidFill>
              <a:schemeClr val="accent1"/>
            </a:solidFill>
            <a:tailEnd type="none"/>
          </a:ln>
        </p:spPr>
        <p:style>
          <a:lnRef idx="1">
            <a:schemeClr val="accent1"/>
          </a:lnRef>
          <a:fillRef idx="0">
            <a:schemeClr val="accent1"/>
          </a:fillRef>
          <a:effectRef idx="0">
            <a:schemeClr val="accent1"/>
          </a:effectRef>
          <a:fontRef idx="minor">
            <a:schemeClr val="tx1"/>
          </a:fontRef>
        </p:style>
      </p:cxnSp>
      <p:sp>
        <p:nvSpPr>
          <p:cNvPr id="22" name="Arrow: Left-Right 21">
            <a:extLst>
              <a:ext uri="{FF2B5EF4-FFF2-40B4-BE49-F238E27FC236}">
                <a16:creationId xmlns:a16="http://schemas.microsoft.com/office/drawing/2014/main" id="{26F8B1D8-734B-40C5-9152-CFD7D42E669A}"/>
              </a:ext>
            </a:extLst>
          </p:cNvPr>
          <p:cNvSpPr/>
          <p:nvPr/>
        </p:nvSpPr>
        <p:spPr>
          <a:xfrm>
            <a:off x="3142083" y="5298039"/>
            <a:ext cx="2535141" cy="507225"/>
          </a:xfrm>
          <a:prstGeom prst="leftRightArrow">
            <a:avLst>
              <a:gd name="adj1" fmla="val 38733"/>
              <a:gd name="adj2" fmla="val 50000"/>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24" name="TextBox 23">
            <a:extLst>
              <a:ext uri="{FF2B5EF4-FFF2-40B4-BE49-F238E27FC236}">
                <a16:creationId xmlns:a16="http://schemas.microsoft.com/office/drawing/2014/main" id="{1FF6C66B-FBEC-4052-A8AF-CBC140198C7E}"/>
              </a:ext>
            </a:extLst>
          </p:cNvPr>
          <p:cNvSpPr txBox="1"/>
          <p:nvPr/>
        </p:nvSpPr>
        <p:spPr>
          <a:xfrm>
            <a:off x="3469254" y="5131658"/>
            <a:ext cx="1468708" cy="369332"/>
          </a:xfrm>
          <a:prstGeom prst="rect">
            <a:avLst/>
          </a:prstGeom>
          <a:noFill/>
        </p:spPr>
        <p:txBody>
          <a:bodyPr wrap="square" rtlCol="0">
            <a:spAutoFit/>
          </a:bodyPr>
          <a:lstStyle/>
          <a:p>
            <a:r>
              <a:rPr lang="es-AR" dirty="0"/>
              <a:t>Bus de datos</a:t>
            </a:r>
          </a:p>
        </p:txBody>
      </p:sp>
      <p:sp>
        <p:nvSpPr>
          <p:cNvPr id="25" name="Arrow: Right 24">
            <a:extLst>
              <a:ext uri="{FF2B5EF4-FFF2-40B4-BE49-F238E27FC236}">
                <a16:creationId xmlns:a16="http://schemas.microsoft.com/office/drawing/2014/main" id="{FD14DCAC-2D11-40EC-BC33-CC76EDAC416B}"/>
              </a:ext>
            </a:extLst>
          </p:cNvPr>
          <p:cNvSpPr/>
          <p:nvPr/>
        </p:nvSpPr>
        <p:spPr>
          <a:xfrm>
            <a:off x="3090244" y="2620751"/>
            <a:ext cx="2024175" cy="718268"/>
          </a:xfrm>
          <a:prstGeom prst="rightArrow">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dirty="0"/>
          </a:p>
        </p:txBody>
      </p:sp>
      <p:sp>
        <p:nvSpPr>
          <p:cNvPr id="26" name="TextBox 25">
            <a:extLst>
              <a:ext uri="{FF2B5EF4-FFF2-40B4-BE49-F238E27FC236}">
                <a16:creationId xmlns:a16="http://schemas.microsoft.com/office/drawing/2014/main" id="{EB0C876F-1507-40C8-852B-C71868242D5F}"/>
              </a:ext>
            </a:extLst>
          </p:cNvPr>
          <p:cNvSpPr txBox="1"/>
          <p:nvPr/>
        </p:nvSpPr>
        <p:spPr>
          <a:xfrm>
            <a:off x="3105016" y="2810788"/>
            <a:ext cx="2144495" cy="369332"/>
          </a:xfrm>
          <a:prstGeom prst="rect">
            <a:avLst/>
          </a:prstGeom>
          <a:noFill/>
        </p:spPr>
        <p:txBody>
          <a:bodyPr wrap="square" rtlCol="0">
            <a:spAutoFit/>
          </a:bodyPr>
          <a:lstStyle/>
          <a:p>
            <a:r>
              <a:rPr lang="es-AR" dirty="0"/>
              <a:t>Bus de direcciones</a:t>
            </a:r>
          </a:p>
        </p:txBody>
      </p:sp>
      <p:cxnSp>
        <p:nvCxnSpPr>
          <p:cNvPr id="30" name="Connector: Elbow 29">
            <a:extLst>
              <a:ext uri="{FF2B5EF4-FFF2-40B4-BE49-F238E27FC236}">
                <a16:creationId xmlns:a16="http://schemas.microsoft.com/office/drawing/2014/main" id="{567584AA-F0F3-49D1-A665-5C218BE157E6}"/>
              </a:ext>
            </a:extLst>
          </p:cNvPr>
          <p:cNvCxnSpPr>
            <a:cxnSpLocks/>
            <a:stCxn id="11" idx="0"/>
            <a:endCxn id="3" idx="0"/>
          </p:cNvCxnSpPr>
          <p:nvPr/>
        </p:nvCxnSpPr>
        <p:spPr>
          <a:xfrm rot="16200000" flipH="1">
            <a:off x="4178698" y="54195"/>
            <a:ext cx="113826" cy="4350592"/>
          </a:xfrm>
          <a:prstGeom prst="bentConnector3">
            <a:avLst>
              <a:gd name="adj1" fmla="val -200833"/>
            </a:avLst>
          </a:prstGeom>
          <a:ln w="28575" cmpd="sng">
            <a:solidFill>
              <a:srgbClr val="C0000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E12F0518-A04D-4BEE-B060-49178D278047}"/>
              </a:ext>
            </a:extLst>
          </p:cNvPr>
          <p:cNvSpPr txBox="1"/>
          <p:nvPr/>
        </p:nvSpPr>
        <p:spPr>
          <a:xfrm>
            <a:off x="3323637" y="1940041"/>
            <a:ext cx="1731204" cy="369332"/>
          </a:xfrm>
          <a:prstGeom prst="rect">
            <a:avLst/>
          </a:prstGeom>
          <a:noFill/>
        </p:spPr>
        <p:txBody>
          <a:bodyPr wrap="square" rtlCol="0">
            <a:spAutoFit/>
          </a:bodyPr>
          <a:lstStyle/>
          <a:p>
            <a:r>
              <a:rPr lang="es-AR" dirty="0"/>
              <a:t>Bus de Control</a:t>
            </a:r>
          </a:p>
        </p:txBody>
      </p:sp>
      <p:sp>
        <p:nvSpPr>
          <p:cNvPr id="3" name="TextBox 2">
            <a:extLst>
              <a:ext uri="{FF2B5EF4-FFF2-40B4-BE49-F238E27FC236}">
                <a16:creationId xmlns:a16="http://schemas.microsoft.com/office/drawing/2014/main" id="{DA2AAA00-C3D6-4EB7-8DCE-ACB2CF7F1D15}"/>
              </a:ext>
            </a:extLst>
          </p:cNvPr>
          <p:cNvSpPr txBox="1"/>
          <p:nvPr/>
        </p:nvSpPr>
        <p:spPr>
          <a:xfrm>
            <a:off x="5863306" y="2286404"/>
            <a:ext cx="1095202" cy="307777"/>
          </a:xfrm>
          <a:prstGeom prst="rect">
            <a:avLst/>
          </a:prstGeom>
          <a:noFill/>
        </p:spPr>
        <p:txBody>
          <a:bodyPr wrap="square" rtlCol="0">
            <a:spAutoFit/>
          </a:bodyPr>
          <a:lstStyle/>
          <a:p>
            <a:r>
              <a:rPr lang="es-AR" sz="1400" dirty="0"/>
              <a:t>Segmento</a:t>
            </a:r>
          </a:p>
        </p:txBody>
      </p:sp>
      <p:sp>
        <p:nvSpPr>
          <p:cNvPr id="5" name="Rectangle 4">
            <a:extLst>
              <a:ext uri="{FF2B5EF4-FFF2-40B4-BE49-F238E27FC236}">
                <a16:creationId xmlns:a16="http://schemas.microsoft.com/office/drawing/2014/main" id="{76AA58E3-8A58-48E3-B95E-2A3A17EF48B8}"/>
              </a:ext>
            </a:extLst>
          </p:cNvPr>
          <p:cNvSpPr/>
          <p:nvPr/>
        </p:nvSpPr>
        <p:spPr>
          <a:xfrm>
            <a:off x="5878388" y="2608899"/>
            <a:ext cx="1293112" cy="2548293"/>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cxnSp>
        <p:nvCxnSpPr>
          <p:cNvPr id="23" name="Straight Connector 22">
            <a:extLst>
              <a:ext uri="{FF2B5EF4-FFF2-40B4-BE49-F238E27FC236}">
                <a16:creationId xmlns:a16="http://schemas.microsoft.com/office/drawing/2014/main" id="{24FC67D0-8799-4F07-A159-89E263C36504}"/>
              </a:ext>
            </a:extLst>
          </p:cNvPr>
          <p:cNvCxnSpPr>
            <a:cxnSpLocks/>
          </p:cNvCxnSpPr>
          <p:nvPr/>
        </p:nvCxnSpPr>
        <p:spPr>
          <a:xfrm>
            <a:off x="5878388" y="3573016"/>
            <a:ext cx="1293112" cy="0"/>
          </a:xfrm>
          <a:prstGeom prst="line">
            <a:avLst/>
          </a:prstGeom>
          <a:ln w="19050">
            <a:solidFill>
              <a:schemeClr val="tx1">
                <a:lumMod val="65000"/>
                <a:lumOff val="3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27D9C884-3A63-4921-A05A-C5AA48665BA8}"/>
              </a:ext>
            </a:extLst>
          </p:cNvPr>
          <p:cNvCxnSpPr>
            <a:cxnSpLocks/>
          </p:cNvCxnSpPr>
          <p:nvPr/>
        </p:nvCxnSpPr>
        <p:spPr>
          <a:xfrm>
            <a:off x="5878388" y="4408107"/>
            <a:ext cx="1283106" cy="0"/>
          </a:xfrm>
          <a:prstGeom prst="line">
            <a:avLst/>
          </a:prstGeom>
          <a:ln w="19050">
            <a:solidFill>
              <a:schemeClr val="tx1">
                <a:lumMod val="65000"/>
                <a:lumOff val="35000"/>
              </a:schemeClr>
            </a:solidFill>
            <a:tailEnd type="non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FFEC59C9-40EA-42BB-85D1-6A06A34B248D}"/>
              </a:ext>
            </a:extLst>
          </p:cNvPr>
          <p:cNvSpPr txBox="1"/>
          <p:nvPr/>
        </p:nvSpPr>
        <p:spPr>
          <a:xfrm>
            <a:off x="7124135" y="2935977"/>
            <a:ext cx="673012" cy="276999"/>
          </a:xfrm>
          <a:prstGeom prst="rect">
            <a:avLst/>
          </a:prstGeom>
          <a:noFill/>
        </p:spPr>
        <p:txBody>
          <a:bodyPr wrap="square" rtlCol="0">
            <a:spAutoFit/>
          </a:bodyPr>
          <a:lstStyle/>
          <a:p>
            <a:r>
              <a:rPr lang="es-AR" sz="1200" dirty="0"/>
              <a:t>Código</a:t>
            </a:r>
          </a:p>
        </p:txBody>
      </p:sp>
      <p:sp>
        <p:nvSpPr>
          <p:cNvPr id="38" name="TextBox 37">
            <a:extLst>
              <a:ext uri="{FF2B5EF4-FFF2-40B4-BE49-F238E27FC236}">
                <a16:creationId xmlns:a16="http://schemas.microsoft.com/office/drawing/2014/main" id="{C5E6218B-072F-42FD-8821-663AD01FCE8A}"/>
              </a:ext>
            </a:extLst>
          </p:cNvPr>
          <p:cNvSpPr txBox="1"/>
          <p:nvPr/>
        </p:nvSpPr>
        <p:spPr>
          <a:xfrm>
            <a:off x="7160380" y="3789040"/>
            <a:ext cx="673012" cy="276999"/>
          </a:xfrm>
          <a:prstGeom prst="rect">
            <a:avLst/>
          </a:prstGeom>
          <a:noFill/>
        </p:spPr>
        <p:txBody>
          <a:bodyPr wrap="square" rtlCol="0">
            <a:spAutoFit/>
          </a:bodyPr>
          <a:lstStyle/>
          <a:p>
            <a:r>
              <a:rPr lang="es-AR" sz="1200" dirty="0"/>
              <a:t>Datos</a:t>
            </a:r>
          </a:p>
        </p:txBody>
      </p:sp>
      <p:sp>
        <p:nvSpPr>
          <p:cNvPr id="39" name="TextBox 38">
            <a:extLst>
              <a:ext uri="{FF2B5EF4-FFF2-40B4-BE49-F238E27FC236}">
                <a16:creationId xmlns:a16="http://schemas.microsoft.com/office/drawing/2014/main" id="{C79C867C-D201-4DD3-8B2A-777E5EF3287A}"/>
              </a:ext>
            </a:extLst>
          </p:cNvPr>
          <p:cNvSpPr txBox="1"/>
          <p:nvPr/>
        </p:nvSpPr>
        <p:spPr>
          <a:xfrm>
            <a:off x="7221600" y="4520153"/>
            <a:ext cx="673012" cy="276999"/>
          </a:xfrm>
          <a:prstGeom prst="rect">
            <a:avLst/>
          </a:prstGeom>
          <a:noFill/>
        </p:spPr>
        <p:txBody>
          <a:bodyPr wrap="square" rtlCol="0">
            <a:spAutoFit/>
          </a:bodyPr>
          <a:lstStyle/>
          <a:p>
            <a:r>
              <a:rPr lang="es-AR" sz="1200" dirty="0"/>
              <a:t>Pila</a:t>
            </a:r>
          </a:p>
        </p:txBody>
      </p:sp>
      <p:sp>
        <p:nvSpPr>
          <p:cNvPr id="35" name="TextBox 34">
            <a:extLst>
              <a:ext uri="{FF2B5EF4-FFF2-40B4-BE49-F238E27FC236}">
                <a16:creationId xmlns:a16="http://schemas.microsoft.com/office/drawing/2014/main" id="{AB423831-1A4C-446A-8D18-4F2B3CD80ADB}"/>
              </a:ext>
            </a:extLst>
          </p:cNvPr>
          <p:cNvSpPr txBox="1"/>
          <p:nvPr/>
        </p:nvSpPr>
        <p:spPr>
          <a:xfrm>
            <a:off x="5446340" y="2368900"/>
            <a:ext cx="230885" cy="2893100"/>
          </a:xfrm>
          <a:prstGeom prst="rect">
            <a:avLst/>
          </a:prstGeom>
          <a:noFill/>
          <a:ln>
            <a:solidFill>
              <a:schemeClr val="tx1"/>
            </a:solidFill>
          </a:ln>
        </p:spPr>
        <p:txBody>
          <a:bodyPr wrap="square" rtlCol="0">
            <a:spAutoFit/>
          </a:bodyPr>
          <a:lstStyle/>
          <a:p>
            <a:r>
              <a:rPr lang="es-AR" sz="1400" dirty="0"/>
              <a:t>Decodifica</a:t>
            </a:r>
          </a:p>
          <a:p>
            <a:r>
              <a:rPr lang="es-AR" sz="1400" dirty="0" err="1"/>
              <a:t>dor</a:t>
            </a:r>
            <a:endParaRPr lang="es-AR" sz="1400" dirty="0"/>
          </a:p>
        </p:txBody>
      </p:sp>
      <p:sp>
        <p:nvSpPr>
          <p:cNvPr id="40" name="TextBox 39">
            <a:extLst>
              <a:ext uri="{FF2B5EF4-FFF2-40B4-BE49-F238E27FC236}">
                <a16:creationId xmlns:a16="http://schemas.microsoft.com/office/drawing/2014/main" id="{F80A03E0-D205-4C17-8B81-0FEF3D672625}"/>
              </a:ext>
            </a:extLst>
          </p:cNvPr>
          <p:cNvSpPr txBox="1"/>
          <p:nvPr/>
        </p:nvSpPr>
        <p:spPr>
          <a:xfrm>
            <a:off x="5164519" y="2564904"/>
            <a:ext cx="281821" cy="830997"/>
          </a:xfrm>
          <a:prstGeom prst="rect">
            <a:avLst/>
          </a:prstGeom>
          <a:noFill/>
          <a:ln>
            <a:solidFill>
              <a:schemeClr val="tx1"/>
            </a:solidFill>
          </a:ln>
        </p:spPr>
        <p:txBody>
          <a:bodyPr wrap="square" rtlCol="0">
            <a:spAutoFit/>
          </a:bodyPr>
          <a:lstStyle/>
          <a:p>
            <a:r>
              <a:rPr lang="es-AR" sz="1600" dirty="0"/>
              <a:t>MAR</a:t>
            </a:r>
          </a:p>
        </p:txBody>
      </p:sp>
      <p:sp>
        <p:nvSpPr>
          <p:cNvPr id="52" name="TextBox 51">
            <a:extLst>
              <a:ext uri="{FF2B5EF4-FFF2-40B4-BE49-F238E27FC236}">
                <a16:creationId xmlns:a16="http://schemas.microsoft.com/office/drawing/2014/main" id="{4D45D782-8CD4-4880-970E-64A7513F6B3B}"/>
              </a:ext>
            </a:extLst>
          </p:cNvPr>
          <p:cNvSpPr txBox="1"/>
          <p:nvPr/>
        </p:nvSpPr>
        <p:spPr>
          <a:xfrm>
            <a:off x="2542124" y="3573016"/>
            <a:ext cx="383936" cy="338554"/>
          </a:xfrm>
          <a:prstGeom prst="rect">
            <a:avLst/>
          </a:prstGeom>
          <a:noFill/>
        </p:spPr>
        <p:txBody>
          <a:bodyPr wrap="square" rtlCol="0">
            <a:spAutoFit/>
          </a:bodyPr>
          <a:lstStyle/>
          <a:p>
            <a:r>
              <a:rPr lang="es-AR" sz="1600" dirty="0"/>
              <a:t>IP</a:t>
            </a:r>
          </a:p>
        </p:txBody>
      </p:sp>
      <p:sp>
        <p:nvSpPr>
          <p:cNvPr id="53" name="Rectangle 52">
            <a:extLst>
              <a:ext uri="{FF2B5EF4-FFF2-40B4-BE49-F238E27FC236}">
                <a16:creationId xmlns:a16="http://schemas.microsoft.com/office/drawing/2014/main" id="{6FE970FD-72BE-4661-9A02-D93DC1EFA2B3}"/>
              </a:ext>
            </a:extLst>
          </p:cNvPr>
          <p:cNvSpPr/>
          <p:nvPr/>
        </p:nvSpPr>
        <p:spPr>
          <a:xfrm>
            <a:off x="1277018" y="4005064"/>
            <a:ext cx="1152128" cy="28803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solidFill>
                  <a:schemeClr val="tx1"/>
                </a:solidFill>
              </a:rPr>
              <a:t>13E0</a:t>
            </a:r>
          </a:p>
        </p:txBody>
      </p:sp>
      <p:sp>
        <p:nvSpPr>
          <p:cNvPr id="54" name="TextBox 53">
            <a:extLst>
              <a:ext uri="{FF2B5EF4-FFF2-40B4-BE49-F238E27FC236}">
                <a16:creationId xmlns:a16="http://schemas.microsoft.com/office/drawing/2014/main" id="{4224A43F-2632-47D8-860A-D1AC49316ED2}"/>
              </a:ext>
            </a:extLst>
          </p:cNvPr>
          <p:cNvSpPr txBox="1"/>
          <p:nvPr/>
        </p:nvSpPr>
        <p:spPr>
          <a:xfrm>
            <a:off x="2566020" y="4026550"/>
            <a:ext cx="480500" cy="338554"/>
          </a:xfrm>
          <a:prstGeom prst="rect">
            <a:avLst/>
          </a:prstGeom>
          <a:noFill/>
        </p:spPr>
        <p:txBody>
          <a:bodyPr wrap="square" rtlCol="0">
            <a:spAutoFit/>
          </a:bodyPr>
          <a:lstStyle/>
          <a:p>
            <a:r>
              <a:rPr lang="es-AR" sz="1600" dirty="0"/>
              <a:t>DS</a:t>
            </a:r>
          </a:p>
        </p:txBody>
      </p:sp>
      <p:sp>
        <p:nvSpPr>
          <p:cNvPr id="55" name="Rectangle 54">
            <a:extLst>
              <a:ext uri="{FF2B5EF4-FFF2-40B4-BE49-F238E27FC236}">
                <a16:creationId xmlns:a16="http://schemas.microsoft.com/office/drawing/2014/main" id="{6C6C8648-0986-4E7F-94BF-3947B5E5BDE9}"/>
              </a:ext>
            </a:extLst>
          </p:cNvPr>
          <p:cNvSpPr/>
          <p:nvPr/>
        </p:nvSpPr>
        <p:spPr>
          <a:xfrm>
            <a:off x="1282658" y="4365104"/>
            <a:ext cx="1152128" cy="28803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solidFill>
                  <a:schemeClr val="tx1"/>
                </a:solidFill>
              </a:rPr>
              <a:t>13E0</a:t>
            </a:r>
          </a:p>
        </p:txBody>
      </p:sp>
      <p:sp>
        <p:nvSpPr>
          <p:cNvPr id="56" name="TextBox 55">
            <a:extLst>
              <a:ext uri="{FF2B5EF4-FFF2-40B4-BE49-F238E27FC236}">
                <a16:creationId xmlns:a16="http://schemas.microsoft.com/office/drawing/2014/main" id="{723AFD2B-BDC6-4255-AD10-3FFDF248EE71}"/>
              </a:ext>
            </a:extLst>
          </p:cNvPr>
          <p:cNvSpPr txBox="1"/>
          <p:nvPr/>
        </p:nvSpPr>
        <p:spPr>
          <a:xfrm>
            <a:off x="2566019" y="4365104"/>
            <a:ext cx="480501" cy="338554"/>
          </a:xfrm>
          <a:prstGeom prst="rect">
            <a:avLst/>
          </a:prstGeom>
          <a:noFill/>
        </p:spPr>
        <p:txBody>
          <a:bodyPr wrap="square" rtlCol="0">
            <a:spAutoFit/>
          </a:bodyPr>
          <a:lstStyle/>
          <a:p>
            <a:r>
              <a:rPr lang="es-AR" sz="1600" dirty="0"/>
              <a:t>CS</a:t>
            </a:r>
          </a:p>
        </p:txBody>
      </p:sp>
      <p:sp>
        <p:nvSpPr>
          <p:cNvPr id="57" name="TextBox 56">
            <a:extLst>
              <a:ext uri="{FF2B5EF4-FFF2-40B4-BE49-F238E27FC236}">
                <a16:creationId xmlns:a16="http://schemas.microsoft.com/office/drawing/2014/main" id="{97BA9DA0-5614-452F-B0A8-B32C1714173D}"/>
              </a:ext>
            </a:extLst>
          </p:cNvPr>
          <p:cNvSpPr txBox="1"/>
          <p:nvPr/>
        </p:nvSpPr>
        <p:spPr>
          <a:xfrm>
            <a:off x="1064278" y="2298358"/>
            <a:ext cx="574279" cy="338554"/>
          </a:xfrm>
          <a:prstGeom prst="rect">
            <a:avLst/>
          </a:prstGeom>
          <a:noFill/>
        </p:spPr>
        <p:txBody>
          <a:bodyPr wrap="square" rtlCol="0">
            <a:spAutoFit/>
          </a:bodyPr>
          <a:lstStyle/>
          <a:p>
            <a:r>
              <a:rPr lang="es-AR" sz="1600" dirty="0"/>
              <a:t>CU</a:t>
            </a:r>
          </a:p>
        </p:txBody>
      </p:sp>
      <p:sp>
        <p:nvSpPr>
          <p:cNvPr id="63" name="Rectangle 62">
            <a:extLst>
              <a:ext uri="{FF2B5EF4-FFF2-40B4-BE49-F238E27FC236}">
                <a16:creationId xmlns:a16="http://schemas.microsoft.com/office/drawing/2014/main" id="{F970C109-DC4C-4B1F-883C-EDE32C525F7B}"/>
              </a:ext>
            </a:extLst>
          </p:cNvPr>
          <p:cNvSpPr/>
          <p:nvPr/>
        </p:nvSpPr>
        <p:spPr>
          <a:xfrm>
            <a:off x="1272420" y="4755362"/>
            <a:ext cx="1221591" cy="3385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t>0226 0103      </a:t>
            </a:r>
          </a:p>
        </p:txBody>
      </p:sp>
      <p:sp>
        <p:nvSpPr>
          <p:cNvPr id="71" name="TextBox 70">
            <a:extLst>
              <a:ext uri="{FF2B5EF4-FFF2-40B4-BE49-F238E27FC236}">
                <a16:creationId xmlns:a16="http://schemas.microsoft.com/office/drawing/2014/main" id="{959D4DFD-D1B3-4A3E-BF87-F8FFA2C72F62}"/>
              </a:ext>
            </a:extLst>
          </p:cNvPr>
          <p:cNvSpPr txBox="1"/>
          <p:nvPr/>
        </p:nvSpPr>
        <p:spPr>
          <a:xfrm>
            <a:off x="1250681" y="5085184"/>
            <a:ext cx="552985" cy="276999"/>
          </a:xfrm>
          <a:prstGeom prst="rect">
            <a:avLst/>
          </a:prstGeom>
          <a:noFill/>
        </p:spPr>
        <p:txBody>
          <a:bodyPr wrap="square" rtlCol="0">
            <a:spAutoFit/>
          </a:bodyPr>
          <a:lstStyle/>
          <a:p>
            <a:r>
              <a:rPr lang="es-AR" sz="1200" dirty="0"/>
              <a:t>COP</a:t>
            </a:r>
          </a:p>
        </p:txBody>
      </p:sp>
      <p:sp>
        <p:nvSpPr>
          <p:cNvPr id="72" name="TextBox 71">
            <a:extLst>
              <a:ext uri="{FF2B5EF4-FFF2-40B4-BE49-F238E27FC236}">
                <a16:creationId xmlns:a16="http://schemas.microsoft.com/office/drawing/2014/main" id="{16AA6F80-1D99-46D3-A730-8C5542A66A4D}"/>
              </a:ext>
            </a:extLst>
          </p:cNvPr>
          <p:cNvSpPr txBox="1"/>
          <p:nvPr/>
        </p:nvSpPr>
        <p:spPr>
          <a:xfrm>
            <a:off x="1868532" y="5085184"/>
            <a:ext cx="625480" cy="276999"/>
          </a:xfrm>
          <a:prstGeom prst="rect">
            <a:avLst/>
          </a:prstGeom>
          <a:noFill/>
        </p:spPr>
        <p:txBody>
          <a:bodyPr wrap="square" rtlCol="0">
            <a:spAutoFit/>
          </a:bodyPr>
          <a:lstStyle/>
          <a:p>
            <a:r>
              <a:rPr lang="es-AR" sz="1200" dirty="0"/>
              <a:t>DATA</a:t>
            </a:r>
          </a:p>
        </p:txBody>
      </p:sp>
      <p:cxnSp>
        <p:nvCxnSpPr>
          <p:cNvPr id="74" name="Straight Connector 73">
            <a:extLst>
              <a:ext uri="{FF2B5EF4-FFF2-40B4-BE49-F238E27FC236}">
                <a16:creationId xmlns:a16="http://schemas.microsoft.com/office/drawing/2014/main" id="{FCBB656F-9F3A-4A12-A7F5-1973CF15DC57}"/>
              </a:ext>
            </a:extLst>
          </p:cNvPr>
          <p:cNvCxnSpPr>
            <a:cxnSpLocks/>
            <a:stCxn id="63" idx="0"/>
            <a:endCxn id="63" idx="2"/>
          </p:cNvCxnSpPr>
          <p:nvPr/>
        </p:nvCxnSpPr>
        <p:spPr>
          <a:xfrm>
            <a:off x="1883216" y="4755362"/>
            <a:ext cx="0" cy="338554"/>
          </a:xfrm>
          <a:prstGeom prst="line">
            <a:avLst/>
          </a:prstGeom>
          <a:ln>
            <a:solidFill>
              <a:srgbClr val="C00000"/>
            </a:solidFill>
            <a:tailEnd type="none"/>
          </a:ln>
        </p:spPr>
        <p:style>
          <a:lnRef idx="1">
            <a:schemeClr val="accent1"/>
          </a:lnRef>
          <a:fillRef idx="0">
            <a:schemeClr val="accent1"/>
          </a:fillRef>
          <a:effectRef idx="0">
            <a:schemeClr val="accent1"/>
          </a:effectRef>
          <a:fontRef idx="minor">
            <a:schemeClr val="tx1"/>
          </a:fontRef>
        </p:style>
      </p:cxnSp>
      <p:sp>
        <p:nvSpPr>
          <p:cNvPr id="77" name="Rectangle 76">
            <a:extLst>
              <a:ext uri="{FF2B5EF4-FFF2-40B4-BE49-F238E27FC236}">
                <a16:creationId xmlns:a16="http://schemas.microsoft.com/office/drawing/2014/main" id="{996763BB-9941-4915-91CD-5000581FC5BC}"/>
              </a:ext>
            </a:extLst>
          </p:cNvPr>
          <p:cNvSpPr/>
          <p:nvPr/>
        </p:nvSpPr>
        <p:spPr>
          <a:xfrm>
            <a:off x="1264362" y="5293971"/>
            <a:ext cx="1099942" cy="33855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sz="1200" dirty="0"/>
          </a:p>
        </p:txBody>
      </p:sp>
      <p:sp>
        <p:nvSpPr>
          <p:cNvPr id="78" name="TextBox 77">
            <a:extLst>
              <a:ext uri="{FF2B5EF4-FFF2-40B4-BE49-F238E27FC236}">
                <a16:creationId xmlns:a16="http://schemas.microsoft.com/office/drawing/2014/main" id="{B733BF60-450F-47DA-92AA-1CE07E609F05}"/>
              </a:ext>
            </a:extLst>
          </p:cNvPr>
          <p:cNvSpPr txBox="1"/>
          <p:nvPr/>
        </p:nvSpPr>
        <p:spPr>
          <a:xfrm>
            <a:off x="1282468" y="5302703"/>
            <a:ext cx="1099943" cy="276999"/>
          </a:xfrm>
          <a:prstGeom prst="rect">
            <a:avLst/>
          </a:prstGeom>
          <a:noFill/>
        </p:spPr>
        <p:txBody>
          <a:bodyPr wrap="square" rtlCol="0">
            <a:spAutoFit/>
          </a:bodyPr>
          <a:lstStyle/>
          <a:p>
            <a:r>
              <a:rPr lang="es-AR" sz="1200" dirty="0"/>
              <a:t>Decodificador</a:t>
            </a:r>
          </a:p>
        </p:txBody>
      </p:sp>
      <p:sp>
        <p:nvSpPr>
          <p:cNvPr id="79" name="TextBox 78">
            <a:extLst>
              <a:ext uri="{FF2B5EF4-FFF2-40B4-BE49-F238E27FC236}">
                <a16:creationId xmlns:a16="http://schemas.microsoft.com/office/drawing/2014/main" id="{B09FCBE1-2346-4786-979C-FC4F5134402A}"/>
              </a:ext>
            </a:extLst>
          </p:cNvPr>
          <p:cNvSpPr txBox="1"/>
          <p:nvPr/>
        </p:nvSpPr>
        <p:spPr>
          <a:xfrm>
            <a:off x="5806380" y="5445224"/>
            <a:ext cx="1800200" cy="369332"/>
          </a:xfrm>
          <a:prstGeom prst="rect">
            <a:avLst/>
          </a:prstGeom>
          <a:noFill/>
          <a:ln>
            <a:solidFill>
              <a:schemeClr val="accent1">
                <a:shade val="50000"/>
              </a:schemeClr>
            </a:solidFill>
          </a:ln>
        </p:spPr>
        <p:txBody>
          <a:bodyPr wrap="square" rtlCol="0">
            <a:spAutoFit/>
          </a:bodyPr>
          <a:lstStyle/>
          <a:p>
            <a:r>
              <a:rPr lang="es-AR" dirty="0"/>
              <a:t>MDR</a:t>
            </a:r>
          </a:p>
        </p:txBody>
      </p:sp>
      <p:sp>
        <p:nvSpPr>
          <p:cNvPr id="80" name="TextBox 79">
            <a:extLst>
              <a:ext uri="{FF2B5EF4-FFF2-40B4-BE49-F238E27FC236}">
                <a16:creationId xmlns:a16="http://schemas.microsoft.com/office/drawing/2014/main" id="{56CE3940-AE91-4244-8596-73AB9345F4D3}"/>
              </a:ext>
            </a:extLst>
          </p:cNvPr>
          <p:cNvSpPr txBox="1"/>
          <p:nvPr/>
        </p:nvSpPr>
        <p:spPr>
          <a:xfrm>
            <a:off x="1557908" y="5733256"/>
            <a:ext cx="1780098" cy="646331"/>
          </a:xfrm>
          <a:prstGeom prst="rect">
            <a:avLst/>
          </a:prstGeom>
          <a:noFill/>
          <a:ln>
            <a:solidFill>
              <a:schemeClr val="tx1"/>
            </a:solidFill>
          </a:ln>
        </p:spPr>
        <p:txBody>
          <a:bodyPr wrap="square" rtlCol="0">
            <a:spAutoFit/>
          </a:bodyPr>
          <a:lstStyle/>
          <a:p>
            <a:r>
              <a:rPr lang="es-AR" dirty="0"/>
              <a:t>ALU</a:t>
            </a:r>
          </a:p>
          <a:p>
            <a:r>
              <a:rPr lang="es-AR" dirty="0"/>
              <a:t>Registros - </a:t>
            </a:r>
            <a:r>
              <a:rPr lang="es-AR" dirty="0" err="1"/>
              <a:t>Flags</a:t>
            </a:r>
            <a:endParaRPr lang="es-AR" dirty="0"/>
          </a:p>
        </p:txBody>
      </p:sp>
      <p:cxnSp>
        <p:nvCxnSpPr>
          <p:cNvPr id="82" name="Connector: Elbow 81">
            <a:extLst>
              <a:ext uri="{FF2B5EF4-FFF2-40B4-BE49-F238E27FC236}">
                <a16:creationId xmlns:a16="http://schemas.microsoft.com/office/drawing/2014/main" id="{E3065689-FF3A-4A91-A016-48804FCD7F8E}"/>
              </a:ext>
            </a:extLst>
          </p:cNvPr>
          <p:cNvCxnSpPr>
            <a:cxnSpLocks/>
            <a:endCxn id="80" idx="1"/>
          </p:cNvCxnSpPr>
          <p:nvPr/>
        </p:nvCxnSpPr>
        <p:spPr>
          <a:xfrm rot="16200000" flipH="1">
            <a:off x="1206709" y="5705223"/>
            <a:ext cx="395172" cy="307225"/>
          </a:xfrm>
          <a:prstGeom prst="bentConnector2">
            <a:avLst/>
          </a:prstGeom>
          <a:ln>
            <a:solidFill>
              <a:schemeClr val="tx1"/>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84" name="TextBox 83">
            <a:extLst>
              <a:ext uri="{FF2B5EF4-FFF2-40B4-BE49-F238E27FC236}">
                <a16:creationId xmlns:a16="http://schemas.microsoft.com/office/drawing/2014/main" id="{47CB250E-7E42-47FF-B01F-AE8BD333A6AC}"/>
              </a:ext>
            </a:extLst>
          </p:cNvPr>
          <p:cNvSpPr txBox="1"/>
          <p:nvPr/>
        </p:nvSpPr>
        <p:spPr>
          <a:xfrm>
            <a:off x="2498832" y="4797152"/>
            <a:ext cx="480501" cy="338554"/>
          </a:xfrm>
          <a:prstGeom prst="rect">
            <a:avLst/>
          </a:prstGeom>
          <a:noFill/>
        </p:spPr>
        <p:txBody>
          <a:bodyPr wrap="square" rtlCol="0">
            <a:spAutoFit/>
          </a:bodyPr>
          <a:lstStyle/>
          <a:p>
            <a:r>
              <a:rPr lang="es-AR" sz="1600" dirty="0"/>
              <a:t>IR</a:t>
            </a:r>
          </a:p>
        </p:txBody>
      </p:sp>
      <p:sp>
        <p:nvSpPr>
          <p:cNvPr id="6" name="TextBox 5">
            <a:extLst>
              <a:ext uri="{FF2B5EF4-FFF2-40B4-BE49-F238E27FC236}">
                <a16:creationId xmlns:a16="http://schemas.microsoft.com/office/drawing/2014/main" id="{AED04C1B-CCD8-4FB4-BF5F-4835F10BCB7C}"/>
              </a:ext>
            </a:extLst>
          </p:cNvPr>
          <p:cNvSpPr txBox="1"/>
          <p:nvPr/>
        </p:nvSpPr>
        <p:spPr>
          <a:xfrm>
            <a:off x="8470676" y="1763184"/>
            <a:ext cx="4350592" cy="1661993"/>
          </a:xfrm>
          <a:prstGeom prst="rect">
            <a:avLst/>
          </a:prstGeom>
          <a:noFill/>
        </p:spPr>
        <p:txBody>
          <a:bodyPr wrap="square" rtlCol="0">
            <a:spAutoFit/>
          </a:bodyPr>
          <a:lstStyle/>
          <a:p>
            <a:r>
              <a:rPr lang="es-AR" sz="1400" b="1" dirty="0"/>
              <a:t>Fase de ejecución:</a:t>
            </a:r>
            <a:endParaRPr lang="es-AR" sz="1400" dirty="0"/>
          </a:p>
          <a:p>
            <a:pPr marL="285750" indent="-285750">
              <a:buFont typeface="Arial" panose="020B0604020202020204" pitchFamily="34" charset="0"/>
              <a:buChar char="•"/>
            </a:pPr>
            <a:r>
              <a:rPr lang="es-AR" sz="1400" dirty="0"/>
              <a:t>Interpretar el código de la instrucción</a:t>
            </a:r>
          </a:p>
          <a:p>
            <a:pPr marL="285750" indent="-285750">
              <a:buFont typeface="Arial" panose="020B0604020202020204" pitchFamily="34" charset="0"/>
              <a:buChar char="•"/>
            </a:pPr>
            <a:r>
              <a:rPr lang="es-AR" sz="1400" dirty="0"/>
              <a:t>Incrementar IP</a:t>
            </a:r>
          </a:p>
          <a:p>
            <a:pPr marL="285750" indent="-285750">
              <a:buFont typeface="Arial" panose="020B0604020202020204" pitchFamily="34" charset="0"/>
              <a:buChar char="•"/>
            </a:pPr>
            <a:r>
              <a:rPr lang="es-AR" sz="1400" b="1" dirty="0"/>
              <a:t>Búsqueda del dato </a:t>
            </a:r>
            <a:r>
              <a:rPr lang="es-AR" sz="1400" dirty="0"/>
              <a:t>o Guarda el dato(si afecta)</a:t>
            </a:r>
          </a:p>
          <a:p>
            <a:pPr marL="285750" indent="-285750">
              <a:buFont typeface="Arial" panose="020B0604020202020204" pitchFamily="34" charset="0"/>
              <a:buChar char="•"/>
            </a:pPr>
            <a:r>
              <a:rPr lang="es-AR" sz="1400" b="1" dirty="0"/>
              <a:t>Generar orden al modulo para que</a:t>
            </a:r>
          </a:p>
          <a:p>
            <a:r>
              <a:rPr lang="es-AR" sz="1400" b="1" dirty="0"/>
              <a:t> opere el dato.</a:t>
            </a:r>
          </a:p>
          <a:p>
            <a:endParaRPr lang="es-AR" dirty="0"/>
          </a:p>
        </p:txBody>
      </p:sp>
      <p:sp>
        <p:nvSpPr>
          <p:cNvPr id="10" name="TextBox 9">
            <a:extLst>
              <a:ext uri="{FF2B5EF4-FFF2-40B4-BE49-F238E27FC236}">
                <a16:creationId xmlns:a16="http://schemas.microsoft.com/office/drawing/2014/main" id="{CD2540FD-143B-427C-8B6B-DC86CA5F957E}"/>
              </a:ext>
            </a:extLst>
          </p:cNvPr>
          <p:cNvSpPr txBox="1"/>
          <p:nvPr/>
        </p:nvSpPr>
        <p:spPr>
          <a:xfrm>
            <a:off x="5789290" y="1772816"/>
            <a:ext cx="881186" cy="307777"/>
          </a:xfrm>
          <a:prstGeom prst="rect">
            <a:avLst/>
          </a:prstGeom>
          <a:noFill/>
        </p:spPr>
        <p:txBody>
          <a:bodyPr wrap="square" rtlCol="0">
            <a:spAutoFit/>
          </a:bodyPr>
          <a:lstStyle/>
          <a:p>
            <a:r>
              <a:rPr lang="es-AR" sz="1400" dirty="0"/>
              <a:t>RD/WR</a:t>
            </a:r>
          </a:p>
        </p:txBody>
      </p:sp>
      <p:sp>
        <p:nvSpPr>
          <p:cNvPr id="27" name="Oval 26">
            <a:extLst>
              <a:ext uri="{FF2B5EF4-FFF2-40B4-BE49-F238E27FC236}">
                <a16:creationId xmlns:a16="http://schemas.microsoft.com/office/drawing/2014/main" id="{0EFF4CF3-1EC1-433E-86A7-D5DDAF9D19C4}"/>
              </a:ext>
            </a:extLst>
          </p:cNvPr>
          <p:cNvSpPr/>
          <p:nvPr/>
        </p:nvSpPr>
        <p:spPr>
          <a:xfrm>
            <a:off x="5806380" y="1772816"/>
            <a:ext cx="360040" cy="32458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58" name="Rectangle 57">
            <a:extLst>
              <a:ext uri="{FF2B5EF4-FFF2-40B4-BE49-F238E27FC236}">
                <a16:creationId xmlns:a16="http://schemas.microsoft.com/office/drawing/2014/main" id="{A60934FD-EA76-458E-95C3-59EB5E20A439}"/>
              </a:ext>
            </a:extLst>
          </p:cNvPr>
          <p:cNvSpPr/>
          <p:nvPr/>
        </p:nvSpPr>
        <p:spPr>
          <a:xfrm>
            <a:off x="1269876" y="3162454"/>
            <a:ext cx="1152128" cy="33855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dirty="0">
              <a:solidFill>
                <a:schemeClr val="tx1"/>
              </a:solidFill>
            </a:endParaRPr>
          </a:p>
        </p:txBody>
      </p:sp>
      <p:sp>
        <p:nvSpPr>
          <p:cNvPr id="59" name="TextBox 58">
            <a:extLst>
              <a:ext uri="{FF2B5EF4-FFF2-40B4-BE49-F238E27FC236}">
                <a16:creationId xmlns:a16="http://schemas.microsoft.com/office/drawing/2014/main" id="{80DB2D42-912B-4987-8B6A-4D60B0773291}"/>
              </a:ext>
            </a:extLst>
          </p:cNvPr>
          <p:cNvSpPr txBox="1"/>
          <p:nvPr/>
        </p:nvSpPr>
        <p:spPr>
          <a:xfrm>
            <a:off x="2552300" y="3193231"/>
            <a:ext cx="383936" cy="307777"/>
          </a:xfrm>
          <a:prstGeom prst="rect">
            <a:avLst/>
          </a:prstGeom>
          <a:noFill/>
        </p:spPr>
        <p:txBody>
          <a:bodyPr wrap="square" rtlCol="0">
            <a:spAutoFit/>
          </a:bodyPr>
          <a:lstStyle/>
          <a:p>
            <a:r>
              <a:rPr lang="es-AR" sz="1400" dirty="0"/>
              <a:t>BX</a:t>
            </a:r>
          </a:p>
        </p:txBody>
      </p:sp>
      <p:sp>
        <p:nvSpPr>
          <p:cNvPr id="60" name="Rectangle 59">
            <a:extLst>
              <a:ext uri="{FF2B5EF4-FFF2-40B4-BE49-F238E27FC236}">
                <a16:creationId xmlns:a16="http://schemas.microsoft.com/office/drawing/2014/main" id="{8095F4E5-6EE7-4646-BB02-39F893DF81F6}"/>
              </a:ext>
            </a:extLst>
          </p:cNvPr>
          <p:cNvSpPr/>
          <p:nvPr/>
        </p:nvSpPr>
        <p:spPr>
          <a:xfrm>
            <a:off x="1269876" y="2780928"/>
            <a:ext cx="1152128" cy="33855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dirty="0">
              <a:solidFill>
                <a:schemeClr val="tx1"/>
              </a:solidFill>
            </a:endParaRPr>
          </a:p>
        </p:txBody>
      </p:sp>
      <p:sp>
        <p:nvSpPr>
          <p:cNvPr id="62" name="TextBox 61">
            <a:extLst>
              <a:ext uri="{FF2B5EF4-FFF2-40B4-BE49-F238E27FC236}">
                <a16:creationId xmlns:a16="http://schemas.microsoft.com/office/drawing/2014/main" id="{2486059D-B478-417D-AE91-8FF19DE72FA7}"/>
              </a:ext>
            </a:extLst>
          </p:cNvPr>
          <p:cNvSpPr txBox="1"/>
          <p:nvPr/>
        </p:nvSpPr>
        <p:spPr>
          <a:xfrm>
            <a:off x="2561983" y="2838707"/>
            <a:ext cx="383936" cy="307777"/>
          </a:xfrm>
          <a:prstGeom prst="rect">
            <a:avLst/>
          </a:prstGeom>
          <a:noFill/>
        </p:spPr>
        <p:txBody>
          <a:bodyPr wrap="square" rtlCol="0">
            <a:spAutoFit/>
          </a:bodyPr>
          <a:lstStyle/>
          <a:p>
            <a:r>
              <a:rPr lang="es-AR" sz="1400" dirty="0"/>
              <a:t>AX</a:t>
            </a:r>
          </a:p>
        </p:txBody>
      </p:sp>
      <p:sp>
        <p:nvSpPr>
          <p:cNvPr id="61" name="TextBox 60">
            <a:extLst>
              <a:ext uri="{FF2B5EF4-FFF2-40B4-BE49-F238E27FC236}">
                <a16:creationId xmlns:a16="http://schemas.microsoft.com/office/drawing/2014/main" id="{1D440186-076F-4B16-887F-CF34AAFB6C1A}"/>
              </a:ext>
            </a:extLst>
          </p:cNvPr>
          <p:cNvSpPr txBox="1"/>
          <p:nvPr/>
        </p:nvSpPr>
        <p:spPr>
          <a:xfrm>
            <a:off x="8453492" y="3308852"/>
            <a:ext cx="3990175" cy="3046988"/>
          </a:xfrm>
          <a:prstGeom prst="rect">
            <a:avLst/>
          </a:prstGeom>
          <a:noFill/>
        </p:spPr>
        <p:txBody>
          <a:bodyPr wrap="square" rtlCol="0">
            <a:spAutoFit/>
          </a:bodyPr>
          <a:lstStyle/>
          <a:p>
            <a:r>
              <a:rPr lang="es-AR" sz="1600" dirty="0"/>
              <a:t>-a0100</a:t>
            </a:r>
          </a:p>
          <a:p>
            <a:r>
              <a:rPr lang="es-AR" sz="1600" dirty="0"/>
              <a:t>13E0:0100 </a:t>
            </a:r>
            <a:r>
              <a:rPr lang="es-AR" sz="1600" dirty="0" err="1"/>
              <a:t>mov</a:t>
            </a:r>
            <a:r>
              <a:rPr lang="es-AR" sz="1600" dirty="0"/>
              <a:t> ah,[0300]</a:t>
            </a:r>
          </a:p>
          <a:p>
            <a:r>
              <a:rPr lang="es-AR" sz="1600" dirty="0"/>
              <a:t>13E0:0104 </a:t>
            </a:r>
            <a:r>
              <a:rPr lang="es-AR" sz="1600" dirty="0" err="1"/>
              <a:t>add</a:t>
            </a:r>
            <a:r>
              <a:rPr lang="es-AR" sz="1600" dirty="0"/>
              <a:t> ah,[0301]</a:t>
            </a:r>
          </a:p>
          <a:p>
            <a:r>
              <a:rPr lang="es-AR" sz="1600" dirty="0"/>
              <a:t>13E0:0108 </a:t>
            </a:r>
            <a:r>
              <a:rPr lang="es-AR" sz="1600" dirty="0" err="1"/>
              <a:t>mov</a:t>
            </a:r>
            <a:r>
              <a:rPr lang="es-AR" sz="1600" dirty="0"/>
              <a:t> [0400], ah</a:t>
            </a:r>
          </a:p>
          <a:p>
            <a:r>
              <a:rPr lang="es-AR" sz="1600" dirty="0"/>
              <a:t>13E0:010C </a:t>
            </a:r>
            <a:r>
              <a:rPr lang="es-AR" sz="1600" dirty="0" err="1"/>
              <a:t>ret</a:t>
            </a:r>
            <a:endParaRPr lang="es-AR" sz="1600" dirty="0"/>
          </a:p>
          <a:p>
            <a:r>
              <a:rPr lang="es-AR" sz="1600" dirty="0"/>
              <a:t>13E0:010D</a:t>
            </a:r>
          </a:p>
          <a:p>
            <a:endParaRPr lang="es-AR" sz="1600" dirty="0"/>
          </a:p>
          <a:p>
            <a:r>
              <a:rPr lang="es-AR" sz="1600" dirty="0"/>
              <a:t>-u</a:t>
            </a:r>
          </a:p>
          <a:p>
            <a:r>
              <a:rPr lang="es-AR" sz="1600" dirty="0"/>
              <a:t>13E0:0100 8A260003   MOV     AH,[0300]</a:t>
            </a:r>
          </a:p>
          <a:p>
            <a:r>
              <a:rPr lang="es-AR" sz="1600" dirty="0"/>
              <a:t>13E0:0104 02260103    ADD     AH,[0301]</a:t>
            </a:r>
          </a:p>
          <a:p>
            <a:r>
              <a:rPr lang="es-AR" sz="1600" dirty="0"/>
              <a:t>13E0:0108 88260004    MOV     [0400],AH</a:t>
            </a:r>
          </a:p>
          <a:p>
            <a:r>
              <a:rPr lang="es-AR" sz="1600" dirty="0"/>
              <a:t>13E0:010C C3                 RET</a:t>
            </a:r>
            <a:endParaRPr lang="es-AR" sz="1600" b="1" dirty="0"/>
          </a:p>
        </p:txBody>
      </p:sp>
      <p:sp>
        <p:nvSpPr>
          <p:cNvPr id="64" name="TextBox 63">
            <a:extLst>
              <a:ext uri="{FF2B5EF4-FFF2-40B4-BE49-F238E27FC236}">
                <a16:creationId xmlns:a16="http://schemas.microsoft.com/office/drawing/2014/main" id="{BE6AE431-9BCF-45F8-B2B8-603904B75F9A}"/>
              </a:ext>
            </a:extLst>
          </p:cNvPr>
          <p:cNvSpPr txBox="1"/>
          <p:nvPr/>
        </p:nvSpPr>
        <p:spPr>
          <a:xfrm>
            <a:off x="5950396" y="2620751"/>
            <a:ext cx="1098253" cy="830997"/>
          </a:xfrm>
          <a:prstGeom prst="rect">
            <a:avLst/>
          </a:prstGeom>
          <a:noFill/>
        </p:spPr>
        <p:txBody>
          <a:bodyPr wrap="square" rtlCol="0">
            <a:spAutoFit/>
          </a:bodyPr>
          <a:lstStyle/>
          <a:p>
            <a:pPr>
              <a:buClr>
                <a:srgbClr val="C00000"/>
              </a:buClr>
            </a:pPr>
            <a:r>
              <a:rPr lang="es-AR" sz="1200" dirty="0"/>
              <a:t>8A260003 02260103 88260004</a:t>
            </a:r>
          </a:p>
          <a:p>
            <a:pPr>
              <a:buClr>
                <a:srgbClr val="C00000"/>
              </a:buClr>
            </a:pPr>
            <a:r>
              <a:rPr lang="es-AR" sz="1200" dirty="0"/>
              <a:t>C3</a:t>
            </a:r>
            <a:endParaRPr lang="es-AR" sz="1200" b="1" dirty="0"/>
          </a:p>
        </p:txBody>
      </p:sp>
      <p:sp>
        <p:nvSpPr>
          <p:cNvPr id="65" name="TextBox 64">
            <a:extLst>
              <a:ext uri="{FF2B5EF4-FFF2-40B4-BE49-F238E27FC236}">
                <a16:creationId xmlns:a16="http://schemas.microsoft.com/office/drawing/2014/main" id="{1F3954A6-D70E-4EBE-9814-506BFF712CE0}"/>
              </a:ext>
            </a:extLst>
          </p:cNvPr>
          <p:cNvSpPr txBox="1"/>
          <p:nvPr/>
        </p:nvSpPr>
        <p:spPr>
          <a:xfrm>
            <a:off x="5950396" y="3604374"/>
            <a:ext cx="1134498" cy="646331"/>
          </a:xfrm>
          <a:prstGeom prst="rect">
            <a:avLst/>
          </a:prstGeom>
          <a:noFill/>
        </p:spPr>
        <p:txBody>
          <a:bodyPr wrap="square" rtlCol="0">
            <a:spAutoFit/>
          </a:bodyPr>
          <a:lstStyle/>
          <a:p>
            <a:r>
              <a:rPr lang="es-AR" sz="1200" dirty="0"/>
              <a:t>01</a:t>
            </a:r>
          </a:p>
          <a:p>
            <a:r>
              <a:rPr lang="es-AR" sz="1200" dirty="0"/>
              <a:t>FF</a:t>
            </a:r>
          </a:p>
          <a:p>
            <a:r>
              <a:rPr lang="es-AR" sz="1200" dirty="0"/>
              <a:t>--</a:t>
            </a:r>
          </a:p>
        </p:txBody>
      </p:sp>
      <p:sp>
        <p:nvSpPr>
          <p:cNvPr id="66" name="TextBox 65">
            <a:extLst>
              <a:ext uri="{FF2B5EF4-FFF2-40B4-BE49-F238E27FC236}">
                <a16:creationId xmlns:a16="http://schemas.microsoft.com/office/drawing/2014/main" id="{4CE65AAF-33E0-4F65-800C-4E49A0E6B0EC}"/>
              </a:ext>
            </a:extLst>
          </p:cNvPr>
          <p:cNvSpPr txBox="1"/>
          <p:nvPr/>
        </p:nvSpPr>
        <p:spPr>
          <a:xfrm>
            <a:off x="3174368" y="3430218"/>
            <a:ext cx="2196485" cy="1169551"/>
          </a:xfrm>
          <a:prstGeom prst="rect">
            <a:avLst/>
          </a:prstGeom>
          <a:noFill/>
        </p:spPr>
        <p:txBody>
          <a:bodyPr wrap="square" rtlCol="0">
            <a:spAutoFit/>
          </a:bodyPr>
          <a:lstStyle/>
          <a:p>
            <a:r>
              <a:rPr lang="es-AR" sz="1400" dirty="0"/>
              <a:t>Dirección lógica del dato </a:t>
            </a:r>
          </a:p>
          <a:p>
            <a:r>
              <a:rPr lang="es-AR" sz="1400" dirty="0"/>
              <a:t>          DS: DATA</a:t>
            </a:r>
          </a:p>
          <a:p>
            <a:endParaRPr lang="es-AR" sz="1400" dirty="0"/>
          </a:p>
          <a:p>
            <a:r>
              <a:rPr lang="es-AR" sz="1400" dirty="0"/>
              <a:t>Dirección física</a:t>
            </a:r>
          </a:p>
          <a:p>
            <a:r>
              <a:rPr lang="es-AR" sz="1400" dirty="0"/>
              <a:t>13E0 * 10 + 0301 = 14101</a:t>
            </a:r>
          </a:p>
        </p:txBody>
      </p:sp>
      <p:cxnSp>
        <p:nvCxnSpPr>
          <p:cNvPr id="20" name="Straight Arrow Connector 19">
            <a:extLst>
              <a:ext uri="{FF2B5EF4-FFF2-40B4-BE49-F238E27FC236}">
                <a16:creationId xmlns:a16="http://schemas.microsoft.com/office/drawing/2014/main" id="{4C7AB96B-4A47-436D-8FD8-3FD3CD5AEA28}"/>
              </a:ext>
            </a:extLst>
          </p:cNvPr>
          <p:cNvCxnSpPr/>
          <p:nvPr/>
        </p:nvCxnSpPr>
        <p:spPr>
          <a:xfrm>
            <a:off x="2926060" y="2594181"/>
            <a:ext cx="216023" cy="108370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C5503E46-D1C2-481B-82FB-3C8E2BFD790B}"/>
              </a:ext>
            </a:extLst>
          </p:cNvPr>
          <p:cNvSpPr/>
          <p:nvPr/>
        </p:nvSpPr>
        <p:spPr>
          <a:xfrm>
            <a:off x="1311787" y="2838707"/>
            <a:ext cx="518365" cy="2302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t>00</a:t>
            </a:r>
          </a:p>
        </p:txBody>
      </p:sp>
      <p:sp>
        <p:nvSpPr>
          <p:cNvPr id="67" name="TextBox 66">
            <a:extLst>
              <a:ext uri="{FF2B5EF4-FFF2-40B4-BE49-F238E27FC236}">
                <a16:creationId xmlns:a16="http://schemas.microsoft.com/office/drawing/2014/main" id="{BC5BE161-CCB0-415A-90EE-07AC25100672}"/>
              </a:ext>
            </a:extLst>
          </p:cNvPr>
          <p:cNvSpPr txBox="1"/>
          <p:nvPr/>
        </p:nvSpPr>
        <p:spPr>
          <a:xfrm>
            <a:off x="3758514" y="5804714"/>
            <a:ext cx="3189963" cy="523220"/>
          </a:xfrm>
          <a:prstGeom prst="rect">
            <a:avLst/>
          </a:prstGeom>
          <a:noFill/>
        </p:spPr>
        <p:txBody>
          <a:bodyPr wrap="square" rtlCol="0">
            <a:spAutoFit/>
          </a:bodyPr>
          <a:lstStyle/>
          <a:p>
            <a:r>
              <a:rPr lang="es-AR" sz="1400" dirty="0"/>
              <a:t>Se realiza a suma y se guardan los valores en los </a:t>
            </a:r>
            <a:r>
              <a:rPr lang="es-AR" sz="1400" dirty="0" err="1"/>
              <a:t>flags</a:t>
            </a:r>
            <a:endParaRPr lang="es-AR" sz="1400" dirty="0"/>
          </a:p>
        </p:txBody>
      </p:sp>
      <p:cxnSp>
        <p:nvCxnSpPr>
          <p:cNvPr id="18" name="Straight Arrow Connector 17">
            <a:extLst>
              <a:ext uri="{FF2B5EF4-FFF2-40B4-BE49-F238E27FC236}">
                <a16:creationId xmlns:a16="http://schemas.microsoft.com/office/drawing/2014/main" id="{8605B88E-4DB8-4058-AA74-F7661B2D6848}"/>
              </a:ext>
            </a:extLst>
          </p:cNvPr>
          <p:cNvCxnSpPr>
            <a:endCxn id="67" idx="1"/>
          </p:cNvCxnSpPr>
          <p:nvPr/>
        </p:nvCxnSpPr>
        <p:spPr>
          <a:xfrm>
            <a:off x="3174368" y="5949280"/>
            <a:ext cx="584146" cy="117044"/>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8386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DA4DB-DCA2-4148-95B2-3F590D32291C}"/>
              </a:ext>
            </a:extLst>
          </p:cNvPr>
          <p:cNvSpPr>
            <a:spLocks noGrp="1"/>
          </p:cNvSpPr>
          <p:nvPr>
            <p:ph type="title"/>
          </p:nvPr>
        </p:nvSpPr>
        <p:spPr/>
        <p:txBody>
          <a:bodyPr/>
          <a:lstStyle/>
          <a:p>
            <a:r>
              <a:rPr lang="es-AR" dirty="0"/>
              <a:t>Banderas y Registros</a:t>
            </a:r>
          </a:p>
        </p:txBody>
      </p:sp>
      <p:sp>
        <p:nvSpPr>
          <p:cNvPr id="3" name="Content Placeholder 2">
            <a:extLst>
              <a:ext uri="{FF2B5EF4-FFF2-40B4-BE49-F238E27FC236}">
                <a16:creationId xmlns:a16="http://schemas.microsoft.com/office/drawing/2014/main" id="{32114F48-2781-40C3-AD57-DB10AFDE4A3B}"/>
              </a:ext>
            </a:extLst>
          </p:cNvPr>
          <p:cNvSpPr>
            <a:spLocks noGrp="1"/>
          </p:cNvSpPr>
          <p:nvPr>
            <p:ph idx="1"/>
          </p:nvPr>
        </p:nvSpPr>
        <p:spPr>
          <a:xfrm>
            <a:off x="1096994" y="3140968"/>
            <a:ext cx="4997418" cy="3023426"/>
          </a:xfrm>
        </p:spPr>
        <p:txBody>
          <a:bodyPr>
            <a:normAutofit/>
          </a:bodyPr>
          <a:lstStyle/>
          <a:p>
            <a:r>
              <a:rPr lang="es-AR" sz="1200" dirty="0"/>
              <a:t>-t</a:t>
            </a:r>
          </a:p>
          <a:p>
            <a:r>
              <a:rPr lang="es-AR" sz="1200" b="1" dirty="0"/>
              <a:t>AX=0100  </a:t>
            </a:r>
            <a:r>
              <a:rPr lang="es-AR" sz="1200" dirty="0"/>
              <a:t>BX=0000  CX=0000  DX=0000  SP=FFEE  BP=0000  SI=0000  DI=0000</a:t>
            </a:r>
          </a:p>
          <a:p>
            <a:r>
              <a:rPr lang="es-AR" sz="1200" dirty="0"/>
              <a:t>DS=13E0  ES=13E0  SS=13E0  CS=13E0  IP=0104   NV UP EI PL NZ NA PO NC</a:t>
            </a:r>
          </a:p>
          <a:p>
            <a:r>
              <a:rPr lang="es-AR" sz="1200" dirty="0"/>
              <a:t>13E0:0104 02260103      ADD     AH,[0301]                          DS:0301=FF</a:t>
            </a:r>
          </a:p>
          <a:p>
            <a:r>
              <a:rPr lang="es-AR" sz="1200" dirty="0"/>
              <a:t>-t</a:t>
            </a:r>
          </a:p>
          <a:p>
            <a:r>
              <a:rPr lang="es-AR" sz="1200" b="1" dirty="0"/>
              <a:t>AX=0000  </a:t>
            </a:r>
            <a:r>
              <a:rPr lang="es-AR" sz="1200" dirty="0"/>
              <a:t>BX=0000  CX=0000  DX=0000  SP=FFEE  BP=0000  SI=0000  DI=0000</a:t>
            </a:r>
          </a:p>
          <a:p>
            <a:r>
              <a:rPr lang="es-AR" sz="1200" dirty="0"/>
              <a:t>DS=13E0  ES=13E0  SS=13E0  CS=13E0  IP=0108   NV UP EI PL </a:t>
            </a:r>
            <a:r>
              <a:rPr lang="es-AR" sz="1200" b="1" dirty="0"/>
              <a:t>ZR AC PE CY</a:t>
            </a:r>
          </a:p>
          <a:p>
            <a:r>
              <a:rPr lang="es-AR" sz="1200" dirty="0"/>
              <a:t>13E0:0108 88260004      MOV     [0400],AH                          DS:0400=00</a:t>
            </a:r>
          </a:p>
        </p:txBody>
      </p:sp>
      <p:sp>
        <p:nvSpPr>
          <p:cNvPr id="4" name="Footer Placeholder 3">
            <a:extLst>
              <a:ext uri="{FF2B5EF4-FFF2-40B4-BE49-F238E27FC236}">
                <a16:creationId xmlns:a16="http://schemas.microsoft.com/office/drawing/2014/main" id="{1B33C720-7922-48E8-B462-B6E70BDB383C}"/>
              </a:ext>
            </a:extLst>
          </p:cNvPr>
          <p:cNvSpPr>
            <a:spLocks noGrp="1"/>
          </p:cNvSpPr>
          <p:nvPr>
            <p:ph type="ftr" sz="quarter" idx="11"/>
          </p:nvPr>
        </p:nvSpPr>
        <p:spPr/>
        <p:txBody>
          <a:bodyPr/>
          <a:lstStyle/>
          <a:p>
            <a:r>
              <a:rPr lang="en-US"/>
              <a:t>Arquitectura de Computadores</a:t>
            </a:r>
            <a:endParaRPr lang="en-US" dirty="0"/>
          </a:p>
        </p:txBody>
      </p:sp>
      <p:sp>
        <p:nvSpPr>
          <p:cNvPr id="5" name="Slide Number Placeholder 4">
            <a:extLst>
              <a:ext uri="{FF2B5EF4-FFF2-40B4-BE49-F238E27FC236}">
                <a16:creationId xmlns:a16="http://schemas.microsoft.com/office/drawing/2014/main" id="{773A67F2-FA74-48D9-93CA-D3800F73A0DC}"/>
              </a:ext>
            </a:extLst>
          </p:cNvPr>
          <p:cNvSpPr>
            <a:spLocks noGrp="1"/>
          </p:cNvSpPr>
          <p:nvPr>
            <p:ph type="sldNum" sz="quarter" idx="12"/>
          </p:nvPr>
        </p:nvSpPr>
        <p:spPr/>
        <p:txBody>
          <a:bodyPr/>
          <a:lstStyle/>
          <a:p>
            <a:fld id="{E5137D0E-4A4F-4307-8994-C1891D747D59}" type="slidenum">
              <a:rPr lang="en-US" smtClean="0"/>
              <a:t>24</a:t>
            </a:fld>
            <a:endParaRPr lang="en-US" dirty="0"/>
          </a:p>
        </p:txBody>
      </p:sp>
      <p:sp>
        <p:nvSpPr>
          <p:cNvPr id="6" name="TextBox 5">
            <a:extLst>
              <a:ext uri="{FF2B5EF4-FFF2-40B4-BE49-F238E27FC236}">
                <a16:creationId xmlns:a16="http://schemas.microsoft.com/office/drawing/2014/main" id="{EF8F05B3-D940-425A-922D-9A8B64962CF2}"/>
              </a:ext>
            </a:extLst>
          </p:cNvPr>
          <p:cNvSpPr txBox="1"/>
          <p:nvPr/>
        </p:nvSpPr>
        <p:spPr>
          <a:xfrm>
            <a:off x="6382444" y="1844824"/>
            <a:ext cx="3024336" cy="4524315"/>
          </a:xfrm>
          <a:prstGeom prst="rect">
            <a:avLst/>
          </a:prstGeom>
          <a:noFill/>
        </p:spPr>
        <p:txBody>
          <a:bodyPr wrap="square" rtlCol="0">
            <a:spAutoFit/>
          </a:bodyPr>
          <a:lstStyle/>
          <a:p>
            <a:r>
              <a:rPr lang="es-ES" dirty="0" err="1"/>
              <a:t>Overflow</a:t>
            </a:r>
            <a:r>
              <a:rPr lang="es-ES" dirty="0"/>
              <a:t> </a:t>
            </a:r>
            <a:endParaRPr lang="es-AR" dirty="0"/>
          </a:p>
          <a:p>
            <a:r>
              <a:rPr lang="es-ES" dirty="0"/>
              <a:t>NV = no hay desbordamiento; </a:t>
            </a:r>
            <a:endParaRPr lang="es-AR" dirty="0"/>
          </a:p>
          <a:p>
            <a:r>
              <a:rPr lang="es-ES" dirty="0"/>
              <a:t>OV = sí lo hay </a:t>
            </a:r>
            <a:endParaRPr lang="es-AR" dirty="0"/>
          </a:p>
          <a:p>
            <a:r>
              <a:rPr lang="es-ES" dirty="0"/>
              <a:t> </a:t>
            </a:r>
            <a:endParaRPr lang="es-AR" dirty="0"/>
          </a:p>
          <a:p>
            <a:r>
              <a:rPr lang="es-ES" dirty="0" err="1"/>
              <a:t>Direction</a:t>
            </a:r>
            <a:r>
              <a:rPr lang="es-ES" dirty="0"/>
              <a:t> </a:t>
            </a:r>
            <a:endParaRPr lang="es-AR" dirty="0"/>
          </a:p>
          <a:p>
            <a:r>
              <a:rPr lang="es-ES" dirty="0"/>
              <a:t>UP = hacia adelante; </a:t>
            </a:r>
            <a:endParaRPr lang="es-AR" dirty="0"/>
          </a:p>
          <a:p>
            <a:r>
              <a:rPr lang="es-ES" dirty="0"/>
              <a:t>DN = hacia </a:t>
            </a:r>
            <a:r>
              <a:rPr lang="es-ES" dirty="0" err="1"/>
              <a:t>atras</a:t>
            </a:r>
            <a:r>
              <a:rPr lang="es-ES" dirty="0"/>
              <a:t>; </a:t>
            </a:r>
            <a:endParaRPr lang="es-AR" dirty="0"/>
          </a:p>
          <a:p>
            <a:r>
              <a:rPr lang="es-ES" dirty="0"/>
              <a:t> </a:t>
            </a:r>
            <a:endParaRPr lang="es-AR" dirty="0"/>
          </a:p>
          <a:p>
            <a:r>
              <a:rPr lang="es-ES" dirty="0" err="1"/>
              <a:t>Interrupts</a:t>
            </a:r>
            <a:r>
              <a:rPr lang="es-ES" dirty="0"/>
              <a:t> </a:t>
            </a:r>
            <a:endParaRPr lang="es-AR" dirty="0"/>
          </a:p>
          <a:p>
            <a:r>
              <a:rPr lang="es-ES" dirty="0"/>
              <a:t>DI = desactivadas; </a:t>
            </a:r>
            <a:endParaRPr lang="es-AR" dirty="0"/>
          </a:p>
          <a:p>
            <a:r>
              <a:rPr lang="es-ES" dirty="0"/>
              <a:t>EI = activadas </a:t>
            </a:r>
            <a:endParaRPr lang="es-AR" dirty="0"/>
          </a:p>
          <a:p>
            <a:r>
              <a:rPr lang="es-ES" dirty="0"/>
              <a:t> </a:t>
            </a:r>
            <a:endParaRPr lang="es-AR" dirty="0"/>
          </a:p>
          <a:p>
            <a:r>
              <a:rPr lang="es-ES" dirty="0" err="1"/>
              <a:t>Sign</a:t>
            </a:r>
            <a:r>
              <a:rPr lang="es-ES" dirty="0"/>
              <a:t> </a:t>
            </a:r>
            <a:endParaRPr lang="es-AR" dirty="0"/>
          </a:p>
          <a:p>
            <a:r>
              <a:rPr lang="es-ES" dirty="0"/>
              <a:t>PL = positivo; </a:t>
            </a:r>
            <a:endParaRPr lang="es-AR" dirty="0"/>
          </a:p>
          <a:p>
            <a:r>
              <a:rPr lang="es-ES" dirty="0"/>
              <a:t>NG = negativo </a:t>
            </a:r>
            <a:endParaRPr lang="es-AR" dirty="0"/>
          </a:p>
          <a:p>
            <a:r>
              <a:rPr lang="es-ES" dirty="0"/>
              <a:t> </a:t>
            </a:r>
            <a:endParaRPr lang="es-AR" dirty="0"/>
          </a:p>
        </p:txBody>
      </p:sp>
      <p:sp>
        <p:nvSpPr>
          <p:cNvPr id="7" name="TextBox 6">
            <a:extLst>
              <a:ext uri="{FF2B5EF4-FFF2-40B4-BE49-F238E27FC236}">
                <a16:creationId xmlns:a16="http://schemas.microsoft.com/office/drawing/2014/main" id="{94EC0A74-CDE9-4E84-A466-C8A170BBE5B7}"/>
              </a:ext>
            </a:extLst>
          </p:cNvPr>
          <p:cNvSpPr txBox="1"/>
          <p:nvPr/>
        </p:nvSpPr>
        <p:spPr>
          <a:xfrm>
            <a:off x="9406780" y="1753097"/>
            <a:ext cx="2592288" cy="4801314"/>
          </a:xfrm>
          <a:prstGeom prst="rect">
            <a:avLst/>
          </a:prstGeom>
          <a:noFill/>
        </p:spPr>
        <p:txBody>
          <a:bodyPr wrap="square" rtlCol="0">
            <a:spAutoFit/>
          </a:bodyPr>
          <a:lstStyle/>
          <a:p>
            <a:r>
              <a:rPr lang="es-ES" dirty="0"/>
              <a:t>Zero </a:t>
            </a:r>
            <a:endParaRPr lang="es-AR" dirty="0"/>
          </a:p>
          <a:p>
            <a:r>
              <a:rPr lang="es-ES" dirty="0"/>
              <a:t>NZ = no es cero; </a:t>
            </a:r>
            <a:endParaRPr lang="es-AR" dirty="0"/>
          </a:p>
          <a:p>
            <a:r>
              <a:rPr lang="es-ES" dirty="0"/>
              <a:t>ZR = sí lo es </a:t>
            </a:r>
            <a:endParaRPr lang="es-AR" dirty="0"/>
          </a:p>
          <a:p>
            <a:r>
              <a:rPr lang="es-ES" dirty="0"/>
              <a:t> </a:t>
            </a:r>
            <a:endParaRPr lang="es-AR" dirty="0"/>
          </a:p>
          <a:p>
            <a:r>
              <a:rPr lang="es-ES" dirty="0" err="1"/>
              <a:t>Auxiliary</a:t>
            </a:r>
            <a:r>
              <a:rPr lang="es-ES" dirty="0"/>
              <a:t> </a:t>
            </a:r>
            <a:r>
              <a:rPr lang="es-ES" dirty="0" err="1"/>
              <a:t>Carry</a:t>
            </a:r>
            <a:r>
              <a:rPr lang="es-ES" dirty="0"/>
              <a:t> </a:t>
            </a:r>
            <a:endParaRPr lang="es-AR" dirty="0"/>
          </a:p>
          <a:p>
            <a:r>
              <a:rPr lang="es-ES" dirty="0"/>
              <a:t>NA = no hay acarreo auxiliar; </a:t>
            </a:r>
            <a:endParaRPr lang="es-AR" dirty="0"/>
          </a:p>
          <a:p>
            <a:r>
              <a:rPr lang="es-ES" dirty="0"/>
              <a:t>AC = hay acarreo auxiliar </a:t>
            </a:r>
            <a:endParaRPr lang="es-AR" dirty="0"/>
          </a:p>
          <a:p>
            <a:r>
              <a:rPr lang="es-ES" dirty="0"/>
              <a:t> </a:t>
            </a:r>
            <a:endParaRPr lang="es-AR" dirty="0"/>
          </a:p>
          <a:p>
            <a:r>
              <a:rPr lang="es-ES" dirty="0" err="1"/>
              <a:t>Parity</a:t>
            </a:r>
            <a:r>
              <a:rPr lang="es-ES" dirty="0"/>
              <a:t> </a:t>
            </a:r>
            <a:endParaRPr lang="es-AR" dirty="0"/>
          </a:p>
          <a:p>
            <a:r>
              <a:rPr lang="es-ES" dirty="0"/>
              <a:t>PO = paridad non; </a:t>
            </a:r>
            <a:endParaRPr lang="es-AR" dirty="0"/>
          </a:p>
          <a:p>
            <a:r>
              <a:rPr lang="es-ES" dirty="0"/>
              <a:t>PE = paridad par; </a:t>
            </a:r>
            <a:endParaRPr lang="es-AR" dirty="0"/>
          </a:p>
          <a:p>
            <a:r>
              <a:rPr lang="es-ES" dirty="0"/>
              <a:t> </a:t>
            </a:r>
            <a:endParaRPr lang="es-AR" dirty="0"/>
          </a:p>
          <a:p>
            <a:r>
              <a:rPr lang="es-ES" dirty="0" err="1"/>
              <a:t>Carry</a:t>
            </a:r>
            <a:r>
              <a:rPr lang="es-ES" dirty="0"/>
              <a:t> </a:t>
            </a:r>
            <a:endParaRPr lang="es-AR" dirty="0"/>
          </a:p>
          <a:p>
            <a:r>
              <a:rPr lang="es-ES" dirty="0"/>
              <a:t>NC = no hay acarreo; </a:t>
            </a:r>
            <a:endParaRPr lang="es-AR" dirty="0"/>
          </a:p>
          <a:p>
            <a:r>
              <a:rPr lang="es-ES" dirty="0"/>
              <a:t>CY = Sí lo hay</a:t>
            </a:r>
            <a:endParaRPr lang="es-AR" dirty="0"/>
          </a:p>
          <a:p>
            <a:endParaRPr lang="es-AR" dirty="0"/>
          </a:p>
        </p:txBody>
      </p:sp>
      <p:sp>
        <p:nvSpPr>
          <p:cNvPr id="8" name="TextBox 7">
            <a:extLst>
              <a:ext uri="{FF2B5EF4-FFF2-40B4-BE49-F238E27FC236}">
                <a16:creationId xmlns:a16="http://schemas.microsoft.com/office/drawing/2014/main" id="{07CEFF4E-C574-48BA-A3A8-13B8700B5E40}"/>
              </a:ext>
            </a:extLst>
          </p:cNvPr>
          <p:cNvSpPr txBox="1"/>
          <p:nvPr/>
        </p:nvSpPr>
        <p:spPr>
          <a:xfrm>
            <a:off x="1197868" y="1844824"/>
            <a:ext cx="4752528" cy="1477328"/>
          </a:xfrm>
          <a:prstGeom prst="rect">
            <a:avLst/>
          </a:prstGeom>
          <a:noFill/>
        </p:spPr>
        <p:txBody>
          <a:bodyPr wrap="square" rtlCol="0">
            <a:spAutoFit/>
          </a:bodyPr>
          <a:lstStyle/>
          <a:p>
            <a:r>
              <a:rPr lang="es-AR" dirty="0"/>
              <a:t>Suma:</a:t>
            </a:r>
          </a:p>
          <a:p>
            <a:r>
              <a:rPr lang="es-AR" dirty="0"/>
              <a:t>              11111111</a:t>
            </a:r>
          </a:p>
          <a:p>
            <a:r>
              <a:rPr lang="es-AR" dirty="0"/>
              <a:t>                00000001    -&gt;        1</a:t>
            </a:r>
            <a:r>
              <a:rPr lang="es-AR" baseline="-25000" dirty="0"/>
              <a:t>(10)</a:t>
            </a:r>
          </a:p>
          <a:p>
            <a:r>
              <a:rPr lang="es-AR" dirty="0"/>
              <a:t>                11111111    -&gt;      - 1</a:t>
            </a:r>
            <a:r>
              <a:rPr lang="es-AR" baseline="-25000" dirty="0"/>
              <a:t>(10)</a:t>
            </a:r>
          </a:p>
          <a:p>
            <a:r>
              <a:rPr lang="es-AR" dirty="0"/>
              <a:t>                00000000</a:t>
            </a:r>
          </a:p>
        </p:txBody>
      </p:sp>
      <p:cxnSp>
        <p:nvCxnSpPr>
          <p:cNvPr id="10" name="Straight Connector 9">
            <a:extLst>
              <a:ext uri="{FF2B5EF4-FFF2-40B4-BE49-F238E27FC236}">
                <a16:creationId xmlns:a16="http://schemas.microsoft.com/office/drawing/2014/main" id="{2AA3ADE1-5E91-4E99-AD2B-B0A8189D04F8}"/>
              </a:ext>
            </a:extLst>
          </p:cNvPr>
          <p:cNvCxnSpPr/>
          <p:nvPr/>
        </p:nvCxnSpPr>
        <p:spPr>
          <a:xfrm>
            <a:off x="1989956" y="2996952"/>
            <a:ext cx="1224136" cy="0"/>
          </a:xfrm>
          <a:prstGeom prst="line">
            <a:avLst/>
          </a:prstGeom>
          <a:ln>
            <a:solidFill>
              <a:srgbClr val="C00000"/>
            </a:solidFill>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193363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AR" dirty="0"/>
              <a:t>Ciclo de instrucción – Fase búsqueda</a:t>
            </a:r>
          </a:p>
        </p:txBody>
      </p:sp>
      <p:sp>
        <p:nvSpPr>
          <p:cNvPr id="7" name="Marcador de pie de página 6"/>
          <p:cNvSpPr>
            <a:spLocks noGrp="1"/>
          </p:cNvSpPr>
          <p:nvPr>
            <p:ph type="ftr" sz="quarter" idx="11"/>
          </p:nvPr>
        </p:nvSpPr>
        <p:spPr/>
        <p:txBody>
          <a:bodyPr/>
          <a:lstStyle/>
          <a:p>
            <a:r>
              <a:rPr lang="en-US" dirty="0" err="1"/>
              <a:t>Arquitectura</a:t>
            </a:r>
            <a:r>
              <a:rPr lang="en-US" dirty="0"/>
              <a:t> de </a:t>
            </a:r>
            <a:r>
              <a:rPr lang="en-US" dirty="0" err="1"/>
              <a:t>Computadores</a:t>
            </a:r>
            <a:endParaRPr lang="en-US" dirty="0"/>
          </a:p>
        </p:txBody>
      </p:sp>
      <p:sp>
        <p:nvSpPr>
          <p:cNvPr id="8" name="Marcador de número de diapositiva 7"/>
          <p:cNvSpPr>
            <a:spLocks noGrp="1"/>
          </p:cNvSpPr>
          <p:nvPr>
            <p:ph type="sldNum" sz="quarter" idx="12"/>
          </p:nvPr>
        </p:nvSpPr>
        <p:spPr/>
        <p:txBody>
          <a:bodyPr/>
          <a:lstStyle/>
          <a:p>
            <a:fld id="{E5137D0E-4A4F-4307-8994-C1891D747D59}" type="slidenum">
              <a:rPr lang="en-US" smtClean="0"/>
              <a:t>25</a:t>
            </a:fld>
            <a:endParaRPr lang="en-US" dirty="0"/>
          </a:p>
        </p:txBody>
      </p:sp>
      <p:sp>
        <p:nvSpPr>
          <p:cNvPr id="9" name="TextBox 8">
            <a:extLst>
              <a:ext uri="{FF2B5EF4-FFF2-40B4-BE49-F238E27FC236}">
                <a16:creationId xmlns:a16="http://schemas.microsoft.com/office/drawing/2014/main" id="{47BE571F-2055-485C-9FD3-0BCC4F25D872}"/>
              </a:ext>
            </a:extLst>
          </p:cNvPr>
          <p:cNvSpPr txBox="1"/>
          <p:nvPr/>
        </p:nvSpPr>
        <p:spPr>
          <a:xfrm>
            <a:off x="304038" y="1844824"/>
            <a:ext cx="2471737" cy="369332"/>
          </a:xfrm>
          <a:prstGeom prst="rect">
            <a:avLst/>
          </a:prstGeom>
          <a:noFill/>
          <a:ln>
            <a:noFill/>
          </a:ln>
        </p:spPr>
        <p:txBody>
          <a:bodyPr wrap="square" rtlCol="0">
            <a:spAutoFit/>
          </a:bodyPr>
          <a:lstStyle/>
          <a:p>
            <a:r>
              <a:rPr lang="es-AR" dirty="0"/>
              <a:t>CPU = CU + ALU</a:t>
            </a:r>
          </a:p>
        </p:txBody>
      </p:sp>
      <p:sp>
        <p:nvSpPr>
          <p:cNvPr id="11" name="Rectangle 10">
            <a:extLst>
              <a:ext uri="{FF2B5EF4-FFF2-40B4-BE49-F238E27FC236}">
                <a16:creationId xmlns:a16="http://schemas.microsoft.com/office/drawing/2014/main" id="{5EADCEB0-D947-4A8C-BB6C-4BBAEC7C8BF3}"/>
              </a:ext>
            </a:extLst>
          </p:cNvPr>
          <p:cNvSpPr/>
          <p:nvPr/>
        </p:nvSpPr>
        <p:spPr>
          <a:xfrm>
            <a:off x="1053852" y="2172578"/>
            <a:ext cx="2012926" cy="348867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2" name="Rectangle 11">
            <a:extLst>
              <a:ext uri="{FF2B5EF4-FFF2-40B4-BE49-F238E27FC236}">
                <a16:creationId xmlns:a16="http://schemas.microsoft.com/office/drawing/2014/main" id="{3F2168AD-96A6-4A66-B51E-8E4F85DE4D4A}"/>
              </a:ext>
            </a:extLst>
          </p:cNvPr>
          <p:cNvSpPr/>
          <p:nvPr/>
        </p:nvSpPr>
        <p:spPr>
          <a:xfrm>
            <a:off x="2327091" y="2132856"/>
            <a:ext cx="739687" cy="57582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s-AR" dirty="0"/>
              <a:t>MMU</a:t>
            </a:r>
          </a:p>
        </p:txBody>
      </p:sp>
      <p:sp>
        <p:nvSpPr>
          <p:cNvPr id="13" name="Rectangle 12">
            <a:extLst>
              <a:ext uri="{FF2B5EF4-FFF2-40B4-BE49-F238E27FC236}">
                <a16:creationId xmlns:a16="http://schemas.microsoft.com/office/drawing/2014/main" id="{7C6CACA4-49D8-4972-8785-C8942D552499}"/>
              </a:ext>
            </a:extLst>
          </p:cNvPr>
          <p:cNvSpPr/>
          <p:nvPr/>
        </p:nvSpPr>
        <p:spPr>
          <a:xfrm>
            <a:off x="1277018" y="3573016"/>
            <a:ext cx="1152128" cy="33855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solidFill>
                  <a:schemeClr val="tx1"/>
                </a:solidFill>
              </a:rPr>
              <a:t>0108</a:t>
            </a:r>
          </a:p>
        </p:txBody>
      </p:sp>
      <p:sp>
        <p:nvSpPr>
          <p:cNvPr id="14" name="TextBox 13">
            <a:extLst>
              <a:ext uri="{FF2B5EF4-FFF2-40B4-BE49-F238E27FC236}">
                <a16:creationId xmlns:a16="http://schemas.microsoft.com/office/drawing/2014/main" id="{826EFD9A-42EC-4A54-AABE-B80DE919AA2C}"/>
              </a:ext>
            </a:extLst>
          </p:cNvPr>
          <p:cNvSpPr txBox="1"/>
          <p:nvPr/>
        </p:nvSpPr>
        <p:spPr>
          <a:xfrm>
            <a:off x="159659" y="3088542"/>
            <a:ext cx="1152128" cy="338554"/>
          </a:xfrm>
          <a:prstGeom prst="rect">
            <a:avLst/>
          </a:prstGeom>
          <a:noFill/>
        </p:spPr>
        <p:txBody>
          <a:bodyPr wrap="square" rtlCol="0">
            <a:spAutoFit/>
          </a:bodyPr>
          <a:lstStyle/>
          <a:p>
            <a:r>
              <a:rPr lang="es-AR" sz="1600" dirty="0"/>
              <a:t>Registros</a:t>
            </a:r>
          </a:p>
        </p:txBody>
      </p:sp>
      <p:sp>
        <p:nvSpPr>
          <p:cNvPr id="15" name="Rectangle 14">
            <a:extLst>
              <a:ext uri="{FF2B5EF4-FFF2-40B4-BE49-F238E27FC236}">
                <a16:creationId xmlns:a16="http://schemas.microsoft.com/office/drawing/2014/main" id="{5352B5FC-8B56-4424-A5F5-A4FE60CFDBED}"/>
              </a:ext>
            </a:extLst>
          </p:cNvPr>
          <p:cNvSpPr/>
          <p:nvPr/>
        </p:nvSpPr>
        <p:spPr>
          <a:xfrm>
            <a:off x="17589" y="5764668"/>
            <a:ext cx="1080120" cy="54060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1200" dirty="0">
                <a:solidFill>
                  <a:schemeClr val="tx1"/>
                </a:solidFill>
              </a:rPr>
              <a:t>Reloj y Secuenciador</a:t>
            </a:r>
          </a:p>
        </p:txBody>
      </p:sp>
      <p:sp>
        <p:nvSpPr>
          <p:cNvPr id="16" name="Rectangle 15">
            <a:extLst>
              <a:ext uri="{FF2B5EF4-FFF2-40B4-BE49-F238E27FC236}">
                <a16:creationId xmlns:a16="http://schemas.microsoft.com/office/drawing/2014/main" id="{7E41CB7A-4530-4452-99E5-1298E70BFBA2}"/>
              </a:ext>
            </a:extLst>
          </p:cNvPr>
          <p:cNvSpPr/>
          <p:nvPr/>
        </p:nvSpPr>
        <p:spPr>
          <a:xfrm>
            <a:off x="5734372" y="2314056"/>
            <a:ext cx="1987289" cy="298864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7" name="TextBox 16">
            <a:extLst>
              <a:ext uri="{FF2B5EF4-FFF2-40B4-BE49-F238E27FC236}">
                <a16:creationId xmlns:a16="http://schemas.microsoft.com/office/drawing/2014/main" id="{7564D25A-AD24-412C-9E3C-5DD7668F3DD2}"/>
              </a:ext>
            </a:extLst>
          </p:cNvPr>
          <p:cNvSpPr txBox="1"/>
          <p:nvPr/>
        </p:nvSpPr>
        <p:spPr>
          <a:xfrm>
            <a:off x="6499278" y="1899921"/>
            <a:ext cx="2160240" cy="369332"/>
          </a:xfrm>
          <a:prstGeom prst="rect">
            <a:avLst/>
          </a:prstGeom>
          <a:noFill/>
        </p:spPr>
        <p:txBody>
          <a:bodyPr wrap="square" rtlCol="0">
            <a:spAutoFit/>
          </a:bodyPr>
          <a:lstStyle/>
          <a:p>
            <a:r>
              <a:rPr lang="es-AR" dirty="0"/>
              <a:t>Memoria Principal</a:t>
            </a:r>
          </a:p>
        </p:txBody>
      </p:sp>
      <p:cxnSp>
        <p:nvCxnSpPr>
          <p:cNvPr id="19" name="Connector: Elbow 18">
            <a:extLst>
              <a:ext uri="{FF2B5EF4-FFF2-40B4-BE49-F238E27FC236}">
                <a16:creationId xmlns:a16="http://schemas.microsoft.com/office/drawing/2014/main" id="{75548503-0049-4AE2-946E-93AC495961F1}"/>
              </a:ext>
            </a:extLst>
          </p:cNvPr>
          <p:cNvCxnSpPr>
            <a:cxnSpLocks/>
            <a:stCxn id="15" idx="0"/>
            <a:endCxn id="11" idx="1"/>
          </p:cNvCxnSpPr>
          <p:nvPr/>
        </p:nvCxnSpPr>
        <p:spPr>
          <a:xfrm rot="5400000" flipH="1" flipV="1">
            <a:off x="-118127" y="4592690"/>
            <a:ext cx="1847755" cy="496203"/>
          </a:xfrm>
          <a:prstGeom prst="bentConnector2">
            <a:avLst/>
          </a:prstGeom>
          <a:ln>
            <a:solidFill>
              <a:schemeClr val="accent1"/>
            </a:solidFill>
            <a:tailEnd type="none"/>
          </a:ln>
        </p:spPr>
        <p:style>
          <a:lnRef idx="1">
            <a:schemeClr val="accent1"/>
          </a:lnRef>
          <a:fillRef idx="0">
            <a:schemeClr val="accent1"/>
          </a:fillRef>
          <a:effectRef idx="0">
            <a:schemeClr val="accent1"/>
          </a:effectRef>
          <a:fontRef idx="minor">
            <a:schemeClr val="tx1"/>
          </a:fontRef>
        </p:style>
      </p:cxnSp>
      <p:sp>
        <p:nvSpPr>
          <p:cNvPr id="22" name="Arrow: Left-Right 21">
            <a:extLst>
              <a:ext uri="{FF2B5EF4-FFF2-40B4-BE49-F238E27FC236}">
                <a16:creationId xmlns:a16="http://schemas.microsoft.com/office/drawing/2014/main" id="{26F8B1D8-734B-40C5-9152-CFD7D42E669A}"/>
              </a:ext>
            </a:extLst>
          </p:cNvPr>
          <p:cNvSpPr/>
          <p:nvPr/>
        </p:nvSpPr>
        <p:spPr>
          <a:xfrm>
            <a:off x="3142083" y="5298039"/>
            <a:ext cx="2535141" cy="507225"/>
          </a:xfrm>
          <a:prstGeom prst="leftRightArrow">
            <a:avLst>
              <a:gd name="adj1" fmla="val 38733"/>
              <a:gd name="adj2" fmla="val 50000"/>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24" name="TextBox 23">
            <a:extLst>
              <a:ext uri="{FF2B5EF4-FFF2-40B4-BE49-F238E27FC236}">
                <a16:creationId xmlns:a16="http://schemas.microsoft.com/office/drawing/2014/main" id="{1FF6C66B-FBEC-4052-A8AF-CBC140198C7E}"/>
              </a:ext>
            </a:extLst>
          </p:cNvPr>
          <p:cNvSpPr txBox="1"/>
          <p:nvPr/>
        </p:nvSpPr>
        <p:spPr>
          <a:xfrm>
            <a:off x="3469254" y="5131658"/>
            <a:ext cx="1468708" cy="369332"/>
          </a:xfrm>
          <a:prstGeom prst="rect">
            <a:avLst/>
          </a:prstGeom>
          <a:noFill/>
        </p:spPr>
        <p:txBody>
          <a:bodyPr wrap="square" rtlCol="0">
            <a:spAutoFit/>
          </a:bodyPr>
          <a:lstStyle/>
          <a:p>
            <a:r>
              <a:rPr lang="es-AR" dirty="0"/>
              <a:t>Bus de datos</a:t>
            </a:r>
          </a:p>
        </p:txBody>
      </p:sp>
      <p:sp>
        <p:nvSpPr>
          <p:cNvPr id="25" name="Arrow: Right 24">
            <a:extLst>
              <a:ext uri="{FF2B5EF4-FFF2-40B4-BE49-F238E27FC236}">
                <a16:creationId xmlns:a16="http://schemas.microsoft.com/office/drawing/2014/main" id="{FD14DCAC-2D11-40EC-BC33-CC76EDAC416B}"/>
              </a:ext>
            </a:extLst>
          </p:cNvPr>
          <p:cNvSpPr/>
          <p:nvPr/>
        </p:nvSpPr>
        <p:spPr>
          <a:xfrm>
            <a:off x="3090244" y="2620751"/>
            <a:ext cx="2024175" cy="718268"/>
          </a:xfrm>
          <a:prstGeom prst="rightArrow">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dirty="0"/>
          </a:p>
        </p:txBody>
      </p:sp>
      <p:sp>
        <p:nvSpPr>
          <p:cNvPr id="26" name="TextBox 25">
            <a:extLst>
              <a:ext uri="{FF2B5EF4-FFF2-40B4-BE49-F238E27FC236}">
                <a16:creationId xmlns:a16="http://schemas.microsoft.com/office/drawing/2014/main" id="{EB0C876F-1507-40C8-852B-C71868242D5F}"/>
              </a:ext>
            </a:extLst>
          </p:cNvPr>
          <p:cNvSpPr txBox="1"/>
          <p:nvPr/>
        </p:nvSpPr>
        <p:spPr>
          <a:xfrm>
            <a:off x="3105016" y="2810788"/>
            <a:ext cx="2144495" cy="369332"/>
          </a:xfrm>
          <a:prstGeom prst="rect">
            <a:avLst/>
          </a:prstGeom>
          <a:noFill/>
        </p:spPr>
        <p:txBody>
          <a:bodyPr wrap="square" rtlCol="0">
            <a:spAutoFit/>
          </a:bodyPr>
          <a:lstStyle/>
          <a:p>
            <a:r>
              <a:rPr lang="es-AR" dirty="0"/>
              <a:t>Bus de direcciones</a:t>
            </a:r>
          </a:p>
        </p:txBody>
      </p:sp>
      <p:cxnSp>
        <p:nvCxnSpPr>
          <p:cNvPr id="30" name="Connector: Elbow 29">
            <a:extLst>
              <a:ext uri="{FF2B5EF4-FFF2-40B4-BE49-F238E27FC236}">
                <a16:creationId xmlns:a16="http://schemas.microsoft.com/office/drawing/2014/main" id="{567584AA-F0F3-49D1-A665-5C218BE157E6}"/>
              </a:ext>
            </a:extLst>
          </p:cNvPr>
          <p:cNvCxnSpPr>
            <a:cxnSpLocks/>
            <a:stCxn id="11" idx="0"/>
            <a:endCxn id="3" idx="0"/>
          </p:cNvCxnSpPr>
          <p:nvPr/>
        </p:nvCxnSpPr>
        <p:spPr>
          <a:xfrm rot="16200000" flipH="1">
            <a:off x="4178698" y="54195"/>
            <a:ext cx="113826" cy="4350592"/>
          </a:xfrm>
          <a:prstGeom prst="bentConnector3">
            <a:avLst>
              <a:gd name="adj1" fmla="val -200833"/>
            </a:avLst>
          </a:prstGeom>
          <a:ln w="28575" cmpd="sng">
            <a:solidFill>
              <a:srgbClr val="C0000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E12F0518-A04D-4BEE-B060-49178D278047}"/>
              </a:ext>
            </a:extLst>
          </p:cNvPr>
          <p:cNvSpPr txBox="1"/>
          <p:nvPr/>
        </p:nvSpPr>
        <p:spPr>
          <a:xfrm>
            <a:off x="3323637" y="1940041"/>
            <a:ext cx="1731204" cy="369332"/>
          </a:xfrm>
          <a:prstGeom prst="rect">
            <a:avLst/>
          </a:prstGeom>
          <a:noFill/>
        </p:spPr>
        <p:txBody>
          <a:bodyPr wrap="square" rtlCol="0">
            <a:spAutoFit/>
          </a:bodyPr>
          <a:lstStyle/>
          <a:p>
            <a:r>
              <a:rPr lang="es-AR" dirty="0"/>
              <a:t>Bus de Control</a:t>
            </a:r>
          </a:p>
        </p:txBody>
      </p:sp>
      <p:sp>
        <p:nvSpPr>
          <p:cNvPr id="3" name="TextBox 2">
            <a:extLst>
              <a:ext uri="{FF2B5EF4-FFF2-40B4-BE49-F238E27FC236}">
                <a16:creationId xmlns:a16="http://schemas.microsoft.com/office/drawing/2014/main" id="{DA2AAA00-C3D6-4EB7-8DCE-ACB2CF7F1D15}"/>
              </a:ext>
            </a:extLst>
          </p:cNvPr>
          <p:cNvSpPr txBox="1"/>
          <p:nvPr/>
        </p:nvSpPr>
        <p:spPr>
          <a:xfrm>
            <a:off x="5863306" y="2286404"/>
            <a:ext cx="1095202" cy="307777"/>
          </a:xfrm>
          <a:prstGeom prst="rect">
            <a:avLst/>
          </a:prstGeom>
          <a:noFill/>
        </p:spPr>
        <p:txBody>
          <a:bodyPr wrap="square" rtlCol="0">
            <a:spAutoFit/>
          </a:bodyPr>
          <a:lstStyle/>
          <a:p>
            <a:r>
              <a:rPr lang="es-AR" sz="1400" dirty="0"/>
              <a:t>Segmento</a:t>
            </a:r>
          </a:p>
        </p:txBody>
      </p:sp>
      <p:sp>
        <p:nvSpPr>
          <p:cNvPr id="5" name="Rectangle 4">
            <a:extLst>
              <a:ext uri="{FF2B5EF4-FFF2-40B4-BE49-F238E27FC236}">
                <a16:creationId xmlns:a16="http://schemas.microsoft.com/office/drawing/2014/main" id="{76AA58E3-8A58-48E3-B95E-2A3A17EF48B8}"/>
              </a:ext>
            </a:extLst>
          </p:cNvPr>
          <p:cNvSpPr/>
          <p:nvPr/>
        </p:nvSpPr>
        <p:spPr>
          <a:xfrm>
            <a:off x="5878388" y="2608899"/>
            <a:ext cx="1293112" cy="2548293"/>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cxnSp>
        <p:nvCxnSpPr>
          <p:cNvPr id="23" name="Straight Connector 22">
            <a:extLst>
              <a:ext uri="{FF2B5EF4-FFF2-40B4-BE49-F238E27FC236}">
                <a16:creationId xmlns:a16="http://schemas.microsoft.com/office/drawing/2014/main" id="{24FC67D0-8799-4F07-A159-89E263C36504}"/>
              </a:ext>
            </a:extLst>
          </p:cNvPr>
          <p:cNvCxnSpPr>
            <a:cxnSpLocks/>
          </p:cNvCxnSpPr>
          <p:nvPr/>
        </p:nvCxnSpPr>
        <p:spPr>
          <a:xfrm>
            <a:off x="5878388" y="3573016"/>
            <a:ext cx="1293112" cy="0"/>
          </a:xfrm>
          <a:prstGeom prst="line">
            <a:avLst/>
          </a:prstGeom>
          <a:ln w="19050">
            <a:solidFill>
              <a:schemeClr val="tx1">
                <a:lumMod val="65000"/>
                <a:lumOff val="3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27D9C884-3A63-4921-A05A-C5AA48665BA8}"/>
              </a:ext>
            </a:extLst>
          </p:cNvPr>
          <p:cNvCxnSpPr>
            <a:cxnSpLocks/>
          </p:cNvCxnSpPr>
          <p:nvPr/>
        </p:nvCxnSpPr>
        <p:spPr>
          <a:xfrm>
            <a:off x="5878388" y="4408107"/>
            <a:ext cx="1283106" cy="0"/>
          </a:xfrm>
          <a:prstGeom prst="line">
            <a:avLst/>
          </a:prstGeom>
          <a:ln w="19050">
            <a:solidFill>
              <a:schemeClr val="tx1">
                <a:lumMod val="65000"/>
                <a:lumOff val="35000"/>
              </a:schemeClr>
            </a:solidFill>
            <a:tailEnd type="non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FFEC59C9-40EA-42BB-85D1-6A06A34B248D}"/>
              </a:ext>
            </a:extLst>
          </p:cNvPr>
          <p:cNvSpPr txBox="1"/>
          <p:nvPr/>
        </p:nvSpPr>
        <p:spPr>
          <a:xfrm>
            <a:off x="7124135" y="2935977"/>
            <a:ext cx="673012" cy="276999"/>
          </a:xfrm>
          <a:prstGeom prst="rect">
            <a:avLst/>
          </a:prstGeom>
          <a:noFill/>
        </p:spPr>
        <p:txBody>
          <a:bodyPr wrap="square" rtlCol="0">
            <a:spAutoFit/>
          </a:bodyPr>
          <a:lstStyle/>
          <a:p>
            <a:r>
              <a:rPr lang="es-AR" sz="1200" dirty="0"/>
              <a:t>Código</a:t>
            </a:r>
          </a:p>
        </p:txBody>
      </p:sp>
      <p:sp>
        <p:nvSpPr>
          <p:cNvPr id="38" name="TextBox 37">
            <a:extLst>
              <a:ext uri="{FF2B5EF4-FFF2-40B4-BE49-F238E27FC236}">
                <a16:creationId xmlns:a16="http://schemas.microsoft.com/office/drawing/2014/main" id="{C5E6218B-072F-42FD-8821-663AD01FCE8A}"/>
              </a:ext>
            </a:extLst>
          </p:cNvPr>
          <p:cNvSpPr txBox="1"/>
          <p:nvPr/>
        </p:nvSpPr>
        <p:spPr>
          <a:xfrm>
            <a:off x="7160380" y="3789040"/>
            <a:ext cx="673012" cy="276999"/>
          </a:xfrm>
          <a:prstGeom prst="rect">
            <a:avLst/>
          </a:prstGeom>
          <a:noFill/>
        </p:spPr>
        <p:txBody>
          <a:bodyPr wrap="square" rtlCol="0">
            <a:spAutoFit/>
          </a:bodyPr>
          <a:lstStyle/>
          <a:p>
            <a:r>
              <a:rPr lang="es-AR" sz="1200" dirty="0"/>
              <a:t>Datos</a:t>
            </a:r>
          </a:p>
        </p:txBody>
      </p:sp>
      <p:sp>
        <p:nvSpPr>
          <p:cNvPr id="39" name="TextBox 38">
            <a:extLst>
              <a:ext uri="{FF2B5EF4-FFF2-40B4-BE49-F238E27FC236}">
                <a16:creationId xmlns:a16="http://schemas.microsoft.com/office/drawing/2014/main" id="{C79C867C-D201-4DD3-8B2A-777E5EF3287A}"/>
              </a:ext>
            </a:extLst>
          </p:cNvPr>
          <p:cNvSpPr txBox="1"/>
          <p:nvPr/>
        </p:nvSpPr>
        <p:spPr>
          <a:xfrm>
            <a:off x="7221600" y="4520153"/>
            <a:ext cx="673012" cy="276999"/>
          </a:xfrm>
          <a:prstGeom prst="rect">
            <a:avLst/>
          </a:prstGeom>
          <a:noFill/>
        </p:spPr>
        <p:txBody>
          <a:bodyPr wrap="square" rtlCol="0">
            <a:spAutoFit/>
          </a:bodyPr>
          <a:lstStyle/>
          <a:p>
            <a:r>
              <a:rPr lang="es-AR" sz="1200" dirty="0"/>
              <a:t>Pila</a:t>
            </a:r>
          </a:p>
        </p:txBody>
      </p:sp>
      <p:sp>
        <p:nvSpPr>
          <p:cNvPr id="35" name="TextBox 34">
            <a:extLst>
              <a:ext uri="{FF2B5EF4-FFF2-40B4-BE49-F238E27FC236}">
                <a16:creationId xmlns:a16="http://schemas.microsoft.com/office/drawing/2014/main" id="{AB423831-1A4C-446A-8D18-4F2B3CD80ADB}"/>
              </a:ext>
            </a:extLst>
          </p:cNvPr>
          <p:cNvSpPr txBox="1"/>
          <p:nvPr/>
        </p:nvSpPr>
        <p:spPr>
          <a:xfrm>
            <a:off x="5446340" y="2368900"/>
            <a:ext cx="230885" cy="2893100"/>
          </a:xfrm>
          <a:prstGeom prst="rect">
            <a:avLst/>
          </a:prstGeom>
          <a:noFill/>
          <a:ln>
            <a:solidFill>
              <a:schemeClr val="tx1"/>
            </a:solidFill>
          </a:ln>
        </p:spPr>
        <p:txBody>
          <a:bodyPr wrap="square" rtlCol="0">
            <a:spAutoFit/>
          </a:bodyPr>
          <a:lstStyle/>
          <a:p>
            <a:r>
              <a:rPr lang="es-AR" sz="1400" dirty="0"/>
              <a:t>Decodifica</a:t>
            </a:r>
          </a:p>
          <a:p>
            <a:r>
              <a:rPr lang="es-AR" sz="1400" dirty="0" err="1"/>
              <a:t>dor</a:t>
            </a:r>
            <a:endParaRPr lang="es-AR" sz="1400" dirty="0"/>
          </a:p>
        </p:txBody>
      </p:sp>
      <p:sp>
        <p:nvSpPr>
          <p:cNvPr id="40" name="TextBox 39">
            <a:extLst>
              <a:ext uri="{FF2B5EF4-FFF2-40B4-BE49-F238E27FC236}">
                <a16:creationId xmlns:a16="http://schemas.microsoft.com/office/drawing/2014/main" id="{F80A03E0-D205-4C17-8B81-0FEF3D672625}"/>
              </a:ext>
            </a:extLst>
          </p:cNvPr>
          <p:cNvSpPr txBox="1"/>
          <p:nvPr/>
        </p:nvSpPr>
        <p:spPr>
          <a:xfrm>
            <a:off x="5164519" y="2564904"/>
            <a:ext cx="281821" cy="830997"/>
          </a:xfrm>
          <a:prstGeom prst="rect">
            <a:avLst/>
          </a:prstGeom>
          <a:noFill/>
          <a:ln>
            <a:solidFill>
              <a:schemeClr val="tx1"/>
            </a:solidFill>
          </a:ln>
        </p:spPr>
        <p:txBody>
          <a:bodyPr wrap="square" rtlCol="0">
            <a:spAutoFit/>
          </a:bodyPr>
          <a:lstStyle/>
          <a:p>
            <a:r>
              <a:rPr lang="es-AR" sz="1600" dirty="0"/>
              <a:t>MAR</a:t>
            </a:r>
          </a:p>
        </p:txBody>
      </p:sp>
      <p:sp>
        <p:nvSpPr>
          <p:cNvPr id="52" name="TextBox 51">
            <a:extLst>
              <a:ext uri="{FF2B5EF4-FFF2-40B4-BE49-F238E27FC236}">
                <a16:creationId xmlns:a16="http://schemas.microsoft.com/office/drawing/2014/main" id="{4D45D782-8CD4-4880-970E-64A7513F6B3B}"/>
              </a:ext>
            </a:extLst>
          </p:cNvPr>
          <p:cNvSpPr txBox="1"/>
          <p:nvPr/>
        </p:nvSpPr>
        <p:spPr>
          <a:xfrm>
            <a:off x="2542124" y="3573016"/>
            <a:ext cx="383936" cy="338554"/>
          </a:xfrm>
          <a:prstGeom prst="rect">
            <a:avLst/>
          </a:prstGeom>
          <a:noFill/>
        </p:spPr>
        <p:txBody>
          <a:bodyPr wrap="square" rtlCol="0">
            <a:spAutoFit/>
          </a:bodyPr>
          <a:lstStyle/>
          <a:p>
            <a:r>
              <a:rPr lang="es-AR" sz="1600" dirty="0"/>
              <a:t>IP</a:t>
            </a:r>
          </a:p>
        </p:txBody>
      </p:sp>
      <p:sp>
        <p:nvSpPr>
          <p:cNvPr id="53" name="Rectangle 52">
            <a:extLst>
              <a:ext uri="{FF2B5EF4-FFF2-40B4-BE49-F238E27FC236}">
                <a16:creationId xmlns:a16="http://schemas.microsoft.com/office/drawing/2014/main" id="{6FE970FD-72BE-4661-9A02-D93DC1EFA2B3}"/>
              </a:ext>
            </a:extLst>
          </p:cNvPr>
          <p:cNvSpPr/>
          <p:nvPr/>
        </p:nvSpPr>
        <p:spPr>
          <a:xfrm>
            <a:off x="1277018" y="4005064"/>
            <a:ext cx="1152128" cy="28803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solidFill>
                  <a:schemeClr val="tx1"/>
                </a:solidFill>
              </a:rPr>
              <a:t>13E0</a:t>
            </a:r>
          </a:p>
        </p:txBody>
      </p:sp>
      <p:sp>
        <p:nvSpPr>
          <p:cNvPr id="54" name="TextBox 53">
            <a:extLst>
              <a:ext uri="{FF2B5EF4-FFF2-40B4-BE49-F238E27FC236}">
                <a16:creationId xmlns:a16="http://schemas.microsoft.com/office/drawing/2014/main" id="{4224A43F-2632-47D8-860A-D1AC49316ED2}"/>
              </a:ext>
            </a:extLst>
          </p:cNvPr>
          <p:cNvSpPr txBox="1"/>
          <p:nvPr/>
        </p:nvSpPr>
        <p:spPr>
          <a:xfrm>
            <a:off x="2566020" y="4026550"/>
            <a:ext cx="480500" cy="338554"/>
          </a:xfrm>
          <a:prstGeom prst="rect">
            <a:avLst/>
          </a:prstGeom>
          <a:noFill/>
        </p:spPr>
        <p:txBody>
          <a:bodyPr wrap="square" rtlCol="0">
            <a:spAutoFit/>
          </a:bodyPr>
          <a:lstStyle/>
          <a:p>
            <a:r>
              <a:rPr lang="es-AR" sz="1600" dirty="0"/>
              <a:t>DS</a:t>
            </a:r>
          </a:p>
        </p:txBody>
      </p:sp>
      <p:sp>
        <p:nvSpPr>
          <p:cNvPr id="55" name="Rectangle 54">
            <a:extLst>
              <a:ext uri="{FF2B5EF4-FFF2-40B4-BE49-F238E27FC236}">
                <a16:creationId xmlns:a16="http://schemas.microsoft.com/office/drawing/2014/main" id="{6C6C8648-0986-4E7F-94BF-3947B5E5BDE9}"/>
              </a:ext>
            </a:extLst>
          </p:cNvPr>
          <p:cNvSpPr/>
          <p:nvPr/>
        </p:nvSpPr>
        <p:spPr>
          <a:xfrm>
            <a:off x="1282658" y="4365104"/>
            <a:ext cx="1152128" cy="28803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solidFill>
                  <a:schemeClr val="tx1"/>
                </a:solidFill>
              </a:rPr>
              <a:t>13E0</a:t>
            </a:r>
          </a:p>
        </p:txBody>
      </p:sp>
      <p:sp>
        <p:nvSpPr>
          <p:cNvPr id="56" name="TextBox 55">
            <a:extLst>
              <a:ext uri="{FF2B5EF4-FFF2-40B4-BE49-F238E27FC236}">
                <a16:creationId xmlns:a16="http://schemas.microsoft.com/office/drawing/2014/main" id="{723AFD2B-BDC6-4255-AD10-3FFDF248EE71}"/>
              </a:ext>
            </a:extLst>
          </p:cNvPr>
          <p:cNvSpPr txBox="1"/>
          <p:nvPr/>
        </p:nvSpPr>
        <p:spPr>
          <a:xfrm>
            <a:off x="2566019" y="4365104"/>
            <a:ext cx="480501" cy="338554"/>
          </a:xfrm>
          <a:prstGeom prst="rect">
            <a:avLst/>
          </a:prstGeom>
          <a:noFill/>
        </p:spPr>
        <p:txBody>
          <a:bodyPr wrap="square" rtlCol="0">
            <a:spAutoFit/>
          </a:bodyPr>
          <a:lstStyle/>
          <a:p>
            <a:r>
              <a:rPr lang="es-AR" sz="1600" dirty="0"/>
              <a:t>CS</a:t>
            </a:r>
          </a:p>
        </p:txBody>
      </p:sp>
      <p:sp>
        <p:nvSpPr>
          <p:cNvPr id="57" name="TextBox 56">
            <a:extLst>
              <a:ext uri="{FF2B5EF4-FFF2-40B4-BE49-F238E27FC236}">
                <a16:creationId xmlns:a16="http://schemas.microsoft.com/office/drawing/2014/main" id="{97BA9DA0-5614-452F-B0A8-B32C1714173D}"/>
              </a:ext>
            </a:extLst>
          </p:cNvPr>
          <p:cNvSpPr txBox="1"/>
          <p:nvPr/>
        </p:nvSpPr>
        <p:spPr>
          <a:xfrm>
            <a:off x="1064278" y="2298358"/>
            <a:ext cx="574279" cy="338554"/>
          </a:xfrm>
          <a:prstGeom prst="rect">
            <a:avLst/>
          </a:prstGeom>
          <a:noFill/>
        </p:spPr>
        <p:txBody>
          <a:bodyPr wrap="square" rtlCol="0">
            <a:spAutoFit/>
          </a:bodyPr>
          <a:lstStyle/>
          <a:p>
            <a:r>
              <a:rPr lang="es-AR" sz="1600" dirty="0"/>
              <a:t>CU</a:t>
            </a:r>
          </a:p>
        </p:txBody>
      </p:sp>
      <p:sp>
        <p:nvSpPr>
          <p:cNvPr id="63" name="Rectangle 62">
            <a:extLst>
              <a:ext uri="{FF2B5EF4-FFF2-40B4-BE49-F238E27FC236}">
                <a16:creationId xmlns:a16="http://schemas.microsoft.com/office/drawing/2014/main" id="{F970C109-DC4C-4B1F-883C-EDE32C525F7B}"/>
              </a:ext>
            </a:extLst>
          </p:cNvPr>
          <p:cNvSpPr/>
          <p:nvPr/>
        </p:nvSpPr>
        <p:spPr>
          <a:xfrm>
            <a:off x="1272420" y="4755362"/>
            <a:ext cx="1221591" cy="3385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t>8826 0004      </a:t>
            </a:r>
          </a:p>
        </p:txBody>
      </p:sp>
      <p:sp>
        <p:nvSpPr>
          <p:cNvPr id="71" name="TextBox 70">
            <a:extLst>
              <a:ext uri="{FF2B5EF4-FFF2-40B4-BE49-F238E27FC236}">
                <a16:creationId xmlns:a16="http://schemas.microsoft.com/office/drawing/2014/main" id="{959D4DFD-D1B3-4A3E-BF87-F8FFA2C72F62}"/>
              </a:ext>
            </a:extLst>
          </p:cNvPr>
          <p:cNvSpPr txBox="1"/>
          <p:nvPr/>
        </p:nvSpPr>
        <p:spPr>
          <a:xfrm>
            <a:off x="1250681" y="5085184"/>
            <a:ext cx="552985" cy="276999"/>
          </a:xfrm>
          <a:prstGeom prst="rect">
            <a:avLst/>
          </a:prstGeom>
          <a:noFill/>
        </p:spPr>
        <p:txBody>
          <a:bodyPr wrap="square" rtlCol="0">
            <a:spAutoFit/>
          </a:bodyPr>
          <a:lstStyle/>
          <a:p>
            <a:r>
              <a:rPr lang="es-AR" sz="1200" dirty="0"/>
              <a:t>COP</a:t>
            </a:r>
          </a:p>
        </p:txBody>
      </p:sp>
      <p:sp>
        <p:nvSpPr>
          <p:cNvPr id="72" name="TextBox 71">
            <a:extLst>
              <a:ext uri="{FF2B5EF4-FFF2-40B4-BE49-F238E27FC236}">
                <a16:creationId xmlns:a16="http://schemas.microsoft.com/office/drawing/2014/main" id="{16AA6F80-1D99-46D3-A730-8C5542A66A4D}"/>
              </a:ext>
            </a:extLst>
          </p:cNvPr>
          <p:cNvSpPr txBox="1"/>
          <p:nvPr/>
        </p:nvSpPr>
        <p:spPr>
          <a:xfrm>
            <a:off x="1868532" y="5085184"/>
            <a:ext cx="625480" cy="276999"/>
          </a:xfrm>
          <a:prstGeom prst="rect">
            <a:avLst/>
          </a:prstGeom>
          <a:noFill/>
        </p:spPr>
        <p:txBody>
          <a:bodyPr wrap="square" rtlCol="0">
            <a:spAutoFit/>
          </a:bodyPr>
          <a:lstStyle/>
          <a:p>
            <a:r>
              <a:rPr lang="es-AR" sz="1200" dirty="0"/>
              <a:t>DATA</a:t>
            </a:r>
          </a:p>
        </p:txBody>
      </p:sp>
      <p:cxnSp>
        <p:nvCxnSpPr>
          <p:cNvPr id="74" name="Straight Connector 73">
            <a:extLst>
              <a:ext uri="{FF2B5EF4-FFF2-40B4-BE49-F238E27FC236}">
                <a16:creationId xmlns:a16="http://schemas.microsoft.com/office/drawing/2014/main" id="{FCBB656F-9F3A-4A12-A7F5-1973CF15DC57}"/>
              </a:ext>
            </a:extLst>
          </p:cNvPr>
          <p:cNvCxnSpPr>
            <a:cxnSpLocks/>
            <a:stCxn id="63" idx="0"/>
            <a:endCxn id="63" idx="2"/>
          </p:cNvCxnSpPr>
          <p:nvPr/>
        </p:nvCxnSpPr>
        <p:spPr>
          <a:xfrm>
            <a:off x="1883216" y="4755362"/>
            <a:ext cx="0" cy="338554"/>
          </a:xfrm>
          <a:prstGeom prst="line">
            <a:avLst/>
          </a:prstGeom>
          <a:ln>
            <a:solidFill>
              <a:srgbClr val="C00000"/>
            </a:solidFill>
            <a:tailEnd type="none"/>
          </a:ln>
        </p:spPr>
        <p:style>
          <a:lnRef idx="1">
            <a:schemeClr val="accent1"/>
          </a:lnRef>
          <a:fillRef idx="0">
            <a:schemeClr val="accent1"/>
          </a:fillRef>
          <a:effectRef idx="0">
            <a:schemeClr val="accent1"/>
          </a:effectRef>
          <a:fontRef idx="minor">
            <a:schemeClr val="tx1"/>
          </a:fontRef>
        </p:style>
      </p:cxnSp>
      <p:sp>
        <p:nvSpPr>
          <p:cNvPr id="77" name="Rectangle 76">
            <a:extLst>
              <a:ext uri="{FF2B5EF4-FFF2-40B4-BE49-F238E27FC236}">
                <a16:creationId xmlns:a16="http://schemas.microsoft.com/office/drawing/2014/main" id="{996763BB-9941-4915-91CD-5000581FC5BC}"/>
              </a:ext>
            </a:extLst>
          </p:cNvPr>
          <p:cNvSpPr/>
          <p:nvPr/>
        </p:nvSpPr>
        <p:spPr>
          <a:xfrm>
            <a:off x="1264362" y="5293971"/>
            <a:ext cx="1099942" cy="33855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sz="1200" dirty="0"/>
          </a:p>
        </p:txBody>
      </p:sp>
      <p:sp>
        <p:nvSpPr>
          <p:cNvPr id="78" name="TextBox 77">
            <a:extLst>
              <a:ext uri="{FF2B5EF4-FFF2-40B4-BE49-F238E27FC236}">
                <a16:creationId xmlns:a16="http://schemas.microsoft.com/office/drawing/2014/main" id="{B733BF60-450F-47DA-92AA-1CE07E609F05}"/>
              </a:ext>
            </a:extLst>
          </p:cNvPr>
          <p:cNvSpPr txBox="1"/>
          <p:nvPr/>
        </p:nvSpPr>
        <p:spPr>
          <a:xfrm>
            <a:off x="1282468" y="5302703"/>
            <a:ext cx="1099943" cy="276999"/>
          </a:xfrm>
          <a:prstGeom prst="rect">
            <a:avLst/>
          </a:prstGeom>
          <a:noFill/>
        </p:spPr>
        <p:txBody>
          <a:bodyPr wrap="square" rtlCol="0">
            <a:spAutoFit/>
          </a:bodyPr>
          <a:lstStyle/>
          <a:p>
            <a:r>
              <a:rPr lang="es-AR" sz="1200" dirty="0"/>
              <a:t>Decodificador</a:t>
            </a:r>
          </a:p>
        </p:txBody>
      </p:sp>
      <p:sp>
        <p:nvSpPr>
          <p:cNvPr id="79" name="TextBox 78">
            <a:extLst>
              <a:ext uri="{FF2B5EF4-FFF2-40B4-BE49-F238E27FC236}">
                <a16:creationId xmlns:a16="http://schemas.microsoft.com/office/drawing/2014/main" id="{B09FCBE1-2346-4786-979C-FC4F5134402A}"/>
              </a:ext>
            </a:extLst>
          </p:cNvPr>
          <p:cNvSpPr txBox="1"/>
          <p:nvPr/>
        </p:nvSpPr>
        <p:spPr>
          <a:xfrm>
            <a:off x="5806380" y="5445224"/>
            <a:ext cx="1800200" cy="369332"/>
          </a:xfrm>
          <a:prstGeom prst="rect">
            <a:avLst/>
          </a:prstGeom>
          <a:noFill/>
          <a:ln>
            <a:solidFill>
              <a:schemeClr val="accent1">
                <a:shade val="50000"/>
              </a:schemeClr>
            </a:solidFill>
          </a:ln>
        </p:spPr>
        <p:txBody>
          <a:bodyPr wrap="square" rtlCol="0">
            <a:spAutoFit/>
          </a:bodyPr>
          <a:lstStyle/>
          <a:p>
            <a:r>
              <a:rPr lang="es-AR" dirty="0"/>
              <a:t>MDR</a:t>
            </a:r>
          </a:p>
        </p:txBody>
      </p:sp>
      <p:sp>
        <p:nvSpPr>
          <p:cNvPr id="80" name="TextBox 79">
            <a:extLst>
              <a:ext uri="{FF2B5EF4-FFF2-40B4-BE49-F238E27FC236}">
                <a16:creationId xmlns:a16="http://schemas.microsoft.com/office/drawing/2014/main" id="{56CE3940-AE91-4244-8596-73AB9345F4D3}"/>
              </a:ext>
            </a:extLst>
          </p:cNvPr>
          <p:cNvSpPr txBox="1"/>
          <p:nvPr/>
        </p:nvSpPr>
        <p:spPr>
          <a:xfrm>
            <a:off x="1557908" y="5733256"/>
            <a:ext cx="1780098" cy="646331"/>
          </a:xfrm>
          <a:prstGeom prst="rect">
            <a:avLst/>
          </a:prstGeom>
          <a:noFill/>
          <a:ln>
            <a:solidFill>
              <a:schemeClr val="tx1"/>
            </a:solidFill>
          </a:ln>
        </p:spPr>
        <p:txBody>
          <a:bodyPr wrap="square" rtlCol="0">
            <a:spAutoFit/>
          </a:bodyPr>
          <a:lstStyle/>
          <a:p>
            <a:r>
              <a:rPr lang="es-AR" dirty="0"/>
              <a:t>ALU</a:t>
            </a:r>
          </a:p>
          <a:p>
            <a:r>
              <a:rPr lang="es-AR" dirty="0"/>
              <a:t>Registros - </a:t>
            </a:r>
            <a:r>
              <a:rPr lang="es-AR" dirty="0" err="1"/>
              <a:t>Flags</a:t>
            </a:r>
            <a:endParaRPr lang="es-AR" dirty="0"/>
          </a:p>
        </p:txBody>
      </p:sp>
      <p:cxnSp>
        <p:nvCxnSpPr>
          <p:cNvPr id="82" name="Connector: Elbow 81">
            <a:extLst>
              <a:ext uri="{FF2B5EF4-FFF2-40B4-BE49-F238E27FC236}">
                <a16:creationId xmlns:a16="http://schemas.microsoft.com/office/drawing/2014/main" id="{E3065689-FF3A-4A91-A016-48804FCD7F8E}"/>
              </a:ext>
            </a:extLst>
          </p:cNvPr>
          <p:cNvCxnSpPr>
            <a:cxnSpLocks/>
            <a:endCxn id="80" idx="1"/>
          </p:cNvCxnSpPr>
          <p:nvPr/>
        </p:nvCxnSpPr>
        <p:spPr>
          <a:xfrm rot="16200000" flipH="1">
            <a:off x="1206709" y="5705223"/>
            <a:ext cx="395172" cy="307225"/>
          </a:xfrm>
          <a:prstGeom prst="bentConnector2">
            <a:avLst/>
          </a:prstGeom>
          <a:ln>
            <a:solidFill>
              <a:schemeClr val="tx1"/>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84" name="TextBox 83">
            <a:extLst>
              <a:ext uri="{FF2B5EF4-FFF2-40B4-BE49-F238E27FC236}">
                <a16:creationId xmlns:a16="http://schemas.microsoft.com/office/drawing/2014/main" id="{47CB250E-7E42-47FF-B01F-AE8BD333A6AC}"/>
              </a:ext>
            </a:extLst>
          </p:cNvPr>
          <p:cNvSpPr txBox="1"/>
          <p:nvPr/>
        </p:nvSpPr>
        <p:spPr>
          <a:xfrm>
            <a:off x="2498832" y="4797152"/>
            <a:ext cx="480501" cy="338554"/>
          </a:xfrm>
          <a:prstGeom prst="rect">
            <a:avLst/>
          </a:prstGeom>
          <a:noFill/>
        </p:spPr>
        <p:txBody>
          <a:bodyPr wrap="square" rtlCol="0">
            <a:spAutoFit/>
          </a:bodyPr>
          <a:lstStyle/>
          <a:p>
            <a:r>
              <a:rPr lang="es-AR" sz="1600" dirty="0"/>
              <a:t>IR</a:t>
            </a:r>
          </a:p>
        </p:txBody>
      </p:sp>
      <p:sp>
        <p:nvSpPr>
          <p:cNvPr id="10" name="TextBox 9">
            <a:extLst>
              <a:ext uri="{FF2B5EF4-FFF2-40B4-BE49-F238E27FC236}">
                <a16:creationId xmlns:a16="http://schemas.microsoft.com/office/drawing/2014/main" id="{CD2540FD-143B-427C-8B6B-DC86CA5F957E}"/>
              </a:ext>
            </a:extLst>
          </p:cNvPr>
          <p:cNvSpPr txBox="1"/>
          <p:nvPr/>
        </p:nvSpPr>
        <p:spPr>
          <a:xfrm>
            <a:off x="5789290" y="1772816"/>
            <a:ext cx="881186" cy="307777"/>
          </a:xfrm>
          <a:prstGeom prst="rect">
            <a:avLst/>
          </a:prstGeom>
          <a:noFill/>
        </p:spPr>
        <p:txBody>
          <a:bodyPr wrap="square" rtlCol="0">
            <a:spAutoFit/>
          </a:bodyPr>
          <a:lstStyle/>
          <a:p>
            <a:r>
              <a:rPr lang="es-AR" sz="1400" dirty="0"/>
              <a:t>RD/WR</a:t>
            </a:r>
          </a:p>
        </p:txBody>
      </p:sp>
      <p:sp>
        <p:nvSpPr>
          <p:cNvPr id="27" name="Oval 26">
            <a:extLst>
              <a:ext uri="{FF2B5EF4-FFF2-40B4-BE49-F238E27FC236}">
                <a16:creationId xmlns:a16="http://schemas.microsoft.com/office/drawing/2014/main" id="{0EFF4CF3-1EC1-433E-86A7-D5DDAF9D19C4}"/>
              </a:ext>
            </a:extLst>
          </p:cNvPr>
          <p:cNvSpPr/>
          <p:nvPr/>
        </p:nvSpPr>
        <p:spPr>
          <a:xfrm>
            <a:off x="5806380" y="1772816"/>
            <a:ext cx="360040" cy="32458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58" name="Rectangle 57">
            <a:extLst>
              <a:ext uri="{FF2B5EF4-FFF2-40B4-BE49-F238E27FC236}">
                <a16:creationId xmlns:a16="http://schemas.microsoft.com/office/drawing/2014/main" id="{A60934FD-EA76-458E-95C3-59EB5E20A439}"/>
              </a:ext>
            </a:extLst>
          </p:cNvPr>
          <p:cNvSpPr/>
          <p:nvPr/>
        </p:nvSpPr>
        <p:spPr>
          <a:xfrm>
            <a:off x="1269876" y="3162454"/>
            <a:ext cx="1152128" cy="33855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dirty="0">
              <a:solidFill>
                <a:schemeClr val="tx1"/>
              </a:solidFill>
            </a:endParaRPr>
          </a:p>
        </p:txBody>
      </p:sp>
      <p:sp>
        <p:nvSpPr>
          <p:cNvPr id="59" name="TextBox 58">
            <a:extLst>
              <a:ext uri="{FF2B5EF4-FFF2-40B4-BE49-F238E27FC236}">
                <a16:creationId xmlns:a16="http://schemas.microsoft.com/office/drawing/2014/main" id="{80DB2D42-912B-4987-8B6A-4D60B0773291}"/>
              </a:ext>
            </a:extLst>
          </p:cNvPr>
          <p:cNvSpPr txBox="1"/>
          <p:nvPr/>
        </p:nvSpPr>
        <p:spPr>
          <a:xfrm>
            <a:off x="2552300" y="3193231"/>
            <a:ext cx="383936" cy="307777"/>
          </a:xfrm>
          <a:prstGeom prst="rect">
            <a:avLst/>
          </a:prstGeom>
          <a:noFill/>
        </p:spPr>
        <p:txBody>
          <a:bodyPr wrap="square" rtlCol="0">
            <a:spAutoFit/>
          </a:bodyPr>
          <a:lstStyle/>
          <a:p>
            <a:r>
              <a:rPr lang="es-AR" sz="1400" dirty="0"/>
              <a:t>BX</a:t>
            </a:r>
          </a:p>
        </p:txBody>
      </p:sp>
      <p:sp>
        <p:nvSpPr>
          <p:cNvPr id="60" name="Rectangle 59">
            <a:extLst>
              <a:ext uri="{FF2B5EF4-FFF2-40B4-BE49-F238E27FC236}">
                <a16:creationId xmlns:a16="http://schemas.microsoft.com/office/drawing/2014/main" id="{8095F4E5-6EE7-4646-BB02-39F893DF81F6}"/>
              </a:ext>
            </a:extLst>
          </p:cNvPr>
          <p:cNvSpPr/>
          <p:nvPr/>
        </p:nvSpPr>
        <p:spPr>
          <a:xfrm>
            <a:off x="1269876" y="2780928"/>
            <a:ext cx="1152128" cy="33855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dirty="0">
              <a:solidFill>
                <a:schemeClr val="tx1"/>
              </a:solidFill>
            </a:endParaRPr>
          </a:p>
        </p:txBody>
      </p:sp>
      <p:sp>
        <p:nvSpPr>
          <p:cNvPr id="62" name="TextBox 61">
            <a:extLst>
              <a:ext uri="{FF2B5EF4-FFF2-40B4-BE49-F238E27FC236}">
                <a16:creationId xmlns:a16="http://schemas.microsoft.com/office/drawing/2014/main" id="{2486059D-B478-417D-AE91-8FF19DE72FA7}"/>
              </a:ext>
            </a:extLst>
          </p:cNvPr>
          <p:cNvSpPr txBox="1"/>
          <p:nvPr/>
        </p:nvSpPr>
        <p:spPr>
          <a:xfrm>
            <a:off x="2561983" y="2838707"/>
            <a:ext cx="383936" cy="307777"/>
          </a:xfrm>
          <a:prstGeom prst="rect">
            <a:avLst/>
          </a:prstGeom>
          <a:noFill/>
        </p:spPr>
        <p:txBody>
          <a:bodyPr wrap="square" rtlCol="0">
            <a:spAutoFit/>
          </a:bodyPr>
          <a:lstStyle/>
          <a:p>
            <a:r>
              <a:rPr lang="es-AR" sz="1400" dirty="0"/>
              <a:t>AX</a:t>
            </a:r>
          </a:p>
        </p:txBody>
      </p:sp>
      <p:sp>
        <p:nvSpPr>
          <p:cNvPr id="61" name="TextBox 60">
            <a:extLst>
              <a:ext uri="{FF2B5EF4-FFF2-40B4-BE49-F238E27FC236}">
                <a16:creationId xmlns:a16="http://schemas.microsoft.com/office/drawing/2014/main" id="{1D440186-076F-4B16-887F-CF34AAFB6C1A}"/>
              </a:ext>
            </a:extLst>
          </p:cNvPr>
          <p:cNvSpPr txBox="1"/>
          <p:nvPr/>
        </p:nvSpPr>
        <p:spPr>
          <a:xfrm>
            <a:off x="8453492" y="3308852"/>
            <a:ext cx="3990175" cy="3046988"/>
          </a:xfrm>
          <a:prstGeom prst="rect">
            <a:avLst/>
          </a:prstGeom>
          <a:noFill/>
        </p:spPr>
        <p:txBody>
          <a:bodyPr wrap="square" rtlCol="0">
            <a:spAutoFit/>
          </a:bodyPr>
          <a:lstStyle/>
          <a:p>
            <a:r>
              <a:rPr lang="es-AR" sz="1600" dirty="0"/>
              <a:t>-a0100</a:t>
            </a:r>
          </a:p>
          <a:p>
            <a:r>
              <a:rPr lang="es-AR" sz="1600" dirty="0"/>
              <a:t>13E0:0100 </a:t>
            </a:r>
            <a:r>
              <a:rPr lang="es-AR" sz="1600" dirty="0" err="1"/>
              <a:t>mov</a:t>
            </a:r>
            <a:r>
              <a:rPr lang="es-AR" sz="1600" dirty="0"/>
              <a:t> ah,[0300]</a:t>
            </a:r>
          </a:p>
          <a:p>
            <a:r>
              <a:rPr lang="es-AR" sz="1600" dirty="0"/>
              <a:t>13E0:0104 </a:t>
            </a:r>
            <a:r>
              <a:rPr lang="es-AR" sz="1600" dirty="0" err="1"/>
              <a:t>add</a:t>
            </a:r>
            <a:r>
              <a:rPr lang="es-AR" sz="1600" dirty="0"/>
              <a:t> ah,[0301]</a:t>
            </a:r>
          </a:p>
          <a:p>
            <a:r>
              <a:rPr lang="es-AR" sz="1600" dirty="0"/>
              <a:t>13E0:0108 </a:t>
            </a:r>
            <a:r>
              <a:rPr lang="es-AR" sz="1600" dirty="0" err="1"/>
              <a:t>mov</a:t>
            </a:r>
            <a:r>
              <a:rPr lang="es-AR" sz="1600" dirty="0"/>
              <a:t> [0400], ah</a:t>
            </a:r>
          </a:p>
          <a:p>
            <a:r>
              <a:rPr lang="es-AR" sz="1600" dirty="0"/>
              <a:t>13E0:010C </a:t>
            </a:r>
            <a:r>
              <a:rPr lang="es-AR" sz="1600" dirty="0" err="1"/>
              <a:t>ret</a:t>
            </a:r>
            <a:endParaRPr lang="es-AR" sz="1600" dirty="0"/>
          </a:p>
          <a:p>
            <a:r>
              <a:rPr lang="es-AR" sz="1600" dirty="0"/>
              <a:t>13E0:010D</a:t>
            </a:r>
          </a:p>
          <a:p>
            <a:endParaRPr lang="es-AR" sz="1600" dirty="0"/>
          </a:p>
          <a:p>
            <a:r>
              <a:rPr lang="es-AR" sz="1600" dirty="0"/>
              <a:t>-u</a:t>
            </a:r>
          </a:p>
          <a:p>
            <a:r>
              <a:rPr lang="es-AR" sz="1600" dirty="0"/>
              <a:t>13E0:0100 8A260003   MOV     AH,[0300]</a:t>
            </a:r>
          </a:p>
          <a:p>
            <a:r>
              <a:rPr lang="es-AR" sz="1600" dirty="0"/>
              <a:t>13E0:0104 02260103    ADD     AH,[0301]</a:t>
            </a:r>
          </a:p>
          <a:p>
            <a:r>
              <a:rPr lang="es-AR" sz="1600" dirty="0"/>
              <a:t>13E0:0108 88260004    MOV     [0400],AH</a:t>
            </a:r>
          </a:p>
          <a:p>
            <a:r>
              <a:rPr lang="es-AR" sz="1600" dirty="0"/>
              <a:t>13E0:010C C3                 RET</a:t>
            </a:r>
            <a:endParaRPr lang="es-AR" sz="1600" b="1" dirty="0"/>
          </a:p>
        </p:txBody>
      </p:sp>
      <p:sp>
        <p:nvSpPr>
          <p:cNvPr id="64" name="TextBox 63">
            <a:extLst>
              <a:ext uri="{FF2B5EF4-FFF2-40B4-BE49-F238E27FC236}">
                <a16:creationId xmlns:a16="http://schemas.microsoft.com/office/drawing/2014/main" id="{BE6AE431-9BCF-45F8-B2B8-603904B75F9A}"/>
              </a:ext>
            </a:extLst>
          </p:cNvPr>
          <p:cNvSpPr txBox="1"/>
          <p:nvPr/>
        </p:nvSpPr>
        <p:spPr>
          <a:xfrm>
            <a:off x="5950396" y="2620751"/>
            <a:ext cx="1098253" cy="830997"/>
          </a:xfrm>
          <a:prstGeom prst="rect">
            <a:avLst/>
          </a:prstGeom>
          <a:noFill/>
        </p:spPr>
        <p:txBody>
          <a:bodyPr wrap="square" rtlCol="0">
            <a:spAutoFit/>
          </a:bodyPr>
          <a:lstStyle/>
          <a:p>
            <a:pPr>
              <a:buClr>
                <a:srgbClr val="C00000"/>
              </a:buClr>
            </a:pPr>
            <a:r>
              <a:rPr lang="es-AR" sz="1200" dirty="0"/>
              <a:t>8A260003 02260103 88260004</a:t>
            </a:r>
          </a:p>
          <a:p>
            <a:pPr>
              <a:buClr>
                <a:srgbClr val="C00000"/>
              </a:buClr>
            </a:pPr>
            <a:r>
              <a:rPr lang="es-AR" sz="1200" dirty="0"/>
              <a:t>C3</a:t>
            </a:r>
            <a:endParaRPr lang="es-AR" sz="1200" b="1" dirty="0"/>
          </a:p>
        </p:txBody>
      </p:sp>
      <p:sp>
        <p:nvSpPr>
          <p:cNvPr id="65" name="TextBox 64">
            <a:extLst>
              <a:ext uri="{FF2B5EF4-FFF2-40B4-BE49-F238E27FC236}">
                <a16:creationId xmlns:a16="http://schemas.microsoft.com/office/drawing/2014/main" id="{1F3954A6-D70E-4EBE-9814-506BFF712CE0}"/>
              </a:ext>
            </a:extLst>
          </p:cNvPr>
          <p:cNvSpPr txBox="1"/>
          <p:nvPr/>
        </p:nvSpPr>
        <p:spPr>
          <a:xfrm>
            <a:off x="5950396" y="3604374"/>
            <a:ext cx="1134498" cy="646331"/>
          </a:xfrm>
          <a:prstGeom prst="rect">
            <a:avLst/>
          </a:prstGeom>
          <a:noFill/>
        </p:spPr>
        <p:txBody>
          <a:bodyPr wrap="square" rtlCol="0">
            <a:spAutoFit/>
          </a:bodyPr>
          <a:lstStyle/>
          <a:p>
            <a:r>
              <a:rPr lang="es-AR" sz="1200" dirty="0"/>
              <a:t>01</a:t>
            </a:r>
          </a:p>
          <a:p>
            <a:r>
              <a:rPr lang="es-AR" sz="1200" dirty="0"/>
              <a:t>FF</a:t>
            </a:r>
          </a:p>
          <a:p>
            <a:r>
              <a:rPr lang="es-AR" sz="1200" dirty="0"/>
              <a:t>--</a:t>
            </a:r>
          </a:p>
        </p:txBody>
      </p:sp>
      <p:cxnSp>
        <p:nvCxnSpPr>
          <p:cNvPr id="20" name="Straight Arrow Connector 19">
            <a:extLst>
              <a:ext uri="{FF2B5EF4-FFF2-40B4-BE49-F238E27FC236}">
                <a16:creationId xmlns:a16="http://schemas.microsoft.com/office/drawing/2014/main" id="{4C7AB96B-4A47-436D-8FD8-3FD3CD5AEA28}"/>
              </a:ext>
            </a:extLst>
          </p:cNvPr>
          <p:cNvCxnSpPr/>
          <p:nvPr/>
        </p:nvCxnSpPr>
        <p:spPr>
          <a:xfrm>
            <a:off x="2926060" y="2594181"/>
            <a:ext cx="216023" cy="108370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C5503E46-D1C2-481B-82FB-3C8E2BFD790B}"/>
              </a:ext>
            </a:extLst>
          </p:cNvPr>
          <p:cNvSpPr/>
          <p:nvPr/>
        </p:nvSpPr>
        <p:spPr>
          <a:xfrm>
            <a:off x="1311787" y="2838707"/>
            <a:ext cx="518365" cy="2302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t>00</a:t>
            </a:r>
          </a:p>
        </p:txBody>
      </p:sp>
      <p:sp>
        <p:nvSpPr>
          <p:cNvPr id="67" name="TextBox 66">
            <a:extLst>
              <a:ext uri="{FF2B5EF4-FFF2-40B4-BE49-F238E27FC236}">
                <a16:creationId xmlns:a16="http://schemas.microsoft.com/office/drawing/2014/main" id="{CBAB8541-ADBF-4363-A683-F4C6BF8867AD}"/>
              </a:ext>
            </a:extLst>
          </p:cNvPr>
          <p:cNvSpPr txBox="1"/>
          <p:nvPr/>
        </p:nvSpPr>
        <p:spPr>
          <a:xfrm>
            <a:off x="8571078" y="1740344"/>
            <a:ext cx="3378107" cy="1754326"/>
          </a:xfrm>
          <a:prstGeom prst="rect">
            <a:avLst/>
          </a:prstGeom>
          <a:noFill/>
        </p:spPr>
        <p:txBody>
          <a:bodyPr wrap="square" rtlCol="0">
            <a:spAutoFit/>
          </a:bodyPr>
          <a:lstStyle/>
          <a:p>
            <a:r>
              <a:rPr lang="es-AR" b="1" dirty="0"/>
              <a:t>Fase de búsqueda:</a:t>
            </a:r>
            <a:endParaRPr lang="es-AR" dirty="0"/>
          </a:p>
          <a:p>
            <a:pPr marL="285750" indent="-285750">
              <a:buFont typeface="Arial" panose="020B0604020202020204" pitchFamily="34" charset="0"/>
              <a:buChar char="•"/>
            </a:pPr>
            <a:r>
              <a:rPr lang="es-AR" dirty="0"/>
              <a:t>Calculo de la dirección física de la instrucción.</a:t>
            </a:r>
          </a:p>
          <a:p>
            <a:pPr marL="285750" indent="-285750">
              <a:buFont typeface="Arial" panose="020B0604020202020204" pitchFamily="34" charset="0"/>
              <a:buChar char="•"/>
            </a:pPr>
            <a:r>
              <a:rPr lang="es-AR" dirty="0"/>
              <a:t>Dar orden de lectura RD</a:t>
            </a:r>
          </a:p>
          <a:p>
            <a:pPr marL="285750" indent="-285750">
              <a:buFont typeface="Arial" panose="020B0604020202020204" pitchFamily="34" charset="0"/>
              <a:buChar char="•"/>
            </a:pPr>
            <a:r>
              <a:rPr lang="es-AR" dirty="0"/>
              <a:t>Se carga el registro IR</a:t>
            </a:r>
          </a:p>
          <a:p>
            <a:endParaRPr lang="es-AR" dirty="0"/>
          </a:p>
        </p:txBody>
      </p:sp>
      <p:sp>
        <p:nvSpPr>
          <p:cNvPr id="68" name="TextBox 67">
            <a:extLst>
              <a:ext uri="{FF2B5EF4-FFF2-40B4-BE49-F238E27FC236}">
                <a16:creationId xmlns:a16="http://schemas.microsoft.com/office/drawing/2014/main" id="{A2E397FC-6A37-492D-81A5-2537DE5ECF9B}"/>
              </a:ext>
            </a:extLst>
          </p:cNvPr>
          <p:cNvSpPr txBox="1"/>
          <p:nvPr/>
        </p:nvSpPr>
        <p:spPr>
          <a:xfrm>
            <a:off x="3174368" y="3430218"/>
            <a:ext cx="2196485" cy="1169551"/>
          </a:xfrm>
          <a:prstGeom prst="rect">
            <a:avLst/>
          </a:prstGeom>
          <a:noFill/>
        </p:spPr>
        <p:txBody>
          <a:bodyPr wrap="square" rtlCol="0">
            <a:spAutoFit/>
          </a:bodyPr>
          <a:lstStyle/>
          <a:p>
            <a:r>
              <a:rPr lang="es-AR" sz="1400" dirty="0"/>
              <a:t>Dirección lógica de la instrucción  CS:IP</a:t>
            </a:r>
          </a:p>
          <a:p>
            <a:endParaRPr lang="es-AR" sz="1400" dirty="0"/>
          </a:p>
          <a:p>
            <a:r>
              <a:rPr lang="es-AR" sz="1400" dirty="0"/>
              <a:t>Dirección física</a:t>
            </a:r>
          </a:p>
          <a:p>
            <a:r>
              <a:rPr lang="es-AR" sz="1400" dirty="0"/>
              <a:t>13E0 * 10 + 0108 = 13F08</a:t>
            </a:r>
          </a:p>
        </p:txBody>
      </p:sp>
    </p:spTree>
    <p:extLst>
      <p:ext uri="{BB962C8B-B14F-4D97-AF65-F5344CB8AC3E}">
        <p14:creationId xmlns:p14="http://schemas.microsoft.com/office/powerpoint/2010/main" val="8780993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AR" dirty="0"/>
              <a:t>Ciclo de instrucción – Fase ejecución</a:t>
            </a:r>
          </a:p>
        </p:txBody>
      </p:sp>
      <p:sp>
        <p:nvSpPr>
          <p:cNvPr id="7" name="Marcador de pie de página 6"/>
          <p:cNvSpPr>
            <a:spLocks noGrp="1"/>
          </p:cNvSpPr>
          <p:nvPr>
            <p:ph type="ftr" sz="quarter" idx="11"/>
          </p:nvPr>
        </p:nvSpPr>
        <p:spPr/>
        <p:txBody>
          <a:bodyPr/>
          <a:lstStyle/>
          <a:p>
            <a:r>
              <a:rPr lang="en-US" dirty="0" err="1"/>
              <a:t>Arquitectura</a:t>
            </a:r>
            <a:r>
              <a:rPr lang="en-US" dirty="0"/>
              <a:t> de </a:t>
            </a:r>
            <a:r>
              <a:rPr lang="en-US" dirty="0" err="1"/>
              <a:t>Computadores</a:t>
            </a:r>
            <a:endParaRPr lang="en-US" dirty="0"/>
          </a:p>
        </p:txBody>
      </p:sp>
      <p:sp>
        <p:nvSpPr>
          <p:cNvPr id="8" name="Marcador de número de diapositiva 7"/>
          <p:cNvSpPr>
            <a:spLocks noGrp="1"/>
          </p:cNvSpPr>
          <p:nvPr>
            <p:ph type="sldNum" sz="quarter" idx="12"/>
          </p:nvPr>
        </p:nvSpPr>
        <p:spPr/>
        <p:txBody>
          <a:bodyPr/>
          <a:lstStyle/>
          <a:p>
            <a:fld id="{E5137D0E-4A4F-4307-8994-C1891D747D59}" type="slidenum">
              <a:rPr lang="en-US" smtClean="0"/>
              <a:t>26</a:t>
            </a:fld>
            <a:endParaRPr lang="en-US" dirty="0"/>
          </a:p>
        </p:txBody>
      </p:sp>
      <p:sp>
        <p:nvSpPr>
          <p:cNvPr id="9" name="TextBox 8">
            <a:extLst>
              <a:ext uri="{FF2B5EF4-FFF2-40B4-BE49-F238E27FC236}">
                <a16:creationId xmlns:a16="http://schemas.microsoft.com/office/drawing/2014/main" id="{47BE571F-2055-485C-9FD3-0BCC4F25D872}"/>
              </a:ext>
            </a:extLst>
          </p:cNvPr>
          <p:cNvSpPr txBox="1"/>
          <p:nvPr/>
        </p:nvSpPr>
        <p:spPr>
          <a:xfrm>
            <a:off x="304038" y="1844824"/>
            <a:ext cx="2471737" cy="369332"/>
          </a:xfrm>
          <a:prstGeom prst="rect">
            <a:avLst/>
          </a:prstGeom>
          <a:noFill/>
          <a:ln>
            <a:noFill/>
          </a:ln>
        </p:spPr>
        <p:txBody>
          <a:bodyPr wrap="square" rtlCol="0">
            <a:spAutoFit/>
          </a:bodyPr>
          <a:lstStyle/>
          <a:p>
            <a:r>
              <a:rPr lang="es-AR" dirty="0"/>
              <a:t>CPU = CU + ALU</a:t>
            </a:r>
          </a:p>
        </p:txBody>
      </p:sp>
      <p:sp>
        <p:nvSpPr>
          <p:cNvPr id="11" name="Rectangle 10">
            <a:extLst>
              <a:ext uri="{FF2B5EF4-FFF2-40B4-BE49-F238E27FC236}">
                <a16:creationId xmlns:a16="http://schemas.microsoft.com/office/drawing/2014/main" id="{5EADCEB0-D947-4A8C-BB6C-4BBAEC7C8BF3}"/>
              </a:ext>
            </a:extLst>
          </p:cNvPr>
          <p:cNvSpPr/>
          <p:nvPr/>
        </p:nvSpPr>
        <p:spPr>
          <a:xfrm>
            <a:off x="1053852" y="2172578"/>
            <a:ext cx="2012926" cy="348867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2" name="Rectangle 11">
            <a:extLst>
              <a:ext uri="{FF2B5EF4-FFF2-40B4-BE49-F238E27FC236}">
                <a16:creationId xmlns:a16="http://schemas.microsoft.com/office/drawing/2014/main" id="{3F2168AD-96A6-4A66-B51E-8E4F85DE4D4A}"/>
              </a:ext>
            </a:extLst>
          </p:cNvPr>
          <p:cNvSpPr/>
          <p:nvPr/>
        </p:nvSpPr>
        <p:spPr>
          <a:xfrm>
            <a:off x="2327091" y="2132856"/>
            <a:ext cx="739687" cy="57582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s-AR" dirty="0"/>
              <a:t>MMU</a:t>
            </a:r>
          </a:p>
        </p:txBody>
      </p:sp>
      <p:sp>
        <p:nvSpPr>
          <p:cNvPr id="13" name="Rectangle 12">
            <a:extLst>
              <a:ext uri="{FF2B5EF4-FFF2-40B4-BE49-F238E27FC236}">
                <a16:creationId xmlns:a16="http://schemas.microsoft.com/office/drawing/2014/main" id="{7C6CACA4-49D8-4972-8785-C8942D552499}"/>
              </a:ext>
            </a:extLst>
          </p:cNvPr>
          <p:cNvSpPr/>
          <p:nvPr/>
        </p:nvSpPr>
        <p:spPr>
          <a:xfrm>
            <a:off x="1277018" y="3573016"/>
            <a:ext cx="1152128" cy="33855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solidFill>
                  <a:schemeClr val="tx1"/>
                </a:solidFill>
              </a:rPr>
              <a:t>010C</a:t>
            </a:r>
          </a:p>
        </p:txBody>
      </p:sp>
      <p:sp>
        <p:nvSpPr>
          <p:cNvPr id="14" name="TextBox 13">
            <a:extLst>
              <a:ext uri="{FF2B5EF4-FFF2-40B4-BE49-F238E27FC236}">
                <a16:creationId xmlns:a16="http://schemas.microsoft.com/office/drawing/2014/main" id="{826EFD9A-42EC-4A54-AABE-B80DE919AA2C}"/>
              </a:ext>
            </a:extLst>
          </p:cNvPr>
          <p:cNvSpPr txBox="1"/>
          <p:nvPr/>
        </p:nvSpPr>
        <p:spPr>
          <a:xfrm>
            <a:off x="159659" y="3088542"/>
            <a:ext cx="1152128" cy="338554"/>
          </a:xfrm>
          <a:prstGeom prst="rect">
            <a:avLst/>
          </a:prstGeom>
          <a:noFill/>
        </p:spPr>
        <p:txBody>
          <a:bodyPr wrap="square" rtlCol="0">
            <a:spAutoFit/>
          </a:bodyPr>
          <a:lstStyle/>
          <a:p>
            <a:r>
              <a:rPr lang="es-AR" sz="1600" dirty="0"/>
              <a:t>Registros</a:t>
            </a:r>
          </a:p>
        </p:txBody>
      </p:sp>
      <p:sp>
        <p:nvSpPr>
          <p:cNvPr id="15" name="Rectangle 14">
            <a:extLst>
              <a:ext uri="{FF2B5EF4-FFF2-40B4-BE49-F238E27FC236}">
                <a16:creationId xmlns:a16="http://schemas.microsoft.com/office/drawing/2014/main" id="{5352B5FC-8B56-4424-A5F5-A4FE60CFDBED}"/>
              </a:ext>
            </a:extLst>
          </p:cNvPr>
          <p:cNvSpPr/>
          <p:nvPr/>
        </p:nvSpPr>
        <p:spPr>
          <a:xfrm>
            <a:off x="17589" y="5764668"/>
            <a:ext cx="1080120" cy="54060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1200" dirty="0">
                <a:solidFill>
                  <a:schemeClr val="tx1"/>
                </a:solidFill>
              </a:rPr>
              <a:t>Reloj y Secuenciador</a:t>
            </a:r>
          </a:p>
        </p:txBody>
      </p:sp>
      <p:sp>
        <p:nvSpPr>
          <p:cNvPr id="16" name="Rectangle 15">
            <a:extLst>
              <a:ext uri="{FF2B5EF4-FFF2-40B4-BE49-F238E27FC236}">
                <a16:creationId xmlns:a16="http://schemas.microsoft.com/office/drawing/2014/main" id="{7E41CB7A-4530-4452-99E5-1298E70BFBA2}"/>
              </a:ext>
            </a:extLst>
          </p:cNvPr>
          <p:cNvSpPr/>
          <p:nvPr/>
        </p:nvSpPr>
        <p:spPr>
          <a:xfrm>
            <a:off x="5734372" y="2314056"/>
            <a:ext cx="1987289" cy="298864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7" name="TextBox 16">
            <a:extLst>
              <a:ext uri="{FF2B5EF4-FFF2-40B4-BE49-F238E27FC236}">
                <a16:creationId xmlns:a16="http://schemas.microsoft.com/office/drawing/2014/main" id="{7564D25A-AD24-412C-9E3C-5DD7668F3DD2}"/>
              </a:ext>
            </a:extLst>
          </p:cNvPr>
          <p:cNvSpPr txBox="1"/>
          <p:nvPr/>
        </p:nvSpPr>
        <p:spPr>
          <a:xfrm>
            <a:off x="6499278" y="1899921"/>
            <a:ext cx="2160240" cy="369332"/>
          </a:xfrm>
          <a:prstGeom prst="rect">
            <a:avLst/>
          </a:prstGeom>
          <a:noFill/>
        </p:spPr>
        <p:txBody>
          <a:bodyPr wrap="square" rtlCol="0">
            <a:spAutoFit/>
          </a:bodyPr>
          <a:lstStyle/>
          <a:p>
            <a:r>
              <a:rPr lang="es-AR" dirty="0"/>
              <a:t>Memoria Principal</a:t>
            </a:r>
          </a:p>
        </p:txBody>
      </p:sp>
      <p:cxnSp>
        <p:nvCxnSpPr>
          <p:cNvPr id="19" name="Connector: Elbow 18">
            <a:extLst>
              <a:ext uri="{FF2B5EF4-FFF2-40B4-BE49-F238E27FC236}">
                <a16:creationId xmlns:a16="http://schemas.microsoft.com/office/drawing/2014/main" id="{75548503-0049-4AE2-946E-93AC495961F1}"/>
              </a:ext>
            </a:extLst>
          </p:cNvPr>
          <p:cNvCxnSpPr>
            <a:cxnSpLocks/>
            <a:stCxn id="15" idx="0"/>
            <a:endCxn id="11" idx="1"/>
          </p:cNvCxnSpPr>
          <p:nvPr/>
        </p:nvCxnSpPr>
        <p:spPr>
          <a:xfrm rot="5400000" flipH="1" flipV="1">
            <a:off x="-118127" y="4592690"/>
            <a:ext cx="1847755" cy="496203"/>
          </a:xfrm>
          <a:prstGeom prst="bentConnector2">
            <a:avLst/>
          </a:prstGeom>
          <a:ln>
            <a:solidFill>
              <a:schemeClr val="accent1"/>
            </a:solidFill>
            <a:tailEnd type="none"/>
          </a:ln>
        </p:spPr>
        <p:style>
          <a:lnRef idx="1">
            <a:schemeClr val="accent1"/>
          </a:lnRef>
          <a:fillRef idx="0">
            <a:schemeClr val="accent1"/>
          </a:fillRef>
          <a:effectRef idx="0">
            <a:schemeClr val="accent1"/>
          </a:effectRef>
          <a:fontRef idx="minor">
            <a:schemeClr val="tx1"/>
          </a:fontRef>
        </p:style>
      </p:cxnSp>
      <p:sp>
        <p:nvSpPr>
          <p:cNvPr id="22" name="Arrow: Left-Right 21">
            <a:extLst>
              <a:ext uri="{FF2B5EF4-FFF2-40B4-BE49-F238E27FC236}">
                <a16:creationId xmlns:a16="http://schemas.microsoft.com/office/drawing/2014/main" id="{26F8B1D8-734B-40C5-9152-CFD7D42E669A}"/>
              </a:ext>
            </a:extLst>
          </p:cNvPr>
          <p:cNvSpPr/>
          <p:nvPr/>
        </p:nvSpPr>
        <p:spPr>
          <a:xfrm>
            <a:off x="3142083" y="5298039"/>
            <a:ext cx="2535141" cy="507225"/>
          </a:xfrm>
          <a:prstGeom prst="leftRightArrow">
            <a:avLst>
              <a:gd name="adj1" fmla="val 38733"/>
              <a:gd name="adj2" fmla="val 50000"/>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24" name="TextBox 23">
            <a:extLst>
              <a:ext uri="{FF2B5EF4-FFF2-40B4-BE49-F238E27FC236}">
                <a16:creationId xmlns:a16="http://schemas.microsoft.com/office/drawing/2014/main" id="{1FF6C66B-FBEC-4052-A8AF-CBC140198C7E}"/>
              </a:ext>
            </a:extLst>
          </p:cNvPr>
          <p:cNvSpPr txBox="1"/>
          <p:nvPr/>
        </p:nvSpPr>
        <p:spPr>
          <a:xfrm>
            <a:off x="3469254" y="5131658"/>
            <a:ext cx="1468708" cy="369332"/>
          </a:xfrm>
          <a:prstGeom prst="rect">
            <a:avLst/>
          </a:prstGeom>
          <a:noFill/>
        </p:spPr>
        <p:txBody>
          <a:bodyPr wrap="square" rtlCol="0">
            <a:spAutoFit/>
          </a:bodyPr>
          <a:lstStyle/>
          <a:p>
            <a:r>
              <a:rPr lang="es-AR" dirty="0"/>
              <a:t>Bus de datos</a:t>
            </a:r>
          </a:p>
        </p:txBody>
      </p:sp>
      <p:sp>
        <p:nvSpPr>
          <p:cNvPr id="25" name="Arrow: Right 24">
            <a:extLst>
              <a:ext uri="{FF2B5EF4-FFF2-40B4-BE49-F238E27FC236}">
                <a16:creationId xmlns:a16="http://schemas.microsoft.com/office/drawing/2014/main" id="{FD14DCAC-2D11-40EC-BC33-CC76EDAC416B}"/>
              </a:ext>
            </a:extLst>
          </p:cNvPr>
          <p:cNvSpPr/>
          <p:nvPr/>
        </p:nvSpPr>
        <p:spPr>
          <a:xfrm>
            <a:off x="3090244" y="2620751"/>
            <a:ext cx="2024175" cy="718268"/>
          </a:xfrm>
          <a:prstGeom prst="rightArrow">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dirty="0"/>
          </a:p>
        </p:txBody>
      </p:sp>
      <p:sp>
        <p:nvSpPr>
          <p:cNvPr id="26" name="TextBox 25">
            <a:extLst>
              <a:ext uri="{FF2B5EF4-FFF2-40B4-BE49-F238E27FC236}">
                <a16:creationId xmlns:a16="http://schemas.microsoft.com/office/drawing/2014/main" id="{EB0C876F-1507-40C8-852B-C71868242D5F}"/>
              </a:ext>
            </a:extLst>
          </p:cNvPr>
          <p:cNvSpPr txBox="1"/>
          <p:nvPr/>
        </p:nvSpPr>
        <p:spPr>
          <a:xfrm>
            <a:off x="3105016" y="2810788"/>
            <a:ext cx="2144495" cy="369332"/>
          </a:xfrm>
          <a:prstGeom prst="rect">
            <a:avLst/>
          </a:prstGeom>
          <a:noFill/>
        </p:spPr>
        <p:txBody>
          <a:bodyPr wrap="square" rtlCol="0">
            <a:spAutoFit/>
          </a:bodyPr>
          <a:lstStyle/>
          <a:p>
            <a:r>
              <a:rPr lang="es-AR" dirty="0"/>
              <a:t>Bus de direcciones</a:t>
            </a:r>
          </a:p>
        </p:txBody>
      </p:sp>
      <p:cxnSp>
        <p:nvCxnSpPr>
          <p:cNvPr id="30" name="Connector: Elbow 29">
            <a:extLst>
              <a:ext uri="{FF2B5EF4-FFF2-40B4-BE49-F238E27FC236}">
                <a16:creationId xmlns:a16="http://schemas.microsoft.com/office/drawing/2014/main" id="{567584AA-F0F3-49D1-A665-5C218BE157E6}"/>
              </a:ext>
            </a:extLst>
          </p:cNvPr>
          <p:cNvCxnSpPr>
            <a:cxnSpLocks/>
            <a:stCxn id="11" idx="0"/>
            <a:endCxn id="3" idx="0"/>
          </p:cNvCxnSpPr>
          <p:nvPr/>
        </p:nvCxnSpPr>
        <p:spPr>
          <a:xfrm rot="16200000" flipH="1">
            <a:off x="4178698" y="54195"/>
            <a:ext cx="113826" cy="4350592"/>
          </a:xfrm>
          <a:prstGeom prst="bentConnector3">
            <a:avLst>
              <a:gd name="adj1" fmla="val -200833"/>
            </a:avLst>
          </a:prstGeom>
          <a:ln w="28575" cmpd="sng">
            <a:solidFill>
              <a:srgbClr val="C0000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E12F0518-A04D-4BEE-B060-49178D278047}"/>
              </a:ext>
            </a:extLst>
          </p:cNvPr>
          <p:cNvSpPr txBox="1"/>
          <p:nvPr/>
        </p:nvSpPr>
        <p:spPr>
          <a:xfrm>
            <a:off x="3323637" y="1940041"/>
            <a:ext cx="1731204" cy="369332"/>
          </a:xfrm>
          <a:prstGeom prst="rect">
            <a:avLst/>
          </a:prstGeom>
          <a:noFill/>
        </p:spPr>
        <p:txBody>
          <a:bodyPr wrap="square" rtlCol="0">
            <a:spAutoFit/>
          </a:bodyPr>
          <a:lstStyle/>
          <a:p>
            <a:r>
              <a:rPr lang="es-AR" dirty="0"/>
              <a:t>Bus de Control</a:t>
            </a:r>
          </a:p>
        </p:txBody>
      </p:sp>
      <p:sp>
        <p:nvSpPr>
          <p:cNvPr id="3" name="TextBox 2">
            <a:extLst>
              <a:ext uri="{FF2B5EF4-FFF2-40B4-BE49-F238E27FC236}">
                <a16:creationId xmlns:a16="http://schemas.microsoft.com/office/drawing/2014/main" id="{DA2AAA00-C3D6-4EB7-8DCE-ACB2CF7F1D15}"/>
              </a:ext>
            </a:extLst>
          </p:cNvPr>
          <p:cNvSpPr txBox="1"/>
          <p:nvPr/>
        </p:nvSpPr>
        <p:spPr>
          <a:xfrm>
            <a:off x="5863306" y="2286404"/>
            <a:ext cx="1095202" cy="307777"/>
          </a:xfrm>
          <a:prstGeom prst="rect">
            <a:avLst/>
          </a:prstGeom>
          <a:noFill/>
        </p:spPr>
        <p:txBody>
          <a:bodyPr wrap="square" rtlCol="0">
            <a:spAutoFit/>
          </a:bodyPr>
          <a:lstStyle/>
          <a:p>
            <a:r>
              <a:rPr lang="es-AR" sz="1400" dirty="0"/>
              <a:t>Segmento</a:t>
            </a:r>
          </a:p>
        </p:txBody>
      </p:sp>
      <p:sp>
        <p:nvSpPr>
          <p:cNvPr id="5" name="Rectangle 4">
            <a:extLst>
              <a:ext uri="{FF2B5EF4-FFF2-40B4-BE49-F238E27FC236}">
                <a16:creationId xmlns:a16="http://schemas.microsoft.com/office/drawing/2014/main" id="{76AA58E3-8A58-48E3-B95E-2A3A17EF48B8}"/>
              </a:ext>
            </a:extLst>
          </p:cNvPr>
          <p:cNvSpPr/>
          <p:nvPr/>
        </p:nvSpPr>
        <p:spPr>
          <a:xfrm>
            <a:off x="5878388" y="2608899"/>
            <a:ext cx="1293112" cy="2548293"/>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cxnSp>
        <p:nvCxnSpPr>
          <p:cNvPr id="23" name="Straight Connector 22">
            <a:extLst>
              <a:ext uri="{FF2B5EF4-FFF2-40B4-BE49-F238E27FC236}">
                <a16:creationId xmlns:a16="http://schemas.microsoft.com/office/drawing/2014/main" id="{24FC67D0-8799-4F07-A159-89E263C36504}"/>
              </a:ext>
            </a:extLst>
          </p:cNvPr>
          <p:cNvCxnSpPr>
            <a:cxnSpLocks/>
          </p:cNvCxnSpPr>
          <p:nvPr/>
        </p:nvCxnSpPr>
        <p:spPr>
          <a:xfrm>
            <a:off x="5878388" y="3573016"/>
            <a:ext cx="1293112" cy="0"/>
          </a:xfrm>
          <a:prstGeom prst="line">
            <a:avLst/>
          </a:prstGeom>
          <a:ln w="19050">
            <a:solidFill>
              <a:schemeClr val="tx1">
                <a:lumMod val="65000"/>
                <a:lumOff val="3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27D9C884-3A63-4921-A05A-C5AA48665BA8}"/>
              </a:ext>
            </a:extLst>
          </p:cNvPr>
          <p:cNvCxnSpPr>
            <a:cxnSpLocks/>
          </p:cNvCxnSpPr>
          <p:nvPr/>
        </p:nvCxnSpPr>
        <p:spPr>
          <a:xfrm>
            <a:off x="5878388" y="4408107"/>
            <a:ext cx="1283106" cy="0"/>
          </a:xfrm>
          <a:prstGeom prst="line">
            <a:avLst/>
          </a:prstGeom>
          <a:ln w="19050">
            <a:solidFill>
              <a:schemeClr val="tx1">
                <a:lumMod val="65000"/>
                <a:lumOff val="35000"/>
              </a:schemeClr>
            </a:solidFill>
            <a:tailEnd type="non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FFEC59C9-40EA-42BB-85D1-6A06A34B248D}"/>
              </a:ext>
            </a:extLst>
          </p:cNvPr>
          <p:cNvSpPr txBox="1"/>
          <p:nvPr/>
        </p:nvSpPr>
        <p:spPr>
          <a:xfrm>
            <a:off x="7124135" y="2935977"/>
            <a:ext cx="673012" cy="276999"/>
          </a:xfrm>
          <a:prstGeom prst="rect">
            <a:avLst/>
          </a:prstGeom>
          <a:noFill/>
        </p:spPr>
        <p:txBody>
          <a:bodyPr wrap="square" rtlCol="0">
            <a:spAutoFit/>
          </a:bodyPr>
          <a:lstStyle/>
          <a:p>
            <a:r>
              <a:rPr lang="es-AR" sz="1200" dirty="0"/>
              <a:t>Código</a:t>
            </a:r>
          </a:p>
        </p:txBody>
      </p:sp>
      <p:sp>
        <p:nvSpPr>
          <p:cNvPr id="38" name="TextBox 37">
            <a:extLst>
              <a:ext uri="{FF2B5EF4-FFF2-40B4-BE49-F238E27FC236}">
                <a16:creationId xmlns:a16="http://schemas.microsoft.com/office/drawing/2014/main" id="{C5E6218B-072F-42FD-8821-663AD01FCE8A}"/>
              </a:ext>
            </a:extLst>
          </p:cNvPr>
          <p:cNvSpPr txBox="1"/>
          <p:nvPr/>
        </p:nvSpPr>
        <p:spPr>
          <a:xfrm>
            <a:off x="7160380" y="3789040"/>
            <a:ext cx="673012" cy="276999"/>
          </a:xfrm>
          <a:prstGeom prst="rect">
            <a:avLst/>
          </a:prstGeom>
          <a:noFill/>
        </p:spPr>
        <p:txBody>
          <a:bodyPr wrap="square" rtlCol="0">
            <a:spAutoFit/>
          </a:bodyPr>
          <a:lstStyle/>
          <a:p>
            <a:r>
              <a:rPr lang="es-AR" sz="1200" dirty="0"/>
              <a:t>Datos</a:t>
            </a:r>
          </a:p>
        </p:txBody>
      </p:sp>
      <p:sp>
        <p:nvSpPr>
          <p:cNvPr id="39" name="TextBox 38">
            <a:extLst>
              <a:ext uri="{FF2B5EF4-FFF2-40B4-BE49-F238E27FC236}">
                <a16:creationId xmlns:a16="http://schemas.microsoft.com/office/drawing/2014/main" id="{C79C867C-D201-4DD3-8B2A-777E5EF3287A}"/>
              </a:ext>
            </a:extLst>
          </p:cNvPr>
          <p:cNvSpPr txBox="1"/>
          <p:nvPr/>
        </p:nvSpPr>
        <p:spPr>
          <a:xfrm>
            <a:off x="7221600" y="4520153"/>
            <a:ext cx="673012" cy="276999"/>
          </a:xfrm>
          <a:prstGeom prst="rect">
            <a:avLst/>
          </a:prstGeom>
          <a:noFill/>
        </p:spPr>
        <p:txBody>
          <a:bodyPr wrap="square" rtlCol="0">
            <a:spAutoFit/>
          </a:bodyPr>
          <a:lstStyle/>
          <a:p>
            <a:r>
              <a:rPr lang="es-AR" sz="1200" dirty="0"/>
              <a:t>Pila</a:t>
            </a:r>
          </a:p>
        </p:txBody>
      </p:sp>
      <p:sp>
        <p:nvSpPr>
          <p:cNvPr id="35" name="TextBox 34">
            <a:extLst>
              <a:ext uri="{FF2B5EF4-FFF2-40B4-BE49-F238E27FC236}">
                <a16:creationId xmlns:a16="http://schemas.microsoft.com/office/drawing/2014/main" id="{AB423831-1A4C-446A-8D18-4F2B3CD80ADB}"/>
              </a:ext>
            </a:extLst>
          </p:cNvPr>
          <p:cNvSpPr txBox="1"/>
          <p:nvPr/>
        </p:nvSpPr>
        <p:spPr>
          <a:xfrm>
            <a:off x="5446340" y="2368900"/>
            <a:ext cx="230885" cy="2893100"/>
          </a:xfrm>
          <a:prstGeom prst="rect">
            <a:avLst/>
          </a:prstGeom>
          <a:noFill/>
          <a:ln>
            <a:solidFill>
              <a:schemeClr val="tx1"/>
            </a:solidFill>
          </a:ln>
        </p:spPr>
        <p:txBody>
          <a:bodyPr wrap="square" rtlCol="0">
            <a:spAutoFit/>
          </a:bodyPr>
          <a:lstStyle/>
          <a:p>
            <a:r>
              <a:rPr lang="es-AR" sz="1400" dirty="0"/>
              <a:t>Decodifica</a:t>
            </a:r>
          </a:p>
          <a:p>
            <a:r>
              <a:rPr lang="es-AR" sz="1400" dirty="0" err="1"/>
              <a:t>dor</a:t>
            </a:r>
            <a:endParaRPr lang="es-AR" sz="1400" dirty="0"/>
          </a:p>
        </p:txBody>
      </p:sp>
      <p:sp>
        <p:nvSpPr>
          <p:cNvPr id="40" name="TextBox 39">
            <a:extLst>
              <a:ext uri="{FF2B5EF4-FFF2-40B4-BE49-F238E27FC236}">
                <a16:creationId xmlns:a16="http://schemas.microsoft.com/office/drawing/2014/main" id="{F80A03E0-D205-4C17-8B81-0FEF3D672625}"/>
              </a:ext>
            </a:extLst>
          </p:cNvPr>
          <p:cNvSpPr txBox="1"/>
          <p:nvPr/>
        </p:nvSpPr>
        <p:spPr>
          <a:xfrm>
            <a:off x="5164519" y="2564904"/>
            <a:ext cx="281821" cy="830997"/>
          </a:xfrm>
          <a:prstGeom prst="rect">
            <a:avLst/>
          </a:prstGeom>
          <a:noFill/>
          <a:ln>
            <a:solidFill>
              <a:schemeClr val="tx1"/>
            </a:solidFill>
          </a:ln>
        </p:spPr>
        <p:txBody>
          <a:bodyPr wrap="square" rtlCol="0">
            <a:spAutoFit/>
          </a:bodyPr>
          <a:lstStyle/>
          <a:p>
            <a:r>
              <a:rPr lang="es-AR" sz="1600" dirty="0"/>
              <a:t>MAR</a:t>
            </a:r>
          </a:p>
        </p:txBody>
      </p:sp>
      <p:sp>
        <p:nvSpPr>
          <p:cNvPr id="52" name="TextBox 51">
            <a:extLst>
              <a:ext uri="{FF2B5EF4-FFF2-40B4-BE49-F238E27FC236}">
                <a16:creationId xmlns:a16="http://schemas.microsoft.com/office/drawing/2014/main" id="{4D45D782-8CD4-4880-970E-64A7513F6B3B}"/>
              </a:ext>
            </a:extLst>
          </p:cNvPr>
          <p:cNvSpPr txBox="1"/>
          <p:nvPr/>
        </p:nvSpPr>
        <p:spPr>
          <a:xfrm>
            <a:off x="2542124" y="3573016"/>
            <a:ext cx="383936" cy="338554"/>
          </a:xfrm>
          <a:prstGeom prst="rect">
            <a:avLst/>
          </a:prstGeom>
          <a:noFill/>
        </p:spPr>
        <p:txBody>
          <a:bodyPr wrap="square" rtlCol="0">
            <a:spAutoFit/>
          </a:bodyPr>
          <a:lstStyle/>
          <a:p>
            <a:r>
              <a:rPr lang="es-AR" sz="1600" dirty="0"/>
              <a:t>IP</a:t>
            </a:r>
          </a:p>
        </p:txBody>
      </p:sp>
      <p:sp>
        <p:nvSpPr>
          <p:cNvPr id="53" name="Rectangle 52">
            <a:extLst>
              <a:ext uri="{FF2B5EF4-FFF2-40B4-BE49-F238E27FC236}">
                <a16:creationId xmlns:a16="http://schemas.microsoft.com/office/drawing/2014/main" id="{6FE970FD-72BE-4661-9A02-D93DC1EFA2B3}"/>
              </a:ext>
            </a:extLst>
          </p:cNvPr>
          <p:cNvSpPr/>
          <p:nvPr/>
        </p:nvSpPr>
        <p:spPr>
          <a:xfrm>
            <a:off x="1277018" y="4005064"/>
            <a:ext cx="1152128" cy="28803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solidFill>
                  <a:schemeClr val="tx1"/>
                </a:solidFill>
              </a:rPr>
              <a:t>13E0</a:t>
            </a:r>
          </a:p>
        </p:txBody>
      </p:sp>
      <p:sp>
        <p:nvSpPr>
          <p:cNvPr id="54" name="TextBox 53">
            <a:extLst>
              <a:ext uri="{FF2B5EF4-FFF2-40B4-BE49-F238E27FC236}">
                <a16:creationId xmlns:a16="http://schemas.microsoft.com/office/drawing/2014/main" id="{4224A43F-2632-47D8-860A-D1AC49316ED2}"/>
              </a:ext>
            </a:extLst>
          </p:cNvPr>
          <p:cNvSpPr txBox="1"/>
          <p:nvPr/>
        </p:nvSpPr>
        <p:spPr>
          <a:xfrm>
            <a:off x="2566020" y="4026550"/>
            <a:ext cx="480500" cy="338554"/>
          </a:xfrm>
          <a:prstGeom prst="rect">
            <a:avLst/>
          </a:prstGeom>
          <a:noFill/>
        </p:spPr>
        <p:txBody>
          <a:bodyPr wrap="square" rtlCol="0">
            <a:spAutoFit/>
          </a:bodyPr>
          <a:lstStyle/>
          <a:p>
            <a:r>
              <a:rPr lang="es-AR" sz="1600" dirty="0"/>
              <a:t>DS</a:t>
            </a:r>
          </a:p>
        </p:txBody>
      </p:sp>
      <p:sp>
        <p:nvSpPr>
          <p:cNvPr id="55" name="Rectangle 54">
            <a:extLst>
              <a:ext uri="{FF2B5EF4-FFF2-40B4-BE49-F238E27FC236}">
                <a16:creationId xmlns:a16="http://schemas.microsoft.com/office/drawing/2014/main" id="{6C6C8648-0986-4E7F-94BF-3947B5E5BDE9}"/>
              </a:ext>
            </a:extLst>
          </p:cNvPr>
          <p:cNvSpPr/>
          <p:nvPr/>
        </p:nvSpPr>
        <p:spPr>
          <a:xfrm>
            <a:off x="1282658" y="4365104"/>
            <a:ext cx="1152128" cy="28803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solidFill>
                  <a:schemeClr val="tx1"/>
                </a:solidFill>
              </a:rPr>
              <a:t>13E0</a:t>
            </a:r>
          </a:p>
        </p:txBody>
      </p:sp>
      <p:sp>
        <p:nvSpPr>
          <p:cNvPr id="56" name="TextBox 55">
            <a:extLst>
              <a:ext uri="{FF2B5EF4-FFF2-40B4-BE49-F238E27FC236}">
                <a16:creationId xmlns:a16="http://schemas.microsoft.com/office/drawing/2014/main" id="{723AFD2B-BDC6-4255-AD10-3FFDF248EE71}"/>
              </a:ext>
            </a:extLst>
          </p:cNvPr>
          <p:cNvSpPr txBox="1"/>
          <p:nvPr/>
        </p:nvSpPr>
        <p:spPr>
          <a:xfrm>
            <a:off x="2566019" y="4365104"/>
            <a:ext cx="480501" cy="338554"/>
          </a:xfrm>
          <a:prstGeom prst="rect">
            <a:avLst/>
          </a:prstGeom>
          <a:noFill/>
        </p:spPr>
        <p:txBody>
          <a:bodyPr wrap="square" rtlCol="0">
            <a:spAutoFit/>
          </a:bodyPr>
          <a:lstStyle/>
          <a:p>
            <a:r>
              <a:rPr lang="es-AR" sz="1600" dirty="0"/>
              <a:t>CS</a:t>
            </a:r>
          </a:p>
        </p:txBody>
      </p:sp>
      <p:sp>
        <p:nvSpPr>
          <p:cNvPr id="57" name="TextBox 56">
            <a:extLst>
              <a:ext uri="{FF2B5EF4-FFF2-40B4-BE49-F238E27FC236}">
                <a16:creationId xmlns:a16="http://schemas.microsoft.com/office/drawing/2014/main" id="{97BA9DA0-5614-452F-B0A8-B32C1714173D}"/>
              </a:ext>
            </a:extLst>
          </p:cNvPr>
          <p:cNvSpPr txBox="1"/>
          <p:nvPr/>
        </p:nvSpPr>
        <p:spPr>
          <a:xfrm>
            <a:off x="1064278" y="2298358"/>
            <a:ext cx="574279" cy="338554"/>
          </a:xfrm>
          <a:prstGeom prst="rect">
            <a:avLst/>
          </a:prstGeom>
          <a:noFill/>
        </p:spPr>
        <p:txBody>
          <a:bodyPr wrap="square" rtlCol="0">
            <a:spAutoFit/>
          </a:bodyPr>
          <a:lstStyle/>
          <a:p>
            <a:r>
              <a:rPr lang="es-AR" sz="1600" dirty="0"/>
              <a:t>CU</a:t>
            </a:r>
          </a:p>
        </p:txBody>
      </p:sp>
      <p:sp>
        <p:nvSpPr>
          <p:cNvPr id="63" name="Rectangle 62">
            <a:extLst>
              <a:ext uri="{FF2B5EF4-FFF2-40B4-BE49-F238E27FC236}">
                <a16:creationId xmlns:a16="http://schemas.microsoft.com/office/drawing/2014/main" id="{F970C109-DC4C-4B1F-883C-EDE32C525F7B}"/>
              </a:ext>
            </a:extLst>
          </p:cNvPr>
          <p:cNvSpPr/>
          <p:nvPr/>
        </p:nvSpPr>
        <p:spPr>
          <a:xfrm>
            <a:off x="1272420" y="4755362"/>
            <a:ext cx="1221591" cy="3385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t>8826 0004      </a:t>
            </a:r>
          </a:p>
        </p:txBody>
      </p:sp>
      <p:sp>
        <p:nvSpPr>
          <p:cNvPr id="71" name="TextBox 70">
            <a:extLst>
              <a:ext uri="{FF2B5EF4-FFF2-40B4-BE49-F238E27FC236}">
                <a16:creationId xmlns:a16="http://schemas.microsoft.com/office/drawing/2014/main" id="{959D4DFD-D1B3-4A3E-BF87-F8FFA2C72F62}"/>
              </a:ext>
            </a:extLst>
          </p:cNvPr>
          <p:cNvSpPr txBox="1"/>
          <p:nvPr/>
        </p:nvSpPr>
        <p:spPr>
          <a:xfrm>
            <a:off x="1250681" y="5085184"/>
            <a:ext cx="552985" cy="276999"/>
          </a:xfrm>
          <a:prstGeom prst="rect">
            <a:avLst/>
          </a:prstGeom>
          <a:noFill/>
        </p:spPr>
        <p:txBody>
          <a:bodyPr wrap="square" rtlCol="0">
            <a:spAutoFit/>
          </a:bodyPr>
          <a:lstStyle/>
          <a:p>
            <a:r>
              <a:rPr lang="es-AR" sz="1200" dirty="0"/>
              <a:t>COP</a:t>
            </a:r>
          </a:p>
        </p:txBody>
      </p:sp>
      <p:sp>
        <p:nvSpPr>
          <p:cNvPr id="72" name="TextBox 71">
            <a:extLst>
              <a:ext uri="{FF2B5EF4-FFF2-40B4-BE49-F238E27FC236}">
                <a16:creationId xmlns:a16="http://schemas.microsoft.com/office/drawing/2014/main" id="{16AA6F80-1D99-46D3-A730-8C5542A66A4D}"/>
              </a:ext>
            </a:extLst>
          </p:cNvPr>
          <p:cNvSpPr txBox="1"/>
          <p:nvPr/>
        </p:nvSpPr>
        <p:spPr>
          <a:xfrm>
            <a:off x="1868532" y="5085184"/>
            <a:ext cx="625480" cy="276999"/>
          </a:xfrm>
          <a:prstGeom prst="rect">
            <a:avLst/>
          </a:prstGeom>
          <a:noFill/>
        </p:spPr>
        <p:txBody>
          <a:bodyPr wrap="square" rtlCol="0">
            <a:spAutoFit/>
          </a:bodyPr>
          <a:lstStyle/>
          <a:p>
            <a:r>
              <a:rPr lang="es-AR" sz="1200" dirty="0"/>
              <a:t>DATA</a:t>
            </a:r>
          </a:p>
        </p:txBody>
      </p:sp>
      <p:cxnSp>
        <p:nvCxnSpPr>
          <p:cNvPr id="74" name="Straight Connector 73">
            <a:extLst>
              <a:ext uri="{FF2B5EF4-FFF2-40B4-BE49-F238E27FC236}">
                <a16:creationId xmlns:a16="http://schemas.microsoft.com/office/drawing/2014/main" id="{FCBB656F-9F3A-4A12-A7F5-1973CF15DC57}"/>
              </a:ext>
            </a:extLst>
          </p:cNvPr>
          <p:cNvCxnSpPr>
            <a:cxnSpLocks/>
            <a:stCxn id="63" idx="0"/>
            <a:endCxn id="63" idx="2"/>
          </p:cNvCxnSpPr>
          <p:nvPr/>
        </p:nvCxnSpPr>
        <p:spPr>
          <a:xfrm>
            <a:off x="1883216" y="4755362"/>
            <a:ext cx="0" cy="338554"/>
          </a:xfrm>
          <a:prstGeom prst="line">
            <a:avLst/>
          </a:prstGeom>
          <a:ln>
            <a:solidFill>
              <a:srgbClr val="C00000"/>
            </a:solidFill>
            <a:tailEnd type="none"/>
          </a:ln>
        </p:spPr>
        <p:style>
          <a:lnRef idx="1">
            <a:schemeClr val="accent1"/>
          </a:lnRef>
          <a:fillRef idx="0">
            <a:schemeClr val="accent1"/>
          </a:fillRef>
          <a:effectRef idx="0">
            <a:schemeClr val="accent1"/>
          </a:effectRef>
          <a:fontRef idx="minor">
            <a:schemeClr val="tx1"/>
          </a:fontRef>
        </p:style>
      </p:cxnSp>
      <p:sp>
        <p:nvSpPr>
          <p:cNvPr id="77" name="Rectangle 76">
            <a:extLst>
              <a:ext uri="{FF2B5EF4-FFF2-40B4-BE49-F238E27FC236}">
                <a16:creationId xmlns:a16="http://schemas.microsoft.com/office/drawing/2014/main" id="{996763BB-9941-4915-91CD-5000581FC5BC}"/>
              </a:ext>
            </a:extLst>
          </p:cNvPr>
          <p:cNvSpPr/>
          <p:nvPr/>
        </p:nvSpPr>
        <p:spPr>
          <a:xfrm>
            <a:off x="1264362" y="5293971"/>
            <a:ext cx="1099942" cy="33855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sz="1200" dirty="0"/>
          </a:p>
        </p:txBody>
      </p:sp>
      <p:sp>
        <p:nvSpPr>
          <p:cNvPr id="78" name="TextBox 77">
            <a:extLst>
              <a:ext uri="{FF2B5EF4-FFF2-40B4-BE49-F238E27FC236}">
                <a16:creationId xmlns:a16="http://schemas.microsoft.com/office/drawing/2014/main" id="{B733BF60-450F-47DA-92AA-1CE07E609F05}"/>
              </a:ext>
            </a:extLst>
          </p:cNvPr>
          <p:cNvSpPr txBox="1"/>
          <p:nvPr/>
        </p:nvSpPr>
        <p:spPr>
          <a:xfrm>
            <a:off x="1282468" y="5302703"/>
            <a:ext cx="1099943" cy="276999"/>
          </a:xfrm>
          <a:prstGeom prst="rect">
            <a:avLst/>
          </a:prstGeom>
          <a:noFill/>
        </p:spPr>
        <p:txBody>
          <a:bodyPr wrap="square" rtlCol="0">
            <a:spAutoFit/>
          </a:bodyPr>
          <a:lstStyle/>
          <a:p>
            <a:r>
              <a:rPr lang="es-AR" sz="1200" dirty="0"/>
              <a:t>Decodificador</a:t>
            </a:r>
          </a:p>
        </p:txBody>
      </p:sp>
      <p:sp>
        <p:nvSpPr>
          <p:cNvPr id="79" name="TextBox 78">
            <a:extLst>
              <a:ext uri="{FF2B5EF4-FFF2-40B4-BE49-F238E27FC236}">
                <a16:creationId xmlns:a16="http://schemas.microsoft.com/office/drawing/2014/main" id="{B09FCBE1-2346-4786-979C-FC4F5134402A}"/>
              </a:ext>
            </a:extLst>
          </p:cNvPr>
          <p:cNvSpPr txBox="1"/>
          <p:nvPr/>
        </p:nvSpPr>
        <p:spPr>
          <a:xfrm>
            <a:off x="5806380" y="5445224"/>
            <a:ext cx="1800200" cy="369332"/>
          </a:xfrm>
          <a:prstGeom prst="rect">
            <a:avLst/>
          </a:prstGeom>
          <a:noFill/>
          <a:ln>
            <a:solidFill>
              <a:schemeClr val="accent1">
                <a:shade val="50000"/>
              </a:schemeClr>
            </a:solidFill>
          </a:ln>
        </p:spPr>
        <p:txBody>
          <a:bodyPr wrap="square" rtlCol="0">
            <a:spAutoFit/>
          </a:bodyPr>
          <a:lstStyle/>
          <a:p>
            <a:r>
              <a:rPr lang="es-AR" dirty="0"/>
              <a:t>MDR</a:t>
            </a:r>
          </a:p>
        </p:txBody>
      </p:sp>
      <p:sp>
        <p:nvSpPr>
          <p:cNvPr id="80" name="TextBox 79">
            <a:extLst>
              <a:ext uri="{FF2B5EF4-FFF2-40B4-BE49-F238E27FC236}">
                <a16:creationId xmlns:a16="http://schemas.microsoft.com/office/drawing/2014/main" id="{56CE3940-AE91-4244-8596-73AB9345F4D3}"/>
              </a:ext>
            </a:extLst>
          </p:cNvPr>
          <p:cNvSpPr txBox="1"/>
          <p:nvPr/>
        </p:nvSpPr>
        <p:spPr>
          <a:xfrm>
            <a:off x="1557908" y="5733256"/>
            <a:ext cx="1780098" cy="646331"/>
          </a:xfrm>
          <a:prstGeom prst="rect">
            <a:avLst/>
          </a:prstGeom>
          <a:noFill/>
          <a:ln>
            <a:solidFill>
              <a:schemeClr val="tx1"/>
            </a:solidFill>
          </a:ln>
        </p:spPr>
        <p:txBody>
          <a:bodyPr wrap="square" rtlCol="0">
            <a:spAutoFit/>
          </a:bodyPr>
          <a:lstStyle/>
          <a:p>
            <a:r>
              <a:rPr lang="es-AR" dirty="0"/>
              <a:t>ALU</a:t>
            </a:r>
          </a:p>
          <a:p>
            <a:r>
              <a:rPr lang="es-AR" dirty="0"/>
              <a:t>Registros - </a:t>
            </a:r>
            <a:r>
              <a:rPr lang="es-AR" dirty="0" err="1"/>
              <a:t>Flags</a:t>
            </a:r>
            <a:endParaRPr lang="es-AR" dirty="0"/>
          </a:p>
        </p:txBody>
      </p:sp>
      <p:cxnSp>
        <p:nvCxnSpPr>
          <p:cNvPr id="82" name="Connector: Elbow 81">
            <a:extLst>
              <a:ext uri="{FF2B5EF4-FFF2-40B4-BE49-F238E27FC236}">
                <a16:creationId xmlns:a16="http://schemas.microsoft.com/office/drawing/2014/main" id="{E3065689-FF3A-4A91-A016-48804FCD7F8E}"/>
              </a:ext>
            </a:extLst>
          </p:cNvPr>
          <p:cNvCxnSpPr>
            <a:cxnSpLocks/>
            <a:endCxn id="80" idx="1"/>
          </p:cNvCxnSpPr>
          <p:nvPr/>
        </p:nvCxnSpPr>
        <p:spPr>
          <a:xfrm rot="16200000" flipH="1">
            <a:off x="1206709" y="5705223"/>
            <a:ext cx="395172" cy="307225"/>
          </a:xfrm>
          <a:prstGeom prst="bentConnector2">
            <a:avLst/>
          </a:prstGeom>
          <a:ln>
            <a:solidFill>
              <a:schemeClr val="tx1"/>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84" name="TextBox 83">
            <a:extLst>
              <a:ext uri="{FF2B5EF4-FFF2-40B4-BE49-F238E27FC236}">
                <a16:creationId xmlns:a16="http://schemas.microsoft.com/office/drawing/2014/main" id="{47CB250E-7E42-47FF-B01F-AE8BD333A6AC}"/>
              </a:ext>
            </a:extLst>
          </p:cNvPr>
          <p:cNvSpPr txBox="1"/>
          <p:nvPr/>
        </p:nvSpPr>
        <p:spPr>
          <a:xfrm>
            <a:off x="2498832" y="4797152"/>
            <a:ext cx="480501" cy="338554"/>
          </a:xfrm>
          <a:prstGeom prst="rect">
            <a:avLst/>
          </a:prstGeom>
          <a:noFill/>
        </p:spPr>
        <p:txBody>
          <a:bodyPr wrap="square" rtlCol="0">
            <a:spAutoFit/>
          </a:bodyPr>
          <a:lstStyle/>
          <a:p>
            <a:r>
              <a:rPr lang="es-AR" sz="1600" dirty="0"/>
              <a:t>IR</a:t>
            </a:r>
          </a:p>
        </p:txBody>
      </p:sp>
      <p:sp>
        <p:nvSpPr>
          <p:cNvPr id="6" name="TextBox 5">
            <a:extLst>
              <a:ext uri="{FF2B5EF4-FFF2-40B4-BE49-F238E27FC236}">
                <a16:creationId xmlns:a16="http://schemas.microsoft.com/office/drawing/2014/main" id="{AED04C1B-CCD8-4FB4-BF5F-4835F10BCB7C}"/>
              </a:ext>
            </a:extLst>
          </p:cNvPr>
          <p:cNvSpPr txBox="1"/>
          <p:nvPr/>
        </p:nvSpPr>
        <p:spPr>
          <a:xfrm>
            <a:off x="8377000" y="1863724"/>
            <a:ext cx="4350592" cy="1661993"/>
          </a:xfrm>
          <a:prstGeom prst="rect">
            <a:avLst/>
          </a:prstGeom>
          <a:noFill/>
        </p:spPr>
        <p:txBody>
          <a:bodyPr wrap="square" rtlCol="0">
            <a:spAutoFit/>
          </a:bodyPr>
          <a:lstStyle/>
          <a:p>
            <a:r>
              <a:rPr lang="es-AR" sz="1400" b="1" dirty="0"/>
              <a:t>Fase de ejecución:</a:t>
            </a:r>
            <a:endParaRPr lang="es-AR" sz="1400" dirty="0"/>
          </a:p>
          <a:p>
            <a:pPr marL="285750" indent="-285750">
              <a:buFont typeface="Arial" panose="020B0604020202020204" pitchFamily="34" charset="0"/>
              <a:buChar char="•"/>
            </a:pPr>
            <a:r>
              <a:rPr lang="es-AR" sz="1400" dirty="0"/>
              <a:t>Interpretar el código de la instrucción</a:t>
            </a:r>
          </a:p>
          <a:p>
            <a:pPr marL="285750" indent="-285750">
              <a:buFont typeface="Arial" panose="020B0604020202020204" pitchFamily="34" charset="0"/>
              <a:buChar char="•"/>
            </a:pPr>
            <a:r>
              <a:rPr lang="es-AR" sz="1400" dirty="0"/>
              <a:t>Incrementar IP</a:t>
            </a:r>
          </a:p>
          <a:p>
            <a:pPr marL="285750" indent="-285750">
              <a:buFont typeface="Arial" panose="020B0604020202020204" pitchFamily="34" charset="0"/>
              <a:buChar char="•"/>
            </a:pPr>
            <a:r>
              <a:rPr lang="es-AR" sz="1400" dirty="0"/>
              <a:t>Búsqueda del dato o </a:t>
            </a:r>
            <a:r>
              <a:rPr lang="es-AR" sz="1400" b="1" dirty="0"/>
              <a:t>Guarda el dato </a:t>
            </a:r>
          </a:p>
          <a:p>
            <a:pPr marL="285750" indent="-285750">
              <a:buFont typeface="Arial" panose="020B0604020202020204" pitchFamily="34" charset="0"/>
              <a:buChar char="•"/>
            </a:pPr>
            <a:r>
              <a:rPr lang="es-AR" sz="1400" dirty="0"/>
              <a:t>Generar orden al modulo para que</a:t>
            </a:r>
          </a:p>
          <a:p>
            <a:r>
              <a:rPr lang="es-AR" sz="1400" dirty="0"/>
              <a:t> opere el dato.</a:t>
            </a:r>
          </a:p>
          <a:p>
            <a:endParaRPr lang="es-AR" dirty="0"/>
          </a:p>
        </p:txBody>
      </p:sp>
      <p:sp>
        <p:nvSpPr>
          <p:cNvPr id="10" name="TextBox 9">
            <a:extLst>
              <a:ext uri="{FF2B5EF4-FFF2-40B4-BE49-F238E27FC236}">
                <a16:creationId xmlns:a16="http://schemas.microsoft.com/office/drawing/2014/main" id="{CD2540FD-143B-427C-8B6B-DC86CA5F957E}"/>
              </a:ext>
            </a:extLst>
          </p:cNvPr>
          <p:cNvSpPr txBox="1"/>
          <p:nvPr/>
        </p:nvSpPr>
        <p:spPr>
          <a:xfrm>
            <a:off x="5789290" y="1772816"/>
            <a:ext cx="881186" cy="307777"/>
          </a:xfrm>
          <a:prstGeom prst="rect">
            <a:avLst/>
          </a:prstGeom>
          <a:noFill/>
        </p:spPr>
        <p:txBody>
          <a:bodyPr wrap="square" rtlCol="0">
            <a:spAutoFit/>
          </a:bodyPr>
          <a:lstStyle/>
          <a:p>
            <a:r>
              <a:rPr lang="es-AR" sz="1400" dirty="0"/>
              <a:t>RD/WR</a:t>
            </a:r>
          </a:p>
        </p:txBody>
      </p:sp>
      <p:sp>
        <p:nvSpPr>
          <p:cNvPr id="27" name="Oval 26">
            <a:extLst>
              <a:ext uri="{FF2B5EF4-FFF2-40B4-BE49-F238E27FC236}">
                <a16:creationId xmlns:a16="http://schemas.microsoft.com/office/drawing/2014/main" id="{0EFF4CF3-1EC1-433E-86A7-D5DDAF9D19C4}"/>
              </a:ext>
            </a:extLst>
          </p:cNvPr>
          <p:cNvSpPr/>
          <p:nvPr/>
        </p:nvSpPr>
        <p:spPr>
          <a:xfrm>
            <a:off x="6094412" y="1754755"/>
            <a:ext cx="360040" cy="32458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58" name="Rectangle 57">
            <a:extLst>
              <a:ext uri="{FF2B5EF4-FFF2-40B4-BE49-F238E27FC236}">
                <a16:creationId xmlns:a16="http://schemas.microsoft.com/office/drawing/2014/main" id="{A60934FD-EA76-458E-95C3-59EB5E20A439}"/>
              </a:ext>
            </a:extLst>
          </p:cNvPr>
          <p:cNvSpPr/>
          <p:nvPr/>
        </p:nvSpPr>
        <p:spPr>
          <a:xfrm>
            <a:off x="1269876" y="3162454"/>
            <a:ext cx="1152128" cy="33855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dirty="0">
              <a:solidFill>
                <a:schemeClr val="tx1"/>
              </a:solidFill>
            </a:endParaRPr>
          </a:p>
        </p:txBody>
      </p:sp>
      <p:sp>
        <p:nvSpPr>
          <p:cNvPr id="59" name="TextBox 58">
            <a:extLst>
              <a:ext uri="{FF2B5EF4-FFF2-40B4-BE49-F238E27FC236}">
                <a16:creationId xmlns:a16="http://schemas.microsoft.com/office/drawing/2014/main" id="{80DB2D42-912B-4987-8B6A-4D60B0773291}"/>
              </a:ext>
            </a:extLst>
          </p:cNvPr>
          <p:cNvSpPr txBox="1"/>
          <p:nvPr/>
        </p:nvSpPr>
        <p:spPr>
          <a:xfrm>
            <a:off x="2552300" y="3193231"/>
            <a:ext cx="383936" cy="307777"/>
          </a:xfrm>
          <a:prstGeom prst="rect">
            <a:avLst/>
          </a:prstGeom>
          <a:noFill/>
        </p:spPr>
        <p:txBody>
          <a:bodyPr wrap="square" rtlCol="0">
            <a:spAutoFit/>
          </a:bodyPr>
          <a:lstStyle/>
          <a:p>
            <a:r>
              <a:rPr lang="es-AR" sz="1400" dirty="0"/>
              <a:t>BX</a:t>
            </a:r>
          </a:p>
        </p:txBody>
      </p:sp>
      <p:sp>
        <p:nvSpPr>
          <p:cNvPr id="60" name="Rectangle 59">
            <a:extLst>
              <a:ext uri="{FF2B5EF4-FFF2-40B4-BE49-F238E27FC236}">
                <a16:creationId xmlns:a16="http://schemas.microsoft.com/office/drawing/2014/main" id="{8095F4E5-6EE7-4646-BB02-39F893DF81F6}"/>
              </a:ext>
            </a:extLst>
          </p:cNvPr>
          <p:cNvSpPr/>
          <p:nvPr/>
        </p:nvSpPr>
        <p:spPr>
          <a:xfrm>
            <a:off x="1269876" y="2780928"/>
            <a:ext cx="1152128" cy="33855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dirty="0">
              <a:solidFill>
                <a:schemeClr val="tx1"/>
              </a:solidFill>
            </a:endParaRPr>
          </a:p>
        </p:txBody>
      </p:sp>
      <p:sp>
        <p:nvSpPr>
          <p:cNvPr id="62" name="TextBox 61">
            <a:extLst>
              <a:ext uri="{FF2B5EF4-FFF2-40B4-BE49-F238E27FC236}">
                <a16:creationId xmlns:a16="http://schemas.microsoft.com/office/drawing/2014/main" id="{2486059D-B478-417D-AE91-8FF19DE72FA7}"/>
              </a:ext>
            </a:extLst>
          </p:cNvPr>
          <p:cNvSpPr txBox="1"/>
          <p:nvPr/>
        </p:nvSpPr>
        <p:spPr>
          <a:xfrm>
            <a:off x="2561983" y="2838707"/>
            <a:ext cx="383936" cy="307777"/>
          </a:xfrm>
          <a:prstGeom prst="rect">
            <a:avLst/>
          </a:prstGeom>
          <a:noFill/>
        </p:spPr>
        <p:txBody>
          <a:bodyPr wrap="square" rtlCol="0">
            <a:spAutoFit/>
          </a:bodyPr>
          <a:lstStyle/>
          <a:p>
            <a:r>
              <a:rPr lang="es-AR" sz="1400" dirty="0"/>
              <a:t>AX</a:t>
            </a:r>
          </a:p>
        </p:txBody>
      </p:sp>
      <p:sp>
        <p:nvSpPr>
          <p:cNvPr id="61" name="TextBox 60">
            <a:extLst>
              <a:ext uri="{FF2B5EF4-FFF2-40B4-BE49-F238E27FC236}">
                <a16:creationId xmlns:a16="http://schemas.microsoft.com/office/drawing/2014/main" id="{1D440186-076F-4B16-887F-CF34AAFB6C1A}"/>
              </a:ext>
            </a:extLst>
          </p:cNvPr>
          <p:cNvSpPr txBox="1"/>
          <p:nvPr/>
        </p:nvSpPr>
        <p:spPr>
          <a:xfrm>
            <a:off x="8453492" y="3308852"/>
            <a:ext cx="3990175" cy="3046988"/>
          </a:xfrm>
          <a:prstGeom prst="rect">
            <a:avLst/>
          </a:prstGeom>
          <a:noFill/>
        </p:spPr>
        <p:txBody>
          <a:bodyPr wrap="square" rtlCol="0">
            <a:spAutoFit/>
          </a:bodyPr>
          <a:lstStyle/>
          <a:p>
            <a:r>
              <a:rPr lang="es-AR" sz="1600" dirty="0"/>
              <a:t>-a0100</a:t>
            </a:r>
          </a:p>
          <a:p>
            <a:r>
              <a:rPr lang="es-AR" sz="1600" dirty="0"/>
              <a:t>13E0:0100 </a:t>
            </a:r>
            <a:r>
              <a:rPr lang="es-AR" sz="1600" dirty="0" err="1"/>
              <a:t>mov</a:t>
            </a:r>
            <a:r>
              <a:rPr lang="es-AR" sz="1600" dirty="0"/>
              <a:t> ah,[0300]</a:t>
            </a:r>
          </a:p>
          <a:p>
            <a:r>
              <a:rPr lang="es-AR" sz="1600" dirty="0"/>
              <a:t>13E0:0104 </a:t>
            </a:r>
            <a:r>
              <a:rPr lang="es-AR" sz="1600" dirty="0" err="1"/>
              <a:t>add</a:t>
            </a:r>
            <a:r>
              <a:rPr lang="es-AR" sz="1600" dirty="0"/>
              <a:t> ah,[0301]</a:t>
            </a:r>
          </a:p>
          <a:p>
            <a:r>
              <a:rPr lang="es-AR" sz="1600" dirty="0"/>
              <a:t>13E0:0108 </a:t>
            </a:r>
            <a:r>
              <a:rPr lang="es-AR" sz="1600" dirty="0" err="1"/>
              <a:t>mov</a:t>
            </a:r>
            <a:r>
              <a:rPr lang="es-AR" sz="1600" dirty="0"/>
              <a:t> [0400], ah</a:t>
            </a:r>
          </a:p>
          <a:p>
            <a:r>
              <a:rPr lang="es-AR" sz="1600" dirty="0"/>
              <a:t>13E0:010C </a:t>
            </a:r>
            <a:r>
              <a:rPr lang="es-AR" sz="1600" dirty="0" err="1"/>
              <a:t>ret</a:t>
            </a:r>
            <a:endParaRPr lang="es-AR" sz="1600" dirty="0"/>
          </a:p>
          <a:p>
            <a:r>
              <a:rPr lang="es-AR" sz="1600" dirty="0"/>
              <a:t>13E0:010D</a:t>
            </a:r>
          </a:p>
          <a:p>
            <a:endParaRPr lang="es-AR" sz="1600" dirty="0"/>
          </a:p>
          <a:p>
            <a:r>
              <a:rPr lang="es-AR" sz="1600" dirty="0"/>
              <a:t>-u</a:t>
            </a:r>
          </a:p>
          <a:p>
            <a:r>
              <a:rPr lang="es-AR" sz="1600" dirty="0"/>
              <a:t>13E0:0100 8A260003   MOV     AH,[0300]</a:t>
            </a:r>
          </a:p>
          <a:p>
            <a:r>
              <a:rPr lang="es-AR" sz="1600" dirty="0"/>
              <a:t>13E0:0104 02260103    ADD     AH,[0301]</a:t>
            </a:r>
          </a:p>
          <a:p>
            <a:r>
              <a:rPr lang="es-AR" sz="1600" dirty="0"/>
              <a:t>13E0:0108 88260004    MOV     [0400],AH</a:t>
            </a:r>
          </a:p>
          <a:p>
            <a:r>
              <a:rPr lang="es-AR" sz="1600" dirty="0"/>
              <a:t>13E0:010C C3                 RET</a:t>
            </a:r>
            <a:endParaRPr lang="es-AR" sz="1600" b="1" dirty="0"/>
          </a:p>
        </p:txBody>
      </p:sp>
      <p:sp>
        <p:nvSpPr>
          <p:cNvPr id="64" name="TextBox 63">
            <a:extLst>
              <a:ext uri="{FF2B5EF4-FFF2-40B4-BE49-F238E27FC236}">
                <a16:creationId xmlns:a16="http://schemas.microsoft.com/office/drawing/2014/main" id="{BE6AE431-9BCF-45F8-B2B8-603904B75F9A}"/>
              </a:ext>
            </a:extLst>
          </p:cNvPr>
          <p:cNvSpPr txBox="1"/>
          <p:nvPr/>
        </p:nvSpPr>
        <p:spPr>
          <a:xfrm>
            <a:off x="5950396" y="2620751"/>
            <a:ext cx="1098253" cy="830997"/>
          </a:xfrm>
          <a:prstGeom prst="rect">
            <a:avLst/>
          </a:prstGeom>
          <a:noFill/>
        </p:spPr>
        <p:txBody>
          <a:bodyPr wrap="square" rtlCol="0">
            <a:spAutoFit/>
          </a:bodyPr>
          <a:lstStyle/>
          <a:p>
            <a:pPr>
              <a:buClr>
                <a:srgbClr val="C00000"/>
              </a:buClr>
            </a:pPr>
            <a:r>
              <a:rPr lang="es-AR" sz="1200" dirty="0"/>
              <a:t>8A260003 02260103 88260004</a:t>
            </a:r>
          </a:p>
          <a:p>
            <a:pPr>
              <a:buClr>
                <a:srgbClr val="C00000"/>
              </a:buClr>
            </a:pPr>
            <a:r>
              <a:rPr lang="es-AR" sz="1200" dirty="0"/>
              <a:t>C3</a:t>
            </a:r>
            <a:endParaRPr lang="es-AR" sz="1200" b="1" dirty="0"/>
          </a:p>
        </p:txBody>
      </p:sp>
      <p:sp>
        <p:nvSpPr>
          <p:cNvPr id="65" name="TextBox 64">
            <a:extLst>
              <a:ext uri="{FF2B5EF4-FFF2-40B4-BE49-F238E27FC236}">
                <a16:creationId xmlns:a16="http://schemas.microsoft.com/office/drawing/2014/main" id="{1F3954A6-D70E-4EBE-9814-506BFF712CE0}"/>
              </a:ext>
            </a:extLst>
          </p:cNvPr>
          <p:cNvSpPr txBox="1"/>
          <p:nvPr/>
        </p:nvSpPr>
        <p:spPr>
          <a:xfrm>
            <a:off x="5950396" y="3604374"/>
            <a:ext cx="1134498" cy="646331"/>
          </a:xfrm>
          <a:prstGeom prst="rect">
            <a:avLst/>
          </a:prstGeom>
          <a:noFill/>
        </p:spPr>
        <p:txBody>
          <a:bodyPr wrap="square" rtlCol="0">
            <a:spAutoFit/>
          </a:bodyPr>
          <a:lstStyle/>
          <a:p>
            <a:r>
              <a:rPr lang="es-AR" sz="1200" dirty="0"/>
              <a:t>01</a:t>
            </a:r>
          </a:p>
          <a:p>
            <a:r>
              <a:rPr lang="es-AR" sz="1200" dirty="0"/>
              <a:t>FF</a:t>
            </a:r>
          </a:p>
          <a:p>
            <a:r>
              <a:rPr lang="es-AR" sz="1200" dirty="0"/>
              <a:t>00</a:t>
            </a:r>
          </a:p>
        </p:txBody>
      </p:sp>
      <p:sp>
        <p:nvSpPr>
          <p:cNvPr id="66" name="TextBox 65">
            <a:extLst>
              <a:ext uri="{FF2B5EF4-FFF2-40B4-BE49-F238E27FC236}">
                <a16:creationId xmlns:a16="http://schemas.microsoft.com/office/drawing/2014/main" id="{4CE65AAF-33E0-4F65-800C-4E49A0E6B0EC}"/>
              </a:ext>
            </a:extLst>
          </p:cNvPr>
          <p:cNvSpPr txBox="1"/>
          <p:nvPr/>
        </p:nvSpPr>
        <p:spPr>
          <a:xfrm>
            <a:off x="3174368" y="3430218"/>
            <a:ext cx="2196485" cy="1169551"/>
          </a:xfrm>
          <a:prstGeom prst="rect">
            <a:avLst/>
          </a:prstGeom>
          <a:noFill/>
        </p:spPr>
        <p:txBody>
          <a:bodyPr wrap="square" rtlCol="0">
            <a:spAutoFit/>
          </a:bodyPr>
          <a:lstStyle/>
          <a:p>
            <a:r>
              <a:rPr lang="es-AR" sz="1400" dirty="0"/>
              <a:t>Dirección lógica del dato </a:t>
            </a:r>
          </a:p>
          <a:p>
            <a:r>
              <a:rPr lang="es-AR" sz="1400" dirty="0"/>
              <a:t>          DS: DATA</a:t>
            </a:r>
          </a:p>
          <a:p>
            <a:endParaRPr lang="es-AR" sz="1400" dirty="0"/>
          </a:p>
          <a:p>
            <a:r>
              <a:rPr lang="es-AR" sz="1400" dirty="0"/>
              <a:t>Dirección física</a:t>
            </a:r>
          </a:p>
          <a:p>
            <a:r>
              <a:rPr lang="es-AR" sz="1400" dirty="0"/>
              <a:t>13E0 * 10 + 0400 = 14200</a:t>
            </a:r>
          </a:p>
        </p:txBody>
      </p:sp>
      <p:cxnSp>
        <p:nvCxnSpPr>
          <p:cNvPr id="20" name="Straight Arrow Connector 19">
            <a:extLst>
              <a:ext uri="{FF2B5EF4-FFF2-40B4-BE49-F238E27FC236}">
                <a16:creationId xmlns:a16="http://schemas.microsoft.com/office/drawing/2014/main" id="{4C7AB96B-4A47-436D-8FD8-3FD3CD5AEA28}"/>
              </a:ext>
            </a:extLst>
          </p:cNvPr>
          <p:cNvCxnSpPr/>
          <p:nvPr/>
        </p:nvCxnSpPr>
        <p:spPr>
          <a:xfrm>
            <a:off x="2926060" y="2594181"/>
            <a:ext cx="216023" cy="108370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C5503E46-D1C2-481B-82FB-3C8E2BFD790B}"/>
              </a:ext>
            </a:extLst>
          </p:cNvPr>
          <p:cNvSpPr/>
          <p:nvPr/>
        </p:nvSpPr>
        <p:spPr>
          <a:xfrm>
            <a:off x="1311787" y="2838707"/>
            <a:ext cx="518365" cy="2302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t>00</a:t>
            </a:r>
          </a:p>
        </p:txBody>
      </p:sp>
    </p:spTree>
    <p:extLst>
      <p:ext uri="{BB962C8B-B14F-4D97-AF65-F5344CB8AC3E}">
        <p14:creationId xmlns:p14="http://schemas.microsoft.com/office/powerpoint/2010/main" val="18358527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AR" dirty="0"/>
              <a:t>Ciclo de instrucción – Fase búsqueda</a:t>
            </a:r>
          </a:p>
        </p:txBody>
      </p:sp>
      <p:sp>
        <p:nvSpPr>
          <p:cNvPr id="7" name="Marcador de pie de página 6"/>
          <p:cNvSpPr>
            <a:spLocks noGrp="1"/>
          </p:cNvSpPr>
          <p:nvPr>
            <p:ph type="ftr" sz="quarter" idx="11"/>
          </p:nvPr>
        </p:nvSpPr>
        <p:spPr/>
        <p:txBody>
          <a:bodyPr/>
          <a:lstStyle/>
          <a:p>
            <a:r>
              <a:rPr lang="en-US" dirty="0" err="1"/>
              <a:t>Arquitectura</a:t>
            </a:r>
            <a:r>
              <a:rPr lang="en-US" dirty="0"/>
              <a:t> de </a:t>
            </a:r>
            <a:r>
              <a:rPr lang="en-US" dirty="0" err="1"/>
              <a:t>Computadores</a:t>
            </a:r>
            <a:endParaRPr lang="en-US" dirty="0"/>
          </a:p>
        </p:txBody>
      </p:sp>
      <p:sp>
        <p:nvSpPr>
          <p:cNvPr id="8" name="Marcador de número de diapositiva 7"/>
          <p:cNvSpPr>
            <a:spLocks noGrp="1"/>
          </p:cNvSpPr>
          <p:nvPr>
            <p:ph type="sldNum" sz="quarter" idx="12"/>
          </p:nvPr>
        </p:nvSpPr>
        <p:spPr/>
        <p:txBody>
          <a:bodyPr/>
          <a:lstStyle/>
          <a:p>
            <a:fld id="{E5137D0E-4A4F-4307-8994-C1891D747D59}" type="slidenum">
              <a:rPr lang="en-US" smtClean="0"/>
              <a:t>27</a:t>
            </a:fld>
            <a:endParaRPr lang="en-US" dirty="0"/>
          </a:p>
        </p:txBody>
      </p:sp>
      <p:sp>
        <p:nvSpPr>
          <p:cNvPr id="9" name="TextBox 8">
            <a:extLst>
              <a:ext uri="{FF2B5EF4-FFF2-40B4-BE49-F238E27FC236}">
                <a16:creationId xmlns:a16="http://schemas.microsoft.com/office/drawing/2014/main" id="{47BE571F-2055-485C-9FD3-0BCC4F25D872}"/>
              </a:ext>
            </a:extLst>
          </p:cNvPr>
          <p:cNvSpPr txBox="1"/>
          <p:nvPr/>
        </p:nvSpPr>
        <p:spPr>
          <a:xfrm>
            <a:off x="304038" y="1844824"/>
            <a:ext cx="2471737" cy="369332"/>
          </a:xfrm>
          <a:prstGeom prst="rect">
            <a:avLst/>
          </a:prstGeom>
          <a:noFill/>
          <a:ln>
            <a:noFill/>
          </a:ln>
        </p:spPr>
        <p:txBody>
          <a:bodyPr wrap="square" rtlCol="0">
            <a:spAutoFit/>
          </a:bodyPr>
          <a:lstStyle/>
          <a:p>
            <a:r>
              <a:rPr lang="es-AR" dirty="0"/>
              <a:t>CPU = CU + ALU</a:t>
            </a:r>
          </a:p>
        </p:txBody>
      </p:sp>
      <p:sp>
        <p:nvSpPr>
          <p:cNvPr id="11" name="Rectangle 10">
            <a:extLst>
              <a:ext uri="{FF2B5EF4-FFF2-40B4-BE49-F238E27FC236}">
                <a16:creationId xmlns:a16="http://schemas.microsoft.com/office/drawing/2014/main" id="{5EADCEB0-D947-4A8C-BB6C-4BBAEC7C8BF3}"/>
              </a:ext>
            </a:extLst>
          </p:cNvPr>
          <p:cNvSpPr/>
          <p:nvPr/>
        </p:nvSpPr>
        <p:spPr>
          <a:xfrm>
            <a:off x="1053852" y="2172578"/>
            <a:ext cx="2012926" cy="348867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2" name="Rectangle 11">
            <a:extLst>
              <a:ext uri="{FF2B5EF4-FFF2-40B4-BE49-F238E27FC236}">
                <a16:creationId xmlns:a16="http://schemas.microsoft.com/office/drawing/2014/main" id="{3F2168AD-96A6-4A66-B51E-8E4F85DE4D4A}"/>
              </a:ext>
            </a:extLst>
          </p:cNvPr>
          <p:cNvSpPr/>
          <p:nvPr/>
        </p:nvSpPr>
        <p:spPr>
          <a:xfrm>
            <a:off x="2327091" y="2132856"/>
            <a:ext cx="739687" cy="57582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s-AR" dirty="0"/>
              <a:t>MMU</a:t>
            </a:r>
          </a:p>
        </p:txBody>
      </p:sp>
      <p:sp>
        <p:nvSpPr>
          <p:cNvPr id="13" name="Rectangle 12">
            <a:extLst>
              <a:ext uri="{FF2B5EF4-FFF2-40B4-BE49-F238E27FC236}">
                <a16:creationId xmlns:a16="http://schemas.microsoft.com/office/drawing/2014/main" id="{7C6CACA4-49D8-4972-8785-C8942D552499}"/>
              </a:ext>
            </a:extLst>
          </p:cNvPr>
          <p:cNvSpPr/>
          <p:nvPr/>
        </p:nvSpPr>
        <p:spPr>
          <a:xfrm>
            <a:off x="1277018" y="3573016"/>
            <a:ext cx="1152128" cy="33855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solidFill>
                  <a:schemeClr val="tx1"/>
                </a:solidFill>
              </a:rPr>
              <a:t>010C</a:t>
            </a:r>
          </a:p>
        </p:txBody>
      </p:sp>
      <p:sp>
        <p:nvSpPr>
          <p:cNvPr id="14" name="TextBox 13">
            <a:extLst>
              <a:ext uri="{FF2B5EF4-FFF2-40B4-BE49-F238E27FC236}">
                <a16:creationId xmlns:a16="http://schemas.microsoft.com/office/drawing/2014/main" id="{826EFD9A-42EC-4A54-AABE-B80DE919AA2C}"/>
              </a:ext>
            </a:extLst>
          </p:cNvPr>
          <p:cNvSpPr txBox="1"/>
          <p:nvPr/>
        </p:nvSpPr>
        <p:spPr>
          <a:xfrm>
            <a:off x="159659" y="3088542"/>
            <a:ext cx="1152128" cy="338554"/>
          </a:xfrm>
          <a:prstGeom prst="rect">
            <a:avLst/>
          </a:prstGeom>
          <a:noFill/>
        </p:spPr>
        <p:txBody>
          <a:bodyPr wrap="square" rtlCol="0">
            <a:spAutoFit/>
          </a:bodyPr>
          <a:lstStyle/>
          <a:p>
            <a:r>
              <a:rPr lang="es-AR" sz="1600" dirty="0"/>
              <a:t>Registros</a:t>
            </a:r>
          </a:p>
        </p:txBody>
      </p:sp>
      <p:sp>
        <p:nvSpPr>
          <p:cNvPr id="15" name="Rectangle 14">
            <a:extLst>
              <a:ext uri="{FF2B5EF4-FFF2-40B4-BE49-F238E27FC236}">
                <a16:creationId xmlns:a16="http://schemas.microsoft.com/office/drawing/2014/main" id="{5352B5FC-8B56-4424-A5F5-A4FE60CFDBED}"/>
              </a:ext>
            </a:extLst>
          </p:cNvPr>
          <p:cNvSpPr/>
          <p:nvPr/>
        </p:nvSpPr>
        <p:spPr>
          <a:xfrm>
            <a:off x="17589" y="5764668"/>
            <a:ext cx="1080120" cy="54060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1200" dirty="0">
                <a:solidFill>
                  <a:schemeClr val="tx1"/>
                </a:solidFill>
              </a:rPr>
              <a:t>Reloj y Secuenciador</a:t>
            </a:r>
          </a:p>
        </p:txBody>
      </p:sp>
      <p:sp>
        <p:nvSpPr>
          <p:cNvPr id="16" name="Rectangle 15">
            <a:extLst>
              <a:ext uri="{FF2B5EF4-FFF2-40B4-BE49-F238E27FC236}">
                <a16:creationId xmlns:a16="http://schemas.microsoft.com/office/drawing/2014/main" id="{7E41CB7A-4530-4452-99E5-1298E70BFBA2}"/>
              </a:ext>
            </a:extLst>
          </p:cNvPr>
          <p:cNvSpPr/>
          <p:nvPr/>
        </p:nvSpPr>
        <p:spPr>
          <a:xfrm>
            <a:off x="5734372" y="2314056"/>
            <a:ext cx="1987289" cy="298864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7" name="TextBox 16">
            <a:extLst>
              <a:ext uri="{FF2B5EF4-FFF2-40B4-BE49-F238E27FC236}">
                <a16:creationId xmlns:a16="http://schemas.microsoft.com/office/drawing/2014/main" id="{7564D25A-AD24-412C-9E3C-5DD7668F3DD2}"/>
              </a:ext>
            </a:extLst>
          </p:cNvPr>
          <p:cNvSpPr txBox="1"/>
          <p:nvPr/>
        </p:nvSpPr>
        <p:spPr>
          <a:xfrm>
            <a:off x="6499278" y="1899921"/>
            <a:ext cx="2160240" cy="369332"/>
          </a:xfrm>
          <a:prstGeom prst="rect">
            <a:avLst/>
          </a:prstGeom>
          <a:noFill/>
        </p:spPr>
        <p:txBody>
          <a:bodyPr wrap="square" rtlCol="0">
            <a:spAutoFit/>
          </a:bodyPr>
          <a:lstStyle/>
          <a:p>
            <a:r>
              <a:rPr lang="es-AR" dirty="0"/>
              <a:t>Memoria Principal</a:t>
            </a:r>
          </a:p>
        </p:txBody>
      </p:sp>
      <p:cxnSp>
        <p:nvCxnSpPr>
          <p:cNvPr id="19" name="Connector: Elbow 18">
            <a:extLst>
              <a:ext uri="{FF2B5EF4-FFF2-40B4-BE49-F238E27FC236}">
                <a16:creationId xmlns:a16="http://schemas.microsoft.com/office/drawing/2014/main" id="{75548503-0049-4AE2-946E-93AC495961F1}"/>
              </a:ext>
            </a:extLst>
          </p:cNvPr>
          <p:cNvCxnSpPr>
            <a:cxnSpLocks/>
            <a:stCxn id="15" idx="0"/>
            <a:endCxn id="11" idx="1"/>
          </p:cNvCxnSpPr>
          <p:nvPr/>
        </p:nvCxnSpPr>
        <p:spPr>
          <a:xfrm rot="5400000" flipH="1" flipV="1">
            <a:off x="-118127" y="4592690"/>
            <a:ext cx="1847755" cy="496203"/>
          </a:xfrm>
          <a:prstGeom prst="bentConnector2">
            <a:avLst/>
          </a:prstGeom>
          <a:ln>
            <a:solidFill>
              <a:schemeClr val="accent1"/>
            </a:solidFill>
            <a:tailEnd type="none"/>
          </a:ln>
        </p:spPr>
        <p:style>
          <a:lnRef idx="1">
            <a:schemeClr val="accent1"/>
          </a:lnRef>
          <a:fillRef idx="0">
            <a:schemeClr val="accent1"/>
          </a:fillRef>
          <a:effectRef idx="0">
            <a:schemeClr val="accent1"/>
          </a:effectRef>
          <a:fontRef idx="minor">
            <a:schemeClr val="tx1"/>
          </a:fontRef>
        </p:style>
      </p:cxnSp>
      <p:sp>
        <p:nvSpPr>
          <p:cNvPr id="22" name="Arrow: Left-Right 21">
            <a:extLst>
              <a:ext uri="{FF2B5EF4-FFF2-40B4-BE49-F238E27FC236}">
                <a16:creationId xmlns:a16="http://schemas.microsoft.com/office/drawing/2014/main" id="{26F8B1D8-734B-40C5-9152-CFD7D42E669A}"/>
              </a:ext>
            </a:extLst>
          </p:cNvPr>
          <p:cNvSpPr/>
          <p:nvPr/>
        </p:nvSpPr>
        <p:spPr>
          <a:xfrm>
            <a:off x="3142083" y="5298039"/>
            <a:ext cx="2535141" cy="507225"/>
          </a:xfrm>
          <a:prstGeom prst="leftRightArrow">
            <a:avLst>
              <a:gd name="adj1" fmla="val 38733"/>
              <a:gd name="adj2" fmla="val 50000"/>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24" name="TextBox 23">
            <a:extLst>
              <a:ext uri="{FF2B5EF4-FFF2-40B4-BE49-F238E27FC236}">
                <a16:creationId xmlns:a16="http://schemas.microsoft.com/office/drawing/2014/main" id="{1FF6C66B-FBEC-4052-A8AF-CBC140198C7E}"/>
              </a:ext>
            </a:extLst>
          </p:cNvPr>
          <p:cNvSpPr txBox="1"/>
          <p:nvPr/>
        </p:nvSpPr>
        <p:spPr>
          <a:xfrm>
            <a:off x="3469254" y="5131658"/>
            <a:ext cx="1468708" cy="369332"/>
          </a:xfrm>
          <a:prstGeom prst="rect">
            <a:avLst/>
          </a:prstGeom>
          <a:noFill/>
        </p:spPr>
        <p:txBody>
          <a:bodyPr wrap="square" rtlCol="0">
            <a:spAutoFit/>
          </a:bodyPr>
          <a:lstStyle/>
          <a:p>
            <a:r>
              <a:rPr lang="es-AR" dirty="0"/>
              <a:t>Bus de datos</a:t>
            </a:r>
          </a:p>
        </p:txBody>
      </p:sp>
      <p:sp>
        <p:nvSpPr>
          <p:cNvPr id="25" name="Arrow: Right 24">
            <a:extLst>
              <a:ext uri="{FF2B5EF4-FFF2-40B4-BE49-F238E27FC236}">
                <a16:creationId xmlns:a16="http://schemas.microsoft.com/office/drawing/2014/main" id="{FD14DCAC-2D11-40EC-BC33-CC76EDAC416B}"/>
              </a:ext>
            </a:extLst>
          </p:cNvPr>
          <p:cNvSpPr/>
          <p:nvPr/>
        </p:nvSpPr>
        <p:spPr>
          <a:xfrm>
            <a:off x="3090244" y="2620751"/>
            <a:ext cx="2024175" cy="718268"/>
          </a:xfrm>
          <a:prstGeom prst="rightArrow">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dirty="0"/>
          </a:p>
        </p:txBody>
      </p:sp>
      <p:sp>
        <p:nvSpPr>
          <p:cNvPr id="26" name="TextBox 25">
            <a:extLst>
              <a:ext uri="{FF2B5EF4-FFF2-40B4-BE49-F238E27FC236}">
                <a16:creationId xmlns:a16="http://schemas.microsoft.com/office/drawing/2014/main" id="{EB0C876F-1507-40C8-852B-C71868242D5F}"/>
              </a:ext>
            </a:extLst>
          </p:cNvPr>
          <p:cNvSpPr txBox="1"/>
          <p:nvPr/>
        </p:nvSpPr>
        <p:spPr>
          <a:xfrm>
            <a:off x="3105016" y="2810788"/>
            <a:ext cx="2144495" cy="369332"/>
          </a:xfrm>
          <a:prstGeom prst="rect">
            <a:avLst/>
          </a:prstGeom>
          <a:noFill/>
        </p:spPr>
        <p:txBody>
          <a:bodyPr wrap="square" rtlCol="0">
            <a:spAutoFit/>
          </a:bodyPr>
          <a:lstStyle/>
          <a:p>
            <a:r>
              <a:rPr lang="es-AR" dirty="0"/>
              <a:t>Bus de direcciones</a:t>
            </a:r>
          </a:p>
        </p:txBody>
      </p:sp>
      <p:cxnSp>
        <p:nvCxnSpPr>
          <p:cNvPr id="30" name="Connector: Elbow 29">
            <a:extLst>
              <a:ext uri="{FF2B5EF4-FFF2-40B4-BE49-F238E27FC236}">
                <a16:creationId xmlns:a16="http://schemas.microsoft.com/office/drawing/2014/main" id="{567584AA-F0F3-49D1-A665-5C218BE157E6}"/>
              </a:ext>
            </a:extLst>
          </p:cNvPr>
          <p:cNvCxnSpPr>
            <a:cxnSpLocks/>
            <a:stCxn id="11" idx="0"/>
            <a:endCxn id="3" idx="0"/>
          </p:cNvCxnSpPr>
          <p:nvPr/>
        </p:nvCxnSpPr>
        <p:spPr>
          <a:xfrm rot="16200000" flipH="1">
            <a:off x="4178698" y="54195"/>
            <a:ext cx="113826" cy="4350592"/>
          </a:xfrm>
          <a:prstGeom prst="bentConnector3">
            <a:avLst>
              <a:gd name="adj1" fmla="val -200833"/>
            </a:avLst>
          </a:prstGeom>
          <a:ln w="28575" cmpd="sng">
            <a:solidFill>
              <a:srgbClr val="C0000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E12F0518-A04D-4BEE-B060-49178D278047}"/>
              </a:ext>
            </a:extLst>
          </p:cNvPr>
          <p:cNvSpPr txBox="1"/>
          <p:nvPr/>
        </p:nvSpPr>
        <p:spPr>
          <a:xfrm>
            <a:off x="3323637" y="1940041"/>
            <a:ext cx="1731204" cy="369332"/>
          </a:xfrm>
          <a:prstGeom prst="rect">
            <a:avLst/>
          </a:prstGeom>
          <a:noFill/>
        </p:spPr>
        <p:txBody>
          <a:bodyPr wrap="square" rtlCol="0">
            <a:spAutoFit/>
          </a:bodyPr>
          <a:lstStyle/>
          <a:p>
            <a:r>
              <a:rPr lang="es-AR" dirty="0"/>
              <a:t>Bus de Control</a:t>
            </a:r>
          </a:p>
        </p:txBody>
      </p:sp>
      <p:sp>
        <p:nvSpPr>
          <p:cNvPr id="3" name="TextBox 2">
            <a:extLst>
              <a:ext uri="{FF2B5EF4-FFF2-40B4-BE49-F238E27FC236}">
                <a16:creationId xmlns:a16="http://schemas.microsoft.com/office/drawing/2014/main" id="{DA2AAA00-C3D6-4EB7-8DCE-ACB2CF7F1D15}"/>
              </a:ext>
            </a:extLst>
          </p:cNvPr>
          <p:cNvSpPr txBox="1"/>
          <p:nvPr/>
        </p:nvSpPr>
        <p:spPr>
          <a:xfrm>
            <a:off x="5863306" y="2286404"/>
            <a:ext cx="1095202" cy="307777"/>
          </a:xfrm>
          <a:prstGeom prst="rect">
            <a:avLst/>
          </a:prstGeom>
          <a:noFill/>
        </p:spPr>
        <p:txBody>
          <a:bodyPr wrap="square" rtlCol="0">
            <a:spAutoFit/>
          </a:bodyPr>
          <a:lstStyle/>
          <a:p>
            <a:r>
              <a:rPr lang="es-AR" sz="1400" dirty="0"/>
              <a:t>Segmento</a:t>
            </a:r>
          </a:p>
        </p:txBody>
      </p:sp>
      <p:sp>
        <p:nvSpPr>
          <p:cNvPr id="5" name="Rectangle 4">
            <a:extLst>
              <a:ext uri="{FF2B5EF4-FFF2-40B4-BE49-F238E27FC236}">
                <a16:creationId xmlns:a16="http://schemas.microsoft.com/office/drawing/2014/main" id="{76AA58E3-8A58-48E3-B95E-2A3A17EF48B8}"/>
              </a:ext>
            </a:extLst>
          </p:cNvPr>
          <p:cNvSpPr/>
          <p:nvPr/>
        </p:nvSpPr>
        <p:spPr>
          <a:xfrm>
            <a:off x="5878388" y="2608899"/>
            <a:ext cx="1293112" cy="2548293"/>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cxnSp>
        <p:nvCxnSpPr>
          <p:cNvPr id="23" name="Straight Connector 22">
            <a:extLst>
              <a:ext uri="{FF2B5EF4-FFF2-40B4-BE49-F238E27FC236}">
                <a16:creationId xmlns:a16="http://schemas.microsoft.com/office/drawing/2014/main" id="{24FC67D0-8799-4F07-A159-89E263C36504}"/>
              </a:ext>
            </a:extLst>
          </p:cNvPr>
          <p:cNvCxnSpPr>
            <a:cxnSpLocks/>
          </p:cNvCxnSpPr>
          <p:nvPr/>
        </p:nvCxnSpPr>
        <p:spPr>
          <a:xfrm>
            <a:off x="5878388" y="3573016"/>
            <a:ext cx="1293112" cy="0"/>
          </a:xfrm>
          <a:prstGeom prst="line">
            <a:avLst/>
          </a:prstGeom>
          <a:ln w="19050">
            <a:solidFill>
              <a:schemeClr val="tx1">
                <a:lumMod val="65000"/>
                <a:lumOff val="3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27D9C884-3A63-4921-A05A-C5AA48665BA8}"/>
              </a:ext>
            </a:extLst>
          </p:cNvPr>
          <p:cNvCxnSpPr>
            <a:cxnSpLocks/>
          </p:cNvCxnSpPr>
          <p:nvPr/>
        </p:nvCxnSpPr>
        <p:spPr>
          <a:xfrm>
            <a:off x="5878388" y="4408107"/>
            <a:ext cx="1283106" cy="0"/>
          </a:xfrm>
          <a:prstGeom prst="line">
            <a:avLst/>
          </a:prstGeom>
          <a:ln w="19050">
            <a:solidFill>
              <a:schemeClr val="tx1">
                <a:lumMod val="65000"/>
                <a:lumOff val="35000"/>
              </a:schemeClr>
            </a:solidFill>
            <a:tailEnd type="non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FFEC59C9-40EA-42BB-85D1-6A06A34B248D}"/>
              </a:ext>
            </a:extLst>
          </p:cNvPr>
          <p:cNvSpPr txBox="1"/>
          <p:nvPr/>
        </p:nvSpPr>
        <p:spPr>
          <a:xfrm>
            <a:off x="7124135" y="2935977"/>
            <a:ext cx="673012" cy="276999"/>
          </a:xfrm>
          <a:prstGeom prst="rect">
            <a:avLst/>
          </a:prstGeom>
          <a:noFill/>
        </p:spPr>
        <p:txBody>
          <a:bodyPr wrap="square" rtlCol="0">
            <a:spAutoFit/>
          </a:bodyPr>
          <a:lstStyle/>
          <a:p>
            <a:r>
              <a:rPr lang="es-AR" sz="1200" dirty="0"/>
              <a:t>Código</a:t>
            </a:r>
          </a:p>
        </p:txBody>
      </p:sp>
      <p:sp>
        <p:nvSpPr>
          <p:cNvPr id="38" name="TextBox 37">
            <a:extLst>
              <a:ext uri="{FF2B5EF4-FFF2-40B4-BE49-F238E27FC236}">
                <a16:creationId xmlns:a16="http://schemas.microsoft.com/office/drawing/2014/main" id="{C5E6218B-072F-42FD-8821-663AD01FCE8A}"/>
              </a:ext>
            </a:extLst>
          </p:cNvPr>
          <p:cNvSpPr txBox="1"/>
          <p:nvPr/>
        </p:nvSpPr>
        <p:spPr>
          <a:xfrm>
            <a:off x="7160380" y="3789040"/>
            <a:ext cx="673012" cy="276999"/>
          </a:xfrm>
          <a:prstGeom prst="rect">
            <a:avLst/>
          </a:prstGeom>
          <a:noFill/>
        </p:spPr>
        <p:txBody>
          <a:bodyPr wrap="square" rtlCol="0">
            <a:spAutoFit/>
          </a:bodyPr>
          <a:lstStyle/>
          <a:p>
            <a:r>
              <a:rPr lang="es-AR" sz="1200" dirty="0"/>
              <a:t>Datos</a:t>
            </a:r>
          </a:p>
        </p:txBody>
      </p:sp>
      <p:sp>
        <p:nvSpPr>
          <p:cNvPr id="39" name="TextBox 38">
            <a:extLst>
              <a:ext uri="{FF2B5EF4-FFF2-40B4-BE49-F238E27FC236}">
                <a16:creationId xmlns:a16="http://schemas.microsoft.com/office/drawing/2014/main" id="{C79C867C-D201-4DD3-8B2A-777E5EF3287A}"/>
              </a:ext>
            </a:extLst>
          </p:cNvPr>
          <p:cNvSpPr txBox="1"/>
          <p:nvPr/>
        </p:nvSpPr>
        <p:spPr>
          <a:xfrm>
            <a:off x="7221600" y="4520153"/>
            <a:ext cx="673012" cy="276999"/>
          </a:xfrm>
          <a:prstGeom prst="rect">
            <a:avLst/>
          </a:prstGeom>
          <a:noFill/>
        </p:spPr>
        <p:txBody>
          <a:bodyPr wrap="square" rtlCol="0">
            <a:spAutoFit/>
          </a:bodyPr>
          <a:lstStyle/>
          <a:p>
            <a:r>
              <a:rPr lang="es-AR" sz="1200" dirty="0"/>
              <a:t>Pila</a:t>
            </a:r>
          </a:p>
        </p:txBody>
      </p:sp>
      <p:sp>
        <p:nvSpPr>
          <p:cNvPr id="35" name="TextBox 34">
            <a:extLst>
              <a:ext uri="{FF2B5EF4-FFF2-40B4-BE49-F238E27FC236}">
                <a16:creationId xmlns:a16="http://schemas.microsoft.com/office/drawing/2014/main" id="{AB423831-1A4C-446A-8D18-4F2B3CD80ADB}"/>
              </a:ext>
            </a:extLst>
          </p:cNvPr>
          <p:cNvSpPr txBox="1"/>
          <p:nvPr/>
        </p:nvSpPr>
        <p:spPr>
          <a:xfrm>
            <a:off x="5446340" y="2368900"/>
            <a:ext cx="230885" cy="2893100"/>
          </a:xfrm>
          <a:prstGeom prst="rect">
            <a:avLst/>
          </a:prstGeom>
          <a:noFill/>
          <a:ln>
            <a:solidFill>
              <a:schemeClr val="tx1"/>
            </a:solidFill>
          </a:ln>
        </p:spPr>
        <p:txBody>
          <a:bodyPr wrap="square" rtlCol="0">
            <a:spAutoFit/>
          </a:bodyPr>
          <a:lstStyle/>
          <a:p>
            <a:r>
              <a:rPr lang="es-AR" sz="1400" dirty="0"/>
              <a:t>Decodifica</a:t>
            </a:r>
          </a:p>
          <a:p>
            <a:r>
              <a:rPr lang="es-AR" sz="1400" dirty="0" err="1"/>
              <a:t>dor</a:t>
            </a:r>
            <a:endParaRPr lang="es-AR" sz="1400" dirty="0"/>
          </a:p>
        </p:txBody>
      </p:sp>
      <p:sp>
        <p:nvSpPr>
          <p:cNvPr id="40" name="TextBox 39">
            <a:extLst>
              <a:ext uri="{FF2B5EF4-FFF2-40B4-BE49-F238E27FC236}">
                <a16:creationId xmlns:a16="http://schemas.microsoft.com/office/drawing/2014/main" id="{F80A03E0-D205-4C17-8B81-0FEF3D672625}"/>
              </a:ext>
            </a:extLst>
          </p:cNvPr>
          <p:cNvSpPr txBox="1"/>
          <p:nvPr/>
        </p:nvSpPr>
        <p:spPr>
          <a:xfrm>
            <a:off x="5164519" y="2564904"/>
            <a:ext cx="281821" cy="830997"/>
          </a:xfrm>
          <a:prstGeom prst="rect">
            <a:avLst/>
          </a:prstGeom>
          <a:noFill/>
          <a:ln>
            <a:solidFill>
              <a:schemeClr val="tx1"/>
            </a:solidFill>
          </a:ln>
        </p:spPr>
        <p:txBody>
          <a:bodyPr wrap="square" rtlCol="0">
            <a:spAutoFit/>
          </a:bodyPr>
          <a:lstStyle/>
          <a:p>
            <a:r>
              <a:rPr lang="es-AR" sz="1600" dirty="0"/>
              <a:t>MAR</a:t>
            </a:r>
          </a:p>
        </p:txBody>
      </p:sp>
      <p:sp>
        <p:nvSpPr>
          <p:cNvPr id="52" name="TextBox 51">
            <a:extLst>
              <a:ext uri="{FF2B5EF4-FFF2-40B4-BE49-F238E27FC236}">
                <a16:creationId xmlns:a16="http://schemas.microsoft.com/office/drawing/2014/main" id="{4D45D782-8CD4-4880-970E-64A7513F6B3B}"/>
              </a:ext>
            </a:extLst>
          </p:cNvPr>
          <p:cNvSpPr txBox="1"/>
          <p:nvPr/>
        </p:nvSpPr>
        <p:spPr>
          <a:xfrm>
            <a:off x="2542124" y="3573016"/>
            <a:ext cx="383936" cy="338554"/>
          </a:xfrm>
          <a:prstGeom prst="rect">
            <a:avLst/>
          </a:prstGeom>
          <a:noFill/>
        </p:spPr>
        <p:txBody>
          <a:bodyPr wrap="square" rtlCol="0">
            <a:spAutoFit/>
          </a:bodyPr>
          <a:lstStyle/>
          <a:p>
            <a:r>
              <a:rPr lang="es-AR" sz="1600" dirty="0"/>
              <a:t>IP</a:t>
            </a:r>
          </a:p>
        </p:txBody>
      </p:sp>
      <p:sp>
        <p:nvSpPr>
          <p:cNvPr id="53" name="Rectangle 52">
            <a:extLst>
              <a:ext uri="{FF2B5EF4-FFF2-40B4-BE49-F238E27FC236}">
                <a16:creationId xmlns:a16="http://schemas.microsoft.com/office/drawing/2014/main" id="{6FE970FD-72BE-4661-9A02-D93DC1EFA2B3}"/>
              </a:ext>
            </a:extLst>
          </p:cNvPr>
          <p:cNvSpPr/>
          <p:nvPr/>
        </p:nvSpPr>
        <p:spPr>
          <a:xfrm>
            <a:off x="1277018" y="4005064"/>
            <a:ext cx="1152128" cy="28803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solidFill>
                  <a:schemeClr val="tx1"/>
                </a:solidFill>
              </a:rPr>
              <a:t>13E0</a:t>
            </a:r>
          </a:p>
        </p:txBody>
      </p:sp>
      <p:sp>
        <p:nvSpPr>
          <p:cNvPr id="54" name="TextBox 53">
            <a:extLst>
              <a:ext uri="{FF2B5EF4-FFF2-40B4-BE49-F238E27FC236}">
                <a16:creationId xmlns:a16="http://schemas.microsoft.com/office/drawing/2014/main" id="{4224A43F-2632-47D8-860A-D1AC49316ED2}"/>
              </a:ext>
            </a:extLst>
          </p:cNvPr>
          <p:cNvSpPr txBox="1"/>
          <p:nvPr/>
        </p:nvSpPr>
        <p:spPr>
          <a:xfrm>
            <a:off x="2566020" y="4026550"/>
            <a:ext cx="480500" cy="338554"/>
          </a:xfrm>
          <a:prstGeom prst="rect">
            <a:avLst/>
          </a:prstGeom>
          <a:noFill/>
        </p:spPr>
        <p:txBody>
          <a:bodyPr wrap="square" rtlCol="0">
            <a:spAutoFit/>
          </a:bodyPr>
          <a:lstStyle/>
          <a:p>
            <a:r>
              <a:rPr lang="es-AR" sz="1600" dirty="0"/>
              <a:t>DS</a:t>
            </a:r>
          </a:p>
        </p:txBody>
      </p:sp>
      <p:sp>
        <p:nvSpPr>
          <p:cNvPr id="55" name="Rectangle 54">
            <a:extLst>
              <a:ext uri="{FF2B5EF4-FFF2-40B4-BE49-F238E27FC236}">
                <a16:creationId xmlns:a16="http://schemas.microsoft.com/office/drawing/2014/main" id="{6C6C8648-0986-4E7F-94BF-3947B5E5BDE9}"/>
              </a:ext>
            </a:extLst>
          </p:cNvPr>
          <p:cNvSpPr/>
          <p:nvPr/>
        </p:nvSpPr>
        <p:spPr>
          <a:xfrm>
            <a:off x="1282658" y="4365104"/>
            <a:ext cx="1152128" cy="28803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solidFill>
                  <a:schemeClr val="tx1"/>
                </a:solidFill>
              </a:rPr>
              <a:t>13E0</a:t>
            </a:r>
          </a:p>
        </p:txBody>
      </p:sp>
      <p:sp>
        <p:nvSpPr>
          <p:cNvPr id="56" name="TextBox 55">
            <a:extLst>
              <a:ext uri="{FF2B5EF4-FFF2-40B4-BE49-F238E27FC236}">
                <a16:creationId xmlns:a16="http://schemas.microsoft.com/office/drawing/2014/main" id="{723AFD2B-BDC6-4255-AD10-3FFDF248EE71}"/>
              </a:ext>
            </a:extLst>
          </p:cNvPr>
          <p:cNvSpPr txBox="1"/>
          <p:nvPr/>
        </p:nvSpPr>
        <p:spPr>
          <a:xfrm>
            <a:off x="2566019" y="4365104"/>
            <a:ext cx="480501" cy="338554"/>
          </a:xfrm>
          <a:prstGeom prst="rect">
            <a:avLst/>
          </a:prstGeom>
          <a:noFill/>
        </p:spPr>
        <p:txBody>
          <a:bodyPr wrap="square" rtlCol="0">
            <a:spAutoFit/>
          </a:bodyPr>
          <a:lstStyle/>
          <a:p>
            <a:r>
              <a:rPr lang="es-AR" sz="1600" dirty="0"/>
              <a:t>CS</a:t>
            </a:r>
          </a:p>
        </p:txBody>
      </p:sp>
      <p:sp>
        <p:nvSpPr>
          <p:cNvPr id="57" name="TextBox 56">
            <a:extLst>
              <a:ext uri="{FF2B5EF4-FFF2-40B4-BE49-F238E27FC236}">
                <a16:creationId xmlns:a16="http://schemas.microsoft.com/office/drawing/2014/main" id="{97BA9DA0-5614-452F-B0A8-B32C1714173D}"/>
              </a:ext>
            </a:extLst>
          </p:cNvPr>
          <p:cNvSpPr txBox="1"/>
          <p:nvPr/>
        </p:nvSpPr>
        <p:spPr>
          <a:xfrm>
            <a:off x="1064278" y="2298358"/>
            <a:ext cx="574279" cy="338554"/>
          </a:xfrm>
          <a:prstGeom prst="rect">
            <a:avLst/>
          </a:prstGeom>
          <a:noFill/>
        </p:spPr>
        <p:txBody>
          <a:bodyPr wrap="square" rtlCol="0">
            <a:spAutoFit/>
          </a:bodyPr>
          <a:lstStyle/>
          <a:p>
            <a:r>
              <a:rPr lang="es-AR" sz="1600" dirty="0"/>
              <a:t>CU</a:t>
            </a:r>
          </a:p>
        </p:txBody>
      </p:sp>
      <p:sp>
        <p:nvSpPr>
          <p:cNvPr id="63" name="Rectangle 62">
            <a:extLst>
              <a:ext uri="{FF2B5EF4-FFF2-40B4-BE49-F238E27FC236}">
                <a16:creationId xmlns:a16="http://schemas.microsoft.com/office/drawing/2014/main" id="{F970C109-DC4C-4B1F-883C-EDE32C525F7B}"/>
              </a:ext>
            </a:extLst>
          </p:cNvPr>
          <p:cNvSpPr/>
          <p:nvPr/>
        </p:nvSpPr>
        <p:spPr>
          <a:xfrm>
            <a:off x="1272420" y="4755362"/>
            <a:ext cx="1221591" cy="3385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AR" dirty="0"/>
              <a:t>C3                </a:t>
            </a:r>
          </a:p>
        </p:txBody>
      </p:sp>
      <p:sp>
        <p:nvSpPr>
          <p:cNvPr id="71" name="TextBox 70">
            <a:extLst>
              <a:ext uri="{FF2B5EF4-FFF2-40B4-BE49-F238E27FC236}">
                <a16:creationId xmlns:a16="http://schemas.microsoft.com/office/drawing/2014/main" id="{959D4DFD-D1B3-4A3E-BF87-F8FFA2C72F62}"/>
              </a:ext>
            </a:extLst>
          </p:cNvPr>
          <p:cNvSpPr txBox="1"/>
          <p:nvPr/>
        </p:nvSpPr>
        <p:spPr>
          <a:xfrm>
            <a:off x="1250681" y="5085184"/>
            <a:ext cx="552985" cy="276999"/>
          </a:xfrm>
          <a:prstGeom prst="rect">
            <a:avLst/>
          </a:prstGeom>
          <a:noFill/>
        </p:spPr>
        <p:txBody>
          <a:bodyPr wrap="square" rtlCol="0">
            <a:spAutoFit/>
          </a:bodyPr>
          <a:lstStyle/>
          <a:p>
            <a:r>
              <a:rPr lang="es-AR" sz="1200" dirty="0"/>
              <a:t>COP</a:t>
            </a:r>
          </a:p>
        </p:txBody>
      </p:sp>
      <p:sp>
        <p:nvSpPr>
          <p:cNvPr id="72" name="TextBox 71">
            <a:extLst>
              <a:ext uri="{FF2B5EF4-FFF2-40B4-BE49-F238E27FC236}">
                <a16:creationId xmlns:a16="http://schemas.microsoft.com/office/drawing/2014/main" id="{16AA6F80-1D99-46D3-A730-8C5542A66A4D}"/>
              </a:ext>
            </a:extLst>
          </p:cNvPr>
          <p:cNvSpPr txBox="1"/>
          <p:nvPr/>
        </p:nvSpPr>
        <p:spPr>
          <a:xfrm>
            <a:off x="1868532" y="5085184"/>
            <a:ext cx="625480" cy="276999"/>
          </a:xfrm>
          <a:prstGeom prst="rect">
            <a:avLst/>
          </a:prstGeom>
          <a:noFill/>
        </p:spPr>
        <p:txBody>
          <a:bodyPr wrap="square" rtlCol="0">
            <a:spAutoFit/>
          </a:bodyPr>
          <a:lstStyle/>
          <a:p>
            <a:r>
              <a:rPr lang="es-AR" sz="1200" dirty="0"/>
              <a:t>DATA</a:t>
            </a:r>
          </a:p>
        </p:txBody>
      </p:sp>
      <p:cxnSp>
        <p:nvCxnSpPr>
          <p:cNvPr id="74" name="Straight Connector 73">
            <a:extLst>
              <a:ext uri="{FF2B5EF4-FFF2-40B4-BE49-F238E27FC236}">
                <a16:creationId xmlns:a16="http://schemas.microsoft.com/office/drawing/2014/main" id="{FCBB656F-9F3A-4A12-A7F5-1973CF15DC57}"/>
              </a:ext>
            </a:extLst>
          </p:cNvPr>
          <p:cNvCxnSpPr>
            <a:cxnSpLocks/>
            <a:stCxn id="63" idx="0"/>
            <a:endCxn id="63" idx="2"/>
          </p:cNvCxnSpPr>
          <p:nvPr/>
        </p:nvCxnSpPr>
        <p:spPr>
          <a:xfrm>
            <a:off x="1883216" y="4755362"/>
            <a:ext cx="0" cy="338554"/>
          </a:xfrm>
          <a:prstGeom prst="line">
            <a:avLst/>
          </a:prstGeom>
          <a:ln>
            <a:solidFill>
              <a:srgbClr val="C00000"/>
            </a:solidFill>
            <a:tailEnd type="none"/>
          </a:ln>
        </p:spPr>
        <p:style>
          <a:lnRef idx="1">
            <a:schemeClr val="accent1"/>
          </a:lnRef>
          <a:fillRef idx="0">
            <a:schemeClr val="accent1"/>
          </a:fillRef>
          <a:effectRef idx="0">
            <a:schemeClr val="accent1"/>
          </a:effectRef>
          <a:fontRef idx="minor">
            <a:schemeClr val="tx1"/>
          </a:fontRef>
        </p:style>
      </p:cxnSp>
      <p:sp>
        <p:nvSpPr>
          <p:cNvPr id="77" name="Rectangle 76">
            <a:extLst>
              <a:ext uri="{FF2B5EF4-FFF2-40B4-BE49-F238E27FC236}">
                <a16:creationId xmlns:a16="http://schemas.microsoft.com/office/drawing/2014/main" id="{996763BB-9941-4915-91CD-5000581FC5BC}"/>
              </a:ext>
            </a:extLst>
          </p:cNvPr>
          <p:cNvSpPr/>
          <p:nvPr/>
        </p:nvSpPr>
        <p:spPr>
          <a:xfrm>
            <a:off x="1264362" y="5293971"/>
            <a:ext cx="1099942" cy="33855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sz="1200" dirty="0"/>
          </a:p>
        </p:txBody>
      </p:sp>
      <p:sp>
        <p:nvSpPr>
          <p:cNvPr id="78" name="TextBox 77">
            <a:extLst>
              <a:ext uri="{FF2B5EF4-FFF2-40B4-BE49-F238E27FC236}">
                <a16:creationId xmlns:a16="http://schemas.microsoft.com/office/drawing/2014/main" id="{B733BF60-450F-47DA-92AA-1CE07E609F05}"/>
              </a:ext>
            </a:extLst>
          </p:cNvPr>
          <p:cNvSpPr txBox="1"/>
          <p:nvPr/>
        </p:nvSpPr>
        <p:spPr>
          <a:xfrm>
            <a:off x="1282468" y="5302703"/>
            <a:ext cx="1099943" cy="276999"/>
          </a:xfrm>
          <a:prstGeom prst="rect">
            <a:avLst/>
          </a:prstGeom>
          <a:noFill/>
        </p:spPr>
        <p:txBody>
          <a:bodyPr wrap="square" rtlCol="0">
            <a:spAutoFit/>
          </a:bodyPr>
          <a:lstStyle/>
          <a:p>
            <a:r>
              <a:rPr lang="es-AR" sz="1200" dirty="0"/>
              <a:t>Decodificador</a:t>
            </a:r>
          </a:p>
        </p:txBody>
      </p:sp>
      <p:sp>
        <p:nvSpPr>
          <p:cNvPr id="79" name="TextBox 78">
            <a:extLst>
              <a:ext uri="{FF2B5EF4-FFF2-40B4-BE49-F238E27FC236}">
                <a16:creationId xmlns:a16="http://schemas.microsoft.com/office/drawing/2014/main" id="{B09FCBE1-2346-4786-979C-FC4F5134402A}"/>
              </a:ext>
            </a:extLst>
          </p:cNvPr>
          <p:cNvSpPr txBox="1"/>
          <p:nvPr/>
        </p:nvSpPr>
        <p:spPr>
          <a:xfrm>
            <a:off x="5806380" y="5445224"/>
            <a:ext cx="1800200" cy="369332"/>
          </a:xfrm>
          <a:prstGeom prst="rect">
            <a:avLst/>
          </a:prstGeom>
          <a:noFill/>
          <a:ln>
            <a:solidFill>
              <a:schemeClr val="accent1">
                <a:shade val="50000"/>
              </a:schemeClr>
            </a:solidFill>
          </a:ln>
        </p:spPr>
        <p:txBody>
          <a:bodyPr wrap="square" rtlCol="0">
            <a:spAutoFit/>
          </a:bodyPr>
          <a:lstStyle/>
          <a:p>
            <a:r>
              <a:rPr lang="es-AR" dirty="0"/>
              <a:t>MDR</a:t>
            </a:r>
          </a:p>
        </p:txBody>
      </p:sp>
      <p:sp>
        <p:nvSpPr>
          <p:cNvPr id="80" name="TextBox 79">
            <a:extLst>
              <a:ext uri="{FF2B5EF4-FFF2-40B4-BE49-F238E27FC236}">
                <a16:creationId xmlns:a16="http://schemas.microsoft.com/office/drawing/2014/main" id="{56CE3940-AE91-4244-8596-73AB9345F4D3}"/>
              </a:ext>
            </a:extLst>
          </p:cNvPr>
          <p:cNvSpPr txBox="1"/>
          <p:nvPr/>
        </p:nvSpPr>
        <p:spPr>
          <a:xfrm>
            <a:off x="1557908" y="5733256"/>
            <a:ext cx="1780098" cy="646331"/>
          </a:xfrm>
          <a:prstGeom prst="rect">
            <a:avLst/>
          </a:prstGeom>
          <a:noFill/>
          <a:ln>
            <a:solidFill>
              <a:schemeClr val="tx1"/>
            </a:solidFill>
          </a:ln>
        </p:spPr>
        <p:txBody>
          <a:bodyPr wrap="square" rtlCol="0">
            <a:spAutoFit/>
          </a:bodyPr>
          <a:lstStyle/>
          <a:p>
            <a:r>
              <a:rPr lang="es-AR" dirty="0"/>
              <a:t>ALU</a:t>
            </a:r>
          </a:p>
          <a:p>
            <a:r>
              <a:rPr lang="es-AR" dirty="0"/>
              <a:t>Registros - </a:t>
            </a:r>
            <a:r>
              <a:rPr lang="es-AR" dirty="0" err="1"/>
              <a:t>Flags</a:t>
            </a:r>
            <a:endParaRPr lang="es-AR" dirty="0"/>
          </a:p>
        </p:txBody>
      </p:sp>
      <p:cxnSp>
        <p:nvCxnSpPr>
          <p:cNvPr id="82" name="Connector: Elbow 81">
            <a:extLst>
              <a:ext uri="{FF2B5EF4-FFF2-40B4-BE49-F238E27FC236}">
                <a16:creationId xmlns:a16="http://schemas.microsoft.com/office/drawing/2014/main" id="{E3065689-FF3A-4A91-A016-48804FCD7F8E}"/>
              </a:ext>
            </a:extLst>
          </p:cNvPr>
          <p:cNvCxnSpPr>
            <a:cxnSpLocks/>
            <a:endCxn id="80" idx="1"/>
          </p:cNvCxnSpPr>
          <p:nvPr/>
        </p:nvCxnSpPr>
        <p:spPr>
          <a:xfrm rot="16200000" flipH="1">
            <a:off x="1206709" y="5705223"/>
            <a:ext cx="395172" cy="307225"/>
          </a:xfrm>
          <a:prstGeom prst="bentConnector2">
            <a:avLst/>
          </a:prstGeom>
          <a:ln>
            <a:solidFill>
              <a:schemeClr val="tx1"/>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84" name="TextBox 83">
            <a:extLst>
              <a:ext uri="{FF2B5EF4-FFF2-40B4-BE49-F238E27FC236}">
                <a16:creationId xmlns:a16="http://schemas.microsoft.com/office/drawing/2014/main" id="{47CB250E-7E42-47FF-B01F-AE8BD333A6AC}"/>
              </a:ext>
            </a:extLst>
          </p:cNvPr>
          <p:cNvSpPr txBox="1"/>
          <p:nvPr/>
        </p:nvSpPr>
        <p:spPr>
          <a:xfrm>
            <a:off x="2498832" y="4797152"/>
            <a:ext cx="480501" cy="338554"/>
          </a:xfrm>
          <a:prstGeom prst="rect">
            <a:avLst/>
          </a:prstGeom>
          <a:noFill/>
        </p:spPr>
        <p:txBody>
          <a:bodyPr wrap="square" rtlCol="0">
            <a:spAutoFit/>
          </a:bodyPr>
          <a:lstStyle/>
          <a:p>
            <a:r>
              <a:rPr lang="es-AR" sz="1600" dirty="0"/>
              <a:t>IR</a:t>
            </a:r>
          </a:p>
        </p:txBody>
      </p:sp>
      <p:sp>
        <p:nvSpPr>
          <p:cNvPr id="10" name="TextBox 9">
            <a:extLst>
              <a:ext uri="{FF2B5EF4-FFF2-40B4-BE49-F238E27FC236}">
                <a16:creationId xmlns:a16="http://schemas.microsoft.com/office/drawing/2014/main" id="{CD2540FD-143B-427C-8B6B-DC86CA5F957E}"/>
              </a:ext>
            </a:extLst>
          </p:cNvPr>
          <p:cNvSpPr txBox="1"/>
          <p:nvPr/>
        </p:nvSpPr>
        <p:spPr>
          <a:xfrm>
            <a:off x="5789290" y="1772816"/>
            <a:ext cx="881186" cy="307777"/>
          </a:xfrm>
          <a:prstGeom prst="rect">
            <a:avLst/>
          </a:prstGeom>
          <a:noFill/>
        </p:spPr>
        <p:txBody>
          <a:bodyPr wrap="square" rtlCol="0">
            <a:spAutoFit/>
          </a:bodyPr>
          <a:lstStyle/>
          <a:p>
            <a:r>
              <a:rPr lang="es-AR" sz="1400" dirty="0"/>
              <a:t>RD/WR</a:t>
            </a:r>
          </a:p>
        </p:txBody>
      </p:sp>
      <p:sp>
        <p:nvSpPr>
          <p:cNvPr id="27" name="Oval 26">
            <a:extLst>
              <a:ext uri="{FF2B5EF4-FFF2-40B4-BE49-F238E27FC236}">
                <a16:creationId xmlns:a16="http://schemas.microsoft.com/office/drawing/2014/main" id="{0EFF4CF3-1EC1-433E-86A7-D5DDAF9D19C4}"/>
              </a:ext>
            </a:extLst>
          </p:cNvPr>
          <p:cNvSpPr/>
          <p:nvPr/>
        </p:nvSpPr>
        <p:spPr>
          <a:xfrm>
            <a:off x="5806380" y="1772816"/>
            <a:ext cx="360040" cy="32458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58" name="Rectangle 57">
            <a:extLst>
              <a:ext uri="{FF2B5EF4-FFF2-40B4-BE49-F238E27FC236}">
                <a16:creationId xmlns:a16="http://schemas.microsoft.com/office/drawing/2014/main" id="{A60934FD-EA76-458E-95C3-59EB5E20A439}"/>
              </a:ext>
            </a:extLst>
          </p:cNvPr>
          <p:cNvSpPr/>
          <p:nvPr/>
        </p:nvSpPr>
        <p:spPr>
          <a:xfrm>
            <a:off x="1269876" y="3162454"/>
            <a:ext cx="1152128" cy="33855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dirty="0">
              <a:solidFill>
                <a:schemeClr val="tx1"/>
              </a:solidFill>
            </a:endParaRPr>
          </a:p>
        </p:txBody>
      </p:sp>
      <p:sp>
        <p:nvSpPr>
          <p:cNvPr id="59" name="TextBox 58">
            <a:extLst>
              <a:ext uri="{FF2B5EF4-FFF2-40B4-BE49-F238E27FC236}">
                <a16:creationId xmlns:a16="http://schemas.microsoft.com/office/drawing/2014/main" id="{80DB2D42-912B-4987-8B6A-4D60B0773291}"/>
              </a:ext>
            </a:extLst>
          </p:cNvPr>
          <p:cNvSpPr txBox="1"/>
          <p:nvPr/>
        </p:nvSpPr>
        <p:spPr>
          <a:xfrm>
            <a:off x="2552300" y="3193231"/>
            <a:ext cx="383936" cy="307777"/>
          </a:xfrm>
          <a:prstGeom prst="rect">
            <a:avLst/>
          </a:prstGeom>
          <a:noFill/>
        </p:spPr>
        <p:txBody>
          <a:bodyPr wrap="square" rtlCol="0">
            <a:spAutoFit/>
          </a:bodyPr>
          <a:lstStyle/>
          <a:p>
            <a:r>
              <a:rPr lang="es-AR" sz="1400" dirty="0"/>
              <a:t>BX</a:t>
            </a:r>
          </a:p>
        </p:txBody>
      </p:sp>
      <p:sp>
        <p:nvSpPr>
          <p:cNvPr id="60" name="Rectangle 59">
            <a:extLst>
              <a:ext uri="{FF2B5EF4-FFF2-40B4-BE49-F238E27FC236}">
                <a16:creationId xmlns:a16="http://schemas.microsoft.com/office/drawing/2014/main" id="{8095F4E5-6EE7-4646-BB02-39F893DF81F6}"/>
              </a:ext>
            </a:extLst>
          </p:cNvPr>
          <p:cNvSpPr/>
          <p:nvPr/>
        </p:nvSpPr>
        <p:spPr>
          <a:xfrm>
            <a:off x="1269876" y="2780928"/>
            <a:ext cx="1152128" cy="33855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dirty="0">
              <a:solidFill>
                <a:schemeClr val="tx1"/>
              </a:solidFill>
            </a:endParaRPr>
          </a:p>
        </p:txBody>
      </p:sp>
      <p:sp>
        <p:nvSpPr>
          <p:cNvPr id="62" name="TextBox 61">
            <a:extLst>
              <a:ext uri="{FF2B5EF4-FFF2-40B4-BE49-F238E27FC236}">
                <a16:creationId xmlns:a16="http://schemas.microsoft.com/office/drawing/2014/main" id="{2486059D-B478-417D-AE91-8FF19DE72FA7}"/>
              </a:ext>
            </a:extLst>
          </p:cNvPr>
          <p:cNvSpPr txBox="1"/>
          <p:nvPr/>
        </p:nvSpPr>
        <p:spPr>
          <a:xfrm>
            <a:off x="2561983" y="2838707"/>
            <a:ext cx="383936" cy="307777"/>
          </a:xfrm>
          <a:prstGeom prst="rect">
            <a:avLst/>
          </a:prstGeom>
          <a:noFill/>
        </p:spPr>
        <p:txBody>
          <a:bodyPr wrap="square" rtlCol="0">
            <a:spAutoFit/>
          </a:bodyPr>
          <a:lstStyle/>
          <a:p>
            <a:r>
              <a:rPr lang="es-AR" sz="1400" dirty="0"/>
              <a:t>AX</a:t>
            </a:r>
          </a:p>
        </p:txBody>
      </p:sp>
      <p:sp>
        <p:nvSpPr>
          <p:cNvPr id="61" name="TextBox 60">
            <a:extLst>
              <a:ext uri="{FF2B5EF4-FFF2-40B4-BE49-F238E27FC236}">
                <a16:creationId xmlns:a16="http://schemas.microsoft.com/office/drawing/2014/main" id="{1D440186-076F-4B16-887F-CF34AAFB6C1A}"/>
              </a:ext>
            </a:extLst>
          </p:cNvPr>
          <p:cNvSpPr txBox="1"/>
          <p:nvPr/>
        </p:nvSpPr>
        <p:spPr>
          <a:xfrm>
            <a:off x="8453492" y="3308852"/>
            <a:ext cx="3990175" cy="3046988"/>
          </a:xfrm>
          <a:prstGeom prst="rect">
            <a:avLst/>
          </a:prstGeom>
          <a:noFill/>
        </p:spPr>
        <p:txBody>
          <a:bodyPr wrap="square" rtlCol="0">
            <a:spAutoFit/>
          </a:bodyPr>
          <a:lstStyle/>
          <a:p>
            <a:r>
              <a:rPr lang="es-AR" sz="1600" dirty="0"/>
              <a:t>-a0100</a:t>
            </a:r>
          </a:p>
          <a:p>
            <a:r>
              <a:rPr lang="es-AR" sz="1600" dirty="0"/>
              <a:t>13E0:0100 </a:t>
            </a:r>
            <a:r>
              <a:rPr lang="es-AR" sz="1600" dirty="0" err="1"/>
              <a:t>mov</a:t>
            </a:r>
            <a:r>
              <a:rPr lang="es-AR" sz="1600" dirty="0"/>
              <a:t> ah,[0300]</a:t>
            </a:r>
          </a:p>
          <a:p>
            <a:r>
              <a:rPr lang="es-AR" sz="1600" dirty="0"/>
              <a:t>13E0:0104 </a:t>
            </a:r>
            <a:r>
              <a:rPr lang="es-AR" sz="1600" dirty="0" err="1"/>
              <a:t>add</a:t>
            </a:r>
            <a:r>
              <a:rPr lang="es-AR" sz="1600" dirty="0"/>
              <a:t> ah,[0301]</a:t>
            </a:r>
          </a:p>
          <a:p>
            <a:r>
              <a:rPr lang="es-AR" sz="1600" dirty="0"/>
              <a:t>13E0:0108 </a:t>
            </a:r>
            <a:r>
              <a:rPr lang="es-AR" sz="1600" dirty="0" err="1"/>
              <a:t>mov</a:t>
            </a:r>
            <a:r>
              <a:rPr lang="es-AR" sz="1600" dirty="0"/>
              <a:t> [0400], ah</a:t>
            </a:r>
          </a:p>
          <a:p>
            <a:r>
              <a:rPr lang="es-AR" sz="1600" dirty="0"/>
              <a:t>13E0:010C </a:t>
            </a:r>
            <a:r>
              <a:rPr lang="es-AR" sz="1600" dirty="0" err="1"/>
              <a:t>ret</a:t>
            </a:r>
            <a:endParaRPr lang="es-AR" sz="1600" dirty="0"/>
          </a:p>
          <a:p>
            <a:r>
              <a:rPr lang="es-AR" sz="1600" dirty="0"/>
              <a:t>13E0:010D</a:t>
            </a:r>
          </a:p>
          <a:p>
            <a:endParaRPr lang="es-AR" sz="1600" dirty="0"/>
          </a:p>
          <a:p>
            <a:r>
              <a:rPr lang="es-AR" sz="1600" dirty="0"/>
              <a:t>-u</a:t>
            </a:r>
          </a:p>
          <a:p>
            <a:r>
              <a:rPr lang="es-AR" sz="1600" dirty="0"/>
              <a:t>13E0:0100 8A260003   MOV     AH,[0300]</a:t>
            </a:r>
          </a:p>
          <a:p>
            <a:r>
              <a:rPr lang="es-AR" sz="1600" dirty="0"/>
              <a:t>13E0:0104 02260103    ADD     AH,[0301]</a:t>
            </a:r>
          </a:p>
          <a:p>
            <a:r>
              <a:rPr lang="es-AR" sz="1600" dirty="0"/>
              <a:t>13E0:0108 88260004    MOV     [0400],AH</a:t>
            </a:r>
          </a:p>
          <a:p>
            <a:r>
              <a:rPr lang="es-AR" sz="1600" dirty="0"/>
              <a:t>13E0:010C C3                 RET</a:t>
            </a:r>
            <a:endParaRPr lang="es-AR" sz="1600" b="1" dirty="0"/>
          </a:p>
        </p:txBody>
      </p:sp>
      <p:sp>
        <p:nvSpPr>
          <p:cNvPr id="64" name="TextBox 63">
            <a:extLst>
              <a:ext uri="{FF2B5EF4-FFF2-40B4-BE49-F238E27FC236}">
                <a16:creationId xmlns:a16="http://schemas.microsoft.com/office/drawing/2014/main" id="{BE6AE431-9BCF-45F8-B2B8-603904B75F9A}"/>
              </a:ext>
            </a:extLst>
          </p:cNvPr>
          <p:cNvSpPr txBox="1"/>
          <p:nvPr/>
        </p:nvSpPr>
        <p:spPr>
          <a:xfrm>
            <a:off x="5950396" y="2620751"/>
            <a:ext cx="1098253" cy="830997"/>
          </a:xfrm>
          <a:prstGeom prst="rect">
            <a:avLst/>
          </a:prstGeom>
          <a:noFill/>
        </p:spPr>
        <p:txBody>
          <a:bodyPr wrap="square" rtlCol="0">
            <a:spAutoFit/>
          </a:bodyPr>
          <a:lstStyle/>
          <a:p>
            <a:pPr>
              <a:buClr>
                <a:srgbClr val="C00000"/>
              </a:buClr>
            </a:pPr>
            <a:r>
              <a:rPr lang="es-AR" sz="1200" dirty="0"/>
              <a:t>8A260003 02260103 88260004</a:t>
            </a:r>
          </a:p>
          <a:p>
            <a:pPr>
              <a:buClr>
                <a:srgbClr val="C00000"/>
              </a:buClr>
            </a:pPr>
            <a:r>
              <a:rPr lang="es-AR" sz="1200" dirty="0"/>
              <a:t>C3</a:t>
            </a:r>
            <a:endParaRPr lang="es-AR" sz="1200" b="1" dirty="0"/>
          </a:p>
        </p:txBody>
      </p:sp>
      <p:sp>
        <p:nvSpPr>
          <p:cNvPr id="65" name="TextBox 64">
            <a:extLst>
              <a:ext uri="{FF2B5EF4-FFF2-40B4-BE49-F238E27FC236}">
                <a16:creationId xmlns:a16="http://schemas.microsoft.com/office/drawing/2014/main" id="{1F3954A6-D70E-4EBE-9814-506BFF712CE0}"/>
              </a:ext>
            </a:extLst>
          </p:cNvPr>
          <p:cNvSpPr txBox="1"/>
          <p:nvPr/>
        </p:nvSpPr>
        <p:spPr>
          <a:xfrm>
            <a:off x="5950396" y="3604374"/>
            <a:ext cx="1134498" cy="646331"/>
          </a:xfrm>
          <a:prstGeom prst="rect">
            <a:avLst/>
          </a:prstGeom>
          <a:noFill/>
        </p:spPr>
        <p:txBody>
          <a:bodyPr wrap="square" rtlCol="0">
            <a:spAutoFit/>
          </a:bodyPr>
          <a:lstStyle/>
          <a:p>
            <a:r>
              <a:rPr lang="es-AR" sz="1200" dirty="0"/>
              <a:t>01</a:t>
            </a:r>
          </a:p>
          <a:p>
            <a:r>
              <a:rPr lang="es-AR" sz="1200" dirty="0"/>
              <a:t>FF</a:t>
            </a:r>
          </a:p>
          <a:p>
            <a:r>
              <a:rPr lang="es-AR" sz="1200" dirty="0"/>
              <a:t>00</a:t>
            </a:r>
          </a:p>
        </p:txBody>
      </p:sp>
      <p:cxnSp>
        <p:nvCxnSpPr>
          <p:cNvPr id="20" name="Straight Arrow Connector 19">
            <a:extLst>
              <a:ext uri="{FF2B5EF4-FFF2-40B4-BE49-F238E27FC236}">
                <a16:creationId xmlns:a16="http://schemas.microsoft.com/office/drawing/2014/main" id="{4C7AB96B-4A47-436D-8FD8-3FD3CD5AEA28}"/>
              </a:ext>
            </a:extLst>
          </p:cNvPr>
          <p:cNvCxnSpPr/>
          <p:nvPr/>
        </p:nvCxnSpPr>
        <p:spPr>
          <a:xfrm>
            <a:off x="2926060" y="2594181"/>
            <a:ext cx="216023" cy="108370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C5503E46-D1C2-481B-82FB-3C8E2BFD790B}"/>
              </a:ext>
            </a:extLst>
          </p:cNvPr>
          <p:cNvSpPr/>
          <p:nvPr/>
        </p:nvSpPr>
        <p:spPr>
          <a:xfrm>
            <a:off x="1311787" y="2838707"/>
            <a:ext cx="518365" cy="2302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t>00</a:t>
            </a:r>
          </a:p>
        </p:txBody>
      </p:sp>
      <p:sp>
        <p:nvSpPr>
          <p:cNvPr id="67" name="TextBox 66">
            <a:extLst>
              <a:ext uri="{FF2B5EF4-FFF2-40B4-BE49-F238E27FC236}">
                <a16:creationId xmlns:a16="http://schemas.microsoft.com/office/drawing/2014/main" id="{CBAB8541-ADBF-4363-A683-F4C6BF8867AD}"/>
              </a:ext>
            </a:extLst>
          </p:cNvPr>
          <p:cNvSpPr txBox="1"/>
          <p:nvPr/>
        </p:nvSpPr>
        <p:spPr>
          <a:xfrm>
            <a:off x="8571078" y="1740344"/>
            <a:ext cx="3378107" cy="1754326"/>
          </a:xfrm>
          <a:prstGeom prst="rect">
            <a:avLst/>
          </a:prstGeom>
          <a:noFill/>
        </p:spPr>
        <p:txBody>
          <a:bodyPr wrap="square" rtlCol="0">
            <a:spAutoFit/>
          </a:bodyPr>
          <a:lstStyle/>
          <a:p>
            <a:r>
              <a:rPr lang="es-AR" b="1" dirty="0"/>
              <a:t>Fase de búsqueda:</a:t>
            </a:r>
            <a:endParaRPr lang="es-AR" dirty="0"/>
          </a:p>
          <a:p>
            <a:pPr marL="285750" indent="-285750">
              <a:buFont typeface="Arial" panose="020B0604020202020204" pitchFamily="34" charset="0"/>
              <a:buChar char="•"/>
            </a:pPr>
            <a:r>
              <a:rPr lang="es-AR" dirty="0"/>
              <a:t>Calculo de la dirección física de la instrucción.</a:t>
            </a:r>
          </a:p>
          <a:p>
            <a:pPr marL="285750" indent="-285750">
              <a:buFont typeface="Arial" panose="020B0604020202020204" pitchFamily="34" charset="0"/>
              <a:buChar char="•"/>
            </a:pPr>
            <a:r>
              <a:rPr lang="es-AR" dirty="0"/>
              <a:t>Dar orden de lectura RD</a:t>
            </a:r>
          </a:p>
          <a:p>
            <a:pPr marL="285750" indent="-285750">
              <a:buFont typeface="Arial" panose="020B0604020202020204" pitchFamily="34" charset="0"/>
              <a:buChar char="•"/>
            </a:pPr>
            <a:r>
              <a:rPr lang="es-AR" dirty="0"/>
              <a:t>Se carga el registro IR</a:t>
            </a:r>
          </a:p>
          <a:p>
            <a:endParaRPr lang="es-AR" dirty="0"/>
          </a:p>
        </p:txBody>
      </p:sp>
      <p:sp>
        <p:nvSpPr>
          <p:cNvPr id="68" name="TextBox 67">
            <a:extLst>
              <a:ext uri="{FF2B5EF4-FFF2-40B4-BE49-F238E27FC236}">
                <a16:creationId xmlns:a16="http://schemas.microsoft.com/office/drawing/2014/main" id="{A2E397FC-6A37-492D-81A5-2537DE5ECF9B}"/>
              </a:ext>
            </a:extLst>
          </p:cNvPr>
          <p:cNvSpPr txBox="1"/>
          <p:nvPr/>
        </p:nvSpPr>
        <p:spPr>
          <a:xfrm>
            <a:off x="3174368" y="3430218"/>
            <a:ext cx="2196485" cy="1169551"/>
          </a:xfrm>
          <a:prstGeom prst="rect">
            <a:avLst/>
          </a:prstGeom>
          <a:noFill/>
        </p:spPr>
        <p:txBody>
          <a:bodyPr wrap="square" rtlCol="0">
            <a:spAutoFit/>
          </a:bodyPr>
          <a:lstStyle/>
          <a:p>
            <a:r>
              <a:rPr lang="es-AR" sz="1400" dirty="0"/>
              <a:t>Dirección lógica de la instrucción  CS:IP</a:t>
            </a:r>
          </a:p>
          <a:p>
            <a:endParaRPr lang="es-AR" sz="1400" dirty="0"/>
          </a:p>
          <a:p>
            <a:r>
              <a:rPr lang="es-AR" sz="1400" dirty="0"/>
              <a:t>Dirección física</a:t>
            </a:r>
          </a:p>
          <a:p>
            <a:r>
              <a:rPr lang="es-AR" sz="1400" dirty="0"/>
              <a:t>13E0 * 10 + 010C = 13F0C</a:t>
            </a:r>
          </a:p>
        </p:txBody>
      </p:sp>
    </p:spTree>
    <p:extLst>
      <p:ext uri="{BB962C8B-B14F-4D97-AF65-F5344CB8AC3E}">
        <p14:creationId xmlns:p14="http://schemas.microsoft.com/office/powerpoint/2010/main" val="1263173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AR" dirty="0"/>
              <a:t>Ciclo de instrucción – Fase ejecución</a:t>
            </a:r>
          </a:p>
        </p:txBody>
      </p:sp>
      <p:sp>
        <p:nvSpPr>
          <p:cNvPr id="7" name="Marcador de pie de página 6"/>
          <p:cNvSpPr>
            <a:spLocks noGrp="1"/>
          </p:cNvSpPr>
          <p:nvPr>
            <p:ph type="ftr" sz="quarter" idx="11"/>
          </p:nvPr>
        </p:nvSpPr>
        <p:spPr/>
        <p:txBody>
          <a:bodyPr/>
          <a:lstStyle/>
          <a:p>
            <a:r>
              <a:rPr lang="en-US" dirty="0" err="1"/>
              <a:t>Arquitectura</a:t>
            </a:r>
            <a:r>
              <a:rPr lang="en-US" dirty="0"/>
              <a:t> de </a:t>
            </a:r>
            <a:r>
              <a:rPr lang="en-US" dirty="0" err="1"/>
              <a:t>Computadores</a:t>
            </a:r>
            <a:endParaRPr lang="en-US" dirty="0"/>
          </a:p>
        </p:txBody>
      </p:sp>
      <p:sp>
        <p:nvSpPr>
          <p:cNvPr id="8" name="Marcador de número de diapositiva 7"/>
          <p:cNvSpPr>
            <a:spLocks noGrp="1"/>
          </p:cNvSpPr>
          <p:nvPr>
            <p:ph type="sldNum" sz="quarter" idx="12"/>
          </p:nvPr>
        </p:nvSpPr>
        <p:spPr/>
        <p:txBody>
          <a:bodyPr/>
          <a:lstStyle/>
          <a:p>
            <a:fld id="{E5137D0E-4A4F-4307-8994-C1891D747D59}" type="slidenum">
              <a:rPr lang="en-US" smtClean="0"/>
              <a:t>28</a:t>
            </a:fld>
            <a:endParaRPr lang="en-US" dirty="0"/>
          </a:p>
        </p:txBody>
      </p:sp>
      <p:sp>
        <p:nvSpPr>
          <p:cNvPr id="9" name="TextBox 8">
            <a:extLst>
              <a:ext uri="{FF2B5EF4-FFF2-40B4-BE49-F238E27FC236}">
                <a16:creationId xmlns:a16="http://schemas.microsoft.com/office/drawing/2014/main" id="{47BE571F-2055-485C-9FD3-0BCC4F25D872}"/>
              </a:ext>
            </a:extLst>
          </p:cNvPr>
          <p:cNvSpPr txBox="1"/>
          <p:nvPr/>
        </p:nvSpPr>
        <p:spPr>
          <a:xfrm>
            <a:off x="304038" y="1844824"/>
            <a:ext cx="2471737" cy="369332"/>
          </a:xfrm>
          <a:prstGeom prst="rect">
            <a:avLst/>
          </a:prstGeom>
          <a:noFill/>
          <a:ln>
            <a:noFill/>
          </a:ln>
        </p:spPr>
        <p:txBody>
          <a:bodyPr wrap="square" rtlCol="0">
            <a:spAutoFit/>
          </a:bodyPr>
          <a:lstStyle/>
          <a:p>
            <a:r>
              <a:rPr lang="es-AR" dirty="0"/>
              <a:t>CPU = CU + ALU</a:t>
            </a:r>
          </a:p>
        </p:txBody>
      </p:sp>
      <p:sp>
        <p:nvSpPr>
          <p:cNvPr id="11" name="Rectangle 10">
            <a:extLst>
              <a:ext uri="{FF2B5EF4-FFF2-40B4-BE49-F238E27FC236}">
                <a16:creationId xmlns:a16="http://schemas.microsoft.com/office/drawing/2014/main" id="{5EADCEB0-D947-4A8C-BB6C-4BBAEC7C8BF3}"/>
              </a:ext>
            </a:extLst>
          </p:cNvPr>
          <p:cNvSpPr/>
          <p:nvPr/>
        </p:nvSpPr>
        <p:spPr>
          <a:xfrm>
            <a:off x="1053852" y="2172578"/>
            <a:ext cx="2012926" cy="348867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2" name="Rectangle 11">
            <a:extLst>
              <a:ext uri="{FF2B5EF4-FFF2-40B4-BE49-F238E27FC236}">
                <a16:creationId xmlns:a16="http://schemas.microsoft.com/office/drawing/2014/main" id="{3F2168AD-96A6-4A66-B51E-8E4F85DE4D4A}"/>
              </a:ext>
            </a:extLst>
          </p:cNvPr>
          <p:cNvSpPr/>
          <p:nvPr/>
        </p:nvSpPr>
        <p:spPr>
          <a:xfrm>
            <a:off x="2327091" y="2132856"/>
            <a:ext cx="739687" cy="57582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s-AR" dirty="0"/>
              <a:t>MMU</a:t>
            </a:r>
          </a:p>
        </p:txBody>
      </p:sp>
      <p:sp>
        <p:nvSpPr>
          <p:cNvPr id="13" name="Rectangle 12">
            <a:extLst>
              <a:ext uri="{FF2B5EF4-FFF2-40B4-BE49-F238E27FC236}">
                <a16:creationId xmlns:a16="http://schemas.microsoft.com/office/drawing/2014/main" id="{7C6CACA4-49D8-4972-8785-C8942D552499}"/>
              </a:ext>
            </a:extLst>
          </p:cNvPr>
          <p:cNvSpPr/>
          <p:nvPr/>
        </p:nvSpPr>
        <p:spPr>
          <a:xfrm>
            <a:off x="1277018" y="3573016"/>
            <a:ext cx="1152128" cy="33855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solidFill>
                  <a:schemeClr val="tx1"/>
                </a:solidFill>
              </a:rPr>
              <a:t>010D</a:t>
            </a:r>
          </a:p>
        </p:txBody>
      </p:sp>
      <p:sp>
        <p:nvSpPr>
          <p:cNvPr id="14" name="TextBox 13">
            <a:extLst>
              <a:ext uri="{FF2B5EF4-FFF2-40B4-BE49-F238E27FC236}">
                <a16:creationId xmlns:a16="http://schemas.microsoft.com/office/drawing/2014/main" id="{826EFD9A-42EC-4A54-AABE-B80DE919AA2C}"/>
              </a:ext>
            </a:extLst>
          </p:cNvPr>
          <p:cNvSpPr txBox="1"/>
          <p:nvPr/>
        </p:nvSpPr>
        <p:spPr>
          <a:xfrm>
            <a:off x="159659" y="3088542"/>
            <a:ext cx="1152128" cy="338554"/>
          </a:xfrm>
          <a:prstGeom prst="rect">
            <a:avLst/>
          </a:prstGeom>
          <a:noFill/>
        </p:spPr>
        <p:txBody>
          <a:bodyPr wrap="square" rtlCol="0">
            <a:spAutoFit/>
          </a:bodyPr>
          <a:lstStyle/>
          <a:p>
            <a:r>
              <a:rPr lang="es-AR" sz="1600" dirty="0"/>
              <a:t>Registros</a:t>
            </a:r>
          </a:p>
        </p:txBody>
      </p:sp>
      <p:sp>
        <p:nvSpPr>
          <p:cNvPr id="15" name="Rectangle 14">
            <a:extLst>
              <a:ext uri="{FF2B5EF4-FFF2-40B4-BE49-F238E27FC236}">
                <a16:creationId xmlns:a16="http://schemas.microsoft.com/office/drawing/2014/main" id="{5352B5FC-8B56-4424-A5F5-A4FE60CFDBED}"/>
              </a:ext>
            </a:extLst>
          </p:cNvPr>
          <p:cNvSpPr/>
          <p:nvPr/>
        </p:nvSpPr>
        <p:spPr>
          <a:xfrm>
            <a:off x="17589" y="5764668"/>
            <a:ext cx="1080120" cy="54060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1200" dirty="0">
                <a:solidFill>
                  <a:schemeClr val="tx1"/>
                </a:solidFill>
              </a:rPr>
              <a:t>Reloj y Secuenciador</a:t>
            </a:r>
          </a:p>
        </p:txBody>
      </p:sp>
      <p:sp>
        <p:nvSpPr>
          <p:cNvPr id="16" name="Rectangle 15">
            <a:extLst>
              <a:ext uri="{FF2B5EF4-FFF2-40B4-BE49-F238E27FC236}">
                <a16:creationId xmlns:a16="http://schemas.microsoft.com/office/drawing/2014/main" id="{7E41CB7A-4530-4452-99E5-1298E70BFBA2}"/>
              </a:ext>
            </a:extLst>
          </p:cNvPr>
          <p:cNvSpPr/>
          <p:nvPr/>
        </p:nvSpPr>
        <p:spPr>
          <a:xfrm>
            <a:off x="5734372" y="2314056"/>
            <a:ext cx="1987289" cy="298864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7" name="TextBox 16">
            <a:extLst>
              <a:ext uri="{FF2B5EF4-FFF2-40B4-BE49-F238E27FC236}">
                <a16:creationId xmlns:a16="http://schemas.microsoft.com/office/drawing/2014/main" id="{7564D25A-AD24-412C-9E3C-5DD7668F3DD2}"/>
              </a:ext>
            </a:extLst>
          </p:cNvPr>
          <p:cNvSpPr txBox="1"/>
          <p:nvPr/>
        </p:nvSpPr>
        <p:spPr>
          <a:xfrm>
            <a:off x="6499278" y="1899921"/>
            <a:ext cx="2160240" cy="369332"/>
          </a:xfrm>
          <a:prstGeom prst="rect">
            <a:avLst/>
          </a:prstGeom>
          <a:noFill/>
        </p:spPr>
        <p:txBody>
          <a:bodyPr wrap="square" rtlCol="0">
            <a:spAutoFit/>
          </a:bodyPr>
          <a:lstStyle/>
          <a:p>
            <a:r>
              <a:rPr lang="es-AR" dirty="0"/>
              <a:t>Memoria Principal</a:t>
            </a:r>
          </a:p>
        </p:txBody>
      </p:sp>
      <p:cxnSp>
        <p:nvCxnSpPr>
          <p:cNvPr id="19" name="Connector: Elbow 18">
            <a:extLst>
              <a:ext uri="{FF2B5EF4-FFF2-40B4-BE49-F238E27FC236}">
                <a16:creationId xmlns:a16="http://schemas.microsoft.com/office/drawing/2014/main" id="{75548503-0049-4AE2-946E-93AC495961F1}"/>
              </a:ext>
            </a:extLst>
          </p:cNvPr>
          <p:cNvCxnSpPr>
            <a:cxnSpLocks/>
            <a:stCxn id="15" idx="0"/>
            <a:endCxn id="11" idx="1"/>
          </p:cNvCxnSpPr>
          <p:nvPr/>
        </p:nvCxnSpPr>
        <p:spPr>
          <a:xfrm rot="5400000" flipH="1" flipV="1">
            <a:off x="-118127" y="4592690"/>
            <a:ext cx="1847755" cy="496203"/>
          </a:xfrm>
          <a:prstGeom prst="bentConnector2">
            <a:avLst/>
          </a:prstGeom>
          <a:ln>
            <a:solidFill>
              <a:schemeClr val="accent1"/>
            </a:solidFill>
            <a:tailEnd type="none"/>
          </a:ln>
        </p:spPr>
        <p:style>
          <a:lnRef idx="1">
            <a:schemeClr val="accent1"/>
          </a:lnRef>
          <a:fillRef idx="0">
            <a:schemeClr val="accent1"/>
          </a:fillRef>
          <a:effectRef idx="0">
            <a:schemeClr val="accent1"/>
          </a:effectRef>
          <a:fontRef idx="minor">
            <a:schemeClr val="tx1"/>
          </a:fontRef>
        </p:style>
      </p:cxnSp>
      <p:sp>
        <p:nvSpPr>
          <p:cNvPr id="22" name="Arrow: Left-Right 21">
            <a:extLst>
              <a:ext uri="{FF2B5EF4-FFF2-40B4-BE49-F238E27FC236}">
                <a16:creationId xmlns:a16="http://schemas.microsoft.com/office/drawing/2014/main" id="{26F8B1D8-734B-40C5-9152-CFD7D42E669A}"/>
              </a:ext>
            </a:extLst>
          </p:cNvPr>
          <p:cNvSpPr/>
          <p:nvPr/>
        </p:nvSpPr>
        <p:spPr>
          <a:xfrm>
            <a:off x="3142083" y="5298039"/>
            <a:ext cx="2535141" cy="507225"/>
          </a:xfrm>
          <a:prstGeom prst="leftRightArrow">
            <a:avLst>
              <a:gd name="adj1" fmla="val 38733"/>
              <a:gd name="adj2" fmla="val 50000"/>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24" name="TextBox 23">
            <a:extLst>
              <a:ext uri="{FF2B5EF4-FFF2-40B4-BE49-F238E27FC236}">
                <a16:creationId xmlns:a16="http://schemas.microsoft.com/office/drawing/2014/main" id="{1FF6C66B-FBEC-4052-A8AF-CBC140198C7E}"/>
              </a:ext>
            </a:extLst>
          </p:cNvPr>
          <p:cNvSpPr txBox="1"/>
          <p:nvPr/>
        </p:nvSpPr>
        <p:spPr>
          <a:xfrm>
            <a:off x="3469254" y="5131658"/>
            <a:ext cx="1468708" cy="369332"/>
          </a:xfrm>
          <a:prstGeom prst="rect">
            <a:avLst/>
          </a:prstGeom>
          <a:noFill/>
        </p:spPr>
        <p:txBody>
          <a:bodyPr wrap="square" rtlCol="0">
            <a:spAutoFit/>
          </a:bodyPr>
          <a:lstStyle/>
          <a:p>
            <a:r>
              <a:rPr lang="es-AR" dirty="0"/>
              <a:t>Bus de datos</a:t>
            </a:r>
          </a:p>
        </p:txBody>
      </p:sp>
      <p:sp>
        <p:nvSpPr>
          <p:cNvPr id="25" name="Arrow: Right 24">
            <a:extLst>
              <a:ext uri="{FF2B5EF4-FFF2-40B4-BE49-F238E27FC236}">
                <a16:creationId xmlns:a16="http://schemas.microsoft.com/office/drawing/2014/main" id="{FD14DCAC-2D11-40EC-BC33-CC76EDAC416B}"/>
              </a:ext>
            </a:extLst>
          </p:cNvPr>
          <p:cNvSpPr/>
          <p:nvPr/>
        </p:nvSpPr>
        <p:spPr>
          <a:xfrm>
            <a:off x="3090244" y="2620751"/>
            <a:ext cx="2024175" cy="718268"/>
          </a:xfrm>
          <a:prstGeom prst="rightArrow">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dirty="0"/>
          </a:p>
        </p:txBody>
      </p:sp>
      <p:sp>
        <p:nvSpPr>
          <p:cNvPr id="26" name="TextBox 25">
            <a:extLst>
              <a:ext uri="{FF2B5EF4-FFF2-40B4-BE49-F238E27FC236}">
                <a16:creationId xmlns:a16="http://schemas.microsoft.com/office/drawing/2014/main" id="{EB0C876F-1507-40C8-852B-C71868242D5F}"/>
              </a:ext>
            </a:extLst>
          </p:cNvPr>
          <p:cNvSpPr txBox="1"/>
          <p:nvPr/>
        </p:nvSpPr>
        <p:spPr>
          <a:xfrm>
            <a:off x="3105016" y="2810788"/>
            <a:ext cx="2144495" cy="369332"/>
          </a:xfrm>
          <a:prstGeom prst="rect">
            <a:avLst/>
          </a:prstGeom>
          <a:noFill/>
        </p:spPr>
        <p:txBody>
          <a:bodyPr wrap="square" rtlCol="0">
            <a:spAutoFit/>
          </a:bodyPr>
          <a:lstStyle/>
          <a:p>
            <a:r>
              <a:rPr lang="es-AR" dirty="0"/>
              <a:t>Bus de direcciones</a:t>
            </a:r>
          </a:p>
        </p:txBody>
      </p:sp>
      <p:cxnSp>
        <p:nvCxnSpPr>
          <p:cNvPr id="30" name="Connector: Elbow 29">
            <a:extLst>
              <a:ext uri="{FF2B5EF4-FFF2-40B4-BE49-F238E27FC236}">
                <a16:creationId xmlns:a16="http://schemas.microsoft.com/office/drawing/2014/main" id="{567584AA-F0F3-49D1-A665-5C218BE157E6}"/>
              </a:ext>
            </a:extLst>
          </p:cNvPr>
          <p:cNvCxnSpPr>
            <a:cxnSpLocks/>
            <a:stCxn id="11" idx="0"/>
            <a:endCxn id="3" idx="0"/>
          </p:cNvCxnSpPr>
          <p:nvPr/>
        </p:nvCxnSpPr>
        <p:spPr>
          <a:xfrm rot="16200000" flipH="1">
            <a:off x="4178698" y="54195"/>
            <a:ext cx="113826" cy="4350592"/>
          </a:xfrm>
          <a:prstGeom prst="bentConnector3">
            <a:avLst>
              <a:gd name="adj1" fmla="val -200833"/>
            </a:avLst>
          </a:prstGeom>
          <a:ln w="28575" cmpd="sng">
            <a:solidFill>
              <a:srgbClr val="C0000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E12F0518-A04D-4BEE-B060-49178D278047}"/>
              </a:ext>
            </a:extLst>
          </p:cNvPr>
          <p:cNvSpPr txBox="1"/>
          <p:nvPr/>
        </p:nvSpPr>
        <p:spPr>
          <a:xfrm>
            <a:off x="3323637" y="1940041"/>
            <a:ext cx="1731204" cy="369332"/>
          </a:xfrm>
          <a:prstGeom prst="rect">
            <a:avLst/>
          </a:prstGeom>
          <a:noFill/>
        </p:spPr>
        <p:txBody>
          <a:bodyPr wrap="square" rtlCol="0">
            <a:spAutoFit/>
          </a:bodyPr>
          <a:lstStyle/>
          <a:p>
            <a:r>
              <a:rPr lang="es-AR" dirty="0"/>
              <a:t>Bus de Control</a:t>
            </a:r>
          </a:p>
        </p:txBody>
      </p:sp>
      <p:sp>
        <p:nvSpPr>
          <p:cNvPr id="3" name="TextBox 2">
            <a:extLst>
              <a:ext uri="{FF2B5EF4-FFF2-40B4-BE49-F238E27FC236}">
                <a16:creationId xmlns:a16="http://schemas.microsoft.com/office/drawing/2014/main" id="{DA2AAA00-C3D6-4EB7-8DCE-ACB2CF7F1D15}"/>
              </a:ext>
            </a:extLst>
          </p:cNvPr>
          <p:cNvSpPr txBox="1"/>
          <p:nvPr/>
        </p:nvSpPr>
        <p:spPr>
          <a:xfrm>
            <a:off x="5863306" y="2286404"/>
            <a:ext cx="1095202" cy="307777"/>
          </a:xfrm>
          <a:prstGeom prst="rect">
            <a:avLst/>
          </a:prstGeom>
          <a:noFill/>
        </p:spPr>
        <p:txBody>
          <a:bodyPr wrap="square" rtlCol="0">
            <a:spAutoFit/>
          </a:bodyPr>
          <a:lstStyle/>
          <a:p>
            <a:r>
              <a:rPr lang="es-AR" sz="1400" dirty="0"/>
              <a:t>Segmento</a:t>
            </a:r>
          </a:p>
        </p:txBody>
      </p:sp>
      <p:sp>
        <p:nvSpPr>
          <p:cNvPr id="5" name="Rectangle 4">
            <a:extLst>
              <a:ext uri="{FF2B5EF4-FFF2-40B4-BE49-F238E27FC236}">
                <a16:creationId xmlns:a16="http://schemas.microsoft.com/office/drawing/2014/main" id="{76AA58E3-8A58-48E3-B95E-2A3A17EF48B8}"/>
              </a:ext>
            </a:extLst>
          </p:cNvPr>
          <p:cNvSpPr/>
          <p:nvPr/>
        </p:nvSpPr>
        <p:spPr>
          <a:xfrm>
            <a:off x="5878388" y="2608899"/>
            <a:ext cx="1293112" cy="2548293"/>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cxnSp>
        <p:nvCxnSpPr>
          <p:cNvPr id="23" name="Straight Connector 22">
            <a:extLst>
              <a:ext uri="{FF2B5EF4-FFF2-40B4-BE49-F238E27FC236}">
                <a16:creationId xmlns:a16="http://schemas.microsoft.com/office/drawing/2014/main" id="{24FC67D0-8799-4F07-A159-89E263C36504}"/>
              </a:ext>
            </a:extLst>
          </p:cNvPr>
          <p:cNvCxnSpPr>
            <a:cxnSpLocks/>
          </p:cNvCxnSpPr>
          <p:nvPr/>
        </p:nvCxnSpPr>
        <p:spPr>
          <a:xfrm>
            <a:off x="5878388" y="3573016"/>
            <a:ext cx="1293112" cy="0"/>
          </a:xfrm>
          <a:prstGeom prst="line">
            <a:avLst/>
          </a:prstGeom>
          <a:ln w="19050">
            <a:solidFill>
              <a:schemeClr val="tx1">
                <a:lumMod val="65000"/>
                <a:lumOff val="3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27D9C884-3A63-4921-A05A-C5AA48665BA8}"/>
              </a:ext>
            </a:extLst>
          </p:cNvPr>
          <p:cNvCxnSpPr>
            <a:cxnSpLocks/>
          </p:cNvCxnSpPr>
          <p:nvPr/>
        </p:nvCxnSpPr>
        <p:spPr>
          <a:xfrm>
            <a:off x="5878388" y="4408107"/>
            <a:ext cx="1283106" cy="0"/>
          </a:xfrm>
          <a:prstGeom prst="line">
            <a:avLst/>
          </a:prstGeom>
          <a:ln w="19050">
            <a:solidFill>
              <a:schemeClr val="tx1">
                <a:lumMod val="65000"/>
                <a:lumOff val="35000"/>
              </a:schemeClr>
            </a:solidFill>
            <a:tailEnd type="non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FFEC59C9-40EA-42BB-85D1-6A06A34B248D}"/>
              </a:ext>
            </a:extLst>
          </p:cNvPr>
          <p:cNvSpPr txBox="1"/>
          <p:nvPr/>
        </p:nvSpPr>
        <p:spPr>
          <a:xfrm>
            <a:off x="7124135" y="2935977"/>
            <a:ext cx="673012" cy="276999"/>
          </a:xfrm>
          <a:prstGeom prst="rect">
            <a:avLst/>
          </a:prstGeom>
          <a:noFill/>
        </p:spPr>
        <p:txBody>
          <a:bodyPr wrap="square" rtlCol="0">
            <a:spAutoFit/>
          </a:bodyPr>
          <a:lstStyle/>
          <a:p>
            <a:r>
              <a:rPr lang="es-AR" sz="1200" dirty="0"/>
              <a:t>Código</a:t>
            </a:r>
          </a:p>
        </p:txBody>
      </p:sp>
      <p:sp>
        <p:nvSpPr>
          <p:cNvPr id="38" name="TextBox 37">
            <a:extLst>
              <a:ext uri="{FF2B5EF4-FFF2-40B4-BE49-F238E27FC236}">
                <a16:creationId xmlns:a16="http://schemas.microsoft.com/office/drawing/2014/main" id="{C5E6218B-072F-42FD-8821-663AD01FCE8A}"/>
              </a:ext>
            </a:extLst>
          </p:cNvPr>
          <p:cNvSpPr txBox="1"/>
          <p:nvPr/>
        </p:nvSpPr>
        <p:spPr>
          <a:xfrm>
            <a:off x="7160380" y="3789040"/>
            <a:ext cx="673012" cy="276999"/>
          </a:xfrm>
          <a:prstGeom prst="rect">
            <a:avLst/>
          </a:prstGeom>
          <a:noFill/>
        </p:spPr>
        <p:txBody>
          <a:bodyPr wrap="square" rtlCol="0">
            <a:spAutoFit/>
          </a:bodyPr>
          <a:lstStyle/>
          <a:p>
            <a:r>
              <a:rPr lang="es-AR" sz="1200" dirty="0"/>
              <a:t>Datos</a:t>
            </a:r>
          </a:p>
        </p:txBody>
      </p:sp>
      <p:sp>
        <p:nvSpPr>
          <p:cNvPr id="39" name="TextBox 38">
            <a:extLst>
              <a:ext uri="{FF2B5EF4-FFF2-40B4-BE49-F238E27FC236}">
                <a16:creationId xmlns:a16="http://schemas.microsoft.com/office/drawing/2014/main" id="{C79C867C-D201-4DD3-8B2A-777E5EF3287A}"/>
              </a:ext>
            </a:extLst>
          </p:cNvPr>
          <p:cNvSpPr txBox="1"/>
          <p:nvPr/>
        </p:nvSpPr>
        <p:spPr>
          <a:xfrm>
            <a:off x="7221600" y="4520153"/>
            <a:ext cx="673012" cy="276999"/>
          </a:xfrm>
          <a:prstGeom prst="rect">
            <a:avLst/>
          </a:prstGeom>
          <a:noFill/>
        </p:spPr>
        <p:txBody>
          <a:bodyPr wrap="square" rtlCol="0">
            <a:spAutoFit/>
          </a:bodyPr>
          <a:lstStyle/>
          <a:p>
            <a:r>
              <a:rPr lang="es-AR" sz="1200" dirty="0"/>
              <a:t>Pila</a:t>
            </a:r>
          </a:p>
        </p:txBody>
      </p:sp>
      <p:sp>
        <p:nvSpPr>
          <p:cNvPr id="35" name="TextBox 34">
            <a:extLst>
              <a:ext uri="{FF2B5EF4-FFF2-40B4-BE49-F238E27FC236}">
                <a16:creationId xmlns:a16="http://schemas.microsoft.com/office/drawing/2014/main" id="{AB423831-1A4C-446A-8D18-4F2B3CD80ADB}"/>
              </a:ext>
            </a:extLst>
          </p:cNvPr>
          <p:cNvSpPr txBox="1"/>
          <p:nvPr/>
        </p:nvSpPr>
        <p:spPr>
          <a:xfrm>
            <a:off x="5446340" y="2368900"/>
            <a:ext cx="230885" cy="2893100"/>
          </a:xfrm>
          <a:prstGeom prst="rect">
            <a:avLst/>
          </a:prstGeom>
          <a:noFill/>
          <a:ln>
            <a:solidFill>
              <a:schemeClr val="tx1"/>
            </a:solidFill>
          </a:ln>
        </p:spPr>
        <p:txBody>
          <a:bodyPr wrap="square" rtlCol="0">
            <a:spAutoFit/>
          </a:bodyPr>
          <a:lstStyle/>
          <a:p>
            <a:r>
              <a:rPr lang="es-AR" sz="1400" dirty="0"/>
              <a:t>Decodifica</a:t>
            </a:r>
          </a:p>
          <a:p>
            <a:r>
              <a:rPr lang="es-AR" sz="1400" dirty="0" err="1"/>
              <a:t>dor</a:t>
            </a:r>
            <a:endParaRPr lang="es-AR" sz="1400" dirty="0"/>
          </a:p>
        </p:txBody>
      </p:sp>
      <p:sp>
        <p:nvSpPr>
          <p:cNvPr id="40" name="TextBox 39">
            <a:extLst>
              <a:ext uri="{FF2B5EF4-FFF2-40B4-BE49-F238E27FC236}">
                <a16:creationId xmlns:a16="http://schemas.microsoft.com/office/drawing/2014/main" id="{F80A03E0-D205-4C17-8B81-0FEF3D672625}"/>
              </a:ext>
            </a:extLst>
          </p:cNvPr>
          <p:cNvSpPr txBox="1"/>
          <p:nvPr/>
        </p:nvSpPr>
        <p:spPr>
          <a:xfrm>
            <a:off x="5164519" y="2564904"/>
            <a:ext cx="281821" cy="830997"/>
          </a:xfrm>
          <a:prstGeom prst="rect">
            <a:avLst/>
          </a:prstGeom>
          <a:noFill/>
          <a:ln>
            <a:solidFill>
              <a:schemeClr val="tx1"/>
            </a:solidFill>
          </a:ln>
        </p:spPr>
        <p:txBody>
          <a:bodyPr wrap="square" rtlCol="0">
            <a:spAutoFit/>
          </a:bodyPr>
          <a:lstStyle/>
          <a:p>
            <a:r>
              <a:rPr lang="es-AR" sz="1600" dirty="0"/>
              <a:t>MAR</a:t>
            </a:r>
          </a:p>
        </p:txBody>
      </p:sp>
      <p:sp>
        <p:nvSpPr>
          <p:cNvPr id="52" name="TextBox 51">
            <a:extLst>
              <a:ext uri="{FF2B5EF4-FFF2-40B4-BE49-F238E27FC236}">
                <a16:creationId xmlns:a16="http://schemas.microsoft.com/office/drawing/2014/main" id="{4D45D782-8CD4-4880-970E-64A7513F6B3B}"/>
              </a:ext>
            </a:extLst>
          </p:cNvPr>
          <p:cNvSpPr txBox="1"/>
          <p:nvPr/>
        </p:nvSpPr>
        <p:spPr>
          <a:xfrm>
            <a:off x="2542124" y="3573016"/>
            <a:ext cx="383936" cy="338554"/>
          </a:xfrm>
          <a:prstGeom prst="rect">
            <a:avLst/>
          </a:prstGeom>
          <a:noFill/>
        </p:spPr>
        <p:txBody>
          <a:bodyPr wrap="square" rtlCol="0">
            <a:spAutoFit/>
          </a:bodyPr>
          <a:lstStyle/>
          <a:p>
            <a:r>
              <a:rPr lang="es-AR" sz="1600" dirty="0"/>
              <a:t>IP</a:t>
            </a:r>
          </a:p>
        </p:txBody>
      </p:sp>
      <p:sp>
        <p:nvSpPr>
          <p:cNvPr id="53" name="Rectangle 52">
            <a:extLst>
              <a:ext uri="{FF2B5EF4-FFF2-40B4-BE49-F238E27FC236}">
                <a16:creationId xmlns:a16="http://schemas.microsoft.com/office/drawing/2014/main" id="{6FE970FD-72BE-4661-9A02-D93DC1EFA2B3}"/>
              </a:ext>
            </a:extLst>
          </p:cNvPr>
          <p:cNvSpPr/>
          <p:nvPr/>
        </p:nvSpPr>
        <p:spPr>
          <a:xfrm>
            <a:off x="1277018" y="4005064"/>
            <a:ext cx="1152128" cy="28803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solidFill>
                  <a:schemeClr val="tx1"/>
                </a:solidFill>
              </a:rPr>
              <a:t>13E0</a:t>
            </a:r>
          </a:p>
        </p:txBody>
      </p:sp>
      <p:sp>
        <p:nvSpPr>
          <p:cNvPr id="54" name="TextBox 53">
            <a:extLst>
              <a:ext uri="{FF2B5EF4-FFF2-40B4-BE49-F238E27FC236}">
                <a16:creationId xmlns:a16="http://schemas.microsoft.com/office/drawing/2014/main" id="{4224A43F-2632-47D8-860A-D1AC49316ED2}"/>
              </a:ext>
            </a:extLst>
          </p:cNvPr>
          <p:cNvSpPr txBox="1"/>
          <p:nvPr/>
        </p:nvSpPr>
        <p:spPr>
          <a:xfrm>
            <a:off x="2566020" y="4026550"/>
            <a:ext cx="480500" cy="338554"/>
          </a:xfrm>
          <a:prstGeom prst="rect">
            <a:avLst/>
          </a:prstGeom>
          <a:noFill/>
        </p:spPr>
        <p:txBody>
          <a:bodyPr wrap="square" rtlCol="0">
            <a:spAutoFit/>
          </a:bodyPr>
          <a:lstStyle/>
          <a:p>
            <a:r>
              <a:rPr lang="es-AR" sz="1600" dirty="0"/>
              <a:t>DS</a:t>
            </a:r>
          </a:p>
        </p:txBody>
      </p:sp>
      <p:sp>
        <p:nvSpPr>
          <p:cNvPr id="55" name="Rectangle 54">
            <a:extLst>
              <a:ext uri="{FF2B5EF4-FFF2-40B4-BE49-F238E27FC236}">
                <a16:creationId xmlns:a16="http://schemas.microsoft.com/office/drawing/2014/main" id="{6C6C8648-0986-4E7F-94BF-3947B5E5BDE9}"/>
              </a:ext>
            </a:extLst>
          </p:cNvPr>
          <p:cNvSpPr/>
          <p:nvPr/>
        </p:nvSpPr>
        <p:spPr>
          <a:xfrm>
            <a:off x="1282658" y="4365104"/>
            <a:ext cx="1152128" cy="28803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solidFill>
                  <a:schemeClr val="tx1"/>
                </a:solidFill>
              </a:rPr>
              <a:t>13E0</a:t>
            </a:r>
          </a:p>
        </p:txBody>
      </p:sp>
      <p:sp>
        <p:nvSpPr>
          <p:cNvPr id="56" name="TextBox 55">
            <a:extLst>
              <a:ext uri="{FF2B5EF4-FFF2-40B4-BE49-F238E27FC236}">
                <a16:creationId xmlns:a16="http://schemas.microsoft.com/office/drawing/2014/main" id="{723AFD2B-BDC6-4255-AD10-3FFDF248EE71}"/>
              </a:ext>
            </a:extLst>
          </p:cNvPr>
          <p:cNvSpPr txBox="1"/>
          <p:nvPr/>
        </p:nvSpPr>
        <p:spPr>
          <a:xfrm>
            <a:off x="2566019" y="4365104"/>
            <a:ext cx="480501" cy="338554"/>
          </a:xfrm>
          <a:prstGeom prst="rect">
            <a:avLst/>
          </a:prstGeom>
          <a:noFill/>
        </p:spPr>
        <p:txBody>
          <a:bodyPr wrap="square" rtlCol="0">
            <a:spAutoFit/>
          </a:bodyPr>
          <a:lstStyle/>
          <a:p>
            <a:r>
              <a:rPr lang="es-AR" sz="1600" dirty="0"/>
              <a:t>CS</a:t>
            </a:r>
          </a:p>
        </p:txBody>
      </p:sp>
      <p:sp>
        <p:nvSpPr>
          <p:cNvPr id="57" name="TextBox 56">
            <a:extLst>
              <a:ext uri="{FF2B5EF4-FFF2-40B4-BE49-F238E27FC236}">
                <a16:creationId xmlns:a16="http://schemas.microsoft.com/office/drawing/2014/main" id="{97BA9DA0-5614-452F-B0A8-B32C1714173D}"/>
              </a:ext>
            </a:extLst>
          </p:cNvPr>
          <p:cNvSpPr txBox="1"/>
          <p:nvPr/>
        </p:nvSpPr>
        <p:spPr>
          <a:xfrm>
            <a:off x="1064278" y="2298358"/>
            <a:ext cx="574279" cy="338554"/>
          </a:xfrm>
          <a:prstGeom prst="rect">
            <a:avLst/>
          </a:prstGeom>
          <a:noFill/>
        </p:spPr>
        <p:txBody>
          <a:bodyPr wrap="square" rtlCol="0">
            <a:spAutoFit/>
          </a:bodyPr>
          <a:lstStyle/>
          <a:p>
            <a:r>
              <a:rPr lang="es-AR" sz="1600" dirty="0"/>
              <a:t>CU</a:t>
            </a:r>
          </a:p>
        </p:txBody>
      </p:sp>
      <p:sp>
        <p:nvSpPr>
          <p:cNvPr id="63" name="Rectangle 62">
            <a:extLst>
              <a:ext uri="{FF2B5EF4-FFF2-40B4-BE49-F238E27FC236}">
                <a16:creationId xmlns:a16="http://schemas.microsoft.com/office/drawing/2014/main" id="{F970C109-DC4C-4B1F-883C-EDE32C525F7B}"/>
              </a:ext>
            </a:extLst>
          </p:cNvPr>
          <p:cNvSpPr/>
          <p:nvPr/>
        </p:nvSpPr>
        <p:spPr>
          <a:xfrm>
            <a:off x="1272420" y="4755362"/>
            <a:ext cx="1221591" cy="3385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AR" dirty="0"/>
              <a:t>C3      </a:t>
            </a:r>
          </a:p>
        </p:txBody>
      </p:sp>
      <p:sp>
        <p:nvSpPr>
          <p:cNvPr id="71" name="TextBox 70">
            <a:extLst>
              <a:ext uri="{FF2B5EF4-FFF2-40B4-BE49-F238E27FC236}">
                <a16:creationId xmlns:a16="http://schemas.microsoft.com/office/drawing/2014/main" id="{959D4DFD-D1B3-4A3E-BF87-F8FFA2C72F62}"/>
              </a:ext>
            </a:extLst>
          </p:cNvPr>
          <p:cNvSpPr txBox="1"/>
          <p:nvPr/>
        </p:nvSpPr>
        <p:spPr>
          <a:xfrm>
            <a:off x="1250681" y="5085184"/>
            <a:ext cx="552985" cy="276999"/>
          </a:xfrm>
          <a:prstGeom prst="rect">
            <a:avLst/>
          </a:prstGeom>
          <a:noFill/>
        </p:spPr>
        <p:txBody>
          <a:bodyPr wrap="square" rtlCol="0">
            <a:spAutoFit/>
          </a:bodyPr>
          <a:lstStyle/>
          <a:p>
            <a:r>
              <a:rPr lang="es-AR" sz="1200" dirty="0"/>
              <a:t>COP</a:t>
            </a:r>
          </a:p>
        </p:txBody>
      </p:sp>
      <p:sp>
        <p:nvSpPr>
          <p:cNvPr id="72" name="TextBox 71">
            <a:extLst>
              <a:ext uri="{FF2B5EF4-FFF2-40B4-BE49-F238E27FC236}">
                <a16:creationId xmlns:a16="http://schemas.microsoft.com/office/drawing/2014/main" id="{16AA6F80-1D99-46D3-A730-8C5542A66A4D}"/>
              </a:ext>
            </a:extLst>
          </p:cNvPr>
          <p:cNvSpPr txBox="1"/>
          <p:nvPr/>
        </p:nvSpPr>
        <p:spPr>
          <a:xfrm>
            <a:off x="1868532" y="5085184"/>
            <a:ext cx="625480" cy="276999"/>
          </a:xfrm>
          <a:prstGeom prst="rect">
            <a:avLst/>
          </a:prstGeom>
          <a:noFill/>
        </p:spPr>
        <p:txBody>
          <a:bodyPr wrap="square" rtlCol="0">
            <a:spAutoFit/>
          </a:bodyPr>
          <a:lstStyle/>
          <a:p>
            <a:r>
              <a:rPr lang="es-AR" sz="1200" dirty="0"/>
              <a:t>DATA</a:t>
            </a:r>
          </a:p>
        </p:txBody>
      </p:sp>
      <p:cxnSp>
        <p:nvCxnSpPr>
          <p:cNvPr id="74" name="Straight Connector 73">
            <a:extLst>
              <a:ext uri="{FF2B5EF4-FFF2-40B4-BE49-F238E27FC236}">
                <a16:creationId xmlns:a16="http://schemas.microsoft.com/office/drawing/2014/main" id="{FCBB656F-9F3A-4A12-A7F5-1973CF15DC57}"/>
              </a:ext>
            </a:extLst>
          </p:cNvPr>
          <p:cNvCxnSpPr>
            <a:cxnSpLocks/>
            <a:stCxn id="63" idx="0"/>
            <a:endCxn id="63" idx="2"/>
          </p:cNvCxnSpPr>
          <p:nvPr/>
        </p:nvCxnSpPr>
        <p:spPr>
          <a:xfrm>
            <a:off x="1883216" y="4755362"/>
            <a:ext cx="0" cy="338554"/>
          </a:xfrm>
          <a:prstGeom prst="line">
            <a:avLst/>
          </a:prstGeom>
          <a:ln>
            <a:solidFill>
              <a:srgbClr val="C00000"/>
            </a:solidFill>
            <a:tailEnd type="none"/>
          </a:ln>
        </p:spPr>
        <p:style>
          <a:lnRef idx="1">
            <a:schemeClr val="accent1"/>
          </a:lnRef>
          <a:fillRef idx="0">
            <a:schemeClr val="accent1"/>
          </a:fillRef>
          <a:effectRef idx="0">
            <a:schemeClr val="accent1"/>
          </a:effectRef>
          <a:fontRef idx="minor">
            <a:schemeClr val="tx1"/>
          </a:fontRef>
        </p:style>
      </p:cxnSp>
      <p:sp>
        <p:nvSpPr>
          <p:cNvPr id="77" name="Rectangle 76">
            <a:extLst>
              <a:ext uri="{FF2B5EF4-FFF2-40B4-BE49-F238E27FC236}">
                <a16:creationId xmlns:a16="http://schemas.microsoft.com/office/drawing/2014/main" id="{996763BB-9941-4915-91CD-5000581FC5BC}"/>
              </a:ext>
            </a:extLst>
          </p:cNvPr>
          <p:cNvSpPr/>
          <p:nvPr/>
        </p:nvSpPr>
        <p:spPr>
          <a:xfrm>
            <a:off x="1264362" y="5293971"/>
            <a:ext cx="1099942" cy="33855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sz="1200" dirty="0"/>
          </a:p>
        </p:txBody>
      </p:sp>
      <p:sp>
        <p:nvSpPr>
          <p:cNvPr id="78" name="TextBox 77">
            <a:extLst>
              <a:ext uri="{FF2B5EF4-FFF2-40B4-BE49-F238E27FC236}">
                <a16:creationId xmlns:a16="http://schemas.microsoft.com/office/drawing/2014/main" id="{B733BF60-450F-47DA-92AA-1CE07E609F05}"/>
              </a:ext>
            </a:extLst>
          </p:cNvPr>
          <p:cNvSpPr txBox="1"/>
          <p:nvPr/>
        </p:nvSpPr>
        <p:spPr>
          <a:xfrm>
            <a:off x="1282468" y="5302703"/>
            <a:ext cx="1099943" cy="276999"/>
          </a:xfrm>
          <a:prstGeom prst="rect">
            <a:avLst/>
          </a:prstGeom>
          <a:noFill/>
        </p:spPr>
        <p:txBody>
          <a:bodyPr wrap="square" rtlCol="0">
            <a:spAutoFit/>
          </a:bodyPr>
          <a:lstStyle/>
          <a:p>
            <a:r>
              <a:rPr lang="es-AR" sz="1200" dirty="0"/>
              <a:t>Decodificador</a:t>
            </a:r>
          </a:p>
        </p:txBody>
      </p:sp>
      <p:sp>
        <p:nvSpPr>
          <p:cNvPr id="79" name="TextBox 78">
            <a:extLst>
              <a:ext uri="{FF2B5EF4-FFF2-40B4-BE49-F238E27FC236}">
                <a16:creationId xmlns:a16="http://schemas.microsoft.com/office/drawing/2014/main" id="{B09FCBE1-2346-4786-979C-FC4F5134402A}"/>
              </a:ext>
            </a:extLst>
          </p:cNvPr>
          <p:cNvSpPr txBox="1"/>
          <p:nvPr/>
        </p:nvSpPr>
        <p:spPr>
          <a:xfrm>
            <a:off x="5806380" y="5445224"/>
            <a:ext cx="1800200" cy="369332"/>
          </a:xfrm>
          <a:prstGeom prst="rect">
            <a:avLst/>
          </a:prstGeom>
          <a:noFill/>
          <a:ln>
            <a:solidFill>
              <a:schemeClr val="accent1">
                <a:shade val="50000"/>
              </a:schemeClr>
            </a:solidFill>
          </a:ln>
        </p:spPr>
        <p:txBody>
          <a:bodyPr wrap="square" rtlCol="0">
            <a:spAutoFit/>
          </a:bodyPr>
          <a:lstStyle/>
          <a:p>
            <a:r>
              <a:rPr lang="es-AR" dirty="0"/>
              <a:t>MDR</a:t>
            </a:r>
          </a:p>
        </p:txBody>
      </p:sp>
      <p:sp>
        <p:nvSpPr>
          <p:cNvPr id="80" name="TextBox 79">
            <a:extLst>
              <a:ext uri="{FF2B5EF4-FFF2-40B4-BE49-F238E27FC236}">
                <a16:creationId xmlns:a16="http://schemas.microsoft.com/office/drawing/2014/main" id="{56CE3940-AE91-4244-8596-73AB9345F4D3}"/>
              </a:ext>
            </a:extLst>
          </p:cNvPr>
          <p:cNvSpPr txBox="1"/>
          <p:nvPr/>
        </p:nvSpPr>
        <p:spPr>
          <a:xfrm>
            <a:off x="1557908" y="5733256"/>
            <a:ext cx="1780098" cy="646331"/>
          </a:xfrm>
          <a:prstGeom prst="rect">
            <a:avLst/>
          </a:prstGeom>
          <a:noFill/>
          <a:ln>
            <a:solidFill>
              <a:schemeClr val="tx1"/>
            </a:solidFill>
          </a:ln>
        </p:spPr>
        <p:txBody>
          <a:bodyPr wrap="square" rtlCol="0">
            <a:spAutoFit/>
          </a:bodyPr>
          <a:lstStyle/>
          <a:p>
            <a:r>
              <a:rPr lang="es-AR" dirty="0"/>
              <a:t>ALU</a:t>
            </a:r>
          </a:p>
          <a:p>
            <a:r>
              <a:rPr lang="es-AR" dirty="0"/>
              <a:t>Registros - </a:t>
            </a:r>
            <a:r>
              <a:rPr lang="es-AR" dirty="0" err="1"/>
              <a:t>Flags</a:t>
            </a:r>
            <a:endParaRPr lang="es-AR" dirty="0"/>
          </a:p>
        </p:txBody>
      </p:sp>
      <p:cxnSp>
        <p:nvCxnSpPr>
          <p:cNvPr id="82" name="Connector: Elbow 81">
            <a:extLst>
              <a:ext uri="{FF2B5EF4-FFF2-40B4-BE49-F238E27FC236}">
                <a16:creationId xmlns:a16="http://schemas.microsoft.com/office/drawing/2014/main" id="{E3065689-FF3A-4A91-A016-48804FCD7F8E}"/>
              </a:ext>
            </a:extLst>
          </p:cNvPr>
          <p:cNvCxnSpPr>
            <a:cxnSpLocks/>
            <a:endCxn id="80" idx="1"/>
          </p:cNvCxnSpPr>
          <p:nvPr/>
        </p:nvCxnSpPr>
        <p:spPr>
          <a:xfrm rot="16200000" flipH="1">
            <a:off x="1206709" y="5705223"/>
            <a:ext cx="395172" cy="307225"/>
          </a:xfrm>
          <a:prstGeom prst="bentConnector2">
            <a:avLst/>
          </a:prstGeom>
          <a:ln>
            <a:solidFill>
              <a:schemeClr val="tx1"/>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84" name="TextBox 83">
            <a:extLst>
              <a:ext uri="{FF2B5EF4-FFF2-40B4-BE49-F238E27FC236}">
                <a16:creationId xmlns:a16="http://schemas.microsoft.com/office/drawing/2014/main" id="{47CB250E-7E42-47FF-B01F-AE8BD333A6AC}"/>
              </a:ext>
            </a:extLst>
          </p:cNvPr>
          <p:cNvSpPr txBox="1"/>
          <p:nvPr/>
        </p:nvSpPr>
        <p:spPr>
          <a:xfrm>
            <a:off x="2498832" y="4797152"/>
            <a:ext cx="480501" cy="338554"/>
          </a:xfrm>
          <a:prstGeom prst="rect">
            <a:avLst/>
          </a:prstGeom>
          <a:noFill/>
        </p:spPr>
        <p:txBody>
          <a:bodyPr wrap="square" rtlCol="0">
            <a:spAutoFit/>
          </a:bodyPr>
          <a:lstStyle/>
          <a:p>
            <a:r>
              <a:rPr lang="es-AR" sz="1600" dirty="0"/>
              <a:t>IR</a:t>
            </a:r>
          </a:p>
        </p:txBody>
      </p:sp>
      <p:sp>
        <p:nvSpPr>
          <p:cNvPr id="6" name="TextBox 5">
            <a:extLst>
              <a:ext uri="{FF2B5EF4-FFF2-40B4-BE49-F238E27FC236}">
                <a16:creationId xmlns:a16="http://schemas.microsoft.com/office/drawing/2014/main" id="{AED04C1B-CCD8-4FB4-BF5F-4835F10BCB7C}"/>
              </a:ext>
            </a:extLst>
          </p:cNvPr>
          <p:cNvSpPr txBox="1"/>
          <p:nvPr/>
        </p:nvSpPr>
        <p:spPr>
          <a:xfrm>
            <a:off x="8377000" y="1863724"/>
            <a:ext cx="4350592" cy="1661993"/>
          </a:xfrm>
          <a:prstGeom prst="rect">
            <a:avLst/>
          </a:prstGeom>
          <a:noFill/>
        </p:spPr>
        <p:txBody>
          <a:bodyPr wrap="square" rtlCol="0">
            <a:spAutoFit/>
          </a:bodyPr>
          <a:lstStyle/>
          <a:p>
            <a:r>
              <a:rPr lang="es-AR" sz="1400" b="1" dirty="0"/>
              <a:t>Fase de ejecución:</a:t>
            </a:r>
            <a:endParaRPr lang="es-AR" sz="1400" dirty="0"/>
          </a:p>
          <a:p>
            <a:pPr marL="285750" indent="-285750">
              <a:buFont typeface="Arial" panose="020B0604020202020204" pitchFamily="34" charset="0"/>
              <a:buChar char="•"/>
            </a:pPr>
            <a:r>
              <a:rPr lang="es-AR" sz="1400" dirty="0"/>
              <a:t>Interpretar el código de la instrucción</a:t>
            </a:r>
          </a:p>
          <a:p>
            <a:pPr marL="285750" indent="-285750">
              <a:buFont typeface="Arial" panose="020B0604020202020204" pitchFamily="34" charset="0"/>
              <a:buChar char="•"/>
            </a:pPr>
            <a:r>
              <a:rPr lang="es-AR" sz="1400" dirty="0"/>
              <a:t>Incrementar IP</a:t>
            </a:r>
          </a:p>
          <a:p>
            <a:pPr marL="285750" indent="-285750">
              <a:buFont typeface="Arial" panose="020B0604020202020204" pitchFamily="34" charset="0"/>
              <a:buChar char="•"/>
            </a:pPr>
            <a:r>
              <a:rPr lang="es-AR" sz="1400" dirty="0"/>
              <a:t>Búsqueda del dato o Guarda el dato </a:t>
            </a:r>
          </a:p>
          <a:p>
            <a:pPr marL="285750" indent="-285750">
              <a:buFont typeface="Arial" panose="020B0604020202020204" pitchFamily="34" charset="0"/>
              <a:buChar char="•"/>
            </a:pPr>
            <a:r>
              <a:rPr lang="es-AR" sz="1400" dirty="0"/>
              <a:t>Generar orden al modulo para que</a:t>
            </a:r>
          </a:p>
          <a:p>
            <a:r>
              <a:rPr lang="es-AR" sz="1400" dirty="0"/>
              <a:t> opere el dato.</a:t>
            </a:r>
          </a:p>
          <a:p>
            <a:endParaRPr lang="es-AR" dirty="0"/>
          </a:p>
        </p:txBody>
      </p:sp>
      <p:sp>
        <p:nvSpPr>
          <p:cNvPr id="10" name="TextBox 9">
            <a:extLst>
              <a:ext uri="{FF2B5EF4-FFF2-40B4-BE49-F238E27FC236}">
                <a16:creationId xmlns:a16="http://schemas.microsoft.com/office/drawing/2014/main" id="{CD2540FD-143B-427C-8B6B-DC86CA5F957E}"/>
              </a:ext>
            </a:extLst>
          </p:cNvPr>
          <p:cNvSpPr txBox="1"/>
          <p:nvPr/>
        </p:nvSpPr>
        <p:spPr>
          <a:xfrm>
            <a:off x="5789290" y="1772816"/>
            <a:ext cx="881186" cy="307777"/>
          </a:xfrm>
          <a:prstGeom prst="rect">
            <a:avLst/>
          </a:prstGeom>
          <a:noFill/>
        </p:spPr>
        <p:txBody>
          <a:bodyPr wrap="square" rtlCol="0">
            <a:spAutoFit/>
          </a:bodyPr>
          <a:lstStyle/>
          <a:p>
            <a:r>
              <a:rPr lang="es-AR" sz="1400" dirty="0"/>
              <a:t>RD/WR</a:t>
            </a:r>
          </a:p>
        </p:txBody>
      </p:sp>
      <p:sp>
        <p:nvSpPr>
          <p:cNvPr id="58" name="Rectangle 57">
            <a:extLst>
              <a:ext uri="{FF2B5EF4-FFF2-40B4-BE49-F238E27FC236}">
                <a16:creationId xmlns:a16="http://schemas.microsoft.com/office/drawing/2014/main" id="{A60934FD-EA76-458E-95C3-59EB5E20A439}"/>
              </a:ext>
            </a:extLst>
          </p:cNvPr>
          <p:cNvSpPr/>
          <p:nvPr/>
        </p:nvSpPr>
        <p:spPr>
          <a:xfrm>
            <a:off x="1269876" y="3162454"/>
            <a:ext cx="1152128" cy="33855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dirty="0">
              <a:solidFill>
                <a:schemeClr val="tx1"/>
              </a:solidFill>
            </a:endParaRPr>
          </a:p>
        </p:txBody>
      </p:sp>
      <p:sp>
        <p:nvSpPr>
          <p:cNvPr id="59" name="TextBox 58">
            <a:extLst>
              <a:ext uri="{FF2B5EF4-FFF2-40B4-BE49-F238E27FC236}">
                <a16:creationId xmlns:a16="http://schemas.microsoft.com/office/drawing/2014/main" id="{80DB2D42-912B-4987-8B6A-4D60B0773291}"/>
              </a:ext>
            </a:extLst>
          </p:cNvPr>
          <p:cNvSpPr txBox="1"/>
          <p:nvPr/>
        </p:nvSpPr>
        <p:spPr>
          <a:xfrm>
            <a:off x="2552300" y="3193231"/>
            <a:ext cx="383936" cy="307777"/>
          </a:xfrm>
          <a:prstGeom prst="rect">
            <a:avLst/>
          </a:prstGeom>
          <a:noFill/>
        </p:spPr>
        <p:txBody>
          <a:bodyPr wrap="square" rtlCol="0">
            <a:spAutoFit/>
          </a:bodyPr>
          <a:lstStyle/>
          <a:p>
            <a:r>
              <a:rPr lang="es-AR" sz="1400" dirty="0"/>
              <a:t>BX</a:t>
            </a:r>
          </a:p>
        </p:txBody>
      </p:sp>
      <p:sp>
        <p:nvSpPr>
          <p:cNvPr id="60" name="Rectangle 59">
            <a:extLst>
              <a:ext uri="{FF2B5EF4-FFF2-40B4-BE49-F238E27FC236}">
                <a16:creationId xmlns:a16="http://schemas.microsoft.com/office/drawing/2014/main" id="{8095F4E5-6EE7-4646-BB02-39F893DF81F6}"/>
              </a:ext>
            </a:extLst>
          </p:cNvPr>
          <p:cNvSpPr/>
          <p:nvPr/>
        </p:nvSpPr>
        <p:spPr>
          <a:xfrm>
            <a:off x="1269876" y="2780928"/>
            <a:ext cx="1152128" cy="33855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dirty="0">
              <a:solidFill>
                <a:schemeClr val="tx1"/>
              </a:solidFill>
            </a:endParaRPr>
          </a:p>
        </p:txBody>
      </p:sp>
      <p:sp>
        <p:nvSpPr>
          <p:cNvPr id="62" name="TextBox 61">
            <a:extLst>
              <a:ext uri="{FF2B5EF4-FFF2-40B4-BE49-F238E27FC236}">
                <a16:creationId xmlns:a16="http://schemas.microsoft.com/office/drawing/2014/main" id="{2486059D-B478-417D-AE91-8FF19DE72FA7}"/>
              </a:ext>
            </a:extLst>
          </p:cNvPr>
          <p:cNvSpPr txBox="1"/>
          <p:nvPr/>
        </p:nvSpPr>
        <p:spPr>
          <a:xfrm>
            <a:off x="2561983" y="2838707"/>
            <a:ext cx="383936" cy="307777"/>
          </a:xfrm>
          <a:prstGeom prst="rect">
            <a:avLst/>
          </a:prstGeom>
          <a:noFill/>
        </p:spPr>
        <p:txBody>
          <a:bodyPr wrap="square" rtlCol="0">
            <a:spAutoFit/>
          </a:bodyPr>
          <a:lstStyle/>
          <a:p>
            <a:r>
              <a:rPr lang="es-AR" sz="1400" dirty="0"/>
              <a:t>AX</a:t>
            </a:r>
          </a:p>
        </p:txBody>
      </p:sp>
      <p:sp>
        <p:nvSpPr>
          <p:cNvPr id="61" name="TextBox 60">
            <a:extLst>
              <a:ext uri="{FF2B5EF4-FFF2-40B4-BE49-F238E27FC236}">
                <a16:creationId xmlns:a16="http://schemas.microsoft.com/office/drawing/2014/main" id="{1D440186-076F-4B16-887F-CF34AAFB6C1A}"/>
              </a:ext>
            </a:extLst>
          </p:cNvPr>
          <p:cNvSpPr txBox="1"/>
          <p:nvPr/>
        </p:nvSpPr>
        <p:spPr>
          <a:xfrm>
            <a:off x="8467141" y="3201277"/>
            <a:ext cx="3990175" cy="2462213"/>
          </a:xfrm>
          <a:prstGeom prst="rect">
            <a:avLst/>
          </a:prstGeom>
          <a:noFill/>
        </p:spPr>
        <p:txBody>
          <a:bodyPr wrap="square" rtlCol="0">
            <a:spAutoFit/>
          </a:bodyPr>
          <a:lstStyle/>
          <a:p>
            <a:r>
              <a:rPr lang="es-AR" sz="1400" dirty="0"/>
              <a:t>-a0100</a:t>
            </a:r>
          </a:p>
          <a:p>
            <a:r>
              <a:rPr lang="es-AR" sz="1400" dirty="0"/>
              <a:t>13E0:0100 </a:t>
            </a:r>
            <a:r>
              <a:rPr lang="es-AR" sz="1400" dirty="0" err="1"/>
              <a:t>mov</a:t>
            </a:r>
            <a:r>
              <a:rPr lang="es-AR" sz="1400" dirty="0"/>
              <a:t> ah,[0300]</a:t>
            </a:r>
          </a:p>
          <a:p>
            <a:r>
              <a:rPr lang="es-AR" sz="1400" dirty="0"/>
              <a:t>13E0:0104 </a:t>
            </a:r>
            <a:r>
              <a:rPr lang="es-AR" sz="1400" dirty="0" err="1"/>
              <a:t>add</a:t>
            </a:r>
            <a:r>
              <a:rPr lang="es-AR" sz="1400" dirty="0"/>
              <a:t> ah,[0301]</a:t>
            </a:r>
          </a:p>
          <a:p>
            <a:r>
              <a:rPr lang="es-AR" sz="1400" dirty="0"/>
              <a:t>13E0:0108 </a:t>
            </a:r>
            <a:r>
              <a:rPr lang="es-AR" sz="1400" dirty="0" err="1"/>
              <a:t>mov</a:t>
            </a:r>
            <a:r>
              <a:rPr lang="es-AR" sz="1400" dirty="0"/>
              <a:t> [0400], ah</a:t>
            </a:r>
          </a:p>
          <a:p>
            <a:r>
              <a:rPr lang="es-AR" sz="1400" dirty="0"/>
              <a:t>13E0:010C </a:t>
            </a:r>
            <a:r>
              <a:rPr lang="es-AR" sz="1400" dirty="0" err="1"/>
              <a:t>ret</a:t>
            </a:r>
            <a:endParaRPr lang="es-AR" sz="1400" dirty="0"/>
          </a:p>
          <a:p>
            <a:r>
              <a:rPr lang="es-AR" sz="1400" dirty="0"/>
              <a:t>13E0:010D</a:t>
            </a:r>
          </a:p>
          <a:p>
            <a:r>
              <a:rPr lang="es-AR" sz="1400" dirty="0"/>
              <a:t>-u</a:t>
            </a:r>
          </a:p>
          <a:p>
            <a:r>
              <a:rPr lang="es-AR" sz="1400" dirty="0"/>
              <a:t>13E0:0100 8A260003   MOV     AH,[0300]</a:t>
            </a:r>
          </a:p>
          <a:p>
            <a:r>
              <a:rPr lang="es-AR" sz="1400" dirty="0"/>
              <a:t>13E0:0104 02260103    ADD     AH,[0301]</a:t>
            </a:r>
          </a:p>
          <a:p>
            <a:r>
              <a:rPr lang="es-AR" sz="1400" dirty="0"/>
              <a:t>13E0:0108 88260004    MOV     [0400],AH</a:t>
            </a:r>
          </a:p>
          <a:p>
            <a:r>
              <a:rPr lang="es-AR" sz="1400" dirty="0"/>
              <a:t>13E0:010C C3                 RET</a:t>
            </a:r>
            <a:endParaRPr lang="es-AR" sz="1400" b="1" dirty="0"/>
          </a:p>
        </p:txBody>
      </p:sp>
      <p:sp>
        <p:nvSpPr>
          <p:cNvPr id="64" name="TextBox 63">
            <a:extLst>
              <a:ext uri="{FF2B5EF4-FFF2-40B4-BE49-F238E27FC236}">
                <a16:creationId xmlns:a16="http://schemas.microsoft.com/office/drawing/2014/main" id="{BE6AE431-9BCF-45F8-B2B8-603904B75F9A}"/>
              </a:ext>
            </a:extLst>
          </p:cNvPr>
          <p:cNvSpPr txBox="1"/>
          <p:nvPr/>
        </p:nvSpPr>
        <p:spPr>
          <a:xfrm>
            <a:off x="5950396" y="2620751"/>
            <a:ext cx="1098253" cy="830997"/>
          </a:xfrm>
          <a:prstGeom prst="rect">
            <a:avLst/>
          </a:prstGeom>
          <a:noFill/>
        </p:spPr>
        <p:txBody>
          <a:bodyPr wrap="square" rtlCol="0">
            <a:spAutoFit/>
          </a:bodyPr>
          <a:lstStyle/>
          <a:p>
            <a:pPr>
              <a:buClr>
                <a:srgbClr val="C00000"/>
              </a:buClr>
            </a:pPr>
            <a:r>
              <a:rPr lang="es-AR" sz="1200" dirty="0"/>
              <a:t>8A260003 02260103 88260004</a:t>
            </a:r>
          </a:p>
          <a:p>
            <a:pPr>
              <a:buClr>
                <a:srgbClr val="C00000"/>
              </a:buClr>
            </a:pPr>
            <a:r>
              <a:rPr lang="es-AR" sz="1200" dirty="0"/>
              <a:t>C3</a:t>
            </a:r>
            <a:endParaRPr lang="es-AR" sz="1200" b="1" dirty="0"/>
          </a:p>
        </p:txBody>
      </p:sp>
      <p:sp>
        <p:nvSpPr>
          <p:cNvPr id="65" name="TextBox 64">
            <a:extLst>
              <a:ext uri="{FF2B5EF4-FFF2-40B4-BE49-F238E27FC236}">
                <a16:creationId xmlns:a16="http://schemas.microsoft.com/office/drawing/2014/main" id="{1F3954A6-D70E-4EBE-9814-506BFF712CE0}"/>
              </a:ext>
            </a:extLst>
          </p:cNvPr>
          <p:cNvSpPr txBox="1"/>
          <p:nvPr/>
        </p:nvSpPr>
        <p:spPr>
          <a:xfrm>
            <a:off x="5950396" y="3604374"/>
            <a:ext cx="1134498" cy="646331"/>
          </a:xfrm>
          <a:prstGeom prst="rect">
            <a:avLst/>
          </a:prstGeom>
          <a:noFill/>
        </p:spPr>
        <p:txBody>
          <a:bodyPr wrap="square" rtlCol="0">
            <a:spAutoFit/>
          </a:bodyPr>
          <a:lstStyle/>
          <a:p>
            <a:r>
              <a:rPr lang="es-AR" sz="1200" dirty="0"/>
              <a:t>01</a:t>
            </a:r>
          </a:p>
          <a:p>
            <a:r>
              <a:rPr lang="es-AR" sz="1200" dirty="0"/>
              <a:t>FF</a:t>
            </a:r>
          </a:p>
          <a:p>
            <a:r>
              <a:rPr lang="es-AR" sz="1200" dirty="0"/>
              <a:t>00</a:t>
            </a:r>
          </a:p>
        </p:txBody>
      </p:sp>
      <p:sp>
        <p:nvSpPr>
          <p:cNvPr id="21" name="Rectangle 20">
            <a:extLst>
              <a:ext uri="{FF2B5EF4-FFF2-40B4-BE49-F238E27FC236}">
                <a16:creationId xmlns:a16="http://schemas.microsoft.com/office/drawing/2014/main" id="{C5503E46-D1C2-481B-82FB-3C8E2BFD790B}"/>
              </a:ext>
            </a:extLst>
          </p:cNvPr>
          <p:cNvSpPr/>
          <p:nvPr/>
        </p:nvSpPr>
        <p:spPr>
          <a:xfrm>
            <a:off x="1311787" y="2838707"/>
            <a:ext cx="518365" cy="2302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t>00</a:t>
            </a:r>
          </a:p>
        </p:txBody>
      </p:sp>
      <p:sp>
        <p:nvSpPr>
          <p:cNvPr id="67" name="TextBox 66">
            <a:extLst>
              <a:ext uri="{FF2B5EF4-FFF2-40B4-BE49-F238E27FC236}">
                <a16:creationId xmlns:a16="http://schemas.microsoft.com/office/drawing/2014/main" id="{EF8A0E5B-3D17-4902-8B3A-01CC1BC9C80B}"/>
              </a:ext>
            </a:extLst>
          </p:cNvPr>
          <p:cNvSpPr txBox="1"/>
          <p:nvPr/>
        </p:nvSpPr>
        <p:spPr>
          <a:xfrm>
            <a:off x="7579398" y="5661248"/>
            <a:ext cx="4709776" cy="738664"/>
          </a:xfrm>
          <a:prstGeom prst="rect">
            <a:avLst/>
          </a:prstGeom>
          <a:noFill/>
        </p:spPr>
        <p:txBody>
          <a:bodyPr wrap="square" rtlCol="0">
            <a:spAutoFit/>
          </a:bodyPr>
          <a:lstStyle/>
          <a:p>
            <a:r>
              <a:rPr lang="es-AR" sz="1400" b="1" dirty="0"/>
              <a:t>Interrupción de software, programada por el usuario que provoca que termine el programa y se liberan o reasignan los recursos – Fin del ciclo de instrucción</a:t>
            </a:r>
          </a:p>
        </p:txBody>
      </p:sp>
      <p:sp>
        <p:nvSpPr>
          <p:cNvPr id="4" name="Left Brace 3">
            <a:extLst>
              <a:ext uri="{FF2B5EF4-FFF2-40B4-BE49-F238E27FC236}">
                <a16:creationId xmlns:a16="http://schemas.microsoft.com/office/drawing/2014/main" id="{036EA12E-C400-42C0-86AF-3EC0B63794F9}"/>
              </a:ext>
            </a:extLst>
          </p:cNvPr>
          <p:cNvSpPr/>
          <p:nvPr/>
        </p:nvSpPr>
        <p:spPr>
          <a:xfrm rot="16200000">
            <a:off x="10222175" y="5358847"/>
            <a:ext cx="322368" cy="495121"/>
          </a:xfrm>
          <a:prstGeom prst="leftBrace">
            <a:avLst>
              <a:gd name="adj1" fmla="val 8333"/>
              <a:gd name="adj2" fmla="val 51924"/>
            </a:avLst>
          </a:prstGeom>
          <a:ln>
            <a:solidFill>
              <a:srgbClr val="C00000"/>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AR"/>
          </a:p>
        </p:txBody>
      </p:sp>
    </p:spTree>
    <p:extLst>
      <p:ext uri="{BB962C8B-B14F-4D97-AF65-F5344CB8AC3E}">
        <p14:creationId xmlns:p14="http://schemas.microsoft.com/office/powerpoint/2010/main" val="14649728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AR" dirty="0"/>
              <a:t>Modelo de estudio: Unidad de </a:t>
            </a:r>
            <a:br>
              <a:rPr lang="es-AR" dirty="0"/>
            </a:br>
            <a:r>
              <a:rPr lang="es-AR" dirty="0"/>
              <a:t>control y sincronización del tiempo </a:t>
            </a:r>
          </a:p>
        </p:txBody>
      </p:sp>
      <p:sp>
        <p:nvSpPr>
          <p:cNvPr id="5" name="4 Marcador de contenido"/>
          <p:cNvSpPr>
            <a:spLocks noGrp="1"/>
          </p:cNvSpPr>
          <p:nvPr>
            <p:ph sz="quarter" idx="1"/>
          </p:nvPr>
        </p:nvSpPr>
        <p:spPr>
          <a:xfrm>
            <a:off x="2436812" y="1447800"/>
            <a:ext cx="7772400" cy="4572000"/>
          </a:xfrm>
        </p:spPr>
        <p:txBody>
          <a:bodyPr>
            <a:normAutofit/>
          </a:bodyPr>
          <a:lstStyle/>
          <a:p>
            <a:endParaRPr lang="es-AR" sz="2800" dirty="0"/>
          </a:p>
          <a:p>
            <a:pPr lvl="1"/>
            <a:endParaRPr lang="es-AR" dirty="0"/>
          </a:p>
          <a:p>
            <a:pPr marL="0" indent="0">
              <a:buNone/>
            </a:pPr>
            <a:endParaRPr lang="es-AR" dirty="0"/>
          </a:p>
        </p:txBody>
      </p:sp>
      <p:sp>
        <p:nvSpPr>
          <p:cNvPr id="10" name="4 Marcador de contenido"/>
          <p:cNvSpPr txBox="1">
            <a:spLocks/>
          </p:cNvSpPr>
          <p:nvPr/>
        </p:nvSpPr>
        <p:spPr>
          <a:xfrm>
            <a:off x="598815" y="1741620"/>
            <a:ext cx="9954906" cy="2339711"/>
          </a:xfrm>
          <a:prstGeom prst="rect">
            <a:avLst/>
          </a:prstGeom>
        </p:spPr>
        <p:txBody>
          <a:bodyPr vert="horz">
            <a:noAutofit/>
          </a:bodyPr>
          <a:lstStyle/>
          <a:p>
            <a:pPr marL="457200" indent="-457200">
              <a:spcBef>
                <a:spcPts val="580"/>
              </a:spcBef>
              <a:buClr>
                <a:schemeClr val="accent1"/>
              </a:buClr>
              <a:buSzPct val="75000"/>
              <a:buFont typeface="Courier New" panose="02070309020205020404" pitchFamily="49" charset="0"/>
              <a:buChar char="o"/>
            </a:pPr>
            <a:r>
              <a:rPr lang="es-AR" sz="2400" dirty="0"/>
              <a:t>¿Cómo se controla el </a:t>
            </a:r>
            <a:r>
              <a:rPr lang="es-AR" sz="2400" dirty="0" err="1"/>
              <a:t>ﬂujo</a:t>
            </a:r>
            <a:r>
              <a:rPr lang="es-AR" sz="2400" dirty="0"/>
              <a:t> secuencial de </a:t>
            </a:r>
            <a:r>
              <a:rPr lang="es-AR" sz="2400" dirty="0" err="1"/>
              <a:t>microoperaciones</a:t>
            </a:r>
            <a:r>
              <a:rPr lang="es-AR" sz="2400" dirty="0"/>
              <a:t> para llevar a cabo la tarea del procesamiento?</a:t>
            </a:r>
          </a:p>
          <a:p>
            <a:pPr marL="914400" lvl="1" indent="-457200">
              <a:spcBef>
                <a:spcPts val="580"/>
              </a:spcBef>
              <a:buClr>
                <a:schemeClr val="accent1"/>
              </a:buClr>
              <a:buSzPct val="75000"/>
              <a:buFont typeface="Courier New" panose="02070309020205020404" pitchFamily="49" charset="0"/>
              <a:buChar char="o"/>
            </a:pPr>
            <a:r>
              <a:rPr lang="es-AR" sz="2200" dirty="0"/>
              <a:t>Las señales de tiempo que afectan a las </a:t>
            </a:r>
            <a:r>
              <a:rPr lang="es-AR" sz="2200" dirty="0" err="1"/>
              <a:t>microoperaciones</a:t>
            </a:r>
            <a:r>
              <a:rPr lang="es-AR" sz="2200" dirty="0"/>
              <a:t> están reguladas según el tiempo de respuesta de los registros que involucran.</a:t>
            </a:r>
          </a:p>
          <a:p>
            <a:pPr marL="914400" lvl="1" indent="-457200">
              <a:spcBef>
                <a:spcPts val="580"/>
              </a:spcBef>
              <a:buClr>
                <a:schemeClr val="accent1"/>
              </a:buClr>
              <a:buSzPct val="75000"/>
              <a:buFont typeface="Courier New" panose="02070309020205020404" pitchFamily="49" charset="0"/>
              <a:buChar char="o"/>
            </a:pPr>
            <a:r>
              <a:rPr lang="es-AR" sz="2200" dirty="0"/>
              <a:t>En la mayoría de las computadoras las señales de tiempo son generadas por un sistema de reloj. </a:t>
            </a:r>
            <a:br>
              <a:rPr lang="es-AR" sz="2200" dirty="0"/>
            </a:br>
            <a:endParaRPr lang="es-AR" sz="2200" dirty="0"/>
          </a:p>
          <a:p>
            <a:pPr defTabSz="914400">
              <a:spcBef>
                <a:spcPts val="580"/>
              </a:spcBef>
              <a:buClr>
                <a:schemeClr val="accent1"/>
              </a:buClr>
              <a:buSzPct val="85000"/>
              <a:defRPr/>
            </a:pPr>
            <a:endParaRPr lang="es-AR" sz="2400" dirty="0"/>
          </a:p>
        </p:txBody>
      </p:sp>
      <p:sp>
        <p:nvSpPr>
          <p:cNvPr id="3" name="Marcador de pie de página 2"/>
          <p:cNvSpPr>
            <a:spLocks noGrp="1"/>
          </p:cNvSpPr>
          <p:nvPr>
            <p:ph type="ftr" sz="quarter" idx="11"/>
          </p:nvPr>
        </p:nvSpPr>
        <p:spPr/>
        <p:txBody>
          <a:bodyPr/>
          <a:lstStyle/>
          <a:p>
            <a:r>
              <a:rPr lang="en-US"/>
              <a:t>Arquitectura de Computadores</a:t>
            </a:r>
            <a:endParaRPr lang="en-US" dirty="0"/>
          </a:p>
        </p:txBody>
      </p:sp>
      <p:sp>
        <p:nvSpPr>
          <p:cNvPr id="4" name="Marcador de número de diapositiva 3"/>
          <p:cNvSpPr>
            <a:spLocks noGrp="1"/>
          </p:cNvSpPr>
          <p:nvPr>
            <p:ph type="sldNum" sz="quarter" idx="12"/>
          </p:nvPr>
        </p:nvSpPr>
        <p:spPr/>
        <p:txBody>
          <a:bodyPr/>
          <a:lstStyle/>
          <a:p>
            <a:fld id="{E5137D0E-4A4F-4307-8994-C1891D747D59}" type="slidenum">
              <a:rPr lang="en-US" smtClean="0"/>
              <a:t>29</a:t>
            </a:fld>
            <a:endParaRPr lang="en-US" dirty="0"/>
          </a:p>
        </p:txBody>
      </p:sp>
      <p:sp>
        <p:nvSpPr>
          <p:cNvPr id="9" name="4 Marcador de contenido"/>
          <p:cNvSpPr txBox="1">
            <a:spLocks/>
          </p:cNvSpPr>
          <p:nvPr/>
        </p:nvSpPr>
        <p:spPr>
          <a:xfrm>
            <a:off x="157441" y="4005064"/>
            <a:ext cx="7078826" cy="1942728"/>
          </a:xfrm>
          <a:prstGeom prst="rect">
            <a:avLst/>
          </a:prstGeom>
        </p:spPr>
        <p:txBody>
          <a:bodyPr vert="horz">
            <a:noAutofit/>
          </a:bodyPr>
          <a:lstStyle/>
          <a:p>
            <a:pPr marL="914400" lvl="1" indent="-457200">
              <a:spcBef>
                <a:spcPts val="580"/>
              </a:spcBef>
              <a:buClr>
                <a:schemeClr val="accent1"/>
              </a:buClr>
              <a:buSzPct val="75000"/>
              <a:buFont typeface="Courier New" panose="02070309020205020404" pitchFamily="49" charset="0"/>
              <a:buChar char="o"/>
            </a:pPr>
            <a:r>
              <a:rPr lang="es-AR" sz="2200" b="1" dirty="0"/>
              <a:t>Sistema de Reloj:  </a:t>
            </a:r>
            <a:r>
              <a:rPr lang="es-AR" sz="2200" dirty="0"/>
              <a:t>se encuentra constituido por un oscilador y circuitos asociados que generan pulsos, cuyo ancho y separación son determinados en forma precisa.</a:t>
            </a:r>
          </a:p>
          <a:p>
            <a:pPr marL="914400" lvl="1" indent="-457200">
              <a:spcBef>
                <a:spcPts val="580"/>
              </a:spcBef>
              <a:buClr>
                <a:schemeClr val="accent1"/>
              </a:buClr>
              <a:buSzPct val="75000"/>
              <a:buFont typeface="Courier New" panose="02070309020205020404" pitchFamily="49" charset="0"/>
              <a:buChar char="o"/>
            </a:pPr>
            <a:r>
              <a:rPr lang="es-AR" sz="2200" dirty="0"/>
              <a:t>Se denomina </a:t>
            </a:r>
            <a:r>
              <a:rPr lang="es-AR" sz="2200" b="1" dirty="0"/>
              <a:t>ciclo de reloj </a:t>
            </a:r>
            <a:r>
              <a:rPr lang="es-AR" sz="2200" dirty="0"/>
              <a:t>o </a:t>
            </a:r>
            <a:r>
              <a:rPr lang="es-AR" sz="2200" b="1" dirty="0"/>
              <a:t>ciclo menor </a:t>
            </a:r>
            <a:r>
              <a:rPr lang="es-AR" sz="2200" dirty="0"/>
              <a:t>al intervalo entre dos pulsos consecutivos de reloj (</a:t>
            </a:r>
            <a:r>
              <a:rPr lang="es-AR" sz="2200" i="1" dirty="0"/>
              <a:t>0 </a:t>
            </a:r>
            <a:r>
              <a:rPr lang="es-AR" sz="2200" dirty="0"/>
              <a:t>y </a:t>
            </a:r>
            <a:r>
              <a:rPr lang="es-AR" sz="2200" i="1" dirty="0"/>
              <a:t>1</a:t>
            </a:r>
            <a:r>
              <a:rPr lang="es-AR" sz="2200" dirty="0"/>
              <a:t>).</a:t>
            </a:r>
            <a:br>
              <a:rPr lang="es-AR" sz="2200" dirty="0"/>
            </a:br>
            <a:br>
              <a:rPr lang="es-AR" sz="2200" dirty="0"/>
            </a:br>
            <a:endParaRPr lang="es-AR" sz="2200" dirty="0"/>
          </a:p>
          <a:p>
            <a:pPr defTabSz="914400">
              <a:spcBef>
                <a:spcPts val="580"/>
              </a:spcBef>
              <a:buClr>
                <a:schemeClr val="accent1"/>
              </a:buClr>
              <a:buSzPct val="85000"/>
              <a:defRPr/>
            </a:pPr>
            <a:endParaRPr lang="es-AR" sz="2400" dirty="0"/>
          </a:p>
        </p:txBody>
      </p:sp>
      <p:pic>
        <p:nvPicPr>
          <p:cNvPr id="8" name="Imagen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73842" y="5344443"/>
            <a:ext cx="3648075" cy="895350"/>
          </a:xfrm>
          <a:prstGeom prst="rect">
            <a:avLst/>
          </a:prstGeom>
        </p:spPr>
      </p:pic>
      <p:pic>
        <p:nvPicPr>
          <p:cNvPr id="11" name="Imagen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27689" y="3836867"/>
            <a:ext cx="5061136" cy="1217670"/>
          </a:xfrm>
          <a:prstGeom prst="rect">
            <a:avLst/>
          </a:prstGeom>
        </p:spPr>
      </p:pic>
    </p:spTree>
    <p:extLst>
      <p:ext uri="{BB962C8B-B14F-4D97-AF65-F5344CB8AC3E}">
        <p14:creationId xmlns:p14="http://schemas.microsoft.com/office/powerpoint/2010/main" val="97259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3D73D-1748-46A3-A5C3-06AF890D959A}"/>
              </a:ext>
            </a:extLst>
          </p:cNvPr>
          <p:cNvSpPr>
            <a:spLocks noGrp="1"/>
          </p:cNvSpPr>
          <p:nvPr>
            <p:ph type="title"/>
          </p:nvPr>
        </p:nvSpPr>
        <p:spPr/>
        <p:txBody>
          <a:bodyPr/>
          <a:lstStyle/>
          <a:p>
            <a:r>
              <a:rPr lang="es-AR" dirty="0" err="1"/>
              <a:t>Debug</a:t>
            </a:r>
            <a:endParaRPr lang="es-AR" dirty="0"/>
          </a:p>
        </p:txBody>
      </p:sp>
      <p:sp>
        <p:nvSpPr>
          <p:cNvPr id="3" name="Content Placeholder 2">
            <a:extLst>
              <a:ext uri="{FF2B5EF4-FFF2-40B4-BE49-F238E27FC236}">
                <a16:creationId xmlns:a16="http://schemas.microsoft.com/office/drawing/2014/main" id="{E60239D0-926B-4F3F-9FA1-35C8BA118D45}"/>
              </a:ext>
            </a:extLst>
          </p:cNvPr>
          <p:cNvSpPr>
            <a:spLocks noGrp="1"/>
          </p:cNvSpPr>
          <p:nvPr>
            <p:ph idx="1"/>
          </p:nvPr>
        </p:nvSpPr>
        <p:spPr/>
        <p:txBody>
          <a:bodyPr/>
          <a:lstStyle/>
          <a:p>
            <a:r>
              <a:rPr lang="es-AR" dirty="0"/>
              <a:t>-a0100</a:t>
            </a:r>
          </a:p>
          <a:p>
            <a:r>
              <a:rPr lang="es-AR" dirty="0"/>
              <a:t>13E0:0100 </a:t>
            </a:r>
            <a:r>
              <a:rPr lang="es-AR" dirty="0" err="1"/>
              <a:t>mov</a:t>
            </a:r>
            <a:r>
              <a:rPr lang="es-AR" dirty="0"/>
              <a:t> ah,[0300]</a:t>
            </a:r>
          </a:p>
          <a:p>
            <a:r>
              <a:rPr lang="es-AR" dirty="0"/>
              <a:t>13E0:0104 </a:t>
            </a:r>
            <a:r>
              <a:rPr lang="es-AR" dirty="0" err="1"/>
              <a:t>add</a:t>
            </a:r>
            <a:r>
              <a:rPr lang="es-AR" dirty="0"/>
              <a:t> ah,[0301]</a:t>
            </a:r>
          </a:p>
          <a:p>
            <a:r>
              <a:rPr lang="es-AR" dirty="0"/>
              <a:t>13E0:0108 </a:t>
            </a:r>
            <a:r>
              <a:rPr lang="es-AR" dirty="0" err="1"/>
              <a:t>mov</a:t>
            </a:r>
            <a:r>
              <a:rPr lang="es-AR" dirty="0"/>
              <a:t> [0400], ah</a:t>
            </a:r>
          </a:p>
          <a:p>
            <a:r>
              <a:rPr lang="es-AR" dirty="0"/>
              <a:t>13E0:010C </a:t>
            </a:r>
            <a:r>
              <a:rPr lang="es-AR" dirty="0" err="1"/>
              <a:t>ret</a:t>
            </a:r>
            <a:endParaRPr lang="es-AR" dirty="0"/>
          </a:p>
          <a:p>
            <a:r>
              <a:rPr lang="es-AR" dirty="0"/>
              <a:t>13E0:010D</a:t>
            </a:r>
          </a:p>
          <a:p>
            <a:endParaRPr lang="es-AR" dirty="0"/>
          </a:p>
          <a:p>
            <a:r>
              <a:rPr lang="es-AR" dirty="0"/>
              <a:t>Seguir el ejemplo del </a:t>
            </a:r>
            <a:r>
              <a:rPr lang="es-AR" dirty="0" err="1"/>
              <a:t>txt</a:t>
            </a:r>
            <a:r>
              <a:rPr lang="es-AR" dirty="0"/>
              <a:t>                Ejemplo2.txt</a:t>
            </a:r>
          </a:p>
        </p:txBody>
      </p:sp>
      <p:sp>
        <p:nvSpPr>
          <p:cNvPr id="4" name="Footer Placeholder 3">
            <a:extLst>
              <a:ext uri="{FF2B5EF4-FFF2-40B4-BE49-F238E27FC236}">
                <a16:creationId xmlns:a16="http://schemas.microsoft.com/office/drawing/2014/main" id="{6B1EA810-7875-449B-B50C-5AB509594F6A}"/>
              </a:ext>
            </a:extLst>
          </p:cNvPr>
          <p:cNvSpPr>
            <a:spLocks noGrp="1"/>
          </p:cNvSpPr>
          <p:nvPr>
            <p:ph type="ftr" sz="quarter" idx="11"/>
          </p:nvPr>
        </p:nvSpPr>
        <p:spPr/>
        <p:txBody>
          <a:bodyPr/>
          <a:lstStyle/>
          <a:p>
            <a:r>
              <a:rPr lang="en-US"/>
              <a:t>Arquitectura de Computadores</a:t>
            </a:r>
            <a:endParaRPr lang="en-US" dirty="0"/>
          </a:p>
        </p:txBody>
      </p:sp>
      <p:sp>
        <p:nvSpPr>
          <p:cNvPr id="5" name="Slide Number Placeholder 4">
            <a:extLst>
              <a:ext uri="{FF2B5EF4-FFF2-40B4-BE49-F238E27FC236}">
                <a16:creationId xmlns:a16="http://schemas.microsoft.com/office/drawing/2014/main" id="{69C5C311-CF04-4307-A148-23BEDFA6644F}"/>
              </a:ext>
            </a:extLst>
          </p:cNvPr>
          <p:cNvSpPr>
            <a:spLocks noGrp="1"/>
          </p:cNvSpPr>
          <p:nvPr>
            <p:ph type="sldNum" sz="quarter" idx="12"/>
          </p:nvPr>
        </p:nvSpPr>
        <p:spPr/>
        <p:txBody>
          <a:bodyPr/>
          <a:lstStyle/>
          <a:p>
            <a:fld id="{E5137D0E-4A4F-4307-8994-C1891D747D59}" type="slidenum">
              <a:rPr lang="en-US" smtClean="0"/>
              <a:t>3</a:t>
            </a:fld>
            <a:endParaRPr lang="en-US" dirty="0"/>
          </a:p>
        </p:txBody>
      </p:sp>
      <p:sp>
        <p:nvSpPr>
          <p:cNvPr id="8" name="Arrow: Right 7">
            <a:extLst>
              <a:ext uri="{FF2B5EF4-FFF2-40B4-BE49-F238E27FC236}">
                <a16:creationId xmlns:a16="http://schemas.microsoft.com/office/drawing/2014/main" id="{CD6EF757-9E4D-45B0-805C-919062AA7AC9}"/>
              </a:ext>
            </a:extLst>
          </p:cNvPr>
          <p:cNvSpPr/>
          <p:nvPr/>
        </p:nvSpPr>
        <p:spPr>
          <a:xfrm>
            <a:off x="3934172" y="5120640"/>
            <a:ext cx="432048" cy="18056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Tree>
    <p:extLst>
      <p:ext uri="{BB962C8B-B14F-4D97-AF65-F5344CB8AC3E}">
        <p14:creationId xmlns:p14="http://schemas.microsoft.com/office/powerpoint/2010/main" val="2682677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AR" dirty="0"/>
              <a:t>Modelo de estudio: Unidad de </a:t>
            </a:r>
            <a:br>
              <a:rPr lang="es-AR" dirty="0"/>
            </a:br>
            <a:r>
              <a:rPr lang="es-AR" dirty="0"/>
              <a:t>control y sincronización del tiempo </a:t>
            </a:r>
          </a:p>
        </p:txBody>
      </p:sp>
      <p:sp>
        <p:nvSpPr>
          <p:cNvPr id="5" name="4 Marcador de contenido"/>
          <p:cNvSpPr>
            <a:spLocks noGrp="1"/>
          </p:cNvSpPr>
          <p:nvPr>
            <p:ph sz="quarter" idx="1"/>
          </p:nvPr>
        </p:nvSpPr>
        <p:spPr>
          <a:xfrm>
            <a:off x="2436812" y="1447800"/>
            <a:ext cx="7772400" cy="4572000"/>
          </a:xfrm>
        </p:spPr>
        <p:txBody>
          <a:bodyPr>
            <a:normAutofit/>
          </a:bodyPr>
          <a:lstStyle/>
          <a:p>
            <a:endParaRPr lang="es-AR" sz="2800" dirty="0"/>
          </a:p>
          <a:p>
            <a:pPr lvl="1"/>
            <a:endParaRPr lang="es-AR" dirty="0"/>
          </a:p>
          <a:p>
            <a:pPr marL="0" indent="0">
              <a:buNone/>
            </a:pPr>
            <a:endParaRPr lang="es-AR" dirty="0"/>
          </a:p>
        </p:txBody>
      </p:sp>
      <p:sp>
        <p:nvSpPr>
          <p:cNvPr id="10" name="4 Marcador de contenido"/>
          <p:cNvSpPr txBox="1">
            <a:spLocks/>
          </p:cNvSpPr>
          <p:nvPr/>
        </p:nvSpPr>
        <p:spPr>
          <a:xfrm>
            <a:off x="598814" y="1741620"/>
            <a:ext cx="10896197" cy="2339711"/>
          </a:xfrm>
          <a:prstGeom prst="rect">
            <a:avLst/>
          </a:prstGeom>
        </p:spPr>
        <p:txBody>
          <a:bodyPr vert="horz">
            <a:noAutofit/>
          </a:bodyPr>
          <a:lstStyle/>
          <a:p>
            <a:pPr marL="457200" indent="-457200">
              <a:spcBef>
                <a:spcPts val="580"/>
              </a:spcBef>
              <a:buClr>
                <a:schemeClr val="accent1"/>
              </a:buClr>
              <a:buSzPct val="75000"/>
              <a:buFont typeface="Courier New" panose="02070309020205020404" pitchFamily="49" charset="0"/>
              <a:buChar char="o"/>
            </a:pPr>
            <a:r>
              <a:rPr lang="es-AR" sz="2400" b="1" dirty="0"/>
              <a:t>HZ: </a:t>
            </a:r>
            <a:r>
              <a:rPr lang="es-AR" sz="2400" dirty="0"/>
              <a:t>la oscilación de la señal entre los valores </a:t>
            </a:r>
            <a:r>
              <a:rPr lang="es-AR" sz="2400" i="1" dirty="0"/>
              <a:t>0 </a:t>
            </a:r>
            <a:r>
              <a:rPr lang="es-AR" sz="2400" dirty="0"/>
              <a:t>y </a:t>
            </a:r>
            <a:r>
              <a:rPr lang="es-AR" sz="2400" i="1" dirty="0"/>
              <a:t>1</a:t>
            </a:r>
            <a:r>
              <a:rPr lang="es-AR" sz="2400" dirty="0"/>
              <a:t>, la frecuencia del reloj se controla por un oscilador y cada ciclo de reloj se </a:t>
            </a:r>
            <a:r>
              <a:rPr lang="es-AR" sz="2400" dirty="0" err="1"/>
              <a:t>identifca</a:t>
            </a:r>
            <a:r>
              <a:rPr lang="es-AR" sz="2400" dirty="0"/>
              <a:t> como </a:t>
            </a:r>
            <a:r>
              <a:rPr lang="es-AR" sz="2400" i="1" dirty="0"/>
              <a:t>1 </a:t>
            </a:r>
            <a:r>
              <a:rPr lang="es-AR" sz="2400" dirty="0"/>
              <a:t>hercio, Hz (</a:t>
            </a:r>
            <a:r>
              <a:rPr lang="es-AR" sz="2400" dirty="0" err="1"/>
              <a:t>hertz</a:t>
            </a:r>
            <a:r>
              <a:rPr lang="es-AR" sz="2400" dirty="0"/>
              <a:t> o ciclo). O sea: </a:t>
            </a:r>
            <a:r>
              <a:rPr lang="es-AR" sz="2400" b="1" i="1" dirty="0"/>
              <a:t>1HZ = 1 ciclo / 1 segundo</a:t>
            </a:r>
            <a:r>
              <a:rPr lang="es-AR" sz="2400" dirty="0"/>
              <a:t>.</a:t>
            </a:r>
            <a:endParaRPr lang="es-AR" sz="2400" b="1" dirty="0"/>
          </a:p>
          <a:p>
            <a:pPr marL="457200" indent="-457200">
              <a:spcBef>
                <a:spcPts val="580"/>
              </a:spcBef>
              <a:buClr>
                <a:schemeClr val="accent1"/>
              </a:buClr>
              <a:buSzPct val="75000"/>
              <a:buFont typeface="Courier New" panose="02070309020205020404" pitchFamily="49" charset="0"/>
              <a:buChar char="o"/>
            </a:pPr>
            <a:r>
              <a:rPr lang="es-AR" sz="2400" b="1" dirty="0"/>
              <a:t>Frecuencia:</a:t>
            </a:r>
            <a:r>
              <a:rPr lang="es-AR" sz="2400" dirty="0"/>
              <a:t> </a:t>
            </a:r>
            <a:br>
              <a:rPr lang="es-AR" sz="2200" dirty="0"/>
            </a:br>
            <a:endParaRPr lang="es-AR" sz="2200" dirty="0"/>
          </a:p>
          <a:p>
            <a:pPr defTabSz="914400">
              <a:spcBef>
                <a:spcPts val="580"/>
              </a:spcBef>
              <a:buClr>
                <a:schemeClr val="accent1"/>
              </a:buClr>
              <a:buSzPct val="85000"/>
              <a:defRPr/>
            </a:pPr>
            <a:endParaRPr lang="es-AR" sz="2400" dirty="0"/>
          </a:p>
        </p:txBody>
      </p:sp>
      <p:sp>
        <p:nvSpPr>
          <p:cNvPr id="3" name="Marcador de pie de página 2"/>
          <p:cNvSpPr>
            <a:spLocks noGrp="1"/>
          </p:cNvSpPr>
          <p:nvPr>
            <p:ph type="ftr" sz="quarter" idx="11"/>
          </p:nvPr>
        </p:nvSpPr>
        <p:spPr/>
        <p:txBody>
          <a:bodyPr/>
          <a:lstStyle/>
          <a:p>
            <a:r>
              <a:rPr lang="en-US"/>
              <a:t>Arquitectura de Computadores</a:t>
            </a:r>
            <a:endParaRPr lang="en-US" dirty="0"/>
          </a:p>
        </p:txBody>
      </p:sp>
      <p:sp>
        <p:nvSpPr>
          <p:cNvPr id="4" name="Marcador de número de diapositiva 3"/>
          <p:cNvSpPr>
            <a:spLocks noGrp="1"/>
          </p:cNvSpPr>
          <p:nvPr>
            <p:ph type="sldNum" sz="quarter" idx="12"/>
          </p:nvPr>
        </p:nvSpPr>
        <p:spPr/>
        <p:txBody>
          <a:bodyPr/>
          <a:lstStyle/>
          <a:p>
            <a:fld id="{E5137D0E-4A4F-4307-8994-C1891D747D59}" type="slidenum">
              <a:rPr lang="en-US" smtClean="0"/>
              <a:t>30</a:t>
            </a:fld>
            <a:endParaRPr lang="en-US" dirty="0"/>
          </a:p>
        </p:txBody>
      </p:sp>
      <p:sp>
        <p:nvSpPr>
          <p:cNvPr id="9" name="4 Marcador de contenido"/>
          <p:cNvSpPr txBox="1">
            <a:spLocks/>
          </p:cNvSpPr>
          <p:nvPr/>
        </p:nvSpPr>
        <p:spPr>
          <a:xfrm>
            <a:off x="145812" y="3545484"/>
            <a:ext cx="11709240" cy="1942728"/>
          </a:xfrm>
          <a:prstGeom prst="rect">
            <a:avLst/>
          </a:prstGeom>
        </p:spPr>
        <p:txBody>
          <a:bodyPr vert="horz">
            <a:noAutofit/>
          </a:bodyPr>
          <a:lstStyle/>
          <a:p>
            <a:pPr marL="914400" lvl="1" indent="-457200">
              <a:spcBef>
                <a:spcPts val="580"/>
              </a:spcBef>
              <a:buClr>
                <a:schemeClr val="accent1"/>
              </a:buClr>
              <a:buSzPct val="75000"/>
              <a:buFont typeface="Courier New" panose="02070309020205020404" pitchFamily="49" charset="0"/>
              <a:buChar char="o"/>
            </a:pPr>
            <a:r>
              <a:rPr lang="es-AR" sz="2400" b="1" dirty="0"/>
              <a:t>Ejemplo: </a:t>
            </a:r>
            <a:r>
              <a:rPr lang="es-AR" sz="2400" dirty="0"/>
              <a:t>Dado que las unidades de tiempo de una CPU están en el orden de los </a:t>
            </a:r>
            <a:r>
              <a:rPr lang="es-AR" sz="2400" b="1" dirty="0"/>
              <a:t>nanosegundos </a:t>
            </a:r>
            <a:r>
              <a:rPr lang="es-AR" sz="2400" dirty="0"/>
              <a:t>(</a:t>
            </a:r>
            <a:r>
              <a:rPr lang="es-AR" sz="2400" i="1" dirty="0"/>
              <a:t>10</a:t>
            </a:r>
            <a:r>
              <a:rPr lang="es-AR" sz="2400" i="1" baseline="30000" dirty="0"/>
              <a:t>-9</a:t>
            </a:r>
            <a:r>
              <a:rPr lang="es-AR" sz="2400" i="1" dirty="0"/>
              <a:t> </a:t>
            </a:r>
            <a:r>
              <a:rPr lang="es-AR" sz="2400" i="1" dirty="0" err="1"/>
              <a:t>seg</a:t>
            </a:r>
            <a:r>
              <a:rPr lang="es-AR" sz="2400" i="1" dirty="0"/>
              <a:t>, </a:t>
            </a:r>
            <a:r>
              <a:rPr lang="es-AR" sz="2400" i="1" dirty="0" err="1"/>
              <a:t>ns</a:t>
            </a:r>
            <a:r>
              <a:rPr lang="es-AR" sz="2400" dirty="0"/>
              <a:t>), si se quiere averiguar cuántos </a:t>
            </a:r>
            <a:r>
              <a:rPr lang="es-AR" sz="2400" dirty="0" err="1"/>
              <a:t>ns</a:t>
            </a:r>
            <a:r>
              <a:rPr lang="es-AR" sz="2400" dirty="0"/>
              <a:t> “tarda” un ciclo de reloj para una computadora que trabaja con una frecuencia de </a:t>
            </a:r>
            <a:r>
              <a:rPr lang="es-AR" sz="2400" i="1" dirty="0"/>
              <a:t>25 </a:t>
            </a:r>
            <a:r>
              <a:rPr lang="es-AR" sz="2400" dirty="0"/>
              <a:t>millones de Hz o MHZ:</a:t>
            </a:r>
            <a:br>
              <a:rPr lang="es-AR" sz="2400" dirty="0"/>
            </a:br>
            <a:br>
              <a:rPr lang="es-AR" sz="2200" dirty="0"/>
            </a:br>
            <a:endParaRPr lang="es-AR" sz="2200" dirty="0"/>
          </a:p>
          <a:p>
            <a:pPr defTabSz="914400">
              <a:spcBef>
                <a:spcPts val="580"/>
              </a:spcBef>
              <a:buClr>
                <a:schemeClr val="accent1"/>
              </a:buClr>
              <a:buSzPct val="85000"/>
              <a:defRPr/>
            </a:pPr>
            <a:endParaRPr lang="es-AR" sz="2400" dirty="0"/>
          </a:p>
        </p:txBody>
      </p:sp>
      <p:pic>
        <p:nvPicPr>
          <p:cNvPr id="11" name="Imagen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98068" y="2850159"/>
            <a:ext cx="4095750" cy="695325"/>
          </a:xfrm>
          <a:prstGeom prst="rect">
            <a:avLst/>
          </a:prstGeom>
        </p:spPr>
      </p:pic>
      <p:pic>
        <p:nvPicPr>
          <p:cNvPr id="12" name="Imagen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78725" y="4735313"/>
            <a:ext cx="5099830" cy="1987927"/>
          </a:xfrm>
          <a:prstGeom prst="rect">
            <a:avLst/>
          </a:prstGeom>
        </p:spPr>
      </p:pic>
    </p:spTree>
    <p:extLst>
      <p:ext uri="{BB962C8B-B14F-4D97-AF65-F5344CB8AC3E}">
        <p14:creationId xmlns:p14="http://schemas.microsoft.com/office/powerpoint/2010/main" val="26031836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AR" dirty="0"/>
              <a:t>Modelo de estudio: Unidad de </a:t>
            </a:r>
            <a:br>
              <a:rPr lang="es-AR" dirty="0"/>
            </a:br>
            <a:r>
              <a:rPr lang="es-AR" dirty="0"/>
              <a:t>control y sincronización del tiempo </a:t>
            </a:r>
          </a:p>
        </p:txBody>
      </p:sp>
      <p:sp>
        <p:nvSpPr>
          <p:cNvPr id="5" name="4 Marcador de contenido"/>
          <p:cNvSpPr>
            <a:spLocks noGrp="1"/>
          </p:cNvSpPr>
          <p:nvPr>
            <p:ph sz="quarter" idx="1"/>
          </p:nvPr>
        </p:nvSpPr>
        <p:spPr>
          <a:xfrm>
            <a:off x="2436812" y="1447800"/>
            <a:ext cx="7772400" cy="4572000"/>
          </a:xfrm>
        </p:spPr>
        <p:txBody>
          <a:bodyPr>
            <a:normAutofit/>
          </a:bodyPr>
          <a:lstStyle/>
          <a:p>
            <a:endParaRPr lang="es-AR" sz="2800" dirty="0"/>
          </a:p>
          <a:p>
            <a:pPr lvl="1"/>
            <a:endParaRPr lang="es-AR" dirty="0"/>
          </a:p>
          <a:p>
            <a:pPr marL="0" indent="0">
              <a:buNone/>
            </a:pPr>
            <a:endParaRPr lang="es-AR" dirty="0"/>
          </a:p>
        </p:txBody>
      </p:sp>
      <p:sp>
        <p:nvSpPr>
          <p:cNvPr id="10" name="4 Marcador de contenido"/>
          <p:cNvSpPr txBox="1">
            <a:spLocks/>
          </p:cNvSpPr>
          <p:nvPr/>
        </p:nvSpPr>
        <p:spPr>
          <a:xfrm>
            <a:off x="598814" y="1741620"/>
            <a:ext cx="10896197" cy="2339711"/>
          </a:xfrm>
          <a:prstGeom prst="rect">
            <a:avLst/>
          </a:prstGeom>
        </p:spPr>
        <p:txBody>
          <a:bodyPr vert="horz">
            <a:noAutofit/>
          </a:bodyPr>
          <a:lstStyle/>
          <a:p>
            <a:pPr marL="457200" indent="-457200">
              <a:spcBef>
                <a:spcPts val="580"/>
              </a:spcBef>
              <a:buClr>
                <a:schemeClr val="accent1"/>
              </a:buClr>
              <a:buSzPct val="75000"/>
              <a:buFont typeface="Courier New" panose="02070309020205020404" pitchFamily="49" charset="0"/>
              <a:buChar char="o"/>
            </a:pPr>
            <a:r>
              <a:rPr lang="es-AR" sz="2200" dirty="0"/>
              <a:t>Una computadora controlada por un sistema de reloj se denomina </a:t>
            </a:r>
            <a:r>
              <a:rPr lang="es-AR" sz="2200" b="1" dirty="0"/>
              <a:t>sincrónica</a:t>
            </a:r>
            <a:r>
              <a:rPr lang="es-AR" sz="2200" dirty="0"/>
              <a:t>.</a:t>
            </a:r>
          </a:p>
          <a:p>
            <a:pPr marL="457200" indent="-457200">
              <a:spcBef>
                <a:spcPts val="580"/>
              </a:spcBef>
              <a:buClr>
                <a:schemeClr val="accent1"/>
              </a:buClr>
              <a:buSzPct val="75000"/>
              <a:buFont typeface="Courier New" panose="02070309020205020404" pitchFamily="49" charset="0"/>
              <a:buChar char="o"/>
            </a:pPr>
            <a:r>
              <a:rPr lang="es-AR" sz="2200" dirty="0"/>
              <a:t>En estas computadoras se proporcionan secuencias de tiempo repetitivas. Una secuencia</a:t>
            </a:r>
            <a:br>
              <a:rPr lang="es-AR" sz="2200" dirty="0"/>
            </a:br>
            <a:r>
              <a:rPr lang="es-AR" sz="2200" dirty="0"/>
              <a:t>repetitiva puede estar formada por </a:t>
            </a:r>
            <a:r>
              <a:rPr lang="es-AR" sz="2200" i="1" dirty="0"/>
              <a:t>4</a:t>
            </a:r>
            <a:r>
              <a:rPr lang="es-AR" sz="2200" dirty="0"/>
              <a:t>, </a:t>
            </a:r>
            <a:r>
              <a:rPr lang="es-AR" sz="2200" i="1" dirty="0"/>
              <a:t>8 </a:t>
            </a:r>
            <a:r>
              <a:rPr lang="es-AR" sz="2200" dirty="0"/>
              <a:t>o </a:t>
            </a:r>
            <a:r>
              <a:rPr lang="es-AR" sz="2200" i="1" dirty="0"/>
              <a:t>16 </a:t>
            </a:r>
            <a:r>
              <a:rPr lang="es-AR" sz="2200" dirty="0"/>
              <a:t>señales de tiempo, que se diferenciarán por el valor de su subíndice (</a:t>
            </a:r>
            <a:r>
              <a:rPr lang="es-AR" sz="2200" i="1" dirty="0"/>
              <a:t>t</a:t>
            </a:r>
            <a:r>
              <a:rPr lang="es-AR" sz="2200" i="1" baseline="-25000" dirty="0"/>
              <a:t>0</a:t>
            </a:r>
            <a:r>
              <a:rPr lang="es-AR" sz="2200" i="1" dirty="0"/>
              <a:t>, t</a:t>
            </a:r>
            <a:r>
              <a:rPr lang="es-AR" sz="2200" i="1" baseline="-25000" dirty="0"/>
              <a:t>1</a:t>
            </a:r>
            <a:r>
              <a:rPr lang="es-AR" sz="2200" i="1" dirty="0"/>
              <a:t>, ....., t</a:t>
            </a:r>
            <a:r>
              <a:rPr lang="es-AR" sz="2200" i="1" baseline="-25000" dirty="0"/>
              <a:t>15</a:t>
            </a:r>
            <a:r>
              <a:rPr lang="es-AR" sz="2200" dirty="0"/>
              <a:t>). </a:t>
            </a:r>
          </a:p>
          <a:p>
            <a:pPr marL="457200" indent="-457200">
              <a:spcBef>
                <a:spcPts val="580"/>
              </a:spcBef>
              <a:buClr>
                <a:schemeClr val="accent1"/>
              </a:buClr>
              <a:buSzPct val="75000"/>
              <a:buFont typeface="Courier New" panose="02070309020205020404" pitchFamily="49" charset="0"/>
              <a:buChar char="o"/>
            </a:pPr>
            <a:r>
              <a:rPr lang="es-AR" sz="2200" dirty="0"/>
              <a:t>El tiempo de una secuencia repetitiva constituye el </a:t>
            </a:r>
            <a:r>
              <a:rPr lang="es-AR" sz="2200" b="1" dirty="0"/>
              <a:t>ciclo de la computadora </a:t>
            </a:r>
            <a:r>
              <a:rPr lang="es-AR" sz="2200" dirty="0"/>
              <a:t>o </a:t>
            </a:r>
            <a:r>
              <a:rPr lang="es-AR" sz="2200" b="1" dirty="0"/>
              <a:t>ciclo de máquina</a:t>
            </a:r>
            <a:r>
              <a:rPr lang="es-AR" sz="2200" dirty="0"/>
              <a:t>. Éste debería ser compatible con el ciclo de memoria.</a:t>
            </a:r>
            <a:br>
              <a:rPr lang="es-AR" sz="2200" dirty="0"/>
            </a:br>
            <a:endParaRPr lang="es-AR" sz="2200" dirty="0"/>
          </a:p>
        </p:txBody>
      </p:sp>
      <p:sp>
        <p:nvSpPr>
          <p:cNvPr id="3" name="Marcador de pie de página 2"/>
          <p:cNvSpPr>
            <a:spLocks noGrp="1"/>
          </p:cNvSpPr>
          <p:nvPr>
            <p:ph type="ftr" sz="quarter" idx="11"/>
          </p:nvPr>
        </p:nvSpPr>
        <p:spPr/>
        <p:txBody>
          <a:bodyPr/>
          <a:lstStyle/>
          <a:p>
            <a:r>
              <a:rPr lang="en-US"/>
              <a:t>Arquitectura de Computadores</a:t>
            </a:r>
            <a:endParaRPr lang="en-US" dirty="0"/>
          </a:p>
        </p:txBody>
      </p:sp>
      <p:sp>
        <p:nvSpPr>
          <p:cNvPr id="4" name="Marcador de número de diapositiva 3"/>
          <p:cNvSpPr>
            <a:spLocks noGrp="1"/>
          </p:cNvSpPr>
          <p:nvPr>
            <p:ph type="sldNum" sz="quarter" idx="12"/>
          </p:nvPr>
        </p:nvSpPr>
        <p:spPr/>
        <p:txBody>
          <a:bodyPr/>
          <a:lstStyle/>
          <a:p>
            <a:fld id="{E5137D0E-4A4F-4307-8994-C1891D747D59}" type="slidenum">
              <a:rPr lang="en-US" smtClean="0"/>
              <a:t>31</a:t>
            </a:fld>
            <a:endParaRPr lang="en-US" dirty="0"/>
          </a:p>
        </p:txBody>
      </p:sp>
      <p:sp>
        <p:nvSpPr>
          <p:cNvPr id="9" name="4 Marcador de contenido"/>
          <p:cNvSpPr txBox="1">
            <a:spLocks/>
          </p:cNvSpPr>
          <p:nvPr/>
        </p:nvSpPr>
        <p:spPr>
          <a:xfrm>
            <a:off x="192292" y="4063394"/>
            <a:ext cx="11709240" cy="1942728"/>
          </a:xfrm>
          <a:prstGeom prst="rect">
            <a:avLst/>
          </a:prstGeom>
        </p:spPr>
        <p:txBody>
          <a:bodyPr vert="horz">
            <a:noAutofit/>
          </a:bodyPr>
          <a:lstStyle/>
          <a:p>
            <a:pPr marL="914400" lvl="1" indent="-457200">
              <a:spcBef>
                <a:spcPts val="580"/>
              </a:spcBef>
              <a:buClr>
                <a:schemeClr val="accent1"/>
              </a:buClr>
              <a:buSzPct val="75000"/>
              <a:buFont typeface="Courier New" panose="02070309020205020404" pitchFamily="49" charset="0"/>
              <a:buChar char="o"/>
            </a:pPr>
            <a:r>
              <a:rPr lang="es-AR" sz="2200" dirty="0"/>
              <a:t>Recordemos que </a:t>
            </a:r>
            <a:r>
              <a:rPr lang="es-AR" sz="2200" b="1" dirty="0"/>
              <a:t>ciclo de memoria </a:t>
            </a:r>
            <a:r>
              <a:rPr lang="es-AR" sz="2200" dirty="0"/>
              <a:t>es igual al tiempo de acceso a la memoria, si se trata de una memoria de lectura no destructiva, y será igual al tiempo de acceso más el tiempo de restauración, en el caso de una memoria de lectura destructiva.</a:t>
            </a:r>
          </a:p>
          <a:p>
            <a:pPr marL="914400" lvl="1" indent="-457200">
              <a:spcBef>
                <a:spcPts val="580"/>
              </a:spcBef>
              <a:buClr>
                <a:schemeClr val="accent1"/>
              </a:buClr>
              <a:buSzPct val="75000"/>
              <a:buFont typeface="Courier New" panose="02070309020205020404" pitchFamily="49" charset="0"/>
              <a:buChar char="o"/>
            </a:pPr>
            <a:r>
              <a:rPr lang="es-AR" sz="2200" dirty="0"/>
              <a:t>El </a:t>
            </a:r>
            <a:r>
              <a:rPr lang="es-AR" sz="2200" b="1" dirty="0"/>
              <a:t>tiempo de acceso a memoria </a:t>
            </a:r>
            <a:r>
              <a:rPr lang="es-AR" sz="2200" dirty="0"/>
              <a:t>es el tiempo que tarda la CU en buscar la información</a:t>
            </a:r>
            <a:br>
              <a:rPr lang="es-AR" sz="2200" dirty="0"/>
            </a:br>
            <a:r>
              <a:rPr lang="es-AR" sz="2200" dirty="0"/>
              <a:t>en la memoria y dejarla disponible en el MDR.</a:t>
            </a:r>
            <a:br>
              <a:rPr lang="es-AR" sz="2200" dirty="0"/>
            </a:br>
            <a:br>
              <a:rPr lang="es-AR" sz="2200" dirty="0"/>
            </a:br>
            <a:endParaRPr lang="es-AR" sz="2200" dirty="0"/>
          </a:p>
          <a:p>
            <a:pPr defTabSz="914400">
              <a:spcBef>
                <a:spcPts val="580"/>
              </a:spcBef>
              <a:buClr>
                <a:schemeClr val="accent1"/>
              </a:buClr>
              <a:buSzPct val="85000"/>
              <a:defRPr/>
            </a:pPr>
            <a:endParaRPr lang="es-AR" sz="2400" dirty="0"/>
          </a:p>
        </p:txBody>
      </p:sp>
    </p:spTree>
    <p:extLst>
      <p:ext uri="{BB962C8B-B14F-4D97-AF65-F5344CB8AC3E}">
        <p14:creationId xmlns:p14="http://schemas.microsoft.com/office/powerpoint/2010/main" val="27605812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AR" dirty="0"/>
              <a:t>Modelo de estudio: Unidad de </a:t>
            </a:r>
            <a:br>
              <a:rPr lang="es-AR" dirty="0"/>
            </a:br>
            <a:r>
              <a:rPr lang="es-AR" dirty="0"/>
              <a:t>control y sincronización del tiempo </a:t>
            </a:r>
          </a:p>
        </p:txBody>
      </p:sp>
      <p:sp>
        <p:nvSpPr>
          <p:cNvPr id="5" name="4 Marcador de contenido"/>
          <p:cNvSpPr>
            <a:spLocks noGrp="1"/>
          </p:cNvSpPr>
          <p:nvPr>
            <p:ph sz="quarter" idx="1"/>
          </p:nvPr>
        </p:nvSpPr>
        <p:spPr>
          <a:xfrm>
            <a:off x="2436812" y="1447800"/>
            <a:ext cx="7772400" cy="4572000"/>
          </a:xfrm>
        </p:spPr>
        <p:txBody>
          <a:bodyPr>
            <a:normAutofit/>
          </a:bodyPr>
          <a:lstStyle/>
          <a:p>
            <a:endParaRPr lang="es-AR" sz="2800" dirty="0"/>
          </a:p>
          <a:p>
            <a:pPr lvl="1"/>
            <a:endParaRPr lang="es-AR" dirty="0"/>
          </a:p>
          <a:p>
            <a:pPr marL="0" indent="0">
              <a:buNone/>
            </a:pPr>
            <a:endParaRPr lang="es-AR" dirty="0"/>
          </a:p>
        </p:txBody>
      </p:sp>
      <p:sp>
        <p:nvSpPr>
          <p:cNvPr id="10" name="4 Marcador de contenido"/>
          <p:cNvSpPr txBox="1">
            <a:spLocks/>
          </p:cNvSpPr>
          <p:nvPr/>
        </p:nvSpPr>
        <p:spPr>
          <a:xfrm>
            <a:off x="598814" y="1741620"/>
            <a:ext cx="10896197" cy="2339711"/>
          </a:xfrm>
          <a:prstGeom prst="rect">
            <a:avLst/>
          </a:prstGeom>
        </p:spPr>
        <p:txBody>
          <a:bodyPr vert="horz">
            <a:noAutofit/>
          </a:bodyPr>
          <a:lstStyle/>
          <a:p>
            <a:pPr marL="457200" indent="-457200">
              <a:spcBef>
                <a:spcPts val="580"/>
              </a:spcBef>
              <a:buClr>
                <a:schemeClr val="accent1"/>
              </a:buClr>
              <a:buSzPct val="75000"/>
              <a:buFont typeface="Courier New" panose="02070309020205020404" pitchFamily="49" charset="0"/>
              <a:buChar char="o"/>
            </a:pPr>
            <a:endParaRPr lang="es-AR" sz="2200" dirty="0"/>
          </a:p>
        </p:txBody>
      </p:sp>
      <p:sp>
        <p:nvSpPr>
          <p:cNvPr id="3" name="Marcador de pie de página 2"/>
          <p:cNvSpPr>
            <a:spLocks noGrp="1"/>
          </p:cNvSpPr>
          <p:nvPr>
            <p:ph type="ftr" sz="quarter" idx="11"/>
          </p:nvPr>
        </p:nvSpPr>
        <p:spPr/>
        <p:txBody>
          <a:bodyPr/>
          <a:lstStyle/>
          <a:p>
            <a:r>
              <a:rPr lang="en-US"/>
              <a:t>Arquitectura de Computadores</a:t>
            </a:r>
            <a:endParaRPr lang="en-US" dirty="0"/>
          </a:p>
        </p:txBody>
      </p:sp>
      <p:sp>
        <p:nvSpPr>
          <p:cNvPr id="4" name="Marcador de número de diapositiva 3"/>
          <p:cNvSpPr>
            <a:spLocks noGrp="1"/>
          </p:cNvSpPr>
          <p:nvPr>
            <p:ph type="sldNum" sz="quarter" idx="12"/>
          </p:nvPr>
        </p:nvSpPr>
        <p:spPr/>
        <p:txBody>
          <a:bodyPr/>
          <a:lstStyle/>
          <a:p>
            <a:fld id="{E5137D0E-4A4F-4307-8994-C1891D747D59}" type="slidenum">
              <a:rPr lang="en-US" smtClean="0"/>
              <a:t>32</a:t>
            </a:fld>
            <a:endParaRPr lang="en-US" dirty="0"/>
          </a:p>
        </p:txBody>
      </p:sp>
      <p:sp>
        <p:nvSpPr>
          <p:cNvPr id="8" name="Rectángulo 7"/>
          <p:cNvSpPr/>
          <p:nvPr/>
        </p:nvSpPr>
        <p:spPr>
          <a:xfrm>
            <a:off x="525194" y="1871811"/>
            <a:ext cx="11141610" cy="4770537"/>
          </a:xfrm>
          <a:prstGeom prst="rect">
            <a:avLst/>
          </a:prstGeom>
        </p:spPr>
        <p:txBody>
          <a:bodyPr wrap="square">
            <a:spAutoFit/>
          </a:bodyPr>
          <a:lstStyle/>
          <a:p>
            <a:pPr marL="285750" indent="-285750">
              <a:buClr>
                <a:schemeClr val="accent1"/>
              </a:buClr>
              <a:buFont typeface="Courier New" panose="02070309020205020404" pitchFamily="49" charset="0"/>
              <a:buChar char="o"/>
            </a:pPr>
            <a:r>
              <a:rPr lang="es-AR" sz="2200" dirty="0">
                <a:solidFill>
                  <a:srgbClr val="1E1E1E"/>
                </a:solidFill>
              </a:rPr>
              <a:t>El usuario presiona la tecla </a:t>
            </a:r>
            <a:r>
              <a:rPr lang="es-AR" sz="2200" i="1" dirty="0">
                <a:solidFill>
                  <a:srgbClr val="1E1E1E"/>
                </a:solidFill>
              </a:rPr>
              <a:t>ON </a:t>
            </a:r>
            <a:r>
              <a:rPr lang="es-AR" sz="2200" dirty="0">
                <a:solidFill>
                  <a:srgbClr val="1E1E1E"/>
                </a:solidFill>
              </a:rPr>
              <a:t>para iniciar la ejecución del programa, lo que desencadena una serie de operaciones internas para la búsqueda de la primera instrucción de memoria. </a:t>
            </a:r>
          </a:p>
          <a:p>
            <a:pPr marL="285750" indent="-285750">
              <a:buClr>
                <a:schemeClr val="accent1"/>
              </a:buClr>
              <a:buFont typeface="Courier New" panose="02070309020205020404" pitchFamily="49" charset="0"/>
              <a:buChar char="o"/>
            </a:pPr>
            <a:endParaRPr lang="es-AR" sz="2200" dirty="0">
              <a:solidFill>
                <a:srgbClr val="1E1E1E"/>
              </a:solidFill>
            </a:endParaRPr>
          </a:p>
          <a:p>
            <a:pPr marL="285750" indent="-285750">
              <a:buClr>
                <a:schemeClr val="accent1"/>
              </a:buClr>
              <a:buFont typeface="Courier New" panose="02070309020205020404" pitchFamily="49" charset="0"/>
              <a:buChar char="o"/>
            </a:pPr>
            <a:r>
              <a:rPr lang="es-AR" sz="2200" dirty="0">
                <a:solidFill>
                  <a:srgbClr val="1E1E1E"/>
                </a:solidFill>
              </a:rPr>
              <a:t>A partir de ese momento, la unidad de control estará en uno de dos estados: búsqueda de la</a:t>
            </a:r>
            <a:br>
              <a:rPr lang="es-AR" sz="2200" dirty="0">
                <a:solidFill>
                  <a:srgbClr val="1E1E1E"/>
                </a:solidFill>
              </a:rPr>
            </a:br>
            <a:r>
              <a:rPr lang="es-AR" sz="2200" dirty="0">
                <a:solidFill>
                  <a:srgbClr val="1E1E1E"/>
                </a:solidFill>
              </a:rPr>
              <a:t>instrucción (o fase </a:t>
            </a:r>
            <a:r>
              <a:rPr lang="es-AR" sz="2200" i="1" dirty="0" err="1">
                <a:solidFill>
                  <a:srgbClr val="1E1E1E"/>
                </a:solidFill>
              </a:rPr>
              <a:t>fetch</a:t>
            </a:r>
            <a:r>
              <a:rPr lang="es-AR" sz="2200" dirty="0">
                <a:solidFill>
                  <a:srgbClr val="1E1E1E"/>
                </a:solidFill>
              </a:rPr>
              <a:t>) o ejecución de la instrucción (o fase </a:t>
            </a:r>
            <a:r>
              <a:rPr lang="es-AR" sz="2200" i="1" dirty="0" err="1">
                <a:solidFill>
                  <a:srgbClr val="1E1E1E"/>
                </a:solidFill>
              </a:rPr>
              <a:t>execute</a:t>
            </a:r>
            <a:r>
              <a:rPr lang="es-AR" sz="2200" dirty="0">
                <a:solidFill>
                  <a:srgbClr val="1E1E1E"/>
                </a:solidFill>
              </a:rPr>
              <a:t>). </a:t>
            </a:r>
          </a:p>
          <a:p>
            <a:pPr marL="285750" indent="-285750">
              <a:buClr>
                <a:schemeClr val="accent1"/>
              </a:buClr>
              <a:buFont typeface="Courier New" panose="02070309020205020404" pitchFamily="49" charset="0"/>
              <a:buChar char="o"/>
            </a:pPr>
            <a:endParaRPr lang="es-AR" sz="2200" dirty="0">
              <a:solidFill>
                <a:srgbClr val="1E1E1E"/>
              </a:solidFill>
            </a:endParaRPr>
          </a:p>
          <a:p>
            <a:pPr marL="285750" indent="-285750">
              <a:buClr>
                <a:schemeClr val="accent1"/>
              </a:buClr>
              <a:buFont typeface="Courier New" panose="02070309020205020404" pitchFamily="49" charset="0"/>
              <a:buChar char="o"/>
            </a:pPr>
            <a:r>
              <a:rPr lang="es-AR" sz="2200" dirty="0">
                <a:solidFill>
                  <a:srgbClr val="1E1E1E"/>
                </a:solidFill>
              </a:rPr>
              <a:t>La unidad de control actualiza la </a:t>
            </a:r>
            <a:r>
              <a:rPr lang="es-AR" sz="2200" i="1" dirty="0" err="1">
                <a:solidFill>
                  <a:srgbClr val="1E1E1E"/>
                </a:solidFill>
              </a:rPr>
              <a:t>ﬂag</a:t>
            </a:r>
            <a:r>
              <a:rPr lang="es-AR" sz="2200" i="1" dirty="0">
                <a:solidFill>
                  <a:srgbClr val="1E1E1E"/>
                </a:solidFill>
              </a:rPr>
              <a:t> </a:t>
            </a:r>
            <a:r>
              <a:rPr lang="es-AR" sz="2200" dirty="0">
                <a:solidFill>
                  <a:srgbClr val="1E1E1E"/>
                </a:solidFill>
              </a:rPr>
              <a:t>de control de fase para pasar de un estado a otro. Acordemos que el valor de este </a:t>
            </a:r>
            <a:r>
              <a:rPr lang="es-AR" sz="2200" dirty="0" err="1">
                <a:solidFill>
                  <a:srgbClr val="1E1E1E"/>
                </a:solidFill>
              </a:rPr>
              <a:t>biestable</a:t>
            </a:r>
            <a:r>
              <a:rPr lang="es-AR" sz="2200" dirty="0">
                <a:solidFill>
                  <a:srgbClr val="1E1E1E"/>
                </a:solidFill>
              </a:rPr>
              <a:t> es </a:t>
            </a:r>
            <a:r>
              <a:rPr lang="es-AR" sz="2200" i="1" dirty="0">
                <a:solidFill>
                  <a:srgbClr val="1E1E1E"/>
                </a:solidFill>
              </a:rPr>
              <a:t>1 </a:t>
            </a:r>
            <a:r>
              <a:rPr lang="es-AR" sz="2200" dirty="0">
                <a:solidFill>
                  <a:srgbClr val="1E1E1E"/>
                </a:solidFill>
              </a:rPr>
              <a:t>para la fase de búsqueda y </a:t>
            </a:r>
            <a:r>
              <a:rPr lang="es-AR" sz="2200" i="1" dirty="0">
                <a:solidFill>
                  <a:srgbClr val="1E1E1E"/>
                </a:solidFill>
              </a:rPr>
              <a:t>0 </a:t>
            </a:r>
            <a:r>
              <a:rPr lang="es-AR" sz="2200" dirty="0">
                <a:solidFill>
                  <a:srgbClr val="1E1E1E"/>
                </a:solidFill>
              </a:rPr>
              <a:t>para la fase de ejecución. </a:t>
            </a:r>
          </a:p>
          <a:p>
            <a:pPr marL="285750" indent="-285750">
              <a:buClr>
                <a:schemeClr val="accent1"/>
              </a:buClr>
              <a:buFont typeface="Courier New" panose="02070309020205020404" pitchFamily="49" charset="0"/>
              <a:buChar char="o"/>
            </a:pPr>
            <a:endParaRPr lang="es-AR" sz="2200" dirty="0">
              <a:solidFill>
                <a:srgbClr val="1E1E1E"/>
              </a:solidFill>
            </a:endParaRPr>
          </a:p>
          <a:p>
            <a:pPr marL="285750" indent="-285750">
              <a:buClr>
                <a:schemeClr val="accent1"/>
              </a:buClr>
              <a:buFont typeface="Courier New" panose="02070309020205020404" pitchFamily="49" charset="0"/>
              <a:buChar char="o"/>
            </a:pPr>
            <a:r>
              <a:rPr lang="es-AR" sz="2200" dirty="0">
                <a:solidFill>
                  <a:srgbClr val="1E1E1E"/>
                </a:solidFill>
              </a:rPr>
              <a:t>Todos estos componentes brindan cierta información al control que genera, considerando estas variables, las “funciones de control” necesarias para llevar a cabo el procesamiento: las </a:t>
            </a:r>
            <a:r>
              <a:rPr lang="es-AR" sz="2200" dirty="0" err="1">
                <a:solidFill>
                  <a:srgbClr val="1E1E1E"/>
                </a:solidFill>
              </a:rPr>
              <a:t>microoperaciones</a:t>
            </a:r>
            <a:r>
              <a:rPr lang="es-AR" sz="2200" dirty="0">
                <a:solidFill>
                  <a:srgbClr val="1E1E1E"/>
                </a:solidFill>
              </a:rPr>
              <a:t>.</a:t>
            </a:r>
            <a:r>
              <a:rPr lang="es-AR" sz="2200" dirty="0"/>
              <a:t> </a:t>
            </a:r>
            <a:br>
              <a:rPr lang="es-AR" dirty="0"/>
            </a:br>
            <a:endParaRPr lang="es-AR" dirty="0"/>
          </a:p>
        </p:txBody>
      </p:sp>
    </p:spTree>
    <p:extLst>
      <p:ext uri="{BB962C8B-B14F-4D97-AF65-F5344CB8AC3E}">
        <p14:creationId xmlns:p14="http://schemas.microsoft.com/office/powerpoint/2010/main" val="1552440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AR" dirty="0"/>
              <a:t>Modelo de estudio: Unidad de </a:t>
            </a:r>
            <a:br>
              <a:rPr lang="es-AR" dirty="0"/>
            </a:br>
            <a:r>
              <a:rPr lang="es-AR" dirty="0"/>
              <a:t>control y sincronización del tiempo </a:t>
            </a:r>
          </a:p>
        </p:txBody>
      </p:sp>
      <p:sp>
        <p:nvSpPr>
          <p:cNvPr id="5" name="4 Marcador de contenido"/>
          <p:cNvSpPr>
            <a:spLocks noGrp="1"/>
          </p:cNvSpPr>
          <p:nvPr>
            <p:ph sz="quarter" idx="1"/>
          </p:nvPr>
        </p:nvSpPr>
        <p:spPr>
          <a:xfrm>
            <a:off x="2436812" y="1447800"/>
            <a:ext cx="7772400" cy="4572000"/>
          </a:xfrm>
        </p:spPr>
        <p:txBody>
          <a:bodyPr>
            <a:normAutofit/>
          </a:bodyPr>
          <a:lstStyle/>
          <a:p>
            <a:endParaRPr lang="es-AR" sz="2800" dirty="0"/>
          </a:p>
          <a:p>
            <a:pPr lvl="1"/>
            <a:endParaRPr lang="es-AR" dirty="0"/>
          </a:p>
          <a:p>
            <a:pPr marL="0" indent="0">
              <a:buNone/>
            </a:pPr>
            <a:endParaRPr lang="es-AR" dirty="0"/>
          </a:p>
        </p:txBody>
      </p:sp>
      <p:sp>
        <p:nvSpPr>
          <p:cNvPr id="10" name="4 Marcador de contenido"/>
          <p:cNvSpPr txBox="1">
            <a:spLocks/>
          </p:cNvSpPr>
          <p:nvPr/>
        </p:nvSpPr>
        <p:spPr>
          <a:xfrm>
            <a:off x="598814" y="1741620"/>
            <a:ext cx="10896197" cy="2339711"/>
          </a:xfrm>
          <a:prstGeom prst="rect">
            <a:avLst/>
          </a:prstGeom>
        </p:spPr>
        <p:txBody>
          <a:bodyPr vert="horz">
            <a:noAutofit/>
          </a:bodyPr>
          <a:lstStyle/>
          <a:p>
            <a:pPr marL="457200" indent="-457200">
              <a:spcBef>
                <a:spcPts val="580"/>
              </a:spcBef>
              <a:buClr>
                <a:schemeClr val="accent1"/>
              </a:buClr>
              <a:buSzPct val="75000"/>
              <a:buFont typeface="Courier New" panose="02070309020205020404" pitchFamily="49" charset="0"/>
              <a:buChar char="o"/>
            </a:pPr>
            <a:endParaRPr lang="es-AR" sz="2200" dirty="0"/>
          </a:p>
        </p:txBody>
      </p:sp>
      <p:sp>
        <p:nvSpPr>
          <p:cNvPr id="3" name="Marcador de pie de página 2"/>
          <p:cNvSpPr>
            <a:spLocks noGrp="1"/>
          </p:cNvSpPr>
          <p:nvPr>
            <p:ph type="ftr" sz="quarter" idx="11"/>
          </p:nvPr>
        </p:nvSpPr>
        <p:spPr/>
        <p:txBody>
          <a:bodyPr/>
          <a:lstStyle/>
          <a:p>
            <a:r>
              <a:rPr lang="en-US"/>
              <a:t>Arquitectura de Computadores</a:t>
            </a:r>
            <a:endParaRPr lang="en-US" dirty="0"/>
          </a:p>
        </p:txBody>
      </p:sp>
      <p:sp>
        <p:nvSpPr>
          <p:cNvPr id="4" name="Marcador de número de diapositiva 3"/>
          <p:cNvSpPr>
            <a:spLocks noGrp="1"/>
          </p:cNvSpPr>
          <p:nvPr>
            <p:ph type="sldNum" sz="quarter" idx="12"/>
          </p:nvPr>
        </p:nvSpPr>
        <p:spPr/>
        <p:txBody>
          <a:bodyPr/>
          <a:lstStyle/>
          <a:p>
            <a:fld id="{E5137D0E-4A4F-4307-8994-C1891D747D59}" type="slidenum">
              <a:rPr lang="en-US" smtClean="0"/>
              <a:t>33</a:t>
            </a:fld>
            <a:endParaRPr lang="en-US" dirty="0"/>
          </a:p>
        </p:txBody>
      </p:sp>
      <p:pic>
        <p:nvPicPr>
          <p:cNvPr id="6" name="Imagen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1689" y="1797345"/>
            <a:ext cx="6949652" cy="4222455"/>
          </a:xfrm>
          <a:prstGeom prst="rect">
            <a:avLst/>
          </a:prstGeom>
        </p:spPr>
      </p:pic>
      <p:sp>
        <p:nvSpPr>
          <p:cNvPr id="11" name="Rectángulo 10"/>
          <p:cNvSpPr/>
          <p:nvPr/>
        </p:nvSpPr>
        <p:spPr>
          <a:xfrm>
            <a:off x="7621310" y="5936475"/>
            <a:ext cx="2420727" cy="369332"/>
          </a:xfrm>
          <a:prstGeom prst="rect">
            <a:avLst/>
          </a:prstGeom>
        </p:spPr>
        <p:txBody>
          <a:bodyPr wrap="none">
            <a:spAutoFit/>
          </a:bodyPr>
          <a:lstStyle/>
          <a:p>
            <a:r>
              <a:rPr lang="es-AR" b="1" dirty="0"/>
              <a:t>Esquema interno de CU</a:t>
            </a:r>
          </a:p>
        </p:txBody>
      </p:sp>
      <p:sp>
        <p:nvSpPr>
          <p:cNvPr id="8" name="Rectángulo 7"/>
          <p:cNvSpPr/>
          <p:nvPr/>
        </p:nvSpPr>
        <p:spPr>
          <a:xfrm>
            <a:off x="137378" y="1737361"/>
            <a:ext cx="5164946" cy="3693319"/>
          </a:xfrm>
          <a:prstGeom prst="rect">
            <a:avLst/>
          </a:prstGeom>
        </p:spPr>
        <p:txBody>
          <a:bodyPr wrap="square">
            <a:spAutoFit/>
          </a:bodyPr>
          <a:lstStyle/>
          <a:p>
            <a:pPr marL="285750" indent="-285750">
              <a:buClr>
                <a:schemeClr val="accent1"/>
              </a:buClr>
              <a:buFont typeface="Arial" panose="020B0604020202020204" pitchFamily="34" charset="0"/>
              <a:buChar char="•"/>
            </a:pPr>
            <a:r>
              <a:rPr lang="es-AR" dirty="0">
                <a:solidFill>
                  <a:srgbClr val="1E1E1E"/>
                </a:solidFill>
                <a:latin typeface="Glypha-Light"/>
              </a:rPr>
              <a:t>Se muestra en forma general la CU de “X” formada por dos bloques: </a:t>
            </a:r>
          </a:p>
          <a:p>
            <a:pPr marL="742950" lvl="1" indent="-285750">
              <a:buClr>
                <a:schemeClr val="accent1"/>
              </a:buClr>
              <a:buFont typeface="Arial" panose="020B0604020202020204" pitchFamily="34" charset="0"/>
              <a:buChar char="•"/>
            </a:pPr>
            <a:r>
              <a:rPr lang="es-AR" dirty="0">
                <a:solidFill>
                  <a:srgbClr val="1E1E1E"/>
                </a:solidFill>
                <a:latin typeface="Glypha-Light"/>
              </a:rPr>
              <a:t>el </a:t>
            </a:r>
            <a:r>
              <a:rPr lang="es-AR" b="1" dirty="0">
                <a:solidFill>
                  <a:srgbClr val="1E1E1E"/>
                </a:solidFill>
                <a:latin typeface="Glypha-Light"/>
              </a:rPr>
              <a:t>decodificador de instrucción </a:t>
            </a:r>
            <a:r>
              <a:rPr lang="es-AR" dirty="0">
                <a:solidFill>
                  <a:srgbClr val="1E1E1E"/>
                </a:solidFill>
                <a:latin typeface="Glypha-Light"/>
              </a:rPr>
              <a:t>y </a:t>
            </a:r>
          </a:p>
          <a:p>
            <a:pPr marL="742950" lvl="1" indent="-285750">
              <a:buClr>
                <a:schemeClr val="accent1"/>
              </a:buClr>
              <a:buFont typeface="Arial" panose="020B0604020202020204" pitchFamily="34" charset="0"/>
              <a:buChar char="•"/>
            </a:pPr>
            <a:r>
              <a:rPr lang="es-AR" b="1" dirty="0">
                <a:solidFill>
                  <a:srgbClr val="1E1E1E"/>
                </a:solidFill>
                <a:latin typeface="Glypha-Light"/>
              </a:rPr>
              <a:t>el secuenciador </a:t>
            </a:r>
            <a:r>
              <a:rPr lang="es-AR" dirty="0">
                <a:solidFill>
                  <a:srgbClr val="1E1E1E"/>
                </a:solidFill>
                <a:latin typeface="Glypha-Light"/>
              </a:rPr>
              <a:t>que genera </a:t>
            </a:r>
            <a:r>
              <a:rPr lang="es-AR" dirty="0" err="1">
                <a:solidFill>
                  <a:srgbClr val="1E1E1E"/>
                </a:solidFill>
                <a:latin typeface="Glypha-Light"/>
              </a:rPr>
              <a:t>microoperaciones</a:t>
            </a:r>
            <a:r>
              <a:rPr lang="es-AR" dirty="0">
                <a:solidFill>
                  <a:srgbClr val="1E1E1E"/>
                </a:solidFill>
                <a:latin typeface="Glypha-Light"/>
              </a:rPr>
              <a:t> desfasadas en el tiempo. </a:t>
            </a:r>
          </a:p>
          <a:p>
            <a:pPr marL="285750" indent="-285750">
              <a:buClr>
                <a:schemeClr val="accent1"/>
              </a:buClr>
              <a:buFont typeface="Arial" panose="020B0604020202020204" pitchFamily="34" charset="0"/>
              <a:buChar char="•"/>
            </a:pPr>
            <a:r>
              <a:rPr lang="es-AR" dirty="0">
                <a:solidFill>
                  <a:srgbClr val="1E1E1E"/>
                </a:solidFill>
                <a:latin typeface="Glypha-Light"/>
              </a:rPr>
              <a:t>El primero puede obtenerse a partir de un decodificador 4 · 16. </a:t>
            </a:r>
          </a:p>
          <a:p>
            <a:pPr marL="285750" indent="-285750">
              <a:buClr>
                <a:schemeClr val="accent1"/>
              </a:buClr>
              <a:buFont typeface="Arial" panose="020B0604020202020204" pitchFamily="34" charset="0"/>
              <a:buChar char="•"/>
            </a:pPr>
            <a:r>
              <a:rPr lang="es-AR" dirty="0">
                <a:solidFill>
                  <a:srgbClr val="1E1E1E"/>
                </a:solidFill>
                <a:latin typeface="Glypha-Light"/>
              </a:rPr>
              <a:t>Las cuatro entradas al circuito varían entre 0000 y 1111, según la instrucción almacenada en el IR. </a:t>
            </a:r>
          </a:p>
          <a:p>
            <a:pPr marL="285750" indent="-285750">
              <a:buClr>
                <a:schemeClr val="accent1"/>
              </a:buClr>
              <a:buFont typeface="Arial" panose="020B0604020202020204" pitchFamily="34" charset="0"/>
              <a:buChar char="•"/>
            </a:pPr>
            <a:r>
              <a:rPr lang="es-AR" dirty="0">
                <a:solidFill>
                  <a:srgbClr val="1E1E1E"/>
                </a:solidFill>
                <a:latin typeface="Glypha-Light"/>
              </a:rPr>
              <a:t>Las salidas indican con un 1 cuál de las dieciséis combinaciones se dio en la entrada.</a:t>
            </a:r>
            <a:endParaRPr lang="es-AR" dirty="0"/>
          </a:p>
        </p:txBody>
      </p:sp>
    </p:spTree>
    <p:extLst>
      <p:ext uri="{BB962C8B-B14F-4D97-AF65-F5344CB8AC3E}">
        <p14:creationId xmlns:p14="http://schemas.microsoft.com/office/powerpoint/2010/main" val="1674298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662D8-52E8-4095-9416-4245B4404EA3}"/>
              </a:ext>
            </a:extLst>
          </p:cNvPr>
          <p:cNvSpPr>
            <a:spLocks noGrp="1"/>
          </p:cNvSpPr>
          <p:nvPr>
            <p:ph type="title"/>
          </p:nvPr>
        </p:nvSpPr>
        <p:spPr/>
        <p:txBody>
          <a:bodyPr/>
          <a:lstStyle/>
          <a:p>
            <a:r>
              <a:rPr lang="es-AR" dirty="0"/>
              <a:t>Ciclo de instrucción</a:t>
            </a:r>
          </a:p>
        </p:txBody>
      </p:sp>
      <p:sp>
        <p:nvSpPr>
          <p:cNvPr id="4" name="Footer Placeholder 3">
            <a:extLst>
              <a:ext uri="{FF2B5EF4-FFF2-40B4-BE49-F238E27FC236}">
                <a16:creationId xmlns:a16="http://schemas.microsoft.com/office/drawing/2014/main" id="{640FF20F-F2FA-4DC6-965C-18B5336225DE}"/>
              </a:ext>
            </a:extLst>
          </p:cNvPr>
          <p:cNvSpPr>
            <a:spLocks noGrp="1"/>
          </p:cNvSpPr>
          <p:nvPr>
            <p:ph type="ftr" sz="quarter" idx="11"/>
          </p:nvPr>
        </p:nvSpPr>
        <p:spPr/>
        <p:txBody>
          <a:bodyPr/>
          <a:lstStyle/>
          <a:p>
            <a:r>
              <a:rPr lang="en-US"/>
              <a:t>Arquitectura de Computadores</a:t>
            </a:r>
            <a:endParaRPr lang="en-US" dirty="0"/>
          </a:p>
        </p:txBody>
      </p:sp>
      <p:sp>
        <p:nvSpPr>
          <p:cNvPr id="5" name="Slide Number Placeholder 4">
            <a:extLst>
              <a:ext uri="{FF2B5EF4-FFF2-40B4-BE49-F238E27FC236}">
                <a16:creationId xmlns:a16="http://schemas.microsoft.com/office/drawing/2014/main" id="{24EEFBAB-FE81-4FBE-AEF5-D8116402036A}"/>
              </a:ext>
            </a:extLst>
          </p:cNvPr>
          <p:cNvSpPr>
            <a:spLocks noGrp="1"/>
          </p:cNvSpPr>
          <p:nvPr>
            <p:ph type="sldNum" sz="quarter" idx="12"/>
          </p:nvPr>
        </p:nvSpPr>
        <p:spPr/>
        <p:txBody>
          <a:bodyPr/>
          <a:lstStyle/>
          <a:p>
            <a:fld id="{E5137D0E-4A4F-4307-8994-C1891D747D59}" type="slidenum">
              <a:rPr lang="en-US" smtClean="0"/>
              <a:t>4</a:t>
            </a:fld>
            <a:endParaRPr lang="en-US" dirty="0"/>
          </a:p>
        </p:txBody>
      </p:sp>
      <p:pic>
        <p:nvPicPr>
          <p:cNvPr id="6" name="Content Placeholder 5">
            <a:extLst>
              <a:ext uri="{FF2B5EF4-FFF2-40B4-BE49-F238E27FC236}">
                <a16:creationId xmlns:a16="http://schemas.microsoft.com/office/drawing/2014/main" id="{964EE843-2504-4931-8A62-53E146E75EBD}"/>
              </a:ext>
            </a:extLst>
          </p:cNvPr>
          <p:cNvPicPr>
            <a:picLocks noGrp="1" noChangeAspect="1"/>
          </p:cNvPicPr>
          <p:nvPr>
            <p:ph idx="1"/>
          </p:nvPr>
        </p:nvPicPr>
        <p:blipFill>
          <a:blip r:embed="rId2"/>
          <a:stretch>
            <a:fillRect/>
          </a:stretch>
        </p:blipFill>
        <p:spPr>
          <a:xfrm>
            <a:off x="1096994" y="1759834"/>
            <a:ext cx="6572695" cy="4022725"/>
          </a:xfrm>
          <a:prstGeom prst="rect">
            <a:avLst/>
          </a:prstGeom>
        </p:spPr>
      </p:pic>
      <p:sp>
        <p:nvSpPr>
          <p:cNvPr id="7" name="TextBox 6">
            <a:extLst>
              <a:ext uri="{FF2B5EF4-FFF2-40B4-BE49-F238E27FC236}">
                <a16:creationId xmlns:a16="http://schemas.microsoft.com/office/drawing/2014/main" id="{0123EF29-1707-493A-88A0-ECA4039EE0B1}"/>
              </a:ext>
            </a:extLst>
          </p:cNvPr>
          <p:cNvSpPr txBox="1"/>
          <p:nvPr/>
        </p:nvSpPr>
        <p:spPr>
          <a:xfrm>
            <a:off x="7741697" y="1772816"/>
            <a:ext cx="3681307" cy="4524315"/>
          </a:xfrm>
          <a:prstGeom prst="rect">
            <a:avLst/>
          </a:prstGeom>
          <a:noFill/>
        </p:spPr>
        <p:txBody>
          <a:bodyPr wrap="square" rtlCol="0">
            <a:spAutoFit/>
          </a:bodyPr>
          <a:lstStyle/>
          <a:p>
            <a:r>
              <a:rPr lang="es-AR" b="1" dirty="0"/>
              <a:t>Fase de búsqueda:</a:t>
            </a:r>
          </a:p>
          <a:p>
            <a:endParaRPr lang="es-AR" dirty="0"/>
          </a:p>
          <a:p>
            <a:pPr marL="285750" indent="-285750">
              <a:buFont typeface="Arial" panose="020B0604020202020204" pitchFamily="34" charset="0"/>
              <a:buChar char="•"/>
            </a:pPr>
            <a:r>
              <a:rPr lang="es-AR" dirty="0"/>
              <a:t>Calculo de la dirección física de la instrucción.</a:t>
            </a:r>
          </a:p>
          <a:p>
            <a:pPr marL="285750" indent="-285750">
              <a:buFont typeface="Arial" panose="020B0604020202020204" pitchFamily="34" charset="0"/>
              <a:buChar char="•"/>
            </a:pPr>
            <a:r>
              <a:rPr lang="es-AR" dirty="0"/>
              <a:t>Dar orden de lectura RD</a:t>
            </a:r>
          </a:p>
          <a:p>
            <a:pPr marL="285750" indent="-285750">
              <a:buFont typeface="Arial" panose="020B0604020202020204" pitchFamily="34" charset="0"/>
              <a:buChar char="•"/>
            </a:pPr>
            <a:r>
              <a:rPr lang="es-AR" dirty="0"/>
              <a:t>Se carga el registro IR</a:t>
            </a:r>
          </a:p>
          <a:p>
            <a:endParaRPr lang="es-AR" dirty="0"/>
          </a:p>
          <a:p>
            <a:r>
              <a:rPr lang="es-AR" b="1" dirty="0"/>
              <a:t>Fase de ejecución:</a:t>
            </a:r>
          </a:p>
          <a:p>
            <a:endParaRPr lang="es-AR" dirty="0"/>
          </a:p>
          <a:p>
            <a:pPr marL="285750" indent="-285750">
              <a:buFont typeface="Arial" panose="020B0604020202020204" pitchFamily="34" charset="0"/>
              <a:buChar char="•"/>
            </a:pPr>
            <a:r>
              <a:rPr lang="es-AR" dirty="0"/>
              <a:t>Interpretar el código de la instrucción (Decodificar)</a:t>
            </a:r>
          </a:p>
          <a:p>
            <a:pPr marL="285750" indent="-285750">
              <a:buFont typeface="Arial" panose="020B0604020202020204" pitchFamily="34" charset="0"/>
              <a:buChar char="•"/>
            </a:pPr>
            <a:r>
              <a:rPr lang="es-AR" dirty="0"/>
              <a:t>Incrementar el IP</a:t>
            </a:r>
          </a:p>
          <a:p>
            <a:pPr marL="285750" indent="-285750">
              <a:buFont typeface="Arial" panose="020B0604020202020204" pitchFamily="34" charset="0"/>
              <a:buChar char="•"/>
            </a:pPr>
            <a:r>
              <a:rPr lang="es-AR" dirty="0"/>
              <a:t>Búsqueda del dato </a:t>
            </a:r>
            <a:r>
              <a:rPr lang="es-AR" b="1" dirty="0"/>
              <a:t>(RD) </a:t>
            </a:r>
            <a:r>
              <a:rPr lang="es-AR" dirty="0"/>
              <a:t>o Guardar el dato </a:t>
            </a:r>
            <a:r>
              <a:rPr lang="es-AR" b="1" dirty="0"/>
              <a:t>(WR) </a:t>
            </a:r>
            <a:r>
              <a:rPr lang="es-AR" dirty="0"/>
              <a:t>(si afecta)</a:t>
            </a:r>
          </a:p>
          <a:p>
            <a:pPr marL="285750" indent="-285750">
              <a:buFont typeface="Arial" panose="020B0604020202020204" pitchFamily="34" charset="0"/>
              <a:buChar char="•"/>
            </a:pPr>
            <a:r>
              <a:rPr lang="es-AR" dirty="0"/>
              <a:t>Generar orden al modulo para que opere el dato.</a:t>
            </a:r>
          </a:p>
        </p:txBody>
      </p:sp>
    </p:spTree>
    <p:extLst>
      <p:ext uri="{BB962C8B-B14F-4D97-AF65-F5344CB8AC3E}">
        <p14:creationId xmlns:p14="http://schemas.microsoft.com/office/powerpoint/2010/main" val="38382519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096994" y="110752"/>
            <a:ext cx="10055781" cy="1626609"/>
          </a:xfrm>
        </p:spPr>
        <p:txBody>
          <a:bodyPr>
            <a:normAutofit/>
          </a:bodyPr>
          <a:lstStyle/>
          <a:p>
            <a:r>
              <a:rPr lang="es-AR" dirty="0"/>
              <a:t>Repaso</a:t>
            </a:r>
            <a:br>
              <a:rPr lang="es-AR" dirty="0"/>
            </a:br>
            <a:r>
              <a:rPr lang="es-AR" dirty="0"/>
              <a:t>CPU – Memoria Principal – Modo real</a:t>
            </a:r>
          </a:p>
        </p:txBody>
      </p:sp>
      <p:sp>
        <p:nvSpPr>
          <p:cNvPr id="7" name="Marcador de pie de página 6"/>
          <p:cNvSpPr>
            <a:spLocks noGrp="1"/>
          </p:cNvSpPr>
          <p:nvPr>
            <p:ph type="ftr" sz="quarter" idx="11"/>
          </p:nvPr>
        </p:nvSpPr>
        <p:spPr/>
        <p:txBody>
          <a:bodyPr/>
          <a:lstStyle/>
          <a:p>
            <a:r>
              <a:rPr lang="en-US" dirty="0" err="1"/>
              <a:t>Arquitectura</a:t>
            </a:r>
            <a:r>
              <a:rPr lang="en-US" dirty="0"/>
              <a:t> de </a:t>
            </a:r>
            <a:r>
              <a:rPr lang="en-US" dirty="0" err="1"/>
              <a:t>Computadores</a:t>
            </a:r>
            <a:endParaRPr lang="en-US" dirty="0"/>
          </a:p>
        </p:txBody>
      </p:sp>
      <p:sp>
        <p:nvSpPr>
          <p:cNvPr id="8" name="Marcador de número de diapositiva 7"/>
          <p:cNvSpPr>
            <a:spLocks noGrp="1"/>
          </p:cNvSpPr>
          <p:nvPr>
            <p:ph type="sldNum" sz="quarter" idx="12"/>
          </p:nvPr>
        </p:nvSpPr>
        <p:spPr/>
        <p:txBody>
          <a:bodyPr/>
          <a:lstStyle/>
          <a:p>
            <a:fld id="{E5137D0E-4A4F-4307-8994-C1891D747D59}" type="slidenum">
              <a:rPr lang="en-US" smtClean="0"/>
              <a:t>5</a:t>
            </a:fld>
            <a:endParaRPr lang="en-US" dirty="0"/>
          </a:p>
        </p:txBody>
      </p:sp>
      <p:sp>
        <p:nvSpPr>
          <p:cNvPr id="9" name="TextBox 8">
            <a:extLst>
              <a:ext uri="{FF2B5EF4-FFF2-40B4-BE49-F238E27FC236}">
                <a16:creationId xmlns:a16="http://schemas.microsoft.com/office/drawing/2014/main" id="{47BE571F-2055-485C-9FD3-0BCC4F25D872}"/>
              </a:ext>
            </a:extLst>
          </p:cNvPr>
          <p:cNvSpPr txBox="1"/>
          <p:nvPr/>
        </p:nvSpPr>
        <p:spPr>
          <a:xfrm>
            <a:off x="304038" y="2557707"/>
            <a:ext cx="2471737" cy="369332"/>
          </a:xfrm>
          <a:prstGeom prst="rect">
            <a:avLst/>
          </a:prstGeom>
          <a:noFill/>
          <a:ln>
            <a:noFill/>
          </a:ln>
        </p:spPr>
        <p:txBody>
          <a:bodyPr wrap="square" rtlCol="0">
            <a:spAutoFit/>
          </a:bodyPr>
          <a:lstStyle/>
          <a:p>
            <a:r>
              <a:rPr lang="es-AR" dirty="0"/>
              <a:t>CPU = CU + ALU</a:t>
            </a:r>
          </a:p>
        </p:txBody>
      </p:sp>
      <p:sp>
        <p:nvSpPr>
          <p:cNvPr id="11" name="Rectangle 10">
            <a:extLst>
              <a:ext uri="{FF2B5EF4-FFF2-40B4-BE49-F238E27FC236}">
                <a16:creationId xmlns:a16="http://schemas.microsoft.com/office/drawing/2014/main" id="{5EADCEB0-D947-4A8C-BB6C-4BBAEC7C8BF3}"/>
              </a:ext>
            </a:extLst>
          </p:cNvPr>
          <p:cNvSpPr/>
          <p:nvPr/>
        </p:nvSpPr>
        <p:spPr>
          <a:xfrm>
            <a:off x="1053852" y="3021113"/>
            <a:ext cx="1944216" cy="177603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2" name="Rectangle 11">
            <a:extLst>
              <a:ext uri="{FF2B5EF4-FFF2-40B4-BE49-F238E27FC236}">
                <a16:creationId xmlns:a16="http://schemas.microsoft.com/office/drawing/2014/main" id="{3F2168AD-96A6-4A66-B51E-8E4F85DE4D4A}"/>
              </a:ext>
            </a:extLst>
          </p:cNvPr>
          <p:cNvSpPr/>
          <p:nvPr/>
        </p:nvSpPr>
        <p:spPr>
          <a:xfrm>
            <a:off x="2187348" y="3035495"/>
            <a:ext cx="807708" cy="740003"/>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s-AR" dirty="0"/>
              <a:t>MMU</a:t>
            </a:r>
          </a:p>
        </p:txBody>
      </p:sp>
      <p:sp>
        <p:nvSpPr>
          <p:cNvPr id="13" name="Rectangle 12">
            <a:extLst>
              <a:ext uri="{FF2B5EF4-FFF2-40B4-BE49-F238E27FC236}">
                <a16:creationId xmlns:a16="http://schemas.microsoft.com/office/drawing/2014/main" id="{7C6CACA4-49D8-4972-8785-C8942D552499}"/>
              </a:ext>
            </a:extLst>
          </p:cNvPr>
          <p:cNvSpPr/>
          <p:nvPr/>
        </p:nvSpPr>
        <p:spPr>
          <a:xfrm>
            <a:off x="1377888" y="4149080"/>
            <a:ext cx="1152128" cy="28803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4" name="TextBox 13">
            <a:extLst>
              <a:ext uri="{FF2B5EF4-FFF2-40B4-BE49-F238E27FC236}">
                <a16:creationId xmlns:a16="http://schemas.microsoft.com/office/drawing/2014/main" id="{826EFD9A-42EC-4A54-AABE-B80DE919AA2C}"/>
              </a:ext>
            </a:extLst>
          </p:cNvPr>
          <p:cNvSpPr txBox="1"/>
          <p:nvPr/>
        </p:nvSpPr>
        <p:spPr>
          <a:xfrm>
            <a:off x="1269876" y="3789040"/>
            <a:ext cx="1152128" cy="369332"/>
          </a:xfrm>
          <a:prstGeom prst="rect">
            <a:avLst/>
          </a:prstGeom>
          <a:noFill/>
        </p:spPr>
        <p:txBody>
          <a:bodyPr wrap="square" rtlCol="0">
            <a:spAutoFit/>
          </a:bodyPr>
          <a:lstStyle/>
          <a:p>
            <a:r>
              <a:rPr lang="es-AR" dirty="0"/>
              <a:t>Registros</a:t>
            </a:r>
          </a:p>
        </p:txBody>
      </p:sp>
      <p:sp>
        <p:nvSpPr>
          <p:cNvPr id="15" name="Rectangle 14">
            <a:extLst>
              <a:ext uri="{FF2B5EF4-FFF2-40B4-BE49-F238E27FC236}">
                <a16:creationId xmlns:a16="http://schemas.microsoft.com/office/drawing/2014/main" id="{5352B5FC-8B56-4424-A5F5-A4FE60CFDBED}"/>
              </a:ext>
            </a:extLst>
          </p:cNvPr>
          <p:cNvSpPr/>
          <p:nvPr/>
        </p:nvSpPr>
        <p:spPr>
          <a:xfrm>
            <a:off x="122018" y="5120639"/>
            <a:ext cx="1080120" cy="54060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1200" dirty="0">
                <a:solidFill>
                  <a:schemeClr val="tx1"/>
                </a:solidFill>
              </a:rPr>
              <a:t>Reloj y Secuenciador</a:t>
            </a:r>
          </a:p>
        </p:txBody>
      </p:sp>
      <p:sp>
        <p:nvSpPr>
          <p:cNvPr id="16" name="Rectangle 15">
            <a:extLst>
              <a:ext uri="{FF2B5EF4-FFF2-40B4-BE49-F238E27FC236}">
                <a16:creationId xmlns:a16="http://schemas.microsoft.com/office/drawing/2014/main" id="{7E41CB7A-4530-4452-99E5-1298E70BFBA2}"/>
              </a:ext>
            </a:extLst>
          </p:cNvPr>
          <p:cNvSpPr/>
          <p:nvPr/>
        </p:nvSpPr>
        <p:spPr>
          <a:xfrm>
            <a:off x="5300725" y="2284265"/>
            <a:ext cx="1987289" cy="303809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7" name="TextBox 16">
            <a:extLst>
              <a:ext uri="{FF2B5EF4-FFF2-40B4-BE49-F238E27FC236}">
                <a16:creationId xmlns:a16="http://schemas.microsoft.com/office/drawing/2014/main" id="{7564D25A-AD24-412C-9E3C-5DD7668F3DD2}"/>
              </a:ext>
            </a:extLst>
          </p:cNvPr>
          <p:cNvSpPr txBox="1"/>
          <p:nvPr/>
        </p:nvSpPr>
        <p:spPr>
          <a:xfrm>
            <a:off x="5331135" y="1886789"/>
            <a:ext cx="2160240" cy="369332"/>
          </a:xfrm>
          <a:prstGeom prst="rect">
            <a:avLst/>
          </a:prstGeom>
          <a:noFill/>
        </p:spPr>
        <p:txBody>
          <a:bodyPr wrap="square" rtlCol="0">
            <a:spAutoFit/>
          </a:bodyPr>
          <a:lstStyle/>
          <a:p>
            <a:r>
              <a:rPr lang="es-AR" dirty="0"/>
              <a:t>Memoria Principal</a:t>
            </a:r>
          </a:p>
        </p:txBody>
      </p:sp>
      <p:cxnSp>
        <p:nvCxnSpPr>
          <p:cNvPr id="19" name="Connector: Elbow 18">
            <a:extLst>
              <a:ext uri="{FF2B5EF4-FFF2-40B4-BE49-F238E27FC236}">
                <a16:creationId xmlns:a16="http://schemas.microsoft.com/office/drawing/2014/main" id="{75548503-0049-4AE2-946E-93AC495961F1}"/>
              </a:ext>
            </a:extLst>
          </p:cNvPr>
          <p:cNvCxnSpPr>
            <a:cxnSpLocks/>
            <a:stCxn id="15" idx="0"/>
            <a:endCxn id="11" idx="1"/>
          </p:cNvCxnSpPr>
          <p:nvPr/>
        </p:nvCxnSpPr>
        <p:spPr>
          <a:xfrm rot="5400000" flipH="1" flipV="1">
            <a:off x="252212" y="4318999"/>
            <a:ext cx="1211506" cy="391774"/>
          </a:xfrm>
          <a:prstGeom prst="bentConnector2">
            <a:avLst/>
          </a:prstGeom>
          <a:ln>
            <a:solidFill>
              <a:schemeClr val="accent1"/>
            </a:solidFill>
            <a:tailEnd type="none"/>
          </a:ln>
        </p:spPr>
        <p:style>
          <a:lnRef idx="1">
            <a:schemeClr val="accent1"/>
          </a:lnRef>
          <a:fillRef idx="0">
            <a:schemeClr val="accent1"/>
          </a:fillRef>
          <a:effectRef idx="0">
            <a:schemeClr val="accent1"/>
          </a:effectRef>
          <a:fontRef idx="minor">
            <a:schemeClr val="tx1"/>
          </a:fontRef>
        </p:style>
      </p:cxnSp>
      <p:sp>
        <p:nvSpPr>
          <p:cNvPr id="22" name="Arrow: Left-Right 21">
            <a:extLst>
              <a:ext uri="{FF2B5EF4-FFF2-40B4-BE49-F238E27FC236}">
                <a16:creationId xmlns:a16="http://schemas.microsoft.com/office/drawing/2014/main" id="{26F8B1D8-734B-40C5-9152-CFD7D42E669A}"/>
              </a:ext>
            </a:extLst>
          </p:cNvPr>
          <p:cNvSpPr/>
          <p:nvPr/>
        </p:nvSpPr>
        <p:spPr>
          <a:xfrm>
            <a:off x="3113536" y="4305007"/>
            <a:ext cx="2116780" cy="780177"/>
          </a:xfrm>
          <a:prstGeom prst="leftRightArrow">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24" name="TextBox 23">
            <a:extLst>
              <a:ext uri="{FF2B5EF4-FFF2-40B4-BE49-F238E27FC236}">
                <a16:creationId xmlns:a16="http://schemas.microsoft.com/office/drawing/2014/main" id="{1FF6C66B-FBEC-4052-A8AF-CBC140198C7E}"/>
              </a:ext>
            </a:extLst>
          </p:cNvPr>
          <p:cNvSpPr txBox="1"/>
          <p:nvPr/>
        </p:nvSpPr>
        <p:spPr>
          <a:xfrm>
            <a:off x="3378103" y="4493718"/>
            <a:ext cx="1468708" cy="369332"/>
          </a:xfrm>
          <a:prstGeom prst="rect">
            <a:avLst/>
          </a:prstGeom>
          <a:noFill/>
        </p:spPr>
        <p:txBody>
          <a:bodyPr wrap="square" rtlCol="0">
            <a:spAutoFit/>
          </a:bodyPr>
          <a:lstStyle/>
          <a:p>
            <a:r>
              <a:rPr lang="es-AR" dirty="0"/>
              <a:t>Bus de datos</a:t>
            </a:r>
          </a:p>
        </p:txBody>
      </p:sp>
      <p:sp>
        <p:nvSpPr>
          <p:cNvPr id="25" name="Arrow: Right 24">
            <a:extLst>
              <a:ext uri="{FF2B5EF4-FFF2-40B4-BE49-F238E27FC236}">
                <a16:creationId xmlns:a16="http://schemas.microsoft.com/office/drawing/2014/main" id="{FD14DCAC-2D11-40EC-BC33-CC76EDAC416B}"/>
              </a:ext>
            </a:extLst>
          </p:cNvPr>
          <p:cNvSpPr/>
          <p:nvPr/>
        </p:nvSpPr>
        <p:spPr>
          <a:xfrm>
            <a:off x="3206141" y="3070772"/>
            <a:ext cx="2024175" cy="718268"/>
          </a:xfrm>
          <a:prstGeom prst="rightArrow">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dirty="0"/>
          </a:p>
        </p:txBody>
      </p:sp>
      <p:sp>
        <p:nvSpPr>
          <p:cNvPr id="26" name="TextBox 25">
            <a:extLst>
              <a:ext uri="{FF2B5EF4-FFF2-40B4-BE49-F238E27FC236}">
                <a16:creationId xmlns:a16="http://schemas.microsoft.com/office/drawing/2014/main" id="{EB0C876F-1507-40C8-852B-C71868242D5F}"/>
              </a:ext>
            </a:extLst>
          </p:cNvPr>
          <p:cNvSpPr txBox="1"/>
          <p:nvPr/>
        </p:nvSpPr>
        <p:spPr>
          <a:xfrm>
            <a:off x="3257355" y="3260809"/>
            <a:ext cx="1992156" cy="369332"/>
          </a:xfrm>
          <a:prstGeom prst="rect">
            <a:avLst/>
          </a:prstGeom>
          <a:noFill/>
        </p:spPr>
        <p:txBody>
          <a:bodyPr wrap="square" rtlCol="0">
            <a:spAutoFit/>
          </a:bodyPr>
          <a:lstStyle/>
          <a:p>
            <a:r>
              <a:rPr lang="es-AR" dirty="0"/>
              <a:t>Bus de direcciones</a:t>
            </a:r>
          </a:p>
        </p:txBody>
      </p:sp>
      <p:cxnSp>
        <p:nvCxnSpPr>
          <p:cNvPr id="30" name="Connector: Elbow 29">
            <a:extLst>
              <a:ext uri="{FF2B5EF4-FFF2-40B4-BE49-F238E27FC236}">
                <a16:creationId xmlns:a16="http://schemas.microsoft.com/office/drawing/2014/main" id="{567584AA-F0F3-49D1-A665-5C218BE157E6}"/>
              </a:ext>
            </a:extLst>
          </p:cNvPr>
          <p:cNvCxnSpPr>
            <a:stCxn id="11" idx="0"/>
          </p:cNvCxnSpPr>
          <p:nvPr/>
        </p:nvCxnSpPr>
        <p:spPr>
          <a:xfrm rot="5400000" flipH="1" flipV="1">
            <a:off x="3435238" y="1155627"/>
            <a:ext cx="456209" cy="3274765"/>
          </a:xfrm>
          <a:prstGeom prst="bentConnector2">
            <a:avLst/>
          </a:prstGeom>
          <a:ln w="28575" cmpd="sng">
            <a:solidFill>
              <a:srgbClr val="C0000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E12F0518-A04D-4BEE-B060-49178D278047}"/>
              </a:ext>
            </a:extLst>
          </p:cNvPr>
          <p:cNvSpPr txBox="1"/>
          <p:nvPr/>
        </p:nvSpPr>
        <p:spPr>
          <a:xfrm>
            <a:off x="3338006" y="2214283"/>
            <a:ext cx="1731204" cy="369332"/>
          </a:xfrm>
          <a:prstGeom prst="rect">
            <a:avLst/>
          </a:prstGeom>
          <a:noFill/>
        </p:spPr>
        <p:txBody>
          <a:bodyPr wrap="square" rtlCol="0">
            <a:spAutoFit/>
          </a:bodyPr>
          <a:lstStyle/>
          <a:p>
            <a:r>
              <a:rPr lang="es-AR" dirty="0"/>
              <a:t>Bus de Control</a:t>
            </a:r>
          </a:p>
        </p:txBody>
      </p:sp>
      <p:sp>
        <p:nvSpPr>
          <p:cNvPr id="3" name="TextBox 2">
            <a:extLst>
              <a:ext uri="{FF2B5EF4-FFF2-40B4-BE49-F238E27FC236}">
                <a16:creationId xmlns:a16="http://schemas.microsoft.com/office/drawing/2014/main" id="{DA2AAA00-C3D6-4EB7-8DCE-ACB2CF7F1D15}"/>
              </a:ext>
            </a:extLst>
          </p:cNvPr>
          <p:cNvSpPr txBox="1"/>
          <p:nvPr/>
        </p:nvSpPr>
        <p:spPr>
          <a:xfrm>
            <a:off x="7677874" y="1844951"/>
            <a:ext cx="2363308" cy="369332"/>
          </a:xfrm>
          <a:prstGeom prst="rect">
            <a:avLst/>
          </a:prstGeom>
          <a:noFill/>
        </p:spPr>
        <p:txBody>
          <a:bodyPr wrap="square" rtlCol="0">
            <a:spAutoFit/>
          </a:bodyPr>
          <a:lstStyle/>
          <a:p>
            <a:r>
              <a:rPr lang="es-AR" dirty="0"/>
              <a:t>Segmento</a:t>
            </a:r>
          </a:p>
        </p:txBody>
      </p:sp>
      <p:sp>
        <p:nvSpPr>
          <p:cNvPr id="5" name="Rectangle 4">
            <a:extLst>
              <a:ext uri="{FF2B5EF4-FFF2-40B4-BE49-F238E27FC236}">
                <a16:creationId xmlns:a16="http://schemas.microsoft.com/office/drawing/2014/main" id="{76AA58E3-8A58-48E3-B95E-2A3A17EF48B8}"/>
              </a:ext>
            </a:extLst>
          </p:cNvPr>
          <p:cNvSpPr/>
          <p:nvPr/>
        </p:nvSpPr>
        <p:spPr>
          <a:xfrm>
            <a:off x="5656799" y="2503884"/>
            <a:ext cx="901982" cy="1133775"/>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cxnSp>
        <p:nvCxnSpPr>
          <p:cNvPr id="10" name="Straight Arrow Connector 9">
            <a:extLst>
              <a:ext uri="{FF2B5EF4-FFF2-40B4-BE49-F238E27FC236}">
                <a16:creationId xmlns:a16="http://schemas.microsoft.com/office/drawing/2014/main" id="{E990B286-ACEE-4861-B308-32BDBBA83E47}"/>
              </a:ext>
            </a:extLst>
          </p:cNvPr>
          <p:cNvCxnSpPr>
            <a:cxnSpLocks/>
          </p:cNvCxnSpPr>
          <p:nvPr/>
        </p:nvCxnSpPr>
        <p:spPr>
          <a:xfrm flipH="1">
            <a:off x="6668878" y="2052697"/>
            <a:ext cx="1009710" cy="750328"/>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E2B82A73-71B4-4612-A80F-90F2D54FECAE}"/>
              </a:ext>
            </a:extLst>
          </p:cNvPr>
          <p:cNvSpPr txBox="1"/>
          <p:nvPr/>
        </p:nvSpPr>
        <p:spPr>
          <a:xfrm>
            <a:off x="7677874" y="2368900"/>
            <a:ext cx="3990175" cy="2585323"/>
          </a:xfrm>
          <a:prstGeom prst="rect">
            <a:avLst/>
          </a:prstGeom>
          <a:noFill/>
        </p:spPr>
        <p:txBody>
          <a:bodyPr wrap="square" rtlCol="0">
            <a:spAutoFit/>
          </a:bodyPr>
          <a:lstStyle/>
          <a:p>
            <a:pPr marL="285750" indent="-285750">
              <a:buClr>
                <a:srgbClr val="C00000"/>
              </a:buClr>
              <a:buFont typeface="Wingdings" panose="05000000000000000000" pitchFamily="2" charset="2"/>
              <a:buChar char="ü"/>
            </a:pPr>
            <a:r>
              <a:rPr lang="es-AR" dirty="0"/>
              <a:t>Para identificar un dato o instrucción dentro de la memoria se debe obtener la dirección física.</a:t>
            </a:r>
          </a:p>
          <a:p>
            <a:pPr marL="285750" indent="-285750">
              <a:buClr>
                <a:srgbClr val="C00000"/>
              </a:buClr>
              <a:buFont typeface="Wingdings" panose="05000000000000000000" pitchFamily="2" charset="2"/>
              <a:buChar char="ü"/>
            </a:pPr>
            <a:endParaRPr lang="es-AR" dirty="0"/>
          </a:p>
          <a:p>
            <a:pPr marL="285750" indent="-285750">
              <a:buClr>
                <a:srgbClr val="C00000"/>
              </a:buClr>
              <a:buFont typeface="Wingdings" panose="05000000000000000000" pitchFamily="2" charset="2"/>
              <a:buChar char="ü"/>
            </a:pPr>
            <a:r>
              <a:rPr lang="es-AR" dirty="0"/>
              <a:t>La dirección física se obtiene a partir de la dirección lógica.</a:t>
            </a:r>
          </a:p>
          <a:p>
            <a:pPr marL="285750" indent="-285750">
              <a:buClr>
                <a:srgbClr val="C00000"/>
              </a:buClr>
              <a:buFont typeface="Wingdings" panose="05000000000000000000" pitchFamily="2" charset="2"/>
              <a:buChar char="ü"/>
            </a:pPr>
            <a:endParaRPr lang="es-AR" dirty="0"/>
          </a:p>
          <a:p>
            <a:pPr marL="285750" indent="-285750">
              <a:buClr>
                <a:srgbClr val="C00000"/>
              </a:buClr>
              <a:buFont typeface="Wingdings" panose="05000000000000000000" pitchFamily="2" charset="2"/>
              <a:buChar char="ü"/>
            </a:pPr>
            <a:r>
              <a:rPr lang="es-AR" dirty="0"/>
              <a:t>La dirección lógica se compone de la </a:t>
            </a:r>
            <a:r>
              <a:rPr lang="es-AR" b="1" dirty="0"/>
              <a:t>Base del segmento : Desplazamiento</a:t>
            </a:r>
          </a:p>
        </p:txBody>
      </p:sp>
      <p:sp>
        <p:nvSpPr>
          <p:cNvPr id="27" name="Rectangle 26">
            <a:extLst>
              <a:ext uri="{FF2B5EF4-FFF2-40B4-BE49-F238E27FC236}">
                <a16:creationId xmlns:a16="http://schemas.microsoft.com/office/drawing/2014/main" id="{AEEF8FD3-E1DA-43D1-8AD5-05275C89B01B}"/>
              </a:ext>
            </a:extLst>
          </p:cNvPr>
          <p:cNvSpPr/>
          <p:nvPr/>
        </p:nvSpPr>
        <p:spPr>
          <a:xfrm>
            <a:off x="5663998" y="3953323"/>
            <a:ext cx="901982" cy="1133775"/>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dirty="0"/>
          </a:p>
        </p:txBody>
      </p:sp>
      <p:cxnSp>
        <p:nvCxnSpPr>
          <p:cNvPr id="23" name="Straight Connector 22">
            <a:extLst>
              <a:ext uri="{FF2B5EF4-FFF2-40B4-BE49-F238E27FC236}">
                <a16:creationId xmlns:a16="http://schemas.microsoft.com/office/drawing/2014/main" id="{24FC67D0-8799-4F07-A159-89E263C36504}"/>
              </a:ext>
            </a:extLst>
          </p:cNvPr>
          <p:cNvCxnSpPr>
            <a:cxnSpLocks/>
          </p:cNvCxnSpPr>
          <p:nvPr/>
        </p:nvCxnSpPr>
        <p:spPr>
          <a:xfrm>
            <a:off x="5656799" y="4365104"/>
            <a:ext cx="901982" cy="0"/>
          </a:xfrm>
          <a:prstGeom prst="line">
            <a:avLst/>
          </a:prstGeom>
          <a:ln w="19050">
            <a:solidFill>
              <a:schemeClr val="tx1">
                <a:lumMod val="65000"/>
                <a:lumOff val="3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27D9C884-3A63-4921-A05A-C5AA48665BA8}"/>
              </a:ext>
            </a:extLst>
          </p:cNvPr>
          <p:cNvCxnSpPr>
            <a:cxnSpLocks/>
          </p:cNvCxnSpPr>
          <p:nvPr/>
        </p:nvCxnSpPr>
        <p:spPr>
          <a:xfrm>
            <a:off x="5663998" y="4695095"/>
            <a:ext cx="881997" cy="2654"/>
          </a:xfrm>
          <a:prstGeom prst="line">
            <a:avLst/>
          </a:prstGeom>
          <a:ln w="19050">
            <a:solidFill>
              <a:schemeClr val="tx1">
                <a:lumMod val="65000"/>
                <a:lumOff val="3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CA69C132-750B-46E7-9987-0803CD86BE11}"/>
              </a:ext>
            </a:extLst>
          </p:cNvPr>
          <p:cNvCxnSpPr>
            <a:cxnSpLocks/>
            <a:stCxn id="27" idx="2"/>
          </p:cNvCxnSpPr>
          <p:nvPr/>
        </p:nvCxnSpPr>
        <p:spPr>
          <a:xfrm>
            <a:off x="6114989" y="5087098"/>
            <a:ext cx="296266" cy="430134"/>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90387F3A-2CBA-438C-8991-9094233390D4}"/>
              </a:ext>
            </a:extLst>
          </p:cNvPr>
          <p:cNvSpPr txBox="1"/>
          <p:nvPr/>
        </p:nvSpPr>
        <p:spPr>
          <a:xfrm>
            <a:off x="6411255" y="5381947"/>
            <a:ext cx="5655552" cy="923330"/>
          </a:xfrm>
          <a:prstGeom prst="rect">
            <a:avLst/>
          </a:prstGeom>
          <a:noFill/>
        </p:spPr>
        <p:txBody>
          <a:bodyPr wrap="square" rtlCol="0">
            <a:spAutoFit/>
          </a:bodyPr>
          <a:lstStyle/>
          <a:p>
            <a:r>
              <a:rPr lang="es-AR" dirty="0"/>
              <a:t>Cuando un segmento es asignado para crear un programa en </a:t>
            </a:r>
            <a:r>
              <a:rPr lang="es-AR" dirty="0" err="1"/>
              <a:t>Assembler</a:t>
            </a:r>
            <a:r>
              <a:rPr lang="es-AR" dirty="0"/>
              <a:t>, el segmento se divide lógicamente en 3 partes: Código, Datos y Pila.</a:t>
            </a:r>
          </a:p>
        </p:txBody>
      </p:sp>
      <p:sp>
        <p:nvSpPr>
          <p:cNvPr id="37" name="TextBox 36">
            <a:extLst>
              <a:ext uri="{FF2B5EF4-FFF2-40B4-BE49-F238E27FC236}">
                <a16:creationId xmlns:a16="http://schemas.microsoft.com/office/drawing/2014/main" id="{FFEC59C9-40EA-42BB-85D1-6A06A34B248D}"/>
              </a:ext>
            </a:extLst>
          </p:cNvPr>
          <p:cNvSpPr txBox="1"/>
          <p:nvPr/>
        </p:nvSpPr>
        <p:spPr>
          <a:xfrm>
            <a:off x="5788378" y="4019872"/>
            <a:ext cx="673012" cy="276999"/>
          </a:xfrm>
          <a:prstGeom prst="rect">
            <a:avLst/>
          </a:prstGeom>
          <a:noFill/>
        </p:spPr>
        <p:txBody>
          <a:bodyPr wrap="square" rtlCol="0">
            <a:spAutoFit/>
          </a:bodyPr>
          <a:lstStyle/>
          <a:p>
            <a:r>
              <a:rPr lang="es-AR" sz="1200" dirty="0"/>
              <a:t>Código</a:t>
            </a:r>
          </a:p>
        </p:txBody>
      </p:sp>
      <p:sp>
        <p:nvSpPr>
          <p:cNvPr id="38" name="TextBox 37">
            <a:extLst>
              <a:ext uri="{FF2B5EF4-FFF2-40B4-BE49-F238E27FC236}">
                <a16:creationId xmlns:a16="http://schemas.microsoft.com/office/drawing/2014/main" id="{C5E6218B-072F-42FD-8821-663AD01FCE8A}"/>
              </a:ext>
            </a:extLst>
          </p:cNvPr>
          <p:cNvSpPr txBox="1"/>
          <p:nvPr/>
        </p:nvSpPr>
        <p:spPr>
          <a:xfrm>
            <a:off x="5781440" y="4376137"/>
            <a:ext cx="673012" cy="276999"/>
          </a:xfrm>
          <a:prstGeom prst="rect">
            <a:avLst/>
          </a:prstGeom>
          <a:noFill/>
        </p:spPr>
        <p:txBody>
          <a:bodyPr wrap="square" rtlCol="0">
            <a:spAutoFit/>
          </a:bodyPr>
          <a:lstStyle/>
          <a:p>
            <a:r>
              <a:rPr lang="es-AR" sz="1200" dirty="0"/>
              <a:t>Datos</a:t>
            </a:r>
          </a:p>
        </p:txBody>
      </p:sp>
      <p:sp>
        <p:nvSpPr>
          <p:cNvPr id="39" name="TextBox 38">
            <a:extLst>
              <a:ext uri="{FF2B5EF4-FFF2-40B4-BE49-F238E27FC236}">
                <a16:creationId xmlns:a16="http://schemas.microsoft.com/office/drawing/2014/main" id="{C79C867C-D201-4DD3-8B2A-777E5EF3287A}"/>
              </a:ext>
            </a:extLst>
          </p:cNvPr>
          <p:cNvSpPr txBox="1"/>
          <p:nvPr/>
        </p:nvSpPr>
        <p:spPr>
          <a:xfrm>
            <a:off x="5853448" y="4724550"/>
            <a:ext cx="673012" cy="276999"/>
          </a:xfrm>
          <a:prstGeom prst="rect">
            <a:avLst/>
          </a:prstGeom>
          <a:noFill/>
        </p:spPr>
        <p:txBody>
          <a:bodyPr wrap="square" rtlCol="0">
            <a:spAutoFit/>
          </a:bodyPr>
          <a:lstStyle/>
          <a:p>
            <a:r>
              <a:rPr lang="es-AR" sz="1200" dirty="0"/>
              <a:t>Pila</a:t>
            </a:r>
          </a:p>
        </p:txBody>
      </p:sp>
    </p:spTree>
    <p:extLst>
      <p:ext uri="{BB962C8B-B14F-4D97-AF65-F5344CB8AC3E}">
        <p14:creationId xmlns:p14="http://schemas.microsoft.com/office/powerpoint/2010/main" val="8579351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AR" dirty="0"/>
              <a:t>CPU – Memoria Principal – Modo real</a:t>
            </a:r>
          </a:p>
        </p:txBody>
      </p:sp>
      <p:sp>
        <p:nvSpPr>
          <p:cNvPr id="7" name="Marcador de pie de página 6"/>
          <p:cNvSpPr>
            <a:spLocks noGrp="1"/>
          </p:cNvSpPr>
          <p:nvPr>
            <p:ph type="ftr" sz="quarter" idx="11"/>
          </p:nvPr>
        </p:nvSpPr>
        <p:spPr/>
        <p:txBody>
          <a:bodyPr/>
          <a:lstStyle/>
          <a:p>
            <a:r>
              <a:rPr lang="en-US" dirty="0" err="1"/>
              <a:t>Arquitectura</a:t>
            </a:r>
            <a:r>
              <a:rPr lang="en-US" dirty="0"/>
              <a:t> de </a:t>
            </a:r>
            <a:r>
              <a:rPr lang="en-US" dirty="0" err="1"/>
              <a:t>Computadores</a:t>
            </a:r>
            <a:endParaRPr lang="en-US" dirty="0"/>
          </a:p>
        </p:txBody>
      </p:sp>
      <p:sp>
        <p:nvSpPr>
          <p:cNvPr id="8" name="Marcador de número de diapositiva 7"/>
          <p:cNvSpPr>
            <a:spLocks noGrp="1"/>
          </p:cNvSpPr>
          <p:nvPr>
            <p:ph type="sldNum" sz="quarter" idx="12"/>
          </p:nvPr>
        </p:nvSpPr>
        <p:spPr/>
        <p:txBody>
          <a:bodyPr/>
          <a:lstStyle/>
          <a:p>
            <a:fld id="{E5137D0E-4A4F-4307-8994-C1891D747D59}" type="slidenum">
              <a:rPr lang="en-US" smtClean="0"/>
              <a:t>6</a:t>
            </a:fld>
            <a:endParaRPr lang="en-US" dirty="0"/>
          </a:p>
        </p:txBody>
      </p:sp>
      <p:sp>
        <p:nvSpPr>
          <p:cNvPr id="9" name="TextBox 8">
            <a:extLst>
              <a:ext uri="{FF2B5EF4-FFF2-40B4-BE49-F238E27FC236}">
                <a16:creationId xmlns:a16="http://schemas.microsoft.com/office/drawing/2014/main" id="{47BE571F-2055-485C-9FD3-0BCC4F25D872}"/>
              </a:ext>
            </a:extLst>
          </p:cNvPr>
          <p:cNvSpPr txBox="1"/>
          <p:nvPr/>
        </p:nvSpPr>
        <p:spPr>
          <a:xfrm>
            <a:off x="304038" y="2195572"/>
            <a:ext cx="2471737" cy="369332"/>
          </a:xfrm>
          <a:prstGeom prst="rect">
            <a:avLst/>
          </a:prstGeom>
          <a:noFill/>
          <a:ln>
            <a:noFill/>
          </a:ln>
        </p:spPr>
        <p:txBody>
          <a:bodyPr wrap="square" rtlCol="0">
            <a:spAutoFit/>
          </a:bodyPr>
          <a:lstStyle/>
          <a:p>
            <a:r>
              <a:rPr lang="es-AR" dirty="0"/>
              <a:t>CPU = CU + ALU</a:t>
            </a:r>
          </a:p>
        </p:txBody>
      </p:sp>
      <p:sp>
        <p:nvSpPr>
          <p:cNvPr id="11" name="Rectangle 10">
            <a:extLst>
              <a:ext uri="{FF2B5EF4-FFF2-40B4-BE49-F238E27FC236}">
                <a16:creationId xmlns:a16="http://schemas.microsoft.com/office/drawing/2014/main" id="{5EADCEB0-D947-4A8C-BB6C-4BBAEC7C8BF3}"/>
              </a:ext>
            </a:extLst>
          </p:cNvPr>
          <p:cNvSpPr/>
          <p:nvPr/>
        </p:nvSpPr>
        <p:spPr>
          <a:xfrm>
            <a:off x="1053852" y="2564904"/>
            <a:ext cx="2012926" cy="30963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2" name="Rectangle 11">
            <a:extLst>
              <a:ext uri="{FF2B5EF4-FFF2-40B4-BE49-F238E27FC236}">
                <a16:creationId xmlns:a16="http://schemas.microsoft.com/office/drawing/2014/main" id="{3F2168AD-96A6-4A66-B51E-8E4F85DE4D4A}"/>
              </a:ext>
            </a:extLst>
          </p:cNvPr>
          <p:cNvSpPr/>
          <p:nvPr/>
        </p:nvSpPr>
        <p:spPr>
          <a:xfrm>
            <a:off x="2187347" y="2564904"/>
            <a:ext cx="879431" cy="80139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s-AR" dirty="0"/>
              <a:t>MMU</a:t>
            </a:r>
          </a:p>
        </p:txBody>
      </p:sp>
      <p:sp>
        <p:nvSpPr>
          <p:cNvPr id="13" name="Rectangle 12">
            <a:extLst>
              <a:ext uri="{FF2B5EF4-FFF2-40B4-BE49-F238E27FC236}">
                <a16:creationId xmlns:a16="http://schemas.microsoft.com/office/drawing/2014/main" id="{7C6CACA4-49D8-4972-8785-C8942D552499}"/>
              </a:ext>
            </a:extLst>
          </p:cNvPr>
          <p:cNvSpPr/>
          <p:nvPr/>
        </p:nvSpPr>
        <p:spPr>
          <a:xfrm>
            <a:off x="1277018" y="3466554"/>
            <a:ext cx="1152128" cy="28803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4" name="TextBox 13">
            <a:extLst>
              <a:ext uri="{FF2B5EF4-FFF2-40B4-BE49-F238E27FC236}">
                <a16:creationId xmlns:a16="http://schemas.microsoft.com/office/drawing/2014/main" id="{826EFD9A-42EC-4A54-AABE-B80DE919AA2C}"/>
              </a:ext>
            </a:extLst>
          </p:cNvPr>
          <p:cNvSpPr txBox="1"/>
          <p:nvPr/>
        </p:nvSpPr>
        <p:spPr>
          <a:xfrm>
            <a:off x="1011753" y="3023090"/>
            <a:ext cx="1152128" cy="338554"/>
          </a:xfrm>
          <a:prstGeom prst="rect">
            <a:avLst/>
          </a:prstGeom>
          <a:noFill/>
        </p:spPr>
        <p:txBody>
          <a:bodyPr wrap="square" rtlCol="0">
            <a:spAutoFit/>
          </a:bodyPr>
          <a:lstStyle/>
          <a:p>
            <a:r>
              <a:rPr lang="es-AR" sz="1600" dirty="0"/>
              <a:t>Registros</a:t>
            </a:r>
          </a:p>
        </p:txBody>
      </p:sp>
      <p:sp>
        <p:nvSpPr>
          <p:cNvPr id="15" name="Rectangle 14">
            <a:extLst>
              <a:ext uri="{FF2B5EF4-FFF2-40B4-BE49-F238E27FC236}">
                <a16:creationId xmlns:a16="http://schemas.microsoft.com/office/drawing/2014/main" id="{5352B5FC-8B56-4424-A5F5-A4FE60CFDBED}"/>
              </a:ext>
            </a:extLst>
          </p:cNvPr>
          <p:cNvSpPr/>
          <p:nvPr/>
        </p:nvSpPr>
        <p:spPr>
          <a:xfrm>
            <a:off x="17589" y="5764668"/>
            <a:ext cx="1080120" cy="54060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1200" dirty="0">
                <a:solidFill>
                  <a:schemeClr val="tx1"/>
                </a:solidFill>
              </a:rPr>
              <a:t>Reloj y Secuenciador</a:t>
            </a:r>
          </a:p>
        </p:txBody>
      </p:sp>
      <p:sp>
        <p:nvSpPr>
          <p:cNvPr id="16" name="Rectangle 15">
            <a:extLst>
              <a:ext uri="{FF2B5EF4-FFF2-40B4-BE49-F238E27FC236}">
                <a16:creationId xmlns:a16="http://schemas.microsoft.com/office/drawing/2014/main" id="{7E41CB7A-4530-4452-99E5-1298E70BFBA2}"/>
              </a:ext>
            </a:extLst>
          </p:cNvPr>
          <p:cNvSpPr/>
          <p:nvPr/>
        </p:nvSpPr>
        <p:spPr>
          <a:xfrm>
            <a:off x="5734372" y="2314056"/>
            <a:ext cx="1987289" cy="298864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7" name="TextBox 16">
            <a:extLst>
              <a:ext uri="{FF2B5EF4-FFF2-40B4-BE49-F238E27FC236}">
                <a16:creationId xmlns:a16="http://schemas.microsoft.com/office/drawing/2014/main" id="{7564D25A-AD24-412C-9E3C-5DD7668F3DD2}"/>
              </a:ext>
            </a:extLst>
          </p:cNvPr>
          <p:cNvSpPr txBox="1"/>
          <p:nvPr/>
        </p:nvSpPr>
        <p:spPr>
          <a:xfrm>
            <a:off x="6499278" y="1899921"/>
            <a:ext cx="2160240" cy="369332"/>
          </a:xfrm>
          <a:prstGeom prst="rect">
            <a:avLst/>
          </a:prstGeom>
          <a:noFill/>
        </p:spPr>
        <p:txBody>
          <a:bodyPr wrap="square" rtlCol="0">
            <a:spAutoFit/>
          </a:bodyPr>
          <a:lstStyle/>
          <a:p>
            <a:r>
              <a:rPr lang="es-AR" dirty="0"/>
              <a:t>Memoria Principal</a:t>
            </a:r>
          </a:p>
        </p:txBody>
      </p:sp>
      <p:cxnSp>
        <p:nvCxnSpPr>
          <p:cNvPr id="19" name="Connector: Elbow 18">
            <a:extLst>
              <a:ext uri="{FF2B5EF4-FFF2-40B4-BE49-F238E27FC236}">
                <a16:creationId xmlns:a16="http://schemas.microsoft.com/office/drawing/2014/main" id="{75548503-0049-4AE2-946E-93AC495961F1}"/>
              </a:ext>
            </a:extLst>
          </p:cNvPr>
          <p:cNvCxnSpPr>
            <a:cxnSpLocks/>
            <a:stCxn id="15" idx="0"/>
            <a:endCxn id="11" idx="1"/>
          </p:cNvCxnSpPr>
          <p:nvPr/>
        </p:nvCxnSpPr>
        <p:spPr>
          <a:xfrm rot="5400000" flipH="1" flipV="1">
            <a:off x="-20046" y="4690771"/>
            <a:ext cx="1651592" cy="496203"/>
          </a:xfrm>
          <a:prstGeom prst="bentConnector2">
            <a:avLst/>
          </a:prstGeom>
          <a:ln>
            <a:solidFill>
              <a:schemeClr val="accent1"/>
            </a:solidFill>
            <a:tailEnd type="none"/>
          </a:ln>
        </p:spPr>
        <p:style>
          <a:lnRef idx="1">
            <a:schemeClr val="accent1"/>
          </a:lnRef>
          <a:fillRef idx="0">
            <a:schemeClr val="accent1"/>
          </a:fillRef>
          <a:effectRef idx="0">
            <a:schemeClr val="accent1"/>
          </a:effectRef>
          <a:fontRef idx="minor">
            <a:schemeClr val="tx1"/>
          </a:fontRef>
        </p:style>
      </p:cxnSp>
      <p:sp>
        <p:nvSpPr>
          <p:cNvPr id="22" name="Arrow: Left-Right 21">
            <a:extLst>
              <a:ext uri="{FF2B5EF4-FFF2-40B4-BE49-F238E27FC236}">
                <a16:creationId xmlns:a16="http://schemas.microsoft.com/office/drawing/2014/main" id="{26F8B1D8-734B-40C5-9152-CFD7D42E669A}"/>
              </a:ext>
            </a:extLst>
          </p:cNvPr>
          <p:cNvSpPr/>
          <p:nvPr/>
        </p:nvSpPr>
        <p:spPr>
          <a:xfrm>
            <a:off x="3142083" y="5298039"/>
            <a:ext cx="2535141" cy="507225"/>
          </a:xfrm>
          <a:prstGeom prst="leftRightArrow">
            <a:avLst>
              <a:gd name="adj1" fmla="val 38733"/>
              <a:gd name="adj2" fmla="val 50000"/>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24" name="TextBox 23">
            <a:extLst>
              <a:ext uri="{FF2B5EF4-FFF2-40B4-BE49-F238E27FC236}">
                <a16:creationId xmlns:a16="http://schemas.microsoft.com/office/drawing/2014/main" id="{1FF6C66B-FBEC-4052-A8AF-CBC140198C7E}"/>
              </a:ext>
            </a:extLst>
          </p:cNvPr>
          <p:cNvSpPr txBox="1"/>
          <p:nvPr/>
        </p:nvSpPr>
        <p:spPr>
          <a:xfrm>
            <a:off x="3469254" y="5131658"/>
            <a:ext cx="1468708" cy="369332"/>
          </a:xfrm>
          <a:prstGeom prst="rect">
            <a:avLst/>
          </a:prstGeom>
          <a:noFill/>
        </p:spPr>
        <p:txBody>
          <a:bodyPr wrap="square" rtlCol="0">
            <a:spAutoFit/>
          </a:bodyPr>
          <a:lstStyle/>
          <a:p>
            <a:r>
              <a:rPr lang="es-AR" dirty="0"/>
              <a:t>Bus de datos</a:t>
            </a:r>
          </a:p>
        </p:txBody>
      </p:sp>
      <p:sp>
        <p:nvSpPr>
          <p:cNvPr id="25" name="Arrow: Right 24">
            <a:extLst>
              <a:ext uri="{FF2B5EF4-FFF2-40B4-BE49-F238E27FC236}">
                <a16:creationId xmlns:a16="http://schemas.microsoft.com/office/drawing/2014/main" id="{FD14DCAC-2D11-40EC-BC33-CC76EDAC416B}"/>
              </a:ext>
            </a:extLst>
          </p:cNvPr>
          <p:cNvSpPr/>
          <p:nvPr/>
        </p:nvSpPr>
        <p:spPr>
          <a:xfrm>
            <a:off x="3090244" y="2620751"/>
            <a:ext cx="2024175" cy="718268"/>
          </a:xfrm>
          <a:prstGeom prst="rightArrow">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dirty="0"/>
          </a:p>
        </p:txBody>
      </p:sp>
      <p:sp>
        <p:nvSpPr>
          <p:cNvPr id="26" name="TextBox 25">
            <a:extLst>
              <a:ext uri="{FF2B5EF4-FFF2-40B4-BE49-F238E27FC236}">
                <a16:creationId xmlns:a16="http://schemas.microsoft.com/office/drawing/2014/main" id="{EB0C876F-1507-40C8-852B-C71868242D5F}"/>
              </a:ext>
            </a:extLst>
          </p:cNvPr>
          <p:cNvSpPr txBox="1"/>
          <p:nvPr/>
        </p:nvSpPr>
        <p:spPr>
          <a:xfrm>
            <a:off x="3105016" y="2810788"/>
            <a:ext cx="2144495" cy="369332"/>
          </a:xfrm>
          <a:prstGeom prst="rect">
            <a:avLst/>
          </a:prstGeom>
          <a:noFill/>
        </p:spPr>
        <p:txBody>
          <a:bodyPr wrap="square" rtlCol="0">
            <a:spAutoFit/>
          </a:bodyPr>
          <a:lstStyle/>
          <a:p>
            <a:r>
              <a:rPr lang="es-AR" dirty="0"/>
              <a:t>Bus de direcciones</a:t>
            </a:r>
          </a:p>
        </p:txBody>
      </p:sp>
      <p:cxnSp>
        <p:nvCxnSpPr>
          <p:cNvPr id="30" name="Connector: Elbow 29">
            <a:extLst>
              <a:ext uri="{FF2B5EF4-FFF2-40B4-BE49-F238E27FC236}">
                <a16:creationId xmlns:a16="http://schemas.microsoft.com/office/drawing/2014/main" id="{567584AA-F0F3-49D1-A665-5C218BE157E6}"/>
              </a:ext>
            </a:extLst>
          </p:cNvPr>
          <p:cNvCxnSpPr>
            <a:cxnSpLocks/>
            <a:stCxn id="11" idx="0"/>
            <a:endCxn id="3" idx="0"/>
          </p:cNvCxnSpPr>
          <p:nvPr/>
        </p:nvCxnSpPr>
        <p:spPr>
          <a:xfrm rot="5400000" flipH="1" flipV="1">
            <a:off x="4096361" y="250358"/>
            <a:ext cx="278500" cy="4350592"/>
          </a:xfrm>
          <a:prstGeom prst="bentConnector3">
            <a:avLst>
              <a:gd name="adj1" fmla="val 182083"/>
            </a:avLst>
          </a:prstGeom>
          <a:ln w="28575" cmpd="sng">
            <a:solidFill>
              <a:srgbClr val="C0000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E12F0518-A04D-4BEE-B060-49178D278047}"/>
              </a:ext>
            </a:extLst>
          </p:cNvPr>
          <p:cNvSpPr txBox="1"/>
          <p:nvPr/>
        </p:nvSpPr>
        <p:spPr>
          <a:xfrm>
            <a:off x="3338006" y="1700808"/>
            <a:ext cx="1731204" cy="369332"/>
          </a:xfrm>
          <a:prstGeom prst="rect">
            <a:avLst/>
          </a:prstGeom>
          <a:noFill/>
        </p:spPr>
        <p:txBody>
          <a:bodyPr wrap="square" rtlCol="0">
            <a:spAutoFit/>
          </a:bodyPr>
          <a:lstStyle/>
          <a:p>
            <a:r>
              <a:rPr lang="es-AR" dirty="0"/>
              <a:t>Bus de Control</a:t>
            </a:r>
          </a:p>
        </p:txBody>
      </p:sp>
      <p:sp>
        <p:nvSpPr>
          <p:cNvPr id="3" name="TextBox 2">
            <a:extLst>
              <a:ext uri="{FF2B5EF4-FFF2-40B4-BE49-F238E27FC236}">
                <a16:creationId xmlns:a16="http://schemas.microsoft.com/office/drawing/2014/main" id="{DA2AAA00-C3D6-4EB7-8DCE-ACB2CF7F1D15}"/>
              </a:ext>
            </a:extLst>
          </p:cNvPr>
          <p:cNvSpPr txBox="1"/>
          <p:nvPr/>
        </p:nvSpPr>
        <p:spPr>
          <a:xfrm>
            <a:off x="5863306" y="2286404"/>
            <a:ext cx="1095202" cy="307777"/>
          </a:xfrm>
          <a:prstGeom prst="rect">
            <a:avLst/>
          </a:prstGeom>
          <a:noFill/>
        </p:spPr>
        <p:txBody>
          <a:bodyPr wrap="square" rtlCol="0">
            <a:spAutoFit/>
          </a:bodyPr>
          <a:lstStyle/>
          <a:p>
            <a:r>
              <a:rPr lang="es-AR" sz="1400" dirty="0"/>
              <a:t>Segmento</a:t>
            </a:r>
          </a:p>
        </p:txBody>
      </p:sp>
      <p:sp>
        <p:nvSpPr>
          <p:cNvPr id="5" name="Rectangle 4">
            <a:extLst>
              <a:ext uri="{FF2B5EF4-FFF2-40B4-BE49-F238E27FC236}">
                <a16:creationId xmlns:a16="http://schemas.microsoft.com/office/drawing/2014/main" id="{76AA58E3-8A58-48E3-B95E-2A3A17EF48B8}"/>
              </a:ext>
            </a:extLst>
          </p:cNvPr>
          <p:cNvSpPr/>
          <p:nvPr/>
        </p:nvSpPr>
        <p:spPr>
          <a:xfrm>
            <a:off x="5878388" y="2608899"/>
            <a:ext cx="1293112" cy="2548293"/>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8" name="TextBox 17">
            <a:extLst>
              <a:ext uri="{FF2B5EF4-FFF2-40B4-BE49-F238E27FC236}">
                <a16:creationId xmlns:a16="http://schemas.microsoft.com/office/drawing/2014/main" id="{E2B82A73-71B4-4612-A80F-90F2D54FECAE}"/>
              </a:ext>
            </a:extLst>
          </p:cNvPr>
          <p:cNvSpPr txBox="1"/>
          <p:nvPr/>
        </p:nvSpPr>
        <p:spPr>
          <a:xfrm>
            <a:off x="8518071" y="2091467"/>
            <a:ext cx="3990175" cy="3416320"/>
          </a:xfrm>
          <a:prstGeom prst="rect">
            <a:avLst/>
          </a:prstGeom>
          <a:noFill/>
        </p:spPr>
        <p:txBody>
          <a:bodyPr wrap="square" rtlCol="0">
            <a:spAutoFit/>
          </a:bodyPr>
          <a:lstStyle/>
          <a:p>
            <a:r>
              <a:rPr lang="es-AR" dirty="0"/>
              <a:t>-a</a:t>
            </a:r>
          </a:p>
          <a:p>
            <a:r>
              <a:rPr lang="es-AR" dirty="0"/>
              <a:t>13E0:0100 </a:t>
            </a:r>
            <a:r>
              <a:rPr lang="es-AR" dirty="0" err="1"/>
              <a:t>mov</a:t>
            </a:r>
            <a:r>
              <a:rPr lang="es-AR" dirty="0"/>
              <a:t> ax,0002</a:t>
            </a:r>
          </a:p>
          <a:p>
            <a:r>
              <a:rPr lang="es-AR" dirty="0"/>
              <a:t>13E0:0103 </a:t>
            </a:r>
            <a:r>
              <a:rPr lang="es-AR" dirty="0" err="1"/>
              <a:t>mov</a:t>
            </a:r>
            <a:r>
              <a:rPr lang="es-AR" dirty="0"/>
              <a:t> bx,0004</a:t>
            </a:r>
          </a:p>
          <a:p>
            <a:r>
              <a:rPr lang="es-AR" dirty="0"/>
              <a:t>13E0:0106 </a:t>
            </a:r>
            <a:r>
              <a:rPr lang="es-AR" dirty="0" err="1"/>
              <a:t>add</a:t>
            </a:r>
            <a:r>
              <a:rPr lang="es-AR" dirty="0"/>
              <a:t> </a:t>
            </a:r>
            <a:r>
              <a:rPr lang="es-AR" dirty="0" err="1"/>
              <a:t>ax,bx</a:t>
            </a:r>
            <a:endParaRPr lang="es-AR" dirty="0"/>
          </a:p>
          <a:p>
            <a:r>
              <a:rPr lang="es-AR" dirty="0"/>
              <a:t>13E0:0108 </a:t>
            </a:r>
            <a:r>
              <a:rPr lang="es-AR" dirty="0" err="1"/>
              <a:t>int</a:t>
            </a:r>
            <a:r>
              <a:rPr lang="es-AR" dirty="0"/>
              <a:t> 20</a:t>
            </a:r>
          </a:p>
          <a:p>
            <a:r>
              <a:rPr lang="es-AR" dirty="0"/>
              <a:t>13E0:010A</a:t>
            </a:r>
          </a:p>
          <a:p>
            <a:pPr>
              <a:buClr>
                <a:srgbClr val="C00000"/>
              </a:buClr>
            </a:pPr>
            <a:endParaRPr lang="es-AR" dirty="0"/>
          </a:p>
          <a:p>
            <a:pPr>
              <a:buClr>
                <a:srgbClr val="C00000"/>
              </a:buClr>
            </a:pPr>
            <a:r>
              <a:rPr lang="es-AR" dirty="0"/>
              <a:t>-u</a:t>
            </a:r>
          </a:p>
          <a:p>
            <a:pPr>
              <a:buClr>
                <a:srgbClr val="C00000"/>
              </a:buClr>
            </a:pPr>
            <a:r>
              <a:rPr lang="es-AR" dirty="0"/>
              <a:t>13E0:0100 B80200   MOV     AX,0002</a:t>
            </a:r>
          </a:p>
          <a:p>
            <a:pPr>
              <a:buClr>
                <a:srgbClr val="C00000"/>
              </a:buClr>
            </a:pPr>
            <a:r>
              <a:rPr lang="es-AR" dirty="0"/>
              <a:t>13E0:0103 BB0400   MOV     BX,0004</a:t>
            </a:r>
          </a:p>
          <a:p>
            <a:pPr>
              <a:buClr>
                <a:srgbClr val="C00000"/>
              </a:buClr>
            </a:pPr>
            <a:r>
              <a:rPr lang="es-AR" dirty="0"/>
              <a:t>13E0:0106 01D8       ADD     AX,BX</a:t>
            </a:r>
          </a:p>
          <a:p>
            <a:pPr>
              <a:buClr>
                <a:srgbClr val="C00000"/>
              </a:buClr>
            </a:pPr>
            <a:r>
              <a:rPr lang="es-AR" dirty="0"/>
              <a:t>13E0:0108 CD20       INT     20</a:t>
            </a:r>
            <a:endParaRPr lang="es-AR" b="1" dirty="0"/>
          </a:p>
        </p:txBody>
      </p:sp>
      <p:cxnSp>
        <p:nvCxnSpPr>
          <p:cNvPr id="23" name="Straight Connector 22">
            <a:extLst>
              <a:ext uri="{FF2B5EF4-FFF2-40B4-BE49-F238E27FC236}">
                <a16:creationId xmlns:a16="http://schemas.microsoft.com/office/drawing/2014/main" id="{24FC67D0-8799-4F07-A159-89E263C36504}"/>
              </a:ext>
            </a:extLst>
          </p:cNvPr>
          <p:cNvCxnSpPr>
            <a:cxnSpLocks/>
          </p:cNvCxnSpPr>
          <p:nvPr/>
        </p:nvCxnSpPr>
        <p:spPr>
          <a:xfrm>
            <a:off x="5878388" y="3573016"/>
            <a:ext cx="1293112" cy="0"/>
          </a:xfrm>
          <a:prstGeom prst="line">
            <a:avLst/>
          </a:prstGeom>
          <a:ln w="19050">
            <a:solidFill>
              <a:schemeClr val="tx1">
                <a:lumMod val="65000"/>
                <a:lumOff val="3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27D9C884-3A63-4921-A05A-C5AA48665BA8}"/>
              </a:ext>
            </a:extLst>
          </p:cNvPr>
          <p:cNvCxnSpPr>
            <a:cxnSpLocks/>
          </p:cNvCxnSpPr>
          <p:nvPr/>
        </p:nvCxnSpPr>
        <p:spPr>
          <a:xfrm>
            <a:off x="5878388" y="4408107"/>
            <a:ext cx="1283106" cy="0"/>
          </a:xfrm>
          <a:prstGeom prst="line">
            <a:avLst/>
          </a:prstGeom>
          <a:ln w="19050">
            <a:solidFill>
              <a:schemeClr val="tx1">
                <a:lumMod val="65000"/>
                <a:lumOff val="35000"/>
              </a:schemeClr>
            </a:solidFill>
            <a:tailEnd type="non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FFEC59C9-40EA-42BB-85D1-6A06A34B248D}"/>
              </a:ext>
            </a:extLst>
          </p:cNvPr>
          <p:cNvSpPr txBox="1"/>
          <p:nvPr/>
        </p:nvSpPr>
        <p:spPr>
          <a:xfrm>
            <a:off x="7124135" y="2935977"/>
            <a:ext cx="673012" cy="276999"/>
          </a:xfrm>
          <a:prstGeom prst="rect">
            <a:avLst/>
          </a:prstGeom>
          <a:noFill/>
        </p:spPr>
        <p:txBody>
          <a:bodyPr wrap="square" rtlCol="0">
            <a:spAutoFit/>
          </a:bodyPr>
          <a:lstStyle/>
          <a:p>
            <a:r>
              <a:rPr lang="es-AR" sz="1200" dirty="0"/>
              <a:t>Código</a:t>
            </a:r>
          </a:p>
        </p:txBody>
      </p:sp>
      <p:sp>
        <p:nvSpPr>
          <p:cNvPr id="38" name="TextBox 37">
            <a:extLst>
              <a:ext uri="{FF2B5EF4-FFF2-40B4-BE49-F238E27FC236}">
                <a16:creationId xmlns:a16="http://schemas.microsoft.com/office/drawing/2014/main" id="{C5E6218B-072F-42FD-8821-663AD01FCE8A}"/>
              </a:ext>
            </a:extLst>
          </p:cNvPr>
          <p:cNvSpPr txBox="1"/>
          <p:nvPr/>
        </p:nvSpPr>
        <p:spPr>
          <a:xfrm>
            <a:off x="7160380" y="3789040"/>
            <a:ext cx="673012" cy="276999"/>
          </a:xfrm>
          <a:prstGeom prst="rect">
            <a:avLst/>
          </a:prstGeom>
          <a:noFill/>
        </p:spPr>
        <p:txBody>
          <a:bodyPr wrap="square" rtlCol="0">
            <a:spAutoFit/>
          </a:bodyPr>
          <a:lstStyle/>
          <a:p>
            <a:r>
              <a:rPr lang="es-AR" sz="1200" dirty="0"/>
              <a:t>Datos</a:t>
            </a:r>
          </a:p>
        </p:txBody>
      </p:sp>
      <p:sp>
        <p:nvSpPr>
          <p:cNvPr id="39" name="TextBox 38">
            <a:extLst>
              <a:ext uri="{FF2B5EF4-FFF2-40B4-BE49-F238E27FC236}">
                <a16:creationId xmlns:a16="http://schemas.microsoft.com/office/drawing/2014/main" id="{C79C867C-D201-4DD3-8B2A-777E5EF3287A}"/>
              </a:ext>
            </a:extLst>
          </p:cNvPr>
          <p:cNvSpPr txBox="1"/>
          <p:nvPr/>
        </p:nvSpPr>
        <p:spPr>
          <a:xfrm>
            <a:off x="7221600" y="4520153"/>
            <a:ext cx="673012" cy="276999"/>
          </a:xfrm>
          <a:prstGeom prst="rect">
            <a:avLst/>
          </a:prstGeom>
          <a:noFill/>
        </p:spPr>
        <p:txBody>
          <a:bodyPr wrap="square" rtlCol="0">
            <a:spAutoFit/>
          </a:bodyPr>
          <a:lstStyle/>
          <a:p>
            <a:r>
              <a:rPr lang="es-AR" sz="1200" dirty="0"/>
              <a:t>Pila</a:t>
            </a:r>
          </a:p>
        </p:txBody>
      </p:sp>
      <p:sp>
        <p:nvSpPr>
          <p:cNvPr id="35" name="TextBox 34">
            <a:extLst>
              <a:ext uri="{FF2B5EF4-FFF2-40B4-BE49-F238E27FC236}">
                <a16:creationId xmlns:a16="http://schemas.microsoft.com/office/drawing/2014/main" id="{AB423831-1A4C-446A-8D18-4F2B3CD80ADB}"/>
              </a:ext>
            </a:extLst>
          </p:cNvPr>
          <p:cNvSpPr txBox="1"/>
          <p:nvPr/>
        </p:nvSpPr>
        <p:spPr>
          <a:xfrm>
            <a:off x="5446340" y="2368900"/>
            <a:ext cx="230885" cy="2893100"/>
          </a:xfrm>
          <a:prstGeom prst="rect">
            <a:avLst/>
          </a:prstGeom>
          <a:noFill/>
          <a:ln>
            <a:solidFill>
              <a:schemeClr val="tx1"/>
            </a:solidFill>
          </a:ln>
        </p:spPr>
        <p:txBody>
          <a:bodyPr wrap="square" rtlCol="0">
            <a:spAutoFit/>
          </a:bodyPr>
          <a:lstStyle/>
          <a:p>
            <a:r>
              <a:rPr lang="es-AR" sz="1400" dirty="0"/>
              <a:t>Decodifica</a:t>
            </a:r>
          </a:p>
          <a:p>
            <a:r>
              <a:rPr lang="es-AR" sz="1400" dirty="0" err="1"/>
              <a:t>dor</a:t>
            </a:r>
            <a:endParaRPr lang="es-AR" sz="1400" dirty="0"/>
          </a:p>
        </p:txBody>
      </p:sp>
      <p:sp>
        <p:nvSpPr>
          <p:cNvPr id="40" name="TextBox 39">
            <a:extLst>
              <a:ext uri="{FF2B5EF4-FFF2-40B4-BE49-F238E27FC236}">
                <a16:creationId xmlns:a16="http://schemas.microsoft.com/office/drawing/2014/main" id="{F80A03E0-D205-4C17-8B81-0FEF3D672625}"/>
              </a:ext>
            </a:extLst>
          </p:cNvPr>
          <p:cNvSpPr txBox="1"/>
          <p:nvPr/>
        </p:nvSpPr>
        <p:spPr>
          <a:xfrm>
            <a:off x="5164519" y="2564904"/>
            <a:ext cx="281821" cy="830997"/>
          </a:xfrm>
          <a:prstGeom prst="rect">
            <a:avLst/>
          </a:prstGeom>
          <a:noFill/>
          <a:ln>
            <a:solidFill>
              <a:schemeClr val="tx1"/>
            </a:solidFill>
          </a:ln>
        </p:spPr>
        <p:txBody>
          <a:bodyPr wrap="square" rtlCol="0">
            <a:spAutoFit/>
          </a:bodyPr>
          <a:lstStyle/>
          <a:p>
            <a:r>
              <a:rPr lang="es-AR" sz="1600" dirty="0"/>
              <a:t>MAR</a:t>
            </a:r>
          </a:p>
        </p:txBody>
      </p:sp>
      <p:sp>
        <p:nvSpPr>
          <p:cNvPr id="52" name="TextBox 51">
            <a:extLst>
              <a:ext uri="{FF2B5EF4-FFF2-40B4-BE49-F238E27FC236}">
                <a16:creationId xmlns:a16="http://schemas.microsoft.com/office/drawing/2014/main" id="{4D45D782-8CD4-4880-970E-64A7513F6B3B}"/>
              </a:ext>
            </a:extLst>
          </p:cNvPr>
          <p:cNvSpPr txBox="1"/>
          <p:nvPr/>
        </p:nvSpPr>
        <p:spPr>
          <a:xfrm>
            <a:off x="2542124" y="3429000"/>
            <a:ext cx="383936" cy="338554"/>
          </a:xfrm>
          <a:prstGeom prst="rect">
            <a:avLst/>
          </a:prstGeom>
          <a:noFill/>
        </p:spPr>
        <p:txBody>
          <a:bodyPr wrap="square" rtlCol="0">
            <a:spAutoFit/>
          </a:bodyPr>
          <a:lstStyle/>
          <a:p>
            <a:r>
              <a:rPr lang="es-AR" sz="1600" dirty="0"/>
              <a:t>IP</a:t>
            </a:r>
          </a:p>
        </p:txBody>
      </p:sp>
      <p:sp>
        <p:nvSpPr>
          <p:cNvPr id="53" name="Rectangle 52">
            <a:extLst>
              <a:ext uri="{FF2B5EF4-FFF2-40B4-BE49-F238E27FC236}">
                <a16:creationId xmlns:a16="http://schemas.microsoft.com/office/drawing/2014/main" id="{6FE970FD-72BE-4661-9A02-D93DC1EFA2B3}"/>
              </a:ext>
            </a:extLst>
          </p:cNvPr>
          <p:cNvSpPr/>
          <p:nvPr/>
        </p:nvSpPr>
        <p:spPr>
          <a:xfrm>
            <a:off x="1277018" y="3861048"/>
            <a:ext cx="1152128" cy="28803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54" name="TextBox 53">
            <a:extLst>
              <a:ext uri="{FF2B5EF4-FFF2-40B4-BE49-F238E27FC236}">
                <a16:creationId xmlns:a16="http://schemas.microsoft.com/office/drawing/2014/main" id="{4224A43F-2632-47D8-860A-D1AC49316ED2}"/>
              </a:ext>
            </a:extLst>
          </p:cNvPr>
          <p:cNvSpPr txBox="1"/>
          <p:nvPr/>
        </p:nvSpPr>
        <p:spPr>
          <a:xfrm>
            <a:off x="2566020" y="3810526"/>
            <a:ext cx="480500" cy="338554"/>
          </a:xfrm>
          <a:prstGeom prst="rect">
            <a:avLst/>
          </a:prstGeom>
          <a:noFill/>
        </p:spPr>
        <p:txBody>
          <a:bodyPr wrap="square" rtlCol="0">
            <a:spAutoFit/>
          </a:bodyPr>
          <a:lstStyle/>
          <a:p>
            <a:r>
              <a:rPr lang="es-AR" sz="1600" dirty="0"/>
              <a:t>DS</a:t>
            </a:r>
          </a:p>
        </p:txBody>
      </p:sp>
      <p:sp>
        <p:nvSpPr>
          <p:cNvPr id="55" name="Rectangle 54">
            <a:extLst>
              <a:ext uri="{FF2B5EF4-FFF2-40B4-BE49-F238E27FC236}">
                <a16:creationId xmlns:a16="http://schemas.microsoft.com/office/drawing/2014/main" id="{6C6C8648-0986-4E7F-94BF-3947B5E5BDE9}"/>
              </a:ext>
            </a:extLst>
          </p:cNvPr>
          <p:cNvSpPr/>
          <p:nvPr/>
        </p:nvSpPr>
        <p:spPr>
          <a:xfrm>
            <a:off x="1282658" y="4221088"/>
            <a:ext cx="1152128" cy="28803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56" name="TextBox 55">
            <a:extLst>
              <a:ext uri="{FF2B5EF4-FFF2-40B4-BE49-F238E27FC236}">
                <a16:creationId xmlns:a16="http://schemas.microsoft.com/office/drawing/2014/main" id="{723AFD2B-BDC6-4255-AD10-3FFDF248EE71}"/>
              </a:ext>
            </a:extLst>
          </p:cNvPr>
          <p:cNvSpPr txBox="1"/>
          <p:nvPr/>
        </p:nvSpPr>
        <p:spPr>
          <a:xfrm>
            <a:off x="2566019" y="4180438"/>
            <a:ext cx="480501" cy="338554"/>
          </a:xfrm>
          <a:prstGeom prst="rect">
            <a:avLst/>
          </a:prstGeom>
          <a:noFill/>
        </p:spPr>
        <p:txBody>
          <a:bodyPr wrap="square" rtlCol="0">
            <a:spAutoFit/>
          </a:bodyPr>
          <a:lstStyle/>
          <a:p>
            <a:r>
              <a:rPr lang="es-AR" sz="1600" dirty="0"/>
              <a:t>CS</a:t>
            </a:r>
          </a:p>
        </p:txBody>
      </p:sp>
      <p:sp>
        <p:nvSpPr>
          <p:cNvPr id="57" name="TextBox 56">
            <a:extLst>
              <a:ext uri="{FF2B5EF4-FFF2-40B4-BE49-F238E27FC236}">
                <a16:creationId xmlns:a16="http://schemas.microsoft.com/office/drawing/2014/main" id="{97BA9DA0-5614-452F-B0A8-B32C1714173D}"/>
              </a:ext>
            </a:extLst>
          </p:cNvPr>
          <p:cNvSpPr txBox="1"/>
          <p:nvPr/>
        </p:nvSpPr>
        <p:spPr>
          <a:xfrm>
            <a:off x="1064278" y="2526564"/>
            <a:ext cx="574279" cy="338554"/>
          </a:xfrm>
          <a:prstGeom prst="rect">
            <a:avLst/>
          </a:prstGeom>
          <a:noFill/>
        </p:spPr>
        <p:txBody>
          <a:bodyPr wrap="square" rtlCol="0">
            <a:spAutoFit/>
          </a:bodyPr>
          <a:lstStyle/>
          <a:p>
            <a:r>
              <a:rPr lang="es-AR" sz="1600" dirty="0"/>
              <a:t>CU</a:t>
            </a:r>
          </a:p>
        </p:txBody>
      </p:sp>
      <p:sp>
        <p:nvSpPr>
          <p:cNvPr id="63" name="Rectangle 62">
            <a:extLst>
              <a:ext uri="{FF2B5EF4-FFF2-40B4-BE49-F238E27FC236}">
                <a16:creationId xmlns:a16="http://schemas.microsoft.com/office/drawing/2014/main" id="{F970C109-DC4C-4B1F-883C-EDE32C525F7B}"/>
              </a:ext>
            </a:extLst>
          </p:cNvPr>
          <p:cNvSpPr/>
          <p:nvPr/>
        </p:nvSpPr>
        <p:spPr>
          <a:xfrm>
            <a:off x="1272421" y="4755362"/>
            <a:ext cx="1177794" cy="3385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71" name="TextBox 70">
            <a:extLst>
              <a:ext uri="{FF2B5EF4-FFF2-40B4-BE49-F238E27FC236}">
                <a16:creationId xmlns:a16="http://schemas.microsoft.com/office/drawing/2014/main" id="{959D4DFD-D1B3-4A3E-BF87-F8FFA2C72F62}"/>
              </a:ext>
            </a:extLst>
          </p:cNvPr>
          <p:cNvSpPr txBox="1"/>
          <p:nvPr/>
        </p:nvSpPr>
        <p:spPr>
          <a:xfrm>
            <a:off x="1250681" y="5085184"/>
            <a:ext cx="552985" cy="276999"/>
          </a:xfrm>
          <a:prstGeom prst="rect">
            <a:avLst/>
          </a:prstGeom>
          <a:noFill/>
        </p:spPr>
        <p:txBody>
          <a:bodyPr wrap="square" rtlCol="0">
            <a:spAutoFit/>
          </a:bodyPr>
          <a:lstStyle/>
          <a:p>
            <a:r>
              <a:rPr lang="es-AR" sz="1200" dirty="0"/>
              <a:t>COP</a:t>
            </a:r>
          </a:p>
        </p:txBody>
      </p:sp>
      <p:sp>
        <p:nvSpPr>
          <p:cNvPr id="72" name="TextBox 71">
            <a:extLst>
              <a:ext uri="{FF2B5EF4-FFF2-40B4-BE49-F238E27FC236}">
                <a16:creationId xmlns:a16="http://schemas.microsoft.com/office/drawing/2014/main" id="{16AA6F80-1D99-46D3-A730-8C5542A66A4D}"/>
              </a:ext>
            </a:extLst>
          </p:cNvPr>
          <p:cNvSpPr txBox="1"/>
          <p:nvPr/>
        </p:nvSpPr>
        <p:spPr>
          <a:xfrm>
            <a:off x="1868532" y="5085184"/>
            <a:ext cx="625480" cy="276999"/>
          </a:xfrm>
          <a:prstGeom prst="rect">
            <a:avLst/>
          </a:prstGeom>
          <a:noFill/>
        </p:spPr>
        <p:txBody>
          <a:bodyPr wrap="square" rtlCol="0">
            <a:spAutoFit/>
          </a:bodyPr>
          <a:lstStyle/>
          <a:p>
            <a:r>
              <a:rPr lang="es-AR" sz="1200" dirty="0"/>
              <a:t>DATA</a:t>
            </a:r>
          </a:p>
        </p:txBody>
      </p:sp>
      <p:cxnSp>
        <p:nvCxnSpPr>
          <p:cNvPr id="74" name="Straight Connector 73">
            <a:extLst>
              <a:ext uri="{FF2B5EF4-FFF2-40B4-BE49-F238E27FC236}">
                <a16:creationId xmlns:a16="http://schemas.microsoft.com/office/drawing/2014/main" id="{FCBB656F-9F3A-4A12-A7F5-1973CF15DC57}"/>
              </a:ext>
            </a:extLst>
          </p:cNvPr>
          <p:cNvCxnSpPr>
            <a:stCxn id="63" idx="0"/>
            <a:endCxn id="63" idx="2"/>
          </p:cNvCxnSpPr>
          <p:nvPr/>
        </p:nvCxnSpPr>
        <p:spPr>
          <a:xfrm>
            <a:off x="1861318" y="4755362"/>
            <a:ext cx="0" cy="338554"/>
          </a:xfrm>
          <a:prstGeom prst="line">
            <a:avLst/>
          </a:prstGeom>
          <a:ln>
            <a:solidFill>
              <a:srgbClr val="C00000"/>
            </a:solidFill>
            <a:tailEnd type="none"/>
          </a:ln>
        </p:spPr>
        <p:style>
          <a:lnRef idx="1">
            <a:schemeClr val="accent1"/>
          </a:lnRef>
          <a:fillRef idx="0">
            <a:schemeClr val="accent1"/>
          </a:fillRef>
          <a:effectRef idx="0">
            <a:schemeClr val="accent1"/>
          </a:effectRef>
          <a:fontRef idx="minor">
            <a:schemeClr val="tx1"/>
          </a:fontRef>
        </p:style>
      </p:cxnSp>
      <p:sp>
        <p:nvSpPr>
          <p:cNvPr id="77" name="Rectangle 76">
            <a:extLst>
              <a:ext uri="{FF2B5EF4-FFF2-40B4-BE49-F238E27FC236}">
                <a16:creationId xmlns:a16="http://schemas.microsoft.com/office/drawing/2014/main" id="{996763BB-9941-4915-91CD-5000581FC5BC}"/>
              </a:ext>
            </a:extLst>
          </p:cNvPr>
          <p:cNvSpPr/>
          <p:nvPr/>
        </p:nvSpPr>
        <p:spPr>
          <a:xfrm>
            <a:off x="1264362" y="5293971"/>
            <a:ext cx="1099942" cy="33855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sz="1200" dirty="0"/>
          </a:p>
        </p:txBody>
      </p:sp>
      <p:sp>
        <p:nvSpPr>
          <p:cNvPr id="78" name="TextBox 77">
            <a:extLst>
              <a:ext uri="{FF2B5EF4-FFF2-40B4-BE49-F238E27FC236}">
                <a16:creationId xmlns:a16="http://schemas.microsoft.com/office/drawing/2014/main" id="{B733BF60-450F-47DA-92AA-1CE07E609F05}"/>
              </a:ext>
            </a:extLst>
          </p:cNvPr>
          <p:cNvSpPr txBox="1"/>
          <p:nvPr/>
        </p:nvSpPr>
        <p:spPr>
          <a:xfrm>
            <a:off x="1282468" y="5302703"/>
            <a:ext cx="1099943" cy="276999"/>
          </a:xfrm>
          <a:prstGeom prst="rect">
            <a:avLst/>
          </a:prstGeom>
          <a:noFill/>
        </p:spPr>
        <p:txBody>
          <a:bodyPr wrap="square" rtlCol="0">
            <a:spAutoFit/>
          </a:bodyPr>
          <a:lstStyle/>
          <a:p>
            <a:r>
              <a:rPr lang="es-AR" sz="1200" dirty="0"/>
              <a:t>Decodificador</a:t>
            </a:r>
          </a:p>
        </p:txBody>
      </p:sp>
      <p:sp>
        <p:nvSpPr>
          <p:cNvPr id="79" name="TextBox 78">
            <a:extLst>
              <a:ext uri="{FF2B5EF4-FFF2-40B4-BE49-F238E27FC236}">
                <a16:creationId xmlns:a16="http://schemas.microsoft.com/office/drawing/2014/main" id="{B09FCBE1-2346-4786-979C-FC4F5134402A}"/>
              </a:ext>
            </a:extLst>
          </p:cNvPr>
          <p:cNvSpPr txBox="1"/>
          <p:nvPr/>
        </p:nvSpPr>
        <p:spPr>
          <a:xfrm>
            <a:off x="5806380" y="5445224"/>
            <a:ext cx="1800200" cy="369332"/>
          </a:xfrm>
          <a:prstGeom prst="rect">
            <a:avLst/>
          </a:prstGeom>
          <a:noFill/>
          <a:ln>
            <a:solidFill>
              <a:schemeClr val="accent1">
                <a:shade val="50000"/>
              </a:schemeClr>
            </a:solidFill>
          </a:ln>
        </p:spPr>
        <p:txBody>
          <a:bodyPr wrap="square" rtlCol="0">
            <a:spAutoFit/>
          </a:bodyPr>
          <a:lstStyle/>
          <a:p>
            <a:r>
              <a:rPr lang="es-AR" dirty="0"/>
              <a:t>MDR</a:t>
            </a:r>
          </a:p>
        </p:txBody>
      </p:sp>
      <p:sp>
        <p:nvSpPr>
          <p:cNvPr id="80" name="TextBox 79">
            <a:extLst>
              <a:ext uri="{FF2B5EF4-FFF2-40B4-BE49-F238E27FC236}">
                <a16:creationId xmlns:a16="http://schemas.microsoft.com/office/drawing/2014/main" id="{56CE3940-AE91-4244-8596-73AB9345F4D3}"/>
              </a:ext>
            </a:extLst>
          </p:cNvPr>
          <p:cNvSpPr txBox="1"/>
          <p:nvPr/>
        </p:nvSpPr>
        <p:spPr>
          <a:xfrm>
            <a:off x="1557908" y="5733256"/>
            <a:ext cx="1780098" cy="646331"/>
          </a:xfrm>
          <a:prstGeom prst="rect">
            <a:avLst/>
          </a:prstGeom>
          <a:noFill/>
          <a:ln>
            <a:solidFill>
              <a:schemeClr val="tx1"/>
            </a:solidFill>
          </a:ln>
        </p:spPr>
        <p:txBody>
          <a:bodyPr wrap="square" rtlCol="0">
            <a:spAutoFit/>
          </a:bodyPr>
          <a:lstStyle/>
          <a:p>
            <a:r>
              <a:rPr lang="es-AR" dirty="0"/>
              <a:t>ALU</a:t>
            </a:r>
          </a:p>
          <a:p>
            <a:r>
              <a:rPr lang="es-AR" dirty="0"/>
              <a:t>Registros - </a:t>
            </a:r>
            <a:r>
              <a:rPr lang="es-AR" dirty="0" err="1"/>
              <a:t>Flags</a:t>
            </a:r>
            <a:endParaRPr lang="es-AR" dirty="0"/>
          </a:p>
        </p:txBody>
      </p:sp>
      <p:cxnSp>
        <p:nvCxnSpPr>
          <p:cNvPr id="82" name="Connector: Elbow 81">
            <a:extLst>
              <a:ext uri="{FF2B5EF4-FFF2-40B4-BE49-F238E27FC236}">
                <a16:creationId xmlns:a16="http://schemas.microsoft.com/office/drawing/2014/main" id="{E3065689-FF3A-4A91-A016-48804FCD7F8E}"/>
              </a:ext>
            </a:extLst>
          </p:cNvPr>
          <p:cNvCxnSpPr>
            <a:cxnSpLocks/>
            <a:endCxn id="80" idx="1"/>
          </p:cNvCxnSpPr>
          <p:nvPr/>
        </p:nvCxnSpPr>
        <p:spPr>
          <a:xfrm rot="16200000" flipH="1">
            <a:off x="1206709" y="5705223"/>
            <a:ext cx="395172" cy="307225"/>
          </a:xfrm>
          <a:prstGeom prst="bentConnector2">
            <a:avLst/>
          </a:prstGeom>
          <a:ln>
            <a:solidFill>
              <a:schemeClr val="tx1"/>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84" name="TextBox 83">
            <a:extLst>
              <a:ext uri="{FF2B5EF4-FFF2-40B4-BE49-F238E27FC236}">
                <a16:creationId xmlns:a16="http://schemas.microsoft.com/office/drawing/2014/main" id="{47CB250E-7E42-47FF-B01F-AE8BD333A6AC}"/>
              </a:ext>
            </a:extLst>
          </p:cNvPr>
          <p:cNvSpPr txBox="1"/>
          <p:nvPr/>
        </p:nvSpPr>
        <p:spPr>
          <a:xfrm>
            <a:off x="2498832" y="4797152"/>
            <a:ext cx="480501" cy="338554"/>
          </a:xfrm>
          <a:prstGeom prst="rect">
            <a:avLst/>
          </a:prstGeom>
          <a:noFill/>
        </p:spPr>
        <p:txBody>
          <a:bodyPr wrap="square" rtlCol="0">
            <a:spAutoFit/>
          </a:bodyPr>
          <a:lstStyle/>
          <a:p>
            <a:r>
              <a:rPr lang="es-AR" sz="1600" dirty="0"/>
              <a:t>IR</a:t>
            </a:r>
          </a:p>
        </p:txBody>
      </p:sp>
      <p:sp>
        <p:nvSpPr>
          <p:cNvPr id="85" name="TextBox 84">
            <a:extLst>
              <a:ext uri="{FF2B5EF4-FFF2-40B4-BE49-F238E27FC236}">
                <a16:creationId xmlns:a16="http://schemas.microsoft.com/office/drawing/2014/main" id="{AAB15863-FB8B-47C1-A894-3D6FA9062E9B}"/>
              </a:ext>
            </a:extLst>
          </p:cNvPr>
          <p:cNvSpPr txBox="1"/>
          <p:nvPr/>
        </p:nvSpPr>
        <p:spPr>
          <a:xfrm>
            <a:off x="8659518" y="1737361"/>
            <a:ext cx="2619470" cy="369332"/>
          </a:xfrm>
          <a:prstGeom prst="rect">
            <a:avLst/>
          </a:prstGeom>
          <a:noFill/>
        </p:spPr>
        <p:txBody>
          <a:bodyPr wrap="square" rtlCol="0">
            <a:spAutoFit/>
          </a:bodyPr>
          <a:lstStyle/>
          <a:p>
            <a:r>
              <a:rPr lang="es-AR" b="1" dirty="0"/>
              <a:t>Ejemplo 1.txt</a:t>
            </a:r>
          </a:p>
        </p:txBody>
      </p:sp>
    </p:spTree>
    <p:extLst>
      <p:ext uri="{BB962C8B-B14F-4D97-AF65-F5344CB8AC3E}">
        <p14:creationId xmlns:p14="http://schemas.microsoft.com/office/powerpoint/2010/main" val="18747354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AR" dirty="0"/>
              <a:t>Ciclo de instrucción – Actividades previas</a:t>
            </a:r>
          </a:p>
        </p:txBody>
      </p:sp>
      <p:sp>
        <p:nvSpPr>
          <p:cNvPr id="7" name="Marcador de pie de página 6"/>
          <p:cNvSpPr>
            <a:spLocks noGrp="1"/>
          </p:cNvSpPr>
          <p:nvPr>
            <p:ph type="ftr" sz="quarter" idx="11"/>
          </p:nvPr>
        </p:nvSpPr>
        <p:spPr/>
        <p:txBody>
          <a:bodyPr/>
          <a:lstStyle/>
          <a:p>
            <a:r>
              <a:rPr lang="en-US" dirty="0" err="1"/>
              <a:t>Arquitectura</a:t>
            </a:r>
            <a:r>
              <a:rPr lang="en-US" dirty="0"/>
              <a:t> de </a:t>
            </a:r>
            <a:r>
              <a:rPr lang="en-US" dirty="0" err="1"/>
              <a:t>Computadores</a:t>
            </a:r>
            <a:endParaRPr lang="en-US" dirty="0"/>
          </a:p>
        </p:txBody>
      </p:sp>
      <p:sp>
        <p:nvSpPr>
          <p:cNvPr id="8" name="Marcador de número de diapositiva 7"/>
          <p:cNvSpPr>
            <a:spLocks noGrp="1"/>
          </p:cNvSpPr>
          <p:nvPr>
            <p:ph type="sldNum" sz="quarter" idx="12"/>
          </p:nvPr>
        </p:nvSpPr>
        <p:spPr/>
        <p:txBody>
          <a:bodyPr/>
          <a:lstStyle/>
          <a:p>
            <a:fld id="{E5137D0E-4A4F-4307-8994-C1891D747D59}" type="slidenum">
              <a:rPr lang="en-US" smtClean="0"/>
              <a:t>7</a:t>
            </a:fld>
            <a:endParaRPr lang="en-US" dirty="0"/>
          </a:p>
        </p:txBody>
      </p:sp>
      <p:sp>
        <p:nvSpPr>
          <p:cNvPr id="9" name="TextBox 8">
            <a:extLst>
              <a:ext uri="{FF2B5EF4-FFF2-40B4-BE49-F238E27FC236}">
                <a16:creationId xmlns:a16="http://schemas.microsoft.com/office/drawing/2014/main" id="{47BE571F-2055-485C-9FD3-0BCC4F25D872}"/>
              </a:ext>
            </a:extLst>
          </p:cNvPr>
          <p:cNvSpPr txBox="1"/>
          <p:nvPr/>
        </p:nvSpPr>
        <p:spPr>
          <a:xfrm>
            <a:off x="304038" y="2195572"/>
            <a:ext cx="2471737" cy="369332"/>
          </a:xfrm>
          <a:prstGeom prst="rect">
            <a:avLst/>
          </a:prstGeom>
          <a:noFill/>
          <a:ln>
            <a:noFill/>
          </a:ln>
        </p:spPr>
        <p:txBody>
          <a:bodyPr wrap="square" rtlCol="0">
            <a:spAutoFit/>
          </a:bodyPr>
          <a:lstStyle/>
          <a:p>
            <a:r>
              <a:rPr lang="es-AR" dirty="0"/>
              <a:t>CPU = CU + ALU</a:t>
            </a:r>
          </a:p>
        </p:txBody>
      </p:sp>
      <p:sp>
        <p:nvSpPr>
          <p:cNvPr id="11" name="Rectangle 10">
            <a:extLst>
              <a:ext uri="{FF2B5EF4-FFF2-40B4-BE49-F238E27FC236}">
                <a16:creationId xmlns:a16="http://schemas.microsoft.com/office/drawing/2014/main" id="{5EADCEB0-D947-4A8C-BB6C-4BBAEC7C8BF3}"/>
              </a:ext>
            </a:extLst>
          </p:cNvPr>
          <p:cNvSpPr/>
          <p:nvPr/>
        </p:nvSpPr>
        <p:spPr>
          <a:xfrm>
            <a:off x="1053852" y="2564904"/>
            <a:ext cx="2012926" cy="30963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2" name="Rectangle 11">
            <a:extLst>
              <a:ext uri="{FF2B5EF4-FFF2-40B4-BE49-F238E27FC236}">
                <a16:creationId xmlns:a16="http://schemas.microsoft.com/office/drawing/2014/main" id="{3F2168AD-96A6-4A66-B51E-8E4F85DE4D4A}"/>
              </a:ext>
            </a:extLst>
          </p:cNvPr>
          <p:cNvSpPr/>
          <p:nvPr/>
        </p:nvSpPr>
        <p:spPr>
          <a:xfrm>
            <a:off x="2187347" y="2564904"/>
            <a:ext cx="879431" cy="80139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s-AR" dirty="0"/>
              <a:t>MMU</a:t>
            </a:r>
          </a:p>
        </p:txBody>
      </p:sp>
      <p:sp>
        <p:nvSpPr>
          <p:cNvPr id="13" name="Rectangle 12">
            <a:extLst>
              <a:ext uri="{FF2B5EF4-FFF2-40B4-BE49-F238E27FC236}">
                <a16:creationId xmlns:a16="http://schemas.microsoft.com/office/drawing/2014/main" id="{7C6CACA4-49D8-4972-8785-C8942D552499}"/>
              </a:ext>
            </a:extLst>
          </p:cNvPr>
          <p:cNvSpPr/>
          <p:nvPr/>
        </p:nvSpPr>
        <p:spPr>
          <a:xfrm>
            <a:off x="1277018" y="3466554"/>
            <a:ext cx="1152128" cy="28803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solidFill>
                  <a:schemeClr val="tx1"/>
                </a:solidFill>
              </a:rPr>
              <a:t>0100</a:t>
            </a:r>
          </a:p>
        </p:txBody>
      </p:sp>
      <p:sp>
        <p:nvSpPr>
          <p:cNvPr id="14" name="TextBox 13">
            <a:extLst>
              <a:ext uri="{FF2B5EF4-FFF2-40B4-BE49-F238E27FC236}">
                <a16:creationId xmlns:a16="http://schemas.microsoft.com/office/drawing/2014/main" id="{826EFD9A-42EC-4A54-AABE-B80DE919AA2C}"/>
              </a:ext>
            </a:extLst>
          </p:cNvPr>
          <p:cNvSpPr txBox="1"/>
          <p:nvPr/>
        </p:nvSpPr>
        <p:spPr>
          <a:xfrm>
            <a:off x="1011753" y="3023090"/>
            <a:ext cx="1152128" cy="338554"/>
          </a:xfrm>
          <a:prstGeom prst="rect">
            <a:avLst/>
          </a:prstGeom>
          <a:noFill/>
        </p:spPr>
        <p:txBody>
          <a:bodyPr wrap="square" rtlCol="0">
            <a:spAutoFit/>
          </a:bodyPr>
          <a:lstStyle/>
          <a:p>
            <a:r>
              <a:rPr lang="es-AR" sz="1600" dirty="0"/>
              <a:t>Registros</a:t>
            </a:r>
          </a:p>
        </p:txBody>
      </p:sp>
      <p:sp>
        <p:nvSpPr>
          <p:cNvPr id="15" name="Rectangle 14">
            <a:extLst>
              <a:ext uri="{FF2B5EF4-FFF2-40B4-BE49-F238E27FC236}">
                <a16:creationId xmlns:a16="http://schemas.microsoft.com/office/drawing/2014/main" id="{5352B5FC-8B56-4424-A5F5-A4FE60CFDBED}"/>
              </a:ext>
            </a:extLst>
          </p:cNvPr>
          <p:cNvSpPr/>
          <p:nvPr/>
        </p:nvSpPr>
        <p:spPr>
          <a:xfrm>
            <a:off x="17589" y="5764668"/>
            <a:ext cx="1080120" cy="54060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1200" dirty="0">
                <a:solidFill>
                  <a:schemeClr val="tx1"/>
                </a:solidFill>
              </a:rPr>
              <a:t>Reloj y Secuenciador</a:t>
            </a:r>
          </a:p>
        </p:txBody>
      </p:sp>
      <p:sp>
        <p:nvSpPr>
          <p:cNvPr id="16" name="Rectangle 15">
            <a:extLst>
              <a:ext uri="{FF2B5EF4-FFF2-40B4-BE49-F238E27FC236}">
                <a16:creationId xmlns:a16="http://schemas.microsoft.com/office/drawing/2014/main" id="{7E41CB7A-4530-4452-99E5-1298E70BFBA2}"/>
              </a:ext>
            </a:extLst>
          </p:cNvPr>
          <p:cNvSpPr/>
          <p:nvPr/>
        </p:nvSpPr>
        <p:spPr>
          <a:xfrm>
            <a:off x="5734372" y="2314056"/>
            <a:ext cx="1987289" cy="298864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7" name="TextBox 16">
            <a:extLst>
              <a:ext uri="{FF2B5EF4-FFF2-40B4-BE49-F238E27FC236}">
                <a16:creationId xmlns:a16="http://schemas.microsoft.com/office/drawing/2014/main" id="{7564D25A-AD24-412C-9E3C-5DD7668F3DD2}"/>
              </a:ext>
            </a:extLst>
          </p:cNvPr>
          <p:cNvSpPr txBox="1"/>
          <p:nvPr/>
        </p:nvSpPr>
        <p:spPr>
          <a:xfrm>
            <a:off x="6499278" y="1899921"/>
            <a:ext cx="2160240" cy="369332"/>
          </a:xfrm>
          <a:prstGeom prst="rect">
            <a:avLst/>
          </a:prstGeom>
          <a:noFill/>
        </p:spPr>
        <p:txBody>
          <a:bodyPr wrap="square" rtlCol="0">
            <a:spAutoFit/>
          </a:bodyPr>
          <a:lstStyle/>
          <a:p>
            <a:r>
              <a:rPr lang="es-AR" dirty="0"/>
              <a:t>Memoria Principal</a:t>
            </a:r>
          </a:p>
        </p:txBody>
      </p:sp>
      <p:cxnSp>
        <p:nvCxnSpPr>
          <p:cNvPr id="19" name="Connector: Elbow 18">
            <a:extLst>
              <a:ext uri="{FF2B5EF4-FFF2-40B4-BE49-F238E27FC236}">
                <a16:creationId xmlns:a16="http://schemas.microsoft.com/office/drawing/2014/main" id="{75548503-0049-4AE2-946E-93AC495961F1}"/>
              </a:ext>
            </a:extLst>
          </p:cNvPr>
          <p:cNvCxnSpPr>
            <a:cxnSpLocks/>
            <a:stCxn id="15" idx="0"/>
            <a:endCxn id="11" idx="1"/>
          </p:cNvCxnSpPr>
          <p:nvPr/>
        </p:nvCxnSpPr>
        <p:spPr>
          <a:xfrm rot="5400000" flipH="1" flipV="1">
            <a:off x="-20046" y="4690771"/>
            <a:ext cx="1651592" cy="496203"/>
          </a:xfrm>
          <a:prstGeom prst="bentConnector2">
            <a:avLst/>
          </a:prstGeom>
          <a:ln>
            <a:solidFill>
              <a:schemeClr val="accent1"/>
            </a:solidFill>
            <a:tailEnd type="none"/>
          </a:ln>
        </p:spPr>
        <p:style>
          <a:lnRef idx="1">
            <a:schemeClr val="accent1"/>
          </a:lnRef>
          <a:fillRef idx="0">
            <a:schemeClr val="accent1"/>
          </a:fillRef>
          <a:effectRef idx="0">
            <a:schemeClr val="accent1"/>
          </a:effectRef>
          <a:fontRef idx="minor">
            <a:schemeClr val="tx1"/>
          </a:fontRef>
        </p:style>
      </p:cxnSp>
      <p:sp>
        <p:nvSpPr>
          <p:cNvPr id="22" name="Arrow: Left-Right 21">
            <a:extLst>
              <a:ext uri="{FF2B5EF4-FFF2-40B4-BE49-F238E27FC236}">
                <a16:creationId xmlns:a16="http://schemas.microsoft.com/office/drawing/2014/main" id="{26F8B1D8-734B-40C5-9152-CFD7D42E669A}"/>
              </a:ext>
            </a:extLst>
          </p:cNvPr>
          <p:cNvSpPr/>
          <p:nvPr/>
        </p:nvSpPr>
        <p:spPr>
          <a:xfrm>
            <a:off x="3142083" y="5298039"/>
            <a:ext cx="2535141" cy="507225"/>
          </a:xfrm>
          <a:prstGeom prst="leftRightArrow">
            <a:avLst>
              <a:gd name="adj1" fmla="val 38733"/>
              <a:gd name="adj2" fmla="val 50000"/>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24" name="TextBox 23">
            <a:extLst>
              <a:ext uri="{FF2B5EF4-FFF2-40B4-BE49-F238E27FC236}">
                <a16:creationId xmlns:a16="http://schemas.microsoft.com/office/drawing/2014/main" id="{1FF6C66B-FBEC-4052-A8AF-CBC140198C7E}"/>
              </a:ext>
            </a:extLst>
          </p:cNvPr>
          <p:cNvSpPr txBox="1"/>
          <p:nvPr/>
        </p:nvSpPr>
        <p:spPr>
          <a:xfrm>
            <a:off x="3469254" y="5131658"/>
            <a:ext cx="1468708" cy="369332"/>
          </a:xfrm>
          <a:prstGeom prst="rect">
            <a:avLst/>
          </a:prstGeom>
          <a:noFill/>
        </p:spPr>
        <p:txBody>
          <a:bodyPr wrap="square" rtlCol="0">
            <a:spAutoFit/>
          </a:bodyPr>
          <a:lstStyle/>
          <a:p>
            <a:r>
              <a:rPr lang="es-AR" dirty="0"/>
              <a:t>Bus de datos</a:t>
            </a:r>
          </a:p>
        </p:txBody>
      </p:sp>
      <p:sp>
        <p:nvSpPr>
          <p:cNvPr id="25" name="Arrow: Right 24">
            <a:extLst>
              <a:ext uri="{FF2B5EF4-FFF2-40B4-BE49-F238E27FC236}">
                <a16:creationId xmlns:a16="http://schemas.microsoft.com/office/drawing/2014/main" id="{FD14DCAC-2D11-40EC-BC33-CC76EDAC416B}"/>
              </a:ext>
            </a:extLst>
          </p:cNvPr>
          <p:cNvSpPr/>
          <p:nvPr/>
        </p:nvSpPr>
        <p:spPr>
          <a:xfrm>
            <a:off x="3090244" y="2620751"/>
            <a:ext cx="2024175" cy="718268"/>
          </a:xfrm>
          <a:prstGeom prst="rightArrow">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dirty="0"/>
          </a:p>
        </p:txBody>
      </p:sp>
      <p:sp>
        <p:nvSpPr>
          <p:cNvPr id="26" name="TextBox 25">
            <a:extLst>
              <a:ext uri="{FF2B5EF4-FFF2-40B4-BE49-F238E27FC236}">
                <a16:creationId xmlns:a16="http://schemas.microsoft.com/office/drawing/2014/main" id="{EB0C876F-1507-40C8-852B-C71868242D5F}"/>
              </a:ext>
            </a:extLst>
          </p:cNvPr>
          <p:cNvSpPr txBox="1"/>
          <p:nvPr/>
        </p:nvSpPr>
        <p:spPr>
          <a:xfrm>
            <a:off x="3105016" y="2810788"/>
            <a:ext cx="2144495" cy="369332"/>
          </a:xfrm>
          <a:prstGeom prst="rect">
            <a:avLst/>
          </a:prstGeom>
          <a:noFill/>
        </p:spPr>
        <p:txBody>
          <a:bodyPr wrap="square" rtlCol="0">
            <a:spAutoFit/>
          </a:bodyPr>
          <a:lstStyle/>
          <a:p>
            <a:r>
              <a:rPr lang="es-AR" dirty="0"/>
              <a:t>Bus de direcciones</a:t>
            </a:r>
          </a:p>
        </p:txBody>
      </p:sp>
      <p:cxnSp>
        <p:nvCxnSpPr>
          <p:cNvPr id="30" name="Connector: Elbow 29">
            <a:extLst>
              <a:ext uri="{FF2B5EF4-FFF2-40B4-BE49-F238E27FC236}">
                <a16:creationId xmlns:a16="http://schemas.microsoft.com/office/drawing/2014/main" id="{567584AA-F0F3-49D1-A665-5C218BE157E6}"/>
              </a:ext>
            </a:extLst>
          </p:cNvPr>
          <p:cNvCxnSpPr>
            <a:cxnSpLocks/>
            <a:stCxn id="11" idx="0"/>
            <a:endCxn id="3" idx="0"/>
          </p:cNvCxnSpPr>
          <p:nvPr/>
        </p:nvCxnSpPr>
        <p:spPr>
          <a:xfrm rot="5400000" flipH="1" flipV="1">
            <a:off x="4096361" y="250358"/>
            <a:ext cx="278500" cy="4350592"/>
          </a:xfrm>
          <a:prstGeom prst="bentConnector3">
            <a:avLst>
              <a:gd name="adj1" fmla="val 182083"/>
            </a:avLst>
          </a:prstGeom>
          <a:ln w="28575" cmpd="sng">
            <a:solidFill>
              <a:srgbClr val="C0000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E12F0518-A04D-4BEE-B060-49178D278047}"/>
              </a:ext>
            </a:extLst>
          </p:cNvPr>
          <p:cNvSpPr txBox="1"/>
          <p:nvPr/>
        </p:nvSpPr>
        <p:spPr>
          <a:xfrm>
            <a:off x="3338006" y="1700808"/>
            <a:ext cx="1731204" cy="369332"/>
          </a:xfrm>
          <a:prstGeom prst="rect">
            <a:avLst/>
          </a:prstGeom>
          <a:noFill/>
        </p:spPr>
        <p:txBody>
          <a:bodyPr wrap="square" rtlCol="0">
            <a:spAutoFit/>
          </a:bodyPr>
          <a:lstStyle/>
          <a:p>
            <a:r>
              <a:rPr lang="es-AR" dirty="0"/>
              <a:t>Bus de Control</a:t>
            </a:r>
          </a:p>
        </p:txBody>
      </p:sp>
      <p:sp>
        <p:nvSpPr>
          <p:cNvPr id="3" name="TextBox 2">
            <a:extLst>
              <a:ext uri="{FF2B5EF4-FFF2-40B4-BE49-F238E27FC236}">
                <a16:creationId xmlns:a16="http://schemas.microsoft.com/office/drawing/2014/main" id="{DA2AAA00-C3D6-4EB7-8DCE-ACB2CF7F1D15}"/>
              </a:ext>
            </a:extLst>
          </p:cNvPr>
          <p:cNvSpPr txBox="1"/>
          <p:nvPr/>
        </p:nvSpPr>
        <p:spPr>
          <a:xfrm>
            <a:off x="5863306" y="2286404"/>
            <a:ext cx="1095202" cy="307777"/>
          </a:xfrm>
          <a:prstGeom prst="rect">
            <a:avLst/>
          </a:prstGeom>
          <a:noFill/>
        </p:spPr>
        <p:txBody>
          <a:bodyPr wrap="square" rtlCol="0">
            <a:spAutoFit/>
          </a:bodyPr>
          <a:lstStyle/>
          <a:p>
            <a:r>
              <a:rPr lang="es-AR" sz="1400" dirty="0"/>
              <a:t>Segmento</a:t>
            </a:r>
          </a:p>
        </p:txBody>
      </p:sp>
      <p:sp>
        <p:nvSpPr>
          <p:cNvPr id="5" name="Rectangle 4">
            <a:extLst>
              <a:ext uri="{FF2B5EF4-FFF2-40B4-BE49-F238E27FC236}">
                <a16:creationId xmlns:a16="http://schemas.microsoft.com/office/drawing/2014/main" id="{76AA58E3-8A58-48E3-B95E-2A3A17EF48B8}"/>
              </a:ext>
            </a:extLst>
          </p:cNvPr>
          <p:cNvSpPr/>
          <p:nvPr/>
        </p:nvSpPr>
        <p:spPr>
          <a:xfrm>
            <a:off x="5878388" y="2608899"/>
            <a:ext cx="1293112" cy="2548293"/>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cxnSp>
        <p:nvCxnSpPr>
          <p:cNvPr id="23" name="Straight Connector 22">
            <a:extLst>
              <a:ext uri="{FF2B5EF4-FFF2-40B4-BE49-F238E27FC236}">
                <a16:creationId xmlns:a16="http://schemas.microsoft.com/office/drawing/2014/main" id="{24FC67D0-8799-4F07-A159-89E263C36504}"/>
              </a:ext>
            </a:extLst>
          </p:cNvPr>
          <p:cNvCxnSpPr>
            <a:cxnSpLocks/>
          </p:cNvCxnSpPr>
          <p:nvPr/>
        </p:nvCxnSpPr>
        <p:spPr>
          <a:xfrm>
            <a:off x="5878388" y="3573016"/>
            <a:ext cx="1293112" cy="0"/>
          </a:xfrm>
          <a:prstGeom prst="line">
            <a:avLst/>
          </a:prstGeom>
          <a:ln w="19050">
            <a:solidFill>
              <a:schemeClr val="tx1">
                <a:lumMod val="65000"/>
                <a:lumOff val="3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27D9C884-3A63-4921-A05A-C5AA48665BA8}"/>
              </a:ext>
            </a:extLst>
          </p:cNvPr>
          <p:cNvCxnSpPr>
            <a:cxnSpLocks/>
          </p:cNvCxnSpPr>
          <p:nvPr/>
        </p:nvCxnSpPr>
        <p:spPr>
          <a:xfrm>
            <a:off x="5878388" y="4408107"/>
            <a:ext cx="1283106" cy="0"/>
          </a:xfrm>
          <a:prstGeom prst="line">
            <a:avLst/>
          </a:prstGeom>
          <a:ln w="19050">
            <a:solidFill>
              <a:schemeClr val="tx1">
                <a:lumMod val="65000"/>
                <a:lumOff val="35000"/>
              </a:schemeClr>
            </a:solidFill>
            <a:tailEnd type="non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FFEC59C9-40EA-42BB-85D1-6A06A34B248D}"/>
              </a:ext>
            </a:extLst>
          </p:cNvPr>
          <p:cNvSpPr txBox="1"/>
          <p:nvPr/>
        </p:nvSpPr>
        <p:spPr>
          <a:xfrm>
            <a:off x="7124135" y="2935977"/>
            <a:ext cx="673012" cy="276999"/>
          </a:xfrm>
          <a:prstGeom prst="rect">
            <a:avLst/>
          </a:prstGeom>
          <a:noFill/>
        </p:spPr>
        <p:txBody>
          <a:bodyPr wrap="square" rtlCol="0">
            <a:spAutoFit/>
          </a:bodyPr>
          <a:lstStyle/>
          <a:p>
            <a:r>
              <a:rPr lang="es-AR" sz="1200" dirty="0"/>
              <a:t>Código</a:t>
            </a:r>
          </a:p>
        </p:txBody>
      </p:sp>
      <p:sp>
        <p:nvSpPr>
          <p:cNvPr id="38" name="TextBox 37">
            <a:extLst>
              <a:ext uri="{FF2B5EF4-FFF2-40B4-BE49-F238E27FC236}">
                <a16:creationId xmlns:a16="http://schemas.microsoft.com/office/drawing/2014/main" id="{C5E6218B-072F-42FD-8821-663AD01FCE8A}"/>
              </a:ext>
            </a:extLst>
          </p:cNvPr>
          <p:cNvSpPr txBox="1"/>
          <p:nvPr/>
        </p:nvSpPr>
        <p:spPr>
          <a:xfrm>
            <a:off x="7160380" y="3789040"/>
            <a:ext cx="673012" cy="276999"/>
          </a:xfrm>
          <a:prstGeom prst="rect">
            <a:avLst/>
          </a:prstGeom>
          <a:noFill/>
        </p:spPr>
        <p:txBody>
          <a:bodyPr wrap="square" rtlCol="0">
            <a:spAutoFit/>
          </a:bodyPr>
          <a:lstStyle/>
          <a:p>
            <a:r>
              <a:rPr lang="es-AR" sz="1200" dirty="0"/>
              <a:t>Datos</a:t>
            </a:r>
          </a:p>
        </p:txBody>
      </p:sp>
      <p:sp>
        <p:nvSpPr>
          <p:cNvPr id="39" name="TextBox 38">
            <a:extLst>
              <a:ext uri="{FF2B5EF4-FFF2-40B4-BE49-F238E27FC236}">
                <a16:creationId xmlns:a16="http://schemas.microsoft.com/office/drawing/2014/main" id="{C79C867C-D201-4DD3-8B2A-777E5EF3287A}"/>
              </a:ext>
            </a:extLst>
          </p:cNvPr>
          <p:cNvSpPr txBox="1"/>
          <p:nvPr/>
        </p:nvSpPr>
        <p:spPr>
          <a:xfrm>
            <a:off x="7221600" y="4520153"/>
            <a:ext cx="673012" cy="276999"/>
          </a:xfrm>
          <a:prstGeom prst="rect">
            <a:avLst/>
          </a:prstGeom>
          <a:noFill/>
        </p:spPr>
        <p:txBody>
          <a:bodyPr wrap="square" rtlCol="0">
            <a:spAutoFit/>
          </a:bodyPr>
          <a:lstStyle/>
          <a:p>
            <a:r>
              <a:rPr lang="es-AR" sz="1200" dirty="0"/>
              <a:t>Pila</a:t>
            </a:r>
          </a:p>
        </p:txBody>
      </p:sp>
      <p:sp>
        <p:nvSpPr>
          <p:cNvPr id="35" name="TextBox 34">
            <a:extLst>
              <a:ext uri="{FF2B5EF4-FFF2-40B4-BE49-F238E27FC236}">
                <a16:creationId xmlns:a16="http://schemas.microsoft.com/office/drawing/2014/main" id="{AB423831-1A4C-446A-8D18-4F2B3CD80ADB}"/>
              </a:ext>
            </a:extLst>
          </p:cNvPr>
          <p:cNvSpPr txBox="1"/>
          <p:nvPr/>
        </p:nvSpPr>
        <p:spPr>
          <a:xfrm>
            <a:off x="5446340" y="2368900"/>
            <a:ext cx="230885" cy="2893100"/>
          </a:xfrm>
          <a:prstGeom prst="rect">
            <a:avLst/>
          </a:prstGeom>
          <a:noFill/>
          <a:ln>
            <a:solidFill>
              <a:schemeClr val="tx1"/>
            </a:solidFill>
          </a:ln>
        </p:spPr>
        <p:txBody>
          <a:bodyPr wrap="square" rtlCol="0">
            <a:spAutoFit/>
          </a:bodyPr>
          <a:lstStyle/>
          <a:p>
            <a:r>
              <a:rPr lang="es-AR" sz="1400" dirty="0"/>
              <a:t>Decodifica</a:t>
            </a:r>
          </a:p>
          <a:p>
            <a:r>
              <a:rPr lang="es-AR" sz="1400" dirty="0" err="1"/>
              <a:t>dor</a:t>
            </a:r>
            <a:endParaRPr lang="es-AR" sz="1400" dirty="0"/>
          </a:p>
        </p:txBody>
      </p:sp>
      <p:sp>
        <p:nvSpPr>
          <p:cNvPr id="40" name="TextBox 39">
            <a:extLst>
              <a:ext uri="{FF2B5EF4-FFF2-40B4-BE49-F238E27FC236}">
                <a16:creationId xmlns:a16="http://schemas.microsoft.com/office/drawing/2014/main" id="{F80A03E0-D205-4C17-8B81-0FEF3D672625}"/>
              </a:ext>
            </a:extLst>
          </p:cNvPr>
          <p:cNvSpPr txBox="1"/>
          <p:nvPr/>
        </p:nvSpPr>
        <p:spPr>
          <a:xfrm>
            <a:off x="5164519" y="2564904"/>
            <a:ext cx="281821" cy="830997"/>
          </a:xfrm>
          <a:prstGeom prst="rect">
            <a:avLst/>
          </a:prstGeom>
          <a:noFill/>
          <a:ln>
            <a:solidFill>
              <a:schemeClr val="tx1"/>
            </a:solidFill>
          </a:ln>
        </p:spPr>
        <p:txBody>
          <a:bodyPr wrap="square" rtlCol="0">
            <a:spAutoFit/>
          </a:bodyPr>
          <a:lstStyle/>
          <a:p>
            <a:r>
              <a:rPr lang="es-AR" sz="1600" dirty="0"/>
              <a:t>MAR</a:t>
            </a:r>
          </a:p>
        </p:txBody>
      </p:sp>
      <p:sp>
        <p:nvSpPr>
          <p:cNvPr id="52" name="TextBox 51">
            <a:extLst>
              <a:ext uri="{FF2B5EF4-FFF2-40B4-BE49-F238E27FC236}">
                <a16:creationId xmlns:a16="http://schemas.microsoft.com/office/drawing/2014/main" id="{4D45D782-8CD4-4880-970E-64A7513F6B3B}"/>
              </a:ext>
            </a:extLst>
          </p:cNvPr>
          <p:cNvSpPr txBox="1"/>
          <p:nvPr/>
        </p:nvSpPr>
        <p:spPr>
          <a:xfrm>
            <a:off x="2542124" y="3429000"/>
            <a:ext cx="383936" cy="338554"/>
          </a:xfrm>
          <a:prstGeom prst="rect">
            <a:avLst/>
          </a:prstGeom>
          <a:noFill/>
        </p:spPr>
        <p:txBody>
          <a:bodyPr wrap="square" rtlCol="0">
            <a:spAutoFit/>
          </a:bodyPr>
          <a:lstStyle/>
          <a:p>
            <a:r>
              <a:rPr lang="es-AR" sz="1600" dirty="0"/>
              <a:t>IP</a:t>
            </a:r>
          </a:p>
        </p:txBody>
      </p:sp>
      <p:sp>
        <p:nvSpPr>
          <p:cNvPr id="53" name="Rectangle 52">
            <a:extLst>
              <a:ext uri="{FF2B5EF4-FFF2-40B4-BE49-F238E27FC236}">
                <a16:creationId xmlns:a16="http://schemas.microsoft.com/office/drawing/2014/main" id="{6FE970FD-72BE-4661-9A02-D93DC1EFA2B3}"/>
              </a:ext>
            </a:extLst>
          </p:cNvPr>
          <p:cNvSpPr/>
          <p:nvPr/>
        </p:nvSpPr>
        <p:spPr>
          <a:xfrm>
            <a:off x="1277018" y="3861048"/>
            <a:ext cx="1152128" cy="28803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solidFill>
                  <a:schemeClr val="tx1"/>
                </a:solidFill>
              </a:rPr>
              <a:t>13E0</a:t>
            </a:r>
          </a:p>
        </p:txBody>
      </p:sp>
      <p:sp>
        <p:nvSpPr>
          <p:cNvPr id="54" name="TextBox 53">
            <a:extLst>
              <a:ext uri="{FF2B5EF4-FFF2-40B4-BE49-F238E27FC236}">
                <a16:creationId xmlns:a16="http://schemas.microsoft.com/office/drawing/2014/main" id="{4224A43F-2632-47D8-860A-D1AC49316ED2}"/>
              </a:ext>
            </a:extLst>
          </p:cNvPr>
          <p:cNvSpPr txBox="1"/>
          <p:nvPr/>
        </p:nvSpPr>
        <p:spPr>
          <a:xfrm>
            <a:off x="2566020" y="3810526"/>
            <a:ext cx="480500" cy="338554"/>
          </a:xfrm>
          <a:prstGeom prst="rect">
            <a:avLst/>
          </a:prstGeom>
          <a:noFill/>
        </p:spPr>
        <p:txBody>
          <a:bodyPr wrap="square" rtlCol="0">
            <a:spAutoFit/>
          </a:bodyPr>
          <a:lstStyle/>
          <a:p>
            <a:r>
              <a:rPr lang="es-AR" sz="1600" dirty="0"/>
              <a:t>DS</a:t>
            </a:r>
          </a:p>
        </p:txBody>
      </p:sp>
      <p:sp>
        <p:nvSpPr>
          <p:cNvPr id="55" name="Rectangle 54">
            <a:extLst>
              <a:ext uri="{FF2B5EF4-FFF2-40B4-BE49-F238E27FC236}">
                <a16:creationId xmlns:a16="http://schemas.microsoft.com/office/drawing/2014/main" id="{6C6C8648-0986-4E7F-94BF-3947B5E5BDE9}"/>
              </a:ext>
            </a:extLst>
          </p:cNvPr>
          <p:cNvSpPr/>
          <p:nvPr/>
        </p:nvSpPr>
        <p:spPr>
          <a:xfrm>
            <a:off x="1282658" y="4221088"/>
            <a:ext cx="1152128" cy="28803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solidFill>
                  <a:schemeClr val="tx1"/>
                </a:solidFill>
              </a:rPr>
              <a:t>13E0</a:t>
            </a:r>
          </a:p>
        </p:txBody>
      </p:sp>
      <p:sp>
        <p:nvSpPr>
          <p:cNvPr id="56" name="TextBox 55">
            <a:extLst>
              <a:ext uri="{FF2B5EF4-FFF2-40B4-BE49-F238E27FC236}">
                <a16:creationId xmlns:a16="http://schemas.microsoft.com/office/drawing/2014/main" id="{723AFD2B-BDC6-4255-AD10-3FFDF248EE71}"/>
              </a:ext>
            </a:extLst>
          </p:cNvPr>
          <p:cNvSpPr txBox="1"/>
          <p:nvPr/>
        </p:nvSpPr>
        <p:spPr>
          <a:xfrm>
            <a:off x="2566019" y="4180438"/>
            <a:ext cx="480501" cy="338554"/>
          </a:xfrm>
          <a:prstGeom prst="rect">
            <a:avLst/>
          </a:prstGeom>
          <a:noFill/>
        </p:spPr>
        <p:txBody>
          <a:bodyPr wrap="square" rtlCol="0">
            <a:spAutoFit/>
          </a:bodyPr>
          <a:lstStyle/>
          <a:p>
            <a:r>
              <a:rPr lang="es-AR" sz="1600" dirty="0"/>
              <a:t>CS</a:t>
            </a:r>
          </a:p>
        </p:txBody>
      </p:sp>
      <p:sp>
        <p:nvSpPr>
          <p:cNvPr id="57" name="TextBox 56">
            <a:extLst>
              <a:ext uri="{FF2B5EF4-FFF2-40B4-BE49-F238E27FC236}">
                <a16:creationId xmlns:a16="http://schemas.microsoft.com/office/drawing/2014/main" id="{97BA9DA0-5614-452F-B0A8-B32C1714173D}"/>
              </a:ext>
            </a:extLst>
          </p:cNvPr>
          <p:cNvSpPr txBox="1"/>
          <p:nvPr/>
        </p:nvSpPr>
        <p:spPr>
          <a:xfrm>
            <a:off x="1064278" y="2526564"/>
            <a:ext cx="574279" cy="338554"/>
          </a:xfrm>
          <a:prstGeom prst="rect">
            <a:avLst/>
          </a:prstGeom>
          <a:noFill/>
        </p:spPr>
        <p:txBody>
          <a:bodyPr wrap="square" rtlCol="0">
            <a:spAutoFit/>
          </a:bodyPr>
          <a:lstStyle/>
          <a:p>
            <a:r>
              <a:rPr lang="es-AR" sz="1600" dirty="0"/>
              <a:t>CU</a:t>
            </a:r>
          </a:p>
        </p:txBody>
      </p:sp>
      <p:sp>
        <p:nvSpPr>
          <p:cNvPr id="63" name="Rectangle 62">
            <a:extLst>
              <a:ext uri="{FF2B5EF4-FFF2-40B4-BE49-F238E27FC236}">
                <a16:creationId xmlns:a16="http://schemas.microsoft.com/office/drawing/2014/main" id="{F970C109-DC4C-4B1F-883C-EDE32C525F7B}"/>
              </a:ext>
            </a:extLst>
          </p:cNvPr>
          <p:cNvSpPr/>
          <p:nvPr/>
        </p:nvSpPr>
        <p:spPr>
          <a:xfrm>
            <a:off x="1272421" y="4755362"/>
            <a:ext cx="1177794" cy="3385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71" name="TextBox 70">
            <a:extLst>
              <a:ext uri="{FF2B5EF4-FFF2-40B4-BE49-F238E27FC236}">
                <a16:creationId xmlns:a16="http://schemas.microsoft.com/office/drawing/2014/main" id="{959D4DFD-D1B3-4A3E-BF87-F8FFA2C72F62}"/>
              </a:ext>
            </a:extLst>
          </p:cNvPr>
          <p:cNvSpPr txBox="1"/>
          <p:nvPr/>
        </p:nvSpPr>
        <p:spPr>
          <a:xfrm>
            <a:off x="1250681" y="5085184"/>
            <a:ext cx="552985" cy="276999"/>
          </a:xfrm>
          <a:prstGeom prst="rect">
            <a:avLst/>
          </a:prstGeom>
          <a:noFill/>
        </p:spPr>
        <p:txBody>
          <a:bodyPr wrap="square" rtlCol="0">
            <a:spAutoFit/>
          </a:bodyPr>
          <a:lstStyle/>
          <a:p>
            <a:r>
              <a:rPr lang="es-AR" sz="1200" dirty="0"/>
              <a:t>COP</a:t>
            </a:r>
          </a:p>
        </p:txBody>
      </p:sp>
      <p:sp>
        <p:nvSpPr>
          <p:cNvPr id="72" name="TextBox 71">
            <a:extLst>
              <a:ext uri="{FF2B5EF4-FFF2-40B4-BE49-F238E27FC236}">
                <a16:creationId xmlns:a16="http://schemas.microsoft.com/office/drawing/2014/main" id="{16AA6F80-1D99-46D3-A730-8C5542A66A4D}"/>
              </a:ext>
            </a:extLst>
          </p:cNvPr>
          <p:cNvSpPr txBox="1"/>
          <p:nvPr/>
        </p:nvSpPr>
        <p:spPr>
          <a:xfrm>
            <a:off x="1868532" y="5085184"/>
            <a:ext cx="625480" cy="276999"/>
          </a:xfrm>
          <a:prstGeom prst="rect">
            <a:avLst/>
          </a:prstGeom>
          <a:noFill/>
        </p:spPr>
        <p:txBody>
          <a:bodyPr wrap="square" rtlCol="0">
            <a:spAutoFit/>
          </a:bodyPr>
          <a:lstStyle/>
          <a:p>
            <a:r>
              <a:rPr lang="es-AR" sz="1200" dirty="0"/>
              <a:t>DATA</a:t>
            </a:r>
          </a:p>
        </p:txBody>
      </p:sp>
      <p:cxnSp>
        <p:nvCxnSpPr>
          <p:cNvPr id="74" name="Straight Connector 73">
            <a:extLst>
              <a:ext uri="{FF2B5EF4-FFF2-40B4-BE49-F238E27FC236}">
                <a16:creationId xmlns:a16="http://schemas.microsoft.com/office/drawing/2014/main" id="{FCBB656F-9F3A-4A12-A7F5-1973CF15DC57}"/>
              </a:ext>
            </a:extLst>
          </p:cNvPr>
          <p:cNvCxnSpPr>
            <a:stCxn id="63" idx="0"/>
            <a:endCxn id="63" idx="2"/>
          </p:cNvCxnSpPr>
          <p:nvPr/>
        </p:nvCxnSpPr>
        <p:spPr>
          <a:xfrm>
            <a:off x="1861318" y="4755362"/>
            <a:ext cx="0" cy="338554"/>
          </a:xfrm>
          <a:prstGeom prst="line">
            <a:avLst/>
          </a:prstGeom>
          <a:ln>
            <a:solidFill>
              <a:srgbClr val="C00000"/>
            </a:solidFill>
            <a:tailEnd type="none"/>
          </a:ln>
        </p:spPr>
        <p:style>
          <a:lnRef idx="1">
            <a:schemeClr val="accent1"/>
          </a:lnRef>
          <a:fillRef idx="0">
            <a:schemeClr val="accent1"/>
          </a:fillRef>
          <a:effectRef idx="0">
            <a:schemeClr val="accent1"/>
          </a:effectRef>
          <a:fontRef idx="minor">
            <a:schemeClr val="tx1"/>
          </a:fontRef>
        </p:style>
      </p:cxnSp>
      <p:sp>
        <p:nvSpPr>
          <p:cNvPr id="77" name="Rectangle 76">
            <a:extLst>
              <a:ext uri="{FF2B5EF4-FFF2-40B4-BE49-F238E27FC236}">
                <a16:creationId xmlns:a16="http://schemas.microsoft.com/office/drawing/2014/main" id="{996763BB-9941-4915-91CD-5000581FC5BC}"/>
              </a:ext>
            </a:extLst>
          </p:cNvPr>
          <p:cNvSpPr/>
          <p:nvPr/>
        </p:nvSpPr>
        <p:spPr>
          <a:xfrm>
            <a:off x="1264362" y="5293971"/>
            <a:ext cx="1099942" cy="33855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sz="1200" dirty="0"/>
          </a:p>
        </p:txBody>
      </p:sp>
      <p:sp>
        <p:nvSpPr>
          <p:cNvPr id="78" name="TextBox 77">
            <a:extLst>
              <a:ext uri="{FF2B5EF4-FFF2-40B4-BE49-F238E27FC236}">
                <a16:creationId xmlns:a16="http://schemas.microsoft.com/office/drawing/2014/main" id="{B733BF60-450F-47DA-92AA-1CE07E609F05}"/>
              </a:ext>
            </a:extLst>
          </p:cNvPr>
          <p:cNvSpPr txBox="1"/>
          <p:nvPr/>
        </p:nvSpPr>
        <p:spPr>
          <a:xfrm>
            <a:off x="1282468" y="5302703"/>
            <a:ext cx="1099943" cy="276999"/>
          </a:xfrm>
          <a:prstGeom prst="rect">
            <a:avLst/>
          </a:prstGeom>
          <a:noFill/>
        </p:spPr>
        <p:txBody>
          <a:bodyPr wrap="square" rtlCol="0">
            <a:spAutoFit/>
          </a:bodyPr>
          <a:lstStyle/>
          <a:p>
            <a:r>
              <a:rPr lang="es-AR" sz="1200" dirty="0"/>
              <a:t>Decodificador</a:t>
            </a:r>
          </a:p>
        </p:txBody>
      </p:sp>
      <p:sp>
        <p:nvSpPr>
          <p:cNvPr id="79" name="TextBox 78">
            <a:extLst>
              <a:ext uri="{FF2B5EF4-FFF2-40B4-BE49-F238E27FC236}">
                <a16:creationId xmlns:a16="http://schemas.microsoft.com/office/drawing/2014/main" id="{B09FCBE1-2346-4786-979C-FC4F5134402A}"/>
              </a:ext>
            </a:extLst>
          </p:cNvPr>
          <p:cNvSpPr txBox="1"/>
          <p:nvPr/>
        </p:nvSpPr>
        <p:spPr>
          <a:xfrm>
            <a:off x="5806380" y="5445224"/>
            <a:ext cx="1800200" cy="369332"/>
          </a:xfrm>
          <a:prstGeom prst="rect">
            <a:avLst/>
          </a:prstGeom>
          <a:noFill/>
          <a:ln>
            <a:solidFill>
              <a:schemeClr val="accent1">
                <a:shade val="50000"/>
              </a:schemeClr>
            </a:solidFill>
          </a:ln>
        </p:spPr>
        <p:txBody>
          <a:bodyPr wrap="square" rtlCol="0">
            <a:spAutoFit/>
          </a:bodyPr>
          <a:lstStyle/>
          <a:p>
            <a:r>
              <a:rPr lang="es-AR" dirty="0"/>
              <a:t>MDR</a:t>
            </a:r>
          </a:p>
        </p:txBody>
      </p:sp>
      <p:sp>
        <p:nvSpPr>
          <p:cNvPr id="80" name="TextBox 79">
            <a:extLst>
              <a:ext uri="{FF2B5EF4-FFF2-40B4-BE49-F238E27FC236}">
                <a16:creationId xmlns:a16="http://schemas.microsoft.com/office/drawing/2014/main" id="{56CE3940-AE91-4244-8596-73AB9345F4D3}"/>
              </a:ext>
            </a:extLst>
          </p:cNvPr>
          <p:cNvSpPr txBox="1"/>
          <p:nvPr/>
        </p:nvSpPr>
        <p:spPr>
          <a:xfrm>
            <a:off x="1557908" y="5733256"/>
            <a:ext cx="1780098" cy="646331"/>
          </a:xfrm>
          <a:prstGeom prst="rect">
            <a:avLst/>
          </a:prstGeom>
          <a:noFill/>
          <a:ln>
            <a:solidFill>
              <a:schemeClr val="tx1"/>
            </a:solidFill>
          </a:ln>
        </p:spPr>
        <p:txBody>
          <a:bodyPr wrap="square" rtlCol="0">
            <a:spAutoFit/>
          </a:bodyPr>
          <a:lstStyle/>
          <a:p>
            <a:r>
              <a:rPr lang="es-AR" dirty="0"/>
              <a:t>ALU</a:t>
            </a:r>
          </a:p>
          <a:p>
            <a:r>
              <a:rPr lang="es-AR" dirty="0"/>
              <a:t>Registros - </a:t>
            </a:r>
            <a:r>
              <a:rPr lang="es-AR" dirty="0" err="1"/>
              <a:t>Flags</a:t>
            </a:r>
            <a:endParaRPr lang="es-AR" dirty="0"/>
          </a:p>
        </p:txBody>
      </p:sp>
      <p:cxnSp>
        <p:nvCxnSpPr>
          <p:cNvPr id="82" name="Connector: Elbow 81">
            <a:extLst>
              <a:ext uri="{FF2B5EF4-FFF2-40B4-BE49-F238E27FC236}">
                <a16:creationId xmlns:a16="http://schemas.microsoft.com/office/drawing/2014/main" id="{E3065689-FF3A-4A91-A016-48804FCD7F8E}"/>
              </a:ext>
            </a:extLst>
          </p:cNvPr>
          <p:cNvCxnSpPr>
            <a:cxnSpLocks/>
            <a:endCxn id="80" idx="1"/>
          </p:cNvCxnSpPr>
          <p:nvPr/>
        </p:nvCxnSpPr>
        <p:spPr>
          <a:xfrm rot="16200000" flipH="1">
            <a:off x="1206709" y="5705223"/>
            <a:ext cx="395172" cy="307225"/>
          </a:xfrm>
          <a:prstGeom prst="bentConnector2">
            <a:avLst/>
          </a:prstGeom>
          <a:ln>
            <a:solidFill>
              <a:schemeClr val="tx1"/>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84" name="TextBox 83">
            <a:extLst>
              <a:ext uri="{FF2B5EF4-FFF2-40B4-BE49-F238E27FC236}">
                <a16:creationId xmlns:a16="http://schemas.microsoft.com/office/drawing/2014/main" id="{47CB250E-7E42-47FF-B01F-AE8BD333A6AC}"/>
              </a:ext>
            </a:extLst>
          </p:cNvPr>
          <p:cNvSpPr txBox="1"/>
          <p:nvPr/>
        </p:nvSpPr>
        <p:spPr>
          <a:xfrm>
            <a:off x="2498832" y="4797152"/>
            <a:ext cx="480501" cy="338554"/>
          </a:xfrm>
          <a:prstGeom prst="rect">
            <a:avLst/>
          </a:prstGeom>
          <a:noFill/>
        </p:spPr>
        <p:txBody>
          <a:bodyPr wrap="square" rtlCol="0">
            <a:spAutoFit/>
          </a:bodyPr>
          <a:lstStyle/>
          <a:p>
            <a:r>
              <a:rPr lang="es-AR" sz="1600" dirty="0"/>
              <a:t>IR</a:t>
            </a:r>
          </a:p>
        </p:txBody>
      </p:sp>
      <p:sp>
        <p:nvSpPr>
          <p:cNvPr id="4" name="TextBox 3">
            <a:extLst>
              <a:ext uri="{FF2B5EF4-FFF2-40B4-BE49-F238E27FC236}">
                <a16:creationId xmlns:a16="http://schemas.microsoft.com/office/drawing/2014/main" id="{843CB697-611B-4C67-BEA6-AEB560FA86C5}"/>
              </a:ext>
            </a:extLst>
          </p:cNvPr>
          <p:cNvSpPr txBox="1"/>
          <p:nvPr/>
        </p:nvSpPr>
        <p:spPr>
          <a:xfrm>
            <a:off x="5950396" y="2620751"/>
            <a:ext cx="1098253" cy="830997"/>
          </a:xfrm>
          <a:prstGeom prst="rect">
            <a:avLst/>
          </a:prstGeom>
          <a:noFill/>
        </p:spPr>
        <p:txBody>
          <a:bodyPr wrap="square" rtlCol="0">
            <a:spAutoFit/>
          </a:bodyPr>
          <a:lstStyle/>
          <a:p>
            <a:pPr>
              <a:buClr>
                <a:srgbClr val="C00000"/>
              </a:buClr>
            </a:pPr>
            <a:r>
              <a:rPr lang="es-AR" sz="1200" dirty="0"/>
              <a:t>B80200</a:t>
            </a:r>
          </a:p>
          <a:p>
            <a:pPr>
              <a:buClr>
                <a:srgbClr val="C00000"/>
              </a:buClr>
            </a:pPr>
            <a:r>
              <a:rPr lang="es-AR" sz="1200" dirty="0"/>
              <a:t>BB0400</a:t>
            </a:r>
          </a:p>
          <a:p>
            <a:pPr>
              <a:buClr>
                <a:srgbClr val="C00000"/>
              </a:buClr>
            </a:pPr>
            <a:r>
              <a:rPr lang="es-AR" sz="1200" dirty="0"/>
              <a:t>01D8</a:t>
            </a:r>
          </a:p>
          <a:p>
            <a:pPr>
              <a:buClr>
                <a:srgbClr val="C00000"/>
              </a:buClr>
            </a:pPr>
            <a:r>
              <a:rPr lang="es-AR" sz="1200" dirty="0"/>
              <a:t>CD20</a:t>
            </a:r>
            <a:endParaRPr lang="es-AR" sz="1200" b="1" dirty="0"/>
          </a:p>
        </p:txBody>
      </p:sp>
      <p:sp>
        <p:nvSpPr>
          <p:cNvPr id="47" name="TextBox 46">
            <a:extLst>
              <a:ext uri="{FF2B5EF4-FFF2-40B4-BE49-F238E27FC236}">
                <a16:creationId xmlns:a16="http://schemas.microsoft.com/office/drawing/2014/main" id="{BB01ACCE-458F-466C-BEFA-581E3927A9E7}"/>
              </a:ext>
            </a:extLst>
          </p:cNvPr>
          <p:cNvSpPr txBox="1"/>
          <p:nvPr/>
        </p:nvSpPr>
        <p:spPr>
          <a:xfrm>
            <a:off x="8404937" y="2923775"/>
            <a:ext cx="3990175" cy="3416320"/>
          </a:xfrm>
          <a:prstGeom prst="rect">
            <a:avLst/>
          </a:prstGeom>
          <a:noFill/>
        </p:spPr>
        <p:txBody>
          <a:bodyPr wrap="square" rtlCol="0">
            <a:spAutoFit/>
          </a:bodyPr>
          <a:lstStyle/>
          <a:p>
            <a:r>
              <a:rPr lang="es-AR" dirty="0"/>
              <a:t>-a</a:t>
            </a:r>
          </a:p>
          <a:p>
            <a:r>
              <a:rPr lang="es-AR" dirty="0"/>
              <a:t>13E0:0100 </a:t>
            </a:r>
            <a:r>
              <a:rPr lang="es-AR" dirty="0" err="1"/>
              <a:t>mov</a:t>
            </a:r>
            <a:r>
              <a:rPr lang="es-AR" dirty="0"/>
              <a:t> ax,0002</a:t>
            </a:r>
          </a:p>
          <a:p>
            <a:r>
              <a:rPr lang="es-AR" dirty="0"/>
              <a:t>13E0:0103 </a:t>
            </a:r>
            <a:r>
              <a:rPr lang="es-AR" dirty="0" err="1"/>
              <a:t>mov</a:t>
            </a:r>
            <a:r>
              <a:rPr lang="es-AR" dirty="0"/>
              <a:t> bx,0004</a:t>
            </a:r>
          </a:p>
          <a:p>
            <a:r>
              <a:rPr lang="es-AR" dirty="0"/>
              <a:t>13E0:0106 </a:t>
            </a:r>
            <a:r>
              <a:rPr lang="es-AR" dirty="0" err="1"/>
              <a:t>add</a:t>
            </a:r>
            <a:r>
              <a:rPr lang="es-AR" dirty="0"/>
              <a:t> </a:t>
            </a:r>
            <a:r>
              <a:rPr lang="es-AR" dirty="0" err="1"/>
              <a:t>ax,bx</a:t>
            </a:r>
            <a:endParaRPr lang="es-AR" dirty="0"/>
          </a:p>
          <a:p>
            <a:r>
              <a:rPr lang="es-AR" dirty="0"/>
              <a:t>13E0:0108 </a:t>
            </a:r>
            <a:r>
              <a:rPr lang="es-AR" dirty="0" err="1"/>
              <a:t>int</a:t>
            </a:r>
            <a:r>
              <a:rPr lang="es-AR" dirty="0"/>
              <a:t> 20</a:t>
            </a:r>
          </a:p>
          <a:p>
            <a:r>
              <a:rPr lang="es-AR" dirty="0"/>
              <a:t>13E0:010A</a:t>
            </a:r>
          </a:p>
          <a:p>
            <a:pPr>
              <a:buClr>
                <a:srgbClr val="C00000"/>
              </a:buClr>
            </a:pPr>
            <a:endParaRPr lang="es-AR" dirty="0"/>
          </a:p>
          <a:p>
            <a:pPr>
              <a:buClr>
                <a:srgbClr val="C00000"/>
              </a:buClr>
            </a:pPr>
            <a:r>
              <a:rPr lang="es-AR" dirty="0"/>
              <a:t>-u</a:t>
            </a:r>
          </a:p>
          <a:p>
            <a:pPr>
              <a:buClr>
                <a:srgbClr val="C00000"/>
              </a:buClr>
            </a:pPr>
            <a:r>
              <a:rPr lang="es-AR" dirty="0"/>
              <a:t>13E0:0100 B80200   MOV     AX,0002</a:t>
            </a:r>
          </a:p>
          <a:p>
            <a:pPr>
              <a:buClr>
                <a:srgbClr val="C00000"/>
              </a:buClr>
            </a:pPr>
            <a:r>
              <a:rPr lang="es-AR" dirty="0"/>
              <a:t>13E0:0103 BB0400   MOV     BX,0004</a:t>
            </a:r>
          </a:p>
          <a:p>
            <a:pPr>
              <a:buClr>
                <a:srgbClr val="C00000"/>
              </a:buClr>
            </a:pPr>
            <a:r>
              <a:rPr lang="es-AR" dirty="0"/>
              <a:t>13E0:0106 01D8       ADD     AX,BX</a:t>
            </a:r>
          </a:p>
          <a:p>
            <a:pPr>
              <a:buClr>
                <a:srgbClr val="C00000"/>
              </a:buClr>
            </a:pPr>
            <a:r>
              <a:rPr lang="es-AR" dirty="0"/>
              <a:t>13E0:0108 CD20       INT     20</a:t>
            </a:r>
            <a:endParaRPr lang="es-AR" b="1" dirty="0"/>
          </a:p>
        </p:txBody>
      </p:sp>
      <p:sp>
        <p:nvSpPr>
          <p:cNvPr id="6" name="TextBox 5">
            <a:extLst>
              <a:ext uri="{FF2B5EF4-FFF2-40B4-BE49-F238E27FC236}">
                <a16:creationId xmlns:a16="http://schemas.microsoft.com/office/drawing/2014/main" id="{AED04C1B-CCD8-4FB4-BF5F-4835F10BCB7C}"/>
              </a:ext>
            </a:extLst>
          </p:cNvPr>
          <p:cNvSpPr txBox="1"/>
          <p:nvPr/>
        </p:nvSpPr>
        <p:spPr>
          <a:xfrm>
            <a:off x="8439456" y="2159086"/>
            <a:ext cx="3378107" cy="923330"/>
          </a:xfrm>
          <a:prstGeom prst="rect">
            <a:avLst/>
          </a:prstGeom>
          <a:noFill/>
        </p:spPr>
        <p:txBody>
          <a:bodyPr wrap="square" rtlCol="0">
            <a:spAutoFit/>
          </a:bodyPr>
          <a:lstStyle/>
          <a:p>
            <a:r>
              <a:rPr lang="es-AR" b="1" dirty="0"/>
              <a:t> Actividades previas a la ejecución de la primer instrucción</a:t>
            </a:r>
          </a:p>
          <a:p>
            <a:endParaRPr lang="es-AR" dirty="0"/>
          </a:p>
        </p:txBody>
      </p:sp>
    </p:spTree>
    <p:extLst>
      <p:ext uri="{BB962C8B-B14F-4D97-AF65-F5344CB8AC3E}">
        <p14:creationId xmlns:p14="http://schemas.microsoft.com/office/powerpoint/2010/main" val="1278920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AR" dirty="0"/>
              <a:t>Ciclo de instrucción – Fase búsqueda</a:t>
            </a:r>
          </a:p>
        </p:txBody>
      </p:sp>
      <p:sp>
        <p:nvSpPr>
          <p:cNvPr id="7" name="Marcador de pie de página 6"/>
          <p:cNvSpPr>
            <a:spLocks noGrp="1"/>
          </p:cNvSpPr>
          <p:nvPr>
            <p:ph type="ftr" sz="quarter" idx="11"/>
          </p:nvPr>
        </p:nvSpPr>
        <p:spPr/>
        <p:txBody>
          <a:bodyPr/>
          <a:lstStyle/>
          <a:p>
            <a:r>
              <a:rPr lang="en-US" dirty="0" err="1"/>
              <a:t>Arquitectura</a:t>
            </a:r>
            <a:r>
              <a:rPr lang="en-US" dirty="0"/>
              <a:t> de </a:t>
            </a:r>
            <a:r>
              <a:rPr lang="en-US" dirty="0" err="1"/>
              <a:t>Computadores</a:t>
            </a:r>
            <a:endParaRPr lang="en-US" dirty="0"/>
          </a:p>
        </p:txBody>
      </p:sp>
      <p:sp>
        <p:nvSpPr>
          <p:cNvPr id="8" name="Marcador de número de diapositiva 7"/>
          <p:cNvSpPr>
            <a:spLocks noGrp="1"/>
          </p:cNvSpPr>
          <p:nvPr>
            <p:ph type="sldNum" sz="quarter" idx="12"/>
          </p:nvPr>
        </p:nvSpPr>
        <p:spPr/>
        <p:txBody>
          <a:bodyPr/>
          <a:lstStyle/>
          <a:p>
            <a:fld id="{E5137D0E-4A4F-4307-8994-C1891D747D59}" type="slidenum">
              <a:rPr lang="en-US" smtClean="0"/>
              <a:t>8</a:t>
            </a:fld>
            <a:endParaRPr lang="en-US" dirty="0"/>
          </a:p>
        </p:txBody>
      </p:sp>
      <p:sp>
        <p:nvSpPr>
          <p:cNvPr id="9" name="TextBox 8">
            <a:extLst>
              <a:ext uri="{FF2B5EF4-FFF2-40B4-BE49-F238E27FC236}">
                <a16:creationId xmlns:a16="http://schemas.microsoft.com/office/drawing/2014/main" id="{47BE571F-2055-485C-9FD3-0BCC4F25D872}"/>
              </a:ext>
            </a:extLst>
          </p:cNvPr>
          <p:cNvSpPr txBox="1"/>
          <p:nvPr/>
        </p:nvSpPr>
        <p:spPr>
          <a:xfrm>
            <a:off x="304038" y="2195572"/>
            <a:ext cx="2471737" cy="369332"/>
          </a:xfrm>
          <a:prstGeom prst="rect">
            <a:avLst/>
          </a:prstGeom>
          <a:noFill/>
          <a:ln>
            <a:noFill/>
          </a:ln>
        </p:spPr>
        <p:txBody>
          <a:bodyPr wrap="square" rtlCol="0">
            <a:spAutoFit/>
          </a:bodyPr>
          <a:lstStyle/>
          <a:p>
            <a:r>
              <a:rPr lang="es-AR" dirty="0"/>
              <a:t>CPU = CU + ALU</a:t>
            </a:r>
          </a:p>
        </p:txBody>
      </p:sp>
      <p:sp>
        <p:nvSpPr>
          <p:cNvPr id="11" name="Rectangle 10">
            <a:extLst>
              <a:ext uri="{FF2B5EF4-FFF2-40B4-BE49-F238E27FC236}">
                <a16:creationId xmlns:a16="http://schemas.microsoft.com/office/drawing/2014/main" id="{5EADCEB0-D947-4A8C-BB6C-4BBAEC7C8BF3}"/>
              </a:ext>
            </a:extLst>
          </p:cNvPr>
          <p:cNvSpPr/>
          <p:nvPr/>
        </p:nvSpPr>
        <p:spPr>
          <a:xfrm>
            <a:off x="1053852" y="2564904"/>
            <a:ext cx="2012926" cy="30963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2" name="Rectangle 11">
            <a:extLst>
              <a:ext uri="{FF2B5EF4-FFF2-40B4-BE49-F238E27FC236}">
                <a16:creationId xmlns:a16="http://schemas.microsoft.com/office/drawing/2014/main" id="{3F2168AD-96A6-4A66-B51E-8E4F85DE4D4A}"/>
              </a:ext>
            </a:extLst>
          </p:cNvPr>
          <p:cNvSpPr/>
          <p:nvPr/>
        </p:nvSpPr>
        <p:spPr>
          <a:xfrm>
            <a:off x="2187347" y="2564904"/>
            <a:ext cx="879431" cy="80139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s-AR" dirty="0"/>
              <a:t>MMU</a:t>
            </a:r>
          </a:p>
        </p:txBody>
      </p:sp>
      <p:sp>
        <p:nvSpPr>
          <p:cNvPr id="13" name="Rectangle 12">
            <a:extLst>
              <a:ext uri="{FF2B5EF4-FFF2-40B4-BE49-F238E27FC236}">
                <a16:creationId xmlns:a16="http://schemas.microsoft.com/office/drawing/2014/main" id="{7C6CACA4-49D8-4972-8785-C8942D552499}"/>
              </a:ext>
            </a:extLst>
          </p:cNvPr>
          <p:cNvSpPr/>
          <p:nvPr/>
        </p:nvSpPr>
        <p:spPr>
          <a:xfrm>
            <a:off x="1277018" y="3466554"/>
            <a:ext cx="1152128" cy="28803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solidFill>
                  <a:schemeClr val="tx1"/>
                </a:solidFill>
              </a:rPr>
              <a:t>0100</a:t>
            </a:r>
          </a:p>
        </p:txBody>
      </p:sp>
      <p:sp>
        <p:nvSpPr>
          <p:cNvPr id="14" name="TextBox 13">
            <a:extLst>
              <a:ext uri="{FF2B5EF4-FFF2-40B4-BE49-F238E27FC236}">
                <a16:creationId xmlns:a16="http://schemas.microsoft.com/office/drawing/2014/main" id="{826EFD9A-42EC-4A54-AABE-B80DE919AA2C}"/>
              </a:ext>
            </a:extLst>
          </p:cNvPr>
          <p:cNvSpPr txBox="1"/>
          <p:nvPr/>
        </p:nvSpPr>
        <p:spPr>
          <a:xfrm>
            <a:off x="1011753" y="3023090"/>
            <a:ext cx="1152128" cy="338554"/>
          </a:xfrm>
          <a:prstGeom prst="rect">
            <a:avLst/>
          </a:prstGeom>
          <a:noFill/>
        </p:spPr>
        <p:txBody>
          <a:bodyPr wrap="square" rtlCol="0">
            <a:spAutoFit/>
          </a:bodyPr>
          <a:lstStyle/>
          <a:p>
            <a:r>
              <a:rPr lang="es-AR" sz="1600" dirty="0"/>
              <a:t>Registros</a:t>
            </a:r>
          </a:p>
        </p:txBody>
      </p:sp>
      <p:sp>
        <p:nvSpPr>
          <p:cNvPr id="15" name="Rectangle 14">
            <a:extLst>
              <a:ext uri="{FF2B5EF4-FFF2-40B4-BE49-F238E27FC236}">
                <a16:creationId xmlns:a16="http://schemas.microsoft.com/office/drawing/2014/main" id="{5352B5FC-8B56-4424-A5F5-A4FE60CFDBED}"/>
              </a:ext>
            </a:extLst>
          </p:cNvPr>
          <p:cNvSpPr/>
          <p:nvPr/>
        </p:nvSpPr>
        <p:spPr>
          <a:xfrm>
            <a:off x="17589" y="5764668"/>
            <a:ext cx="1080120" cy="54060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1200" dirty="0">
                <a:solidFill>
                  <a:schemeClr val="tx1"/>
                </a:solidFill>
              </a:rPr>
              <a:t>Reloj y Secuenciador</a:t>
            </a:r>
          </a:p>
        </p:txBody>
      </p:sp>
      <p:sp>
        <p:nvSpPr>
          <p:cNvPr id="16" name="Rectangle 15">
            <a:extLst>
              <a:ext uri="{FF2B5EF4-FFF2-40B4-BE49-F238E27FC236}">
                <a16:creationId xmlns:a16="http://schemas.microsoft.com/office/drawing/2014/main" id="{7E41CB7A-4530-4452-99E5-1298E70BFBA2}"/>
              </a:ext>
            </a:extLst>
          </p:cNvPr>
          <p:cNvSpPr/>
          <p:nvPr/>
        </p:nvSpPr>
        <p:spPr>
          <a:xfrm>
            <a:off x="5734372" y="2314056"/>
            <a:ext cx="1987289" cy="298864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7" name="TextBox 16">
            <a:extLst>
              <a:ext uri="{FF2B5EF4-FFF2-40B4-BE49-F238E27FC236}">
                <a16:creationId xmlns:a16="http://schemas.microsoft.com/office/drawing/2014/main" id="{7564D25A-AD24-412C-9E3C-5DD7668F3DD2}"/>
              </a:ext>
            </a:extLst>
          </p:cNvPr>
          <p:cNvSpPr txBox="1"/>
          <p:nvPr/>
        </p:nvSpPr>
        <p:spPr>
          <a:xfrm>
            <a:off x="6499278" y="1899921"/>
            <a:ext cx="2160240" cy="369332"/>
          </a:xfrm>
          <a:prstGeom prst="rect">
            <a:avLst/>
          </a:prstGeom>
          <a:noFill/>
        </p:spPr>
        <p:txBody>
          <a:bodyPr wrap="square" rtlCol="0">
            <a:spAutoFit/>
          </a:bodyPr>
          <a:lstStyle/>
          <a:p>
            <a:r>
              <a:rPr lang="es-AR" dirty="0"/>
              <a:t>Memoria Principal</a:t>
            </a:r>
          </a:p>
        </p:txBody>
      </p:sp>
      <p:cxnSp>
        <p:nvCxnSpPr>
          <p:cNvPr id="19" name="Connector: Elbow 18">
            <a:extLst>
              <a:ext uri="{FF2B5EF4-FFF2-40B4-BE49-F238E27FC236}">
                <a16:creationId xmlns:a16="http://schemas.microsoft.com/office/drawing/2014/main" id="{75548503-0049-4AE2-946E-93AC495961F1}"/>
              </a:ext>
            </a:extLst>
          </p:cNvPr>
          <p:cNvCxnSpPr>
            <a:cxnSpLocks/>
            <a:stCxn id="15" idx="0"/>
            <a:endCxn id="11" idx="1"/>
          </p:cNvCxnSpPr>
          <p:nvPr/>
        </p:nvCxnSpPr>
        <p:spPr>
          <a:xfrm rot="5400000" flipH="1" flipV="1">
            <a:off x="-20046" y="4690771"/>
            <a:ext cx="1651592" cy="496203"/>
          </a:xfrm>
          <a:prstGeom prst="bentConnector2">
            <a:avLst/>
          </a:prstGeom>
          <a:ln>
            <a:solidFill>
              <a:schemeClr val="accent1"/>
            </a:solidFill>
            <a:tailEnd type="none"/>
          </a:ln>
        </p:spPr>
        <p:style>
          <a:lnRef idx="1">
            <a:schemeClr val="accent1"/>
          </a:lnRef>
          <a:fillRef idx="0">
            <a:schemeClr val="accent1"/>
          </a:fillRef>
          <a:effectRef idx="0">
            <a:schemeClr val="accent1"/>
          </a:effectRef>
          <a:fontRef idx="minor">
            <a:schemeClr val="tx1"/>
          </a:fontRef>
        </p:style>
      </p:cxnSp>
      <p:sp>
        <p:nvSpPr>
          <p:cNvPr id="22" name="Arrow: Left-Right 21">
            <a:extLst>
              <a:ext uri="{FF2B5EF4-FFF2-40B4-BE49-F238E27FC236}">
                <a16:creationId xmlns:a16="http://schemas.microsoft.com/office/drawing/2014/main" id="{26F8B1D8-734B-40C5-9152-CFD7D42E669A}"/>
              </a:ext>
            </a:extLst>
          </p:cNvPr>
          <p:cNvSpPr/>
          <p:nvPr/>
        </p:nvSpPr>
        <p:spPr>
          <a:xfrm>
            <a:off x="3142083" y="5298039"/>
            <a:ext cx="2535141" cy="507225"/>
          </a:xfrm>
          <a:prstGeom prst="leftRightArrow">
            <a:avLst>
              <a:gd name="adj1" fmla="val 38733"/>
              <a:gd name="adj2" fmla="val 50000"/>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24" name="TextBox 23">
            <a:extLst>
              <a:ext uri="{FF2B5EF4-FFF2-40B4-BE49-F238E27FC236}">
                <a16:creationId xmlns:a16="http://schemas.microsoft.com/office/drawing/2014/main" id="{1FF6C66B-FBEC-4052-A8AF-CBC140198C7E}"/>
              </a:ext>
            </a:extLst>
          </p:cNvPr>
          <p:cNvSpPr txBox="1"/>
          <p:nvPr/>
        </p:nvSpPr>
        <p:spPr>
          <a:xfrm>
            <a:off x="3469254" y="5131658"/>
            <a:ext cx="1468708" cy="369332"/>
          </a:xfrm>
          <a:prstGeom prst="rect">
            <a:avLst/>
          </a:prstGeom>
          <a:noFill/>
        </p:spPr>
        <p:txBody>
          <a:bodyPr wrap="square" rtlCol="0">
            <a:spAutoFit/>
          </a:bodyPr>
          <a:lstStyle/>
          <a:p>
            <a:r>
              <a:rPr lang="es-AR" dirty="0"/>
              <a:t>Bus de datos</a:t>
            </a:r>
          </a:p>
        </p:txBody>
      </p:sp>
      <p:sp>
        <p:nvSpPr>
          <p:cNvPr id="25" name="Arrow: Right 24">
            <a:extLst>
              <a:ext uri="{FF2B5EF4-FFF2-40B4-BE49-F238E27FC236}">
                <a16:creationId xmlns:a16="http://schemas.microsoft.com/office/drawing/2014/main" id="{FD14DCAC-2D11-40EC-BC33-CC76EDAC416B}"/>
              </a:ext>
            </a:extLst>
          </p:cNvPr>
          <p:cNvSpPr/>
          <p:nvPr/>
        </p:nvSpPr>
        <p:spPr>
          <a:xfrm>
            <a:off x="3090244" y="2620751"/>
            <a:ext cx="2024175" cy="718268"/>
          </a:xfrm>
          <a:prstGeom prst="rightArrow">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dirty="0"/>
          </a:p>
        </p:txBody>
      </p:sp>
      <p:sp>
        <p:nvSpPr>
          <p:cNvPr id="26" name="TextBox 25">
            <a:extLst>
              <a:ext uri="{FF2B5EF4-FFF2-40B4-BE49-F238E27FC236}">
                <a16:creationId xmlns:a16="http://schemas.microsoft.com/office/drawing/2014/main" id="{EB0C876F-1507-40C8-852B-C71868242D5F}"/>
              </a:ext>
            </a:extLst>
          </p:cNvPr>
          <p:cNvSpPr txBox="1"/>
          <p:nvPr/>
        </p:nvSpPr>
        <p:spPr>
          <a:xfrm>
            <a:off x="3105016" y="2810788"/>
            <a:ext cx="2144495" cy="369332"/>
          </a:xfrm>
          <a:prstGeom prst="rect">
            <a:avLst/>
          </a:prstGeom>
          <a:noFill/>
        </p:spPr>
        <p:txBody>
          <a:bodyPr wrap="square" rtlCol="0">
            <a:spAutoFit/>
          </a:bodyPr>
          <a:lstStyle/>
          <a:p>
            <a:r>
              <a:rPr lang="es-AR" dirty="0"/>
              <a:t>Bus de direcciones</a:t>
            </a:r>
          </a:p>
        </p:txBody>
      </p:sp>
      <p:cxnSp>
        <p:nvCxnSpPr>
          <p:cNvPr id="30" name="Connector: Elbow 29">
            <a:extLst>
              <a:ext uri="{FF2B5EF4-FFF2-40B4-BE49-F238E27FC236}">
                <a16:creationId xmlns:a16="http://schemas.microsoft.com/office/drawing/2014/main" id="{567584AA-F0F3-49D1-A665-5C218BE157E6}"/>
              </a:ext>
            </a:extLst>
          </p:cNvPr>
          <p:cNvCxnSpPr>
            <a:cxnSpLocks/>
            <a:stCxn id="11" idx="0"/>
            <a:endCxn id="3" idx="0"/>
          </p:cNvCxnSpPr>
          <p:nvPr/>
        </p:nvCxnSpPr>
        <p:spPr>
          <a:xfrm rot="5400000" flipH="1" flipV="1">
            <a:off x="4096361" y="250358"/>
            <a:ext cx="278500" cy="4350592"/>
          </a:xfrm>
          <a:prstGeom prst="bentConnector3">
            <a:avLst>
              <a:gd name="adj1" fmla="val 182083"/>
            </a:avLst>
          </a:prstGeom>
          <a:ln w="28575" cmpd="sng">
            <a:solidFill>
              <a:srgbClr val="C0000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E12F0518-A04D-4BEE-B060-49178D278047}"/>
              </a:ext>
            </a:extLst>
          </p:cNvPr>
          <p:cNvSpPr txBox="1"/>
          <p:nvPr/>
        </p:nvSpPr>
        <p:spPr>
          <a:xfrm>
            <a:off x="3338006" y="1700808"/>
            <a:ext cx="1731204" cy="369332"/>
          </a:xfrm>
          <a:prstGeom prst="rect">
            <a:avLst/>
          </a:prstGeom>
          <a:noFill/>
        </p:spPr>
        <p:txBody>
          <a:bodyPr wrap="square" rtlCol="0">
            <a:spAutoFit/>
          </a:bodyPr>
          <a:lstStyle/>
          <a:p>
            <a:r>
              <a:rPr lang="es-AR" dirty="0"/>
              <a:t>Bus de Control</a:t>
            </a:r>
          </a:p>
        </p:txBody>
      </p:sp>
      <p:sp>
        <p:nvSpPr>
          <p:cNvPr id="3" name="TextBox 2">
            <a:extLst>
              <a:ext uri="{FF2B5EF4-FFF2-40B4-BE49-F238E27FC236}">
                <a16:creationId xmlns:a16="http://schemas.microsoft.com/office/drawing/2014/main" id="{DA2AAA00-C3D6-4EB7-8DCE-ACB2CF7F1D15}"/>
              </a:ext>
            </a:extLst>
          </p:cNvPr>
          <p:cNvSpPr txBox="1"/>
          <p:nvPr/>
        </p:nvSpPr>
        <p:spPr>
          <a:xfrm>
            <a:off x="5863306" y="2286404"/>
            <a:ext cx="1095202" cy="307777"/>
          </a:xfrm>
          <a:prstGeom prst="rect">
            <a:avLst/>
          </a:prstGeom>
          <a:noFill/>
        </p:spPr>
        <p:txBody>
          <a:bodyPr wrap="square" rtlCol="0">
            <a:spAutoFit/>
          </a:bodyPr>
          <a:lstStyle/>
          <a:p>
            <a:r>
              <a:rPr lang="es-AR" sz="1400" dirty="0"/>
              <a:t>Segmento</a:t>
            </a:r>
          </a:p>
        </p:txBody>
      </p:sp>
      <p:sp>
        <p:nvSpPr>
          <p:cNvPr id="5" name="Rectangle 4">
            <a:extLst>
              <a:ext uri="{FF2B5EF4-FFF2-40B4-BE49-F238E27FC236}">
                <a16:creationId xmlns:a16="http://schemas.microsoft.com/office/drawing/2014/main" id="{76AA58E3-8A58-48E3-B95E-2A3A17EF48B8}"/>
              </a:ext>
            </a:extLst>
          </p:cNvPr>
          <p:cNvSpPr/>
          <p:nvPr/>
        </p:nvSpPr>
        <p:spPr>
          <a:xfrm>
            <a:off x="5878388" y="2608899"/>
            <a:ext cx="1293112" cy="2548293"/>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cxnSp>
        <p:nvCxnSpPr>
          <p:cNvPr id="23" name="Straight Connector 22">
            <a:extLst>
              <a:ext uri="{FF2B5EF4-FFF2-40B4-BE49-F238E27FC236}">
                <a16:creationId xmlns:a16="http://schemas.microsoft.com/office/drawing/2014/main" id="{24FC67D0-8799-4F07-A159-89E263C36504}"/>
              </a:ext>
            </a:extLst>
          </p:cNvPr>
          <p:cNvCxnSpPr>
            <a:cxnSpLocks/>
          </p:cNvCxnSpPr>
          <p:nvPr/>
        </p:nvCxnSpPr>
        <p:spPr>
          <a:xfrm>
            <a:off x="5878388" y="3573016"/>
            <a:ext cx="1293112" cy="0"/>
          </a:xfrm>
          <a:prstGeom prst="line">
            <a:avLst/>
          </a:prstGeom>
          <a:ln w="19050">
            <a:solidFill>
              <a:schemeClr val="tx1">
                <a:lumMod val="65000"/>
                <a:lumOff val="3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27D9C884-3A63-4921-A05A-C5AA48665BA8}"/>
              </a:ext>
            </a:extLst>
          </p:cNvPr>
          <p:cNvCxnSpPr>
            <a:cxnSpLocks/>
          </p:cNvCxnSpPr>
          <p:nvPr/>
        </p:nvCxnSpPr>
        <p:spPr>
          <a:xfrm>
            <a:off x="5878388" y="4408107"/>
            <a:ext cx="1283106" cy="0"/>
          </a:xfrm>
          <a:prstGeom prst="line">
            <a:avLst/>
          </a:prstGeom>
          <a:ln w="19050">
            <a:solidFill>
              <a:schemeClr val="tx1">
                <a:lumMod val="65000"/>
                <a:lumOff val="35000"/>
              </a:schemeClr>
            </a:solidFill>
            <a:tailEnd type="non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FFEC59C9-40EA-42BB-85D1-6A06A34B248D}"/>
              </a:ext>
            </a:extLst>
          </p:cNvPr>
          <p:cNvSpPr txBox="1"/>
          <p:nvPr/>
        </p:nvSpPr>
        <p:spPr>
          <a:xfrm>
            <a:off x="7124135" y="2935977"/>
            <a:ext cx="673012" cy="276999"/>
          </a:xfrm>
          <a:prstGeom prst="rect">
            <a:avLst/>
          </a:prstGeom>
          <a:noFill/>
        </p:spPr>
        <p:txBody>
          <a:bodyPr wrap="square" rtlCol="0">
            <a:spAutoFit/>
          </a:bodyPr>
          <a:lstStyle/>
          <a:p>
            <a:r>
              <a:rPr lang="es-AR" sz="1200" dirty="0"/>
              <a:t>Código</a:t>
            </a:r>
          </a:p>
        </p:txBody>
      </p:sp>
      <p:sp>
        <p:nvSpPr>
          <p:cNvPr id="38" name="TextBox 37">
            <a:extLst>
              <a:ext uri="{FF2B5EF4-FFF2-40B4-BE49-F238E27FC236}">
                <a16:creationId xmlns:a16="http://schemas.microsoft.com/office/drawing/2014/main" id="{C5E6218B-072F-42FD-8821-663AD01FCE8A}"/>
              </a:ext>
            </a:extLst>
          </p:cNvPr>
          <p:cNvSpPr txBox="1"/>
          <p:nvPr/>
        </p:nvSpPr>
        <p:spPr>
          <a:xfrm>
            <a:off x="7160380" y="3789040"/>
            <a:ext cx="673012" cy="276999"/>
          </a:xfrm>
          <a:prstGeom prst="rect">
            <a:avLst/>
          </a:prstGeom>
          <a:noFill/>
        </p:spPr>
        <p:txBody>
          <a:bodyPr wrap="square" rtlCol="0">
            <a:spAutoFit/>
          </a:bodyPr>
          <a:lstStyle/>
          <a:p>
            <a:r>
              <a:rPr lang="es-AR" sz="1200" dirty="0"/>
              <a:t>Datos</a:t>
            </a:r>
          </a:p>
        </p:txBody>
      </p:sp>
      <p:sp>
        <p:nvSpPr>
          <p:cNvPr id="39" name="TextBox 38">
            <a:extLst>
              <a:ext uri="{FF2B5EF4-FFF2-40B4-BE49-F238E27FC236}">
                <a16:creationId xmlns:a16="http://schemas.microsoft.com/office/drawing/2014/main" id="{C79C867C-D201-4DD3-8B2A-777E5EF3287A}"/>
              </a:ext>
            </a:extLst>
          </p:cNvPr>
          <p:cNvSpPr txBox="1"/>
          <p:nvPr/>
        </p:nvSpPr>
        <p:spPr>
          <a:xfrm>
            <a:off x="7221600" y="4520153"/>
            <a:ext cx="673012" cy="276999"/>
          </a:xfrm>
          <a:prstGeom prst="rect">
            <a:avLst/>
          </a:prstGeom>
          <a:noFill/>
        </p:spPr>
        <p:txBody>
          <a:bodyPr wrap="square" rtlCol="0">
            <a:spAutoFit/>
          </a:bodyPr>
          <a:lstStyle/>
          <a:p>
            <a:r>
              <a:rPr lang="es-AR" sz="1200" dirty="0"/>
              <a:t>Pila</a:t>
            </a:r>
          </a:p>
        </p:txBody>
      </p:sp>
      <p:sp>
        <p:nvSpPr>
          <p:cNvPr id="35" name="TextBox 34">
            <a:extLst>
              <a:ext uri="{FF2B5EF4-FFF2-40B4-BE49-F238E27FC236}">
                <a16:creationId xmlns:a16="http://schemas.microsoft.com/office/drawing/2014/main" id="{AB423831-1A4C-446A-8D18-4F2B3CD80ADB}"/>
              </a:ext>
            </a:extLst>
          </p:cNvPr>
          <p:cNvSpPr txBox="1"/>
          <p:nvPr/>
        </p:nvSpPr>
        <p:spPr>
          <a:xfrm>
            <a:off x="5446340" y="2368900"/>
            <a:ext cx="230885" cy="2893100"/>
          </a:xfrm>
          <a:prstGeom prst="rect">
            <a:avLst/>
          </a:prstGeom>
          <a:noFill/>
          <a:ln>
            <a:solidFill>
              <a:schemeClr val="tx1"/>
            </a:solidFill>
          </a:ln>
        </p:spPr>
        <p:txBody>
          <a:bodyPr wrap="square" rtlCol="0">
            <a:spAutoFit/>
          </a:bodyPr>
          <a:lstStyle/>
          <a:p>
            <a:r>
              <a:rPr lang="es-AR" sz="1400" dirty="0"/>
              <a:t>Decodifica</a:t>
            </a:r>
          </a:p>
          <a:p>
            <a:r>
              <a:rPr lang="es-AR" sz="1400" dirty="0" err="1"/>
              <a:t>dor</a:t>
            </a:r>
            <a:endParaRPr lang="es-AR" sz="1400" dirty="0"/>
          </a:p>
        </p:txBody>
      </p:sp>
      <p:sp>
        <p:nvSpPr>
          <p:cNvPr id="40" name="TextBox 39">
            <a:extLst>
              <a:ext uri="{FF2B5EF4-FFF2-40B4-BE49-F238E27FC236}">
                <a16:creationId xmlns:a16="http://schemas.microsoft.com/office/drawing/2014/main" id="{F80A03E0-D205-4C17-8B81-0FEF3D672625}"/>
              </a:ext>
            </a:extLst>
          </p:cNvPr>
          <p:cNvSpPr txBox="1"/>
          <p:nvPr/>
        </p:nvSpPr>
        <p:spPr>
          <a:xfrm>
            <a:off x="5164519" y="2564904"/>
            <a:ext cx="281821" cy="830997"/>
          </a:xfrm>
          <a:prstGeom prst="rect">
            <a:avLst/>
          </a:prstGeom>
          <a:noFill/>
          <a:ln>
            <a:solidFill>
              <a:schemeClr val="tx1"/>
            </a:solidFill>
          </a:ln>
        </p:spPr>
        <p:txBody>
          <a:bodyPr wrap="square" rtlCol="0">
            <a:spAutoFit/>
          </a:bodyPr>
          <a:lstStyle/>
          <a:p>
            <a:r>
              <a:rPr lang="es-AR" sz="1600" dirty="0"/>
              <a:t>MAR</a:t>
            </a:r>
          </a:p>
        </p:txBody>
      </p:sp>
      <p:sp>
        <p:nvSpPr>
          <p:cNvPr id="52" name="TextBox 51">
            <a:extLst>
              <a:ext uri="{FF2B5EF4-FFF2-40B4-BE49-F238E27FC236}">
                <a16:creationId xmlns:a16="http://schemas.microsoft.com/office/drawing/2014/main" id="{4D45D782-8CD4-4880-970E-64A7513F6B3B}"/>
              </a:ext>
            </a:extLst>
          </p:cNvPr>
          <p:cNvSpPr txBox="1"/>
          <p:nvPr/>
        </p:nvSpPr>
        <p:spPr>
          <a:xfrm>
            <a:off x="2542124" y="3429000"/>
            <a:ext cx="383936" cy="338554"/>
          </a:xfrm>
          <a:prstGeom prst="rect">
            <a:avLst/>
          </a:prstGeom>
          <a:noFill/>
        </p:spPr>
        <p:txBody>
          <a:bodyPr wrap="square" rtlCol="0">
            <a:spAutoFit/>
          </a:bodyPr>
          <a:lstStyle/>
          <a:p>
            <a:r>
              <a:rPr lang="es-AR" sz="1600" dirty="0"/>
              <a:t>IP</a:t>
            </a:r>
          </a:p>
        </p:txBody>
      </p:sp>
      <p:sp>
        <p:nvSpPr>
          <p:cNvPr id="53" name="Rectangle 52">
            <a:extLst>
              <a:ext uri="{FF2B5EF4-FFF2-40B4-BE49-F238E27FC236}">
                <a16:creationId xmlns:a16="http://schemas.microsoft.com/office/drawing/2014/main" id="{6FE970FD-72BE-4661-9A02-D93DC1EFA2B3}"/>
              </a:ext>
            </a:extLst>
          </p:cNvPr>
          <p:cNvSpPr/>
          <p:nvPr/>
        </p:nvSpPr>
        <p:spPr>
          <a:xfrm>
            <a:off x="1277018" y="3861048"/>
            <a:ext cx="1152128" cy="28803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solidFill>
                  <a:schemeClr val="tx1"/>
                </a:solidFill>
              </a:rPr>
              <a:t>13E0</a:t>
            </a:r>
          </a:p>
        </p:txBody>
      </p:sp>
      <p:sp>
        <p:nvSpPr>
          <p:cNvPr id="54" name="TextBox 53">
            <a:extLst>
              <a:ext uri="{FF2B5EF4-FFF2-40B4-BE49-F238E27FC236}">
                <a16:creationId xmlns:a16="http://schemas.microsoft.com/office/drawing/2014/main" id="{4224A43F-2632-47D8-860A-D1AC49316ED2}"/>
              </a:ext>
            </a:extLst>
          </p:cNvPr>
          <p:cNvSpPr txBox="1"/>
          <p:nvPr/>
        </p:nvSpPr>
        <p:spPr>
          <a:xfrm>
            <a:off x="2566020" y="3810526"/>
            <a:ext cx="480500" cy="338554"/>
          </a:xfrm>
          <a:prstGeom prst="rect">
            <a:avLst/>
          </a:prstGeom>
          <a:noFill/>
        </p:spPr>
        <p:txBody>
          <a:bodyPr wrap="square" rtlCol="0">
            <a:spAutoFit/>
          </a:bodyPr>
          <a:lstStyle/>
          <a:p>
            <a:r>
              <a:rPr lang="es-AR" sz="1600" dirty="0"/>
              <a:t>DS</a:t>
            </a:r>
          </a:p>
        </p:txBody>
      </p:sp>
      <p:sp>
        <p:nvSpPr>
          <p:cNvPr id="55" name="Rectangle 54">
            <a:extLst>
              <a:ext uri="{FF2B5EF4-FFF2-40B4-BE49-F238E27FC236}">
                <a16:creationId xmlns:a16="http://schemas.microsoft.com/office/drawing/2014/main" id="{6C6C8648-0986-4E7F-94BF-3947B5E5BDE9}"/>
              </a:ext>
            </a:extLst>
          </p:cNvPr>
          <p:cNvSpPr/>
          <p:nvPr/>
        </p:nvSpPr>
        <p:spPr>
          <a:xfrm>
            <a:off x="1282658" y="4221088"/>
            <a:ext cx="1152128" cy="28803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solidFill>
                  <a:schemeClr val="tx1"/>
                </a:solidFill>
              </a:rPr>
              <a:t>13E0</a:t>
            </a:r>
          </a:p>
        </p:txBody>
      </p:sp>
      <p:sp>
        <p:nvSpPr>
          <p:cNvPr id="56" name="TextBox 55">
            <a:extLst>
              <a:ext uri="{FF2B5EF4-FFF2-40B4-BE49-F238E27FC236}">
                <a16:creationId xmlns:a16="http://schemas.microsoft.com/office/drawing/2014/main" id="{723AFD2B-BDC6-4255-AD10-3FFDF248EE71}"/>
              </a:ext>
            </a:extLst>
          </p:cNvPr>
          <p:cNvSpPr txBox="1"/>
          <p:nvPr/>
        </p:nvSpPr>
        <p:spPr>
          <a:xfrm>
            <a:off x="2566019" y="4180438"/>
            <a:ext cx="480501" cy="338554"/>
          </a:xfrm>
          <a:prstGeom prst="rect">
            <a:avLst/>
          </a:prstGeom>
          <a:noFill/>
        </p:spPr>
        <p:txBody>
          <a:bodyPr wrap="square" rtlCol="0">
            <a:spAutoFit/>
          </a:bodyPr>
          <a:lstStyle/>
          <a:p>
            <a:r>
              <a:rPr lang="es-AR" sz="1600" dirty="0"/>
              <a:t>CS</a:t>
            </a:r>
          </a:p>
        </p:txBody>
      </p:sp>
      <p:sp>
        <p:nvSpPr>
          <p:cNvPr id="57" name="TextBox 56">
            <a:extLst>
              <a:ext uri="{FF2B5EF4-FFF2-40B4-BE49-F238E27FC236}">
                <a16:creationId xmlns:a16="http://schemas.microsoft.com/office/drawing/2014/main" id="{97BA9DA0-5614-452F-B0A8-B32C1714173D}"/>
              </a:ext>
            </a:extLst>
          </p:cNvPr>
          <p:cNvSpPr txBox="1"/>
          <p:nvPr/>
        </p:nvSpPr>
        <p:spPr>
          <a:xfrm>
            <a:off x="1064278" y="2526564"/>
            <a:ext cx="574279" cy="338554"/>
          </a:xfrm>
          <a:prstGeom prst="rect">
            <a:avLst/>
          </a:prstGeom>
          <a:noFill/>
        </p:spPr>
        <p:txBody>
          <a:bodyPr wrap="square" rtlCol="0">
            <a:spAutoFit/>
          </a:bodyPr>
          <a:lstStyle/>
          <a:p>
            <a:r>
              <a:rPr lang="es-AR" sz="1600" dirty="0"/>
              <a:t>CU</a:t>
            </a:r>
          </a:p>
        </p:txBody>
      </p:sp>
      <p:sp>
        <p:nvSpPr>
          <p:cNvPr id="63" name="Rectangle 62">
            <a:extLst>
              <a:ext uri="{FF2B5EF4-FFF2-40B4-BE49-F238E27FC236}">
                <a16:creationId xmlns:a16="http://schemas.microsoft.com/office/drawing/2014/main" id="{F970C109-DC4C-4B1F-883C-EDE32C525F7B}"/>
              </a:ext>
            </a:extLst>
          </p:cNvPr>
          <p:cNvSpPr/>
          <p:nvPr/>
        </p:nvSpPr>
        <p:spPr>
          <a:xfrm>
            <a:off x="1272420" y="4755362"/>
            <a:ext cx="1221591" cy="3385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t>B8      0200</a:t>
            </a:r>
          </a:p>
        </p:txBody>
      </p:sp>
      <p:sp>
        <p:nvSpPr>
          <p:cNvPr id="71" name="TextBox 70">
            <a:extLst>
              <a:ext uri="{FF2B5EF4-FFF2-40B4-BE49-F238E27FC236}">
                <a16:creationId xmlns:a16="http://schemas.microsoft.com/office/drawing/2014/main" id="{959D4DFD-D1B3-4A3E-BF87-F8FFA2C72F62}"/>
              </a:ext>
            </a:extLst>
          </p:cNvPr>
          <p:cNvSpPr txBox="1"/>
          <p:nvPr/>
        </p:nvSpPr>
        <p:spPr>
          <a:xfrm>
            <a:off x="1250681" y="5085184"/>
            <a:ext cx="552985" cy="276999"/>
          </a:xfrm>
          <a:prstGeom prst="rect">
            <a:avLst/>
          </a:prstGeom>
          <a:noFill/>
        </p:spPr>
        <p:txBody>
          <a:bodyPr wrap="square" rtlCol="0">
            <a:spAutoFit/>
          </a:bodyPr>
          <a:lstStyle/>
          <a:p>
            <a:r>
              <a:rPr lang="es-AR" sz="1200" dirty="0"/>
              <a:t>COP</a:t>
            </a:r>
          </a:p>
        </p:txBody>
      </p:sp>
      <p:sp>
        <p:nvSpPr>
          <p:cNvPr id="72" name="TextBox 71">
            <a:extLst>
              <a:ext uri="{FF2B5EF4-FFF2-40B4-BE49-F238E27FC236}">
                <a16:creationId xmlns:a16="http://schemas.microsoft.com/office/drawing/2014/main" id="{16AA6F80-1D99-46D3-A730-8C5542A66A4D}"/>
              </a:ext>
            </a:extLst>
          </p:cNvPr>
          <p:cNvSpPr txBox="1"/>
          <p:nvPr/>
        </p:nvSpPr>
        <p:spPr>
          <a:xfrm>
            <a:off x="1868532" y="5085184"/>
            <a:ext cx="625480" cy="276999"/>
          </a:xfrm>
          <a:prstGeom prst="rect">
            <a:avLst/>
          </a:prstGeom>
          <a:noFill/>
        </p:spPr>
        <p:txBody>
          <a:bodyPr wrap="square" rtlCol="0">
            <a:spAutoFit/>
          </a:bodyPr>
          <a:lstStyle/>
          <a:p>
            <a:r>
              <a:rPr lang="es-AR" sz="1200" dirty="0"/>
              <a:t>DATA</a:t>
            </a:r>
          </a:p>
        </p:txBody>
      </p:sp>
      <p:cxnSp>
        <p:nvCxnSpPr>
          <p:cNvPr id="74" name="Straight Connector 73">
            <a:extLst>
              <a:ext uri="{FF2B5EF4-FFF2-40B4-BE49-F238E27FC236}">
                <a16:creationId xmlns:a16="http://schemas.microsoft.com/office/drawing/2014/main" id="{FCBB656F-9F3A-4A12-A7F5-1973CF15DC57}"/>
              </a:ext>
            </a:extLst>
          </p:cNvPr>
          <p:cNvCxnSpPr>
            <a:cxnSpLocks/>
            <a:stCxn id="63" idx="0"/>
            <a:endCxn id="63" idx="2"/>
          </p:cNvCxnSpPr>
          <p:nvPr/>
        </p:nvCxnSpPr>
        <p:spPr>
          <a:xfrm>
            <a:off x="1883216" y="4755362"/>
            <a:ext cx="0" cy="338554"/>
          </a:xfrm>
          <a:prstGeom prst="line">
            <a:avLst/>
          </a:prstGeom>
          <a:ln>
            <a:solidFill>
              <a:srgbClr val="C00000"/>
            </a:solidFill>
            <a:tailEnd type="none"/>
          </a:ln>
        </p:spPr>
        <p:style>
          <a:lnRef idx="1">
            <a:schemeClr val="accent1"/>
          </a:lnRef>
          <a:fillRef idx="0">
            <a:schemeClr val="accent1"/>
          </a:fillRef>
          <a:effectRef idx="0">
            <a:schemeClr val="accent1"/>
          </a:effectRef>
          <a:fontRef idx="minor">
            <a:schemeClr val="tx1"/>
          </a:fontRef>
        </p:style>
      </p:cxnSp>
      <p:sp>
        <p:nvSpPr>
          <p:cNvPr id="77" name="Rectangle 76">
            <a:extLst>
              <a:ext uri="{FF2B5EF4-FFF2-40B4-BE49-F238E27FC236}">
                <a16:creationId xmlns:a16="http://schemas.microsoft.com/office/drawing/2014/main" id="{996763BB-9941-4915-91CD-5000581FC5BC}"/>
              </a:ext>
            </a:extLst>
          </p:cNvPr>
          <p:cNvSpPr/>
          <p:nvPr/>
        </p:nvSpPr>
        <p:spPr>
          <a:xfrm>
            <a:off x="1264362" y="5293971"/>
            <a:ext cx="1099942" cy="33855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sz="1200" dirty="0"/>
          </a:p>
        </p:txBody>
      </p:sp>
      <p:sp>
        <p:nvSpPr>
          <p:cNvPr id="78" name="TextBox 77">
            <a:extLst>
              <a:ext uri="{FF2B5EF4-FFF2-40B4-BE49-F238E27FC236}">
                <a16:creationId xmlns:a16="http://schemas.microsoft.com/office/drawing/2014/main" id="{B733BF60-450F-47DA-92AA-1CE07E609F05}"/>
              </a:ext>
            </a:extLst>
          </p:cNvPr>
          <p:cNvSpPr txBox="1"/>
          <p:nvPr/>
        </p:nvSpPr>
        <p:spPr>
          <a:xfrm>
            <a:off x="1282468" y="5302703"/>
            <a:ext cx="1099943" cy="276999"/>
          </a:xfrm>
          <a:prstGeom prst="rect">
            <a:avLst/>
          </a:prstGeom>
          <a:noFill/>
        </p:spPr>
        <p:txBody>
          <a:bodyPr wrap="square" rtlCol="0">
            <a:spAutoFit/>
          </a:bodyPr>
          <a:lstStyle/>
          <a:p>
            <a:r>
              <a:rPr lang="es-AR" sz="1200" dirty="0"/>
              <a:t>Decodificador</a:t>
            </a:r>
          </a:p>
        </p:txBody>
      </p:sp>
      <p:sp>
        <p:nvSpPr>
          <p:cNvPr id="79" name="TextBox 78">
            <a:extLst>
              <a:ext uri="{FF2B5EF4-FFF2-40B4-BE49-F238E27FC236}">
                <a16:creationId xmlns:a16="http://schemas.microsoft.com/office/drawing/2014/main" id="{B09FCBE1-2346-4786-979C-FC4F5134402A}"/>
              </a:ext>
            </a:extLst>
          </p:cNvPr>
          <p:cNvSpPr txBox="1"/>
          <p:nvPr/>
        </p:nvSpPr>
        <p:spPr>
          <a:xfrm>
            <a:off x="5806380" y="5445224"/>
            <a:ext cx="1800200" cy="369332"/>
          </a:xfrm>
          <a:prstGeom prst="rect">
            <a:avLst/>
          </a:prstGeom>
          <a:noFill/>
          <a:ln>
            <a:solidFill>
              <a:schemeClr val="accent1">
                <a:shade val="50000"/>
              </a:schemeClr>
            </a:solidFill>
          </a:ln>
        </p:spPr>
        <p:txBody>
          <a:bodyPr wrap="square" rtlCol="0">
            <a:spAutoFit/>
          </a:bodyPr>
          <a:lstStyle/>
          <a:p>
            <a:r>
              <a:rPr lang="es-AR" dirty="0"/>
              <a:t>MDR</a:t>
            </a:r>
          </a:p>
        </p:txBody>
      </p:sp>
      <p:sp>
        <p:nvSpPr>
          <p:cNvPr id="80" name="TextBox 79">
            <a:extLst>
              <a:ext uri="{FF2B5EF4-FFF2-40B4-BE49-F238E27FC236}">
                <a16:creationId xmlns:a16="http://schemas.microsoft.com/office/drawing/2014/main" id="{56CE3940-AE91-4244-8596-73AB9345F4D3}"/>
              </a:ext>
            </a:extLst>
          </p:cNvPr>
          <p:cNvSpPr txBox="1"/>
          <p:nvPr/>
        </p:nvSpPr>
        <p:spPr>
          <a:xfrm>
            <a:off x="1557908" y="5733256"/>
            <a:ext cx="1780098" cy="646331"/>
          </a:xfrm>
          <a:prstGeom prst="rect">
            <a:avLst/>
          </a:prstGeom>
          <a:noFill/>
          <a:ln>
            <a:solidFill>
              <a:schemeClr val="tx1"/>
            </a:solidFill>
          </a:ln>
        </p:spPr>
        <p:txBody>
          <a:bodyPr wrap="square" rtlCol="0">
            <a:spAutoFit/>
          </a:bodyPr>
          <a:lstStyle/>
          <a:p>
            <a:r>
              <a:rPr lang="es-AR" dirty="0"/>
              <a:t>ALU</a:t>
            </a:r>
          </a:p>
          <a:p>
            <a:r>
              <a:rPr lang="es-AR" dirty="0"/>
              <a:t>Registros - </a:t>
            </a:r>
            <a:r>
              <a:rPr lang="es-AR" dirty="0" err="1"/>
              <a:t>Flags</a:t>
            </a:r>
            <a:endParaRPr lang="es-AR" dirty="0"/>
          </a:p>
        </p:txBody>
      </p:sp>
      <p:cxnSp>
        <p:nvCxnSpPr>
          <p:cNvPr id="82" name="Connector: Elbow 81">
            <a:extLst>
              <a:ext uri="{FF2B5EF4-FFF2-40B4-BE49-F238E27FC236}">
                <a16:creationId xmlns:a16="http://schemas.microsoft.com/office/drawing/2014/main" id="{E3065689-FF3A-4A91-A016-48804FCD7F8E}"/>
              </a:ext>
            </a:extLst>
          </p:cNvPr>
          <p:cNvCxnSpPr>
            <a:cxnSpLocks/>
            <a:endCxn id="80" idx="1"/>
          </p:cNvCxnSpPr>
          <p:nvPr/>
        </p:nvCxnSpPr>
        <p:spPr>
          <a:xfrm rot="16200000" flipH="1">
            <a:off x="1206709" y="5705223"/>
            <a:ext cx="395172" cy="307225"/>
          </a:xfrm>
          <a:prstGeom prst="bentConnector2">
            <a:avLst/>
          </a:prstGeom>
          <a:ln>
            <a:solidFill>
              <a:schemeClr val="tx1"/>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84" name="TextBox 83">
            <a:extLst>
              <a:ext uri="{FF2B5EF4-FFF2-40B4-BE49-F238E27FC236}">
                <a16:creationId xmlns:a16="http://schemas.microsoft.com/office/drawing/2014/main" id="{47CB250E-7E42-47FF-B01F-AE8BD333A6AC}"/>
              </a:ext>
            </a:extLst>
          </p:cNvPr>
          <p:cNvSpPr txBox="1"/>
          <p:nvPr/>
        </p:nvSpPr>
        <p:spPr>
          <a:xfrm>
            <a:off x="2498832" y="4797152"/>
            <a:ext cx="480501" cy="338554"/>
          </a:xfrm>
          <a:prstGeom prst="rect">
            <a:avLst/>
          </a:prstGeom>
          <a:noFill/>
        </p:spPr>
        <p:txBody>
          <a:bodyPr wrap="square" rtlCol="0">
            <a:spAutoFit/>
          </a:bodyPr>
          <a:lstStyle/>
          <a:p>
            <a:r>
              <a:rPr lang="es-AR" sz="1600" dirty="0"/>
              <a:t>IR</a:t>
            </a:r>
          </a:p>
        </p:txBody>
      </p:sp>
      <p:sp>
        <p:nvSpPr>
          <p:cNvPr id="4" name="TextBox 3">
            <a:extLst>
              <a:ext uri="{FF2B5EF4-FFF2-40B4-BE49-F238E27FC236}">
                <a16:creationId xmlns:a16="http://schemas.microsoft.com/office/drawing/2014/main" id="{843CB697-611B-4C67-BEA6-AEB560FA86C5}"/>
              </a:ext>
            </a:extLst>
          </p:cNvPr>
          <p:cNvSpPr txBox="1"/>
          <p:nvPr/>
        </p:nvSpPr>
        <p:spPr>
          <a:xfrm>
            <a:off x="5950396" y="2620751"/>
            <a:ext cx="1098253" cy="830997"/>
          </a:xfrm>
          <a:prstGeom prst="rect">
            <a:avLst/>
          </a:prstGeom>
          <a:noFill/>
        </p:spPr>
        <p:txBody>
          <a:bodyPr wrap="square" rtlCol="0">
            <a:spAutoFit/>
          </a:bodyPr>
          <a:lstStyle/>
          <a:p>
            <a:pPr>
              <a:buClr>
                <a:srgbClr val="C00000"/>
              </a:buClr>
            </a:pPr>
            <a:r>
              <a:rPr lang="es-AR" sz="1200" dirty="0"/>
              <a:t>B80200</a:t>
            </a:r>
          </a:p>
          <a:p>
            <a:pPr>
              <a:buClr>
                <a:srgbClr val="C00000"/>
              </a:buClr>
            </a:pPr>
            <a:r>
              <a:rPr lang="es-AR" sz="1200" dirty="0"/>
              <a:t>BB0400</a:t>
            </a:r>
          </a:p>
          <a:p>
            <a:pPr>
              <a:buClr>
                <a:srgbClr val="C00000"/>
              </a:buClr>
            </a:pPr>
            <a:r>
              <a:rPr lang="es-AR" sz="1200" dirty="0"/>
              <a:t>01D8</a:t>
            </a:r>
          </a:p>
          <a:p>
            <a:pPr>
              <a:buClr>
                <a:srgbClr val="C00000"/>
              </a:buClr>
            </a:pPr>
            <a:r>
              <a:rPr lang="es-AR" sz="1200" dirty="0"/>
              <a:t>CD20</a:t>
            </a:r>
            <a:endParaRPr lang="es-AR" sz="1200" b="1" dirty="0"/>
          </a:p>
        </p:txBody>
      </p:sp>
      <p:sp>
        <p:nvSpPr>
          <p:cNvPr id="47" name="TextBox 46">
            <a:extLst>
              <a:ext uri="{FF2B5EF4-FFF2-40B4-BE49-F238E27FC236}">
                <a16:creationId xmlns:a16="http://schemas.microsoft.com/office/drawing/2014/main" id="{BB01ACCE-458F-466C-BEFA-581E3927A9E7}"/>
              </a:ext>
            </a:extLst>
          </p:cNvPr>
          <p:cNvSpPr txBox="1"/>
          <p:nvPr/>
        </p:nvSpPr>
        <p:spPr>
          <a:xfrm>
            <a:off x="8558633" y="3165956"/>
            <a:ext cx="3990175" cy="3139321"/>
          </a:xfrm>
          <a:prstGeom prst="rect">
            <a:avLst/>
          </a:prstGeom>
          <a:noFill/>
        </p:spPr>
        <p:txBody>
          <a:bodyPr wrap="square" rtlCol="0">
            <a:spAutoFit/>
          </a:bodyPr>
          <a:lstStyle/>
          <a:p>
            <a:r>
              <a:rPr lang="es-AR" dirty="0"/>
              <a:t>-a</a:t>
            </a:r>
          </a:p>
          <a:p>
            <a:r>
              <a:rPr lang="es-AR" dirty="0"/>
              <a:t>13E0:0100 </a:t>
            </a:r>
            <a:r>
              <a:rPr lang="es-AR" dirty="0" err="1"/>
              <a:t>mov</a:t>
            </a:r>
            <a:r>
              <a:rPr lang="es-AR" dirty="0"/>
              <a:t> ax,0002</a:t>
            </a:r>
          </a:p>
          <a:p>
            <a:r>
              <a:rPr lang="es-AR" dirty="0"/>
              <a:t>13E0:0103 </a:t>
            </a:r>
            <a:r>
              <a:rPr lang="es-AR" dirty="0" err="1"/>
              <a:t>mov</a:t>
            </a:r>
            <a:r>
              <a:rPr lang="es-AR" dirty="0"/>
              <a:t> bx,0004</a:t>
            </a:r>
          </a:p>
          <a:p>
            <a:r>
              <a:rPr lang="es-AR" dirty="0"/>
              <a:t>13E0:0106 </a:t>
            </a:r>
            <a:r>
              <a:rPr lang="es-AR" dirty="0" err="1"/>
              <a:t>add</a:t>
            </a:r>
            <a:r>
              <a:rPr lang="es-AR" dirty="0"/>
              <a:t> </a:t>
            </a:r>
            <a:r>
              <a:rPr lang="es-AR" dirty="0" err="1"/>
              <a:t>ax,bx</a:t>
            </a:r>
            <a:endParaRPr lang="es-AR" dirty="0"/>
          </a:p>
          <a:p>
            <a:r>
              <a:rPr lang="es-AR" dirty="0"/>
              <a:t>13E0:0108 </a:t>
            </a:r>
            <a:r>
              <a:rPr lang="es-AR" dirty="0" err="1"/>
              <a:t>int</a:t>
            </a:r>
            <a:r>
              <a:rPr lang="es-AR" dirty="0"/>
              <a:t> 20</a:t>
            </a:r>
          </a:p>
          <a:p>
            <a:r>
              <a:rPr lang="es-AR" dirty="0"/>
              <a:t>13E0:010A</a:t>
            </a:r>
          </a:p>
          <a:p>
            <a:pPr>
              <a:buClr>
                <a:srgbClr val="C00000"/>
              </a:buClr>
            </a:pPr>
            <a:r>
              <a:rPr lang="es-AR" dirty="0"/>
              <a:t>-u</a:t>
            </a:r>
          </a:p>
          <a:p>
            <a:pPr>
              <a:buClr>
                <a:srgbClr val="C00000"/>
              </a:buClr>
            </a:pPr>
            <a:r>
              <a:rPr lang="es-AR" dirty="0"/>
              <a:t>13E0:0100 B80200   MOV     AX,0002</a:t>
            </a:r>
          </a:p>
          <a:p>
            <a:pPr>
              <a:buClr>
                <a:srgbClr val="C00000"/>
              </a:buClr>
            </a:pPr>
            <a:r>
              <a:rPr lang="es-AR" dirty="0"/>
              <a:t>13E0:0103 BB0400   MOV     BX,0004</a:t>
            </a:r>
          </a:p>
          <a:p>
            <a:pPr>
              <a:buClr>
                <a:srgbClr val="C00000"/>
              </a:buClr>
            </a:pPr>
            <a:r>
              <a:rPr lang="es-AR" dirty="0"/>
              <a:t>13E0:0106 01D8       ADD     AX,BX</a:t>
            </a:r>
          </a:p>
          <a:p>
            <a:pPr>
              <a:buClr>
                <a:srgbClr val="C00000"/>
              </a:buClr>
            </a:pPr>
            <a:r>
              <a:rPr lang="es-AR" dirty="0"/>
              <a:t>13E0:0108 CD20       INT     20</a:t>
            </a:r>
            <a:endParaRPr lang="es-AR" b="1" dirty="0"/>
          </a:p>
        </p:txBody>
      </p:sp>
      <p:sp>
        <p:nvSpPr>
          <p:cNvPr id="6" name="TextBox 5">
            <a:extLst>
              <a:ext uri="{FF2B5EF4-FFF2-40B4-BE49-F238E27FC236}">
                <a16:creationId xmlns:a16="http://schemas.microsoft.com/office/drawing/2014/main" id="{AED04C1B-CCD8-4FB4-BF5F-4835F10BCB7C}"/>
              </a:ext>
            </a:extLst>
          </p:cNvPr>
          <p:cNvSpPr txBox="1"/>
          <p:nvPr/>
        </p:nvSpPr>
        <p:spPr>
          <a:xfrm>
            <a:off x="8571078" y="1740344"/>
            <a:ext cx="3378107" cy="1754326"/>
          </a:xfrm>
          <a:prstGeom prst="rect">
            <a:avLst/>
          </a:prstGeom>
          <a:noFill/>
        </p:spPr>
        <p:txBody>
          <a:bodyPr wrap="square" rtlCol="0">
            <a:spAutoFit/>
          </a:bodyPr>
          <a:lstStyle/>
          <a:p>
            <a:r>
              <a:rPr lang="es-AR" b="1" dirty="0"/>
              <a:t>Fase de búsqueda:</a:t>
            </a:r>
            <a:endParaRPr lang="es-AR" dirty="0"/>
          </a:p>
          <a:p>
            <a:pPr marL="285750" indent="-285750">
              <a:buFont typeface="Arial" panose="020B0604020202020204" pitchFamily="34" charset="0"/>
              <a:buChar char="•"/>
            </a:pPr>
            <a:r>
              <a:rPr lang="es-AR" dirty="0"/>
              <a:t>Calculo de la dirección física de la instrucción.</a:t>
            </a:r>
          </a:p>
          <a:p>
            <a:pPr marL="285750" indent="-285750">
              <a:buFont typeface="Arial" panose="020B0604020202020204" pitchFamily="34" charset="0"/>
              <a:buChar char="•"/>
            </a:pPr>
            <a:r>
              <a:rPr lang="es-AR" dirty="0"/>
              <a:t>Dar orden de lectura RD</a:t>
            </a:r>
          </a:p>
          <a:p>
            <a:pPr marL="285750" indent="-285750">
              <a:buFont typeface="Arial" panose="020B0604020202020204" pitchFamily="34" charset="0"/>
              <a:buChar char="•"/>
            </a:pPr>
            <a:r>
              <a:rPr lang="es-AR" dirty="0"/>
              <a:t>Se carga el registro IR</a:t>
            </a:r>
          </a:p>
          <a:p>
            <a:endParaRPr lang="es-AR" dirty="0"/>
          </a:p>
        </p:txBody>
      </p:sp>
      <p:sp>
        <p:nvSpPr>
          <p:cNvPr id="10" name="TextBox 9">
            <a:extLst>
              <a:ext uri="{FF2B5EF4-FFF2-40B4-BE49-F238E27FC236}">
                <a16:creationId xmlns:a16="http://schemas.microsoft.com/office/drawing/2014/main" id="{CD2540FD-143B-427C-8B6B-DC86CA5F957E}"/>
              </a:ext>
            </a:extLst>
          </p:cNvPr>
          <p:cNvSpPr txBox="1"/>
          <p:nvPr/>
        </p:nvSpPr>
        <p:spPr>
          <a:xfrm>
            <a:off x="5789290" y="1772816"/>
            <a:ext cx="881186" cy="307777"/>
          </a:xfrm>
          <a:prstGeom prst="rect">
            <a:avLst/>
          </a:prstGeom>
          <a:noFill/>
        </p:spPr>
        <p:txBody>
          <a:bodyPr wrap="square" rtlCol="0">
            <a:spAutoFit/>
          </a:bodyPr>
          <a:lstStyle/>
          <a:p>
            <a:r>
              <a:rPr lang="es-AR" sz="1400" dirty="0"/>
              <a:t>RD/WR</a:t>
            </a:r>
          </a:p>
        </p:txBody>
      </p:sp>
      <p:sp>
        <p:nvSpPr>
          <p:cNvPr id="18" name="TextBox 17">
            <a:extLst>
              <a:ext uri="{FF2B5EF4-FFF2-40B4-BE49-F238E27FC236}">
                <a16:creationId xmlns:a16="http://schemas.microsoft.com/office/drawing/2014/main" id="{731D5494-B4A5-4EBC-A942-466FDAA72A68}"/>
              </a:ext>
            </a:extLst>
          </p:cNvPr>
          <p:cNvSpPr txBox="1"/>
          <p:nvPr/>
        </p:nvSpPr>
        <p:spPr>
          <a:xfrm>
            <a:off x="3174368" y="3430218"/>
            <a:ext cx="2196485" cy="1169551"/>
          </a:xfrm>
          <a:prstGeom prst="rect">
            <a:avLst/>
          </a:prstGeom>
          <a:noFill/>
        </p:spPr>
        <p:txBody>
          <a:bodyPr wrap="square" rtlCol="0">
            <a:spAutoFit/>
          </a:bodyPr>
          <a:lstStyle/>
          <a:p>
            <a:r>
              <a:rPr lang="es-AR" sz="1400" dirty="0"/>
              <a:t>Dirección lógica de la instrucción  CS:IP</a:t>
            </a:r>
          </a:p>
          <a:p>
            <a:endParaRPr lang="es-AR" sz="1400" dirty="0"/>
          </a:p>
          <a:p>
            <a:r>
              <a:rPr lang="es-AR" sz="1400" dirty="0"/>
              <a:t>Dirección física</a:t>
            </a:r>
          </a:p>
          <a:p>
            <a:r>
              <a:rPr lang="es-AR" sz="1400" dirty="0"/>
              <a:t>13E0 * 10 + 0100 = 13F00</a:t>
            </a:r>
          </a:p>
        </p:txBody>
      </p:sp>
      <p:cxnSp>
        <p:nvCxnSpPr>
          <p:cNvPr id="21" name="Straight Arrow Connector 20">
            <a:extLst>
              <a:ext uri="{FF2B5EF4-FFF2-40B4-BE49-F238E27FC236}">
                <a16:creationId xmlns:a16="http://schemas.microsoft.com/office/drawing/2014/main" id="{C81A066A-E3B7-42FC-AA3C-D3D0E7CA9AD3}"/>
              </a:ext>
            </a:extLst>
          </p:cNvPr>
          <p:cNvCxnSpPr/>
          <p:nvPr/>
        </p:nvCxnSpPr>
        <p:spPr>
          <a:xfrm>
            <a:off x="2835712" y="3165956"/>
            <a:ext cx="354824" cy="285792"/>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7" name="Oval 26">
            <a:extLst>
              <a:ext uri="{FF2B5EF4-FFF2-40B4-BE49-F238E27FC236}">
                <a16:creationId xmlns:a16="http://schemas.microsoft.com/office/drawing/2014/main" id="{0EFF4CF3-1EC1-433E-86A7-D5DDAF9D19C4}"/>
              </a:ext>
            </a:extLst>
          </p:cNvPr>
          <p:cNvSpPr/>
          <p:nvPr/>
        </p:nvSpPr>
        <p:spPr>
          <a:xfrm>
            <a:off x="5806380" y="1772816"/>
            <a:ext cx="360040" cy="32458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Tree>
    <p:extLst>
      <p:ext uri="{BB962C8B-B14F-4D97-AF65-F5344CB8AC3E}">
        <p14:creationId xmlns:p14="http://schemas.microsoft.com/office/powerpoint/2010/main" val="1337767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AR" dirty="0"/>
              <a:t>Ciclo de instrucción – Fase ejecución</a:t>
            </a:r>
          </a:p>
        </p:txBody>
      </p:sp>
      <p:sp>
        <p:nvSpPr>
          <p:cNvPr id="7" name="Marcador de pie de página 6"/>
          <p:cNvSpPr>
            <a:spLocks noGrp="1"/>
          </p:cNvSpPr>
          <p:nvPr>
            <p:ph type="ftr" sz="quarter" idx="11"/>
          </p:nvPr>
        </p:nvSpPr>
        <p:spPr/>
        <p:txBody>
          <a:bodyPr/>
          <a:lstStyle/>
          <a:p>
            <a:r>
              <a:rPr lang="en-US" dirty="0" err="1"/>
              <a:t>Arquitectura</a:t>
            </a:r>
            <a:r>
              <a:rPr lang="en-US" dirty="0"/>
              <a:t> de </a:t>
            </a:r>
            <a:r>
              <a:rPr lang="en-US" dirty="0" err="1"/>
              <a:t>Computadores</a:t>
            </a:r>
            <a:endParaRPr lang="en-US" dirty="0"/>
          </a:p>
        </p:txBody>
      </p:sp>
      <p:sp>
        <p:nvSpPr>
          <p:cNvPr id="8" name="Marcador de número de diapositiva 7"/>
          <p:cNvSpPr>
            <a:spLocks noGrp="1"/>
          </p:cNvSpPr>
          <p:nvPr>
            <p:ph type="sldNum" sz="quarter" idx="12"/>
          </p:nvPr>
        </p:nvSpPr>
        <p:spPr/>
        <p:txBody>
          <a:bodyPr/>
          <a:lstStyle/>
          <a:p>
            <a:fld id="{E5137D0E-4A4F-4307-8994-C1891D747D59}" type="slidenum">
              <a:rPr lang="en-US" smtClean="0"/>
              <a:t>9</a:t>
            </a:fld>
            <a:endParaRPr lang="en-US" dirty="0"/>
          </a:p>
        </p:txBody>
      </p:sp>
      <p:sp>
        <p:nvSpPr>
          <p:cNvPr id="9" name="TextBox 8">
            <a:extLst>
              <a:ext uri="{FF2B5EF4-FFF2-40B4-BE49-F238E27FC236}">
                <a16:creationId xmlns:a16="http://schemas.microsoft.com/office/drawing/2014/main" id="{47BE571F-2055-485C-9FD3-0BCC4F25D872}"/>
              </a:ext>
            </a:extLst>
          </p:cNvPr>
          <p:cNvSpPr txBox="1"/>
          <p:nvPr/>
        </p:nvSpPr>
        <p:spPr>
          <a:xfrm>
            <a:off x="304038" y="1844824"/>
            <a:ext cx="2471737" cy="369332"/>
          </a:xfrm>
          <a:prstGeom prst="rect">
            <a:avLst/>
          </a:prstGeom>
          <a:noFill/>
          <a:ln>
            <a:noFill/>
          </a:ln>
        </p:spPr>
        <p:txBody>
          <a:bodyPr wrap="square" rtlCol="0">
            <a:spAutoFit/>
          </a:bodyPr>
          <a:lstStyle/>
          <a:p>
            <a:r>
              <a:rPr lang="es-AR" dirty="0"/>
              <a:t>CPU = CU + ALU</a:t>
            </a:r>
          </a:p>
        </p:txBody>
      </p:sp>
      <p:sp>
        <p:nvSpPr>
          <p:cNvPr id="11" name="Rectangle 10">
            <a:extLst>
              <a:ext uri="{FF2B5EF4-FFF2-40B4-BE49-F238E27FC236}">
                <a16:creationId xmlns:a16="http://schemas.microsoft.com/office/drawing/2014/main" id="{5EADCEB0-D947-4A8C-BB6C-4BBAEC7C8BF3}"/>
              </a:ext>
            </a:extLst>
          </p:cNvPr>
          <p:cNvSpPr/>
          <p:nvPr/>
        </p:nvSpPr>
        <p:spPr>
          <a:xfrm>
            <a:off x="1053852" y="2172578"/>
            <a:ext cx="2012926" cy="348867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2" name="Rectangle 11">
            <a:extLst>
              <a:ext uri="{FF2B5EF4-FFF2-40B4-BE49-F238E27FC236}">
                <a16:creationId xmlns:a16="http://schemas.microsoft.com/office/drawing/2014/main" id="{3F2168AD-96A6-4A66-B51E-8E4F85DE4D4A}"/>
              </a:ext>
            </a:extLst>
          </p:cNvPr>
          <p:cNvSpPr/>
          <p:nvPr/>
        </p:nvSpPr>
        <p:spPr>
          <a:xfrm>
            <a:off x="2327091" y="2132856"/>
            <a:ext cx="739687" cy="57582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s-AR" dirty="0"/>
              <a:t>MMU</a:t>
            </a:r>
          </a:p>
        </p:txBody>
      </p:sp>
      <p:sp>
        <p:nvSpPr>
          <p:cNvPr id="13" name="Rectangle 12">
            <a:extLst>
              <a:ext uri="{FF2B5EF4-FFF2-40B4-BE49-F238E27FC236}">
                <a16:creationId xmlns:a16="http://schemas.microsoft.com/office/drawing/2014/main" id="{7C6CACA4-49D8-4972-8785-C8942D552499}"/>
              </a:ext>
            </a:extLst>
          </p:cNvPr>
          <p:cNvSpPr/>
          <p:nvPr/>
        </p:nvSpPr>
        <p:spPr>
          <a:xfrm>
            <a:off x="1277018" y="3573016"/>
            <a:ext cx="1152128" cy="33855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solidFill>
                  <a:schemeClr val="tx1"/>
                </a:solidFill>
              </a:rPr>
              <a:t>0103</a:t>
            </a:r>
          </a:p>
        </p:txBody>
      </p:sp>
      <p:sp>
        <p:nvSpPr>
          <p:cNvPr id="14" name="TextBox 13">
            <a:extLst>
              <a:ext uri="{FF2B5EF4-FFF2-40B4-BE49-F238E27FC236}">
                <a16:creationId xmlns:a16="http://schemas.microsoft.com/office/drawing/2014/main" id="{826EFD9A-42EC-4A54-AABE-B80DE919AA2C}"/>
              </a:ext>
            </a:extLst>
          </p:cNvPr>
          <p:cNvSpPr txBox="1"/>
          <p:nvPr/>
        </p:nvSpPr>
        <p:spPr>
          <a:xfrm>
            <a:off x="159659" y="3088542"/>
            <a:ext cx="1152128" cy="338554"/>
          </a:xfrm>
          <a:prstGeom prst="rect">
            <a:avLst/>
          </a:prstGeom>
          <a:noFill/>
        </p:spPr>
        <p:txBody>
          <a:bodyPr wrap="square" rtlCol="0">
            <a:spAutoFit/>
          </a:bodyPr>
          <a:lstStyle/>
          <a:p>
            <a:r>
              <a:rPr lang="es-AR" sz="1600" dirty="0"/>
              <a:t>Registros</a:t>
            </a:r>
          </a:p>
        </p:txBody>
      </p:sp>
      <p:sp>
        <p:nvSpPr>
          <p:cNvPr id="15" name="Rectangle 14">
            <a:extLst>
              <a:ext uri="{FF2B5EF4-FFF2-40B4-BE49-F238E27FC236}">
                <a16:creationId xmlns:a16="http://schemas.microsoft.com/office/drawing/2014/main" id="{5352B5FC-8B56-4424-A5F5-A4FE60CFDBED}"/>
              </a:ext>
            </a:extLst>
          </p:cNvPr>
          <p:cNvSpPr/>
          <p:nvPr/>
        </p:nvSpPr>
        <p:spPr>
          <a:xfrm>
            <a:off x="17589" y="5764668"/>
            <a:ext cx="1080120" cy="54060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1200" dirty="0">
                <a:solidFill>
                  <a:schemeClr val="tx1"/>
                </a:solidFill>
              </a:rPr>
              <a:t>Reloj y Secuenciador</a:t>
            </a:r>
          </a:p>
        </p:txBody>
      </p:sp>
      <p:sp>
        <p:nvSpPr>
          <p:cNvPr id="16" name="Rectangle 15">
            <a:extLst>
              <a:ext uri="{FF2B5EF4-FFF2-40B4-BE49-F238E27FC236}">
                <a16:creationId xmlns:a16="http://schemas.microsoft.com/office/drawing/2014/main" id="{7E41CB7A-4530-4452-99E5-1298E70BFBA2}"/>
              </a:ext>
            </a:extLst>
          </p:cNvPr>
          <p:cNvSpPr/>
          <p:nvPr/>
        </p:nvSpPr>
        <p:spPr>
          <a:xfrm>
            <a:off x="5734372" y="2314056"/>
            <a:ext cx="1987289" cy="298864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7" name="TextBox 16">
            <a:extLst>
              <a:ext uri="{FF2B5EF4-FFF2-40B4-BE49-F238E27FC236}">
                <a16:creationId xmlns:a16="http://schemas.microsoft.com/office/drawing/2014/main" id="{7564D25A-AD24-412C-9E3C-5DD7668F3DD2}"/>
              </a:ext>
            </a:extLst>
          </p:cNvPr>
          <p:cNvSpPr txBox="1"/>
          <p:nvPr/>
        </p:nvSpPr>
        <p:spPr>
          <a:xfrm>
            <a:off x="6499278" y="1899921"/>
            <a:ext cx="2160240" cy="369332"/>
          </a:xfrm>
          <a:prstGeom prst="rect">
            <a:avLst/>
          </a:prstGeom>
          <a:noFill/>
        </p:spPr>
        <p:txBody>
          <a:bodyPr wrap="square" rtlCol="0">
            <a:spAutoFit/>
          </a:bodyPr>
          <a:lstStyle/>
          <a:p>
            <a:r>
              <a:rPr lang="es-AR" dirty="0"/>
              <a:t>Memoria Principal</a:t>
            </a:r>
          </a:p>
        </p:txBody>
      </p:sp>
      <p:cxnSp>
        <p:nvCxnSpPr>
          <p:cNvPr id="19" name="Connector: Elbow 18">
            <a:extLst>
              <a:ext uri="{FF2B5EF4-FFF2-40B4-BE49-F238E27FC236}">
                <a16:creationId xmlns:a16="http://schemas.microsoft.com/office/drawing/2014/main" id="{75548503-0049-4AE2-946E-93AC495961F1}"/>
              </a:ext>
            </a:extLst>
          </p:cNvPr>
          <p:cNvCxnSpPr>
            <a:cxnSpLocks/>
            <a:stCxn id="15" idx="0"/>
            <a:endCxn id="11" idx="1"/>
          </p:cNvCxnSpPr>
          <p:nvPr/>
        </p:nvCxnSpPr>
        <p:spPr>
          <a:xfrm rot="5400000" flipH="1" flipV="1">
            <a:off x="-118127" y="4592690"/>
            <a:ext cx="1847755" cy="496203"/>
          </a:xfrm>
          <a:prstGeom prst="bentConnector2">
            <a:avLst/>
          </a:prstGeom>
          <a:ln>
            <a:solidFill>
              <a:schemeClr val="accent1"/>
            </a:solidFill>
            <a:tailEnd type="none"/>
          </a:ln>
        </p:spPr>
        <p:style>
          <a:lnRef idx="1">
            <a:schemeClr val="accent1"/>
          </a:lnRef>
          <a:fillRef idx="0">
            <a:schemeClr val="accent1"/>
          </a:fillRef>
          <a:effectRef idx="0">
            <a:schemeClr val="accent1"/>
          </a:effectRef>
          <a:fontRef idx="minor">
            <a:schemeClr val="tx1"/>
          </a:fontRef>
        </p:style>
      </p:cxnSp>
      <p:sp>
        <p:nvSpPr>
          <p:cNvPr id="22" name="Arrow: Left-Right 21">
            <a:extLst>
              <a:ext uri="{FF2B5EF4-FFF2-40B4-BE49-F238E27FC236}">
                <a16:creationId xmlns:a16="http://schemas.microsoft.com/office/drawing/2014/main" id="{26F8B1D8-734B-40C5-9152-CFD7D42E669A}"/>
              </a:ext>
            </a:extLst>
          </p:cNvPr>
          <p:cNvSpPr/>
          <p:nvPr/>
        </p:nvSpPr>
        <p:spPr>
          <a:xfrm>
            <a:off x="3142083" y="5298039"/>
            <a:ext cx="2535141" cy="507225"/>
          </a:xfrm>
          <a:prstGeom prst="leftRightArrow">
            <a:avLst>
              <a:gd name="adj1" fmla="val 38733"/>
              <a:gd name="adj2" fmla="val 50000"/>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24" name="TextBox 23">
            <a:extLst>
              <a:ext uri="{FF2B5EF4-FFF2-40B4-BE49-F238E27FC236}">
                <a16:creationId xmlns:a16="http://schemas.microsoft.com/office/drawing/2014/main" id="{1FF6C66B-FBEC-4052-A8AF-CBC140198C7E}"/>
              </a:ext>
            </a:extLst>
          </p:cNvPr>
          <p:cNvSpPr txBox="1"/>
          <p:nvPr/>
        </p:nvSpPr>
        <p:spPr>
          <a:xfrm>
            <a:off x="3469254" y="5131658"/>
            <a:ext cx="1468708" cy="369332"/>
          </a:xfrm>
          <a:prstGeom prst="rect">
            <a:avLst/>
          </a:prstGeom>
          <a:noFill/>
        </p:spPr>
        <p:txBody>
          <a:bodyPr wrap="square" rtlCol="0">
            <a:spAutoFit/>
          </a:bodyPr>
          <a:lstStyle/>
          <a:p>
            <a:r>
              <a:rPr lang="es-AR" dirty="0"/>
              <a:t>Bus de datos</a:t>
            </a:r>
          </a:p>
        </p:txBody>
      </p:sp>
      <p:sp>
        <p:nvSpPr>
          <p:cNvPr id="25" name="Arrow: Right 24">
            <a:extLst>
              <a:ext uri="{FF2B5EF4-FFF2-40B4-BE49-F238E27FC236}">
                <a16:creationId xmlns:a16="http://schemas.microsoft.com/office/drawing/2014/main" id="{FD14DCAC-2D11-40EC-BC33-CC76EDAC416B}"/>
              </a:ext>
            </a:extLst>
          </p:cNvPr>
          <p:cNvSpPr/>
          <p:nvPr/>
        </p:nvSpPr>
        <p:spPr>
          <a:xfrm>
            <a:off x="3090244" y="2620751"/>
            <a:ext cx="2024175" cy="718268"/>
          </a:xfrm>
          <a:prstGeom prst="rightArrow">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dirty="0"/>
          </a:p>
        </p:txBody>
      </p:sp>
      <p:sp>
        <p:nvSpPr>
          <p:cNvPr id="26" name="TextBox 25">
            <a:extLst>
              <a:ext uri="{FF2B5EF4-FFF2-40B4-BE49-F238E27FC236}">
                <a16:creationId xmlns:a16="http://schemas.microsoft.com/office/drawing/2014/main" id="{EB0C876F-1507-40C8-852B-C71868242D5F}"/>
              </a:ext>
            </a:extLst>
          </p:cNvPr>
          <p:cNvSpPr txBox="1"/>
          <p:nvPr/>
        </p:nvSpPr>
        <p:spPr>
          <a:xfrm>
            <a:off x="3105016" y="2810788"/>
            <a:ext cx="2144495" cy="369332"/>
          </a:xfrm>
          <a:prstGeom prst="rect">
            <a:avLst/>
          </a:prstGeom>
          <a:noFill/>
        </p:spPr>
        <p:txBody>
          <a:bodyPr wrap="square" rtlCol="0">
            <a:spAutoFit/>
          </a:bodyPr>
          <a:lstStyle/>
          <a:p>
            <a:r>
              <a:rPr lang="es-AR" dirty="0"/>
              <a:t>Bus de direcciones</a:t>
            </a:r>
          </a:p>
        </p:txBody>
      </p:sp>
      <p:cxnSp>
        <p:nvCxnSpPr>
          <p:cNvPr id="30" name="Connector: Elbow 29">
            <a:extLst>
              <a:ext uri="{FF2B5EF4-FFF2-40B4-BE49-F238E27FC236}">
                <a16:creationId xmlns:a16="http://schemas.microsoft.com/office/drawing/2014/main" id="{567584AA-F0F3-49D1-A665-5C218BE157E6}"/>
              </a:ext>
            </a:extLst>
          </p:cNvPr>
          <p:cNvCxnSpPr>
            <a:cxnSpLocks/>
            <a:stCxn id="11" idx="0"/>
            <a:endCxn id="3" idx="0"/>
          </p:cNvCxnSpPr>
          <p:nvPr/>
        </p:nvCxnSpPr>
        <p:spPr>
          <a:xfrm rot="16200000" flipH="1">
            <a:off x="4178698" y="54195"/>
            <a:ext cx="113826" cy="4350592"/>
          </a:xfrm>
          <a:prstGeom prst="bentConnector3">
            <a:avLst>
              <a:gd name="adj1" fmla="val -200833"/>
            </a:avLst>
          </a:prstGeom>
          <a:ln w="28575" cmpd="sng">
            <a:solidFill>
              <a:srgbClr val="C0000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E12F0518-A04D-4BEE-B060-49178D278047}"/>
              </a:ext>
            </a:extLst>
          </p:cNvPr>
          <p:cNvSpPr txBox="1"/>
          <p:nvPr/>
        </p:nvSpPr>
        <p:spPr>
          <a:xfrm>
            <a:off x="3323637" y="1940041"/>
            <a:ext cx="1731204" cy="369332"/>
          </a:xfrm>
          <a:prstGeom prst="rect">
            <a:avLst/>
          </a:prstGeom>
          <a:noFill/>
        </p:spPr>
        <p:txBody>
          <a:bodyPr wrap="square" rtlCol="0">
            <a:spAutoFit/>
          </a:bodyPr>
          <a:lstStyle/>
          <a:p>
            <a:r>
              <a:rPr lang="es-AR" dirty="0"/>
              <a:t>Bus de Control</a:t>
            </a:r>
          </a:p>
        </p:txBody>
      </p:sp>
      <p:sp>
        <p:nvSpPr>
          <p:cNvPr id="3" name="TextBox 2">
            <a:extLst>
              <a:ext uri="{FF2B5EF4-FFF2-40B4-BE49-F238E27FC236}">
                <a16:creationId xmlns:a16="http://schemas.microsoft.com/office/drawing/2014/main" id="{DA2AAA00-C3D6-4EB7-8DCE-ACB2CF7F1D15}"/>
              </a:ext>
            </a:extLst>
          </p:cNvPr>
          <p:cNvSpPr txBox="1"/>
          <p:nvPr/>
        </p:nvSpPr>
        <p:spPr>
          <a:xfrm>
            <a:off x="5863306" y="2286404"/>
            <a:ext cx="1095202" cy="307777"/>
          </a:xfrm>
          <a:prstGeom prst="rect">
            <a:avLst/>
          </a:prstGeom>
          <a:noFill/>
        </p:spPr>
        <p:txBody>
          <a:bodyPr wrap="square" rtlCol="0">
            <a:spAutoFit/>
          </a:bodyPr>
          <a:lstStyle/>
          <a:p>
            <a:r>
              <a:rPr lang="es-AR" sz="1400" dirty="0"/>
              <a:t>Segmento</a:t>
            </a:r>
          </a:p>
        </p:txBody>
      </p:sp>
      <p:sp>
        <p:nvSpPr>
          <p:cNvPr id="5" name="Rectangle 4">
            <a:extLst>
              <a:ext uri="{FF2B5EF4-FFF2-40B4-BE49-F238E27FC236}">
                <a16:creationId xmlns:a16="http://schemas.microsoft.com/office/drawing/2014/main" id="{76AA58E3-8A58-48E3-B95E-2A3A17EF48B8}"/>
              </a:ext>
            </a:extLst>
          </p:cNvPr>
          <p:cNvSpPr/>
          <p:nvPr/>
        </p:nvSpPr>
        <p:spPr>
          <a:xfrm>
            <a:off x="5878388" y="2608899"/>
            <a:ext cx="1293112" cy="2548293"/>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cxnSp>
        <p:nvCxnSpPr>
          <p:cNvPr id="23" name="Straight Connector 22">
            <a:extLst>
              <a:ext uri="{FF2B5EF4-FFF2-40B4-BE49-F238E27FC236}">
                <a16:creationId xmlns:a16="http://schemas.microsoft.com/office/drawing/2014/main" id="{24FC67D0-8799-4F07-A159-89E263C36504}"/>
              </a:ext>
            </a:extLst>
          </p:cNvPr>
          <p:cNvCxnSpPr>
            <a:cxnSpLocks/>
          </p:cNvCxnSpPr>
          <p:nvPr/>
        </p:nvCxnSpPr>
        <p:spPr>
          <a:xfrm>
            <a:off x="5878388" y="3573016"/>
            <a:ext cx="1293112" cy="0"/>
          </a:xfrm>
          <a:prstGeom prst="line">
            <a:avLst/>
          </a:prstGeom>
          <a:ln w="19050">
            <a:solidFill>
              <a:schemeClr val="tx1">
                <a:lumMod val="65000"/>
                <a:lumOff val="3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27D9C884-3A63-4921-A05A-C5AA48665BA8}"/>
              </a:ext>
            </a:extLst>
          </p:cNvPr>
          <p:cNvCxnSpPr>
            <a:cxnSpLocks/>
          </p:cNvCxnSpPr>
          <p:nvPr/>
        </p:nvCxnSpPr>
        <p:spPr>
          <a:xfrm>
            <a:off x="5878388" y="4408107"/>
            <a:ext cx="1283106" cy="0"/>
          </a:xfrm>
          <a:prstGeom prst="line">
            <a:avLst/>
          </a:prstGeom>
          <a:ln w="19050">
            <a:solidFill>
              <a:schemeClr val="tx1">
                <a:lumMod val="65000"/>
                <a:lumOff val="35000"/>
              </a:schemeClr>
            </a:solidFill>
            <a:tailEnd type="non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FFEC59C9-40EA-42BB-85D1-6A06A34B248D}"/>
              </a:ext>
            </a:extLst>
          </p:cNvPr>
          <p:cNvSpPr txBox="1"/>
          <p:nvPr/>
        </p:nvSpPr>
        <p:spPr>
          <a:xfrm>
            <a:off x="7124135" y="2935977"/>
            <a:ext cx="673012" cy="276999"/>
          </a:xfrm>
          <a:prstGeom prst="rect">
            <a:avLst/>
          </a:prstGeom>
          <a:noFill/>
        </p:spPr>
        <p:txBody>
          <a:bodyPr wrap="square" rtlCol="0">
            <a:spAutoFit/>
          </a:bodyPr>
          <a:lstStyle/>
          <a:p>
            <a:r>
              <a:rPr lang="es-AR" sz="1200" dirty="0"/>
              <a:t>Código</a:t>
            </a:r>
          </a:p>
        </p:txBody>
      </p:sp>
      <p:sp>
        <p:nvSpPr>
          <p:cNvPr id="38" name="TextBox 37">
            <a:extLst>
              <a:ext uri="{FF2B5EF4-FFF2-40B4-BE49-F238E27FC236}">
                <a16:creationId xmlns:a16="http://schemas.microsoft.com/office/drawing/2014/main" id="{C5E6218B-072F-42FD-8821-663AD01FCE8A}"/>
              </a:ext>
            </a:extLst>
          </p:cNvPr>
          <p:cNvSpPr txBox="1"/>
          <p:nvPr/>
        </p:nvSpPr>
        <p:spPr>
          <a:xfrm>
            <a:off x="7160380" y="3789040"/>
            <a:ext cx="673012" cy="276999"/>
          </a:xfrm>
          <a:prstGeom prst="rect">
            <a:avLst/>
          </a:prstGeom>
          <a:noFill/>
        </p:spPr>
        <p:txBody>
          <a:bodyPr wrap="square" rtlCol="0">
            <a:spAutoFit/>
          </a:bodyPr>
          <a:lstStyle/>
          <a:p>
            <a:r>
              <a:rPr lang="es-AR" sz="1200" dirty="0"/>
              <a:t>Datos</a:t>
            </a:r>
          </a:p>
        </p:txBody>
      </p:sp>
      <p:sp>
        <p:nvSpPr>
          <p:cNvPr id="39" name="TextBox 38">
            <a:extLst>
              <a:ext uri="{FF2B5EF4-FFF2-40B4-BE49-F238E27FC236}">
                <a16:creationId xmlns:a16="http://schemas.microsoft.com/office/drawing/2014/main" id="{C79C867C-D201-4DD3-8B2A-777E5EF3287A}"/>
              </a:ext>
            </a:extLst>
          </p:cNvPr>
          <p:cNvSpPr txBox="1"/>
          <p:nvPr/>
        </p:nvSpPr>
        <p:spPr>
          <a:xfrm>
            <a:off x="7221600" y="4520153"/>
            <a:ext cx="673012" cy="276999"/>
          </a:xfrm>
          <a:prstGeom prst="rect">
            <a:avLst/>
          </a:prstGeom>
          <a:noFill/>
        </p:spPr>
        <p:txBody>
          <a:bodyPr wrap="square" rtlCol="0">
            <a:spAutoFit/>
          </a:bodyPr>
          <a:lstStyle/>
          <a:p>
            <a:r>
              <a:rPr lang="es-AR" sz="1200" dirty="0"/>
              <a:t>Pila</a:t>
            </a:r>
          </a:p>
        </p:txBody>
      </p:sp>
      <p:sp>
        <p:nvSpPr>
          <p:cNvPr id="35" name="TextBox 34">
            <a:extLst>
              <a:ext uri="{FF2B5EF4-FFF2-40B4-BE49-F238E27FC236}">
                <a16:creationId xmlns:a16="http://schemas.microsoft.com/office/drawing/2014/main" id="{AB423831-1A4C-446A-8D18-4F2B3CD80ADB}"/>
              </a:ext>
            </a:extLst>
          </p:cNvPr>
          <p:cNvSpPr txBox="1"/>
          <p:nvPr/>
        </p:nvSpPr>
        <p:spPr>
          <a:xfrm>
            <a:off x="5446340" y="2368900"/>
            <a:ext cx="230885" cy="2893100"/>
          </a:xfrm>
          <a:prstGeom prst="rect">
            <a:avLst/>
          </a:prstGeom>
          <a:noFill/>
          <a:ln>
            <a:solidFill>
              <a:schemeClr val="tx1"/>
            </a:solidFill>
          </a:ln>
        </p:spPr>
        <p:txBody>
          <a:bodyPr wrap="square" rtlCol="0">
            <a:spAutoFit/>
          </a:bodyPr>
          <a:lstStyle/>
          <a:p>
            <a:r>
              <a:rPr lang="es-AR" sz="1400" dirty="0"/>
              <a:t>Decodifica</a:t>
            </a:r>
          </a:p>
          <a:p>
            <a:r>
              <a:rPr lang="es-AR" sz="1400" dirty="0" err="1"/>
              <a:t>dor</a:t>
            </a:r>
            <a:endParaRPr lang="es-AR" sz="1400" dirty="0"/>
          </a:p>
        </p:txBody>
      </p:sp>
      <p:sp>
        <p:nvSpPr>
          <p:cNvPr id="40" name="TextBox 39">
            <a:extLst>
              <a:ext uri="{FF2B5EF4-FFF2-40B4-BE49-F238E27FC236}">
                <a16:creationId xmlns:a16="http://schemas.microsoft.com/office/drawing/2014/main" id="{F80A03E0-D205-4C17-8B81-0FEF3D672625}"/>
              </a:ext>
            </a:extLst>
          </p:cNvPr>
          <p:cNvSpPr txBox="1"/>
          <p:nvPr/>
        </p:nvSpPr>
        <p:spPr>
          <a:xfrm>
            <a:off x="5164519" y="2564904"/>
            <a:ext cx="281821" cy="830997"/>
          </a:xfrm>
          <a:prstGeom prst="rect">
            <a:avLst/>
          </a:prstGeom>
          <a:noFill/>
          <a:ln>
            <a:solidFill>
              <a:schemeClr val="tx1"/>
            </a:solidFill>
          </a:ln>
        </p:spPr>
        <p:txBody>
          <a:bodyPr wrap="square" rtlCol="0">
            <a:spAutoFit/>
          </a:bodyPr>
          <a:lstStyle/>
          <a:p>
            <a:r>
              <a:rPr lang="es-AR" sz="1600" dirty="0"/>
              <a:t>MAR</a:t>
            </a:r>
          </a:p>
        </p:txBody>
      </p:sp>
      <p:sp>
        <p:nvSpPr>
          <p:cNvPr id="52" name="TextBox 51">
            <a:extLst>
              <a:ext uri="{FF2B5EF4-FFF2-40B4-BE49-F238E27FC236}">
                <a16:creationId xmlns:a16="http://schemas.microsoft.com/office/drawing/2014/main" id="{4D45D782-8CD4-4880-970E-64A7513F6B3B}"/>
              </a:ext>
            </a:extLst>
          </p:cNvPr>
          <p:cNvSpPr txBox="1"/>
          <p:nvPr/>
        </p:nvSpPr>
        <p:spPr>
          <a:xfrm>
            <a:off x="2542124" y="3573016"/>
            <a:ext cx="383936" cy="338554"/>
          </a:xfrm>
          <a:prstGeom prst="rect">
            <a:avLst/>
          </a:prstGeom>
          <a:noFill/>
        </p:spPr>
        <p:txBody>
          <a:bodyPr wrap="square" rtlCol="0">
            <a:spAutoFit/>
          </a:bodyPr>
          <a:lstStyle/>
          <a:p>
            <a:r>
              <a:rPr lang="es-AR" sz="1600" dirty="0"/>
              <a:t>IP</a:t>
            </a:r>
          </a:p>
        </p:txBody>
      </p:sp>
      <p:sp>
        <p:nvSpPr>
          <p:cNvPr id="53" name="Rectangle 52">
            <a:extLst>
              <a:ext uri="{FF2B5EF4-FFF2-40B4-BE49-F238E27FC236}">
                <a16:creationId xmlns:a16="http://schemas.microsoft.com/office/drawing/2014/main" id="{6FE970FD-72BE-4661-9A02-D93DC1EFA2B3}"/>
              </a:ext>
            </a:extLst>
          </p:cNvPr>
          <p:cNvSpPr/>
          <p:nvPr/>
        </p:nvSpPr>
        <p:spPr>
          <a:xfrm>
            <a:off x="1277018" y="4005064"/>
            <a:ext cx="1152128" cy="28803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solidFill>
                  <a:schemeClr val="tx1"/>
                </a:solidFill>
              </a:rPr>
              <a:t>13E0</a:t>
            </a:r>
          </a:p>
        </p:txBody>
      </p:sp>
      <p:sp>
        <p:nvSpPr>
          <p:cNvPr id="54" name="TextBox 53">
            <a:extLst>
              <a:ext uri="{FF2B5EF4-FFF2-40B4-BE49-F238E27FC236}">
                <a16:creationId xmlns:a16="http://schemas.microsoft.com/office/drawing/2014/main" id="{4224A43F-2632-47D8-860A-D1AC49316ED2}"/>
              </a:ext>
            </a:extLst>
          </p:cNvPr>
          <p:cNvSpPr txBox="1"/>
          <p:nvPr/>
        </p:nvSpPr>
        <p:spPr>
          <a:xfrm>
            <a:off x="2566020" y="4026550"/>
            <a:ext cx="480500" cy="338554"/>
          </a:xfrm>
          <a:prstGeom prst="rect">
            <a:avLst/>
          </a:prstGeom>
          <a:noFill/>
        </p:spPr>
        <p:txBody>
          <a:bodyPr wrap="square" rtlCol="0">
            <a:spAutoFit/>
          </a:bodyPr>
          <a:lstStyle/>
          <a:p>
            <a:r>
              <a:rPr lang="es-AR" sz="1600" dirty="0"/>
              <a:t>DS</a:t>
            </a:r>
          </a:p>
        </p:txBody>
      </p:sp>
      <p:sp>
        <p:nvSpPr>
          <p:cNvPr id="55" name="Rectangle 54">
            <a:extLst>
              <a:ext uri="{FF2B5EF4-FFF2-40B4-BE49-F238E27FC236}">
                <a16:creationId xmlns:a16="http://schemas.microsoft.com/office/drawing/2014/main" id="{6C6C8648-0986-4E7F-94BF-3947B5E5BDE9}"/>
              </a:ext>
            </a:extLst>
          </p:cNvPr>
          <p:cNvSpPr/>
          <p:nvPr/>
        </p:nvSpPr>
        <p:spPr>
          <a:xfrm>
            <a:off x="1282658" y="4365104"/>
            <a:ext cx="1152128" cy="28803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solidFill>
                  <a:schemeClr val="tx1"/>
                </a:solidFill>
              </a:rPr>
              <a:t>13E0</a:t>
            </a:r>
          </a:p>
        </p:txBody>
      </p:sp>
      <p:sp>
        <p:nvSpPr>
          <p:cNvPr id="56" name="TextBox 55">
            <a:extLst>
              <a:ext uri="{FF2B5EF4-FFF2-40B4-BE49-F238E27FC236}">
                <a16:creationId xmlns:a16="http://schemas.microsoft.com/office/drawing/2014/main" id="{723AFD2B-BDC6-4255-AD10-3FFDF248EE71}"/>
              </a:ext>
            </a:extLst>
          </p:cNvPr>
          <p:cNvSpPr txBox="1"/>
          <p:nvPr/>
        </p:nvSpPr>
        <p:spPr>
          <a:xfrm>
            <a:off x="2566019" y="4365104"/>
            <a:ext cx="480501" cy="338554"/>
          </a:xfrm>
          <a:prstGeom prst="rect">
            <a:avLst/>
          </a:prstGeom>
          <a:noFill/>
        </p:spPr>
        <p:txBody>
          <a:bodyPr wrap="square" rtlCol="0">
            <a:spAutoFit/>
          </a:bodyPr>
          <a:lstStyle/>
          <a:p>
            <a:r>
              <a:rPr lang="es-AR" sz="1600" dirty="0"/>
              <a:t>CS</a:t>
            </a:r>
          </a:p>
        </p:txBody>
      </p:sp>
      <p:sp>
        <p:nvSpPr>
          <p:cNvPr id="57" name="TextBox 56">
            <a:extLst>
              <a:ext uri="{FF2B5EF4-FFF2-40B4-BE49-F238E27FC236}">
                <a16:creationId xmlns:a16="http://schemas.microsoft.com/office/drawing/2014/main" id="{97BA9DA0-5614-452F-B0A8-B32C1714173D}"/>
              </a:ext>
            </a:extLst>
          </p:cNvPr>
          <p:cNvSpPr txBox="1"/>
          <p:nvPr/>
        </p:nvSpPr>
        <p:spPr>
          <a:xfrm>
            <a:off x="1064278" y="2298358"/>
            <a:ext cx="574279" cy="338554"/>
          </a:xfrm>
          <a:prstGeom prst="rect">
            <a:avLst/>
          </a:prstGeom>
          <a:noFill/>
        </p:spPr>
        <p:txBody>
          <a:bodyPr wrap="square" rtlCol="0">
            <a:spAutoFit/>
          </a:bodyPr>
          <a:lstStyle/>
          <a:p>
            <a:r>
              <a:rPr lang="es-AR" sz="1600" dirty="0"/>
              <a:t>CU</a:t>
            </a:r>
          </a:p>
        </p:txBody>
      </p:sp>
      <p:sp>
        <p:nvSpPr>
          <p:cNvPr id="63" name="Rectangle 62">
            <a:extLst>
              <a:ext uri="{FF2B5EF4-FFF2-40B4-BE49-F238E27FC236}">
                <a16:creationId xmlns:a16="http://schemas.microsoft.com/office/drawing/2014/main" id="{F970C109-DC4C-4B1F-883C-EDE32C525F7B}"/>
              </a:ext>
            </a:extLst>
          </p:cNvPr>
          <p:cNvSpPr/>
          <p:nvPr/>
        </p:nvSpPr>
        <p:spPr>
          <a:xfrm>
            <a:off x="1272420" y="4755362"/>
            <a:ext cx="1221591" cy="3385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t>B8      0200</a:t>
            </a:r>
          </a:p>
        </p:txBody>
      </p:sp>
      <p:sp>
        <p:nvSpPr>
          <p:cNvPr id="71" name="TextBox 70">
            <a:extLst>
              <a:ext uri="{FF2B5EF4-FFF2-40B4-BE49-F238E27FC236}">
                <a16:creationId xmlns:a16="http://schemas.microsoft.com/office/drawing/2014/main" id="{959D4DFD-D1B3-4A3E-BF87-F8FFA2C72F62}"/>
              </a:ext>
            </a:extLst>
          </p:cNvPr>
          <p:cNvSpPr txBox="1"/>
          <p:nvPr/>
        </p:nvSpPr>
        <p:spPr>
          <a:xfrm>
            <a:off x="1250681" y="5085184"/>
            <a:ext cx="552985" cy="276999"/>
          </a:xfrm>
          <a:prstGeom prst="rect">
            <a:avLst/>
          </a:prstGeom>
          <a:noFill/>
        </p:spPr>
        <p:txBody>
          <a:bodyPr wrap="square" rtlCol="0">
            <a:spAutoFit/>
          </a:bodyPr>
          <a:lstStyle/>
          <a:p>
            <a:r>
              <a:rPr lang="es-AR" sz="1200" dirty="0"/>
              <a:t>COP</a:t>
            </a:r>
          </a:p>
        </p:txBody>
      </p:sp>
      <p:sp>
        <p:nvSpPr>
          <p:cNvPr id="72" name="TextBox 71">
            <a:extLst>
              <a:ext uri="{FF2B5EF4-FFF2-40B4-BE49-F238E27FC236}">
                <a16:creationId xmlns:a16="http://schemas.microsoft.com/office/drawing/2014/main" id="{16AA6F80-1D99-46D3-A730-8C5542A66A4D}"/>
              </a:ext>
            </a:extLst>
          </p:cNvPr>
          <p:cNvSpPr txBox="1"/>
          <p:nvPr/>
        </p:nvSpPr>
        <p:spPr>
          <a:xfrm>
            <a:off x="1868532" y="5085184"/>
            <a:ext cx="625480" cy="276999"/>
          </a:xfrm>
          <a:prstGeom prst="rect">
            <a:avLst/>
          </a:prstGeom>
          <a:noFill/>
        </p:spPr>
        <p:txBody>
          <a:bodyPr wrap="square" rtlCol="0">
            <a:spAutoFit/>
          </a:bodyPr>
          <a:lstStyle/>
          <a:p>
            <a:r>
              <a:rPr lang="es-AR" sz="1200" dirty="0"/>
              <a:t>DATA</a:t>
            </a:r>
          </a:p>
        </p:txBody>
      </p:sp>
      <p:cxnSp>
        <p:nvCxnSpPr>
          <p:cNvPr id="74" name="Straight Connector 73">
            <a:extLst>
              <a:ext uri="{FF2B5EF4-FFF2-40B4-BE49-F238E27FC236}">
                <a16:creationId xmlns:a16="http://schemas.microsoft.com/office/drawing/2014/main" id="{FCBB656F-9F3A-4A12-A7F5-1973CF15DC57}"/>
              </a:ext>
            </a:extLst>
          </p:cNvPr>
          <p:cNvCxnSpPr>
            <a:cxnSpLocks/>
            <a:stCxn id="63" idx="0"/>
            <a:endCxn id="63" idx="2"/>
          </p:cNvCxnSpPr>
          <p:nvPr/>
        </p:nvCxnSpPr>
        <p:spPr>
          <a:xfrm>
            <a:off x="1883216" y="4755362"/>
            <a:ext cx="0" cy="338554"/>
          </a:xfrm>
          <a:prstGeom prst="line">
            <a:avLst/>
          </a:prstGeom>
          <a:ln>
            <a:solidFill>
              <a:srgbClr val="C00000"/>
            </a:solidFill>
            <a:tailEnd type="none"/>
          </a:ln>
        </p:spPr>
        <p:style>
          <a:lnRef idx="1">
            <a:schemeClr val="accent1"/>
          </a:lnRef>
          <a:fillRef idx="0">
            <a:schemeClr val="accent1"/>
          </a:fillRef>
          <a:effectRef idx="0">
            <a:schemeClr val="accent1"/>
          </a:effectRef>
          <a:fontRef idx="minor">
            <a:schemeClr val="tx1"/>
          </a:fontRef>
        </p:style>
      </p:cxnSp>
      <p:sp>
        <p:nvSpPr>
          <p:cNvPr id="77" name="Rectangle 76">
            <a:extLst>
              <a:ext uri="{FF2B5EF4-FFF2-40B4-BE49-F238E27FC236}">
                <a16:creationId xmlns:a16="http://schemas.microsoft.com/office/drawing/2014/main" id="{996763BB-9941-4915-91CD-5000581FC5BC}"/>
              </a:ext>
            </a:extLst>
          </p:cNvPr>
          <p:cNvSpPr/>
          <p:nvPr/>
        </p:nvSpPr>
        <p:spPr>
          <a:xfrm>
            <a:off x="1264362" y="5293971"/>
            <a:ext cx="1099942" cy="33855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sz="1200" dirty="0"/>
          </a:p>
        </p:txBody>
      </p:sp>
      <p:sp>
        <p:nvSpPr>
          <p:cNvPr id="78" name="TextBox 77">
            <a:extLst>
              <a:ext uri="{FF2B5EF4-FFF2-40B4-BE49-F238E27FC236}">
                <a16:creationId xmlns:a16="http://schemas.microsoft.com/office/drawing/2014/main" id="{B733BF60-450F-47DA-92AA-1CE07E609F05}"/>
              </a:ext>
            </a:extLst>
          </p:cNvPr>
          <p:cNvSpPr txBox="1"/>
          <p:nvPr/>
        </p:nvSpPr>
        <p:spPr>
          <a:xfrm>
            <a:off x="1282468" y="5302703"/>
            <a:ext cx="1099943" cy="276999"/>
          </a:xfrm>
          <a:prstGeom prst="rect">
            <a:avLst/>
          </a:prstGeom>
          <a:noFill/>
        </p:spPr>
        <p:txBody>
          <a:bodyPr wrap="square" rtlCol="0">
            <a:spAutoFit/>
          </a:bodyPr>
          <a:lstStyle/>
          <a:p>
            <a:r>
              <a:rPr lang="es-AR" sz="1200" dirty="0"/>
              <a:t>Decodificador</a:t>
            </a:r>
          </a:p>
        </p:txBody>
      </p:sp>
      <p:sp>
        <p:nvSpPr>
          <p:cNvPr id="79" name="TextBox 78">
            <a:extLst>
              <a:ext uri="{FF2B5EF4-FFF2-40B4-BE49-F238E27FC236}">
                <a16:creationId xmlns:a16="http://schemas.microsoft.com/office/drawing/2014/main" id="{B09FCBE1-2346-4786-979C-FC4F5134402A}"/>
              </a:ext>
            </a:extLst>
          </p:cNvPr>
          <p:cNvSpPr txBox="1"/>
          <p:nvPr/>
        </p:nvSpPr>
        <p:spPr>
          <a:xfrm>
            <a:off x="5806380" y="5445224"/>
            <a:ext cx="1800200" cy="369332"/>
          </a:xfrm>
          <a:prstGeom prst="rect">
            <a:avLst/>
          </a:prstGeom>
          <a:noFill/>
          <a:ln>
            <a:solidFill>
              <a:schemeClr val="accent1">
                <a:shade val="50000"/>
              </a:schemeClr>
            </a:solidFill>
          </a:ln>
        </p:spPr>
        <p:txBody>
          <a:bodyPr wrap="square" rtlCol="0">
            <a:spAutoFit/>
          </a:bodyPr>
          <a:lstStyle/>
          <a:p>
            <a:r>
              <a:rPr lang="es-AR" dirty="0"/>
              <a:t>MDR</a:t>
            </a:r>
          </a:p>
        </p:txBody>
      </p:sp>
      <p:sp>
        <p:nvSpPr>
          <p:cNvPr id="80" name="TextBox 79">
            <a:extLst>
              <a:ext uri="{FF2B5EF4-FFF2-40B4-BE49-F238E27FC236}">
                <a16:creationId xmlns:a16="http://schemas.microsoft.com/office/drawing/2014/main" id="{56CE3940-AE91-4244-8596-73AB9345F4D3}"/>
              </a:ext>
            </a:extLst>
          </p:cNvPr>
          <p:cNvSpPr txBox="1"/>
          <p:nvPr/>
        </p:nvSpPr>
        <p:spPr>
          <a:xfrm>
            <a:off x="1557908" y="5733256"/>
            <a:ext cx="1780098" cy="646331"/>
          </a:xfrm>
          <a:prstGeom prst="rect">
            <a:avLst/>
          </a:prstGeom>
          <a:noFill/>
          <a:ln>
            <a:solidFill>
              <a:schemeClr val="tx1"/>
            </a:solidFill>
          </a:ln>
        </p:spPr>
        <p:txBody>
          <a:bodyPr wrap="square" rtlCol="0">
            <a:spAutoFit/>
          </a:bodyPr>
          <a:lstStyle/>
          <a:p>
            <a:r>
              <a:rPr lang="es-AR" dirty="0"/>
              <a:t>ALU</a:t>
            </a:r>
          </a:p>
          <a:p>
            <a:r>
              <a:rPr lang="es-AR" dirty="0"/>
              <a:t>Registros - </a:t>
            </a:r>
            <a:r>
              <a:rPr lang="es-AR" dirty="0" err="1"/>
              <a:t>Flags</a:t>
            </a:r>
            <a:endParaRPr lang="es-AR" dirty="0"/>
          </a:p>
        </p:txBody>
      </p:sp>
      <p:cxnSp>
        <p:nvCxnSpPr>
          <p:cNvPr id="82" name="Connector: Elbow 81">
            <a:extLst>
              <a:ext uri="{FF2B5EF4-FFF2-40B4-BE49-F238E27FC236}">
                <a16:creationId xmlns:a16="http://schemas.microsoft.com/office/drawing/2014/main" id="{E3065689-FF3A-4A91-A016-48804FCD7F8E}"/>
              </a:ext>
            </a:extLst>
          </p:cNvPr>
          <p:cNvCxnSpPr>
            <a:cxnSpLocks/>
            <a:endCxn id="80" idx="1"/>
          </p:cNvCxnSpPr>
          <p:nvPr/>
        </p:nvCxnSpPr>
        <p:spPr>
          <a:xfrm rot="16200000" flipH="1">
            <a:off x="1206709" y="5705223"/>
            <a:ext cx="395172" cy="307225"/>
          </a:xfrm>
          <a:prstGeom prst="bentConnector2">
            <a:avLst/>
          </a:prstGeom>
          <a:ln>
            <a:solidFill>
              <a:schemeClr val="tx1"/>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84" name="TextBox 83">
            <a:extLst>
              <a:ext uri="{FF2B5EF4-FFF2-40B4-BE49-F238E27FC236}">
                <a16:creationId xmlns:a16="http://schemas.microsoft.com/office/drawing/2014/main" id="{47CB250E-7E42-47FF-B01F-AE8BD333A6AC}"/>
              </a:ext>
            </a:extLst>
          </p:cNvPr>
          <p:cNvSpPr txBox="1"/>
          <p:nvPr/>
        </p:nvSpPr>
        <p:spPr>
          <a:xfrm>
            <a:off x="2498832" y="4797152"/>
            <a:ext cx="480501" cy="338554"/>
          </a:xfrm>
          <a:prstGeom prst="rect">
            <a:avLst/>
          </a:prstGeom>
          <a:noFill/>
        </p:spPr>
        <p:txBody>
          <a:bodyPr wrap="square" rtlCol="0">
            <a:spAutoFit/>
          </a:bodyPr>
          <a:lstStyle/>
          <a:p>
            <a:r>
              <a:rPr lang="es-AR" sz="1600" dirty="0"/>
              <a:t>IR</a:t>
            </a:r>
          </a:p>
        </p:txBody>
      </p:sp>
      <p:sp>
        <p:nvSpPr>
          <p:cNvPr id="4" name="TextBox 3">
            <a:extLst>
              <a:ext uri="{FF2B5EF4-FFF2-40B4-BE49-F238E27FC236}">
                <a16:creationId xmlns:a16="http://schemas.microsoft.com/office/drawing/2014/main" id="{843CB697-611B-4C67-BEA6-AEB560FA86C5}"/>
              </a:ext>
            </a:extLst>
          </p:cNvPr>
          <p:cNvSpPr txBox="1"/>
          <p:nvPr/>
        </p:nvSpPr>
        <p:spPr>
          <a:xfrm>
            <a:off x="5950396" y="2620751"/>
            <a:ext cx="1098253" cy="830997"/>
          </a:xfrm>
          <a:prstGeom prst="rect">
            <a:avLst/>
          </a:prstGeom>
          <a:noFill/>
        </p:spPr>
        <p:txBody>
          <a:bodyPr wrap="square" rtlCol="0">
            <a:spAutoFit/>
          </a:bodyPr>
          <a:lstStyle/>
          <a:p>
            <a:pPr>
              <a:buClr>
                <a:srgbClr val="C00000"/>
              </a:buClr>
            </a:pPr>
            <a:r>
              <a:rPr lang="es-AR" sz="1200" dirty="0"/>
              <a:t>B80200</a:t>
            </a:r>
          </a:p>
          <a:p>
            <a:pPr>
              <a:buClr>
                <a:srgbClr val="C00000"/>
              </a:buClr>
            </a:pPr>
            <a:r>
              <a:rPr lang="es-AR" sz="1200" dirty="0"/>
              <a:t>BB0400</a:t>
            </a:r>
          </a:p>
          <a:p>
            <a:pPr>
              <a:buClr>
                <a:srgbClr val="C00000"/>
              </a:buClr>
            </a:pPr>
            <a:r>
              <a:rPr lang="es-AR" sz="1200" dirty="0"/>
              <a:t>01D8</a:t>
            </a:r>
          </a:p>
          <a:p>
            <a:pPr>
              <a:buClr>
                <a:srgbClr val="C00000"/>
              </a:buClr>
            </a:pPr>
            <a:r>
              <a:rPr lang="es-AR" sz="1200" dirty="0"/>
              <a:t>CD20</a:t>
            </a:r>
            <a:endParaRPr lang="es-AR" sz="1200" b="1" dirty="0"/>
          </a:p>
        </p:txBody>
      </p:sp>
      <p:sp>
        <p:nvSpPr>
          <p:cNvPr id="47" name="TextBox 46">
            <a:extLst>
              <a:ext uri="{FF2B5EF4-FFF2-40B4-BE49-F238E27FC236}">
                <a16:creationId xmlns:a16="http://schemas.microsoft.com/office/drawing/2014/main" id="{BB01ACCE-458F-466C-BEFA-581E3927A9E7}"/>
              </a:ext>
            </a:extLst>
          </p:cNvPr>
          <p:cNvSpPr txBox="1"/>
          <p:nvPr/>
        </p:nvSpPr>
        <p:spPr>
          <a:xfrm>
            <a:off x="8578409" y="3592001"/>
            <a:ext cx="3990175" cy="2800767"/>
          </a:xfrm>
          <a:prstGeom prst="rect">
            <a:avLst/>
          </a:prstGeom>
          <a:noFill/>
        </p:spPr>
        <p:txBody>
          <a:bodyPr wrap="square" rtlCol="0">
            <a:spAutoFit/>
          </a:bodyPr>
          <a:lstStyle/>
          <a:p>
            <a:r>
              <a:rPr lang="es-AR" sz="1600" dirty="0"/>
              <a:t>-a</a:t>
            </a:r>
          </a:p>
          <a:p>
            <a:r>
              <a:rPr lang="es-AR" sz="1600" dirty="0"/>
              <a:t>13E0:0100 </a:t>
            </a:r>
            <a:r>
              <a:rPr lang="es-AR" sz="1600" dirty="0" err="1"/>
              <a:t>mov</a:t>
            </a:r>
            <a:r>
              <a:rPr lang="es-AR" sz="1600" dirty="0"/>
              <a:t> ax,0002</a:t>
            </a:r>
          </a:p>
          <a:p>
            <a:r>
              <a:rPr lang="es-AR" sz="1600" dirty="0"/>
              <a:t>13E0:0103 </a:t>
            </a:r>
            <a:r>
              <a:rPr lang="es-AR" sz="1600" dirty="0" err="1"/>
              <a:t>mov</a:t>
            </a:r>
            <a:r>
              <a:rPr lang="es-AR" sz="1600" dirty="0"/>
              <a:t> bx,0004</a:t>
            </a:r>
          </a:p>
          <a:p>
            <a:r>
              <a:rPr lang="es-AR" sz="1600" dirty="0"/>
              <a:t>13E0:0106 </a:t>
            </a:r>
            <a:r>
              <a:rPr lang="es-AR" sz="1600" dirty="0" err="1"/>
              <a:t>add</a:t>
            </a:r>
            <a:r>
              <a:rPr lang="es-AR" sz="1600" dirty="0"/>
              <a:t> </a:t>
            </a:r>
            <a:r>
              <a:rPr lang="es-AR" sz="1600" dirty="0" err="1"/>
              <a:t>ax,bx</a:t>
            </a:r>
            <a:endParaRPr lang="es-AR" sz="1600" dirty="0"/>
          </a:p>
          <a:p>
            <a:r>
              <a:rPr lang="es-AR" sz="1600" dirty="0"/>
              <a:t>13E0:0108 </a:t>
            </a:r>
            <a:r>
              <a:rPr lang="es-AR" sz="1600" dirty="0" err="1"/>
              <a:t>int</a:t>
            </a:r>
            <a:r>
              <a:rPr lang="es-AR" sz="1600" dirty="0"/>
              <a:t> 20</a:t>
            </a:r>
          </a:p>
          <a:p>
            <a:r>
              <a:rPr lang="es-AR" sz="1600" dirty="0"/>
              <a:t>13E0:010A</a:t>
            </a:r>
          </a:p>
          <a:p>
            <a:pPr>
              <a:buClr>
                <a:srgbClr val="C00000"/>
              </a:buClr>
            </a:pPr>
            <a:r>
              <a:rPr lang="es-AR" sz="1600" dirty="0"/>
              <a:t>-u</a:t>
            </a:r>
          </a:p>
          <a:p>
            <a:pPr>
              <a:buClr>
                <a:srgbClr val="C00000"/>
              </a:buClr>
            </a:pPr>
            <a:r>
              <a:rPr lang="es-AR" sz="1600" dirty="0"/>
              <a:t>13E0:0100 B80200   MOV     AX,0002</a:t>
            </a:r>
          </a:p>
          <a:p>
            <a:pPr>
              <a:buClr>
                <a:srgbClr val="C00000"/>
              </a:buClr>
            </a:pPr>
            <a:r>
              <a:rPr lang="es-AR" sz="1600" dirty="0"/>
              <a:t>13E0:0103 BB0400   MOV     BX,0004</a:t>
            </a:r>
          </a:p>
          <a:p>
            <a:pPr>
              <a:buClr>
                <a:srgbClr val="C00000"/>
              </a:buClr>
            </a:pPr>
            <a:r>
              <a:rPr lang="es-AR" sz="1600" dirty="0"/>
              <a:t>13E0:0106 01D8       ADD     AX,BX</a:t>
            </a:r>
          </a:p>
          <a:p>
            <a:pPr>
              <a:buClr>
                <a:srgbClr val="C00000"/>
              </a:buClr>
            </a:pPr>
            <a:r>
              <a:rPr lang="es-AR" sz="1600" dirty="0"/>
              <a:t>13E0:0108 CD20       INT     20</a:t>
            </a:r>
            <a:endParaRPr lang="es-AR" sz="1600" b="1" dirty="0"/>
          </a:p>
        </p:txBody>
      </p:sp>
      <p:sp>
        <p:nvSpPr>
          <p:cNvPr id="6" name="TextBox 5">
            <a:extLst>
              <a:ext uri="{FF2B5EF4-FFF2-40B4-BE49-F238E27FC236}">
                <a16:creationId xmlns:a16="http://schemas.microsoft.com/office/drawing/2014/main" id="{AED04C1B-CCD8-4FB4-BF5F-4835F10BCB7C}"/>
              </a:ext>
            </a:extLst>
          </p:cNvPr>
          <p:cNvSpPr txBox="1"/>
          <p:nvPr/>
        </p:nvSpPr>
        <p:spPr>
          <a:xfrm>
            <a:off x="8584580" y="1844824"/>
            <a:ext cx="4350592" cy="2092881"/>
          </a:xfrm>
          <a:prstGeom prst="rect">
            <a:avLst/>
          </a:prstGeom>
          <a:noFill/>
        </p:spPr>
        <p:txBody>
          <a:bodyPr wrap="square" rtlCol="0">
            <a:spAutoFit/>
          </a:bodyPr>
          <a:lstStyle/>
          <a:p>
            <a:r>
              <a:rPr lang="es-AR" sz="1600" b="1" dirty="0"/>
              <a:t>Fase de ejecución:</a:t>
            </a:r>
            <a:endParaRPr lang="es-AR" sz="1600" dirty="0"/>
          </a:p>
          <a:p>
            <a:pPr marL="285750" indent="-285750">
              <a:buFont typeface="Arial" panose="020B0604020202020204" pitchFamily="34" charset="0"/>
              <a:buChar char="•"/>
            </a:pPr>
            <a:r>
              <a:rPr lang="es-AR" sz="1600" dirty="0"/>
              <a:t>Interpretar el código de la instrucción</a:t>
            </a:r>
          </a:p>
          <a:p>
            <a:pPr marL="285750" indent="-285750">
              <a:buFont typeface="Arial" panose="020B0604020202020204" pitchFamily="34" charset="0"/>
              <a:buChar char="•"/>
            </a:pPr>
            <a:r>
              <a:rPr lang="es-AR" sz="1600" dirty="0"/>
              <a:t>Incrementar IP</a:t>
            </a:r>
          </a:p>
          <a:p>
            <a:pPr marL="285750" indent="-285750">
              <a:buFont typeface="Arial" panose="020B0604020202020204" pitchFamily="34" charset="0"/>
              <a:buChar char="•"/>
            </a:pPr>
            <a:r>
              <a:rPr lang="es-AR" sz="1600" dirty="0">
                <a:solidFill>
                  <a:schemeClr val="bg1">
                    <a:lumMod val="50000"/>
                  </a:schemeClr>
                </a:solidFill>
              </a:rPr>
              <a:t>Búsqueda del dato o Guarda el dato </a:t>
            </a:r>
          </a:p>
          <a:p>
            <a:r>
              <a:rPr lang="es-AR" sz="1600" dirty="0">
                <a:solidFill>
                  <a:schemeClr val="bg1">
                    <a:lumMod val="50000"/>
                  </a:schemeClr>
                </a:solidFill>
              </a:rPr>
              <a:t>(si afecta) </a:t>
            </a:r>
          </a:p>
          <a:p>
            <a:pPr marL="285750" indent="-285750">
              <a:buFont typeface="Arial" panose="020B0604020202020204" pitchFamily="34" charset="0"/>
              <a:buChar char="•"/>
            </a:pPr>
            <a:r>
              <a:rPr lang="es-AR" sz="1600" dirty="0">
                <a:solidFill>
                  <a:schemeClr val="bg1">
                    <a:lumMod val="50000"/>
                  </a:schemeClr>
                </a:solidFill>
              </a:rPr>
              <a:t>Generar orden al modulo para que</a:t>
            </a:r>
          </a:p>
          <a:p>
            <a:r>
              <a:rPr lang="es-AR" sz="1600" dirty="0">
                <a:solidFill>
                  <a:schemeClr val="bg1">
                    <a:lumMod val="50000"/>
                  </a:schemeClr>
                </a:solidFill>
              </a:rPr>
              <a:t> opere el dato.</a:t>
            </a:r>
          </a:p>
          <a:p>
            <a:endParaRPr lang="es-AR" dirty="0"/>
          </a:p>
        </p:txBody>
      </p:sp>
      <p:sp>
        <p:nvSpPr>
          <p:cNvPr id="10" name="TextBox 9">
            <a:extLst>
              <a:ext uri="{FF2B5EF4-FFF2-40B4-BE49-F238E27FC236}">
                <a16:creationId xmlns:a16="http://schemas.microsoft.com/office/drawing/2014/main" id="{CD2540FD-143B-427C-8B6B-DC86CA5F957E}"/>
              </a:ext>
            </a:extLst>
          </p:cNvPr>
          <p:cNvSpPr txBox="1"/>
          <p:nvPr/>
        </p:nvSpPr>
        <p:spPr>
          <a:xfrm>
            <a:off x="5789290" y="1772816"/>
            <a:ext cx="881186" cy="307777"/>
          </a:xfrm>
          <a:prstGeom prst="rect">
            <a:avLst/>
          </a:prstGeom>
          <a:noFill/>
        </p:spPr>
        <p:txBody>
          <a:bodyPr wrap="square" rtlCol="0">
            <a:spAutoFit/>
          </a:bodyPr>
          <a:lstStyle/>
          <a:p>
            <a:r>
              <a:rPr lang="es-AR" sz="1400" dirty="0"/>
              <a:t>RD/WR</a:t>
            </a:r>
          </a:p>
        </p:txBody>
      </p:sp>
      <p:sp>
        <p:nvSpPr>
          <p:cNvPr id="27" name="Oval 26">
            <a:extLst>
              <a:ext uri="{FF2B5EF4-FFF2-40B4-BE49-F238E27FC236}">
                <a16:creationId xmlns:a16="http://schemas.microsoft.com/office/drawing/2014/main" id="{0EFF4CF3-1EC1-433E-86A7-D5DDAF9D19C4}"/>
              </a:ext>
            </a:extLst>
          </p:cNvPr>
          <p:cNvSpPr/>
          <p:nvPr/>
        </p:nvSpPr>
        <p:spPr>
          <a:xfrm>
            <a:off x="5806380" y="1772816"/>
            <a:ext cx="360040" cy="32458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58" name="Rectangle 57">
            <a:extLst>
              <a:ext uri="{FF2B5EF4-FFF2-40B4-BE49-F238E27FC236}">
                <a16:creationId xmlns:a16="http://schemas.microsoft.com/office/drawing/2014/main" id="{A60934FD-EA76-458E-95C3-59EB5E20A439}"/>
              </a:ext>
            </a:extLst>
          </p:cNvPr>
          <p:cNvSpPr/>
          <p:nvPr/>
        </p:nvSpPr>
        <p:spPr>
          <a:xfrm>
            <a:off x="1269876" y="3162454"/>
            <a:ext cx="1152128" cy="33855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dirty="0">
              <a:solidFill>
                <a:schemeClr val="tx1"/>
              </a:solidFill>
            </a:endParaRPr>
          </a:p>
        </p:txBody>
      </p:sp>
      <p:sp>
        <p:nvSpPr>
          <p:cNvPr id="59" name="TextBox 58">
            <a:extLst>
              <a:ext uri="{FF2B5EF4-FFF2-40B4-BE49-F238E27FC236}">
                <a16:creationId xmlns:a16="http://schemas.microsoft.com/office/drawing/2014/main" id="{80DB2D42-912B-4987-8B6A-4D60B0773291}"/>
              </a:ext>
            </a:extLst>
          </p:cNvPr>
          <p:cNvSpPr txBox="1"/>
          <p:nvPr/>
        </p:nvSpPr>
        <p:spPr>
          <a:xfrm>
            <a:off x="2552300" y="3193231"/>
            <a:ext cx="383936" cy="307777"/>
          </a:xfrm>
          <a:prstGeom prst="rect">
            <a:avLst/>
          </a:prstGeom>
          <a:noFill/>
        </p:spPr>
        <p:txBody>
          <a:bodyPr wrap="square" rtlCol="0">
            <a:spAutoFit/>
          </a:bodyPr>
          <a:lstStyle/>
          <a:p>
            <a:r>
              <a:rPr lang="es-AR" sz="1400" dirty="0"/>
              <a:t>BX</a:t>
            </a:r>
          </a:p>
        </p:txBody>
      </p:sp>
      <p:sp>
        <p:nvSpPr>
          <p:cNvPr id="60" name="Rectangle 59">
            <a:extLst>
              <a:ext uri="{FF2B5EF4-FFF2-40B4-BE49-F238E27FC236}">
                <a16:creationId xmlns:a16="http://schemas.microsoft.com/office/drawing/2014/main" id="{8095F4E5-6EE7-4646-BB02-39F893DF81F6}"/>
              </a:ext>
            </a:extLst>
          </p:cNvPr>
          <p:cNvSpPr/>
          <p:nvPr/>
        </p:nvSpPr>
        <p:spPr>
          <a:xfrm>
            <a:off x="1269876" y="2780928"/>
            <a:ext cx="1152128" cy="33855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solidFill>
                  <a:schemeClr val="tx1"/>
                </a:solidFill>
              </a:rPr>
              <a:t>0002</a:t>
            </a:r>
          </a:p>
        </p:txBody>
      </p:sp>
      <p:sp>
        <p:nvSpPr>
          <p:cNvPr id="62" name="TextBox 61">
            <a:extLst>
              <a:ext uri="{FF2B5EF4-FFF2-40B4-BE49-F238E27FC236}">
                <a16:creationId xmlns:a16="http://schemas.microsoft.com/office/drawing/2014/main" id="{2486059D-B478-417D-AE91-8FF19DE72FA7}"/>
              </a:ext>
            </a:extLst>
          </p:cNvPr>
          <p:cNvSpPr txBox="1"/>
          <p:nvPr/>
        </p:nvSpPr>
        <p:spPr>
          <a:xfrm>
            <a:off x="2561983" y="2838707"/>
            <a:ext cx="383936" cy="307777"/>
          </a:xfrm>
          <a:prstGeom prst="rect">
            <a:avLst/>
          </a:prstGeom>
          <a:noFill/>
        </p:spPr>
        <p:txBody>
          <a:bodyPr wrap="square" rtlCol="0">
            <a:spAutoFit/>
          </a:bodyPr>
          <a:lstStyle/>
          <a:p>
            <a:r>
              <a:rPr lang="es-AR" sz="1400" dirty="0"/>
              <a:t>AX</a:t>
            </a:r>
          </a:p>
        </p:txBody>
      </p:sp>
    </p:spTree>
    <p:extLst>
      <p:ext uri="{BB962C8B-B14F-4D97-AF65-F5344CB8AC3E}">
        <p14:creationId xmlns:p14="http://schemas.microsoft.com/office/powerpoint/2010/main" val="42225539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Retrospect">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lnDef>
      <a:spPr>
        <a:ln>
          <a:solidFill>
            <a:srgbClr val="C00000"/>
          </a:solidFill>
          <a:tailEnd type="triangle"/>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Retrospect" id="{5F128B03-DCCA-4EEB-AB3B-CF2899314A46}" vid="{D26EA377-59BD-4C9C-9D94-EE8416EE4C79}"/>
    </a:ext>
  </a:extLst>
</a:theme>
</file>

<file path=ppt/theme/theme2.xml><?xml version="1.0" encoding="utf-8"?>
<a:theme xmlns:a="http://schemas.openxmlformats.org/drawingml/2006/main" name="Office Theme">
  <a:themeElements>
    <a:clrScheme name="Violet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Violet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Retrospect</Template>
  <TotalTime>8980</TotalTime>
  <Words>4543</Words>
  <Application>Microsoft Office PowerPoint</Application>
  <PresentationFormat>Custom</PresentationFormat>
  <Paragraphs>1412</Paragraphs>
  <Slides>33</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33</vt:i4>
      </vt:variant>
    </vt:vector>
  </HeadingPairs>
  <TitlesOfParts>
    <vt:vector size="42" baseType="lpstr">
      <vt:lpstr>Arial</vt:lpstr>
      <vt:lpstr>Calibri</vt:lpstr>
      <vt:lpstr>Calibri Light</vt:lpstr>
      <vt:lpstr>Century Gothic</vt:lpstr>
      <vt:lpstr>Courier New</vt:lpstr>
      <vt:lpstr>Glypha-Light</vt:lpstr>
      <vt:lpstr>Times New Roman</vt:lpstr>
      <vt:lpstr>Wingdings</vt:lpstr>
      <vt:lpstr>Retrospect</vt:lpstr>
      <vt:lpstr>Diseño de una computadora digital</vt:lpstr>
      <vt:lpstr>Debug</vt:lpstr>
      <vt:lpstr>Debug</vt:lpstr>
      <vt:lpstr>Ciclo de instrucción</vt:lpstr>
      <vt:lpstr>Repaso CPU – Memoria Principal – Modo real</vt:lpstr>
      <vt:lpstr>CPU – Memoria Principal – Modo real</vt:lpstr>
      <vt:lpstr>Ciclo de instrucción – Actividades previas</vt:lpstr>
      <vt:lpstr>Ciclo de instrucción – Fase búsqueda</vt:lpstr>
      <vt:lpstr>Ciclo de instrucción – Fase ejecución</vt:lpstr>
      <vt:lpstr>Ciclo de instrucción – Fase búsqueda</vt:lpstr>
      <vt:lpstr>Ciclo de instrucción – Fase ejecución</vt:lpstr>
      <vt:lpstr>Ciclo de instrucción – Fase búsqueda</vt:lpstr>
      <vt:lpstr>Ciclo de instrucción – Fase ejecución</vt:lpstr>
      <vt:lpstr>Banderas y Registros</vt:lpstr>
      <vt:lpstr>Ciclo de instrucción – Fase búsqueda</vt:lpstr>
      <vt:lpstr>Ciclo de instrucción – Fase ejecución</vt:lpstr>
      <vt:lpstr>CPU – Memoria Principal – Modo real</vt:lpstr>
      <vt:lpstr>Ciclo de instrucción – Actividades previas</vt:lpstr>
      <vt:lpstr>Ciclo de instrucción – Actividades previas</vt:lpstr>
      <vt:lpstr>Ciclo de instrucción – Fase búsqueda</vt:lpstr>
      <vt:lpstr>Ciclo de instrucción – Fase ejecución</vt:lpstr>
      <vt:lpstr>Ciclo de instrucción – Fase búsqueda</vt:lpstr>
      <vt:lpstr>Ciclo de instrucción – Fase ejecución</vt:lpstr>
      <vt:lpstr>Banderas y Registros</vt:lpstr>
      <vt:lpstr>Ciclo de instrucción – Fase búsqueda</vt:lpstr>
      <vt:lpstr>Ciclo de instrucción – Fase ejecución</vt:lpstr>
      <vt:lpstr>Ciclo de instrucción – Fase búsqueda</vt:lpstr>
      <vt:lpstr>Ciclo de instrucción – Fase ejecución</vt:lpstr>
      <vt:lpstr>Modelo de estudio: Unidad de  control y sincronización del tiempo </vt:lpstr>
      <vt:lpstr>Modelo de estudio: Unidad de  control y sincronización del tiempo </vt:lpstr>
      <vt:lpstr>Modelo de estudio: Unidad de  control y sincronización del tiempo </vt:lpstr>
      <vt:lpstr>Modelo de estudio: Unidad de  control y sincronización del tiempo </vt:lpstr>
      <vt:lpstr>Modelo de estudio: Unidad de  control y sincronización del tiempo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Sistemas de Numeración</dc:title>
  <dc:creator>Silvana</dc:creator>
  <cp:lastModifiedBy>Silvana</cp:lastModifiedBy>
  <cp:revision>436</cp:revision>
  <dcterms:created xsi:type="dcterms:W3CDTF">2020-03-25T19:37:00Z</dcterms:created>
  <dcterms:modified xsi:type="dcterms:W3CDTF">2020-07-03T16:21:26Z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74067800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