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qxhY2teHFWn/Ay9tP5vjz/wyV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GillSans-bold.fntdata"/><Relationship Id="rId10" Type="http://schemas.openxmlformats.org/officeDocument/2006/relationships/slide" Target="slides/slide6.xml"/><Relationship Id="rId21" Type="http://schemas.openxmlformats.org/officeDocument/2006/relationships/font" Target="fonts/GillSans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9ef1473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f9ef14738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9ef1473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f9ef14738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130ccb5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a130ccb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645c8c1a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645c8c1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645c8c1a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645c8c1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645c8c1a6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645c8c1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45c8c1a6_6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45c8c1a6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3a3a2276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3a3a227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3a3a2276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93a3a227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5f523f8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95f523f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fdfdc062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9fdfdc06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95f523f80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95f523f8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ef1473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f9ef14738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20" name="Google Shape;20;p5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27" name="Google Shape;27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34" name="Google Shape;34;p7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42" name="Google Shape;42;p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58" name="Google Shape;58;p1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70" name="Google Shape;70;p12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3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3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81" name="Google Shape;81;p13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4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cxnSp>
        <p:nvCxnSpPr>
          <p:cNvPr id="13" name="Google Shape;13;p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417779" y="483210"/>
            <a:ext cx="8961420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2286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AR" sz="4400">
                <a:latin typeface="Arial"/>
                <a:ea typeface="Arial"/>
                <a:cs typeface="Arial"/>
                <a:sym typeface="Arial"/>
              </a:rPr>
              <a:t>TRABAJO PRÁCTICO N° 12</a:t>
            </a:r>
            <a:br>
              <a:rPr lang="es-AR" sz="4400">
                <a:latin typeface="Arial"/>
                <a:ea typeface="Arial"/>
                <a:cs typeface="Arial"/>
                <a:sym typeface="Arial"/>
              </a:rPr>
            </a:br>
            <a:br>
              <a:rPr lang="es-AR" sz="4400">
                <a:latin typeface="Arial"/>
                <a:ea typeface="Arial"/>
                <a:cs typeface="Arial"/>
                <a:sym typeface="Arial"/>
              </a:rPr>
            </a:br>
            <a:r>
              <a:rPr lang="es-AR" sz="2800">
                <a:latin typeface="Arial"/>
                <a:ea typeface="Arial"/>
                <a:cs typeface="Arial"/>
                <a:sym typeface="Arial"/>
              </a:rPr>
              <a:t>   MEMORIA - MECANISMOS DE PAGINACIÓN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612575" y="3787150"/>
            <a:ext cx="83457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s-AR" sz="3400"/>
              <a:t>GRUPO 5: </a:t>
            </a:r>
            <a:endParaRPr/>
          </a:p>
          <a:p>
            <a:pPr indent="0" lvl="5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1" i="0" lang="es-AR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BUONAMICO, Leandro Elian</a:t>
            </a:r>
            <a:endParaRPr b="1" sz="2000"/>
          </a:p>
          <a:p>
            <a:pPr indent="0" lvl="5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1" i="0" lang="es-AR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 NAPOLI, Franco</a:t>
            </a:r>
            <a:endParaRPr/>
          </a:p>
          <a:p>
            <a:pPr indent="0" lvl="5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1" i="0" lang="es-AR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PERALTA, Roque Damián</a:t>
            </a:r>
            <a:endParaRPr/>
          </a:p>
          <a:p>
            <a:pPr indent="0" lvl="5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1" i="0" lang="es-AR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RODRIGUEZ, Iván Ángel</a:t>
            </a:r>
            <a:endParaRPr sz="2000"/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4580" y="202223"/>
            <a:ext cx="15906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9ef147387_0_7"/>
          <p:cNvSpPr txBox="1"/>
          <p:nvPr>
            <p:ph type="title"/>
          </p:nvPr>
        </p:nvSpPr>
        <p:spPr>
          <a:xfrm>
            <a:off x="1294366" y="796823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AR"/>
              <a:t>ATRIBUTOS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58" name="Google Shape;158;gf9ef147387_0_7"/>
          <p:cNvSpPr txBox="1"/>
          <p:nvPr>
            <p:ph idx="1" type="body"/>
          </p:nvPr>
        </p:nvSpPr>
        <p:spPr>
          <a:xfrm>
            <a:off x="736475" y="1946650"/>
            <a:ext cx="101613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s-AR"/>
              <a:t>S1Z</a:t>
            </a:r>
            <a:r>
              <a:rPr lang="es-AR"/>
              <a:t>: Si está activo, el Pentium trabajará con páginas de 4MB. 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s-AR"/>
              <a:t>D</a:t>
            </a:r>
            <a:r>
              <a:rPr lang="es-AR"/>
              <a:t>:  Indica si ha escrito en la página o si se puede sobrescribir.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s-AR"/>
              <a:t>A</a:t>
            </a:r>
            <a:r>
              <a:rPr lang="es-AR"/>
              <a:t>: Indica si se ha accedido a la página. Lo utiliza el SO como contador de accesos.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s-AR"/>
              <a:t>PCD</a:t>
            </a:r>
            <a:r>
              <a:rPr lang="es-AR"/>
              <a:t>: Indica si puede ser incluido o no en la caché.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s-AR"/>
              <a:t>PWT</a:t>
            </a:r>
            <a:r>
              <a:rPr lang="es-AR"/>
              <a:t>: Indica que funciona en modo escritura obligada.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s-AR"/>
              <a:t>U/S</a:t>
            </a:r>
            <a:r>
              <a:rPr lang="es-AR"/>
              <a:t>: Indica el nivel de privilegio.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s-AR"/>
              <a:t>R/W</a:t>
            </a:r>
            <a:r>
              <a:rPr lang="es-AR"/>
              <a:t>: Indica si es de lectura/escritura o solo lectura.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s-AR"/>
              <a:t>P</a:t>
            </a:r>
            <a:r>
              <a:rPr lang="es-AR"/>
              <a:t>:  Indica si </a:t>
            </a:r>
            <a:r>
              <a:rPr lang="es-AR"/>
              <a:t>está</a:t>
            </a:r>
            <a:r>
              <a:rPr lang="es-AR"/>
              <a:t> cargada en la memoria física.</a:t>
            </a:r>
            <a:endParaRPr/>
          </a:p>
        </p:txBody>
      </p:sp>
      <p:sp>
        <p:nvSpPr>
          <p:cNvPr id="159" name="Google Shape;159;gf9ef147387_0_7"/>
          <p:cNvSpPr txBox="1"/>
          <p:nvPr/>
        </p:nvSpPr>
        <p:spPr>
          <a:xfrm>
            <a:off x="6923316" y="4470400"/>
            <a:ext cx="486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9ef147387_0_15"/>
          <p:cNvSpPr txBox="1"/>
          <p:nvPr>
            <p:ph type="title"/>
          </p:nvPr>
        </p:nvSpPr>
        <p:spPr>
          <a:xfrm>
            <a:off x="1294366" y="796823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140"/>
              <a:buFont typeface="Gill Sans"/>
              <a:buNone/>
            </a:pPr>
            <a:r>
              <a:rPr lang="es-AR" sz="3550"/>
              <a:t>TABLA DE </a:t>
            </a:r>
            <a:r>
              <a:rPr lang="es-AR" sz="3550"/>
              <a:t>TRADUCCIÓN</a:t>
            </a:r>
            <a:r>
              <a:rPr lang="es-AR" sz="3550"/>
              <a:t> DE DIRECCIONES LINEALES</a:t>
            </a:r>
            <a:endParaRPr sz="3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65" name="Google Shape;165;gf9ef147387_0_15"/>
          <p:cNvSpPr txBox="1"/>
          <p:nvPr>
            <p:ph idx="1" type="body"/>
          </p:nvPr>
        </p:nvSpPr>
        <p:spPr>
          <a:xfrm>
            <a:off x="736475" y="1946650"/>
            <a:ext cx="101613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AR"/>
              <a:t>Es una Memoria Caché para la traducción de direcciones lineales.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AR"/>
              <a:t>Acceso por contenido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AR"/>
              <a:t>Contiene etiquetas con sus respectivos datos asociados.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AR"/>
              <a:t>La dirección </a:t>
            </a:r>
            <a:r>
              <a:rPr lang="es-AR"/>
              <a:t>lineal</a:t>
            </a:r>
            <a:r>
              <a:rPr lang="es-AR"/>
              <a:t> </a:t>
            </a:r>
            <a:r>
              <a:rPr lang="es-AR"/>
              <a:t>actúa</a:t>
            </a:r>
            <a:r>
              <a:rPr lang="es-AR"/>
              <a:t> como Etiqueta mientras que  la dirección física como dato Asociado.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AR"/>
              <a:t>Evita la lentitud que se produce al consultar las dos tablas (Directorio y Tabla de </a:t>
            </a:r>
            <a:r>
              <a:rPr lang="es-AR"/>
              <a:t>Páginas</a:t>
            </a:r>
            <a:r>
              <a:rPr lang="es-AR"/>
              <a:t>) en la memoria principal. </a:t>
            </a:r>
            <a:endParaRPr/>
          </a:p>
        </p:txBody>
      </p:sp>
      <p:sp>
        <p:nvSpPr>
          <p:cNvPr id="166" name="Google Shape;166;gf9ef147387_0_15"/>
          <p:cNvSpPr txBox="1"/>
          <p:nvPr/>
        </p:nvSpPr>
        <p:spPr>
          <a:xfrm>
            <a:off x="6923316" y="4470400"/>
            <a:ext cx="486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a130ccb57_0_0"/>
          <p:cNvSpPr txBox="1"/>
          <p:nvPr>
            <p:ph type="title"/>
          </p:nvPr>
        </p:nvSpPr>
        <p:spPr>
          <a:xfrm>
            <a:off x="1451579" y="7283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TLB - Transición con TLB vacío</a:t>
            </a:r>
            <a:endParaRPr/>
          </a:p>
        </p:txBody>
      </p:sp>
      <p:pic>
        <p:nvPicPr>
          <p:cNvPr id="172" name="Google Shape;172;gfa130ccb5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288" y="1972700"/>
            <a:ext cx="7491426" cy="405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645c8c1a6_0_1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TLB - Transición con presencia</a:t>
            </a:r>
            <a:endParaRPr/>
          </a:p>
        </p:txBody>
      </p:sp>
      <p:pic>
        <p:nvPicPr>
          <p:cNvPr id="178" name="Google Shape;178;gf645c8c1a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188" y="1963149"/>
            <a:ext cx="7339625" cy="40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645c8c1a6_0_8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TLB - Transición con ausencia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gf645c8c1a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713" y="2006024"/>
            <a:ext cx="7348575" cy="40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645c8c1a6_0_14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TLB - Transición con ausencia y TLB lleno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f645c8c1a6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150" y="1934599"/>
            <a:ext cx="7405699" cy="4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645c8c1a6_6_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Dos TLB independientes, datos e instrucciones</a:t>
            </a:r>
            <a:endParaRPr/>
          </a:p>
        </p:txBody>
      </p:sp>
      <p:pic>
        <p:nvPicPr>
          <p:cNvPr id="196" name="Google Shape;196;gf645c8c1a6_6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025" y="1972700"/>
            <a:ext cx="5424499" cy="401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3a3a2276_1_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s-AR">
                <a:solidFill>
                  <a:srgbClr val="262626"/>
                </a:solidFill>
              </a:rPr>
              <a:t> </a:t>
            </a:r>
            <a:r>
              <a:rPr lang="es-AR" sz="4000">
                <a:solidFill>
                  <a:srgbClr val="262626"/>
                </a:solidFill>
              </a:rPr>
              <a:t>¿Qué es la paginación?</a:t>
            </a:r>
            <a:endParaRPr sz="2800"/>
          </a:p>
        </p:txBody>
      </p:sp>
      <p:sp>
        <p:nvSpPr>
          <p:cNvPr id="108" name="Google Shape;108;gf93a3a2276_1_5"/>
          <p:cNvSpPr txBox="1"/>
          <p:nvPr>
            <p:ph idx="1" type="body"/>
          </p:nvPr>
        </p:nvSpPr>
        <p:spPr>
          <a:xfrm>
            <a:off x="710600" y="1982675"/>
            <a:ext cx="10989300" cy="37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22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es-AR" sz="2200">
                <a:latin typeface="Arial"/>
                <a:ea typeface="Arial"/>
                <a:cs typeface="Arial"/>
                <a:sym typeface="Arial"/>
              </a:rPr>
              <a:t>paginación</a:t>
            </a:r>
            <a:r>
              <a:rPr lang="es-AR" sz="2200">
                <a:latin typeface="Arial"/>
                <a:ea typeface="Arial"/>
                <a:cs typeface="Arial"/>
                <a:sym typeface="Arial"/>
              </a:rPr>
              <a:t> es un procedimiento de gestión de la memoria muy eficaz en los sistemas operativos multitarea que manejan memoria virtual. Divide y manipula los programas y los datos en bloques de tamaño fijo, llamados páginas.</a:t>
            </a:r>
            <a:r>
              <a:rPr lang="es-AR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>
                <a:latin typeface="Arial"/>
                <a:ea typeface="Arial"/>
                <a:cs typeface="Arial"/>
                <a:sym typeface="Arial"/>
              </a:rPr>
              <a:t>A diferencia con los segmentos, las </a:t>
            </a:r>
            <a:r>
              <a:rPr lang="es-AR" sz="2200">
                <a:latin typeface="Arial"/>
                <a:ea typeface="Arial"/>
                <a:cs typeface="Arial"/>
                <a:sym typeface="Arial"/>
              </a:rPr>
              <a:t>páginas</a:t>
            </a:r>
            <a:r>
              <a:rPr lang="es-AR" sz="2200">
                <a:latin typeface="Arial"/>
                <a:ea typeface="Arial"/>
                <a:cs typeface="Arial"/>
                <a:sym typeface="Arial"/>
              </a:rPr>
              <a:t> no guardan </a:t>
            </a:r>
            <a:r>
              <a:rPr lang="es-AR" sz="2200">
                <a:latin typeface="Arial"/>
                <a:ea typeface="Arial"/>
                <a:cs typeface="Arial"/>
                <a:sym typeface="Arial"/>
              </a:rPr>
              <a:t>relación</a:t>
            </a:r>
            <a:r>
              <a:rPr lang="es-AR" sz="2200">
                <a:latin typeface="Arial"/>
                <a:ea typeface="Arial"/>
                <a:cs typeface="Arial"/>
                <a:sym typeface="Arial"/>
              </a:rPr>
              <a:t> con la estructura lógica con la que se ha construido el software. La principal característica que distingue la </a:t>
            </a:r>
            <a:r>
              <a:rPr b="1" lang="es-AR" sz="2200">
                <a:latin typeface="Arial"/>
                <a:ea typeface="Arial"/>
                <a:cs typeface="Arial"/>
                <a:sym typeface="Arial"/>
              </a:rPr>
              <a:t>paginación</a:t>
            </a:r>
            <a:r>
              <a:rPr lang="es-AR" sz="2200"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b="1" lang="es-AR" sz="2200">
                <a:latin typeface="Arial"/>
                <a:ea typeface="Arial"/>
                <a:cs typeface="Arial"/>
                <a:sym typeface="Arial"/>
              </a:rPr>
              <a:t>segmentación </a:t>
            </a:r>
            <a:r>
              <a:rPr lang="es-AR" sz="2200">
                <a:latin typeface="Arial"/>
                <a:ea typeface="Arial"/>
                <a:cs typeface="Arial"/>
                <a:sym typeface="Arial"/>
              </a:rPr>
              <a:t>es que la paginación utiliza bloques fijos mientras  que la segmentación hace uso de un esquema de bloques de tamaño variable.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3a3a2276_1_10"/>
          <p:cNvSpPr txBox="1"/>
          <p:nvPr>
            <p:ph type="title"/>
          </p:nvPr>
        </p:nvSpPr>
        <p:spPr>
          <a:xfrm>
            <a:off x="1451575" y="1153550"/>
            <a:ext cx="9603300" cy="5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300"/>
              <a:t>Ventajas e inconvenientes de su uso</a:t>
            </a:r>
            <a:endParaRPr sz="3300"/>
          </a:p>
        </p:txBody>
      </p:sp>
      <p:sp>
        <p:nvSpPr>
          <p:cNvPr id="114" name="Google Shape;114;gf93a3a2276_1_10"/>
          <p:cNvSpPr txBox="1"/>
          <p:nvPr>
            <p:ph idx="1" type="body"/>
          </p:nvPr>
        </p:nvSpPr>
        <p:spPr>
          <a:xfrm>
            <a:off x="1451579" y="18536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200"/>
              <a:t>La mayor ventaja de la </a:t>
            </a:r>
            <a:r>
              <a:rPr b="1" lang="es-AR" sz="2200"/>
              <a:t>paginación</a:t>
            </a:r>
            <a:r>
              <a:rPr lang="es-AR" sz="2200"/>
              <a:t> se obtiene en la transferencia e intercambio de elementos entre la memoria virtual y la física.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200"/>
              <a:t>El mayor inconveniente que presenta la </a:t>
            </a:r>
            <a:r>
              <a:rPr b="1" lang="es-AR" sz="2200"/>
              <a:t>paginación </a:t>
            </a:r>
            <a:r>
              <a:rPr lang="es-AR" sz="2200"/>
              <a:t>es el mal aprovechamiento de la memoria.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5f523f80_1_0"/>
          <p:cNvSpPr txBox="1"/>
          <p:nvPr>
            <p:ph idx="1" type="body"/>
          </p:nvPr>
        </p:nvSpPr>
        <p:spPr>
          <a:xfrm>
            <a:off x="1244775" y="1900500"/>
            <a:ext cx="9050400" cy="338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s-AR" sz="1500"/>
              <a:t>El mecanismo de </a:t>
            </a:r>
            <a:r>
              <a:rPr b="1" lang="es-AR" sz="1500"/>
              <a:t>paginación</a:t>
            </a:r>
            <a:r>
              <a:rPr lang="es-AR" sz="1500"/>
              <a:t> en el Pentium es optativo y basta con poner en 1 el bit de </a:t>
            </a:r>
            <a:r>
              <a:rPr b="1" lang="es-AR" sz="1500"/>
              <a:t>PG </a:t>
            </a:r>
            <a:r>
              <a:rPr lang="es-AR" sz="1500"/>
              <a:t>del registro de control de </a:t>
            </a:r>
            <a:r>
              <a:rPr b="1" lang="es-AR" sz="1500"/>
              <a:t>CRO</a:t>
            </a:r>
            <a:r>
              <a:rPr lang="es-AR" sz="1500"/>
              <a:t>. Cuando la unidad de </a:t>
            </a:r>
            <a:r>
              <a:rPr b="1" lang="es-AR" sz="1500"/>
              <a:t>paginación</a:t>
            </a:r>
            <a:r>
              <a:rPr lang="es-AR" sz="1500"/>
              <a:t> </a:t>
            </a:r>
            <a:r>
              <a:rPr lang="es-AR" sz="1500"/>
              <a:t>está</a:t>
            </a:r>
            <a:r>
              <a:rPr lang="es-AR" sz="1500"/>
              <a:t> activada se divide a cada segmento en páginas del mismo tamaño, pudiéndose de 4 KB (</a:t>
            </a:r>
            <a:r>
              <a:rPr lang="es-AR" sz="1500"/>
              <a:t>si</a:t>
            </a:r>
            <a:r>
              <a:rPr b="1" lang="es-AR" sz="1500"/>
              <a:t>PSE</a:t>
            </a:r>
            <a:r>
              <a:rPr lang="es-AR" sz="1500"/>
              <a:t>=0) o de 4 MB (si </a:t>
            </a:r>
            <a:r>
              <a:rPr b="1" lang="es-AR" sz="1500"/>
              <a:t>PSE</a:t>
            </a:r>
            <a:r>
              <a:rPr lang="es-AR" sz="1500"/>
              <a:t>=1). Esta unidad desarrolla la misma función que la unidad de segmentación pero ahora utilizando una tabla de páginas. La paginación permite que las direcciones lineales sean reubicadas en direcciones físicas </a:t>
            </a:r>
            <a:r>
              <a:rPr lang="es-AR" sz="1500"/>
              <a:t>específicas</a:t>
            </a:r>
            <a:r>
              <a:rPr lang="es-AR" sz="1500"/>
              <a:t> utilizando :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s-AR" sz="1500"/>
              <a:t>bloques de tamaño fijo, Páginas físicas. ( Esta </a:t>
            </a:r>
            <a:r>
              <a:rPr lang="es-AR" sz="1500"/>
              <a:t>reubicación</a:t>
            </a:r>
            <a:r>
              <a:rPr lang="es-AR" sz="1500"/>
              <a:t> se hace por medio de tablas )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s-AR" sz="1500"/>
              <a:t>Una página queda definida por: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s-AR" sz="1500"/>
              <a:t>    •   </a:t>
            </a:r>
            <a:r>
              <a:rPr b="1" lang="es-AR" sz="1500"/>
              <a:t>Base</a:t>
            </a:r>
            <a:r>
              <a:rPr lang="es-AR" sz="1500"/>
              <a:t>: 32 bits. Se utilizan los 20 bits de más peso.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s-AR" sz="1500"/>
              <a:t> • </a:t>
            </a:r>
            <a:r>
              <a:rPr b="1" lang="es-AR" sz="1500"/>
              <a:t>Límite</a:t>
            </a:r>
            <a:r>
              <a:rPr lang="es-AR" sz="1500"/>
              <a:t>: no utilizado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s-AR" sz="1500"/>
              <a:t> • </a:t>
            </a:r>
            <a:r>
              <a:rPr b="1" lang="es-AR" sz="1500"/>
              <a:t>Desplazamiento</a:t>
            </a:r>
            <a:r>
              <a:rPr lang="es-AR" sz="1500"/>
              <a:t>: son los 12 bits de menor peso de la dirección lineal.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88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f95f523f80_1_0"/>
          <p:cNvSpPr txBox="1"/>
          <p:nvPr/>
        </p:nvSpPr>
        <p:spPr>
          <a:xfrm>
            <a:off x="1456875" y="1008025"/>
            <a:ext cx="862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300">
                <a:latin typeface="Gill Sans"/>
                <a:ea typeface="Gill Sans"/>
                <a:cs typeface="Gill Sans"/>
                <a:sym typeface="Gill Sans"/>
              </a:rPr>
              <a:t>Mecanismo de </a:t>
            </a:r>
            <a:r>
              <a:rPr lang="es-AR" sz="3300">
                <a:latin typeface="Gill Sans"/>
                <a:ea typeface="Gill Sans"/>
                <a:cs typeface="Gill Sans"/>
                <a:sym typeface="Gill Sans"/>
              </a:rPr>
              <a:t>paginación</a:t>
            </a:r>
            <a:r>
              <a:rPr lang="es-AR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fdfdc062_1_4"/>
          <p:cNvSpPr txBox="1"/>
          <p:nvPr/>
        </p:nvSpPr>
        <p:spPr>
          <a:xfrm>
            <a:off x="609600" y="1024575"/>
            <a:ext cx="109728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 elección del tipo de </a:t>
            </a:r>
            <a:r>
              <a:rPr b="1" lang="es-AR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página</a:t>
            </a:r>
            <a:r>
              <a:rPr lang="es-AR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se realiza mediante el bit </a:t>
            </a:r>
            <a:r>
              <a:rPr b="1" lang="es-AR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PSE</a:t>
            </a:r>
            <a:r>
              <a:rPr lang="es-AR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del registro CR4, propio del programador de sistemas 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 activación de este bit implica trabajar con páginas de 4 MB, en caso contrario, se trabaja con páginas de 4 KB.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</a:t>
            </a:r>
            <a:r>
              <a:rPr b="1" lang="es-AR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dirección lineal </a:t>
            </a:r>
            <a:r>
              <a:rPr lang="es-AR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coincide con la dirección</a:t>
            </a:r>
            <a:r>
              <a:rPr b="1" lang="es-AR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física</a:t>
            </a:r>
            <a:r>
              <a:rPr lang="es-AR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(da acceso a la memoria principal ligada directamente a la CPU si PG=0 )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Cada segmento se descompone en un número variable de páginas del mismo tamaño (4KB ó 4MB), y la Unidad deposita a dichas páginas sobre la memoria física en los huecos que encuentra libres  (Si PG=1)</a:t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5f523f80_1_1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300"/>
              <a:t>Características</a:t>
            </a:r>
            <a:r>
              <a:rPr lang="es-AR" sz="3300"/>
              <a:t> generales </a:t>
            </a:r>
            <a:r>
              <a:rPr lang="es-AR" sz="3300"/>
              <a:t>paginación</a:t>
            </a:r>
            <a:r>
              <a:rPr lang="es-AR" sz="3300"/>
              <a:t> </a:t>
            </a:r>
            <a:endParaRPr sz="3300"/>
          </a:p>
        </p:txBody>
      </p:sp>
      <p:sp>
        <p:nvSpPr>
          <p:cNvPr id="131" name="Google Shape;131;gf95f523f80_1_10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72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Gill Sans"/>
              <a:buChar char="●"/>
            </a:pPr>
            <a:r>
              <a:rPr lang="es-AR" sz="2100"/>
              <a:t>Estrategia de organización de la memoria física.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AR" sz="2100"/>
              <a:t>bloques de tamaño fijo: </a:t>
            </a:r>
            <a:r>
              <a:rPr b="1" lang="es-AR" sz="2100"/>
              <a:t>“páginas” </a:t>
            </a:r>
            <a:endParaRPr b="1"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Gill Sans"/>
              <a:buChar char="●"/>
            </a:pPr>
            <a:r>
              <a:rPr lang="es-AR" sz="2100"/>
              <a:t>Permite que la memoria resida en un dispositivo de almacenamiento secundario.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ill Sans"/>
              <a:buChar char="●"/>
            </a:pPr>
            <a:r>
              <a:rPr lang="es-AR" sz="2100"/>
              <a:t>Manejado por el sistema operativo.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AR"/>
              <a:t>FALLO DE PÁGINA (PAGE FAULT)</a:t>
            </a:r>
            <a:endParaRPr/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 sz="2400"/>
              <a:t>Cada vez que la </a:t>
            </a:r>
            <a:r>
              <a:rPr b="1" lang="es-AR" sz="2400"/>
              <a:t>Unidad de Paginación</a:t>
            </a:r>
            <a:r>
              <a:rPr lang="es-AR" sz="2400"/>
              <a:t>, cuando detecta que la página no reside en la memoria principal, </a:t>
            </a:r>
            <a:r>
              <a:rPr b="1" lang="es-AR" sz="2400"/>
              <a:t>genera un fallo de página</a:t>
            </a:r>
            <a:r>
              <a:rPr lang="es-AR" sz="2400"/>
              <a:t> que origina </a:t>
            </a:r>
            <a:r>
              <a:rPr b="1" lang="es-AR" sz="2400"/>
              <a:t>una excepción </a:t>
            </a:r>
            <a:r>
              <a:rPr lang="es-AR" sz="2400"/>
              <a:t>llamando a una </a:t>
            </a:r>
            <a:r>
              <a:rPr b="1" lang="es-AR" sz="2400"/>
              <a:t>rutina del sistema operativo </a:t>
            </a:r>
            <a:r>
              <a:rPr lang="es-AR" sz="2400"/>
              <a:t>encargada de trasladar dicha página desde la memoria virtual o disco hasta la memoria física o RAM y </a:t>
            </a:r>
            <a:r>
              <a:rPr b="1" lang="es-AR" sz="2400"/>
              <a:t>actualiza los contenidos de las entradas de las tablas de traducción.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type="title"/>
          </p:nvPr>
        </p:nvSpPr>
        <p:spPr>
          <a:xfrm>
            <a:off x="1294366" y="796823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AR"/>
              <a:t>PROTECCIÓN A NIVEL DE PÁGINA </a:t>
            </a:r>
            <a:endParaRPr/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736475" y="1946650"/>
            <a:ext cx="58425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AR"/>
              <a:t>La protección a nivel de página se resuelve mediante unos </a:t>
            </a:r>
            <a:r>
              <a:rPr b="1" lang="es-AR"/>
              <a:t>bits U/S </a:t>
            </a:r>
            <a:r>
              <a:rPr lang="es-AR"/>
              <a:t>(Usuario/Supervisor) y </a:t>
            </a:r>
            <a:r>
              <a:rPr b="1" lang="es-AR"/>
              <a:t>R/W </a:t>
            </a:r>
            <a:r>
              <a:rPr lang="es-AR"/>
              <a:t>(Lectura/Escritura) que proporcionan información sobre su </a:t>
            </a:r>
            <a:r>
              <a:rPr b="1" lang="es-AR"/>
              <a:t>grado de protección</a:t>
            </a:r>
            <a:r>
              <a:rPr lang="es-AR"/>
              <a:t> para páginas individuales o para todas las páginas referenciadas por una tabla de páginas. </a:t>
            </a:r>
            <a:br>
              <a:rPr lang="es-AR"/>
            </a:br>
            <a:r>
              <a:rPr lang="es-AR"/>
              <a:t>En la paginación sólo existen dos niveles de protección: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s-AR"/>
              <a:t>Usuario</a:t>
            </a:r>
            <a:r>
              <a:rPr lang="es-AR"/>
              <a:t> que corresponde a nivel de privilegio 3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s-AR"/>
              <a:t>Supervisor</a:t>
            </a:r>
            <a:r>
              <a:rPr lang="es-AR"/>
              <a:t> que corresponde a los niveles 0, 1 y 2.</a:t>
            </a:r>
            <a:endParaRPr/>
          </a:p>
        </p:txBody>
      </p:sp>
      <p:pic>
        <p:nvPicPr>
          <p:cNvPr id="144" name="Google Shape;1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3325" y="1946650"/>
            <a:ext cx="5093175" cy="22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6923316" y="4470400"/>
            <a:ext cx="486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9ef147387_0_0"/>
          <p:cNvSpPr txBox="1"/>
          <p:nvPr>
            <p:ph type="title"/>
          </p:nvPr>
        </p:nvSpPr>
        <p:spPr>
          <a:xfrm>
            <a:off x="1294366" y="796823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AR"/>
              <a:t>FORMATO DE ENTRADA DEL DIRECTORIO</a:t>
            </a:r>
            <a:endParaRPr/>
          </a:p>
        </p:txBody>
      </p:sp>
      <p:pic>
        <p:nvPicPr>
          <p:cNvPr id="151" name="Google Shape;151;gf9ef1473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25" y="4114475"/>
            <a:ext cx="67818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f9ef147387_0_0"/>
          <p:cNvSpPr txBox="1"/>
          <p:nvPr/>
        </p:nvSpPr>
        <p:spPr>
          <a:xfrm>
            <a:off x="1613100" y="2131925"/>
            <a:ext cx="7169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>
                <a:latin typeface="Gill Sans"/>
                <a:ea typeface="Gill Sans"/>
                <a:cs typeface="Gill Sans"/>
                <a:sym typeface="Gill Sans"/>
              </a:rPr>
              <a:t>Compuesto por 32 bits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ill Sans"/>
              <a:buChar char="●"/>
            </a:pPr>
            <a:r>
              <a:rPr lang="es-AR" sz="2100">
                <a:latin typeface="Gill Sans"/>
                <a:ea typeface="Gill Sans"/>
                <a:cs typeface="Gill Sans"/>
                <a:sym typeface="Gill Sans"/>
              </a:rPr>
              <a:t>20 bits para la Dirección Física de la estructura siguiente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ill Sans"/>
              <a:buChar char="●"/>
            </a:pPr>
            <a:r>
              <a:rPr lang="es-AR" sz="2100">
                <a:latin typeface="Gill Sans"/>
                <a:ea typeface="Gill Sans"/>
                <a:cs typeface="Gill Sans"/>
                <a:sym typeface="Gill Sans"/>
              </a:rPr>
              <a:t>12 bits restantes son ceros - definen los atributos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ería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2021-10-17T20:51:57Z</dcterms:created>
  <dc:creator>Leandro Elian Buonamico</dc:creator>
</cp:coreProperties>
</file>