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p:regular r:id="rId51"/>
      <p:bold r:id="rId52"/>
      <p:italic r:id="rId53"/>
      <p:boldItalic r:id="rId54"/>
    </p:embeddedFont>
    <p:embeddedFont>
      <p:font typeface="Nuni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ACA7BA-FB11-47A3-ACB3-242CF9453250}">
  <a:tblStyle styleId="{A8ACA7BA-FB11-47A3-ACB3-242CF94532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Nunito-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57" Type="http://schemas.openxmlformats.org/officeDocument/2006/relationships/font" Target="fonts/Nunito-italic.fntdata"/><Relationship Id="rId12" Type="http://schemas.openxmlformats.org/officeDocument/2006/relationships/slide" Target="slides/slide7.xml"/><Relationship Id="rId56" Type="http://schemas.openxmlformats.org/officeDocument/2006/relationships/font" Target="fonts/Nunit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f8883466c6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f8883466c6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8883466c6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8883466c6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8883466c6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8883466c6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8883466c6_0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8883466c6_0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8883466c6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8883466c6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8883466c6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8883466c6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8883466c6_0_1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8883466c6_0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8883466c6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8883466c6_0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8883466c6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8883466c6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8883466c6_0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8883466c6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8883466c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8883466c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8883466c6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8883466c6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8883466c6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8883466c6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f8883466c6_0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f8883466c6_0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8883466c6_0_1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8883466c6_0_1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8883466c6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8883466c6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8883466c6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8883466c6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8883466c6_0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8883466c6_0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8883466c6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8883466c6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8883466c6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8883466c6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8883466c6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8883466c6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8883466c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8883466c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8883466c6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8883466c6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f8883466c6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f8883466c6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8883466c6_0_1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8883466c6_0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8883466c6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8883466c6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8883466c6_0_1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8883466c6_0_1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8883466c6_0_1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8883466c6_0_1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f8883466c6_0_1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f8883466c6_0_1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8883466c6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8883466c6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f8883466c6_0_1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f8883466c6_0_1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f8883466c6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f8883466c6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8883466c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8883466c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f88834702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f88834702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88834702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88834702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888347020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888347020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f888347020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f888347020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f888347020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f888347020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f888347020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f888347020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8883466c6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8883466c6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8883466c6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8883466c6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8883466c6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8883466c6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8883466c6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8883466c6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8883466c6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8883466c6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Memoria Caché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819150" y="322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Factores de velocidad y eficacia</a:t>
            </a:r>
            <a:endParaRPr/>
          </a:p>
        </p:txBody>
      </p:sp>
      <p:sp>
        <p:nvSpPr>
          <p:cNvPr id="201" name="Google Shape;201;p22"/>
          <p:cNvSpPr txBox="1"/>
          <p:nvPr/>
        </p:nvSpPr>
        <p:spPr>
          <a:xfrm>
            <a:off x="861025" y="1048150"/>
            <a:ext cx="639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El </a:t>
            </a:r>
            <a:r>
              <a:rPr b="1" lang="es">
                <a:solidFill>
                  <a:schemeClr val="lt1"/>
                </a:solidFill>
                <a:latin typeface="Calibri"/>
                <a:ea typeface="Calibri"/>
                <a:cs typeface="Calibri"/>
                <a:sym typeface="Calibri"/>
              </a:rPr>
              <a:t>factor de velocidad</a:t>
            </a:r>
            <a:r>
              <a:rPr lang="es">
                <a:latin typeface="Calibri"/>
                <a:ea typeface="Calibri"/>
                <a:cs typeface="Calibri"/>
                <a:sym typeface="Calibri"/>
              </a:rPr>
              <a:t> es la relación entre el tiempo de acceso a la memoria principal y el tiempo de acceso a la memoria caché </a:t>
            </a:r>
            <a:endParaRPr>
              <a:latin typeface="Calibri"/>
              <a:ea typeface="Calibri"/>
              <a:cs typeface="Calibri"/>
              <a:sym typeface="Calibri"/>
            </a:endParaRPr>
          </a:p>
        </p:txBody>
      </p:sp>
      <p:pic>
        <p:nvPicPr>
          <p:cNvPr id="202" name="Google Shape;202;p22"/>
          <p:cNvPicPr preferRelativeResize="0"/>
          <p:nvPr/>
        </p:nvPicPr>
        <p:blipFill>
          <a:blip r:embed="rId3">
            <a:alphaModFix/>
          </a:blip>
          <a:stretch>
            <a:fillRect/>
          </a:stretch>
        </p:blipFill>
        <p:spPr>
          <a:xfrm>
            <a:off x="2540775" y="1663750"/>
            <a:ext cx="3478701" cy="1181375"/>
          </a:xfrm>
          <a:prstGeom prst="rect">
            <a:avLst/>
          </a:prstGeom>
          <a:noFill/>
          <a:ln>
            <a:noFill/>
          </a:ln>
        </p:spPr>
      </p:pic>
      <p:sp>
        <p:nvSpPr>
          <p:cNvPr id="203" name="Google Shape;203;p22"/>
          <p:cNvSpPr txBox="1"/>
          <p:nvPr/>
        </p:nvSpPr>
        <p:spPr>
          <a:xfrm>
            <a:off x="1020875" y="2947813"/>
            <a:ext cx="639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El </a:t>
            </a:r>
            <a:r>
              <a:rPr b="1" lang="es">
                <a:solidFill>
                  <a:schemeClr val="lt1"/>
                </a:solidFill>
                <a:latin typeface="Calibri"/>
                <a:ea typeface="Calibri"/>
                <a:cs typeface="Calibri"/>
                <a:sym typeface="Calibri"/>
              </a:rPr>
              <a:t>factor de eficacia </a:t>
            </a:r>
            <a:r>
              <a:rPr lang="es">
                <a:latin typeface="Calibri"/>
                <a:ea typeface="Calibri"/>
                <a:cs typeface="Calibri"/>
                <a:sym typeface="Calibri"/>
              </a:rPr>
              <a:t>depende del programa que se esté ejecutando, de cómo esté escrito y estructurado.</a:t>
            </a:r>
            <a:endParaRPr>
              <a:latin typeface="Calibri"/>
              <a:ea typeface="Calibri"/>
              <a:cs typeface="Calibri"/>
              <a:sym typeface="Calibri"/>
            </a:endParaRPr>
          </a:p>
        </p:txBody>
      </p:sp>
      <p:pic>
        <p:nvPicPr>
          <p:cNvPr id="204" name="Google Shape;204;p22"/>
          <p:cNvPicPr preferRelativeResize="0"/>
          <p:nvPr/>
        </p:nvPicPr>
        <p:blipFill>
          <a:blip r:embed="rId4">
            <a:alphaModFix/>
          </a:blip>
          <a:stretch>
            <a:fillRect/>
          </a:stretch>
        </p:blipFill>
        <p:spPr>
          <a:xfrm>
            <a:off x="1910850" y="3511025"/>
            <a:ext cx="4823601" cy="126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819150" y="4937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Principales </a:t>
            </a:r>
            <a:r>
              <a:rPr lang="es"/>
              <a:t>características</a:t>
            </a:r>
            <a:r>
              <a:rPr lang="es"/>
              <a:t> del funcionamiento de la caché</a:t>
            </a:r>
            <a:endParaRPr/>
          </a:p>
        </p:txBody>
      </p:sp>
      <p:sp>
        <p:nvSpPr>
          <p:cNvPr id="210" name="Google Shape;210;p23"/>
          <p:cNvSpPr txBox="1"/>
          <p:nvPr>
            <p:ph idx="1" type="body"/>
          </p:nvPr>
        </p:nvSpPr>
        <p:spPr>
          <a:xfrm>
            <a:off x="766750" y="1826800"/>
            <a:ext cx="7505700" cy="2896500"/>
          </a:xfrm>
          <a:prstGeom prst="rect">
            <a:avLst/>
          </a:prstGeom>
        </p:spPr>
        <p:txBody>
          <a:bodyPr anchorCtr="0" anchor="t" bIns="91425" lIns="91425" spcFirstLastPara="1" rIns="91425" wrap="square" tIns="91425">
            <a:normAutofit/>
          </a:bodyPr>
          <a:lstStyle/>
          <a:p>
            <a:pPr indent="-304800" lvl="0" marL="457200" rtl="0" algn="l">
              <a:lnSpc>
                <a:spcPct val="105000"/>
              </a:lnSpc>
              <a:spcBef>
                <a:spcPts val="0"/>
              </a:spcBef>
              <a:spcAft>
                <a:spcPts val="0"/>
              </a:spcAft>
              <a:buSzPts val="1200"/>
              <a:buChar char="●"/>
            </a:pPr>
            <a:r>
              <a:rPr lang="es" sz="1200"/>
              <a:t>Es una memoria SRAM ( RAM Estática )</a:t>
            </a:r>
            <a:br>
              <a:rPr lang="es" sz="1200"/>
            </a:br>
            <a:endParaRPr sz="1200"/>
          </a:p>
          <a:p>
            <a:pPr indent="-304800" lvl="0" marL="457200" rtl="0" algn="l">
              <a:lnSpc>
                <a:spcPct val="105000"/>
              </a:lnSpc>
              <a:spcBef>
                <a:spcPts val="0"/>
              </a:spcBef>
              <a:spcAft>
                <a:spcPts val="0"/>
              </a:spcAft>
              <a:buSzPts val="1200"/>
              <a:buChar char="●"/>
            </a:pPr>
            <a:r>
              <a:rPr lang="es" sz="1200"/>
              <a:t>Tamaño </a:t>
            </a:r>
            <a:r>
              <a:rPr lang="es" sz="1200"/>
              <a:t>típico</a:t>
            </a:r>
            <a:r>
              <a:rPr lang="es" sz="1200"/>
              <a:t> entre 8</a:t>
            </a:r>
            <a:r>
              <a:rPr lang="es" sz="1200"/>
              <a:t>KB</a:t>
            </a:r>
            <a:r>
              <a:rPr lang="es" sz="1200"/>
              <a:t> Y 512KB</a:t>
            </a:r>
            <a:br>
              <a:rPr lang="es" sz="1200"/>
            </a:br>
            <a:endParaRPr sz="1200"/>
          </a:p>
          <a:p>
            <a:pPr indent="-304800" lvl="0" marL="457200" rtl="0" algn="l">
              <a:lnSpc>
                <a:spcPct val="105000"/>
              </a:lnSpc>
              <a:spcBef>
                <a:spcPts val="0"/>
              </a:spcBef>
              <a:spcAft>
                <a:spcPts val="0"/>
              </a:spcAft>
              <a:buSzPts val="1200"/>
              <a:buChar char="●"/>
            </a:pPr>
            <a:r>
              <a:rPr lang="es" sz="1200"/>
              <a:t>Tiempos de acceso de entre 3ns y 10ns </a:t>
            </a:r>
            <a:br>
              <a:rPr lang="es" sz="1200"/>
            </a:br>
            <a:endParaRPr sz="1200"/>
          </a:p>
          <a:p>
            <a:pPr indent="-304800" lvl="0" marL="457200" rtl="0" algn="l">
              <a:lnSpc>
                <a:spcPct val="105000"/>
              </a:lnSpc>
              <a:spcBef>
                <a:spcPts val="0"/>
              </a:spcBef>
              <a:spcAft>
                <a:spcPts val="0"/>
              </a:spcAft>
              <a:buClr>
                <a:schemeClr val="lt1"/>
              </a:buClr>
              <a:buSzPts val="1200"/>
              <a:buChar char="●"/>
            </a:pPr>
            <a:r>
              <a:rPr lang="es" sz="1200">
                <a:solidFill>
                  <a:schemeClr val="lt1"/>
                </a:solidFill>
              </a:rPr>
              <a:t>Se basa en la regla del 80/20</a:t>
            </a:r>
            <a:br>
              <a:rPr lang="es" sz="1200">
                <a:solidFill>
                  <a:schemeClr val="lt1"/>
                </a:solidFill>
              </a:rPr>
            </a:br>
            <a:endParaRPr sz="1200">
              <a:solidFill>
                <a:schemeClr val="lt1"/>
              </a:solidFill>
            </a:endParaRPr>
          </a:p>
          <a:p>
            <a:pPr indent="-304800" lvl="0" marL="457200" rtl="0" algn="l">
              <a:lnSpc>
                <a:spcPct val="105000"/>
              </a:lnSpc>
              <a:spcBef>
                <a:spcPts val="0"/>
              </a:spcBef>
              <a:spcAft>
                <a:spcPts val="0"/>
              </a:spcAft>
              <a:buClr>
                <a:schemeClr val="lt1"/>
              </a:buClr>
              <a:buSzPts val="1200"/>
              <a:buChar char="●"/>
            </a:pPr>
            <a:r>
              <a:rPr lang="es" sz="1200">
                <a:solidFill>
                  <a:schemeClr val="lt1"/>
                </a:solidFill>
              </a:rPr>
              <a:t>El proceso de gestión debe ser transparente a la CPU</a:t>
            </a:r>
            <a:br>
              <a:rPr lang="es" sz="1200">
                <a:solidFill>
                  <a:schemeClr val="lt1"/>
                </a:solidFill>
              </a:rPr>
            </a:br>
            <a:endParaRPr sz="1200">
              <a:solidFill>
                <a:schemeClr val="lt1"/>
              </a:solidFill>
            </a:endParaRPr>
          </a:p>
          <a:p>
            <a:pPr indent="-304800" lvl="0" marL="457200" rtl="0" algn="l">
              <a:lnSpc>
                <a:spcPct val="105000"/>
              </a:lnSpc>
              <a:spcBef>
                <a:spcPts val="0"/>
              </a:spcBef>
              <a:spcAft>
                <a:spcPts val="0"/>
              </a:spcAft>
              <a:buSzPts val="1200"/>
              <a:buChar char="●"/>
            </a:pPr>
            <a:r>
              <a:rPr lang="es" sz="1200"/>
              <a:t>La única diferencia entre un sistema con caché y otro sin caché se </a:t>
            </a:r>
            <a:r>
              <a:rPr lang="es" sz="1200"/>
              <a:t>verá</a:t>
            </a:r>
            <a:r>
              <a:rPr lang="es" sz="1200"/>
              <a:t> reflejado en los tiempos medios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819150" y="411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Componentes de una caché:</a:t>
            </a:r>
            <a:endParaRPr/>
          </a:p>
        </p:txBody>
      </p:sp>
      <p:sp>
        <p:nvSpPr>
          <p:cNvPr id="216" name="Google Shape;216;p24"/>
          <p:cNvSpPr txBox="1"/>
          <p:nvPr/>
        </p:nvSpPr>
        <p:spPr>
          <a:xfrm>
            <a:off x="876000" y="1916650"/>
            <a:ext cx="199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lt1"/>
                </a:solidFill>
                <a:latin typeface="Calibri"/>
                <a:ea typeface="Calibri"/>
                <a:cs typeface="Calibri"/>
                <a:sym typeface="Calibri"/>
              </a:rPr>
              <a:t>Controlador de caché </a:t>
            </a:r>
            <a:endParaRPr b="1" sz="1600">
              <a:solidFill>
                <a:schemeClr val="lt1"/>
              </a:solidFill>
              <a:latin typeface="Calibri"/>
              <a:ea typeface="Calibri"/>
              <a:cs typeface="Calibri"/>
              <a:sym typeface="Calibri"/>
            </a:endParaRPr>
          </a:p>
        </p:txBody>
      </p:sp>
      <p:cxnSp>
        <p:nvCxnSpPr>
          <p:cNvPr id="217" name="Google Shape;217;p24"/>
          <p:cNvCxnSpPr/>
          <p:nvPr/>
        </p:nvCxnSpPr>
        <p:spPr>
          <a:xfrm>
            <a:off x="3062150" y="2128450"/>
            <a:ext cx="1400100" cy="7500"/>
          </a:xfrm>
          <a:prstGeom prst="straightConnector1">
            <a:avLst/>
          </a:prstGeom>
          <a:noFill/>
          <a:ln cap="flat" cmpd="sng" w="9525">
            <a:solidFill>
              <a:schemeClr val="dk2"/>
            </a:solidFill>
            <a:prstDash val="solid"/>
            <a:round/>
            <a:headEnd len="med" w="med" type="none"/>
            <a:tailEnd len="med" w="med" type="triangle"/>
          </a:ln>
        </p:spPr>
      </p:cxnSp>
      <p:sp>
        <p:nvSpPr>
          <p:cNvPr id="218" name="Google Shape;218;p24"/>
          <p:cNvSpPr txBox="1"/>
          <p:nvPr/>
        </p:nvSpPr>
        <p:spPr>
          <a:xfrm>
            <a:off x="4549550" y="1762750"/>
            <a:ext cx="41727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Encargado de </a:t>
            </a:r>
            <a:r>
              <a:rPr lang="es" sz="1200">
                <a:latin typeface="Calibri"/>
                <a:ea typeface="Calibri"/>
                <a:cs typeface="Calibri"/>
                <a:sym typeface="Calibri"/>
              </a:rPr>
              <a:t>implementar</a:t>
            </a:r>
            <a:r>
              <a:rPr lang="es" sz="1200">
                <a:latin typeface="Calibri"/>
                <a:ea typeface="Calibri"/>
                <a:cs typeface="Calibri"/>
                <a:sym typeface="Calibri"/>
              </a:rPr>
              <a:t> los algoritmos necesarios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Gobierna cada uno de los elementos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Controla los movimientos de información</a:t>
            </a:r>
            <a:endParaRPr sz="1200">
              <a:latin typeface="Calibri"/>
              <a:ea typeface="Calibri"/>
              <a:cs typeface="Calibri"/>
              <a:sym typeface="Calibri"/>
            </a:endParaRPr>
          </a:p>
        </p:txBody>
      </p:sp>
      <p:sp>
        <p:nvSpPr>
          <p:cNvPr id="219" name="Google Shape;219;p24"/>
          <p:cNvSpPr txBox="1"/>
          <p:nvPr/>
        </p:nvSpPr>
        <p:spPr>
          <a:xfrm>
            <a:off x="876000" y="3254750"/>
            <a:ext cx="1991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lt1"/>
                </a:solidFill>
                <a:latin typeface="Calibri"/>
                <a:ea typeface="Calibri"/>
                <a:cs typeface="Calibri"/>
                <a:sym typeface="Calibri"/>
              </a:rPr>
              <a:t>Directorio caché o bloque de etiquetas</a:t>
            </a:r>
            <a:endParaRPr b="1" sz="1600">
              <a:solidFill>
                <a:schemeClr val="lt1"/>
              </a:solidFill>
              <a:latin typeface="Calibri"/>
              <a:ea typeface="Calibri"/>
              <a:cs typeface="Calibri"/>
              <a:sym typeface="Calibri"/>
            </a:endParaRPr>
          </a:p>
        </p:txBody>
      </p:sp>
      <p:cxnSp>
        <p:nvCxnSpPr>
          <p:cNvPr id="220" name="Google Shape;220;p24"/>
          <p:cNvCxnSpPr/>
          <p:nvPr/>
        </p:nvCxnSpPr>
        <p:spPr>
          <a:xfrm>
            <a:off x="3062150" y="3466550"/>
            <a:ext cx="1400100" cy="7500"/>
          </a:xfrm>
          <a:prstGeom prst="straightConnector1">
            <a:avLst/>
          </a:prstGeom>
          <a:noFill/>
          <a:ln cap="flat" cmpd="sng" w="9525">
            <a:solidFill>
              <a:schemeClr val="dk2"/>
            </a:solidFill>
            <a:prstDash val="solid"/>
            <a:round/>
            <a:headEnd len="med" w="med" type="none"/>
            <a:tailEnd len="med" w="med" type="triangle"/>
          </a:ln>
        </p:spPr>
      </p:cxnSp>
      <p:sp>
        <p:nvSpPr>
          <p:cNvPr id="221" name="Google Shape;221;p24"/>
          <p:cNvSpPr txBox="1"/>
          <p:nvPr/>
        </p:nvSpPr>
        <p:spPr>
          <a:xfrm>
            <a:off x="4549550" y="3100850"/>
            <a:ext cx="41727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s" sz="1200">
                <a:latin typeface="Calibri"/>
                <a:ea typeface="Calibri"/>
                <a:cs typeface="Calibri"/>
                <a:sym typeface="Calibri"/>
              </a:rPr>
              <a:t>Memoria RAM de acceso por contenido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Contiene una lista de etiquetas que referencian una </a:t>
            </a:r>
            <a:r>
              <a:rPr lang="es" sz="1200">
                <a:latin typeface="Calibri"/>
                <a:ea typeface="Calibri"/>
                <a:cs typeface="Calibri"/>
                <a:sym typeface="Calibri"/>
              </a:rPr>
              <a:t>dirección</a:t>
            </a:r>
            <a:r>
              <a:rPr lang="es" sz="1200">
                <a:latin typeface="Calibri"/>
                <a:ea typeface="Calibri"/>
                <a:cs typeface="Calibri"/>
                <a:sym typeface="Calibri"/>
              </a:rPr>
              <a:t> en memoria principal</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Utiliza estas etiquetas para saber si el dato buscado se encuentra en memoria caché.</a:t>
            </a:r>
            <a:endParaRPr sz="1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819150" y="411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Componentes de una caché:</a:t>
            </a:r>
            <a:endParaRPr/>
          </a:p>
        </p:txBody>
      </p:sp>
      <p:sp>
        <p:nvSpPr>
          <p:cNvPr id="227" name="Google Shape;227;p25"/>
          <p:cNvSpPr txBox="1"/>
          <p:nvPr/>
        </p:nvSpPr>
        <p:spPr>
          <a:xfrm>
            <a:off x="876000" y="1916650"/>
            <a:ext cx="199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lt1"/>
                </a:solidFill>
                <a:latin typeface="Calibri"/>
                <a:ea typeface="Calibri"/>
                <a:cs typeface="Calibri"/>
                <a:sym typeface="Calibri"/>
              </a:rPr>
              <a:t>Memoria de datos caché o bloque de datos asociados</a:t>
            </a:r>
            <a:endParaRPr b="1" sz="1600">
              <a:solidFill>
                <a:schemeClr val="lt1"/>
              </a:solidFill>
              <a:latin typeface="Calibri"/>
              <a:ea typeface="Calibri"/>
              <a:cs typeface="Calibri"/>
              <a:sym typeface="Calibri"/>
            </a:endParaRPr>
          </a:p>
        </p:txBody>
      </p:sp>
      <p:cxnSp>
        <p:nvCxnSpPr>
          <p:cNvPr id="228" name="Google Shape;228;p25"/>
          <p:cNvCxnSpPr/>
          <p:nvPr/>
        </p:nvCxnSpPr>
        <p:spPr>
          <a:xfrm>
            <a:off x="3062150" y="2128450"/>
            <a:ext cx="1400100" cy="7500"/>
          </a:xfrm>
          <a:prstGeom prst="straightConnector1">
            <a:avLst/>
          </a:prstGeom>
          <a:noFill/>
          <a:ln cap="flat" cmpd="sng" w="9525">
            <a:solidFill>
              <a:schemeClr val="dk2"/>
            </a:solidFill>
            <a:prstDash val="solid"/>
            <a:round/>
            <a:headEnd len="med" w="med" type="none"/>
            <a:tailEnd len="med" w="med" type="triangle"/>
          </a:ln>
        </p:spPr>
      </p:cxnSp>
      <p:sp>
        <p:nvSpPr>
          <p:cNvPr id="229" name="Google Shape;229;p25"/>
          <p:cNvSpPr txBox="1"/>
          <p:nvPr/>
        </p:nvSpPr>
        <p:spPr>
          <a:xfrm>
            <a:off x="4549550" y="1578100"/>
            <a:ext cx="41727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s" sz="1200">
                <a:latin typeface="Calibri"/>
                <a:ea typeface="Calibri"/>
                <a:cs typeface="Calibri"/>
                <a:sym typeface="Calibri"/>
              </a:rPr>
              <a:t>Memoria de tipo SRAM</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Se almacenan </a:t>
            </a:r>
            <a:r>
              <a:rPr b="1" lang="es" sz="1200">
                <a:solidFill>
                  <a:schemeClr val="lt1"/>
                </a:solidFill>
                <a:latin typeface="Calibri"/>
                <a:ea typeface="Calibri"/>
                <a:cs typeface="Calibri"/>
                <a:sym typeface="Calibri"/>
              </a:rPr>
              <a:t>réplicas</a:t>
            </a:r>
            <a:r>
              <a:rPr lang="es" sz="1200">
                <a:solidFill>
                  <a:schemeClr val="lt1"/>
                </a:solidFill>
                <a:latin typeface="Calibri"/>
                <a:ea typeface="Calibri"/>
                <a:cs typeface="Calibri"/>
                <a:sym typeface="Calibri"/>
              </a:rPr>
              <a:t> </a:t>
            </a:r>
            <a:r>
              <a:rPr lang="es" sz="1200">
                <a:solidFill>
                  <a:schemeClr val="dk2"/>
                </a:solidFill>
                <a:latin typeface="Calibri"/>
                <a:ea typeface="Calibri"/>
                <a:cs typeface="Calibri"/>
                <a:sym typeface="Calibri"/>
              </a:rPr>
              <a:t>de instrucciones o datos</a:t>
            </a:r>
            <a:endParaRPr sz="1200">
              <a:solidFill>
                <a:schemeClr val="dk2"/>
              </a:solidFill>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La información se agrupa en conjuntos de datos denominados líneas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Es la que determina el </a:t>
            </a:r>
            <a:r>
              <a:rPr b="1" lang="es" sz="1200">
                <a:solidFill>
                  <a:schemeClr val="lt1"/>
                </a:solidFill>
                <a:latin typeface="Calibri"/>
                <a:ea typeface="Calibri"/>
                <a:cs typeface="Calibri"/>
                <a:sym typeface="Calibri"/>
              </a:rPr>
              <a:t>tamaño </a:t>
            </a:r>
            <a:r>
              <a:rPr lang="es" sz="1200">
                <a:latin typeface="Calibri"/>
                <a:ea typeface="Calibri"/>
                <a:cs typeface="Calibri"/>
                <a:sym typeface="Calibri"/>
              </a:rPr>
              <a:t>de la memoria caché</a:t>
            </a:r>
            <a:endParaRPr sz="1200">
              <a:latin typeface="Calibri"/>
              <a:ea typeface="Calibri"/>
              <a:cs typeface="Calibri"/>
              <a:sym typeface="Calibri"/>
            </a:endParaRPr>
          </a:p>
        </p:txBody>
      </p:sp>
      <p:sp>
        <p:nvSpPr>
          <p:cNvPr id="230" name="Google Shape;230;p25"/>
          <p:cNvSpPr txBox="1"/>
          <p:nvPr/>
        </p:nvSpPr>
        <p:spPr>
          <a:xfrm>
            <a:off x="876000" y="3254750"/>
            <a:ext cx="199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solidFill>
                  <a:schemeClr val="lt1"/>
                </a:solidFill>
                <a:latin typeface="Calibri"/>
                <a:ea typeface="Calibri"/>
                <a:cs typeface="Calibri"/>
                <a:sym typeface="Calibri"/>
              </a:rPr>
              <a:t>Lógica de control</a:t>
            </a:r>
            <a:endParaRPr b="1" sz="1600">
              <a:solidFill>
                <a:schemeClr val="lt1"/>
              </a:solidFill>
              <a:latin typeface="Calibri"/>
              <a:ea typeface="Calibri"/>
              <a:cs typeface="Calibri"/>
              <a:sym typeface="Calibri"/>
            </a:endParaRPr>
          </a:p>
        </p:txBody>
      </p:sp>
      <p:cxnSp>
        <p:nvCxnSpPr>
          <p:cNvPr id="231" name="Google Shape;231;p25"/>
          <p:cNvCxnSpPr/>
          <p:nvPr/>
        </p:nvCxnSpPr>
        <p:spPr>
          <a:xfrm>
            <a:off x="3062150" y="3466550"/>
            <a:ext cx="1400100" cy="7500"/>
          </a:xfrm>
          <a:prstGeom prst="straightConnector1">
            <a:avLst/>
          </a:prstGeom>
          <a:noFill/>
          <a:ln cap="flat" cmpd="sng" w="9525">
            <a:solidFill>
              <a:schemeClr val="dk2"/>
            </a:solidFill>
            <a:prstDash val="solid"/>
            <a:round/>
            <a:headEnd len="med" w="med" type="none"/>
            <a:tailEnd len="med" w="med" type="triangle"/>
          </a:ln>
        </p:spPr>
      </p:cxnSp>
      <p:sp>
        <p:nvSpPr>
          <p:cNvPr id="232" name="Google Shape;232;p25"/>
          <p:cNvSpPr txBox="1"/>
          <p:nvPr/>
        </p:nvSpPr>
        <p:spPr>
          <a:xfrm>
            <a:off x="4549550" y="3267725"/>
            <a:ext cx="41727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s" sz="1200">
                <a:latin typeface="Calibri"/>
                <a:ea typeface="Calibri"/>
                <a:cs typeface="Calibri"/>
                <a:sym typeface="Calibri"/>
              </a:rPr>
              <a:t>Son tantos comparadores de bits como tenga la etiqueta</a:t>
            </a:r>
            <a:endParaRPr sz="1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819150" y="418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Hablemos de tamaños de memoria caché.</a:t>
            </a:r>
            <a:endParaRPr/>
          </a:p>
        </p:txBody>
      </p:sp>
      <p:sp>
        <p:nvSpPr>
          <p:cNvPr id="238" name="Google Shape;238;p26"/>
          <p:cNvSpPr txBox="1"/>
          <p:nvPr>
            <p:ph idx="1" type="body"/>
          </p:nvPr>
        </p:nvSpPr>
        <p:spPr>
          <a:xfrm>
            <a:off x="819150" y="10773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Naturalmente uno </a:t>
            </a:r>
            <a:r>
              <a:rPr lang="es"/>
              <a:t>podría</a:t>
            </a:r>
            <a:r>
              <a:rPr lang="es"/>
              <a:t> pensar que al aumentar el tamaño de la memoria caché, </a:t>
            </a:r>
            <a:r>
              <a:rPr lang="es"/>
              <a:t>tendríamos</a:t>
            </a:r>
            <a:r>
              <a:rPr lang="es"/>
              <a:t> una mayor tasa de aciertos.</a:t>
            </a:r>
            <a:endParaRPr/>
          </a:p>
          <a:p>
            <a:pPr indent="0" lvl="0" marL="0" rtl="0" algn="l">
              <a:spcBef>
                <a:spcPts val="1200"/>
              </a:spcBef>
              <a:spcAft>
                <a:spcPts val="0"/>
              </a:spcAft>
              <a:buNone/>
            </a:pPr>
            <a:r>
              <a:rPr lang="es"/>
              <a:t>Pero esto no es así, tratando de parafrasear a Dom de </a:t>
            </a:r>
            <a:r>
              <a:rPr lang="es"/>
              <a:t>Rápidos</a:t>
            </a:r>
            <a:r>
              <a:rPr lang="es"/>
              <a:t> y Furiosos: </a:t>
            </a:r>
            <a:endParaRPr/>
          </a:p>
          <a:p>
            <a:pPr indent="0" lvl="0" marL="0" rtl="0" algn="l">
              <a:spcBef>
                <a:spcPts val="1200"/>
              </a:spcBef>
              <a:spcAft>
                <a:spcPts val="0"/>
              </a:spcAft>
              <a:buNone/>
            </a:pPr>
            <a:r>
              <a:rPr b="1" i="1" lang="es">
                <a:solidFill>
                  <a:schemeClr val="lt1"/>
                </a:solidFill>
              </a:rPr>
              <a:t>“</a:t>
            </a:r>
            <a:r>
              <a:rPr b="1" i="1" lang="es">
                <a:solidFill>
                  <a:schemeClr val="lt1"/>
                </a:solidFill>
              </a:rPr>
              <a:t>No se trata del tamaño de la caché, si no de los algoritmos de transferencia y reemplazo que está utilice.”</a:t>
            </a:r>
            <a:endParaRPr b="1" i="1">
              <a:solidFill>
                <a:schemeClr val="lt1"/>
              </a:solidFill>
            </a:endParaRPr>
          </a:p>
          <a:p>
            <a:pPr indent="0" lvl="0" marL="0" rtl="0" algn="l">
              <a:spcBef>
                <a:spcPts val="1200"/>
              </a:spcBef>
              <a:spcAft>
                <a:spcPts val="1200"/>
              </a:spcAft>
              <a:buNone/>
            </a:pPr>
            <a:r>
              <a:rPr lang="es"/>
              <a:t>Se demuestra que al aumentar el tamaño de la memoria caché, teniendo en cuenta lo costoso que esto es, se obtienen muy poco aumento en la tasa de aciertos que la memoria vaya a tener. Sin embargo existen ciertos tamaños de cachés </a:t>
            </a:r>
            <a:r>
              <a:rPr lang="es"/>
              <a:t>idóneos</a:t>
            </a:r>
            <a:r>
              <a:rPr lang="es"/>
              <a:t> dependiendo el tamaño de la memoria principal que dispongamos.</a:t>
            </a:r>
            <a:endParaRPr/>
          </a:p>
        </p:txBody>
      </p:sp>
      <p:pic>
        <p:nvPicPr>
          <p:cNvPr id="239" name="Google Shape;239;p26"/>
          <p:cNvPicPr preferRelativeResize="0"/>
          <p:nvPr/>
        </p:nvPicPr>
        <p:blipFill>
          <a:blip r:embed="rId3">
            <a:alphaModFix/>
          </a:blip>
          <a:stretch>
            <a:fillRect/>
          </a:stretch>
        </p:blipFill>
        <p:spPr>
          <a:xfrm>
            <a:off x="920895" y="3403175"/>
            <a:ext cx="2420700" cy="1435350"/>
          </a:xfrm>
          <a:prstGeom prst="rect">
            <a:avLst/>
          </a:prstGeom>
          <a:noFill/>
          <a:ln>
            <a:noFill/>
          </a:ln>
        </p:spPr>
      </p:pic>
      <p:pic>
        <p:nvPicPr>
          <p:cNvPr id="240" name="Google Shape;240;p26"/>
          <p:cNvPicPr preferRelativeResize="0"/>
          <p:nvPr/>
        </p:nvPicPr>
        <p:blipFill>
          <a:blip r:embed="rId4">
            <a:alphaModFix/>
          </a:blip>
          <a:stretch>
            <a:fillRect/>
          </a:stretch>
        </p:blipFill>
        <p:spPr>
          <a:xfrm>
            <a:off x="5260895" y="3403175"/>
            <a:ext cx="2862494" cy="123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819150" y="493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Tipos de organización</a:t>
            </a:r>
            <a:endParaRPr/>
          </a:p>
        </p:txBody>
      </p:sp>
      <p:sp>
        <p:nvSpPr>
          <p:cNvPr id="246" name="Google Shape;246;p27"/>
          <p:cNvSpPr txBox="1"/>
          <p:nvPr>
            <p:ph idx="1" type="body"/>
          </p:nvPr>
        </p:nvSpPr>
        <p:spPr>
          <a:xfrm>
            <a:off x="819150" y="1489100"/>
            <a:ext cx="7505700" cy="147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Vamos a analizar 3 </a:t>
            </a:r>
            <a:r>
              <a:rPr lang="es"/>
              <a:t>métodos</a:t>
            </a:r>
            <a:r>
              <a:rPr lang="es"/>
              <a:t> de organización</a:t>
            </a:r>
            <a:r>
              <a:rPr lang="es"/>
              <a:t>,</a:t>
            </a:r>
            <a:r>
              <a:rPr lang="es"/>
              <a:t> de </a:t>
            </a:r>
            <a:r>
              <a:rPr lang="es"/>
              <a:t>cómo</a:t>
            </a:r>
            <a:r>
              <a:rPr lang="es"/>
              <a:t> deben ser almacenados los datos en caché.</a:t>
            </a:r>
            <a:endParaRPr/>
          </a:p>
          <a:p>
            <a:pPr indent="0" lvl="0" marL="0" rtl="0" algn="l">
              <a:spcBef>
                <a:spcPts val="1200"/>
              </a:spcBef>
              <a:spcAft>
                <a:spcPts val="1200"/>
              </a:spcAft>
              <a:buNone/>
            </a:pPr>
            <a:r>
              <a:rPr lang="es"/>
              <a:t>Es importante saber que para localizar un dato en caché es necesario saber que se tiene que realizar a </a:t>
            </a:r>
            <a:r>
              <a:rPr lang="es"/>
              <a:t>través</a:t>
            </a:r>
            <a:r>
              <a:rPr lang="es"/>
              <a:t> de la misma dirección de memoria con la que el procesador realiza la petición, ya que como se </a:t>
            </a:r>
            <a:r>
              <a:rPr lang="es"/>
              <a:t>mencionó</a:t>
            </a:r>
            <a:r>
              <a:rPr lang="es"/>
              <a:t> previamente, el subsistema caché debe ser </a:t>
            </a:r>
            <a:r>
              <a:rPr b="1" i="1" lang="es"/>
              <a:t>invisible </a:t>
            </a:r>
            <a:r>
              <a:rPr lang="es"/>
              <a:t>a la gestión.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766750" y="351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Totalmente asociativa</a:t>
            </a:r>
            <a:endParaRPr/>
          </a:p>
        </p:txBody>
      </p:sp>
      <p:pic>
        <p:nvPicPr>
          <p:cNvPr id="252" name="Google Shape;252;p28"/>
          <p:cNvPicPr preferRelativeResize="0"/>
          <p:nvPr/>
        </p:nvPicPr>
        <p:blipFill>
          <a:blip r:embed="rId3">
            <a:alphaModFix/>
          </a:blip>
          <a:stretch>
            <a:fillRect/>
          </a:stretch>
        </p:blipFill>
        <p:spPr>
          <a:xfrm>
            <a:off x="1653438" y="1091575"/>
            <a:ext cx="5956925" cy="3601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819150" y="351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Funcionamiento:</a:t>
            </a:r>
            <a:endParaRPr/>
          </a:p>
        </p:txBody>
      </p:sp>
      <p:sp>
        <p:nvSpPr>
          <p:cNvPr id="258" name="Google Shape;258;p29"/>
          <p:cNvSpPr txBox="1"/>
          <p:nvPr/>
        </p:nvSpPr>
        <p:spPr>
          <a:xfrm>
            <a:off x="819150" y="1250300"/>
            <a:ext cx="7779000" cy="3140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s" sz="1200">
                <a:latin typeface="Calibri"/>
                <a:ea typeface="Calibri"/>
                <a:cs typeface="Calibri"/>
                <a:sym typeface="Calibri"/>
              </a:rPr>
              <a:t>Cada bloque de la memoria principal puede ubicarse en cualquiera de los bloques o líneas de la memoria caché</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Se deben dividir ambas memoria en bloques de igual tamaño virtual, no fisico.</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s" sz="1200">
                <a:latin typeface="Calibri"/>
                <a:ea typeface="Calibri"/>
                <a:cs typeface="Calibri"/>
                <a:sym typeface="Calibri"/>
              </a:rPr>
              <a:t>Por ejemplo: Si elegimos un tamaño de bloque de 32B y nuestra MP es de 4GB, la memoria </a:t>
            </a:r>
            <a:r>
              <a:rPr lang="es" sz="1200">
                <a:latin typeface="Calibri"/>
                <a:ea typeface="Calibri"/>
                <a:cs typeface="Calibri"/>
                <a:sym typeface="Calibri"/>
              </a:rPr>
              <a:t>está</a:t>
            </a:r>
            <a:r>
              <a:rPr lang="es" sz="1200">
                <a:latin typeface="Calibri"/>
                <a:ea typeface="Calibri"/>
                <a:cs typeface="Calibri"/>
                <a:sym typeface="Calibri"/>
              </a:rPr>
              <a:t> </a:t>
            </a:r>
            <a:r>
              <a:rPr lang="es" sz="1200">
                <a:latin typeface="Calibri"/>
                <a:ea typeface="Calibri"/>
                <a:cs typeface="Calibri"/>
                <a:sym typeface="Calibri"/>
              </a:rPr>
              <a:t>dividida</a:t>
            </a:r>
            <a:r>
              <a:rPr lang="es" sz="1200">
                <a:latin typeface="Calibri"/>
                <a:ea typeface="Calibri"/>
                <a:cs typeface="Calibri"/>
                <a:sym typeface="Calibri"/>
              </a:rPr>
              <a:t> en 128M bloques.</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s" sz="1200">
                <a:latin typeface="Calibri"/>
                <a:ea typeface="Calibri"/>
                <a:cs typeface="Calibri"/>
                <a:sym typeface="Calibri"/>
              </a:rPr>
              <a:t>Y si nuestra caché es de 4KB y un tamaño de bloque de 32B tendremos 4KB / 32B = 128 líneas dentro de la memoria de datos de la caché</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Cada línea tiene asociada una etiqueta</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Se va a almacenar parte de la dirección solicitada en la memoria CAM ( la memoria de las etiquetas ).</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Debemos tener la cantidad de bits necesarias para reconocer cada uno de los bloques. Siguiendo nuestro ejemplo de una división de memoria en 128MB bloques debemos tener 27 bits para reconocer cada uno de ellos. Esto es particularmente una desventaja ya que el comparador de bits va a resultar caro y lento.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Para seleccionar la posición de la línea luego de reconocer la etiqueta se deben utilizar tantas cantidad de bits como posiciones tengamos, en nuestro caso tenemos 32 posiciones así  que vamos a necesitar 5bits.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Esta resulta la mejor </a:t>
            </a:r>
            <a:r>
              <a:rPr lang="es" sz="1200">
                <a:latin typeface="Calibri"/>
                <a:ea typeface="Calibri"/>
                <a:cs typeface="Calibri"/>
                <a:sym typeface="Calibri"/>
              </a:rPr>
              <a:t>organización</a:t>
            </a:r>
            <a:r>
              <a:rPr lang="es" sz="1200">
                <a:latin typeface="Calibri"/>
                <a:ea typeface="Calibri"/>
                <a:cs typeface="Calibri"/>
                <a:sym typeface="Calibri"/>
              </a:rPr>
              <a:t> de caché posible. Por su flexibilidad permite </a:t>
            </a:r>
            <a:r>
              <a:rPr lang="es" sz="1200">
                <a:latin typeface="Calibri"/>
                <a:ea typeface="Calibri"/>
                <a:cs typeface="Calibri"/>
                <a:sym typeface="Calibri"/>
              </a:rPr>
              <a:t>utilizar</a:t>
            </a:r>
            <a:r>
              <a:rPr lang="es" sz="1200">
                <a:latin typeface="Calibri"/>
                <a:ea typeface="Calibri"/>
                <a:cs typeface="Calibri"/>
                <a:sym typeface="Calibri"/>
              </a:rPr>
              <a:t> cualquier algoritmo de transferencia y reemplazo.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Se </a:t>
            </a:r>
            <a:r>
              <a:rPr lang="es" sz="1200">
                <a:latin typeface="Calibri"/>
                <a:ea typeface="Calibri"/>
                <a:cs typeface="Calibri"/>
                <a:sym typeface="Calibri"/>
              </a:rPr>
              <a:t>sobreescribirá</a:t>
            </a:r>
            <a:r>
              <a:rPr lang="es" sz="1200">
                <a:latin typeface="Calibri"/>
                <a:ea typeface="Calibri"/>
                <a:cs typeface="Calibri"/>
                <a:sym typeface="Calibri"/>
              </a:rPr>
              <a:t> una línea solo cuando el bloque de datos de la memoria caché se encuentre llena.</a:t>
            </a:r>
            <a:endParaRPr sz="12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819150" y="358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Asociativa de una vía:</a:t>
            </a:r>
            <a:endParaRPr/>
          </a:p>
        </p:txBody>
      </p:sp>
      <p:pic>
        <p:nvPicPr>
          <p:cNvPr id="264" name="Google Shape;264;p30"/>
          <p:cNvPicPr preferRelativeResize="0"/>
          <p:nvPr/>
        </p:nvPicPr>
        <p:blipFill>
          <a:blip r:embed="rId3">
            <a:alphaModFix/>
          </a:blip>
          <a:stretch>
            <a:fillRect/>
          </a:stretch>
        </p:blipFill>
        <p:spPr>
          <a:xfrm>
            <a:off x="1814525" y="1069150"/>
            <a:ext cx="5584579" cy="3525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819150" y="351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Funcionamiento:</a:t>
            </a:r>
            <a:endParaRPr/>
          </a:p>
        </p:txBody>
      </p:sp>
      <p:sp>
        <p:nvSpPr>
          <p:cNvPr id="270" name="Google Shape;270;p31"/>
          <p:cNvSpPr txBox="1"/>
          <p:nvPr/>
        </p:nvSpPr>
        <p:spPr>
          <a:xfrm>
            <a:off x="928375" y="1055675"/>
            <a:ext cx="7696500" cy="3509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Es la más sencilla de implementar</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A diferencia de la anterior, la memoria principal se dividirá en bloques virtuales de igual tamaño que la memoria caché.</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s" sz="1200">
                <a:latin typeface="Calibri"/>
                <a:ea typeface="Calibri"/>
                <a:cs typeface="Calibri"/>
                <a:sym typeface="Calibri"/>
              </a:rPr>
              <a:t>Por ejemplo: Si nuestra memoria caché es de 4KB y nuestra MP es de 4GB entonces tendremos aproximadamente 1M bloques en la memoria principal.</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La etiqueta va a estar formada por los primeros bits de la dirección</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No necesita implementarse ningún algoritmo de reemplazo ya que este viene implícito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Cada línea del bloque de memoria principal tiene predeterminada una línea dentro del bloque de memoria de datos de la caché</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El comparador de bits que este dispone es mucho más simple que el de totalmente asociativa ya que tiene que comparar muchos menos bits.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Solo debe asegurarse de que existan los bits de la </a:t>
            </a:r>
            <a:r>
              <a:rPr lang="es" sz="1200">
                <a:latin typeface="Calibri"/>
                <a:ea typeface="Calibri"/>
                <a:cs typeface="Calibri"/>
                <a:sym typeface="Calibri"/>
              </a:rPr>
              <a:t>línea</a:t>
            </a:r>
            <a:r>
              <a:rPr lang="es" sz="1200">
                <a:latin typeface="Calibri"/>
                <a:ea typeface="Calibri"/>
                <a:cs typeface="Calibri"/>
                <a:sym typeface="Calibri"/>
              </a:rPr>
              <a:t> solicitada, y luego compararlo con la etiqueta de muchos menos bits para validar que sea la línea del bloque correcto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El claro inconveniente que este tipo de organización presenta es que no se pueden utilizar otros tipos de algoritmos de reemplazo o transferencia.</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Otro </a:t>
            </a:r>
            <a:r>
              <a:rPr lang="es" sz="1200">
                <a:latin typeface="Calibri"/>
                <a:ea typeface="Calibri"/>
                <a:cs typeface="Calibri"/>
                <a:sym typeface="Calibri"/>
              </a:rPr>
              <a:t>inconveniente</a:t>
            </a:r>
            <a:r>
              <a:rPr lang="es" sz="1200">
                <a:latin typeface="Calibri"/>
                <a:ea typeface="Calibri"/>
                <a:cs typeface="Calibri"/>
                <a:sym typeface="Calibri"/>
              </a:rPr>
              <a:t> que queda simplemente visible, es que se puede estar reemplazando una línea que pueda llegar a ser utilizada en el corto plazo, bajando el </a:t>
            </a:r>
            <a:r>
              <a:rPr lang="es" sz="1200">
                <a:latin typeface="Calibri"/>
                <a:ea typeface="Calibri"/>
                <a:cs typeface="Calibri"/>
                <a:sym typeface="Calibri"/>
              </a:rPr>
              <a:t>rendimiento</a:t>
            </a:r>
            <a:r>
              <a:rPr lang="es" sz="1200">
                <a:latin typeface="Calibri"/>
                <a:ea typeface="Calibri"/>
                <a:cs typeface="Calibri"/>
                <a:sym typeface="Calibri"/>
              </a:rPr>
              <a:t> en general.</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Luego la posición del dato dentro de la línea se calcula igual que en la totalmente asociativa.</a:t>
            </a:r>
            <a:endParaRPr sz="1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Limitación en la </a:t>
            </a:r>
            <a:r>
              <a:rPr lang="es"/>
              <a:t>tecnología</a:t>
            </a:r>
            <a:r>
              <a:rPr lang="es"/>
              <a:t> de los </a:t>
            </a:r>
            <a:r>
              <a:rPr lang="es"/>
              <a:t>componentes</a:t>
            </a:r>
            <a:endParaRPr/>
          </a:p>
        </p:txBody>
      </p:sp>
      <p:sp>
        <p:nvSpPr>
          <p:cNvPr id="134" name="Google Shape;134;p14"/>
          <p:cNvSpPr txBox="1"/>
          <p:nvPr/>
        </p:nvSpPr>
        <p:spPr>
          <a:xfrm>
            <a:off x="898425" y="1721975"/>
            <a:ext cx="732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alibri"/>
                <a:ea typeface="Calibri"/>
                <a:cs typeface="Calibri"/>
                <a:sym typeface="Calibri"/>
              </a:rPr>
              <a:t>La </a:t>
            </a:r>
            <a:r>
              <a:rPr lang="es">
                <a:solidFill>
                  <a:schemeClr val="lt1"/>
                </a:solidFill>
                <a:latin typeface="Calibri"/>
                <a:ea typeface="Calibri"/>
                <a:cs typeface="Calibri"/>
                <a:sym typeface="Calibri"/>
              </a:rPr>
              <a:t>tecnología</a:t>
            </a:r>
            <a:r>
              <a:rPr lang="es">
                <a:solidFill>
                  <a:schemeClr val="lt1"/>
                </a:solidFill>
                <a:latin typeface="Calibri"/>
                <a:ea typeface="Calibri"/>
                <a:cs typeface="Calibri"/>
                <a:sym typeface="Calibri"/>
              </a:rPr>
              <a:t> que se utiliza para construir los µP es mucho más </a:t>
            </a:r>
            <a:r>
              <a:rPr lang="es">
                <a:solidFill>
                  <a:schemeClr val="lt1"/>
                </a:solidFill>
                <a:latin typeface="Calibri"/>
                <a:ea typeface="Calibri"/>
                <a:cs typeface="Calibri"/>
                <a:sym typeface="Calibri"/>
              </a:rPr>
              <a:t>rápida</a:t>
            </a:r>
            <a:r>
              <a:rPr lang="es">
                <a:solidFill>
                  <a:schemeClr val="lt1"/>
                </a:solidFill>
                <a:latin typeface="Calibri"/>
                <a:ea typeface="Calibri"/>
                <a:cs typeface="Calibri"/>
                <a:sym typeface="Calibri"/>
              </a:rPr>
              <a:t> en frecuencia que la </a:t>
            </a:r>
            <a:r>
              <a:rPr lang="es">
                <a:solidFill>
                  <a:schemeClr val="lt1"/>
                </a:solidFill>
                <a:latin typeface="Calibri"/>
                <a:ea typeface="Calibri"/>
                <a:cs typeface="Calibri"/>
                <a:sym typeface="Calibri"/>
              </a:rPr>
              <a:t>tecnología</a:t>
            </a:r>
            <a:r>
              <a:rPr lang="es">
                <a:solidFill>
                  <a:schemeClr val="lt1"/>
                </a:solidFill>
                <a:latin typeface="Calibri"/>
                <a:ea typeface="Calibri"/>
                <a:cs typeface="Calibri"/>
                <a:sym typeface="Calibri"/>
              </a:rPr>
              <a:t> utilizada para construir las memorias</a:t>
            </a:r>
            <a:endParaRPr>
              <a:solidFill>
                <a:schemeClr val="lt1"/>
              </a:solidFill>
              <a:latin typeface="Calibri"/>
              <a:ea typeface="Calibri"/>
              <a:cs typeface="Calibri"/>
              <a:sym typeface="Calibri"/>
            </a:endParaRPr>
          </a:p>
        </p:txBody>
      </p:sp>
      <p:pic>
        <p:nvPicPr>
          <p:cNvPr id="135" name="Google Shape;135;p14" title="Points scored"/>
          <p:cNvPicPr preferRelativeResize="0"/>
          <p:nvPr/>
        </p:nvPicPr>
        <p:blipFill>
          <a:blip r:embed="rId3">
            <a:alphaModFix/>
          </a:blip>
          <a:stretch>
            <a:fillRect/>
          </a:stretch>
        </p:blipFill>
        <p:spPr>
          <a:xfrm>
            <a:off x="2549525" y="2337575"/>
            <a:ext cx="4044945" cy="25011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819150" y="3664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Asociativa de N vías:</a:t>
            </a:r>
            <a:endParaRPr/>
          </a:p>
        </p:txBody>
      </p:sp>
      <p:pic>
        <p:nvPicPr>
          <p:cNvPr id="276" name="Google Shape;276;p32"/>
          <p:cNvPicPr preferRelativeResize="0"/>
          <p:nvPr/>
        </p:nvPicPr>
        <p:blipFill>
          <a:blip r:embed="rId3">
            <a:alphaModFix/>
          </a:blip>
          <a:stretch>
            <a:fillRect/>
          </a:stretch>
        </p:blipFill>
        <p:spPr>
          <a:xfrm>
            <a:off x="1654600" y="956850"/>
            <a:ext cx="5667576" cy="38721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819150" y="351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Funcionamiento:</a:t>
            </a:r>
            <a:endParaRPr/>
          </a:p>
        </p:txBody>
      </p:sp>
      <p:sp>
        <p:nvSpPr>
          <p:cNvPr id="282" name="Google Shape;282;p33"/>
          <p:cNvSpPr txBox="1"/>
          <p:nvPr/>
        </p:nvSpPr>
        <p:spPr>
          <a:xfrm>
            <a:off x="943350" y="1130525"/>
            <a:ext cx="7726500" cy="3140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s" sz="1200">
                <a:latin typeface="Calibri"/>
                <a:ea typeface="Calibri"/>
                <a:cs typeface="Calibri"/>
                <a:sym typeface="Calibri"/>
              </a:rPr>
              <a:t>Ambas memoria se descomponen en bloques de igual tamaño.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Ahora las líneas de la memoria caché se agrupan en conjuntos.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El número de líneas de cada conjunto se denomina número de vías.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La memoria principal, se debe dividir en bloques que tengan tantas líneas como líneas tiene una vía.</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s" sz="1200">
                <a:latin typeface="Calibri"/>
                <a:ea typeface="Calibri"/>
                <a:cs typeface="Calibri"/>
                <a:sym typeface="Calibri"/>
              </a:rPr>
              <a:t>Por ejemplo, si elegimos una memoria caché de 4KB y 2 conjuntos, cada uno tendrá 2KB por lo que tendremos un total de 64 líneas en cada vía.</a:t>
            </a:r>
            <a:endParaRPr sz="1200">
              <a:latin typeface="Calibri"/>
              <a:ea typeface="Calibri"/>
              <a:cs typeface="Calibri"/>
              <a:sym typeface="Calibri"/>
            </a:endParaRPr>
          </a:p>
          <a:p>
            <a:pPr indent="-304800" lvl="1" marL="914400" rtl="0" algn="l">
              <a:spcBef>
                <a:spcPts val="0"/>
              </a:spcBef>
              <a:spcAft>
                <a:spcPts val="0"/>
              </a:spcAft>
              <a:buSzPts val="1200"/>
              <a:buFont typeface="Calibri"/>
              <a:buChar char="○"/>
            </a:pPr>
            <a:r>
              <a:rPr lang="es" sz="1200">
                <a:latin typeface="Calibri"/>
                <a:ea typeface="Calibri"/>
                <a:cs typeface="Calibri"/>
                <a:sym typeface="Calibri"/>
              </a:rPr>
              <a:t>La memoria principal </a:t>
            </a:r>
            <a:r>
              <a:rPr lang="es" sz="1200">
                <a:latin typeface="Calibri"/>
                <a:ea typeface="Calibri"/>
                <a:cs typeface="Calibri"/>
                <a:sym typeface="Calibri"/>
              </a:rPr>
              <a:t>deberá</a:t>
            </a:r>
            <a:r>
              <a:rPr lang="es" sz="1200">
                <a:latin typeface="Calibri"/>
                <a:ea typeface="Calibri"/>
                <a:cs typeface="Calibri"/>
                <a:sym typeface="Calibri"/>
              </a:rPr>
              <a:t> dividirse en bloques de tantas líneas como líneas tenga una sola vía. En nuestro caso en bloques de 2KB por que tendremos 4GB / 2KB  = 2M bloques en MP.</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Como en al de una vía, cada bloque de memoria tiene asignado una posición concreta, respecto de la vía.</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Ya dentro del conjunto, el bloque de memoria principal se puede alojar en cualquiera de líneas disponibles de la vía.</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Ahora, cuando el procesador solicite una información el algoritmo primero </a:t>
            </a:r>
            <a:r>
              <a:rPr lang="es" sz="1200">
                <a:latin typeface="Calibri"/>
                <a:ea typeface="Calibri"/>
                <a:cs typeface="Calibri"/>
                <a:sym typeface="Calibri"/>
              </a:rPr>
              <a:t>deberá</a:t>
            </a:r>
            <a:r>
              <a:rPr lang="es" sz="1200">
                <a:latin typeface="Calibri"/>
                <a:ea typeface="Calibri"/>
                <a:cs typeface="Calibri"/>
                <a:sym typeface="Calibri"/>
              </a:rPr>
              <a:t> determinar en </a:t>
            </a:r>
            <a:r>
              <a:rPr lang="es" sz="1200">
                <a:latin typeface="Calibri"/>
                <a:ea typeface="Calibri"/>
                <a:cs typeface="Calibri"/>
                <a:sym typeface="Calibri"/>
              </a:rPr>
              <a:t>qué</a:t>
            </a:r>
            <a:r>
              <a:rPr lang="es" sz="1200">
                <a:latin typeface="Calibri"/>
                <a:ea typeface="Calibri"/>
                <a:cs typeface="Calibri"/>
                <a:sym typeface="Calibri"/>
              </a:rPr>
              <a:t> conjunto se debe encontrar y luego comparar las etiquetas para validar si el dato se encuentra en el conjunto o no.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La posición se calcula de manera habitual una vez localizado el conjunto y la etiqueta</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De esta manera, no se necesitan la cantidad de bits que necesitaba la totalmente asociativa para comparar las etiquetas, y tampoco se tiene que desalojar siempre un mismo bloque de uno los conjuntos.</a:t>
            </a:r>
            <a:endParaRPr sz="12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774225" y="426200"/>
            <a:ext cx="7505700" cy="6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Estructura</a:t>
            </a:r>
            <a:r>
              <a:rPr lang="es"/>
              <a:t> física de una caché</a:t>
            </a:r>
            <a:endParaRPr/>
          </a:p>
        </p:txBody>
      </p:sp>
      <p:sp>
        <p:nvSpPr>
          <p:cNvPr id="288" name="Google Shape;288;p34"/>
          <p:cNvSpPr txBox="1"/>
          <p:nvPr/>
        </p:nvSpPr>
        <p:spPr>
          <a:xfrm>
            <a:off x="850425" y="1085600"/>
            <a:ext cx="729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alibri"/>
                <a:ea typeface="Calibri"/>
                <a:cs typeface="Calibri"/>
                <a:sym typeface="Calibri"/>
              </a:rPr>
              <a:t>Particularmente vamos a analizar la estructura </a:t>
            </a:r>
            <a:r>
              <a:rPr lang="es">
                <a:solidFill>
                  <a:schemeClr val="lt1"/>
                </a:solidFill>
                <a:latin typeface="Calibri"/>
                <a:ea typeface="Calibri"/>
                <a:cs typeface="Calibri"/>
                <a:sym typeface="Calibri"/>
              </a:rPr>
              <a:t>física</a:t>
            </a:r>
            <a:r>
              <a:rPr lang="es">
                <a:solidFill>
                  <a:schemeClr val="lt1"/>
                </a:solidFill>
                <a:latin typeface="Calibri"/>
                <a:ea typeface="Calibri"/>
                <a:cs typeface="Calibri"/>
                <a:sym typeface="Calibri"/>
              </a:rPr>
              <a:t> de los pentium.</a:t>
            </a:r>
            <a:endParaRPr>
              <a:solidFill>
                <a:schemeClr val="lt1"/>
              </a:solidFill>
              <a:latin typeface="Calibri"/>
              <a:ea typeface="Calibri"/>
              <a:cs typeface="Calibri"/>
              <a:sym typeface="Calibri"/>
            </a:endParaRPr>
          </a:p>
        </p:txBody>
      </p:sp>
      <p:pic>
        <p:nvPicPr>
          <p:cNvPr id="289" name="Google Shape;289;p34"/>
          <p:cNvPicPr preferRelativeResize="0"/>
          <p:nvPr/>
        </p:nvPicPr>
        <p:blipFill>
          <a:blip r:embed="rId3">
            <a:alphaModFix/>
          </a:blip>
          <a:stretch>
            <a:fillRect/>
          </a:stretch>
        </p:blipFill>
        <p:spPr>
          <a:xfrm>
            <a:off x="1549550" y="1485800"/>
            <a:ext cx="5901650" cy="32256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819150" y="5685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Características</a:t>
            </a:r>
            <a:r>
              <a:rPr lang="es"/>
              <a:t> de la estructura </a:t>
            </a:r>
            <a:r>
              <a:rPr lang="es"/>
              <a:t>física</a:t>
            </a:r>
            <a:r>
              <a:rPr lang="es"/>
              <a:t> de la caché</a:t>
            </a:r>
            <a:endParaRPr/>
          </a:p>
        </p:txBody>
      </p:sp>
      <p:sp>
        <p:nvSpPr>
          <p:cNvPr id="295" name="Google Shape;295;p35"/>
          <p:cNvSpPr txBox="1"/>
          <p:nvPr/>
        </p:nvSpPr>
        <p:spPr>
          <a:xfrm>
            <a:off x="943350" y="1654600"/>
            <a:ext cx="75843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s" sz="1200">
                <a:latin typeface="Calibri"/>
                <a:ea typeface="Calibri"/>
                <a:cs typeface="Calibri"/>
                <a:sym typeface="Calibri"/>
              </a:rPr>
              <a:t>Tienen dos memorias caché independientes una para datos y otra para instrucciones.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Ambas tienen un tamaño de 8KB y son cachés asociativas de 2 vías.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Las etiquetas contienen los 20 más significativos de la dirección aparte de dos bits de control. WP ( Write Protection) y V ( Valid, indica si la línea es válida o no)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Como estudiamos en el tipo de organización de dos vías, si nuestra memoria caché total es de 8KB tendremos dos conjuntos de 4KB cada uno. Y cada uno de estos conjuntos </a:t>
            </a:r>
            <a:r>
              <a:rPr lang="es" sz="1200">
                <a:latin typeface="Calibri"/>
                <a:ea typeface="Calibri"/>
                <a:cs typeface="Calibri"/>
                <a:sym typeface="Calibri"/>
              </a:rPr>
              <a:t>tendrá</a:t>
            </a:r>
            <a:r>
              <a:rPr lang="es" sz="1200">
                <a:latin typeface="Calibri"/>
                <a:ea typeface="Calibri"/>
                <a:cs typeface="Calibri"/>
                <a:sym typeface="Calibri"/>
              </a:rPr>
              <a:t> 128 </a:t>
            </a:r>
            <a:r>
              <a:rPr lang="es" sz="1200">
                <a:latin typeface="Calibri"/>
                <a:ea typeface="Calibri"/>
                <a:cs typeface="Calibri"/>
                <a:sym typeface="Calibri"/>
              </a:rPr>
              <a:t>líneas</a:t>
            </a:r>
            <a:r>
              <a:rPr lang="es" sz="1200">
                <a:latin typeface="Calibri"/>
                <a:ea typeface="Calibri"/>
                <a:cs typeface="Calibri"/>
                <a:sym typeface="Calibri"/>
              </a:rPr>
              <a:t>.</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El algoritmo de </a:t>
            </a:r>
            <a:r>
              <a:rPr lang="es" sz="1200">
                <a:latin typeface="Calibri"/>
                <a:ea typeface="Calibri"/>
                <a:cs typeface="Calibri"/>
                <a:sym typeface="Calibri"/>
              </a:rPr>
              <a:t>reemplazo</a:t>
            </a:r>
            <a:r>
              <a:rPr lang="es" sz="1200">
                <a:latin typeface="Calibri"/>
                <a:ea typeface="Calibri"/>
                <a:cs typeface="Calibri"/>
                <a:sym typeface="Calibri"/>
              </a:rPr>
              <a:t> que utiliza esta estructura es el de LRU (</a:t>
            </a:r>
            <a:r>
              <a:rPr b="1" lang="es" sz="1200">
                <a:latin typeface="Calibri"/>
                <a:ea typeface="Calibri"/>
                <a:cs typeface="Calibri"/>
                <a:sym typeface="Calibri"/>
              </a:rPr>
              <a:t>L</a:t>
            </a:r>
            <a:r>
              <a:rPr lang="es" sz="1200">
                <a:latin typeface="Calibri"/>
                <a:ea typeface="Calibri"/>
                <a:cs typeface="Calibri"/>
                <a:sym typeface="Calibri"/>
              </a:rPr>
              <a:t>east </a:t>
            </a:r>
            <a:r>
              <a:rPr b="1" lang="es" sz="1200">
                <a:latin typeface="Calibri"/>
                <a:ea typeface="Calibri"/>
                <a:cs typeface="Calibri"/>
                <a:sym typeface="Calibri"/>
              </a:rPr>
              <a:t>R</a:t>
            </a:r>
            <a:r>
              <a:rPr lang="es" sz="1200">
                <a:latin typeface="Calibri"/>
                <a:ea typeface="Calibri"/>
                <a:cs typeface="Calibri"/>
                <a:sym typeface="Calibri"/>
              </a:rPr>
              <a:t>ecently </a:t>
            </a:r>
            <a:r>
              <a:rPr b="1" lang="es" sz="1200">
                <a:latin typeface="Calibri"/>
                <a:ea typeface="Calibri"/>
                <a:cs typeface="Calibri"/>
                <a:sym typeface="Calibri"/>
              </a:rPr>
              <a:t>U</a:t>
            </a:r>
            <a:r>
              <a:rPr lang="es" sz="1200">
                <a:latin typeface="Calibri"/>
                <a:ea typeface="Calibri"/>
                <a:cs typeface="Calibri"/>
                <a:sym typeface="Calibri"/>
              </a:rPr>
              <a:t>sed), para reemplazar la línea que menos se </a:t>
            </a:r>
            <a:r>
              <a:rPr lang="es" sz="1200">
                <a:latin typeface="Calibri"/>
                <a:ea typeface="Calibri"/>
                <a:cs typeface="Calibri"/>
                <a:sym typeface="Calibri"/>
              </a:rPr>
              <a:t>esté</a:t>
            </a:r>
            <a:r>
              <a:rPr lang="es" sz="1200">
                <a:latin typeface="Calibri"/>
                <a:ea typeface="Calibri"/>
                <a:cs typeface="Calibri"/>
                <a:sym typeface="Calibri"/>
              </a:rPr>
              <a:t> utilizando cuando la memoria se encuentre llena.</a:t>
            </a:r>
            <a:endParaRPr sz="12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819150" y="358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Actualización de memoria caché</a:t>
            </a:r>
            <a:endParaRPr/>
          </a:p>
        </p:txBody>
      </p:sp>
      <p:sp>
        <p:nvSpPr>
          <p:cNvPr id="301" name="Google Shape;301;p36"/>
          <p:cNvSpPr txBox="1"/>
          <p:nvPr/>
        </p:nvSpPr>
        <p:spPr>
          <a:xfrm>
            <a:off x="935850" y="1182925"/>
            <a:ext cx="7105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La actualización de la memoria caché </a:t>
            </a:r>
            <a:r>
              <a:rPr lang="es">
                <a:latin typeface="Calibri"/>
                <a:ea typeface="Calibri"/>
                <a:cs typeface="Calibri"/>
                <a:sym typeface="Calibri"/>
              </a:rPr>
              <a:t>sólo</a:t>
            </a:r>
            <a:r>
              <a:rPr lang="es">
                <a:latin typeface="Calibri"/>
                <a:ea typeface="Calibri"/>
                <a:cs typeface="Calibri"/>
                <a:sym typeface="Calibri"/>
              </a:rPr>
              <a:t> se </a:t>
            </a:r>
            <a:r>
              <a:rPr lang="es">
                <a:latin typeface="Calibri"/>
                <a:ea typeface="Calibri"/>
                <a:cs typeface="Calibri"/>
                <a:sym typeface="Calibri"/>
              </a:rPr>
              <a:t>presenta</a:t>
            </a:r>
            <a:r>
              <a:rPr lang="es">
                <a:latin typeface="Calibri"/>
                <a:ea typeface="Calibri"/>
                <a:cs typeface="Calibri"/>
                <a:sym typeface="Calibri"/>
              </a:rPr>
              <a:t> cuando esta tenga un fallo/ausencia, ya que debe solicitar a la memoria principal la línea requerida donde se encuentra el dato pedido por el procesador.</a:t>
            </a:r>
            <a:br>
              <a:rPr lang="es">
                <a:latin typeface="Calibri"/>
                <a:ea typeface="Calibri"/>
                <a:cs typeface="Calibri"/>
                <a:sym typeface="Calibri"/>
              </a:rPr>
            </a:br>
            <a:br>
              <a:rPr lang="es">
                <a:latin typeface="Calibri"/>
                <a:ea typeface="Calibri"/>
                <a:cs typeface="Calibri"/>
                <a:sym typeface="Calibri"/>
              </a:rPr>
            </a:br>
            <a:r>
              <a:rPr lang="es">
                <a:latin typeface="Calibri"/>
                <a:ea typeface="Calibri"/>
                <a:cs typeface="Calibri"/>
                <a:sym typeface="Calibri"/>
              </a:rPr>
              <a:t>El tipo de actualización </a:t>
            </a:r>
            <a:r>
              <a:rPr lang="es">
                <a:latin typeface="Calibri"/>
                <a:ea typeface="Calibri"/>
                <a:cs typeface="Calibri"/>
                <a:sym typeface="Calibri"/>
              </a:rPr>
              <a:t>dependerá</a:t>
            </a:r>
            <a:r>
              <a:rPr lang="es">
                <a:latin typeface="Calibri"/>
                <a:ea typeface="Calibri"/>
                <a:cs typeface="Calibri"/>
                <a:sym typeface="Calibri"/>
              </a:rPr>
              <a:t> del tipo de </a:t>
            </a:r>
            <a:r>
              <a:rPr lang="es">
                <a:latin typeface="Calibri"/>
                <a:ea typeface="Calibri"/>
                <a:cs typeface="Calibri"/>
                <a:sym typeface="Calibri"/>
              </a:rPr>
              <a:t>organización</a:t>
            </a:r>
            <a:r>
              <a:rPr lang="es">
                <a:latin typeface="Calibri"/>
                <a:ea typeface="Calibri"/>
                <a:cs typeface="Calibri"/>
                <a:sym typeface="Calibri"/>
              </a:rPr>
              <a:t> que presente la memoria caché.</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Para el tipo de </a:t>
            </a:r>
            <a:r>
              <a:rPr lang="es">
                <a:latin typeface="Calibri"/>
                <a:ea typeface="Calibri"/>
                <a:cs typeface="Calibri"/>
                <a:sym typeface="Calibri"/>
              </a:rPr>
              <a:t>organización</a:t>
            </a:r>
            <a:r>
              <a:rPr lang="es">
                <a:latin typeface="Calibri"/>
                <a:ea typeface="Calibri"/>
                <a:cs typeface="Calibri"/>
                <a:sym typeface="Calibri"/>
              </a:rPr>
              <a:t> totalmente asociativa o asociativa de </a:t>
            </a:r>
            <a:r>
              <a:rPr b="1" lang="es">
                <a:latin typeface="Calibri"/>
                <a:ea typeface="Calibri"/>
                <a:cs typeface="Calibri"/>
                <a:sym typeface="Calibri"/>
              </a:rPr>
              <a:t>N </a:t>
            </a:r>
            <a:r>
              <a:rPr lang="es">
                <a:latin typeface="Calibri"/>
                <a:ea typeface="Calibri"/>
                <a:cs typeface="Calibri"/>
                <a:sym typeface="Calibri"/>
              </a:rPr>
              <a:t>vías casi cualquier algoritmo puede ser utilizado.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Mientras que para la </a:t>
            </a:r>
            <a:r>
              <a:rPr lang="es">
                <a:latin typeface="Calibri"/>
                <a:ea typeface="Calibri"/>
                <a:cs typeface="Calibri"/>
                <a:sym typeface="Calibri"/>
              </a:rPr>
              <a:t>organización</a:t>
            </a:r>
            <a:r>
              <a:rPr lang="es">
                <a:latin typeface="Calibri"/>
                <a:ea typeface="Calibri"/>
                <a:cs typeface="Calibri"/>
                <a:sym typeface="Calibri"/>
              </a:rPr>
              <a:t> asociativa de una vía no permite </a:t>
            </a:r>
            <a:r>
              <a:rPr lang="es">
                <a:latin typeface="Calibri"/>
                <a:ea typeface="Calibri"/>
                <a:cs typeface="Calibri"/>
                <a:sym typeface="Calibri"/>
              </a:rPr>
              <a:t>ningún</a:t>
            </a:r>
            <a:r>
              <a:rPr lang="es">
                <a:latin typeface="Calibri"/>
                <a:ea typeface="Calibri"/>
                <a:cs typeface="Calibri"/>
                <a:sym typeface="Calibri"/>
              </a:rPr>
              <a:t> algoritmo de reemplazo más que el que viene </a:t>
            </a:r>
            <a:r>
              <a:rPr lang="es">
                <a:latin typeface="Calibri"/>
                <a:ea typeface="Calibri"/>
                <a:cs typeface="Calibri"/>
                <a:sym typeface="Calibri"/>
              </a:rPr>
              <a:t>implícito.</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819150" y="426350"/>
            <a:ext cx="7505700" cy="6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Algoritmos de reemplazo</a:t>
            </a:r>
            <a:endParaRPr/>
          </a:p>
        </p:txBody>
      </p:sp>
      <p:sp>
        <p:nvSpPr>
          <p:cNvPr id="307" name="Google Shape;307;p37"/>
          <p:cNvSpPr txBox="1"/>
          <p:nvPr/>
        </p:nvSpPr>
        <p:spPr>
          <a:xfrm>
            <a:off x="819150" y="1152875"/>
            <a:ext cx="741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lt1"/>
                </a:solidFill>
                <a:latin typeface="Calibri"/>
                <a:ea typeface="Calibri"/>
                <a:cs typeface="Calibri"/>
                <a:sym typeface="Calibri"/>
              </a:rPr>
              <a:t>Cabe destacar que estos algoritmos </a:t>
            </a:r>
            <a:r>
              <a:rPr lang="es" sz="1200">
                <a:solidFill>
                  <a:schemeClr val="lt1"/>
                </a:solidFill>
                <a:latin typeface="Calibri"/>
                <a:ea typeface="Calibri"/>
                <a:cs typeface="Calibri"/>
                <a:sym typeface="Calibri"/>
              </a:rPr>
              <a:t>sólo</a:t>
            </a:r>
            <a:r>
              <a:rPr lang="es" sz="1200">
                <a:solidFill>
                  <a:schemeClr val="lt1"/>
                </a:solidFill>
                <a:latin typeface="Calibri"/>
                <a:ea typeface="Calibri"/>
                <a:cs typeface="Calibri"/>
                <a:sym typeface="Calibri"/>
              </a:rPr>
              <a:t> </a:t>
            </a:r>
            <a:r>
              <a:rPr lang="es" sz="1200">
                <a:solidFill>
                  <a:schemeClr val="lt1"/>
                </a:solidFill>
                <a:latin typeface="Calibri"/>
                <a:ea typeface="Calibri"/>
                <a:cs typeface="Calibri"/>
                <a:sym typeface="Calibri"/>
              </a:rPr>
              <a:t>serán</a:t>
            </a:r>
            <a:r>
              <a:rPr lang="es" sz="1200">
                <a:solidFill>
                  <a:schemeClr val="lt1"/>
                </a:solidFill>
                <a:latin typeface="Calibri"/>
                <a:ea typeface="Calibri"/>
                <a:cs typeface="Calibri"/>
                <a:sym typeface="Calibri"/>
              </a:rPr>
              <a:t> utilizados cuando la memoria caché se encuentre llena.</a:t>
            </a:r>
            <a:endParaRPr sz="1200">
              <a:solidFill>
                <a:schemeClr val="lt1"/>
              </a:solidFill>
              <a:latin typeface="Calibri"/>
              <a:ea typeface="Calibri"/>
              <a:cs typeface="Calibri"/>
              <a:sym typeface="Calibri"/>
            </a:endParaRPr>
          </a:p>
        </p:txBody>
      </p:sp>
      <p:graphicFrame>
        <p:nvGraphicFramePr>
          <p:cNvPr id="308" name="Google Shape;308;p37"/>
          <p:cNvGraphicFramePr/>
          <p:nvPr/>
        </p:nvGraphicFramePr>
        <p:xfrm>
          <a:off x="952500" y="1842610"/>
          <a:ext cx="3000000" cy="3000000"/>
        </p:xfrm>
        <a:graphic>
          <a:graphicData uri="http://schemas.openxmlformats.org/drawingml/2006/table">
            <a:tbl>
              <a:tblPr>
                <a:noFill/>
                <a:tableStyleId>{A8ACA7BA-FB11-47A3-ACB3-242CF9453250}</a:tableStyleId>
              </a:tblPr>
              <a:tblGrid>
                <a:gridCol w="3619500"/>
                <a:gridCol w="3619500"/>
              </a:tblGrid>
              <a:tr h="437875">
                <a:tc>
                  <a:txBody>
                    <a:bodyPr/>
                    <a:lstStyle/>
                    <a:p>
                      <a:pPr indent="0" lvl="0" marL="0" rtl="0" algn="ctr">
                        <a:spcBef>
                          <a:spcPts val="0"/>
                        </a:spcBef>
                        <a:spcAft>
                          <a:spcPts val="0"/>
                        </a:spcAft>
                        <a:buNone/>
                      </a:pPr>
                      <a:r>
                        <a:rPr b="1" lang="es">
                          <a:solidFill>
                            <a:schemeClr val="lt1"/>
                          </a:solidFill>
                        </a:rPr>
                        <a:t>RANDOM</a:t>
                      </a:r>
                      <a:endParaRPr b="1">
                        <a:solidFill>
                          <a:schemeClr val="lt1"/>
                        </a:solidFill>
                      </a:endParaRPr>
                    </a:p>
                  </a:txBody>
                  <a:tcPr marT="91425" marB="91425" marR="91425" marL="91425"/>
                </a:tc>
                <a:tc>
                  <a:txBody>
                    <a:bodyPr/>
                    <a:lstStyle/>
                    <a:p>
                      <a:pPr indent="0" lvl="0" marL="0" rtl="0" algn="ctr">
                        <a:spcBef>
                          <a:spcPts val="0"/>
                        </a:spcBef>
                        <a:spcAft>
                          <a:spcPts val="0"/>
                        </a:spcAft>
                        <a:buNone/>
                      </a:pPr>
                      <a:r>
                        <a:rPr b="1" lang="es">
                          <a:solidFill>
                            <a:schemeClr val="lt1"/>
                          </a:solidFill>
                        </a:rPr>
                        <a:t>LRU </a:t>
                      </a:r>
                      <a:r>
                        <a:rPr lang="es">
                          <a:solidFill>
                            <a:schemeClr val="lt1"/>
                          </a:solidFill>
                        </a:rPr>
                        <a:t>(Least Recently Used)</a:t>
                      </a:r>
                      <a:endParaRPr>
                        <a:solidFill>
                          <a:schemeClr val="lt1"/>
                        </a:solidFill>
                      </a:endParaRPr>
                    </a:p>
                  </a:txBody>
                  <a:tcPr marT="91425" marB="91425" marR="91425" marL="91425"/>
                </a:tc>
              </a:tr>
              <a:tr h="2164275">
                <a:tc>
                  <a:txBody>
                    <a:bodyPr/>
                    <a:lstStyle/>
                    <a:p>
                      <a:pPr indent="-298450" lvl="0" marL="457200" rtl="0" algn="l">
                        <a:spcBef>
                          <a:spcPts val="0"/>
                        </a:spcBef>
                        <a:spcAft>
                          <a:spcPts val="0"/>
                        </a:spcAft>
                        <a:buSzPts val="1100"/>
                        <a:buChar char="●"/>
                      </a:pPr>
                      <a:r>
                        <a:rPr lang="es" sz="1100"/>
                        <a:t>Es el más sencillo de todos</a:t>
                      </a:r>
                      <a:endParaRPr sz="1100"/>
                    </a:p>
                    <a:p>
                      <a:pPr indent="-298450" lvl="0" marL="457200" rtl="0" algn="l">
                        <a:spcBef>
                          <a:spcPts val="0"/>
                        </a:spcBef>
                        <a:spcAft>
                          <a:spcPts val="0"/>
                        </a:spcAft>
                        <a:buSzPts val="1100"/>
                        <a:buChar char="●"/>
                      </a:pPr>
                      <a:r>
                        <a:rPr lang="es" sz="1100"/>
                        <a:t>Aleatoriamente se elige y se sobreescribe cualquiera de las posiciones ocupadas en una de las vías.</a:t>
                      </a:r>
                      <a:endParaRPr sz="1100"/>
                    </a:p>
                    <a:p>
                      <a:pPr indent="-298450" lvl="0" marL="457200" rtl="0" algn="l">
                        <a:spcBef>
                          <a:spcPts val="0"/>
                        </a:spcBef>
                        <a:spcAft>
                          <a:spcPts val="0"/>
                        </a:spcAft>
                        <a:buSzPts val="1100"/>
                        <a:buChar char="●"/>
                      </a:pPr>
                      <a:r>
                        <a:rPr lang="es" sz="1100"/>
                        <a:t>No requiere </a:t>
                      </a:r>
                      <a:r>
                        <a:rPr lang="es" sz="1100"/>
                        <a:t>ningún</a:t>
                      </a:r>
                      <a:r>
                        <a:rPr lang="es" sz="1100"/>
                        <a:t> registro o bit de control para </a:t>
                      </a:r>
                      <a:r>
                        <a:rPr lang="es" sz="1100"/>
                        <a:t>elegir</a:t>
                      </a:r>
                      <a:r>
                        <a:rPr lang="es" sz="1100"/>
                        <a:t> que linea desalojar.</a:t>
                      </a:r>
                      <a:endParaRPr sz="1100"/>
                    </a:p>
                    <a:p>
                      <a:pPr indent="-298450" lvl="0" marL="457200" rtl="0" algn="l">
                        <a:spcBef>
                          <a:spcPts val="0"/>
                        </a:spcBef>
                        <a:spcAft>
                          <a:spcPts val="0"/>
                        </a:spcAft>
                        <a:buSzPts val="1100"/>
                        <a:buChar char="●"/>
                      </a:pPr>
                      <a:r>
                        <a:rPr lang="es" sz="1100"/>
                        <a:t>Es barato</a:t>
                      </a:r>
                      <a:endParaRPr sz="1100"/>
                    </a:p>
                    <a:p>
                      <a:pPr indent="-298450" lvl="0" marL="457200" rtl="0" algn="l">
                        <a:spcBef>
                          <a:spcPts val="0"/>
                        </a:spcBef>
                        <a:spcAft>
                          <a:spcPts val="0"/>
                        </a:spcAft>
                        <a:buSzPts val="1100"/>
                        <a:buChar char="●"/>
                      </a:pPr>
                      <a:r>
                        <a:rPr lang="es" sz="1100"/>
                        <a:t>No tienen en cuenta la localidad referencial.</a:t>
                      </a:r>
                      <a:endParaRPr sz="1100"/>
                    </a:p>
                  </a:txBody>
                  <a:tcPr marT="91425" marB="91425" marR="91425" marL="91425"/>
                </a:tc>
                <a:tc>
                  <a:txBody>
                    <a:bodyPr/>
                    <a:lstStyle/>
                    <a:p>
                      <a:pPr indent="-298450" lvl="0" marL="457200" rtl="0" algn="l">
                        <a:spcBef>
                          <a:spcPts val="0"/>
                        </a:spcBef>
                        <a:spcAft>
                          <a:spcPts val="0"/>
                        </a:spcAft>
                        <a:buSzPts val="1100"/>
                        <a:buChar char="●"/>
                      </a:pPr>
                      <a:r>
                        <a:rPr lang="es" sz="1100"/>
                        <a:t>Este algoritmo debe conocer cual de todas las líneas fue la menos utilizada, ya que esta </a:t>
                      </a:r>
                      <a:r>
                        <a:rPr lang="es" sz="1100"/>
                        <a:t>será</a:t>
                      </a:r>
                      <a:r>
                        <a:rPr lang="es" sz="1100"/>
                        <a:t> la reemplazada.</a:t>
                      </a:r>
                      <a:endParaRPr sz="1100"/>
                    </a:p>
                    <a:p>
                      <a:pPr indent="-298450" lvl="0" marL="457200" rtl="0" algn="l">
                        <a:spcBef>
                          <a:spcPts val="0"/>
                        </a:spcBef>
                        <a:spcAft>
                          <a:spcPts val="0"/>
                        </a:spcAft>
                        <a:buSzPts val="1100"/>
                        <a:buChar char="●"/>
                      </a:pPr>
                      <a:r>
                        <a:rPr lang="es" sz="1100"/>
                        <a:t>Se basa en varios bits que apuntan a la línea que menos se ha empleado</a:t>
                      </a:r>
                      <a:endParaRPr sz="1100"/>
                    </a:p>
                    <a:p>
                      <a:pPr indent="-298450" lvl="0" marL="457200" rtl="0" algn="l">
                        <a:spcBef>
                          <a:spcPts val="0"/>
                        </a:spcBef>
                        <a:spcAft>
                          <a:spcPts val="0"/>
                        </a:spcAft>
                        <a:buSzPts val="1100"/>
                        <a:buChar char="●"/>
                      </a:pPr>
                      <a:r>
                        <a:rPr lang="es" sz="1100"/>
                        <a:t>Tiene un alto costo de </a:t>
                      </a:r>
                      <a:r>
                        <a:rPr lang="es" sz="1100"/>
                        <a:t>implementación</a:t>
                      </a:r>
                      <a:r>
                        <a:rPr lang="es" sz="1100"/>
                        <a:t> ya que necesita una gran cantidad de bits para identificar la línea</a:t>
                      </a:r>
                      <a:endParaRPr sz="1100"/>
                    </a:p>
                    <a:p>
                      <a:pPr indent="-298450" lvl="0" marL="457200" rtl="0" algn="l">
                        <a:spcBef>
                          <a:spcPts val="0"/>
                        </a:spcBef>
                        <a:spcAft>
                          <a:spcPts val="0"/>
                        </a:spcAft>
                        <a:buSzPts val="1100"/>
                        <a:buChar char="●"/>
                      </a:pPr>
                      <a:r>
                        <a:rPr lang="es" sz="1100"/>
                        <a:t>Es un 10% </a:t>
                      </a:r>
                      <a:r>
                        <a:rPr lang="es" sz="1100"/>
                        <a:t>más</a:t>
                      </a:r>
                      <a:r>
                        <a:rPr lang="es" sz="1100"/>
                        <a:t> efectivo que el </a:t>
                      </a:r>
                      <a:r>
                        <a:rPr b="1" lang="es" sz="1100"/>
                        <a:t>Random</a:t>
                      </a:r>
                      <a:endParaRPr sz="1100"/>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ph type="title"/>
          </p:nvPr>
        </p:nvSpPr>
        <p:spPr>
          <a:xfrm>
            <a:off x="864075" y="3556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Bien, venimos bien, vamos a resumir un poco.</a:t>
            </a:r>
            <a:endParaRPr/>
          </a:p>
        </p:txBody>
      </p:sp>
      <p:sp>
        <p:nvSpPr>
          <p:cNvPr id="314" name="Google Shape;314;p38"/>
          <p:cNvSpPr txBox="1"/>
          <p:nvPr/>
        </p:nvSpPr>
        <p:spPr>
          <a:xfrm>
            <a:off x="914700" y="1025725"/>
            <a:ext cx="7314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2"/>
                </a:solidFill>
                <a:latin typeface="Calibri"/>
                <a:ea typeface="Calibri"/>
                <a:cs typeface="Calibri"/>
                <a:sym typeface="Calibri"/>
              </a:rPr>
              <a:t>Ya identificamos las </a:t>
            </a:r>
            <a:r>
              <a:rPr b="1" lang="es">
                <a:solidFill>
                  <a:schemeClr val="dk2"/>
                </a:solidFill>
                <a:latin typeface="Calibri"/>
                <a:ea typeface="Calibri"/>
                <a:cs typeface="Calibri"/>
                <a:sym typeface="Calibri"/>
              </a:rPr>
              <a:t>razones </a:t>
            </a:r>
            <a:r>
              <a:rPr lang="es">
                <a:solidFill>
                  <a:schemeClr val="dk2"/>
                </a:solidFill>
                <a:latin typeface="Calibri"/>
                <a:ea typeface="Calibri"/>
                <a:cs typeface="Calibri"/>
                <a:sym typeface="Calibri"/>
              </a:rPr>
              <a:t>por las cuales una memoria caché </a:t>
            </a:r>
            <a:r>
              <a:rPr lang="es">
                <a:solidFill>
                  <a:schemeClr val="dk2"/>
                </a:solidFill>
                <a:latin typeface="Calibri"/>
                <a:ea typeface="Calibri"/>
                <a:cs typeface="Calibri"/>
                <a:sym typeface="Calibri"/>
              </a:rPr>
              <a:t>podría</a:t>
            </a:r>
            <a:r>
              <a:rPr lang="es">
                <a:solidFill>
                  <a:schemeClr val="dk2"/>
                </a:solidFill>
                <a:latin typeface="Calibri"/>
                <a:ea typeface="Calibri"/>
                <a:cs typeface="Calibri"/>
                <a:sym typeface="Calibri"/>
              </a:rPr>
              <a:t> mejorar </a:t>
            </a:r>
            <a:r>
              <a:rPr lang="es">
                <a:solidFill>
                  <a:schemeClr val="dk2"/>
                </a:solidFill>
                <a:latin typeface="Calibri"/>
                <a:ea typeface="Calibri"/>
                <a:cs typeface="Calibri"/>
                <a:sym typeface="Calibri"/>
              </a:rPr>
              <a:t>drásticamente</a:t>
            </a:r>
            <a:r>
              <a:rPr lang="es">
                <a:solidFill>
                  <a:schemeClr val="dk2"/>
                </a:solidFill>
                <a:latin typeface="Calibri"/>
                <a:ea typeface="Calibri"/>
                <a:cs typeface="Calibri"/>
                <a:sym typeface="Calibri"/>
              </a:rPr>
              <a:t> el rendimiento del procesador.</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lang="es">
                <a:solidFill>
                  <a:schemeClr val="dk2"/>
                </a:solidFill>
                <a:latin typeface="Calibri"/>
                <a:ea typeface="Calibri"/>
                <a:cs typeface="Calibri"/>
                <a:sym typeface="Calibri"/>
              </a:rPr>
              <a:t>Ya resolvimos </a:t>
            </a:r>
            <a:r>
              <a:rPr b="1" lang="es">
                <a:solidFill>
                  <a:schemeClr val="dk2"/>
                </a:solidFill>
                <a:latin typeface="Calibri"/>
                <a:ea typeface="Calibri"/>
                <a:cs typeface="Calibri"/>
                <a:sym typeface="Calibri"/>
              </a:rPr>
              <a:t>cómo</a:t>
            </a:r>
            <a:r>
              <a:rPr b="1" lang="es">
                <a:solidFill>
                  <a:schemeClr val="dk2"/>
                </a:solidFill>
                <a:latin typeface="Calibri"/>
                <a:ea typeface="Calibri"/>
                <a:cs typeface="Calibri"/>
                <a:sym typeface="Calibri"/>
              </a:rPr>
              <a:t> </a:t>
            </a:r>
            <a:r>
              <a:rPr lang="es">
                <a:solidFill>
                  <a:schemeClr val="dk2"/>
                </a:solidFill>
                <a:latin typeface="Calibri"/>
                <a:ea typeface="Calibri"/>
                <a:cs typeface="Calibri"/>
                <a:sym typeface="Calibri"/>
              </a:rPr>
              <a:t>implementar un subsistema caché para que este sea</a:t>
            </a:r>
            <a:r>
              <a:rPr i="1" lang="es">
                <a:solidFill>
                  <a:schemeClr val="dk2"/>
                </a:solidFill>
                <a:latin typeface="Calibri"/>
                <a:ea typeface="Calibri"/>
                <a:cs typeface="Calibri"/>
                <a:sym typeface="Calibri"/>
              </a:rPr>
              <a:t> invisible</a:t>
            </a:r>
            <a:r>
              <a:rPr b="1" i="1" lang="es">
                <a:solidFill>
                  <a:schemeClr val="dk2"/>
                </a:solidFill>
                <a:latin typeface="Calibri"/>
                <a:ea typeface="Calibri"/>
                <a:cs typeface="Calibri"/>
                <a:sym typeface="Calibri"/>
              </a:rPr>
              <a:t> </a:t>
            </a:r>
            <a:r>
              <a:rPr lang="es">
                <a:solidFill>
                  <a:schemeClr val="dk2"/>
                </a:solidFill>
                <a:latin typeface="Calibri"/>
                <a:ea typeface="Calibri"/>
                <a:cs typeface="Calibri"/>
                <a:sym typeface="Calibri"/>
              </a:rPr>
              <a:t>para el procesador.</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lang="es">
                <a:solidFill>
                  <a:schemeClr val="dk2"/>
                </a:solidFill>
                <a:latin typeface="Calibri"/>
                <a:ea typeface="Calibri"/>
                <a:cs typeface="Calibri"/>
                <a:sym typeface="Calibri"/>
              </a:rPr>
              <a:t>Entonces ¿Qué problema tenemos ahora?  </a:t>
            </a:r>
            <a:r>
              <a:rPr b="1" i="1" lang="es">
                <a:solidFill>
                  <a:schemeClr val="dk2"/>
                </a:solidFill>
                <a:latin typeface="Calibri"/>
                <a:ea typeface="Calibri"/>
                <a:cs typeface="Calibri"/>
                <a:sym typeface="Calibri"/>
              </a:rPr>
              <a:t>La duplicación de información y la coherencia de la misma</a:t>
            </a:r>
            <a:endParaRPr b="1" i="1">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lang="es">
                <a:solidFill>
                  <a:schemeClr val="dk2"/>
                </a:solidFill>
                <a:latin typeface="Calibri"/>
                <a:ea typeface="Calibri"/>
                <a:cs typeface="Calibri"/>
                <a:sym typeface="Calibri"/>
              </a:rPr>
              <a:t>Dado que vamos a tener mismas </a:t>
            </a:r>
            <a:r>
              <a:rPr lang="es">
                <a:solidFill>
                  <a:schemeClr val="dk2"/>
                </a:solidFill>
                <a:latin typeface="Calibri"/>
                <a:ea typeface="Calibri"/>
                <a:cs typeface="Calibri"/>
                <a:sym typeface="Calibri"/>
              </a:rPr>
              <a:t>imágenes</a:t>
            </a:r>
            <a:r>
              <a:rPr lang="es">
                <a:solidFill>
                  <a:schemeClr val="dk2"/>
                </a:solidFill>
                <a:latin typeface="Calibri"/>
                <a:ea typeface="Calibri"/>
                <a:cs typeface="Calibri"/>
                <a:sym typeface="Calibri"/>
              </a:rPr>
              <a:t> de la información en ambas memorias, ¿Qué </a:t>
            </a:r>
            <a:r>
              <a:rPr lang="es">
                <a:solidFill>
                  <a:schemeClr val="dk2"/>
                </a:solidFill>
                <a:latin typeface="Calibri"/>
                <a:ea typeface="Calibri"/>
                <a:cs typeface="Calibri"/>
                <a:sym typeface="Calibri"/>
              </a:rPr>
              <a:t>pasará</a:t>
            </a:r>
            <a:r>
              <a:rPr lang="es">
                <a:solidFill>
                  <a:schemeClr val="dk2"/>
                </a:solidFill>
                <a:latin typeface="Calibri"/>
                <a:ea typeface="Calibri"/>
                <a:cs typeface="Calibri"/>
                <a:sym typeface="Calibri"/>
              </a:rPr>
              <a:t> cuando el procesador tenga que actualizar algún dato?, ya que si el procesador actualiza el dato en memoria caché este </a:t>
            </a:r>
            <a:r>
              <a:rPr lang="es">
                <a:solidFill>
                  <a:schemeClr val="dk2"/>
                </a:solidFill>
                <a:latin typeface="Calibri"/>
                <a:ea typeface="Calibri"/>
                <a:cs typeface="Calibri"/>
                <a:sym typeface="Calibri"/>
              </a:rPr>
              <a:t>dará</a:t>
            </a:r>
            <a:r>
              <a:rPr lang="es">
                <a:solidFill>
                  <a:schemeClr val="dk2"/>
                </a:solidFill>
                <a:latin typeface="Calibri"/>
                <a:ea typeface="Calibri"/>
                <a:cs typeface="Calibri"/>
                <a:sym typeface="Calibri"/>
              </a:rPr>
              <a:t> por finalizado el proceso dejando a la memoria principal con una </a:t>
            </a:r>
            <a:r>
              <a:rPr lang="es">
                <a:solidFill>
                  <a:schemeClr val="dk2"/>
                </a:solidFill>
                <a:latin typeface="Calibri"/>
                <a:ea typeface="Calibri"/>
                <a:cs typeface="Calibri"/>
                <a:sym typeface="Calibri"/>
              </a:rPr>
              <a:t>versión</a:t>
            </a:r>
            <a:r>
              <a:rPr lang="es">
                <a:solidFill>
                  <a:schemeClr val="dk2"/>
                </a:solidFill>
                <a:latin typeface="Calibri"/>
                <a:ea typeface="Calibri"/>
                <a:cs typeface="Calibri"/>
                <a:sym typeface="Calibri"/>
              </a:rPr>
              <a:t> antigua de la información.</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lang="es">
                <a:solidFill>
                  <a:schemeClr val="dk2"/>
                </a:solidFill>
                <a:latin typeface="Calibri"/>
                <a:ea typeface="Calibri"/>
                <a:cs typeface="Calibri"/>
                <a:sym typeface="Calibri"/>
              </a:rPr>
              <a:t>Tranqui, ya alguien </a:t>
            </a:r>
            <a:r>
              <a:rPr lang="es">
                <a:solidFill>
                  <a:schemeClr val="dk2"/>
                </a:solidFill>
                <a:latin typeface="Calibri"/>
                <a:ea typeface="Calibri"/>
                <a:cs typeface="Calibri"/>
                <a:sym typeface="Calibri"/>
              </a:rPr>
              <a:t>pensó</a:t>
            </a:r>
            <a:r>
              <a:rPr lang="es">
                <a:solidFill>
                  <a:schemeClr val="dk2"/>
                </a:solidFill>
                <a:latin typeface="Calibri"/>
                <a:ea typeface="Calibri"/>
                <a:cs typeface="Calibri"/>
                <a:sym typeface="Calibri"/>
              </a:rPr>
              <a:t> no en una, si no en </a:t>
            </a:r>
            <a:r>
              <a:rPr b="1" lang="es">
                <a:solidFill>
                  <a:schemeClr val="dk2"/>
                </a:solidFill>
                <a:latin typeface="Calibri"/>
                <a:ea typeface="Calibri"/>
                <a:cs typeface="Calibri"/>
                <a:sym typeface="Calibri"/>
              </a:rPr>
              <a:t>tres</a:t>
            </a:r>
            <a:r>
              <a:rPr lang="es">
                <a:solidFill>
                  <a:schemeClr val="dk2"/>
                </a:solidFill>
                <a:latin typeface="Calibri"/>
                <a:ea typeface="Calibri"/>
                <a:cs typeface="Calibri"/>
                <a:sym typeface="Calibri"/>
              </a:rPr>
              <a:t> tipos de soluciones posibles para este problema.</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lang="es">
                <a:solidFill>
                  <a:schemeClr val="dk2"/>
                </a:solidFill>
                <a:latin typeface="Calibri"/>
                <a:ea typeface="Calibri"/>
                <a:cs typeface="Calibri"/>
                <a:sym typeface="Calibri"/>
              </a:rPr>
              <a:t>Veamos cuales son:</a:t>
            </a:r>
            <a:endParaRPr>
              <a:solidFill>
                <a:schemeClr val="dk2"/>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type="title"/>
          </p:nvPr>
        </p:nvSpPr>
        <p:spPr>
          <a:xfrm>
            <a:off x="856575" y="4637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Los tres </a:t>
            </a:r>
            <a:r>
              <a:rPr lang="es"/>
              <a:t>métodos</a:t>
            </a:r>
            <a:r>
              <a:rPr lang="es"/>
              <a:t> para actualizar la memoria principal:</a:t>
            </a:r>
            <a:endParaRPr/>
          </a:p>
        </p:txBody>
      </p:sp>
      <p:graphicFrame>
        <p:nvGraphicFramePr>
          <p:cNvPr id="320" name="Google Shape;320;p39"/>
          <p:cNvGraphicFramePr/>
          <p:nvPr/>
        </p:nvGraphicFramePr>
        <p:xfrm>
          <a:off x="372250" y="1644225"/>
          <a:ext cx="3000000" cy="3000000"/>
        </p:xfrm>
        <a:graphic>
          <a:graphicData uri="http://schemas.openxmlformats.org/drawingml/2006/table">
            <a:tbl>
              <a:tblPr>
                <a:noFill/>
                <a:tableStyleId>{A8ACA7BA-FB11-47A3-ACB3-242CF9453250}</a:tableStyleId>
              </a:tblPr>
              <a:tblGrid>
                <a:gridCol w="2799825"/>
                <a:gridCol w="2799825"/>
                <a:gridCol w="2799825"/>
              </a:tblGrid>
              <a:tr h="579100">
                <a:tc>
                  <a:txBody>
                    <a:bodyPr/>
                    <a:lstStyle/>
                    <a:p>
                      <a:pPr indent="0" lvl="0" marL="0" rtl="0" algn="ctr">
                        <a:spcBef>
                          <a:spcPts val="0"/>
                        </a:spcBef>
                        <a:spcAft>
                          <a:spcPts val="0"/>
                        </a:spcAft>
                        <a:buNone/>
                      </a:pPr>
                      <a:r>
                        <a:rPr lang="es" sz="1300">
                          <a:solidFill>
                            <a:schemeClr val="lt1"/>
                          </a:solidFill>
                        </a:rPr>
                        <a:t>Actualización por escritura </a:t>
                      </a:r>
                      <a:r>
                        <a:rPr b="1" lang="es" sz="1300">
                          <a:solidFill>
                            <a:schemeClr val="accent2"/>
                          </a:solidFill>
                        </a:rPr>
                        <a:t>inmediata</a:t>
                      </a:r>
                      <a:endParaRPr b="1" sz="1300">
                        <a:solidFill>
                          <a:schemeClr val="accent2"/>
                        </a:solidFill>
                      </a:endParaRPr>
                    </a:p>
                  </a:txBody>
                  <a:tcPr marT="91425" marB="91425" marR="91425" marL="91425"/>
                </a:tc>
                <a:tc>
                  <a:txBody>
                    <a:bodyPr/>
                    <a:lstStyle/>
                    <a:p>
                      <a:pPr indent="0" lvl="0" marL="0" rtl="0" algn="ctr">
                        <a:spcBef>
                          <a:spcPts val="0"/>
                        </a:spcBef>
                        <a:spcAft>
                          <a:spcPts val="0"/>
                        </a:spcAft>
                        <a:buNone/>
                      </a:pPr>
                      <a:r>
                        <a:rPr lang="es" sz="1300">
                          <a:solidFill>
                            <a:schemeClr val="lt1"/>
                          </a:solidFill>
                        </a:rPr>
                        <a:t>Actualización por escritura </a:t>
                      </a:r>
                      <a:r>
                        <a:rPr b="1" lang="es" sz="1300">
                          <a:solidFill>
                            <a:schemeClr val="accent2"/>
                          </a:solidFill>
                        </a:rPr>
                        <a:t>diferida</a:t>
                      </a:r>
                      <a:endParaRPr b="1" sz="1300">
                        <a:solidFill>
                          <a:schemeClr val="accent2"/>
                        </a:solidFill>
                      </a:endParaRPr>
                    </a:p>
                  </a:txBody>
                  <a:tcPr marT="91425" marB="91425" marR="91425" marL="91425"/>
                </a:tc>
                <a:tc>
                  <a:txBody>
                    <a:bodyPr/>
                    <a:lstStyle/>
                    <a:p>
                      <a:pPr indent="0" lvl="0" marL="0" rtl="0" algn="ctr">
                        <a:spcBef>
                          <a:spcPts val="0"/>
                        </a:spcBef>
                        <a:spcAft>
                          <a:spcPts val="0"/>
                        </a:spcAft>
                        <a:buNone/>
                      </a:pPr>
                      <a:r>
                        <a:rPr lang="es" sz="1300">
                          <a:solidFill>
                            <a:schemeClr val="lt1"/>
                          </a:solidFill>
                        </a:rPr>
                        <a:t>Actualización por escritura </a:t>
                      </a:r>
                      <a:r>
                        <a:rPr b="1" lang="es" sz="1300">
                          <a:solidFill>
                            <a:schemeClr val="accent2"/>
                          </a:solidFill>
                        </a:rPr>
                        <a:t>obligada</a:t>
                      </a:r>
                      <a:endParaRPr b="1" sz="1300">
                        <a:solidFill>
                          <a:schemeClr val="accent2"/>
                        </a:solidFill>
                      </a:endParaRPr>
                    </a:p>
                  </a:txBody>
                  <a:tcPr marT="91425" marB="91425" marR="91425" marL="91425"/>
                </a:tc>
              </a:tr>
              <a:tr h="2363725">
                <a:tc>
                  <a:txBody>
                    <a:bodyPr/>
                    <a:lstStyle/>
                    <a:p>
                      <a:pPr indent="-298450" lvl="0" marL="457200" rtl="0" algn="l">
                        <a:spcBef>
                          <a:spcPts val="0"/>
                        </a:spcBef>
                        <a:spcAft>
                          <a:spcPts val="0"/>
                        </a:spcAft>
                        <a:buSzPts val="1100"/>
                        <a:buChar char="●"/>
                      </a:pPr>
                      <a:r>
                        <a:rPr lang="es" sz="1100"/>
                        <a:t>Una vez modificada la caché, esta manda una orden al bus de sistema, se transfiere la información a la CPU y este </a:t>
                      </a:r>
                      <a:r>
                        <a:rPr lang="es" sz="1100"/>
                        <a:t>actualizará</a:t>
                      </a:r>
                      <a:r>
                        <a:rPr lang="es" sz="1100"/>
                        <a:t> la MP.</a:t>
                      </a:r>
                      <a:endParaRPr sz="1100"/>
                    </a:p>
                    <a:p>
                      <a:pPr indent="-298450" lvl="0" marL="457200" rtl="0" algn="l">
                        <a:spcBef>
                          <a:spcPts val="0"/>
                        </a:spcBef>
                        <a:spcAft>
                          <a:spcPts val="0"/>
                        </a:spcAft>
                        <a:buSzPts val="1100"/>
                        <a:buChar char="●"/>
                      </a:pPr>
                      <a:r>
                        <a:rPr lang="es" sz="1100"/>
                        <a:t>Genera una escritura de la CPU en la MP continúa, ya que la escritura en caché es continúa.</a:t>
                      </a:r>
                      <a:endParaRPr sz="1100"/>
                    </a:p>
                    <a:p>
                      <a:pPr indent="-298450" lvl="0" marL="457200" rtl="0" algn="l">
                        <a:spcBef>
                          <a:spcPts val="0"/>
                        </a:spcBef>
                        <a:spcAft>
                          <a:spcPts val="0"/>
                        </a:spcAft>
                        <a:buSzPts val="1100"/>
                        <a:buChar char="●"/>
                      </a:pPr>
                      <a:r>
                        <a:rPr lang="es" sz="1100"/>
                        <a:t>Puede bloquear el bus de sistema</a:t>
                      </a:r>
                      <a:endParaRPr sz="1100"/>
                    </a:p>
                    <a:p>
                      <a:pPr indent="-298450" lvl="0" marL="457200" rtl="0" algn="l">
                        <a:spcBef>
                          <a:spcPts val="0"/>
                        </a:spcBef>
                        <a:spcAft>
                          <a:spcPts val="0"/>
                        </a:spcAft>
                        <a:buSzPts val="1100"/>
                        <a:buChar char="●"/>
                      </a:pPr>
                      <a:r>
                        <a:rPr lang="es" sz="1100"/>
                        <a:t>Disminuye el rendimiento</a:t>
                      </a:r>
                      <a:endParaRPr sz="1100"/>
                    </a:p>
                  </a:txBody>
                  <a:tcPr marT="91425" marB="91425" marR="91425" marL="91425"/>
                </a:tc>
                <a:tc>
                  <a:txBody>
                    <a:bodyPr/>
                    <a:lstStyle/>
                    <a:p>
                      <a:pPr indent="-298450" lvl="0" marL="457200" rtl="0" algn="l">
                        <a:spcBef>
                          <a:spcPts val="0"/>
                        </a:spcBef>
                        <a:spcAft>
                          <a:spcPts val="0"/>
                        </a:spcAft>
                        <a:buSzPts val="1100"/>
                        <a:buChar char="●"/>
                      </a:pPr>
                      <a:r>
                        <a:rPr lang="es" sz="1100"/>
                        <a:t>La caché dispone de registros intermedios donde carga temporalmente las modificaciones que ha habido</a:t>
                      </a:r>
                      <a:endParaRPr sz="1100"/>
                    </a:p>
                    <a:p>
                      <a:pPr indent="-298450" lvl="0" marL="457200" rtl="0" algn="l">
                        <a:spcBef>
                          <a:spcPts val="0"/>
                        </a:spcBef>
                        <a:spcAft>
                          <a:spcPts val="0"/>
                        </a:spcAft>
                        <a:buSzPts val="1100"/>
                        <a:buChar char="●"/>
                      </a:pPr>
                      <a:r>
                        <a:rPr lang="es" sz="1100"/>
                        <a:t>Actualiza la memoria principal una vez el bus de sistema este libre</a:t>
                      </a:r>
                      <a:endParaRPr sz="1100"/>
                    </a:p>
                    <a:p>
                      <a:pPr indent="-298450" lvl="0" marL="457200" rtl="0" algn="l">
                        <a:spcBef>
                          <a:spcPts val="0"/>
                        </a:spcBef>
                        <a:spcAft>
                          <a:spcPts val="0"/>
                        </a:spcAft>
                        <a:buSzPts val="1100"/>
                        <a:buChar char="●"/>
                      </a:pPr>
                      <a:r>
                        <a:rPr lang="es" sz="1100"/>
                        <a:t>Puede existir falta de coherencia mientras el bus de sistema se encuentra ocupado</a:t>
                      </a:r>
                      <a:endParaRPr sz="1100"/>
                    </a:p>
                    <a:p>
                      <a:pPr indent="-298450" lvl="0" marL="457200" rtl="0" algn="l">
                        <a:spcBef>
                          <a:spcPts val="0"/>
                        </a:spcBef>
                        <a:spcAft>
                          <a:spcPts val="0"/>
                        </a:spcAft>
                        <a:buSzPts val="1100"/>
                        <a:buChar char="●"/>
                      </a:pPr>
                      <a:r>
                        <a:rPr lang="es" sz="1100"/>
                        <a:t>Es más óptimo que la inmediata pero presenta una pequeña ventana de error</a:t>
                      </a:r>
                      <a:endParaRPr sz="1100"/>
                    </a:p>
                  </a:txBody>
                  <a:tcPr marT="91425" marB="91425" marR="91425" marL="91425"/>
                </a:tc>
                <a:tc>
                  <a:txBody>
                    <a:bodyPr/>
                    <a:lstStyle/>
                    <a:p>
                      <a:pPr indent="-298450" lvl="0" marL="457200" rtl="0" algn="l">
                        <a:spcBef>
                          <a:spcPts val="0"/>
                        </a:spcBef>
                        <a:spcAft>
                          <a:spcPts val="0"/>
                        </a:spcAft>
                        <a:buSzPts val="1100"/>
                        <a:buChar char="●"/>
                      </a:pPr>
                      <a:r>
                        <a:rPr lang="es" sz="1100"/>
                        <a:t>Se produce únicamente cuando no queda de otra.</a:t>
                      </a:r>
                      <a:endParaRPr sz="1100"/>
                    </a:p>
                    <a:p>
                      <a:pPr indent="-298450" lvl="0" marL="457200" rtl="0" algn="l">
                        <a:spcBef>
                          <a:spcPts val="0"/>
                        </a:spcBef>
                        <a:spcAft>
                          <a:spcPts val="0"/>
                        </a:spcAft>
                        <a:buSzPts val="1100"/>
                        <a:buChar char="●"/>
                      </a:pPr>
                      <a:r>
                        <a:rPr lang="es" sz="1100"/>
                        <a:t>Existen dos razones por las cuales se considera obligatorio actualizar:</a:t>
                      </a:r>
                      <a:endParaRPr sz="1100"/>
                    </a:p>
                    <a:p>
                      <a:pPr indent="-298450" lvl="0" marL="457200" rtl="0" algn="l">
                        <a:spcBef>
                          <a:spcPts val="0"/>
                        </a:spcBef>
                        <a:spcAft>
                          <a:spcPts val="0"/>
                        </a:spcAft>
                        <a:buSzPts val="1100"/>
                        <a:buChar char="●"/>
                      </a:pPr>
                      <a:r>
                        <a:rPr lang="es" sz="1100"/>
                        <a:t>La primera es que se accede una posición en memoria principal que se encuentra modificada en caché</a:t>
                      </a:r>
                      <a:endParaRPr sz="1100"/>
                    </a:p>
                    <a:p>
                      <a:pPr indent="-298450" lvl="0" marL="457200" rtl="0" algn="l">
                        <a:spcBef>
                          <a:spcPts val="0"/>
                        </a:spcBef>
                        <a:spcAft>
                          <a:spcPts val="0"/>
                        </a:spcAft>
                        <a:buSzPts val="1100"/>
                        <a:buChar char="●"/>
                      </a:pPr>
                      <a:r>
                        <a:rPr lang="es" sz="1100"/>
                        <a:t>La segunda es que se debe eliminar una </a:t>
                      </a:r>
                      <a:r>
                        <a:rPr lang="es" sz="1100"/>
                        <a:t>línea</a:t>
                      </a:r>
                      <a:r>
                        <a:rPr lang="es" sz="1100"/>
                        <a:t> de la memoria caché y la información de esta es distinta de la de memoria principal.</a:t>
                      </a:r>
                      <a:endParaRPr sz="1100"/>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819150" y="905500"/>
            <a:ext cx="7505700" cy="24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500"/>
              <a:t>Bien bien, otro problema resuelto, ya casi estamos. </a:t>
            </a:r>
            <a:endParaRPr sz="2500"/>
          </a:p>
          <a:p>
            <a:pPr indent="0" lvl="0" marL="0" rtl="0" algn="l">
              <a:spcBef>
                <a:spcPts val="0"/>
              </a:spcBef>
              <a:spcAft>
                <a:spcPts val="0"/>
              </a:spcAft>
              <a:buNone/>
            </a:pPr>
            <a:r>
              <a:t/>
            </a:r>
            <a:endParaRPr/>
          </a:p>
          <a:p>
            <a:pPr indent="0" lvl="0" marL="0" rtl="0" algn="l">
              <a:spcBef>
                <a:spcPts val="0"/>
              </a:spcBef>
              <a:spcAft>
                <a:spcPts val="0"/>
              </a:spcAft>
              <a:buNone/>
            </a:pPr>
            <a:r>
              <a:rPr lang="es" sz="1288"/>
              <a:t>Pero ahora, </a:t>
            </a:r>
            <a:r>
              <a:rPr b="1" lang="es" sz="1288"/>
              <a:t>¿Cómo conectamos a la memoria caché?</a:t>
            </a:r>
            <a:endParaRPr b="1" sz="1288"/>
          </a:p>
        </p:txBody>
      </p:sp>
      <p:sp>
        <p:nvSpPr>
          <p:cNvPr id="326" name="Google Shape;326;p40"/>
          <p:cNvSpPr txBox="1"/>
          <p:nvPr/>
        </p:nvSpPr>
        <p:spPr>
          <a:xfrm>
            <a:off x="890950" y="3286725"/>
            <a:ext cx="7075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Calibri"/>
              <a:ea typeface="Calibri"/>
              <a:cs typeface="Calibri"/>
              <a:sym typeface="Calibri"/>
            </a:endParaRPr>
          </a:p>
        </p:txBody>
      </p:sp>
      <p:sp>
        <p:nvSpPr>
          <p:cNvPr id="327" name="Google Shape;327;p40"/>
          <p:cNvSpPr txBox="1"/>
          <p:nvPr/>
        </p:nvSpPr>
        <p:spPr>
          <a:xfrm>
            <a:off x="849850" y="2478150"/>
            <a:ext cx="7157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2"/>
                </a:solidFill>
                <a:latin typeface="Calibri"/>
                <a:ea typeface="Calibri"/>
                <a:cs typeface="Calibri"/>
                <a:sym typeface="Calibri"/>
              </a:rPr>
              <a:t>Hoy en día existen dos tipos de conexionado para la memoria caché, uno es en </a:t>
            </a:r>
            <a:r>
              <a:rPr b="1" lang="es">
                <a:solidFill>
                  <a:schemeClr val="lt1"/>
                </a:solidFill>
                <a:latin typeface="Calibri"/>
                <a:ea typeface="Calibri"/>
                <a:cs typeface="Calibri"/>
                <a:sym typeface="Calibri"/>
              </a:rPr>
              <a:t>serie</a:t>
            </a:r>
            <a:r>
              <a:rPr lang="es">
                <a:solidFill>
                  <a:schemeClr val="lt1"/>
                </a:solidFill>
                <a:latin typeface="Calibri"/>
                <a:ea typeface="Calibri"/>
                <a:cs typeface="Calibri"/>
                <a:sym typeface="Calibri"/>
              </a:rPr>
              <a:t> </a:t>
            </a:r>
            <a:r>
              <a:rPr lang="es">
                <a:solidFill>
                  <a:schemeClr val="dk2"/>
                </a:solidFill>
                <a:latin typeface="Calibri"/>
                <a:ea typeface="Calibri"/>
                <a:cs typeface="Calibri"/>
                <a:sym typeface="Calibri"/>
              </a:rPr>
              <a:t>y otro es en </a:t>
            </a:r>
            <a:r>
              <a:rPr b="1" lang="es">
                <a:solidFill>
                  <a:schemeClr val="lt1"/>
                </a:solidFill>
                <a:latin typeface="Calibri"/>
                <a:ea typeface="Calibri"/>
                <a:cs typeface="Calibri"/>
                <a:sym typeface="Calibri"/>
              </a:rPr>
              <a:t>paralelo</a:t>
            </a:r>
            <a:r>
              <a:rPr lang="es">
                <a:solidFill>
                  <a:schemeClr val="dk2"/>
                </a:solidFill>
                <a:latin typeface="Calibri"/>
                <a:ea typeface="Calibri"/>
                <a:cs typeface="Calibri"/>
                <a:sym typeface="Calibri"/>
              </a:rPr>
              <a:t>. </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lang="es">
                <a:solidFill>
                  <a:schemeClr val="dk2"/>
                </a:solidFill>
                <a:latin typeface="Calibri"/>
                <a:ea typeface="Calibri"/>
                <a:cs typeface="Calibri"/>
                <a:sym typeface="Calibri"/>
              </a:rPr>
              <a:t>Las principales diferencia van a estar en la </a:t>
            </a:r>
            <a:r>
              <a:rPr i="1" lang="es">
                <a:solidFill>
                  <a:schemeClr val="dk2"/>
                </a:solidFill>
                <a:latin typeface="Calibri"/>
                <a:ea typeface="Calibri"/>
                <a:cs typeface="Calibri"/>
                <a:sym typeface="Calibri"/>
              </a:rPr>
              <a:t>velocidad de tiempo de acceso a memoria.</a:t>
            </a:r>
            <a:endParaRPr i="1">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lang="es">
                <a:solidFill>
                  <a:schemeClr val="dk2"/>
                </a:solidFill>
                <a:latin typeface="Calibri"/>
                <a:ea typeface="Calibri"/>
                <a:cs typeface="Calibri"/>
                <a:sym typeface="Calibri"/>
              </a:rPr>
              <a:t>Veamos </a:t>
            </a:r>
            <a:r>
              <a:rPr lang="es">
                <a:solidFill>
                  <a:schemeClr val="dk2"/>
                </a:solidFill>
                <a:latin typeface="Calibri"/>
                <a:ea typeface="Calibri"/>
                <a:cs typeface="Calibri"/>
                <a:sym typeface="Calibri"/>
              </a:rPr>
              <a:t>algún</a:t>
            </a:r>
            <a:r>
              <a:rPr lang="es">
                <a:solidFill>
                  <a:schemeClr val="dk2"/>
                </a:solidFill>
                <a:latin typeface="Calibri"/>
                <a:ea typeface="Calibri"/>
                <a:cs typeface="Calibri"/>
                <a:sym typeface="Calibri"/>
              </a:rPr>
              <a:t> esquema, ventajas y desventajas de cada uno de ellos</a:t>
            </a:r>
            <a:endParaRPr>
              <a:solidFill>
                <a:schemeClr val="dk2"/>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type="title"/>
          </p:nvPr>
        </p:nvSpPr>
        <p:spPr>
          <a:xfrm>
            <a:off x="819150" y="501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Conexión en </a:t>
            </a:r>
            <a:r>
              <a:rPr b="1" lang="es"/>
              <a:t>serie </a:t>
            </a:r>
            <a:r>
              <a:rPr lang="es"/>
              <a:t>de la memoria caché</a:t>
            </a:r>
            <a:endParaRPr/>
          </a:p>
        </p:txBody>
      </p:sp>
      <p:pic>
        <p:nvPicPr>
          <p:cNvPr id="333" name="Google Shape;333;p41"/>
          <p:cNvPicPr preferRelativeResize="0"/>
          <p:nvPr/>
        </p:nvPicPr>
        <p:blipFill>
          <a:blip r:embed="rId3">
            <a:alphaModFix/>
          </a:blip>
          <a:stretch>
            <a:fillRect/>
          </a:stretch>
        </p:blipFill>
        <p:spPr>
          <a:xfrm>
            <a:off x="901475" y="1332675"/>
            <a:ext cx="4457426" cy="3201725"/>
          </a:xfrm>
          <a:prstGeom prst="rect">
            <a:avLst/>
          </a:prstGeom>
          <a:noFill/>
          <a:ln>
            <a:noFill/>
          </a:ln>
        </p:spPr>
      </p:pic>
      <p:sp>
        <p:nvSpPr>
          <p:cNvPr id="334" name="Google Shape;334;p41"/>
          <p:cNvSpPr txBox="1"/>
          <p:nvPr/>
        </p:nvSpPr>
        <p:spPr>
          <a:xfrm>
            <a:off x="5682550" y="1295225"/>
            <a:ext cx="3054600" cy="315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Ventajas:</a:t>
            </a:r>
            <a:endParaRPr>
              <a:latin typeface="Calibri"/>
              <a:ea typeface="Calibri"/>
              <a:cs typeface="Calibri"/>
              <a:sym typeface="Calibri"/>
            </a:endParaRPr>
          </a:p>
          <a:p>
            <a:pPr indent="-298450" lvl="0" marL="457200" rtl="0" algn="l">
              <a:spcBef>
                <a:spcPts val="0"/>
              </a:spcBef>
              <a:spcAft>
                <a:spcPts val="0"/>
              </a:spcAft>
              <a:buSzPts val="1100"/>
              <a:buFont typeface="Calibri"/>
              <a:buChar char="●"/>
            </a:pPr>
            <a:r>
              <a:rPr lang="es" sz="1100">
                <a:latin typeface="Calibri"/>
                <a:ea typeface="Calibri"/>
                <a:cs typeface="Calibri"/>
                <a:sym typeface="Calibri"/>
              </a:rPr>
              <a:t>Cada vez que la información solicitada se encuentre en memoria caché, el tiempo total de acceso es muy reducido.</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s" sz="1100">
                <a:latin typeface="Calibri"/>
                <a:ea typeface="Calibri"/>
                <a:cs typeface="Calibri"/>
                <a:sym typeface="Calibri"/>
              </a:rPr>
              <a:t>También</a:t>
            </a:r>
            <a:r>
              <a:rPr lang="es" sz="1100">
                <a:latin typeface="Calibri"/>
                <a:ea typeface="Calibri"/>
                <a:cs typeface="Calibri"/>
                <a:sym typeface="Calibri"/>
              </a:rPr>
              <a:t> se </a:t>
            </a:r>
            <a:r>
              <a:rPr lang="es" sz="1100">
                <a:latin typeface="Calibri"/>
                <a:ea typeface="Calibri"/>
                <a:cs typeface="Calibri"/>
                <a:sym typeface="Calibri"/>
              </a:rPr>
              <a:t>evitará</a:t>
            </a:r>
            <a:r>
              <a:rPr lang="es" sz="1100">
                <a:latin typeface="Calibri"/>
                <a:ea typeface="Calibri"/>
                <a:cs typeface="Calibri"/>
                <a:sym typeface="Calibri"/>
              </a:rPr>
              <a:t> usar el bus de sistema cuando el dato se encuentre en memoria caché, ya que </a:t>
            </a:r>
            <a:r>
              <a:rPr lang="es" sz="1100">
                <a:latin typeface="Calibri"/>
                <a:ea typeface="Calibri"/>
                <a:cs typeface="Calibri"/>
                <a:sym typeface="Calibri"/>
              </a:rPr>
              <a:t>él</a:t>
            </a:r>
            <a:r>
              <a:rPr lang="es" sz="1100">
                <a:latin typeface="Calibri"/>
                <a:ea typeface="Calibri"/>
                <a:cs typeface="Calibri"/>
                <a:sym typeface="Calibri"/>
              </a:rPr>
              <a:t> µP no se encuentra conectado a este.</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s" sz="1100">
                <a:latin typeface="Calibri"/>
                <a:ea typeface="Calibri"/>
                <a:cs typeface="Calibri"/>
                <a:sym typeface="Calibri"/>
              </a:rPr>
              <a:t>Permite el </a:t>
            </a:r>
            <a:r>
              <a:rPr b="1" lang="es" sz="1100">
                <a:latin typeface="Calibri"/>
                <a:ea typeface="Calibri"/>
                <a:cs typeface="Calibri"/>
                <a:sym typeface="Calibri"/>
              </a:rPr>
              <a:t>paralelismo</a:t>
            </a:r>
            <a:r>
              <a:rPr lang="es" sz="1100">
                <a:latin typeface="Calibri"/>
                <a:ea typeface="Calibri"/>
                <a:cs typeface="Calibri"/>
                <a:sym typeface="Calibri"/>
              </a:rPr>
              <a:t>.</a:t>
            </a:r>
            <a:br>
              <a:rPr lang="es" sz="1100">
                <a:latin typeface="Calibri"/>
                <a:ea typeface="Calibri"/>
                <a:cs typeface="Calibri"/>
                <a:sym typeface="Calibri"/>
              </a:rPr>
            </a:br>
            <a:endParaRPr sz="1100">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Desventajas:</a:t>
            </a:r>
            <a:endParaRPr>
              <a:latin typeface="Calibri"/>
              <a:ea typeface="Calibri"/>
              <a:cs typeface="Calibri"/>
              <a:sym typeface="Calibri"/>
            </a:endParaRPr>
          </a:p>
          <a:p>
            <a:pPr indent="-298450" lvl="0" marL="457200" rtl="0" algn="l">
              <a:spcBef>
                <a:spcPts val="0"/>
              </a:spcBef>
              <a:spcAft>
                <a:spcPts val="0"/>
              </a:spcAft>
              <a:buSzPts val="1100"/>
              <a:buFont typeface="Calibri"/>
              <a:buChar char="●"/>
            </a:pPr>
            <a:r>
              <a:rPr lang="es" sz="1100">
                <a:latin typeface="Calibri"/>
                <a:ea typeface="Calibri"/>
                <a:cs typeface="Calibri"/>
                <a:sym typeface="Calibri"/>
              </a:rPr>
              <a:t>La memoria caché es de uso obligatorio, com se puede visualizar en el esquema</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s" sz="1100">
                <a:latin typeface="Calibri"/>
                <a:ea typeface="Calibri"/>
                <a:cs typeface="Calibri"/>
                <a:sym typeface="Calibri"/>
              </a:rPr>
              <a:t>La penalización de tiempo en el peor de los casos siempre va a ser la suma de los tiempos de acceso a cada una de las memorias que participen de la </a:t>
            </a:r>
            <a:r>
              <a:rPr lang="es" sz="1100">
                <a:latin typeface="Calibri"/>
                <a:ea typeface="Calibri"/>
                <a:cs typeface="Calibri"/>
                <a:sym typeface="Calibri"/>
              </a:rPr>
              <a:t>jerarquía</a:t>
            </a:r>
            <a:endParaRPr sz="11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aphicFrame>
        <p:nvGraphicFramePr>
          <p:cNvPr id="140" name="Google Shape;140;p15"/>
          <p:cNvGraphicFramePr/>
          <p:nvPr/>
        </p:nvGraphicFramePr>
        <p:xfrm>
          <a:off x="937500" y="1126797"/>
          <a:ext cx="3000000" cy="3000000"/>
        </p:xfrm>
        <a:graphic>
          <a:graphicData uri="http://schemas.openxmlformats.org/drawingml/2006/table">
            <a:tbl>
              <a:tblPr>
                <a:noFill/>
                <a:tableStyleId>{A8ACA7BA-FB11-47A3-ACB3-242CF9453250}</a:tableStyleId>
              </a:tblPr>
              <a:tblGrid>
                <a:gridCol w="1817250"/>
                <a:gridCol w="1817250"/>
                <a:gridCol w="1817250"/>
                <a:gridCol w="1817250"/>
              </a:tblGrid>
              <a:tr h="420325">
                <a:tc>
                  <a:txBody>
                    <a:bodyPr/>
                    <a:lstStyle/>
                    <a:p>
                      <a:pPr indent="0" lvl="0" marL="0" rtl="0" algn="l">
                        <a:spcBef>
                          <a:spcPts val="0"/>
                        </a:spcBef>
                        <a:spcAft>
                          <a:spcPts val="0"/>
                        </a:spcAft>
                        <a:buNone/>
                      </a:pPr>
                      <a:r>
                        <a:rPr lang="es"/>
                        <a:t>Número de Etapa</a:t>
                      </a:r>
                      <a:endParaRPr/>
                    </a:p>
                  </a:txBody>
                  <a:tcPr marT="91425" marB="91425" marR="91425" marL="91425"/>
                </a:tc>
                <a:tc>
                  <a:txBody>
                    <a:bodyPr/>
                    <a:lstStyle/>
                    <a:p>
                      <a:pPr indent="0" lvl="0" marL="0" rtl="0" algn="l">
                        <a:spcBef>
                          <a:spcPts val="0"/>
                        </a:spcBef>
                        <a:spcAft>
                          <a:spcPts val="0"/>
                        </a:spcAft>
                        <a:buNone/>
                      </a:pPr>
                      <a:r>
                        <a:rPr lang="es"/>
                        <a:t>Nombre</a:t>
                      </a:r>
                      <a:endParaRPr/>
                    </a:p>
                  </a:txBody>
                  <a:tcPr marT="91425" marB="91425" marR="91425" marL="91425"/>
                </a:tc>
                <a:tc>
                  <a:txBody>
                    <a:bodyPr/>
                    <a:lstStyle/>
                    <a:p>
                      <a:pPr indent="0" lvl="0" marL="0" rtl="0" algn="l">
                        <a:spcBef>
                          <a:spcPts val="0"/>
                        </a:spcBef>
                        <a:spcAft>
                          <a:spcPts val="0"/>
                        </a:spcAft>
                        <a:buNone/>
                      </a:pPr>
                      <a:r>
                        <a:rPr lang="es"/>
                        <a:t>Lugar</a:t>
                      </a:r>
                      <a:endParaRPr/>
                    </a:p>
                  </a:txBody>
                  <a:tcPr marT="91425" marB="91425" marR="91425" marL="91425"/>
                </a:tc>
                <a:tc>
                  <a:txBody>
                    <a:bodyPr/>
                    <a:lstStyle/>
                    <a:p>
                      <a:pPr indent="0" lvl="0" marL="0" rtl="0" algn="l">
                        <a:spcBef>
                          <a:spcPts val="0"/>
                        </a:spcBef>
                        <a:spcAft>
                          <a:spcPts val="0"/>
                        </a:spcAft>
                        <a:buNone/>
                      </a:pPr>
                      <a:r>
                        <a:rPr lang="es"/>
                        <a:t>Tiempo</a:t>
                      </a:r>
                      <a:endParaRPr/>
                    </a:p>
                  </a:txBody>
                  <a:tcPr marT="91425" marB="91425" marR="91425" marL="91425"/>
                </a:tc>
              </a:tr>
              <a:tr h="646650">
                <a:tc>
                  <a:txBody>
                    <a:bodyPr/>
                    <a:lstStyle/>
                    <a:p>
                      <a:pPr indent="0" lvl="0" marL="0" rtl="0" algn="l">
                        <a:spcBef>
                          <a:spcPts val="0"/>
                        </a:spcBef>
                        <a:spcAft>
                          <a:spcPts val="0"/>
                        </a:spcAft>
                        <a:buNone/>
                      </a:pPr>
                      <a:r>
                        <a:rPr lang="es"/>
                        <a:t>1</a:t>
                      </a:r>
                      <a:endParaRPr/>
                    </a:p>
                  </a:txBody>
                  <a:tcPr marT="91425" marB="91425" marR="91425" marL="91425"/>
                </a:tc>
                <a:tc>
                  <a:txBody>
                    <a:bodyPr/>
                    <a:lstStyle/>
                    <a:p>
                      <a:pPr indent="0" lvl="0" marL="0" rtl="0" algn="l">
                        <a:spcBef>
                          <a:spcPts val="0"/>
                        </a:spcBef>
                        <a:spcAft>
                          <a:spcPts val="0"/>
                        </a:spcAft>
                        <a:buNone/>
                      </a:pPr>
                      <a:r>
                        <a:rPr lang="es"/>
                        <a:t>Búsqueda de la instrucción</a:t>
                      </a:r>
                      <a:endParaRPr/>
                    </a:p>
                  </a:txBody>
                  <a:tcPr marT="91425" marB="91425" marR="91425" marL="91425"/>
                </a:tc>
                <a:tc>
                  <a:txBody>
                    <a:bodyPr/>
                    <a:lstStyle/>
                    <a:p>
                      <a:pPr indent="0" lvl="0" marL="0" rtl="0" algn="l">
                        <a:spcBef>
                          <a:spcPts val="0"/>
                        </a:spcBef>
                        <a:spcAft>
                          <a:spcPts val="0"/>
                        </a:spcAft>
                        <a:buNone/>
                      </a:pPr>
                      <a:r>
                        <a:rPr lang="es">
                          <a:solidFill>
                            <a:schemeClr val="accent2"/>
                          </a:solidFill>
                        </a:rPr>
                        <a:t>Memoria Principal</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s"/>
                        <a:t>50ns  🐢🐢</a:t>
                      </a:r>
                      <a:endParaRPr/>
                    </a:p>
                  </a:txBody>
                  <a:tcPr marT="91425" marB="91425" marR="91425" marL="91425"/>
                </a:tc>
              </a:tr>
              <a:tr h="646650">
                <a:tc>
                  <a:txBody>
                    <a:bodyPr/>
                    <a:lstStyle/>
                    <a:p>
                      <a:pPr indent="0" lvl="0" marL="0" rtl="0" algn="l">
                        <a:spcBef>
                          <a:spcPts val="0"/>
                        </a:spcBef>
                        <a:spcAft>
                          <a:spcPts val="0"/>
                        </a:spcAft>
                        <a:buNone/>
                      </a:pPr>
                      <a:r>
                        <a:rPr lang="es"/>
                        <a:t>2</a:t>
                      </a:r>
                      <a:endParaRPr/>
                    </a:p>
                  </a:txBody>
                  <a:tcPr marT="91425" marB="91425" marR="91425" marL="91425"/>
                </a:tc>
                <a:tc>
                  <a:txBody>
                    <a:bodyPr/>
                    <a:lstStyle/>
                    <a:p>
                      <a:pPr indent="0" lvl="0" marL="0" rtl="0" algn="l">
                        <a:spcBef>
                          <a:spcPts val="0"/>
                        </a:spcBef>
                        <a:spcAft>
                          <a:spcPts val="0"/>
                        </a:spcAft>
                        <a:buNone/>
                      </a:pPr>
                      <a:r>
                        <a:rPr lang="es"/>
                        <a:t>Decodificación de la instrucción</a:t>
                      </a:r>
                      <a:endParaRPr/>
                    </a:p>
                  </a:txBody>
                  <a:tcPr marT="91425" marB="91425" marR="91425" marL="91425"/>
                </a:tc>
                <a:tc>
                  <a:txBody>
                    <a:bodyPr/>
                    <a:lstStyle/>
                    <a:p>
                      <a:pPr indent="0" lvl="0" marL="0" rtl="0" algn="l">
                        <a:spcBef>
                          <a:spcPts val="0"/>
                        </a:spcBef>
                        <a:spcAft>
                          <a:spcPts val="0"/>
                        </a:spcAft>
                        <a:buNone/>
                      </a:pPr>
                      <a:r>
                        <a:rPr lang="es"/>
                        <a:t>Procesador</a:t>
                      </a:r>
                      <a:endParaRPr/>
                    </a:p>
                  </a:txBody>
                  <a:tcPr marT="91425" marB="91425" marR="91425" marL="91425"/>
                </a:tc>
                <a:tc>
                  <a:txBody>
                    <a:bodyPr/>
                    <a:lstStyle/>
                    <a:p>
                      <a:pPr indent="0" lvl="0" marL="0" rtl="0" algn="l">
                        <a:spcBef>
                          <a:spcPts val="0"/>
                        </a:spcBef>
                        <a:spcAft>
                          <a:spcPts val="0"/>
                        </a:spcAft>
                        <a:buNone/>
                      </a:pPr>
                      <a:r>
                        <a:rPr lang="es"/>
                        <a:t>2ns ⚡⚡</a:t>
                      </a:r>
                      <a:endParaRPr/>
                    </a:p>
                  </a:txBody>
                  <a:tcPr marT="91425" marB="91425" marR="91425" marL="91425"/>
                </a:tc>
              </a:tr>
              <a:tr h="646650">
                <a:tc>
                  <a:txBody>
                    <a:bodyPr/>
                    <a:lstStyle/>
                    <a:p>
                      <a:pPr indent="0" lvl="0" marL="0" rtl="0" algn="l">
                        <a:spcBef>
                          <a:spcPts val="0"/>
                        </a:spcBef>
                        <a:spcAft>
                          <a:spcPts val="0"/>
                        </a:spcAft>
                        <a:buNone/>
                      </a:pPr>
                      <a:r>
                        <a:rPr lang="es"/>
                        <a:t>3</a:t>
                      </a:r>
                      <a:endParaRPr/>
                    </a:p>
                  </a:txBody>
                  <a:tcPr marT="91425" marB="91425" marR="91425" marL="91425"/>
                </a:tc>
                <a:tc>
                  <a:txBody>
                    <a:bodyPr/>
                    <a:lstStyle/>
                    <a:p>
                      <a:pPr indent="0" lvl="0" marL="0" rtl="0" algn="l">
                        <a:spcBef>
                          <a:spcPts val="0"/>
                        </a:spcBef>
                        <a:spcAft>
                          <a:spcPts val="0"/>
                        </a:spcAft>
                        <a:buNone/>
                      </a:pPr>
                      <a:r>
                        <a:rPr lang="es"/>
                        <a:t>Búsqueda de los operando</a:t>
                      </a:r>
                      <a:endParaRPr/>
                    </a:p>
                  </a:txBody>
                  <a:tcPr marT="91425" marB="91425" marR="91425" marL="91425"/>
                </a:tc>
                <a:tc>
                  <a:txBody>
                    <a:bodyPr/>
                    <a:lstStyle/>
                    <a:p>
                      <a:pPr indent="0" lvl="0" marL="0" rtl="0" algn="l">
                        <a:spcBef>
                          <a:spcPts val="0"/>
                        </a:spcBef>
                        <a:spcAft>
                          <a:spcPts val="0"/>
                        </a:spcAft>
                        <a:buNone/>
                      </a:pPr>
                      <a:r>
                        <a:rPr lang="es">
                          <a:solidFill>
                            <a:schemeClr val="accent2"/>
                          </a:solidFill>
                        </a:rPr>
                        <a:t>Memoria Principal</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s"/>
                        <a:t>50ns  🐢🐢</a:t>
                      </a:r>
                      <a:endParaRPr/>
                    </a:p>
                  </a:txBody>
                  <a:tcPr marT="91425" marB="91425" marR="91425" marL="91425"/>
                </a:tc>
              </a:tr>
              <a:tr h="646650">
                <a:tc>
                  <a:txBody>
                    <a:bodyPr/>
                    <a:lstStyle/>
                    <a:p>
                      <a:pPr indent="0" lvl="0" marL="0" rtl="0" algn="l">
                        <a:spcBef>
                          <a:spcPts val="0"/>
                        </a:spcBef>
                        <a:spcAft>
                          <a:spcPts val="0"/>
                        </a:spcAft>
                        <a:buNone/>
                      </a:pPr>
                      <a:r>
                        <a:rPr lang="es"/>
                        <a:t>4</a:t>
                      </a:r>
                      <a:endParaRPr/>
                    </a:p>
                  </a:txBody>
                  <a:tcPr marT="91425" marB="91425" marR="91425" marL="91425"/>
                </a:tc>
                <a:tc>
                  <a:txBody>
                    <a:bodyPr/>
                    <a:lstStyle/>
                    <a:p>
                      <a:pPr indent="0" lvl="0" marL="0" rtl="0" algn="l">
                        <a:spcBef>
                          <a:spcPts val="0"/>
                        </a:spcBef>
                        <a:spcAft>
                          <a:spcPts val="0"/>
                        </a:spcAft>
                        <a:buNone/>
                      </a:pPr>
                      <a:r>
                        <a:rPr lang="es"/>
                        <a:t>Ejecución de la instrucción</a:t>
                      </a:r>
                      <a:endParaRPr/>
                    </a:p>
                  </a:txBody>
                  <a:tcPr marT="91425" marB="91425" marR="91425" marL="91425"/>
                </a:tc>
                <a:tc>
                  <a:txBody>
                    <a:bodyPr/>
                    <a:lstStyle/>
                    <a:p>
                      <a:pPr indent="0" lvl="0" marL="0" rtl="0" algn="l">
                        <a:spcBef>
                          <a:spcPts val="0"/>
                        </a:spcBef>
                        <a:spcAft>
                          <a:spcPts val="0"/>
                        </a:spcAft>
                        <a:buNone/>
                      </a:pPr>
                      <a:r>
                        <a:rPr lang="es"/>
                        <a:t>Procesador</a:t>
                      </a:r>
                      <a:endParaRPr/>
                    </a:p>
                  </a:txBody>
                  <a:tcPr marT="91425" marB="91425" marR="91425" marL="91425"/>
                </a:tc>
                <a:tc>
                  <a:txBody>
                    <a:bodyPr/>
                    <a:lstStyle/>
                    <a:p>
                      <a:pPr indent="0" lvl="0" marL="0" rtl="0" algn="l">
                        <a:spcBef>
                          <a:spcPts val="0"/>
                        </a:spcBef>
                        <a:spcAft>
                          <a:spcPts val="0"/>
                        </a:spcAft>
                        <a:buNone/>
                      </a:pPr>
                      <a:r>
                        <a:rPr lang="es"/>
                        <a:t>2ns ⚡⚡</a:t>
                      </a:r>
                      <a:endParaRPr/>
                    </a:p>
                  </a:txBody>
                  <a:tcPr marT="91425" marB="91425" marR="91425" marL="91425"/>
                </a:tc>
              </a:tr>
              <a:tr h="646650">
                <a:tc>
                  <a:txBody>
                    <a:bodyPr/>
                    <a:lstStyle/>
                    <a:p>
                      <a:pPr indent="0" lvl="0" marL="0" rtl="0" algn="l">
                        <a:spcBef>
                          <a:spcPts val="0"/>
                        </a:spcBef>
                        <a:spcAft>
                          <a:spcPts val="0"/>
                        </a:spcAft>
                        <a:buNone/>
                      </a:pPr>
                      <a:r>
                        <a:rPr lang="es"/>
                        <a:t>5</a:t>
                      </a:r>
                      <a:endParaRPr/>
                    </a:p>
                  </a:txBody>
                  <a:tcPr marT="91425" marB="91425" marR="91425" marL="91425"/>
                </a:tc>
                <a:tc>
                  <a:txBody>
                    <a:bodyPr/>
                    <a:lstStyle/>
                    <a:p>
                      <a:pPr indent="0" lvl="0" marL="0" rtl="0" algn="l">
                        <a:spcBef>
                          <a:spcPts val="0"/>
                        </a:spcBef>
                        <a:spcAft>
                          <a:spcPts val="0"/>
                        </a:spcAft>
                        <a:buNone/>
                      </a:pPr>
                      <a:r>
                        <a:rPr lang="es"/>
                        <a:t>Escritura del resultado</a:t>
                      </a:r>
                      <a:endParaRPr/>
                    </a:p>
                  </a:txBody>
                  <a:tcPr marT="91425" marB="91425" marR="91425" marL="91425"/>
                </a:tc>
                <a:tc>
                  <a:txBody>
                    <a:bodyPr/>
                    <a:lstStyle/>
                    <a:p>
                      <a:pPr indent="0" lvl="0" marL="0" rtl="0" algn="l">
                        <a:spcBef>
                          <a:spcPts val="0"/>
                        </a:spcBef>
                        <a:spcAft>
                          <a:spcPts val="0"/>
                        </a:spcAft>
                        <a:buNone/>
                      </a:pPr>
                      <a:r>
                        <a:rPr lang="es">
                          <a:solidFill>
                            <a:schemeClr val="accent2"/>
                          </a:solidFill>
                        </a:rPr>
                        <a:t>Memoria Principal</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s"/>
                        <a:t>50ns 🐢🐢</a:t>
                      </a:r>
                      <a:endParaRPr/>
                    </a:p>
                  </a:txBody>
                  <a:tcPr marT="91425" marB="91425" marR="91425" marL="91425"/>
                </a:tc>
              </a:tr>
            </a:tbl>
          </a:graphicData>
        </a:graphic>
      </p:graphicFrame>
      <p:sp>
        <p:nvSpPr>
          <p:cNvPr id="141" name="Google Shape;141;p15"/>
          <p:cNvSpPr txBox="1"/>
          <p:nvPr/>
        </p:nvSpPr>
        <p:spPr>
          <a:xfrm>
            <a:off x="898425" y="381825"/>
            <a:ext cx="7308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solidFill>
                  <a:schemeClr val="lt1"/>
                </a:solidFill>
                <a:latin typeface="Calibri"/>
                <a:ea typeface="Calibri"/>
                <a:cs typeface="Calibri"/>
                <a:sym typeface="Calibri"/>
              </a:rPr>
              <a:t>Visualización de las cinco etapas de ejecución de instrucción </a:t>
            </a:r>
            <a:endParaRPr sz="230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819150" y="501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Conexión en </a:t>
            </a:r>
            <a:r>
              <a:rPr b="1" lang="es"/>
              <a:t>paralelo </a:t>
            </a:r>
            <a:r>
              <a:rPr lang="es"/>
              <a:t>de la memoria caché</a:t>
            </a:r>
            <a:endParaRPr/>
          </a:p>
        </p:txBody>
      </p:sp>
      <p:sp>
        <p:nvSpPr>
          <p:cNvPr id="340" name="Google Shape;340;p42"/>
          <p:cNvSpPr txBox="1"/>
          <p:nvPr/>
        </p:nvSpPr>
        <p:spPr>
          <a:xfrm>
            <a:off x="5682550" y="1295225"/>
            <a:ext cx="30546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Ventajas:</a:t>
            </a:r>
            <a:endParaRPr>
              <a:latin typeface="Calibri"/>
              <a:ea typeface="Calibri"/>
              <a:cs typeface="Calibri"/>
              <a:sym typeface="Calibri"/>
            </a:endParaRPr>
          </a:p>
          <a:p>
            <a:pPr indent="-298450" lvl="0" marL="457200" rtl="0" algn="l">
              <a:spcBef>
                <a:spcPts val="0"/>
              </a:spcBef>
              <a:spcAft>
                <a:spcPts val="0"/>
              </a:spcAft>
              <a:buSzPts val="1100"/>
              <a:buFont typeface="Calibri"/>
              <a:buChar char="●"/>
            </a:pPr>
            <a:r>
              <a:rPr lang="es" sz="1100">
                <a:latin typeface="Calibri"/>
                <a:ea typeface="Calibri"/>
                <a:cs typeface="Calibri"/>
                <a:sym typeface="Calibri"/>
              </a:rPr>
              <a:t>Proporciona flexibilidad en el uso de la caché, esta se vuelve opcional.</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s" sz="1100">
                <a:latin typeface="Calibri"/>
                <a:ea typeface="Calibri"/>
                <a:cs typeface="Calibri"/>
                <a:sym typeface="Calibri"/>
              </a:rPr>
              <a:t>Las peticiones se realizan en simultáneo a la caché y memoria principal, por lo que la penalización de tiempo en el peor de los casos siempre será menor a la conectada en serie.</a:t>
            </a:r>
            <a:br>
              <a:rPr lang="es" sz="1100">
                <a:latin typeface="Calibri"/>
                <a:ea typeface="Calibri"/>
                <a:cs typeface="Calibri"/>
                <a:sym typeface="Calibri"/>
              </a:rPr>
            </a:br>
            <a:endParaRPr sz="1100">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Desventajas:</a:t>
            </a:r>
            <a:endParaRPr>
              <a:latin typeface="Calibri"/>
              <a:ea typeface="Calibri"/>
              <a:cs typeface="Calibri"/>
              <a:sym typeface="Calibri"/>
            </a:endParaRPr>
          </a:p>
          <a:p>
            <a:pPr indent="-298450" lvl="0" marL="457200" rtl="0" algn="l">
              <a:spcBef>
                <a:spcPts val="0"/>
              </a:spcBef>
              <a:spcAft>
                <a:spcPts val="0"/>
              </a:spcAft>
              <a:buSzPts val="1100"/>
              <a:buFont typeface="Calibri"/>
              <a:buChar char="●"/>
            </a:pPr>
            <a:r>
              <a:rPr lang="es" sz="1100">
                <a:latin typeface="Calibri"/>
                <a:ea typeface="Calibri"/>
                <a:cs typeface="Calibri"/>
                <a:sym typeface="Calibri"/>
              </a:rPr>
              <a:t>Dado que todas las peticiones se realizan por medio del bus de sistema este se puede </a:t>
            </a:r>
            <a:r>
              <a:rPr b="1" lang="es" sz="1100">
                <a:latin typeface="Calibri"/>
                <a:ea typeface="Calibri"/>
                <a:cs typeface="Calibri"/>
                <a:sym typeface="Calibri"/>
              </a:rPr>
              <a:t>sobrecargar </a:t>
            </a:r>
            <a:r>
              <a:rPr lang="es" sz="1100">
                <a:latin typeface="Calibri"/>
                <a:ea typeface="Calibri"/>
                <a:cs typeface="Calibri"/>
                <a:sym typeface="Calibri"/>
              </a:rPr>
              <a:t>dejando poco espacio para E/S y DMA (Directory Memory Access)</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s" sz="1100">
                <a:latin typeface="Calibri"/>
                <a:ea typeface="Calibri"/>
                <a:cs typeface="Calibri"/>
                <a:sym typeface="Calibri"/>
              </a:rPr>
              <a:t>Se ralentiza el sistema y disminuye el rendimiento</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p:txBody>
      </p:sp>
      <p:pic>
        <p:nvPicPr>
          <p:cNvPr id="341" name="Google Shape;341;p42"/>
          <p:cNvPicPr preferRelativeResize="0"/>
          <p:nvPr/>
        </p:nvPicPr>
        <p:blipFill>
          <a:blip r:embed="rId3">
            <a:alphaModFix/>
          </a:blip>
          <a:stretch>
            <a:fillRect/>
          </a:stretch>
        </p:blipFill>
        <p:spPr>
          <a:xfrm>
            <a:off x="546550" y="1325175"/>
            <a:ext cx="5136000" cy="3039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3"/>
          <p:cNvSpPr txBox="1"/>
          <p:nvPr>
            <p:ph type="title"/>
          </p:nvPr>
        </p:nvSpPr>
        <p:spPr>
          <a:xfrm>
            <a:off x="819150" y="628475"/>
            <a:ext cx="7505700" cy="38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500"/>
              <a:t>Ya tenemos toda la información que necesitamos para implementar un subsistema caché y no fallar en el intento.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s" sz="2500"/>
              <a:t>Al final, no era para tanto...</a:t>
            </a:r>
            <a:r>
              <a:rPr lang="es" sz="2500"/>
              <a:t>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b="1" lang="es" sz="2500"/>
              <a:t>Sin embargo</a:t>
            </a:r>
            <a:r>
              <a:rPr lang="es" sz="2500"/>
              <a:t>, se puede mejorar todavía más, veamos algunas </a:t>
            </a:r>
            <a:r>
              <a:rPr b="1" lang="es" sz="2500"/>
              <a:t>técnicas</a:t>
            </a:r>
            <a:r>
              <a:rPr lang="es" sz="2500"/>
              <a:t> para mejorar el rendimiento de la caché</a:t>
            </a:r>
            <a:endParaRPr sz="2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ph type="title"/>
          </p:nvPr>
        </p:nvSpPr>
        <p:spPr>
          <a:xfrm>
            <a:off x="819150" y="4712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Técnicas para mejorar el rendimiento de la caché</a:t>
            </a:r>
            <a:endParaRPr/>
          </a:p>
        </p:txBody>
      </p:sp>
      <p:sp>
        <p:nvSpPr>
          <p:cNvPr id="352" name="Google Shape;352;p44"/>
          <p:cNvSpPr txBox="1"/>
          <p:nvPr>
            <p:ph idx="1" type="body"/>
          </p:nvPr>
        </p:nvSpPr>
        <p:spPr>
          <a:xfrm>
            <a:off x="864075" y="1549000"/>
            <a:ext cx="7505700" cy="119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principales actores a atacar cuando se trata de mejorar el rendimiento de la memoria caché van a ser principalmente </a:t>
            </a:r>
            <a:r>
              <a:rPr b="1" lang="es"/>
              <a:t>aumentar la tasa de aciertos</a:t>
            </a:r>
            <a:r>
              <a:rPr lang="es"/>
              <a:t> y </a:t>
            </a:r>
            <a:r>
              <a:rPr b="1" lang="es"/>
              <a:t>disminuir el tiempo de acceso a la memoria caché</a:t>
            </a:r>
            <a:r>
              <a:rPr lang="es"/>
              <a:t>.</a:t>
            </a:r>
            <a:endParaRPr/>
          </a:p>
          <a:p>
            <a:pPr indent="0" lvl="0" marL="0" rtl="0" algn="l">
              <a:spcBef>
                <a:spcPts val="1200"/>
              </a:spcBef>
              <a:spcAft>
                <a:spcPts val="1200"/>
              </a:spcAft>
              <a:buNone/>
            </a:pPr>
            <a:r>
              <a:rPr lang="es"/>
              <a:t>Para lograr estos objetivos se implementaron dos técnicas:</a:t>
            </a:r>
            <a:endParaRPr/>
          </a:p>
        </p:txBody>
      </p:sp>
      <p:sp>
        <p:nvSpPr>
          <p:cNvPr id="353" name="Google Shape;353;p44"/>
          <p:cNvSpPr txBox="1"/>
          <p:nvPr/>
        </p:nvSpPr>
        <p:spPr>
          <a:xfrm>
            <a:off x="898450" y="2870950"/>
            <a:ext cx="21711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Calibri"/>
                <a:ea typeface="Calibri"/>
                <a:cs typeface="Calibri"/>
                <a:sym typeface="Calibri"/>
              </a:rPr>
              <a:t>Mejorar los algoritmos de carga en la caché</a:t>
            </a:r>
            <a:endParaRPr b="1">
              <a:latin typeface="Calibri"/>
              <a:ea typeface="Calibri"/>
              <a:cs typeface="Calibri"/>
              <a:sym typeface="Calibri"/>
            </a:endParaRPr>
          </a:p>
        </p:txBody>
      </p:sp>
      <p:sp>
        <p:nvSpPr>
          <p:cNvPr id="354" name="Google Shape;354;p44"/>
          <p:cNvSpPr txBox="1"/>
          <p:nvPr/>
        </p:nvSpPr>
        <p:spPr>
          <a:xfrm>
            <a:off x="898450" y="3884350"/>
            <a:ext cx="21711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Calibri"/>
                <a:ea typeface="Calibri"/>
                <a:cs typeface="Calibri"/>
                <a:sym typeface="Calibri"/>
              </a:rPr>
              <a:t>Aumentar el tamaño de la caché</a:t>
            </a:r>
            <a:endParaRPr b="1">
              <a:latin typeface="Calibri"/>
              <a:ea typeface="Calibri"/>
              <a:cs typeface="Calibri"/>
              <a:sym typeface="Calibri"/>
            </a:endParaRPr>
          </a:p>
        </p:txBody>
      </p:sp>
      <p:cxnSp>
        <p:nvCxnSpPr>
          <p:cNvPr id="355" name="Google Shape;355;p44"/>
          <p:cNvCxnSpPr>
            <a:stCxn id="353" idx="3"/>
          </p:cNvCxnSpPr>
          <p:nvPr/>
        </p:nvCxnSpPr>
        <p:spPr>
          <a:xfrm>
            <a:off x="3069550" y="3178750"/>
            <a:ext cx="1707000" cy="3300"/>
          </a:xfrm>
          <a:prstGeom prst="straightConnector1">
            <a:avLst/>
          </a:prstGeom>
          <a:noFill/>
          <a:ln cap="flat" cmpd="sng" w="9525">
            <a:solidFill>
              <a:schemeClr val="dk2"/>
            </a:solidFill>
            <a:prstDash val="solid"/>
            <a:round/>
            <a:headEnd len="med" w="med" type="none"/>
            <a:tailEnd len="med" w="med" type="triangle"/>
          </a:ln>
        </p:spPr>
      </p:cxnSp>
      <p:cxnSp>
        <p:nvCxnSpPr>
          <p:cNvPr id="356" name="Google Shape;356;p44"/>
          <p:cNvCxnSpPr>
            <a:stCxn id="354" idx="3"/>
          </p:cNvCxnSpPr>
          <p:nvPr/>
        </p:nvCxnSpPr>
        <p:spPr>
          <a:xfrm>
            <a:off x="3069550" y="4192150"/>
            <a:ext cx="1722000" cy="810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44"/>
          <p:cNvSpPr txBox="1"/>
          <p:nvPr/>
        </p:nvSpPr>
        <p:spPr>
          <a:xfrm>
            <a:off x="4941350" y="2809300"/>
            <a:ext cx="369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Cuanto más inteligente el algoritmo, será más capaz de adaptar al programa, por lo tanto cumplira todavia mejor con los principios de localidad temporal y espacial</a:t>
            </a:r>
            <a:endParaRPr sz="1200">
              <a:solidFill>
                <a:schemeClr val="dk2"/>
              </a:solidFill>
              <a:latin typeface="Calibri"/>
              <a:ea typeface="Calibri"/>
              <a:cs typeface="Calibri"/>
              <a:sym typeface="Calibri"/>
            </a:endParaRPr>
          </a:p>
        </p:txBody>
      </p:sp>
      <p:sp>
        <p:nvSpPr>
          <p:cNvPr id="358" name="Google Shape;358;p44"/>
          <p:cNvSpPr txBox="1"/>
          <p:nvPr/>
        </p:nvSpPr>
        <p:spPr>
          <a:xfrm>
            <a:off x="4941350" y="3755300"/>
            <a:ext cx="3691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2"/>
                </a:solidFill>
                <a:latin typeface="Calibri"/>
                <a:ea typeface="Calibri"/>
                <a:cs typeface="Calibri"/>
                <a:sym typeface="Calibri"/>
              </a:rPr>
              <a:t>Como mencionamos antes, aumentar el tamaño de la memoria caché presenta ciertos riesgos. Pero si el algoritmo que utiliza se adapta al tamaño esto </a:t>
            </a:r>
            <a:r>
              <a:rPr lang="es" sz="1200">
                <a:solidFill>
                  <a:schemeClr val="dk2"/>
                </a:solidFill>
                <a:latin typeface="Calibri"/>
                <a:ea typeface="Calibri"/>
                <a:cs typeface="Calibri"/>
                <a:sym typeface="Calibri"/>
              </a:rPr>
              <a:t>podría</a:t>
            </a:r>
            <a:r>
              <a:rPr lang="es" sz="1200">
                <a:solidFill>
                  <a:schemeClr val="dk2"/>
                </a:solidFill>
                <a:latin typeface="Calibri"/>
                <a:ea typeface="Calibri"/>
                <a:cs typeface="Calibri"/>
                <a:sym typeface="Calibri"/>
              </a:rPr>
              <a:t> aumentar la presencia de la información en memoria caché</a:t>
            </a:r>
            <a:endParaRPr sz="12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23" presetSubtype="16">
                                  <p:stCondLst>
                                    <p:cond delay="0"/>
                                  </p:stCondLst>
                                  <p:childTnLst>
                                    <p:set>
                                      <p:cBhvr>
                                        <p:cTn dur="1" fill="hold">
                                          <p:stCondLst>
                                            <p:cond delay="0"/>
                                          </p:stCondLst>
                                        </p:cTn>
                                        <p:tgtEl>
                                          <p:spTgt spid="358"/>
                                        </p:tgtEl>
                                        <p:attrNameLst>
                                          <p:attrName>style.visibility</p:attrName>
                                        </p:attrNameLst>
                                      </p:cBhvr>
                                      <p:to>
                                        <p:strVal val="visible"/>
                                      </p:to>
                                    </p:set>
                                    <p:anim calcmode="lin" valueType="num">
                                      <p:cBhvr additive="base">
                                        <p:cTn dur="1000"/>
                                        <p:tgtEl>
                                          <p:spTgt spid="358"/>
                                        </p:tgtEl>
                                        <p:attrNameLst>
                                          <p:attrName>ppt_w</p:attrName>
                                        </p:attrNameLst>
                                      </p:cBhvr>
                                      <p:tavLst>
                                        <p:tav fmla="" tm="0">
                                          <p:val>
                                            <p:strVal val="0"/>
                                          </p:val>
                                        </p:tav>
                                        <p:tav fmla="" tm="100000">
                                          <p:val>
                                            <p:strVal val="#ppt_w"/>
                                          </p:val>
                                        </p:tav>
                                      </p:tavLst>
                                    </p:anim>
                                    <p:anim calcmode="lin" valueType="num">
                                      <p:cBhvr additive="base">
                                        <p:cTn dur="1000"/>
                                        <p:tgtEl>
                                          <p:spTgt spid="35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ph type="title"/>
          </p:nvPr>
        </p:nvSpPr>
        <p:spPr>
          <a:xfrm>
            <a:off x="819150" y="280500"/>
            <a:ext cx="7505700" cy="185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Para </a:t>
            </a:r>
            <a:r>
              <a:rPr i="1" lang="es"/>
              <a:t>aumentar </a:t>
            </a:r>
            <a:r>
              <a:rPr lang="es"/>
              <a:t>el tamaño de la memoria caché sin tener que implementar algoritmos mucho más sofisticados, se optó por un sistema de memorias cachés multinivel</a:t>
            </a:r>
            <a:endParaRPr/>
          </a:p>
        </p:txBody>
      </p:sp>
      <p:graphicFrame>
        <p:nvGraphicFramePr>
          <p:cNvPr id="364" name="Google Shape;364;p45"/>
          <p:cNvGraphicFramePr/>
          <p:nvPr/>
        </p:nvGraphicFramePr>
        <p:xfrm>
          <a:off x="544500" y="2190750"/>
          <a:ext cx="3000000" cy="3000000"/>
        </p:xfrm>
        <a:graphic>
          <a:graphicData uri="http://schemas.openxmlformats.org/drawingml/2006/table">
            <a:tbl>
              <a:tblPr>
                <a:noFill/>
                <a:tableStyleId>{A8ACA7BA-FB11-47A3-ACB3-242CF9453250}</a:tableStyleId>
              </a:tblPr>
              <a:tblGrid>
                <a:gridCol w="2692500"/>
                <a:gridCol w="2692500"/>
                <a:gridCol w="2692500"/>
              </a:tblGrid>
              <a:tr h="407650">
                <a:tc>
                  <a:txBody>
                    <a:bodyPr/>
                    <a:lstStyle/>
                    <a:p>
                      <a:pPr indent="0" lvl="0" marL="0" rtl="0" algn="l">
                        <a:spcBef>
                          <a:spcPts val="0"/>
                        </a:spcBef>
                        <a:spcAft>
                          <a:spcPts val="0"/>
                        </a:spcAft>
                        <a:buNone/>
                      </a:pPr>
                      <a:r>
                        <a:rPr lang="es">
                          <a:solidFill>
                            <a:schemeClr val="dk2"/>
                          </a:solidFill>
                        </a:rPr>
                        <a:t>Caché Primaria - L1</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s">
                          <a:solidFill>
                            <a:schemeClr val="dk2"/>
                          </a:solidFill>
                        </a:rPr>
                        <a:t>Caché Secundaria - L2</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s">
                          <a:solidFill>
                            <a:schemeClr val="dk2"/>
                          </a:solidFill>
                        </a:rPr>
                        <a:t>Caché de nivel 3 - L3</a:t>
                      </a:r>
                      <a:endParaRPr>
                        <a:solidFill>
                          <a:schemeClr val="dk2"/>
                        </a:solidFill>
                      </a:endParaRPr>
                    </a:p>
                  </a:txBody>
                  <a:tcPr marT="91425" marB="91425" marR="91425" marL="91425"/>
                </a:tc>
              </a:tr>
              <a:tr h="2222275">
                <a:tc>
                  <a:txBody>
                    <a:bodyPr/>
                    <a:lstStyle/>
                    <a:p>
                      <a:pPr indent="-304800" lvl="0" marL="457200" rtl="0" algn="l">
                        <a:spcBef>
                          <a:spcPts val="0"/>
                        </a:spcBef>
                        <a:spcAft>
                          <a:spcPts val="0"/>
                        </a:spcAft>
                        <a:buSzPts val="1200"/>
                        <a:buChar char="●"/>
                      </a:pPr>
                      <a:r>
                        <a:rPr lang="es" sz="1200"/>
                        <a:t>Integrada en el µP</a:t>
                      </a:r>
                      <a:endParaRPr sz="1200"/>
                    </a:p>
                    <a:p>
                      <a:pPr indent="-304800" lvl="0" marL="457200" rtl="0" algn="l">
                        <a:spcBef>
                          <a:spcPts val="0"/>
                        </a:spcBef>
                        <a:spcAft>
                          <a:spcPts val="0"/>
                        </a:spcAft>
                        <a:buSzPts val="1200"/>
                        <a:buChar char="●"/>
                      </a:pPr>
                      <a:r>
                        <a:rPr lang="es" sz="1200"/>
                        <a:t>Algoritmos de carga y reemplazo clásicos</a:t>
                      </a:r>
                      <a:endParaRPr sz="1200"/>
                    </a:p>
                    <a:p>
                      <a:pPr indent="-304800" lvl="0" marL="457200" rtl="0" algn="l">
                        <a:spcBef>
                          <a:spcPts val="0"/>
                        </a:spcBef>
                        <a:spcAft>
                          <a:spcPts val="0"/>
                        </a:spcAft>
                        <a:buSzPts val="1200"/>
                        <a:buChar char="●"/>
                      </a:pPr>
                      <a:r>
                        <a:rPr lang="es" sz="1200"/>
                        <a:t>Es la más rápida</a:t>
                      </a:r>
                      <a:endParaRPr sz="1200"/>
                    </a:p>
                    <a:p>
                      <a:pPr indent="-304800" lvl="0" marL="457200" rtl="0" algn="l">
                        <a:spcBef>
                          <a:spcPts val="0"/>
                        </a:spcBef>
                        <a:spcAft>
                          <a:spcPts val="0"/>
                        </a:spcAft>
                        <a:buSzPts val="1200"/>
                        <a:buChar char="●"/>
                      </a:pPr>
                      <a:r>
                        <a:rPr lang="es" sz="1200"/>
                        <a:t>Pequeño tamaño</a:t>
                      </a:r>
                      <a:endParaRPr sz="1200"/>
                    </a:p>
                    <a:p>
                      <a:pPr indent="-304800" lvl="0" marL="457200" rtl="0" algn="l">
                        <a:spcBef>
                          <a:spcPts val="0"/>
                        </a:spcBef>
                        <a:spcAft>
                          <a:spcPts val="0"/>
                        </a:spcAft>
                        <a:buSzPts val="1200"/>
                        <a:buChar char="●"/>
                      </a:pPr>
                      <a:r>
                        <a:rPr lang="es" sz="1200"/>
                        <a:t>Si no tiene el dato, pasa la petición a la memoria L2</a:t>
                      </a:r>
                      <a:endParaRPr sz="1200"/>
                    </a:p>
                  </a:txBody>
                  <a:tcPr marT="91425" marB="91425" marR="91425" marL="91425"/>
                </a:tc>
                <a:tc>
                  <a:txBody>
                    <a:bodyPr/>
                    <a:lstStyle/>
                    <a:p>
                      <a:pPr indent="-304800" lvl="0" marL="457200" rtl="0" algn="l">
                        <a:spcBef>
                          <a:spcPts val="0"/>
                        </a:spcBef>
                        <a:spcAft>
                          <a:spcPts val="0"/>
                        </a:spcAft>
                        <a:buSzPts val="1200"/>
                        <a:buChar char="●"/>
                      </a:pPr>
                      <a:r>
                        <a:rPr lang="es" sz="1200"/>
                        <a:t>Ligeramente más lenta que la L1, pero más grande.</a:t>
                      </a:r>
                      <a:endParaRPr sz="1200"/>
                    </a:p>
                    <a:p>
                      <a:pPr indent="-304800" lvl="0" marL="457200" rtl="0" algn="l">
                        <a:spcBef>
                          <a:spcPts val="0"/>
                        </a:spcBef>
                        <a:spcAft>
                          <a:spcPts val="0"/>
                        </a:spcAft>
                        <a:buSzPts val="1200"/>
                        <a:buChar char="●"/>
                      </a:pPr>
                      <a:r>
                        <a:rPr lang="es" sz="1200"/>
                        <a:t>Guarda todo lo que tiene L1 y aquellos datos que la L1 no pudo guardar</a:t>
                      </a:r>
                      <a:endParaRPr sz="1200"/>
                    </a:p>
                    <a:p>
                      <a:pPr indent="-304800" lvl="0" marL="457200" rtl="0" algn="l">
                        <a:spcBef>
                          <a:spcPts val="0"/>
                        </a:spcBef>
                        <a:spcAft>
                          <a:spcPts val="0"/>
                        </a:spcAft>
                        <a:buSzPts val="1200"/>
                        <a:buChar char="●"/>
                      </a:pPr>
                      <a:r>
                        <a:rPr lang="es" sz="1200"/>
                        <a:t>Tiene datos propios de sus algoritmos de carga específicos</a:t>
                      </a:r>
                      <a:endParaRPr sz="1200"/>
                    </a:p>
                    <a:p>
                      <a:pPr indent="-304800" lvl="0" marL="457200" rtl="0" algn="l">
                        <a:spcBef>
                          <a:spcPts val="0"/>
                        </a:spcBef>
                        <a:spcAft>
                          <a:spcPts val="0"/>
                        </a:spcAft>
                        <a:buSzPts val="1200"/>
                        <a:buChar char="●"/>
                      </a:pPr>
                      <a:r>
                        <a:rPr lang="es" sz="1200"/>
                        <a:t>Puede encontrar dentro o fuera del µP</a:t>
                      </a:r>
                      <a:endParaRPr sz="1200"/>
                    </a:p>
                  </a:txBody>
                  <a:tcPr marT="91425" marB="91425" marR="91425" marL="91425"/>
                </a:tc>
                <a:tc>
                  <a:txBody>
                    <a:bodyPr/>
                    <a:lstStyle/>
                    <a:p>
                      <a:pPr indent="-304800" lvl="0" marL="457200" rtl="0" algn="l">
                        <a:spcBef>
                          <a:spcPts val="0"/>
                        </a:spcBef>
                        <a:spcAft>
                          <a:spcPts val="0"/>
                        </a:spcAft>
                        <a:buSzPts val="1200"/>
                        <a:buChar char="●"/>
                      </a:pPr>
                      <a:r>
                        <a:rPr lang="es" sz="1200"/>
                        <a:t>Por lo general pertenece a la placa base.</a:t>
                      </a:r>
                      <a:endParaRPr sz="1200"/>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819150" y="6958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Veamos </a:t>
            </a:r>
            <a:r>
              <a:rPr lang="es"/>
              <a:t>cómo</a:t>
            </a:r>
            <a:r>
              <a:rPr lang="es"/>
              <a:t> podemos conectar el sistema de memoria caché multinivel</a:t>
            </a:r>
            <a:endParaRPr/>
          </a:p>
        </p:txBody>
      </p:sp>
      <p:sp>
        <p:nvSpPr>
          <p:cNvPr id="370" name="Google Shape;370;p46"/>
          <p:cNvSpPr txBox="1"/>
          <p:nvPr/>
        </p:nvSpPr>
        <p:spPr>
          <a:xfrm>
            <a:off x="868475" y="1886700"/>
            <a:ext cx="7505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2"/>
                </a:solidFill>
                <a:latin typeface="Calibri"/>
                <a:ea typeface="Calibri"/>
                <a:cs typeface="Calibri"/>
                <a:sym typeface="Calibri"/>
              </a:rPr>
              <a:t>Vamos a contar con un gran abanico de posibilidades, ya que existen sistemas con un solo procesador, denominados </a:t>
            </a:r>
            <a:r>
              <a:rPr b="1" lang="es">
                <a:solidFill>
                  <a:schemeClr val="dk2"/>
                </a:solidFill>
                <a:latin typeface="Calibri"/>
                <a:ea typeface="Calibri"/>
                <a:cs typeface="Calibri"/>
                <a:sym typeface="Calibri"/>
              </a:rPr>
              <a:t>monoprocesador</a:t>
            </a:r>
            <a:r>
              <a:rPr lang="es">
                <a:solidFill>
                  <a:schemeClr val="dk2"/>
                </a:solidFill>
                <a:latin typeface="Calibri"/>
                <a:ea typeface="Calibri"/>
                <a:cs typeface="Calibri"/>
                <a:sym typeface="Calibri"/>
              </a:rPr>
              <a:t> y otras arquitecturas con más de un procesador denominados </a:t>
            </a:r>
            <a:r>
              <a:rPr b="1" lang="es">
                <a:solidFill>
                  <a:schemeClr val="dk2"/>
                </a:solidFill>
                <a:latin typeface="Calibri"/>
                <a:ea typeface="Calibri"/>
                <a:cs typeface="Calibri"/>
                <a:sym typeface="Calibri"/>
              </a:rPr>
              <a:t>multiprocesador</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lang="es">
                <a:solidFill>
                  <a:schemeClr val="dk2"/>
                </a:solidFill>
                <a:latin typeface="Calibri"/>
                <a:ea typeface="Calibri"/>
                <a:cs typeface="Calibri"/>
                <a:sym typeface="Calibri"/>
              </a:rPr>
              <a:t>Ambos tipos de conexionado presentan varias opciones a la hora de conectarlos, presentando ventajas y desventajas. </a:t>
            </a:r>
            <a:endParaRPr>
              <a:solidFill>
                <a:schemeClr val="dk2"/>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type="title"/>
          </p:nvPr>
        </p:nvSpPr>
        <p:spPr>
          <a:xfrm>
            <a:off x="819150" y="4787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Conexión en </a:t>
            </a:r>
            <a:r>
              <a:rPr b="1" lang="es"/>
              <a:t>serie </a:t>
            </a:r>
            <a:r>
              <a:rPr lang="es"/>
              <a:t>para los sistemas </a:t>
            </a:r>
            <a:r>
              <a:rPr b="1" lang="es"/>
              <a:t>monoprocesador</a:t>
            </a:r>
            <a:endParaRPr b="1"/>
          </a:p>
        </p:txBody>
      </p:sp>
      <p:pic>
        <p:nvPicPr>
          <p:cNvPr id="376" name="Google Shape;376;p47"/>
          <p:cNvPicPr preferRelativeResize="0"/>
          <p:nvPr/>
        </p:nvPicPr>
        <p:blipFill>
          <a:blip r:embed="rId3">
            <a:alphaModFix/>
          </a:blip>
          <a:stretch>
            <a:fillRect/>
          </a:stretch>
        </p:blipFill>
        <p:spPr>
          <a:xfrm>
            <a:off x="931025" y="1391025"/>
            <a:ext cx="3192982" cy="3405375"/>
          </a:xfrm>
          <a:prstGeom prst="rect">
            <a:avLst/>
          </a:prstGeom>
          <a:noFill/>
          <a:ln>
            <a:noFill/>
          </a:ln>
        </p:spPr>
      </p:pic>
      <p:sp>
        <p:nvSpPr>
          <p:cNvPr id="377" name="Google Shape;377;p47"/>
          <p:cNvSpPr txBox="1"/>
          <p:nvPr/>
        </p:nvSpPr>
        <p:spPr>
          <a:xfrm>
            <a:off x="4275025" y="1474925"/>
            <a:ext cx="44172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Ventajas</a:t>
            </a:r>
            <a:endParaRPr>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El tráfico de peticiones disminuye</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El bus de sistema está desocupado optimizando los sistemas adheridos al mismo</a:t>
            </a:r>
            <a:br>
              <a:rPr lang="es" sz="1200">
                <a:latin typeface="Calibri"/>
                <a:ea typeface="Calibri"/>
                <a:cs typeface="Calibri"/>
                <a:sym typeface="Calibri"/>
              </a:rPr>
            </a:br>
            <a:br>
              <a:rPr lang="es" sz="1200">
                <a:latin typeface="Calibri"/>
                <a:ea typeface="Calibri"/>
                <a:cs typeface="Calibri"/>
                <a:sym typeface="Calibri"/>
              </a:rPr>
            </a:br>
            <a:br>
              <a:rPr lang="es" sz="1200">
                <a:latin typeface="Calibri"/>
                <a:ea typeface="Calibri"/>
                <a:cs typeface="Calibri"/>
                <a:sym typeface="Calibri"/>
              </a:rPr>
            </a:br>
            <a:endParaRPr sz="1200">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Desventajas</a:t>
            </a:r>
            <a:endParaRPr>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Ambas memorias ( L1 y L2 ) son necesarias para su funcionamiento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La caché L1 no puede conectar al bus de sistema</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En el peor de los casos, la penalización de tiempo </a:t>
            </a:r>
            <a:r>
              <a:rPr lang="es" sz="1200">
                <a:latin typeface="Calibri"/>
                <a:ea typeface="Calibri"/>
                <a:cs typeface="Calibri"/>
                <a:sym typeface="Calibri"/>
              </a:rPr>
              <a:t>será</a:t>
            </a:r>
            <a:r>
              <a:rPr lang="es" sz="1200">
                <a:latin typeface="Calibri"/>
                <a:ea typeface="Calibri"/>
                <a:cs typeface="Calibri"/>
                <a:sym typeface="Calibri"/>
              </a:rPr>
              <a:t> la suma de todos los acceso de memoria.</a:t>
            </a:r>
            <a:endParaRPr sz="12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ph type="title"/>
          </p:nvPr>
        </p:nvSpPr>
        <p:spPr>
          <a:xfrm>
            <a:off x="819150" y="4787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Conexión en </a:t>
            </a:r>
            <a:r>
              <a:rPr b="1" lang="es"/>
              <a:t>paralelo </a:t>
            </a:r>
            <a:r>
              <a:rPr lang="es"/>
              <a:t>para los sistemas </a:t>
            </a:r>
            <a:r>
              <a:rPr b="1" lang="es"/>
              <a:t>monoprocesador</a:t>
            </a:r>
            <a:endParaRPr b="1"/>
          </a:p>
        </p:txBody>
      </p:sp>
      <p:sp>
        <p:nvSpPr>
          <p:cNvPr id="383" name="Google Shape;383;p48"/>
          <p:cNvSpPr txBox="1"/>
          <p:nvPr/>
        </p:nvSpPr>
        <p:spPr>
          <a:xfrm>
            <a:off x="4387350" y="1467450"/>
            <a:ext cx="4417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Ventajas</a:t>
            </a:r>
            <a:endParaRPr>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Si la caché L1 da fallo, se envía la petición a todas las demás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Por lo tanto en la penalización de tiempo los tiempos de acceso a cada memoria </a:t>
            </a:r>
            <a:r>
              <a:rPr lang="es" sz="1200">
                <a:latin typeface="Calibri"/>
                <a:ea typeface="Calibri"/>
                <a:cs typeface="Calibri"/>
                <a:sym typeface="Calibri"/>
              </a:rPr>
              <a:t>serán</a:t>
            </a:r>
            <a:r>
              <a:rPr lang="es" sz="1200">
                <a:latin typeface="Calibri"/>
                <a:ea typeface="Calibri"/>
                <a:cs typeface="Calibri"/>
                <a:sym typeface="Calibri"/>
              </a:rPr>
              <a:t> despreciados ( Osea que en el peor de los casos el tiempo </a:t>
            </a:r>
            <a:r>
              <a:rPr lang="es" sz="1200">
                <a:latin typeface="Calibri"/>
                <a:ea typeface="Calibri"/>
                <a:cs typeface="Calibri"/>
                <a:sym typeface="Calibri"/>
              </a:rPr>
              <a:t>será</a:t>
            </a:r>
            <a:r>
              <a:rPr lang="es" sz="1200">
                <a:latin typeface="Calibri"/>
                <a:ea typeface="Calibri"/>
                <a:cs typeface="Calibri"/>
                <a:sym typeface="Calibri"/>
              </a:rPr>
              <a:t> menor al paralelo ) </a:t>
            </a:r>
            <a:br>
              <a:rPr lang="es" sz="1200">
                <a:latin typeface="Calibri"/>
                <a:ea typeface="Calibri"/>
                <a:cs typeface="Calibri"/>
                <a:sym typeface="Calibri"/>
              </a:rPr>
            </a:br>
            <a:endParaRPr sz="1200">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Desventajas</a:t>
            </a:r>
            <a:endParaRPr>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El bus de sistema recibe todos los fallos de la caché L1 por lo que se está siempre empleando</a:t>
            </a:r>
            <a:endParaRPr sz="1200">
              <a:latin typeface="Calibri"/>
              <a:ea typeface="Calibri"/>
              <a:cs typeface="Calibri"/>
              <a:sym typeface="Calibri"/>
            </a:endParaRPr>
          </a:p>
        </p:txBody>
      </p:sp>
      <p:pic>
        <p:nvPicPr>
          <p:cNvPr id="384" name="Google Shape;384;p48"/>
          <p:cNvPicPr preferRelativeResize="0"/>
          <p:nvPr/>
        </p:nvPicPr>
        <p:blipFill>
          <a:blip r:embed="rId3">
            <a:alphaModFix/>
          </a:blip>
          <a:stretch>
            <a:fillRect/>
          </a:stretch>
        </p:blipFill>
        <p:spPr>
          <a:xfrm>
            <a:off x="304800" y="1623150"/>
            <a:ext cx="3970225" cy="272316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9"/>
          <p:cNvSpPr txBox="1"/>
          <p:nvPr>
            <p:ph type="title"/>
          </p:nvPr>
        </p:nvSpPr>
        <p:spPr>
          <a:xfrm>
            <a:off x="819150" y="4787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Conexión </a:t>
            </a:r>
            <a:r>
              <a:rPr b="1" lang="es"/>
              <a:t>simple</a:t>
            </a:r>
            <a:r>
              <a:rPr b="1" lang="es"/>
              <a:t> </a:t>
            </a:r>
            <a:r>
              <a:rPr lang="es"/>
              <a:t>para los sistemas </a:t>
            </a:r>
            <a:r>
              <a:rPr b="1" lang="es"/>
              <a:t>multiprocesador</a:t>
            </a:r>
            <a:endParaRPr b="1"/>
          </a:p>
        </p:txBody>
      </p:sp>
      <p:sp>
        <p:nvSpPr>
          <p:cNvPr id="390" name="Google Shape;390;p49"/>
          <p:cNvSpPr txBox="1"/>
          <p:nvPr/>
        </p:nvSpPr>
        <p:spPr>
          <a:xfrm>
            <a:off x="4387350" y="1467450"/>
            <a:ext cx="4417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Ventajas</a:t>
            </a:r>
            <a:endParaRPr>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Cada procesador tiene su propia jerarquía de caches.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Es un sistema de conexión muy sencillo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Cada jerarquía usa el protocolo MESI</a:t>
            </a:r>
            <a:br>
              <a:rPr lang="es" sz="1200">
                <a:latin typeface="Calibri"/>
                <a:ea typeface="Calibri"/>
                <a:cs typeface="Calibri"/>
                <a:sym typeface="Calibri"/>
              </a:rPr>
            </a:br>
            <a:br>
              <a:rPr lang="es" sz="1200">
                <a:latin typeface="Calibri"/>
                <a:ea typeface="Calibri"/>
                <a:cs typeface="Calibri"/>
                <a:sym typeface="Calibri"/>
              </a:rPr>
            </a:br>
            <a:endParaRPr sz="1200">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Desventajas</a:t>
            </a:r>
            <a:endParaRPr>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El rendimiento con este sistema es bajo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Tiene una alta utilización del bus de sistema</a:t>
            </a:r>
            <a:endParaRPr sz="1200">
              <a:latin typeface="Calibri"/>
              <a:ea typeface="Calibri"/>
              <a:cs typeface="Calibri"/>
              <a:sym typeface="Calibri"/>
            </a:endParaRPr>
          </a:p>
        </p:txBody>
      </p:sp>
      <p:pic>
        <p:nvPicPr>
          <p:cNvPr id="391" name="Google Shape;391;p49"/>
          <p:cNvPicPr preferRelativeResize="0"/>
          <p:nvPr/>
        </p:nvPicPr>
        <p:blipFill>
          <a:blip r:embed="rId3">
            <a:alphaModFix/>
          </a:blip>
          <a:stretch>
            <a:fillRect/>
          </a:stretch>
        </p:blipFill>
        <p:spPr>
          <a:xfrm>
            <a:off x="304800" y="1519875"/>
            <a:ext cx="4082550" cy="318949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0"/>
          <p:cNvSpPr txBox="1"/>
          <p:nvPr>
            <p:ph type="title"/>
          </p:nvPr>
        </p:nvSpPr>
        <p:spPr>
          <a:xfrm>
            <a:off x="819150" y="4787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Conexión </a:t>
            </a:r>
            <a:r>
              <a:rPr b="1" lang="es"/>
              <a:t>multipuerto</a:t>
            </a:r>
            <a:r>
              <a:rPr b="1" lang="es"/>
              <a:t> </a:t>
            </a:r>
            <a:r>
              <a:rPr lang="es"/>
              <a:t>para los sistemas </a:t>
            </a:r>
            <a:r>
              <a:rPr b="1" lang="es"/>
              <a:t>multiprocesador</a:t>
            </a:r>
            <a:endParaRPr b="1"/>
          </a:p>
        </p:txBody>
      </p:sp>
      <p:sp>
        <p:nvSpPr>
          <p:cNvPr id="397" name="Google Shape;397;p50"/>
          <p:cNvSpPr txBox="1"/>
          <p:nvPr/>
        </p:nvSpPr>
        <p:spPr>
          <a:xfrm>
            <a:off x="4387350" y="1467450"/>
            <a:ext cx="44172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Ventajas</a:t>
            </a:r>
            <a:endParaRPr>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La caché L2 tiene varios puertos, permitiendo acceso simultáneo  a las cachés L1</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Se produce una baja ocupación del bus de sistema</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Se aprovechan mejor las cachés</a:t>
            </a:r>
            <a:br>
              <a:rPr lang="es" sz="1200">
                <a:latin typeface="Calibri"/>
                <a:ea typeface="Calibri"/>
                <a:cs typeface="Calibri"/>
                <a:sym typeface="Calibri"/>
              </a:rPr>
            </a:br>
            <a:br>
              <a:rPr lang="es" sz="1200">
                <a:latin typeface="Calibri"/>
                <a:ea typeface="Calibri"/>
                <a:cs typeface="Calibri"/>
                <a:sym typeface="Calibri"/>
              </a:rPr>
            </a:br>
            <a:br>
              <a:rPr lang="es" sz="1200">
                <a:latin typeface="Calibri"/>
                <a:ea typeface="Calibri"/>
                <a:cs typeface="Calibri"/>
                <a:sym typeface="Calibri"/>
              </a:rPr>
            </a:br>
            <a:endParaRPr sz="1200">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Desventajas</a:t>
            </a:r>
            <a:endParaRPr>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Las cachés L2 multipuerto, tienen un alto coste.</a:t>
            </a:r>
            <a:endParaRPr sz="1200">
              <a:latin typeface="Calibri"/>
              <a:ea typeface="Calibri"/>
              <a:cs typeface="Calibri"/>
              <a:sym typeface="Calibri"/>
            </a:endParaRPr>
          </a:p>
        </p:txBody>
      </p:sp>
      <p:pic>
        <p:nvPicPr>
          <p:cNvPr id="398" name="Google Shape;398;p50"/>
          <p:cNvPicPr preferRelativeResize="0"/>
          <p:nvPr/>
        </p:nvPicPr>
        <p:blipFill>
          <a:blip r:embed="rId3">
            <a:alphaModFix/>
          </a:blip>
          <a:stretch>
            <a:fillRect/>
          </a:stretch>
        </p:blipFill>
        <p:spPr>
          <a:xfrm>
            <a:off x="304800" y="1510850"/>
            <a:ext cx="4082550" cy="307589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1"/>
          <p:cNvSpPr txBox="1"/>
          <p:nvPr>
            <p:ph type="title"/>
          </p:nvPr>
        </p:nvSpPr>
        <p:spPr>
          <a:xfrm>
            <a:off x="819150" y="4787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Conexión </a:t>
            </a:r>
            <a:r>
              <a:rPr b="1" lang="es"/>
              <a:t>bus </a:t>
            </a:r>
            <a:r>
              <a:rPr lang="es"/>
              <a:t>para los sistemas </a:t>
            </a:r>
            <a:r>
              <a:rPr b="1" lang="es"/>
              <a:t>multiprocesador</a:t>
            </a:r>
            <a:endParaRPr b="1"/>
          </a:p>
        </p:txBody>
      </p:sp>
      <p:sp>
        <p:nvSpPr>
          <p:cNvPr id="404" name="Google Shape;404;p51"/>
          <p:cNvSpPr txBox="1"/>
          <p:nvPr/>
        </p:nvSpPr>
        <p:spPr>
          <a:xfrm>
            <a:off x="4514625" y="1482400"/>
            <a:ext cx="44172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Ventajas</a:t>
            </a:r>
            <a:endParaRPr>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Baja ocupación del bus de sistema</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Es el sistema más utilizado</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Aplica el sistema multipuerto, solo que la memoria caché L2 no es multipuerto, para simular esto utiliza un sistema de sub buses para la interconexión</a:t>
            </a:r>
            <a:br>
              <a:rPr lang="es" sz="1200">
                <a:latin typeface="Calibri"/>
                <a:ea typeface="Calibri"/>
                <a:cs typeface="Calibri"/>
                <a:sym typeface="Calibri"/>
              </a:rPr>
            </a:br>
            <a:br>
              <a:rPr lang="es" sz="1200">
                <a:latin typeface="Calibri"/>
                <a:ea typeface="Calibri"/>
                <a:cs typeface="Calibri"/>
                <a:sym typeface="Calibri"/>
              </a:rPr>
            </a:br>
            <a:br>
              <a:rPr lang="es" sz="1200">
                <a:latin typeface="Calibri"/>
                <a:ea typeface="Calibri"/>
                <a:cs typeface="Calibri"/>
                <a:sym typeface="Calibri"/>
              </a:rPr>
            </a:br>
            <a:endParaRPr sz="1200">
              <a:latin typeface="Calibri"/>
              <a:ea typeface="Calibri"/>
              <a:cs typeface="Calibri"/>
              <a:sym typeface="Calibri"/>
            </a:endParaRPr>
          </a:p>
          <a:p>
            <a:pPr indent="0" lvl="0" marL="0" rtl="0" algn="l">
              <a:spcBef>
                <a:spcPts val="0"/>
              </a:spcBef>
              <a:spcAft>
                <a:spcPts val="0"/>
              </a:spcAft>
              <a:buNone/>
            </a:pPr>
            <a:r>
              <a:rPr lang="es">
                <a:latin typeface="Calibri"/>
                <a:ea typeface="Calibri"/>
                <a:cs typeface="Calibri"/>
                <a:sym typeface="Calibri"/>
              </a:rPr>
              <a:t>Desventajas</a:t>
            </a:r>
            <a:endParaRPr>
              <a:latin typeface="Calibri"/>
              <a:ea typeface="Calibri"/>
              <a:cs typeface="Calibri"/>
              <a:sym typeface="Calibri"/>
            </a:endParaRPr>
          </a:p>
          <a:p>
            <a:pPr indent="-304800" lvl="0" marL="457200" rtl="0" algn="l">
              <a:spcBef>
                <a:spcPts val="0"/>
              </a:spcBef>
              <a:spcAft>
                <a:spcPts val="0"/>
              </a:spcAft>
              <a:buSzPts val="1200"/>
              <a:buFont typeface="Calibri"/>
              <a:buChar char="●"/>
            </a:pPr>
            <a:r>
              <a:rPr lang="es" sz="1200">
                <a:latin typeface="Calibri"/>
                <a:ea typeface="Calibri"/>
                <a:cs typeface="Calibri"/>
                <a:sym typeface="Calibri"/>
              </a:rPr>
              <a:t>El acceso a la L2 no es simultáneo, cuando una caché L1 accede la otra no puede, esto presenta una disminución en el rendimiento</a:t>
            </a:r>
            <a:endParaRPr sz="1200">
              <a:latin typeface="Calibri"/>
              <a:ea typeface="Calibri"/>
              <a:cs typeface="Calibri"/>
              <a:sym typeface="Calibri"/>
            </a:endParaRPr>
          </a:p>
        </p:txBody>
      </p:sp>
      <p:pic>
        <p:nvPicPr>
          <p:cNvPr id="405" name="Google Shape;405;p51"/>
          <p:cNvPicPr preferRelativeResize="0"/>
          <p:nvPr/>
        </p:nvPicPr>
        <p:blipFill>
          <a:blip r:embed="rId3">
            <a:alphaModFix/>
          </a:blip>
          <a:stretch>
            <a:fillRect/>
          </a:stretch>
        </p:blipFill>
        <p:spPr>
          <a:xfrm>
            <a:off x="357200" y="1398525"/>
            <a:ext cx="4082550" cy="33646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695850"/>
            <a:ext cx="7505700" cy="554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Tres recursos que los nuevos µP utilizan.</a:t>
            </a:r>
            <a:endParaRPr/>
          </a:p>
        </p:txBody>
      </p:sp>
      <p:sp>
        <p:nvSpPr>
          <p:cNvPr id="147" name="Google Shape;147;p16"/>
          <p:cNvSpPr/>
          <p:nvPr/>
        </p:nvSpPr>
        <p:spPr>
          <a:xfrm>
            <a:off x="2934249" y="1789739"/>
            <a:ext cx="2814600" cy="2814600"/>
          </a:xfrm>
          <a:prstGeom prst="ellips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16"/>
          <p:cNvGrpSpPr/>
          <p:nvPr/>
        </p:nvGrpSpPr>
        <p:grpSpPr>
          <a:xfrm>
            <a:off x="3471016" y="1470009"/>
            <a:ext cx="1741247" cy="1741247"/>
            <a:chOff x="3611776" y="414352"/>
            <a:chExt cx="2166000" cy="2166000"/>
          </a:xfrm>
        </p:grpSpPr>
        <p:sp>
          <p:nvSpPr>
            <p:cNvPr id="149" name="Google Shape;149;p16"/>
            <p:cNvSpPr/>
            <p:nvPr/>
          </p:nvSpPr>
          <p:spPr>
            <a:xfrm>
              <a:off x="3611776" y="414352"/>
              <a:ext cx="2166000" cy="2166000"/>
            </a:xfrm>
            <a:prstGeom prst="ellips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Arquitectura Superescalar</a:t>
              </a:r>
              <a:endParaRPr sz="1000">
                <a:solidFill>
                  <a:srgbClr val="FFFFFF"/>
                </a:solidFill>
                <a:latin typeface="Roboto"/>
                <a:ea typeface="Roboto"/>
                <a:cs typeface="Roboto"/>
                <a:sym typeface="Roboto"/>
              </a:endParaRPr>
            </a:p>
          </p:txBody>
        </p:sp>
      </p:grpSp>
      <p:grpSp>
        <p:nvGrpSpPr>
          <p:cNvPr id="151" name="Google Shape;151;p16"/>
          <p:cNvGrpSpPr/>
          <p:nvPr/>
        </p:nvGrpSpPr>
        <p:grpSpPr>
          <a:xfrm>
            <a:off x="4235109" y="2771130"/>
            <a:ext cx="1741247" cy="1741247"/>
            <a:chOff x="4562258" y="2032864"/>
            <a:chExt cx="2166000" cy="2166000"/>
          </a:xfrm>
        </p:grpSpPr>
        <p:sp>
          <p:nvSpPr>
            <p:cNvPr id="152" name="Google Shape;152;p16"/>
            <p:cNvSpPr/>
            <p:nvPr/>
          </p:nvSpPr>
          <p:spPr>
            <a:xfrm>
              <a:off x="4562258" y="2032864"/>
              <a:ext cx="2166000" cy="2166000"/>
            </a:xfrm>
            <a:prstGeom prst="ellipse">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Potenciación del subsistema de la memoria caché</a:t>
              </a:r>
              <a:endParaRPr sz="1000">
                <a:solidFill>
                  <a:srgbClr val="FFFFFF"/>
                </a:solidFill>
                <a:latin typeface="Roboto"/>
                <a:ea typeface="Roboto"/>
                <a:cs typeface="Roboto"/>
                <a:sym typeface="Roboto"/>
              </a:endParaRPr>
            </a:p>
          </p:txBody>
        </p:sp>
      </p:grpSp>
      <p:grpSp>
        <p:nvGrpSpPr>
          <p:cNvPr id="154" name="Google Shape;154;p16"/>
          <p:cNvGrpSpPr/>
          <p:nvPr/>
        </p:nvGrpSpPr>
        <p:grpSpPr>
          <a:xfrm>
            <a:off x="2740352" y="2771131"/>
            <a:ext cx="1741247" cy="1741247"/>
            <a:chOff x="2702876" y="2032864"/>
            <a:chExt cx="2166000" cy="2166000"/>
          </a:xfrm>
        </p:grpSpPr>
        <p:sp>
          <p:nvSpPr>
            <p:cNvPr id="155" name="Google Shape;155;p16"/>
            <p:cNvSpPr/>
            <p:nvPr/>
          </p:nvSpPr>
          <p:spPr>
            <a:xfrm>
              <a:off x="2702876" y="2032864"/>
              <a:ext cx="2166000" cy="2166000"/>
            </a:xfrm>
            <a:prstGeom prst="ellips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nvSpPr>
          <p:spPr>
            <a:xfrm>
              <a:off x="2855281"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solidFill>
                    <a:srgbClr val="FFFFFF"/>
                  </a:solidFill>
                  <a:latin typeface="Roboto"/>
                  <a:ea typeface="Roboto"/>
                  <a:cs typeface="Roboto"/>
                  <a:sym typeface="Roboto"/>
                </a:rPr>
                <a:t>Super segmentación</a:t>
              </a:r>
              <a:endParaRPr sz="1000">
                <a:solidFill>
                  <a:srgbClr val="FFFFFF"/>
                </a:solidFill>
                <a:latin typeface="Roboto"/>
                <a:ea typeface="Roboto"/>
                <a:cs typeface="Roboto"/>
                <a:sym typeface="Roboto"/>
              </a:endParaRPr>
            </a:p>
          </p:txBody>
        </p:sp>
      </p:grpSp>
      <p:sp>
        <p:nvSpPr>
          <p:cNvPr id="157" name="Google Shape;157;p16"/>
          <p:cNvSpPr/>
          <p:nvPr/>
        </p:nvSpPr>
        <p:spPr>
          <a:xfrm>
            <a:off x="3851170" y="2701491"/>
            <a:ext cx="985500" cy="985500"/>
          </a:xfrm>
          <a:prstGeom prst="ellipse">
            <a:avLst/>
          </a:prstGeom>
          <a:solidFill>
            <a:srgbClr val="65F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16"/>
          <p:cNvCxnSpPr>
            <a:stCxn id="150" idx="1"/>
          </p:cNvCxnSpPr>
          <p:nvPr/>
        </p:nvCxnSpPr>
        <p:spPr>
          <a:xfrm rot="10800000">
            <a:off x="2216221" y="2238551"/>
            <a:ext cx="1540800" cy="69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16"/>
          <p:cNvCxnSpPr>
            <a:stCxn id="156" idx="1"/>
          </p:cNvCxnSpPr>
          <p:nvPr/>
        </p:nvCxnSpPr>
        <p:spPr>
          <a:xfrm flipH="1">
            <a:off x="2126370" y="3698279"/>
            <a:ext cx="736500" cy="153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16"/>
          <p:cNvCxnSpPr>
            <a:stCxn id="153" idx="3"/>
          </p:cNvCxnSpPr>
          <p:nvPr/>
        </p:nvCxnSpPr>
        <p:spPr>
          <a:xfrm flipH="1" rot="10800000">
            <a:off x="5853913" y="2875079"/>
            <a:ext cx="1176300" cy="823200"/>
          </a:xfrm>
          <a:prstGeom prst="straightConnector1">
            <a:avLst/>
          </a:prstGeom>
          <a:noFill/>
          <a:ln cap="flat" cmpd="sng" w="9525">
            <a:solidFill>
              <a:schemeClr val="dk2"/>
            </a:solidFill>
            <a:prstDash val="solid"/>
            <a:round/>
            <a:headEnd len="med" w="med" type="none"/>
            <a:tailEnd len="med" w="med" type="triangle"/>
          </a:ln>
        </p:spPr>
      </p:cxnSp>
      <p:sp>
        <p:nvSpPr>
          <p:cNvPr id="161" name="Google Shape;161;p16"/>
          <p:cNvSpPr txBox="1"/>
          <p:nvPr/>
        </p:nvSpPr>
        <p:spPr>
          <a:xfrm>
            <a:off x="52400" y="1751925"/>
            <a:ext cx="21111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Calibri"/>
              <a:buChar char="●"/>
            </a:pPr>
            <a:r>
              <a:rPr lang="es" sz="1100">
                <a:latin typeface="Calibri"/>
                <a:ea typeface="Calibri"/>
                <a:cs typeface="Calibri"/>
                <a:sym typeface="Calibri"/>
              </a:rPr>
              <a:t>Característica</a:t>
            </a:r>
            <a:r>
              <a:rPr lang="es" sz="1100">
                <a:latin typeface="Calibri"/>
                <a:ea typeface="Calibri"/>
                <a:cs typeface="Calibri"/>
                <a:sym typeface="Calibri"/>
              </a:rPr>
              <a:t> de la arquitectura RISC. </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s" sz="1100">
                <a:latin typeface="Calibri"/>
                <a:ea typeface="Calibri"/>
                <a:cs typeface="Calibri"/>
                <a:sym typeface="Calibri"/>
              </a:rPr>
              <a:t>Paralelismo</a:t>
            </a:r>
            <a:r>
              <a:rPr lang="es" sz="1100">
                <a:latin typeface="Calibri"/>
                <a:ea typeface="Calibri"/>
                <a:cs typeface="Calibri"/>
                <a:sym typeface="Calibri"/>
              </a:rPr>
              <a:t> explícito y repertorio de instrucciones sencillas</a:t>
            </a:r>
            <a:endParaRPr sz="1100">
              <a:latin typeface="Calibri"/>
              <a:ea typeface="Calibri"/>
              <a:cs typeface="Calibri"/>
              <a:sym typeface="Calibri"/>
            </a:endParaRPr>
          </a:p>
        </p:txBody>
      </p:sp>
      <p:sp>
        <p:nvSpPr>
          <p:cNvPr id="162" name="Google Shape;162;p16"/>
          <p:cNvSpPr txBox="1"/>
          <p:nvPr/>
        </p:nvSpPr>
        <p:spPr>
          <a:xfrm>
            <a:off x="105125" y="3341800"/>
            <a:ext cx="21111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Calibri"/>
              <a:buChar char="●"/>
            </a:pPr>
            <a:r>
              <a:rPr lang="es" sz="1100">
                <a:latin typeface="Calibri"/>
                <a:ea typeface="Calibri"/>
                <a:cs typeface="Calibri"/>
                <a:sym typeface="Calibri"/>
              </a:rPr>
              <a:t>Elevado número de etapas</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s" sz="1100">
                <a:latin typeface="Calibri"/>
                <a:ea typeface="Calibri"/>
                <a:cs typeface="Calibri"/>
                <a:sym typeface="Calibri"/>
              </a:rPr>
              <a:t>Requiere técnicas sofisticadas para eliminar riesgos. ( Saltos de </a:t>
            </a:r>
            <a:r>
              <a:rPr lang="es" sz="1100">
                <a:latin typeface="Calibri"/>
                <a:ea typeface="Calibri"/>
                <a:cs typeface="Calibri"/>
                <a:sym typeface="Calibri"/>
              </a:rPr>
              <a:t>línea</a:t>
            </a:r>
            <a:r>
              <a:rPr lang="es" sz="1100">
                <a:latin typeface="Calibri"/>
                <a:ea typeface="Calibri"/>
                <a:cs typeface="Calibri"/>
                <a:sym typeface="Calibri"/>
              </a:rPr>
              <a:t> )</a:t>
            </a:r>
            <a:endParaRPr sz="1100">
              <a:latin typeface="Calibri"/>
              <a:ea typeface="Calibri"/>
              <a:cs typeface="Calibri"/>
              <a:sym typeface="Calibri"/>
            </a:endParaRPr>
          </a:p>
        </p:txBody>
      </p:sp>
      <p:sp>
        <p:nvSpPr>
          <p:cNvPr id="163" name="Google Shape;163;p16"/>
          <p:cNvSpPr txBox="1"/>
          <p:nvPr/>
        </p:nvSpPr>
        <p:spPr>
          <a:xfrm>
            <a:off x="6835200" y="2678550"/>
            <a:ext cx="2111100" cy="692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Calibri"/>
              <a:buChar char="●"/>
            </a:pPr>
            <a:r>
              <a:rPr lang="es" sz="1100">
                <a:latin typeface="Calibri"/>
                <a:ea typeface="Calibri"/>
                <a:cs typeface="Calibri"/>
                <a:sym typeface="Calibri"/>
              </a:rPr>
              <a:t>Implica un aumento en la velocidad de la memoria</a:t>
            </a:r>
            <a:endParaRPr sz="1100">
              <a:latin typeface="Calibri"/>
              <a:ea typeface="Calibri"/>
              <a:cs typeface="Calibri"/>
              <a:sym typeface="Calibri"/>
            </a:endParaRPr>
          </a:p>
          <a:p>
            <a:pPr indent="0" lvl="0" marL="457200" rtl="0" algn="l">
              <a:spcBef>
                <a:spcPts val="0"/>
              </a:spcBef>
              <a:spcAft>
                <a:spcPts val="0"/>
              </a:spcAft>
              <a:buNone/>
            </a:pPr>
            <a:r>
              <a:t/>
            </a:r>
            <a:endParaRPr sz="11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2"/>
          <p:cNvSpPr txBox="1"/>
          <p:nvPr>
            <p:ph type="title"/>
          </p:nvPr>
        </p:nvSpPr>
        <p:spPr>
          <a:xfrm>
            <a:off x="819150" y="421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Protocolos de coherencia de Caché</a:t>
            </a:r>
            <a:endParaRPr/>
          </a:p>
        </p:txBody>
      </p:sp>
      <p:pic>
        <p:nvPicPr>
          <p:cNvPr id="411" name="Google Shape;411;p52"/>
          <p:cNvPicPr preferRelativeResize="0"/>
          <p:nvPr/>
        </p:nvPicPr>
        <p:blipFill>
          <a:blip r:embed="rId3">
            <a:alphaModFix/>
          </a:blip>
          <a:stretch>
            <a:fillRect/>
          </a:stretch>
        </p:blipFill>
        <p:spPr>
          <a:xfrm>
            <a:off x="2292425" y="1192500"/>
            <a:ext cx="4082550" cy="3364644"/>
          </a:xfrm>
          <a:prstGeom prst="rect">
            <a:avLst/>
          </a:prstGeom>
          <a:noFill/>
          <a:ln>
            <a:noFill/>
          </a:ln>
        </p:spPr>
      </p:pic>
      <p:sp>
        <p:nvSpPr>
          <p:cNvPr id="412" name="Google Shape;412;p52"/>
          <p:cNvSpPr txBox="1"/>
          <p:nvPr/>
        </p:nvSpPr>
        <p:spPr>
          <a:xfrm>
            <a:off x="4039750" y="3767475"/>
            <a:ext cx="1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8</a:t>
            </a:r>
            <a:endParaRPr>
              <a:latin typeface="Calibri"/>
              <a:ea typeface="Calibri"/>
              <a:cs typeface="Calibri"/>
              <a:sym typeface="Calibri"/>
            </a:endParaRPr>
          </a:p>
        </p:txBody>
      </p:sp>
      <p:sp>
        <p:nvSpPr>
          <p:cNvPr id="413" name="Google Shape;413;p52"/>
          <p:cNvSpPr txBox="1"/>
          <p:nvPr/>
        </p:nvSpPr>
        <p:spPr>
          <a:xfrm>
            <a:off x="3802150" y="2588000"/>
            <a:ext cx="1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8</a:t>
            </a:r>
            <a:endParaRPr>
              <a:latin typeface="Calibri"/>
              <a:ea typeface="Calibri"/>
              <a:cs typeface="Calibri"/>
              <a:sym typeface="Calibri"/>
            </a:endParaRPr>
          </a:p>
        </p:txBody>
      </p:sp>
      <p:sp>
        <p:nvSpPr>
          <p:cNvPr id="414" name="Google Shape;414;p52"/>
          <p:cNvSpPr txBox="1"/>
          <p:nvPr/>
        </p:nvSpPr>
        <p:spPr>
          <a:xfrm>
            <a:off x="4271150" y="1953075"/>
            <a:ext cx="1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8</a:t>
            </a:r>
            <a:endParaRPr>
              <a:latin typeface="Calibri"/>
              <a:ea typeface="Calibri"/>
              <a:cs typeface="Calibri"/>
              <a:sym typeface="Calibri"/>
            </a:endParaRPr>
          </a:p>
        </p:txBody>
      </p:sp>
      <p:sp>
        <p:nvSpPr>
          <p:cNvPr id="415" name="Google Shape;415;p52"/>
          <p:cNvSpPr txBox="1"/>
          <p:nvPr/>
        </p:nvSpPr>
        <p:spPr>
          <a:xfrm>
            <a:off x="3268075" y="1953075"/>
            <a:ext cx="1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8</a:t>
            </a:r>
            <a:endParaRPr>
              <a:latin typeface="Calibri"/>
              <a:ea typeface="Calibri"/>
              <a:cs typeface="Calibri"/>
              <a:sym typeface="Calibri"/>
            </a:endParaRPr>
          </a:p>
        </p:txBody>
      </p:sp>
      <p:sp>
        <p:nvSpPr>
          <p:cNvPr id="416" name="Google Shape;416;p52"/>
          <p:cNvSpPr txBox="1"/>
          <p:nvPr/>
        </p:nvSpPr>
        <p:spPr>
          <a:xfrm>
            <a:off x="3927250" y="1633575"/>
            <a:ext cx="4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+3</a:t>
            </a:r>
            <a:endParaRPr>
              <a:latin typeface="Calibri"/>
              <a:ea typeface="Calibri"/>
              <a:cs typeface="Calibri"/>
              <a:sym typeface="Calibri"/>
            </a:endParaRPr>
          </a:p>
        </p:txBody>
      </p:sp>
      <p:sp>
        <p:nvSpPr>
          <p:cNvPr id="417" name="Google Shape;417;p52"/>
          <p:cNvSpPr txBox="1"/>
          <p:nvPr/>
        </p:nvSpPr>
        <p:spPr>
          <a:xfrm>
            <a:off x="2968550" y="1633575"/>
            <a:ext cx="4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+5</a:t>
            </a:r>
            <a:endParaRPr>
              <a:latin typeface="Calibri"/>
              <a:ea typeface="Calibri"/>
              <a:cs typeface="Calibri"/>
              <a:sym typeface="Calibri"/>
            </a:endParaRPr>
          </a:p>
        </p:txBody>
      </p:sp>
      <p:sp>
        <p:nvSpPr>
          <p:cNvPr id="418" name="Google Shape;418;p52"/>
          <p:cNvSpPr txBox="1"/>
          <p:nvPr/>
        </p:nvSpPr>
        <p:spPr>
          <a:xfrm>
            <a:off x="2200150" y="1953075"/>
            <a:ext cx="4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13</a:t>
            </a:r>
            <a:endParaRPr>
              <a:latin typeface="Calibri"/>
              <a:ea typeface="Calibri"/>
              <a:cs typeface="Calibri"/>
              <a:sym typeface="Calibri"/>
            </a:endParaRPr>
          </a:p>
        </p:txBody>
      </p:sp>
      <p:sp>
        <p:nvSpPr>
          <p:cNvPr id="419" name="Google Shape;419;p52"/>
          <p:cNvSpPr txBox="1"/>
          <p:nvPr/>
        </p:nvSpPr>
        <p:spPr>
          <a:xfrm>
            <a:off x="3340725" y="1953075"/>
            <a:ext cx="53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11</a:t>
            </a:r>
            <a:endParaRPr>
              <a:latin typeface="Calibri"/>
              <a:ea typeface="Calibri"/>
              <a:cs typeface="Calibri"/>
              <a:sym typeface="Calibri"/>
            </a:endParaRPr>
          </a:p>
        </p:txBody>
      </p:sp>
      <p:cxnSp>
        <p:nvCxnSpPr>
          <p:cNvPr id="420" name="Google Shape;420;p52"/>
          <p:cNvCxnSpPr>
            <a:stCxn id="418" idx="2"/>
            <a:endCxn id="413" idx="1"/>
          </p:cNvCxnSpPr>
          <p:nvPr/>
        </p:nvCxnSpPr>
        <p:spPr>
          <a:xfrm>
            <a:off x="2434600" y="2353275"/>
            <a:ext cx="1367700" cy="434700"/>
          </a:xfrm>
          <a:prstGeom prst="straightConnector1">
            <a:avLst/>
          </a:prstGeom>
          <a:noFill/>
          <a:ln cap="flat" cmpd="sng" w="9525">
            <a:solidFill>
              <a:schemeClr val="dk2"/>
            </a:solidFill>
            <a:prstDash val="solid"/>
            <a:round/>
            <a:headEnd len="med" w="med" type="none"/>
            <a:tailEnd len="med" w="med" type="triangle"/>
          </a:ln>
        </p:spPr>
      </p:cxnSp>
      <p:sp>
        <p:nvSpPr>
          <p:cNvPr id="421" name="Google Shape;421;p52"/>
          <p:cNvSpPr txBox="1"/>
          <p:nvPr/>
        </p:nvSpPr>
        <p:spPr>
          <a:xfrm>
            <a:off x="3802150" y="2588000"/>
            <a:ext cx="4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13</a:t>
            </a:r>
            <a:endParaRPr>
              <a:latin typeface="Calibri"/>
              <a:ea typeface="Calibri"/>
              <a:cs typeface="Calibri"/>
              <a:sym typeface="Calibri"/>
            </a:endParaRPr>
          </a:p>
        </p:txBody>
      </p:sp>
      <p:cxnSp>
        <p:nvCxnSpPr>
          <p:cNvPr id="422" name="Google Shape;422;p52"/>
          <p:cNvCxnSpPr>
            <a:stCxn id="419" idx="2"/>
            <a:endCxn id="421" idx="1"/>
          </p:cNvCxnSpPr>
          <p:nvPr/>
        </p:nvCxnSpPr>
        <p:spPr>
          <a:xfrm>
            <a:off x="3610425" y="2353275"/>
            <a:ext cx="191700" cy="434700"/>
          </a:xfrm>
          <a:prstGeom prst="straightConnector1">
            <a:avLst/>
          </a:prstGeom>
          <a:noFill/>
          <a:ln cap="flat" cmpd="sng" w="9525">
            <a:solidFill>
              <a:schemeClr val="dk2"/>
            </a:solidFill>
            <a:prstDash val="solid"/>
            <a:round/>
            <a:headEnd len="med" w="med" type="none"/>
            <a:tailEnd len="med" w="med" type="triangle"/>
          </a:ln>
        </p:spPr>
      </p:cxnSp>
      <p:sp>
        <p:nvSpPr>
          <p:cNvPr id="423" name="Google Shape;423;p52"/>
          <p:cNvSpPr txBox="1"/>
          <p:nvPr/>
        </p:nvSpPr>
        <p:spPr>
          <a:xfrm>
            <a:off x="3802300" y="2588000"/>
            <a:ext cx="5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11</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1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4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13"/>
                                        </p:tgtEl>
                                      </p:cBhvr>
                                    </p:animEffect>
                                    <p:set>
                                      <p:cBhvr>
                                        <p:cTn dur="1" fill="hold">
                                          <p:stCondLst>
                                            <p:cond delay="1000"/>
                                          </p:stCondLst>
                                        </p:cTn>
                                        <p:tgtEl>
                                          <p:spTgt spid="4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20"/>
                                        </p:tgtEl>
                                      </p:cBhvr>
                                    </p:animEffect>
                                    <p:set>
                                      <p:cBhvr>
                                        <p:cTn dur="1" fill="hold">
                                          <p:stCondLst>
                                            <p:cond delay="1000"/>
                                          </p:stCondLst>
                                        </p:cTn>
                                        <p:tgtEl>
                                          <p:spTgt spid="42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21"/>
                                        </p:tgtEl>
                                      </p:cBhvr>
                                    </p:animEffect>
                                    <p:set>
                                      <p:cBhvr>
                                        <p:cTn dur="1" fill="hold">
                                          <p:stCondLst>
                                            <p:cond delay="1000"/>
                                          </p:stCondLst>
                                        </p:cTn>
                                        <p:tgtEl>
                                          <p:spTgt spid="4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Protocolos de coherencia de Caché</a:t>
            </a:r>
            <a:endParaRPr/>
          </a:p>
        </p:txBody>
      </p:sp>
      <p:graphicFrame>
        <p:nvGraphicFramePr>
          <p:cNvPr id="429" name="Google Shape;429;p53"/>
          <p:cNvGraphicFramePr/>
          <p:nvPr/>
        </p:nvGraphicFramePr>
        <p:xfrm>
          <a:off x="952500" y="2190750"/>
          <a:ext cx="3000000" cy="3000000"/>
        </p:xfrm>
        <a:graphic>
          <a:graphicData uri="http://schemas.openxmlformats.org/drawingml/2006/table">
            <a:tbl>
              <a:tblPr>
                <a:noFill/>
                <a:tableStyleId>{A8ACA7BA-FB11-47A3-ACB3-242CF9453250}</a:tableStyleId>
              </a:tblPr>
              <a:tblGrid>
                <a:gridCol w="3619500"/>
                <a:gridCol w="3619500"/>
              </a:tblGrid>
              <a:tr h="502425">
                <a:tc>
                  <a:txBody>
                    <a:bodyPr/>
                    <a:lstStyle/>
                    <a:p>
                      <a:pPr indent="0" lvl="0" marL="0" rtl="0" algn="l">
                        <a:spcBef>
                          <a:spcPts val="0"/>
                        </a:spcBef>
                        <a:spcAft>
                          <a:spcPts val="0"/>
                        </a:spcAft>
                        <a:buNone/>
                      </a:pPr>
                      <a:r>
                        <a:rPr lang="es"/>
                        <a:t>Protocolos REM (Caché - Memoria)</a:t>
                      </a:r>
                      <a:endParaRPr/>
                    </a:p>
                  </a:txBody>
                  <a:tcPr marT="91425" marB="91425" marR="91425" marL="91425"/>
                </a:tc>
                <a:tc>
                  <a:txBody>
                    <a:bodyPr/>
                    <a:lstStyle/>
                    <a:p>
                      <a:pPr indent="0" lvl="0" marL="0" rtl="0" algn="l">
                        <a:spcBef>
                          <a:spcPts val="0"/>
                        </a:spcBef>
                        <a:spcAft>
                          <a:spcPts val="0"/>
                        </a:spcAft>
                        <a:buNone/>
                      </a:pPr>
                      <a:r>
                        <a:rPr lang="es"/>
                        <a:t>Protocolos Caché - Caché</a:t>
                      </a:r>
                      <a:endParaRPr/>
                    </a:p>
                  </a:txBody>
                  <a:tcPr marT="91425" marB="91425" marR="91425" marL="91425"/>
                </a:tc>
              </a:tr>
              <a:tr h="1069000">
                <a:tc>
                  <a:txBody>
                    <a:bodyPr/>
                    <a:lstStyle/>
                    <a:p>
                      <a:pPr indent="-317500" lvl="0" marL="457200" rtl="0" algn="l">
                        <a:spcBef>
                          <a:spcPts val="0"/>
                        </a:spcBef>
                        <a:spcAft>
                          <a:spcPts val="0"/>
                        </a:spcAft>
                        <a:buSzPts val="1400"/>
                        <a:buChar char="-"/>
                      </a:pPr>
                      <a:r>
                        <a:rPr lang="es"/>
                        <a:t>Actualiza la memoria inmediatamente luego de una operación.</a:t>
                      </a:r>
                      <a:endParaRPr/>
                    </a:p>
                  </a:txBody>
                  <a:tcPr marT="91425" marB="91425" marR="91425" marL="91425"/>
                </a:tc>
                <a:tc>
                  <a:txBody>
                    <a:bodyPr/>
                    <a:lstStyle/>
                    <a:p>
                      <a:pPr indent="-317500" lvl="0" marL="457200" rtl="0" algn="l">
                        <a:spcBef>
                          <a:spcPts val="0"/>
                        </a:spcBef>
                        <a:spcAft>
                          <a:spcPts val="0"/>
                        </a:spcAft>
                        <a:buSzPts val="1400"/>
                        <a:buChar char="-"/>
                      </a:pPr>
                      <a:r>
                        <a:rPr lang="es"/>
                        <a:t>Este también actualiza inmediatamente</a:t>
                      </a:r>
                      <a:endParaRPr/>
                    </a:p>
                    <a:p>
                      <a:pPr indent="-317500" lvl="0" marL="457200" rtl="0" algn="l">
                        <a:spcBef>
                          <a:spcPts val="0"/>
                        </a:spcBef>
                        <a:spcAft>
                          <a:spcPts val="0"/>
                        </a:spcAft>
                        <a:buSzPts val="1400"/>
                        <a:buChar char="-"/>
                      </a:pPr>
                      <a:r>
                        <a:rPr lang="es"/>
                        <a:t>Posee </a:t>
                      </a:r>
                      <a:r>
                        <a:rPr b="1" lang="es"/>
                        <a:t>dirty-bit</a:t>
                      </a:r>
                      <a:r>
                        <a:rPr lang="es"/>
                        <a:t>, el cual indica que el dato está inválido y se debe esperar actualización.</a:t>
                      </a:r>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Protocolo MESI</a:t>
            </a:r>
            <a:endParaRPr/>
          </a:p>
        </p:txBody>
      </p:sp>
      <p:sp>
        <p:nvSpPr>
          <p:cNvPr id="435" name="Google Shape;435;p5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El protocolo se basa en 4 bits de estado:</a:t>
            </a:r>
            <a:endParaRPr/>
          </a:p>
          <a:p>
            <a:pPr indent="-311150" lvl="0" marL="457200" rtl="0" algn="l">
              <a:spcBef>
                <a:spcPts val="1200"/>
              </a:spcBef>
              <a:spcAft>
                <a:spcPts val="0"/>
              </a:spcAft>
              <a:buSzPts val="1300"/>
              <a:buChar char="-"/>
            </a:pPr>
            <a:r>
              <a:rPr b="1" lang="es"/>
              <a:t>M</a:t>
            </a:r>
            <a:r>
              <a:rPr lang="es"/>
              <a:t>: Modificado. Este indica que la línea fue escrita por el procesador y ninguna otra caché contiene el dato en cuestión.</a:t>
            </a:r>
            <a:endParaRPr/>
          </a:p>
          <a:p>
            <a:pPr indent="-311150" lvl="0" marL="457200" rtl="0" algn="l">
              <a:spcBef>
                <a:spcPts val="0"/>
              </a:spcBef>
              <a:spcAft>
                <a:spcPts val="0"/>
              </a:spcAft>
              <a:buSzPts val="1300"/>
              <a:buChar char="-"/>
            </a:pPr>
            <a:r>
              <a:rPr b="1" lang="es"/>
              <a:t>E</a:t>
            </a:r>
            <a:r>
              <a:rPr lang="es"/>
              <a:t>: Exclusivo. Indica que el dato es exclusivo de la caché del proceso en cuestión y que está limpio de modificaciones.</a:t>
            </a:r>
            <a:endParaRPr/>
          </a:p>
          <a:p>
            <a:pPr indent="-311150" lvl="0" marL="457200" rtl="0" algn="l">
              <a:spcBef>
                <a:spcPts val="0"/>
              </a:spcBef>
              <a:spcAft>
                <a:spcPts val="0"/>
              </a:spcAft>
              <a:buSzPts val="1300"/>
              <a:buChar char="-"/>
            </a:pPr>
            <a:r>
              <a:rPr b="1" lang="es"/>
              <a:t>S</a:t>
            </a:r>
            <a:r>
              <a:rPr lang="es"/>
              <a:t>: Shared o Compartido. Indica que la línea está presente dentro de otras caché. Este estado jamás podrá combinarse con el de “Exclusivo”.</a:t>
            </a:r>
            <a:endParaRPr/>
          </a:p>
          <a:p>
            <a:pPr indent="-311150" lvl="0" marL="457200" rtl="0" algn="l">
              <a:spcBef>
                <a:spcPts val="0"/>
              </a:spcBef>
              <a:spcAft>
                <a:spcPts val="0"/>
              </a:spcAft>
              <a:buSzPts val="1300"/>
              <a:buChar char="-"/>
            </a:pPr>
            <a:r>
              <a:rPr b="1" lang="es"/>
              <a:t>I</a:t>
            </a:r>
            <a:r>
              <a:rPr lang="es"/>
              <a:t>: Inválido. La indicación de invalidación aparece cuando el dato por alguna razón se invalida, ya sea por la escritura de otra caché en un dato compartido, cómo que el dato ya haya sido utilizado y esté listo para descartarse.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Protocolo MESI</a:t>
            </a:r>
            <a:endParaRPr/>
          </a:p>
        </p:txBody>
      </p:sp>
      <p:graphicFrame>
        <p:nvGraphicFramePr>
          <p:cNvPr id="441" name="Google Shape;441;p55"/>
          <p:cNvGraphicFramePr/>
          <p:nvPr/>
        </p:nvGraphicFramePr>
        <p:xfrm>
          <a:off x="871575" y="1987175"/>
          <a:ext cx="3000000" cy="3000000"/>
        </p:xfrm>
        <a:graphic>
          <a:graphicData uri="http://schemas.openxmlformats.org/drawingml/2006/table">
            <a:tbl>
              <a:tblPr>
                <a:noFill/>
                <a:tableStyleId>{A8ACA7BA-FB11-47A3-ACB3-242CF9453250}</a:tableStyleId>
              </a:tblPr>
              <a:tblGrid>
                <a:gridCol w="1466200"/>
                <a:gridCol w="1466200"/>
                <a:gridCol w="1466200"/>
                <a:gridCol w="1466200"/>
                <a:gridCol w="1466200"/>
              </a:tblGrid>
              <a:tr h="41607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s"/>
                        <a:t>M</a:t>
                      </a:r>
                      <a:endParaRPr/>
                    </a:p>
                  </a:txBody>
                  <a:tcPr marT="91425" marB="91425" marR="91425" marL="91425"/>
                </a:tc>
                <a:tc>
                  <a:txBody>
                    <a:bodyPr/>
                    <a:lstStyle/>
                    <a:p>
                      <a:pPr indent="0" lvl="0" marL="0" rtl="0" algn="ctr">
                        <a:spcBef>
                          <a:spcPts val="0"/>
                        </a:spcBef>
                        <a:spcAft>
                          <a:spcPts val="0"/>
                        </a:spcAft>
                        <a:buNone/>
                      </a:pPr>
                      <a:r>
                        <a:rPr lang="es"/>
                        <a:t>E</a:t>
                      </a:r>
                      <a:endParaRPr/>
                    </a:p>
                  </a:txBody>
                  <a:tcPr marT="91425" marB="91425" marR="91425" marL="91425"/>
                </a:tc>
                <a:tc>
                  <a:txBody>
                    <a:bodyPr/>
                    <a:lstStyle/>
                    <a:p>
                      <a:pPr indent="0" lvl="0" marL="0" rtl="0" algn="ctr">
                        <a:spcBef>
                          <a:spcPts val="0"/>
                        </a:spcBef>
                        <a:spcAft>
                          <a:spcPts val="0"/>
                        </a:spcAft>
                        <a:buNone/>
                      </a:pPr>
                      <a:r>
                        <a:rPr lang="es"/>
                        <a:t>S</a:t>
                      </a:r>
                      <a:endParaRPr/>
                    </a:p>
                  </a:txBody>
                  <a:tcPr marT="91425" marB="91425" marR="91425" marL="91425"/>
                </a:tc>
                <a:tc>
                  <a:txBody>
                    <a:bodyPr/>
                    <a:lstStyle/>
                    <a:p>
                      <a:pPr indent="0" lvl="0" marL="0" rtl="0" algn="ctr">
                        <a:spcBef>
                          <a:spcPts val="0"/>
                        </a:spcBef>
                        <a:spcAft>
                          <a:spcPts val="0"/>
                        </a:spcAft>
                        <a:buNone/>
                      </a:pPr>
                      <a:r>
                        <a:rPr lang="es"/>
                        <a:t>I</a:t>
                      </a:r>
                      <a:endParaRPr/>
                    </a:p>
                  </a:txBody>
                  <a:tcPr marT="91425" marB="91425" marR="91425" marL="91425"/>
                </a:tc>
              </a:tr>
              <a:tr h="416075">
                <a:tc>
                  <a:txBody>
                    <a:bodyPr/>
                    <a:lstStyle/>
                    <a:p>
                      <a:pPr indent="0" lvl="0" marL="0" rtl="0" algn="ctr">
                        <a:spcBef>
                          <a:spcPts val="0"/>
                        </a:spcBef>
                        <a:spcAft>
                          <a:spcPts val="0"/>
                        </a:spcAft>
                        <a:buNone/>
                      </a:pPr>
                      <a:r>
                        <a:rPr lang="es"/>
                        <a:t>M</a:t>
                      </a:r>
                      <a:endParaRPr/>
                    </a:p>
                  </a:txBody>
                  <a:tcPr marT="91425" marB="91425" marR="91425" marL="91425"/>
                </a:tc>
                <a:tc>
                  <a:txBody>
                    <a:bodyPr/>
                    <a:lstStyle/>
                    <a:p>
                      <a:pPr indent="0" lvl="0" marL="0" rtl="0" algn="ctr">
                        <a:spcBef>
                          <a:spcPts val="0"/>
                        </a:spcBef>
                        <a:spcAft>
                          <a:spcPts val="0"/>
                        </a:spcAft>
                        <a:buNone/>
                      </a:pPr>
                      <a:r>
                        <a:rPr lang="es">
                          <a:solidFill>
                            <a:srgbClr val="FF0000"/>
                          </a:solidFill>
                        </a:rPr>
                        <a:t>NO</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s">
                          <a:solidFill>
                            <a:srgbClr val="FF0000"/>
                          </a:solidFill>
                        </a:rPr>
                        <a:t>NO</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s">
                          <a:solidFill>
                            <a:srgbClr val="FF0000"/>
                          </a:solidFill>
                        </a:rPr>
                        <a:t>NO</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r>
              <a:tr h="416075">
                <a:tc>
                  <a:txBody>
                    <a:bodyPr/>
                    <a:lstStyle/>
                    <a:p>
                      <a:pPr indent="0" lvl="0" marL="0" rtl="0" algn="ctr">
                        <a:spcBef>
                          <a:spcPts val="0"/>
                        </a:spcBef>
                        <a:spcAft>
                          <a:spcPts val="0"/>
                        </a:spcAft>
                        <a:buNone/>
                      </a:pPr>
                      <a:r>
                        <a:rPr lang="es"/>
                        <a:t>E</a:t>
                      </a:r>
                      <a:endParaRPr/>
                    </a:p>
                  </a:txBody>
                  <a:tcPr marT="91425" marB="91425" marR="91425" marL="91425"/>
                </a:tc>
                <a:tc>
                  <a:txBody>
                    <a:bodyPr/>
                    <a:lstStyle/>
                    <a:p>
                      <a:pPr indent="0" lvl="0" marL="0" rtl="0" algn="ctr">
                        <a:spcBef>
                          <a:spcPts val="0"/>
                        </a:spcBef>
                        <a:spcAft>
                          <a:spcPts val="0"/>
                        </a:spcAft>
                        <a:buNone/>
                      </a:pPr>
                      <a:r>
                        <a:rPr lang="es">
                          <a:solidFill>
                            <a:srgbClr val="FF0000"/>
                          </a:solidFill>
                        </a:rPr>
                        <a:t>NO</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s">
                          <a:solidFill>
                            <a:srgbClr val="FF0000"/>
                          </a:solidFill>
                        </a:rPr>
                        <a:t>NO</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s">
                          <a:solidFill>
                            <a:srgbClr val="FF0000"/>
                          </a:solidFill>
                        </a:rPr>
                        <a:t>NO</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r>
              <a:tr h="416075">
                <a:tc>
                  <a:txBody>
                    <a:bodyPr/>
                    <a:lstStyle/>
                    <a:p>
                      <a:pPr indent="0" lvl="0" marL="0" rtl="0" algn="ctr">
                        <a:spcBef>
                          <a:spcPts val="0"/>
                        </a:spcBef>
                        <a:spcAft>
                          <a:spcPts val="0"/>
                        </a:spcAft>
                        <a:buNone/>
                      </a:pPr>
                      <a:r>
                        <a:rPr lang="es"/>
                        <a:t>S</a:t>
                      </a:r>
                      <a:endParaRPr/>
                    </a:p>
                  </a:txBody>
                  <a:tcPr marT="91425" marB="91425" marR="91425" marL="91425"/>
                </a:tc>
                <a:tc>
                  <a:txBody>
                    <a:bodyPr/>
                    <a:lstStyle/>
                    <a:p>
                      <a:pPr indent="0" lvl="0" marL="0" rtl="0" algn="ctr">
                        <a:spcBef>
                          <a:spcPts val="0"/>
                        </a:spcBef>
                        <a:spcAft>
                          <a:spcPts val="0"/>
                        </a:spcAft>
                        <a:buNone/>
                      </a:pPr>
                      <a:r>
                        <a:rPr lang="es">
                          <a:solidFill>
                            <a:srgbClr val="FF0000"/>
                          </a:solidFill>
                        </a:rPr>
                        <a:t>NO</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s">
                          <a:solidFill>
                            <a:srgbClr val="FF0000"/>
                          </a:solidFill>
                        </a:rPr>
                        <a:t>NO</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r>
              <a:tr h="416075">
                <a:tc>
                  <a:txBody>
                    <a:bodyPr/>
                    <a:lstStyle/>
                    <a:p>
                      <a:pPr indent="0" lvl="0" marL="0" rtl="0" algn="ctr">
                        <a:spcBef>
                          <a:spcPts val="0"/>
                        </a:spcBef>
                        <a:spcAft>
                          <a:spcPts val="0"/>
                        </a:spcAft>
                        <a:buNone/>
                      </a:pPr>
                      <a:r>
                        <a:rPr lang="es"/>
                        <a:t>I</a:t>
                      </a:r>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6"/>
          <p:cNvSpPr txBox="1"/>
          <p:nvPr>
            <p:ph type="title"/>
          </p:nvPr>
        </p:nvSpPr>
        <p:spPr>
          <a:xfrm>
            <a:off x="819150" y="352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Protocolo MOSI</a:t>
            </a:r>
            <a:endParaRPr/>
          </a:p>
        </p:txBody>
      </p:sp>
      <p:sp>
        <p:nvSpPr>
          <p:cNvPr id="447" name="Google Shape;447;p56"/>
          <p:cNvSpPr txBox="1"/>
          <p:nvPr>
            <p:ph idx="1" type="body"/>
          </p:nvPr>
        </p:nvSpPr>
        <p:spPr>
          <a:xfrm>
            <a:off x="819150" y="1107725"/>
            <a:ext cx="7505700" cy="73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este protocolo se elimina el estado “Exclusive” y se añade el estado “Owned”. El </a:t>
            </a:r>
            <a:r>
              <a:rPr lang="es"/>
              <a:t>cual</a:t>
            </a:r>
            <a:r>
              <a:rPr lang="es"/>
              <a:t> indica que el dato en la línea nos pertenece y podemos modificarlo libremente.</a:t>
            </a:r>
            <a:endParaRPr/>
          </a:p>
        </p:txBody>
      </p:sp>
      <p:graphicFrame>
        <p:nvGraphicFramePr>
          <p:cNvPr id="448" name="Google Shape;448;p56"/>
          <p:cNvGraphicFramePr/>
          <p:nvPr/>
        </p:nvGraphicFramePr>
        <p:xfrm>
          <a:off x="901000" y="2097550"/>
          <a:ext cx="3000000" cy="3000000"/>
        </p:xfrm>
        <a:graphic>
          <a:graphicData uri="http://schemas.openxmlformats.org/drawingml/2006/table">
            <a:tbl>
              <a:tblPr>
                <a:noFill/>
                <a:tableStyleId>{A8ACA7BA-FB11-47A3-ACB3-242CF9453250}</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s"/>
                        <a:t>M</a:t>
                      </a:r>
                      <a:endParaRPr/>
                    </a:p>
                  </a:txBody>
                  <a:tcPr marT="91425" marB="91425" marR="91425" marL="91425"/>
                </a:tc>
                <a:tc>
                  <a:txBody>
                    <a:bodyPr/>
                    <a:lstStyle/>
                    <a:p>
                      <a:pPr indent="0" lvl="0" marL="0" rtl="0" algn="ctr">
                        <a:spcBef>
                          <a:spcPts val="0"/>
                        </a:spcBef>
                        <a:spcAft>
                          <a:spcPts val="0"/>
                        </a:spcAft>
                        <a:buNone/>
                      </a:pPr>
                      <a:r>
                        <a:rPr lang="es"/>
                        <a:t>O</a:t>
                      </a:r>
                      <a:endParaRPr/>
                    </a:p>
                  </a:txBody>
                  <a:tcPr marT="91425" marB="91425" marR="91425" marL="91425"/>
                </a:tc>
                <a:tc>
                  <a:txBody>
                    <a:bodyPr/>
                    <a:lstStyle/>
                    <a:p>
                      <a:pPr indent="0" lvl="0" marL="0" rtl="0" algn="ctr">
                        <a:spcBef>
                          <a:spcPts val="0"/>
                        </a:spcBef>
                        <a:spcAft>
                          <a:spcPts val="0"/>
                        </a:spcAft>
                        <a:buNone/>
                      </a:pPr>
                      <a:r>
                        <a:rPr lang="es"/>
                        <a:t>S</a:t>
                      </a:r>
                      <a:endParaRPr/>
                    </a:p>
                  </a:txBody>
                  <a:tcPr marT="91425" marB="91425" marR="91425" marL="91425"/>
                </a:tc>
                <a:tc>
                  <a:txBody>
                    <a:bodyPr/>
                    <a:lstStyle/>
                    <a:p>
                      <a:pPr indent="0" lvl="0" marL="0" rtl="0" algn="ctr">
                        <a:spcBef>
                          <a:spcPts val="0"/>
                        </a:spcBef>
                        <a:spcAft>
                          <a:spcPts val="0"/>
                        </a:spcAft>
                        <a:buNone/>
                      </a:pPr>
                      <a:r>
                        <a:rPr lang="es"/>
                        <a:t>I</a:t>
                      </a:r>
                      <a:endParaRPr/>
                    </a:p>
                  </a:txBody>
                  <a:tcPr marT="91425" marB="91425" marR="91425" marL="91425"/>
                </a:tc>
              </a:tr>
              <a:tr h="381000">
                <a:tc>
                  <a:txBody>
                    <a:bodyPr/>
                    <a:lstStyle/>
                    <a:p>
                      <a:pPr indent="0" lvl="0" marL="0" rtl="0" algn="ctr">
                        <a:spcBef>
                          <a:spcPts val="0"/>
                        </a:spcBef>
                        <a:spcAft>
                          <a:spcPts val="0"/>
                        </a:spcAft>
                        <a:buNone/>
                      </a:pPr>
                      <a:r>
                        <a:rPr lang="es"/>
                        <a:t>M</a:t>
                      </a:r>
                      <a:endParaRPr/>
                    </a:p>
                  </a:txBody>
                  <a:tcPr marT="91425" marB="91425" marR="91425" marL="91425"/>
                </a:tc>
                <a:tc>
                  <a:txBody>
                    <a:bodyPr/>
                    <a:lstStyle/>
                    <a:p>
                      <a:pPr indent="0" lvl="0" marL="0" rtl="0" algn="ctr">
                        <a:spcBef>
                          <a:spcPts val="0"/>
                        </a:spcBef>
                        <a:spcAft>
                          <a:spcPts val="0"/>
                        </a:spcAft>
                        <a:buNone/>
                      </a:pPr>
                      <a:r>
                        <a:rPr lang="es">
                          <a:solidFill>
                            <a:srgbClr val="FF0000"/>
                          </a:solidFill>
                        </a:rPr>
                        <a:t>NO</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s">
                          <a:solidFill>
                            <a:srgbClr val="FF0000"/>
                          </a:solidFill>
                        </a:rPr>
                        <a:t>NO</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s">
                          <a:solidFill>
                            <a:srgbClr val="FF0000"/>
                          </a:solidFill>
                        </a:rPr>
                        <a:t>NO</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r>
              <a:tr h="381000">
                <a:tc>
                  <a:txBody>
                    <a:bodyPr/>
                    <a:lstStyle/>
                    <a:p>
                      <a:pPr indent="0" lvl="0" marL="0" rtl="0" algn="ctr">
                        <a:spcBef>
                          <a:spcPts val="0"/>
                        </a:spcBef>
                        <a:spcAft>
                          <a:spcPts val="0"/>
                        </a:spcAft>
                        <a:buNone/>
                      </a:pPr>
                      <a:r>
                        <a:rPr lang="es"/>
                        <a:t>O</a:t>
                      </a:r>
                      <a:endParaRPr/>
                    </a:p>
                  </a:txBody>
                  <a:tcPr marT="91425" marB="91425" marR="91425" marL="91425"/>
                </a:tc>
                <a:tc>
                  <a:txBody>
                    <a:bodyPr/>
                    <a:lstStyle/>
                    <a:p>
                      <a:pPr indent="0" lvl="0" marL="0" rtl="0" algn="ctr">
                        <a:spcBef>
                          <a:spcPts val="0"/>
                        </a:spcBef>
                        <a:spcAft>
                          <a:spcPts val="0"/>
                        </a:spcAft>
                        <a:buNone/>
                      </a:pPr>
                      <a:r>
                        <a:rPr lang="es">
                          <a:solidFill>
                            <a:srgbClr val="FF0000"/>
                          </a:solidFill>
                        </a:rPr>
                        <a:t>NO</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s">
                          <a:solidFill>
                            <a:srgbClr val="FF0000"/>
                          </a:solidFill>
                        </a:rPr>
                        <a:t>NO</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r>
              <a:tr h="381000">
                <a:tc>
                  <a:txBody>
                    <a:bodyPr/>
                    <a:lstStyle/>
                    <a:p>
                      <a:pPr indent="0" lvl="0" marL="0" rtl="0" algn="ctr">
                        <a:spcBef>
                          <a:spcPts val="0"/>
                        </a:spcBef>
                        <a:spcAft>
                          <a:spcPts val="0"/>
                        </a:spcAft>
                        <a:buNone/>
                      </a:pPr>
                      <a:r>
                        <a:rPr lang="es"/>
                        <a:t>S</a:t>
                      </a:r>
                      <a:endParaRPr/>
                    </a:p>
                  </a:txBody>
                  <a:tcPr marT="91425" marB="91425" marR="91425" marL="91425"/>
                </a:tc>
                <a:tc>
                  <a:txBody>
                    <a:bodyPr/>
                    <a:lstStyle/>
                    <a:p>
                      <a:pPr indent="0" lvl="0" marL="0" rtl="0" algn="ctr">
                        <a:spcBef>
                          <a:spcPts val="0"/>
                        </a:spcBef>
                        <a:spcAft>
                          <a:spcPts val="0"/>
                        </a:spcAft>
                        <a:buNone/>
                      </a:pPr>
                      <a:r>
                        <a:rPr lang="es">
                          <a:solidFill>
                            <a:srgbClr val="FF0000"/>
                          </a:solidFill>
                        </a:rPr>
                        <a:t>NO</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r>
              <a:tr h="381000">
                <a:tc>
                  <a:txBody>
                    <a:bodyPr/>
                    <a:lstStyle/>
                    <a:p>
                      <a:pPr indent="0" lvl="0" marL="0" rtl="0" algn="ctr">
                        <a:spcBef>
                          <a:spcPts val="0"/>
                        </a:spcBef>
                        <a:spcAft>
                          <a:spcPts val="0"/>
                        </a:spcAft>
                        <a:buNone/>
                      </a:pPr>
                      <a:r>
                        <a:rPr lang="es"/>
                        <a:t>I</a:t>
                      </a:r>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c>
                  <a:txBody>
                    <a:bodyPr/>
                    <a:lstStyle/>
                    <a:p>
                      <a:pPr indent="0" lvl="0" marL="0" rtl="0" algn="ctr">
                        <a:spcBef>
                          <a:spcPts val="0"/>
                        </a:spcBef>
                        <a:spcAft>
                          <a:spcPts val="0"/>
                        </a:spcAft>
                        <a:buNone/>
                      </a:pPr>
                      <a:r>
                        <a:rPr lang="es">
                          <a:solidFill>
                            <a:srgbClr val="00FF00"/>
                          </a:solidFill>
                        </a:rPr>
                        <a:t>SI</a:t>
                      </a:r>
                      <a:endParaRPr>
                        <a:solidFill>
                          <a:srgbClr val="00FF00"/>
                        </a:solidFill>
                      </a:endParaRPr>
                    </a:p>
                  </a:txBody>
                  <a:tcPr marT="91425" marB="91425" marR="91425" marL="91425"/>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7"/>
          <p:cNvSpPr txBox="1"/>
          <p:nvPr>
            <p:ph type="title"/>
          </p:nvPr>
        </p:nvSpPr>
        <p:spPr>
          <a:xfrm>
            <a:off x="819150" y="21921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¿Preguntas o consultas?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819150" y="635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Jerarquía de memoria</a:t>
            </a:r>
            <a:endParaRPr/>
          </a:p>
        </p:txBody>
      </p:sp>
      <p:sp>
        <p:nvSpPr>
          <p:cNvPr id="169" name="Google Shape;169;p17"/>
          <p:cNvSpPr txBox="1"/>
          <p:nvPr>
            <p:ph idx="1" type="body"/>
          </p:nvPr>
        </p:nvSpPr>
        <p:spPr>
          <a:xfrm>
            <a:off x="819150" y="1414225"/>
            <a:ext cx="7505700" cy="14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lt1"/>
                </a:solidFill>
              </a:rPr>
              <a:t>¿Por qué se tuvo que crear una </a:t>
            </a:r>
            <a:r>
              <a:rPr lang="es">
                <a:solidFill>
                  <a:schemeClr val="lt1"/>
                </a:solidFill>
              </a:rPr>
              <a:t>jerarquía</a:t>
            </a:r>
            <a:r>
              <a:rPr lang="es">
                <a:solidFill>
                  <a:schemeClr val="lt1"/>
                </a:solidFill>
              </a:rPr>
              <a:t> de memoria?</a:t>
            </a:r>
            <a:endParaRPr>
              <a:solidFill>
                <a:schemeClr val="lt1"/>
              </a:solidFill>
            </a:endParaRPr>
          </a:p>
          <a:p>
            <a:pPr indent="0" lvl="0" marL="0" rtl="0" algn="l">
              <a:spcBef>
                <a:spcPts val="1200"/>
              </a:spcBef>
              <a:spcAft>
                <a:spcPts val="1200"/>
              </a:spcAft>
              <a:buNone/>
            </a:pPr>
            <a:r>
              <a:rPr lang="es"/>
              <a:t>Existen </a:t>
            </a:r>
            <a:r>
              <a:rPr lang="es"/>
              <a:t>tecnologías</a:t>
            </a:r>
            <a:r>
              <a:rPr lang="es"/>
              <a:t> </a:t>
            </a:r>
            <a:r>
              <a:rPr lang="es"/>
              <a:t>más</a:t>
            </a:r>
            <a:r>
              <a:rPr lang="es"/>
              <a:t> </a:t>
            </a:r>
            <a:r>
              <a:rPr lang="es"/>
              <a:t>rápidas</a:t>
            </a:r>
            <a:r>
              <a:rPr lang="es"/>
              <a:t> que las RAM actuales pero </a:t>
            </a:r>
            <a:r>
              <a:rPr lang="es"/>
              <a:t>cuando se necesitaba un alta capacidad de almacenamiento su costo es muy elevado. Entonces se </a:t>
            </a:r>
            <a:r>
              <a:rPr lang="es"/>
              <a:t>decidió</a:t>
            </a:r>
            <a:r>
              <a:rPr lang="es"/>
              <a:t> crear una </a:t>
            </a:r>
            <a:r>
              <a:rPr b="1" lang="es">
                <a:solidFill>
                  <a:schemeClr val="lt1"/>
                </a:solidFill>
              </a:rPr>
              <a:t>jerarquía</a:t>
            </a:r>
            <a:r>
              <a:rPr b="1" lang="es">
                <a:solidFill>
                  <a:schemeClr val="lt1"/>
                </a:solidFill>
              </a:rPr>
              <a:t> de memorias</a:t>
            </a:r>
            <a:r>
              <a:rPr lang="es">
                <a:solidFill>
                  <a:schemeClr val="lt1"/>
                </a:solidFill>
              </a:rPr>
              <a:t>, </a:t>
            </a:r>
            <a:r>
              <a:rPr lang="es"/>
              <a:t>que </a:t>
            </a:r>
            <a:r>
              <a:rPr lang="es"/>
              <a:t>básicamente</a:t>
            </a:r>
            <a:r>
              <a:rPr lang="es"/>
              <a:t> integra una nueva memoria, mucho </a:t>
            </a:r>
            <a:r>
              <a:rPr lang="es"/>
              <a:t>más</a:t>
            </a:r>
            <a:r>
              <a:rPr lang="es"/>
              <a:t> chica en tamaño, que </a:t>
            </a:r>
            <a:r>
              <a:rPr lang="es"/>
              <a:t>ayudará</a:t>
            </a:r>
            <a:r>
              <a:rPr lang="es"/>
              <a:t> al procesador a obtener la información solicitada mucho más </a:t>
            </a:r>
            <a:r>
              <a:rPr lang="es"/>
              <a:t>rápida</a:t>
            </a:r>
            <a:r>
              <a:rPr lang="es"/>
              <a:t> en un gran porcentaje de peticiones.</a:t>
            </a:r>
            <a:endParaRPr/>
          </a:p>
        </p:txBody>
      </p:sp>
      <p:pic>
        <p:nvPicPr>
          <p:cNvPr id="170" name="Google Shape;170;p17"/>
          <p:cNvPicPr preferRelativeResize="0"/>
          <p:nvPr/>
        </p:nvPicPr>
        <p:blipFill>
          <a:blip r:embed="rId3">
            <a:alphaModFix/>
          </a:blip>
          <a:stretch>
            <a:fillRect/>
          </a:stretch>
        </p:blipFill>
        <p:spPr>
          <a:xfrm>
            <a:off x="1896850" y="2942325"/>
            <a:ext cx="5015593" cy="1866425"/>
          </a:xfrm>
          <a:prstGeom prst="rect">
            <a:avLst/>
          </a:prstGeom>
          <a:noFill/>
          <a:ln>
            <a:noFill/>
          </a:ln>
        </p:spPr>
      </p:pic>
      <p:sp>
        <p:nvSpPr>
          <p:cNvPr id="171" name="Google Shape;171;p17"/>
          <p:cNvSpPr txBox="1"/>
          <p:nvPr/>
        </p:nvSpPr>
        <p:spPr>
          <a:xfrm>
            <a:off x="6955325" y="3204375"/>
            <a:ext cx="3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a:t>
            </a:r>
            <a:endParaRPr>
              <a:latin typeface="Calibri"/>
              <a:ea typeface="Calibri"/>
              <a:cs typeface="Calibri"/>
              <a:sym typeface="Calibri"/>
            </a:endParaRPr>
          </a:p>
        </p:txBody>
      </p:sp>
      <p:sp>
        <p:nvSpPr>
          <p:cNvPr id="172" name="Google Shape;172;p17"/>
          <p:cNvSpPr txBox="1"/>
          <p:nvPr/>
        </p:nvSpPr>
        <p:spPr>
          <a:xfrm>
            <a:off x="6955325" y="3926525"/>
            <a:ext cx="81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774225" y="12947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Okey, ya entendi, hay una memoria mucho mas rapida pero muy chica.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¿Cómo la integro en mi arquitectura y que sirva para algo?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819150" y="493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Esquema de jerarquía de memorias</a:t>
            </a:r>
            <a:endParaRPr/>
          </a:p>
        </p:txBody>
      </p:sp>
      <p:pic>
        <p:nvPicPr>
          <p:cNvPr id="183" name="Google Shape;183;p19"/>
          <p:cNvPicPr preferRelativeResize="0"/>
          <p:nvPr/>
        </p:nvPicPr>
        <p:blipFill>
          <a:blip r:embed="rId3">
            <a:alphaModFix/>
          </a:blip>
          <a:stretch>
            <a:fillRect/>
          </a:stretch>
        </p:blipFill>
        <p:spPr>
          <a:xfrm>
            <a:off x="1704975" y="1403400"/>
            <a:ext cx="5734050" cy="297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819150" y="4562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 programación juega un papel importante en el rendimiento de las cachés.</a:t>
            </a:r>
            <a:endParaRPr/>
          </a:p>
        </p:txBody>
      </p:sp>
      <p:sp>
        <p:nvSpPr>
          <p:cNvPr id="189" name="Google Shape;189;p20"/>
          <p:cNvSpPr txBox="1"/>
          <p:nvPr>
            <p:ph idx="1" type="body"/>
          </p:nvPr>
        </p:nvSpPr>
        <p:spPr>
          <a:xfrm>
            <a:off x="819150" y="17960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Dado que en la caché no solo se almacena el dato solicitado si no datos contiguos a este. La programación debe seguir los principios de </a:t>
            </a:r>
            <a:r>
              <a:rPr b="1" lang="es">
                <a:solidFill>
                  <a:schemeClr val="lt1"/>
                </a:solidFill>
              </a:rPr>
              <a:t>vecindad espacial</a:t>
            </a:r>
            <a:r>
              <a:rPr lang="es"/>
              <a:t> y </a:t>
            </a:r>
            <a:r>
              <a:rPr b="1" lang="es">
                <a:solidFill>
                  <a:schemeClr val="lt1"/>
                </a:solidFill>
              </a:rPr>
              <a:t>temporal</a:t>
            </a:r>
            <a:r>
              <a:rPr lang="es"/>
              <a:t>.</a:t>
            </a:r>
            <a:endParaRPr/>
          </a:p>
          <a:p>
            <a:pPr indent="0" lvl="0" marL="0" rtl="0" algn="l">
              <a:spcBef>
                <a:spcPts val="1200"/>
              </a:spcBef>
              <a:spcAft>
                <a:spcPts val="0"/>
              </a:spcAft>
              <a:buNone/>
            </a:pPr>
            <a:r>
              <a:rPr lang="es"/>
              <a:t>Este son conceptos muy simples, el primero se refiere a las direcciones </a:t>
            </a:r>
            <a:r>
              <a:rPr lang="es"/>
              <a:t>físicas</a:t>
            </a:r>
            <a:r>
              <a:rPr lang="es"/>
              <a:t> en memoria principal donde se almacenan los datos o instrucciones. Y la temporal se refiere al instante que se van a utilizar esas instrucciones o datos.</a:t>
            </a:r>
            <a:endParaRPr/>
          </a:p>
          <a:p>
            <a:pPr indent="0" lvl="0" marL="0" rtl="0" algn="l">
              <a:spcBef>
                <a:spcPts val="1200"/>
              </a:spcBef>
              <a:spcAft>
                <a:spcPts val="1200"/>
              </a:spcAft>
              <a:buNone/>
            </a:pPr>
            <a:r>
              <a:rPr lang="es"/>
              <a:t>Estos principios funcionan muy bien ya que, en una buena programación, los datos siguientes al dato solicitado es muy probable que vayan a ser requeridos por el procesador.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631975" y="351450"/>
            <a:ext cx="7505700" cy="7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Cálculo</a:t>
            </a:r>
            <a:r>
              <a:rPr lang="es"/>
              <a:t> del tiempo medio de acceso.</a:t>
            </a:r>
            <a:endParaRPr/>
          </a:p>
        </p:txBody>
      </p:sp>
      <p:pic>
        <p:nvPicPr>
          <p:cNvPr id="195" name="Google Shape;195;p21"/>
          <p:cNvPicPr preferRelativeResize="0"/>
          <p:nvPr/>
        </p:nvPicPr>
        <p:blipFill>
          <a:blip r:embed="rId3">
            <a:alphaModFix/>
          </a:blip>
          <a:stretch>
            <a:fillRect/>
          </a:stretch>
        </p:blipFill>
        <p:spPr>
          <a:xfrm>
            <a:off x="1904350" y="1159025"/>
            <a:ext cx="5140826" cy="355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