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omfortaa" panose="020B0604020202020204" charset="0"/>
      <p:regular r:id="rId27"/>
      <p:bold r:id="rId28"/>
    </p:embeddedFont>
    <p:embeddedFont>
      <p:font typeface="Comfortaa Medium" panose="020B0604020202020204" charset="0"/>
      <p:regular r:id="rId29"/>
      <p:bold r:id="rId30"/>
    </p:embeddedFont>
    <p:embeddedFont>
      <p:font typeface="Impact" panose="020B0806030902050204" pitchFamily="34" charset="0"/>
      <p:regular r:id="rId31"/>
    </p:embeddedFont>
    <p:embeddedFont>
      <p:font typeface="Merriweather"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riel Granero Gane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14" y="4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21T02:56:52.524" idx="1">
    <p:pos x="6000" y="0"/>
    <p:text>4, 5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9de20d2f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9de20d2f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9eeb5fabb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9eeb5fabb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9de20d2f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9de20d2f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9de20d2f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f9de20d2f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de20d2f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9de20d2f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9de20d2f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9de20d2f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9de20d2f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9de20d2f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9de20d2f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9de20d2f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9eeb5fabb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9eeb5fabb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9eeb5fabb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9eeb5fab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9de20d2f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9de20d2f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9de20d2f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9de20d2f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9eeb5fabb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9eeb5fabb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9eeb5fabb_5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f9eeb5fabb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9eeb5fabb_5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9eeb5fabb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74aa051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74aa051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9de20d2f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9de20d2f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de20d2f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de20d2f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de20d2f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de20d2f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9de20d2f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9de20d2f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9de20d2f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9de20d2f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9de20d2f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9de20d2f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9de20d2f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9de20d2f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6107"/>
          <a:stretch/>
        </p:blipFill>
        <p:spPr>
          <a:xfrm>
            <a:off x="-23800" y="0"/>
            <a:ext cx="9191626" cy="5143499"/>
          </a:xfrm>
          <a:prstGeom prst="rect">
            <a:avLst/>
          </a:prstGeom>
          <a:noFill/>
          <a:ln>
            <a:noFill/>
          </a:ln>
        </p:spPr>
      </p:pic>
      <p:sp>
        <p:nvSpPr>
          <p:cNvPr id="55" name="Google Shape;55;p13"/>
          <p:cNvSpPr txBox="1"/>
          <p:nvPr/>
        </p:nvSpPr>
        <p:spPr>
          <a:xfrm>
            <a:off x="355625" y="2650375"/>
            <a:ext cx="6456300" cy="1569900"/>
          </a:xfrm>
          <a:prstGeom prst="rect">
            <a:avLst/>
          </a:prstGeom>
          <a:noFill/>
          <a:ln>
            <a:noFill/>
          </a:ln>
          <a:effectLst>
            <a:outerShdw blurRad="57150" dist="38100" dir="3420000" algn="bl" rotWithShape="0">
              <a:srgbClr val="000000">
                <a:alpha val="72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TRABAJO PRÁCTICO 11</a:t>
            </a:r>
            <a:endParaRPr sz="3000" b="1">
              <a:solidFill>
                <a:schemeClr val="lt2"/>
              </a:solidFill>
              <a:latin typeface="Merriweather"/>
              <a:ea typeface="Merriweather"/>
              <a:cs typeface="Merriweather"/>
              <a:sym typeface="Merriweather"/>
            </a:endParaRPr>
          </a:p>
          <a:p>
            <a:pPr marL="0" lvl="0" indent="0" algn="l" rtl="0">
              <a:spcBef>
                <a:spcPts val="0"/>
              </a:spcBef>
              <a:spcAft>
                <a:spcPts val="0"/>
              </a:spcAft>
              <a:buNone/>
            </a:pPr>
            <a:endParaRPr sz="3000" b="1">
              <a:solidFill>
                <a:schemeClr val="lt2"/>
              </a:solidFill>
              <a:latin typeface="Merriweather"/>
              <a:ea typeface="Merriweather"/>
              <a:cs typeface="Merriweather"/>
              <a:sym typeface="Merriweather"/>
            </a:endParaRPr>
          </a:p>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MEMORIA SEGMENTADA</a:t>
            </a:r>
            <a:endParaRPr sz="3000" b="1">
              <a:solidFill>
                <a:schemeClr val="lt2"/>
              </a:solidFill>
              <a:latin typeface="Merriweather"/>
              <a:ea typeface="Merriweather"/>
              <a:cs typeface="Merriweather"/>
              <a:sym typeface="Merriweather"/>
            </a:endParaRPr>
          </a:p>
        </p:txBody>
      </p:sp>
      <p:pic>
        <p:nvPicPr>
          <p:cNvPr id="56" name="Google Shape;56;p13"/>
          <p:cNvPicPr preferRelativeResize="0"/>
          <p:nvPr/>
        </p:nvPicPr>
        <p:blipFill>
          <a:blip r:embed="rId4">
            <a:alphaModFix/>
          </a:blip>
          <a:stretch>
            <a:fillRect/>
          </a:stretch>
        </p:blipFill>
        <p:spPr>
          <a:xfrm>
            <a:off x="5517000" y="56750"/>
            <a:ext cx="3579175" cy="1127300"/>
          </a:xfrm>
          <a:prstGeom prst="rect">
            <a:avLst/>
          </a:prstGeom>
          <a:noFill/>
          <a:ln>
            <a:noFill/>
          </a:ln>
        </p:spPr>
      </p:pic>
      <p:sp>
        <p:nvSpPr>
          <p:cNvPr id="57" name="Google Shape;57;p13"/>
          <p:cNvSpPr txBox="1"/>
          <p:nvPr/>
        </p:nvSpPr>
        <p:spPr>
          <a:xfrm>
            <a:off x="355625" y="297150"/>
            <a:ext cx="2176500" cy="646500"/>
          </a:xfrm>
          <a:prstGeom prst="rect">
            <a:avLst/>
          </a:prstGeom>
          <a:noFill/>
          <a:ln>
            <a:noFill/>
          </a:ln>
          <a:effectLst>
            <a:outerShdw blurRad="57150" dist="38100" dir="3420000" algn="bl" rotWithShape="0">
              <a:srgbClr val="000000">
                <a:alpha val="72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GRUPO 4</a:t>
            </a:r>
            <a:endParaRPr sz="3000" b="1">
              <a:solidFill>
                <a:schemeClr val="lt2"/>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358013" y="1300100"/>
            <a:ext cx="8391525" cy="3228975"/>
          </a:xfrm>
          <a:prstGeom prst="rect">
            <a:avLst/>
          </a:prstGeom>
          <a:noFill/>
          <a:ln>
            <a:noFill/>
          </a:ln>
        </p:spPr>
      </p:pic>
      <p:sp>
        <p:nvSpPr>
          <p:cNvPr id="143" name="Google Shape;143;p22"/>
          <p:cNvSpPr txBox="1"/>
          <p:nvPr/>
        </p:nvSpPr>
        <p:spPr>
          <a:xfrm>
            <a:off x="1894125" y="4950825"/>
            <a:ext cx="34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4" name="Google Shape;144;p22"/>
          <p:cNvSpPr txBox="1"/>
          <p:nvPr/>
        </p:nvSpPr>
        <p:spPr>
          <a:xfrm>
            <a:off x="2781075" y="4743300"/>
            <a:ext cx="36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t>MMU (Unidad de Manejo de Memoria)</a:t>
            </a:r>
            <a:endParaRPr/>
          </a:p>
        </p:txBody>
      </p:sp>
      <p:sp>
        <p:nvSpPr>
          <p:cNvPr id="145" name="Google Shape;145;p22"/>
          <p:cNvSpPr txBox="1">
            <a:spLocks noGrp="1"/>
          </p:cNvSpPr>
          <p:nvPr>
            <p:ph type="ctrTitle"/>
          </p:nvPr>
        </p:nvSpPr>
        <p:spPr>
          <a:xfrm>
            <a:off x="1383525" y="1126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Protegido</a:t>
            </a:r>
            <a:endParaRPr i="1">
              <a:solidFill>
                <a:srgbClr val="B7B7B7"/>
              </a:solidFill>
              <a:latin typeface="Impact"/>
              <a:ea typeface="Impact"/>
              <a:cs typeface="Impact"/>
              <a:sym typeface="Impact"/>
            </a:endParaRPr>
          </a:p>
        </p:txBody>
      </p:sp>
      <p:sp>
        <p:nvSpPr>
          <p:cNvPr id="146" name="Google Shape;146;p22"/>
          <p:cNvSpPr txBox="1">
            <a:spLocks noGrp="1"/>
          </p:cNvSpPr>
          <p:nvPr>
            <p:ph type="ctrTitle"/>
          </p:nvPr>
        </p:nvSpPr>
        <p:spPr>
          <a:xfrm>
            <a:off x="1347075" y="7620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Protegido</a:t>
            </a:r>
            <a:endParaRPr i="1">
              <a:solidFill>
                <a:srgbClr val="434343"/>
              </a:solidFill>
              <a:latin typeface="Impact"/>
              <a:ea typeface="Impact"/>
              <a:cs typeface="Impact"/>
              <a:sym typeface="Impact"/>
            </a:endParaRPr>
          </a:p>
        </p:txBody>
      </p:sp>
      <p:cxnSp>
        <p:nvCxnSpPr>
          <p:cNvPr id="147" name="Google Shape;147;p22"/>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48" name="Google Shape;148;p22"/>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 calcmode="lin" valueType="num">
                                      <p:cBhvr additive="base">
                                        <p:cTn id="7" dur="1000"/>
                                        <p:tgtEl>
                                          <p:spTgt spid="14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47"/>
                                        </p:tgtEl>
                                        <p:attrNameLst>
                                          <p:attrName>style.visibility</p:attrName>
                                        </p:attrNameLst>
                                      </p:cBhvr>
                                      <p:to>
                                        <p:strVal val="visible"/>
                                      </p:to>
                                    </p:set>
                                    <p:anim calcmode="lin" valueType="num">
                                      <p:cBhvr additive="base">
                                        <p:cTn id="10" dur="1000"/>
                                        <p:tgtEl>
                                          <p:spTgt spid="14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520650" y="978325"/>
            <a:ext cx="8102700" cy="27399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1371600" marR="360000" lvl="0" indent="0" algn="l" rtl="0">
              <a:spcBef>
                <a:spcPts val="0"/>
              </a:spcBef>
              <a:spcAft>
                <a:spcPts val="0"/>
              </a:spcAft>
              <a:buNone/>
            </a:pPr>
            <a:endParaRPr sz="1100">
              <a:solidFill>
                <a:schemeClr val="dk1"/>
              </a:solidFill>
            </a:endParaRPr>
          </a:p>
          <a:p>
            <a:pPr marL="457200" marR="360000" lvl="0" indent="-311150" algn="l" rtl="0">
              <a:spcBef>
                <a:spcPts val="0"/>
              </a:spcBef>
              <a:spcAft>
                <a:spcPts val="0"/>
              </a:spcAft>
              <a:buClr>
                <a:schemeClr val="dk1"/>
              </a:buClr>
              <a:buSzPts val="1300"/>
              <a:buFont typeface="Comfortaa Medium"/>
              <a:buChar char="-"/>
            </a:pPr>
            <a:r>
              <a:rPr lang="es-419" sz="1300">
                <a:solidFill>
                  <a:schemeClr val="dk1"/>
                </a:solidFill>
                <a:latin typeface="Comfortaa Medium"/>
                <a:ea typeface="Comfortaa Medium"/>
                <a:cs typeface="Comfortaa Medium"/>
                <a:sym typeface="Comfortaa Medium"/>
              </a:rPr>
              <a:t>El puntero de direcciones virtuales en total consta de 46 bits y tiene el siguiente formato:</a:t>
            </a:r>
            <a:endParaRPr sz="13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r>
              <a:rPr lang="es-419" sz="1300">
                <a:solidFill>
                  <a:schemeClr val="dk1"/>
                </a:solidFill>
                <a:latin typeface="Comfortaa Medium"/>
                <a:ea typeface="Comfortaa Medium"/>
                <a:cs typeface="Comfortaa Medium"/>
                <a:sym typeface="Comfortaa Medium"/>
              </a:rPr>
              <a:t>14 bits de selector y 32 bits de desplazamiento.</a:t>
            </a:r>
            <a:endParaRPr sz="13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311150" algn="l" rtl="0">
              <a:spcBef>
                <a:spcPts val="0"/>
              </a:spcBef>
              <a:spcAft>
                <a:spcPts val="0"/>
              </a:spcAft>
              <a:buClr>
                <a:schemeClr val="dk1"/>
              </a:buClr>
              <a:buSzPts val="1300"/>
              <a:buFont typeface="Comfortaa Medium"/>
              <a:buChar char="-"/>
            </a:pPr>
            <a:r>
              <a:rPr lang="es-419" sz="1300">
                <a:solidFill>
                  <a:schemeClr val="dk1"/>
                </a:solidFill>
                <a:latin typeface="Comfortaa Medium"/>
                <a:ea typeface="Comfortaa Medium"/>
                <a:cs typeface="Comfortaa Medium"/>
                <a:sym typeface="Comfortaa Medium"/>
              </a:rPr>
              <a:t>Los 14 bits del selector se encuentran en los 14 bits de mayor peso del registro de segmento que se vaya a utilizar. Los 2 bits restantes de ese registro de segmento se llaman RPL y determinan los niveles de acceso de ese segmento.</a:t>
            </a:r>
            <a:endParaRPr sz="1300">
              <a:solidFill>
                <a:schemeClr val="dk1"/>
              </a:solidFill>
              <a:latin typeface="Comfortaa Medium"/>
              <a:ea typeface="Comfortaa Medium"/>
              <a:cs typeface="Comfortaa Medium"/>
              <a:sym typeface="Comfortaa Medium"/>
            </a:endParaRPr>
          </a:p>
          <a:p>
            <a:pPr marL="0" marR="360000" lvl="0" indent="457200" algn="l"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1371600" marR="360000" lvl="0" indent="0" algn="l" rtl="0">
              <a:spcBef>
                <a:spcPts val="0"/>
              </a:spcBef>
              <a:spcAft>
                <a:spcPts val="0"/>
              </a:spcAft>
              <a:buNone/>
            </a:pPr>
            <a:endParaRPr sz="1100">
              <a:solidFill>
                <a:schemeClr val="dk1"/>
              </a:solidFill>
            </a:endParaRPr>
          </a:p>
        </p:txBody>
      </p:sp>
      <p:sp>
        <p:nvSpPr>
          <p:cNvPr id="154" name="Google Shape;154;p23"/>
          <p:cNvSpPr txBox="1">
            <a:spLocks noGrp="1"/>
          </p:cNvSpPr>
          <p:nvPr>
            <p:ph type="ctrTitle"/>
          </p:nvPr>
        </p:nvSpPr>
        <p:spPr>
          <a:xfrm>
            <a:off x="4215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Dirección Lógica</a:t>
            </a:r>
            <a:endParaRPr sz="3480" i="1">
              <a:solidFill>
                <a:srgbClr val="B7B7B7"/>
              </a:solidFill>
              <a:latin typeface="Impact"/>
              <a:ea typeface="Impact"/>
              <a:cs typeface="Impact"/>
              <a:sym typeface="Impact"/>
            </a:endParaRPr>
          </a:p>
        </p:txBody>
      </p:sp>
      <p:sp>
        <p:nvSpPr>
          <p:cNvPr id="155" name="Google Shape;155;p23"/>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Dirección Lógica</a:t>
            </a:r>
            <a:endParaRPr sz="3480" i="1">
              <a:solidFill>
                <a:srgbClr val="434343"/>
              </a:solidFill>
              <a:latin typeface="Impact"/>
              <a:ea typeface="Impact"/>
              <a:cs typeface="Impact"/>
              <a:sym typeface="Impact"/>
            </a:endParaRPr>
          </a:p>
        </p:txBody>
      </p:sp>
      <p:pic>
        <p:nvPicPr>
          <p:cNvPr id="156" name="Google Shape;156;p23"/>
          <p:cNvPicPr preferRelativeResize="0"/>
          <p:nvPr/>
        </p:nvPicPr>
        <p:blipFill>
          <a:blip r:embed="rId3">
            <a:alphaModFix/>
          </a:blip>
          <a:stretch>
            <a:fillRect/>
          </a:stretch>
        </p:blipFill>
        <p:spPr>
          <a:xfrm>
            <a:off x="1200150" y="3857625"/>
            <a:ext cx="6743700" cy="1133475"/>
          </a:xfrm>
          <a:prstGeom prst="rect">
            <a:avLst/>
          </a:prstGeom>
          <a:noFill/>
          <a:ln>
            <a:noFill/>
          </a:ln>
        </p:spPr>
      </p:pic>
      <p:cxnSp>
        <p:nvCxnSpPr>
          <p:cNvPr id="157" name="Google Shape;157;p23"/>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58" name="Google Shape;158;p23"/>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1000"/>
                                        <p:tgtEl>
                                          <p:spTgt spid="15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 calcmode="lin" valueType="num">
                                      <p:cBhvr additive="base">
                                        <p:cTn id="10" dur="1000"/>
                                        <p:tgtEl>
                                          <p:spTgt spid="15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721325" y="1254025"/>
            <a:ext cx="7679400" cy="20934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Se denomina selector a los 14 bits de mayor peso del registro de segmento que se esté utilizando para definir una dirección virtual.</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Los 2 bits restantes denominados RPL, referencian el nivel de privilegio del segmento.</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El primer bit de menor peso del selector (el tercer bit del registro de segmento), se llama Indicador de tabla (TI). </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Si la tabla de descriptores a la que hay que acceder es la tabla local, TI = 1 y si la tabla de descriptores es la tabla global, TI = 0</a:t>
            </a:r>
            <a:endParaRPr sz="1100">
              <a:solidFill>
                <a:schemeClr val="dk1"/>
              </a:solidFill>
              <a:latin typeface="Comfortaa Medium"/>
              <a:ea typeface="Comfortaa Medium"/>
              <a:cs typeface="Comfortaa Medium"/>
              <a:sym typeface="Comfortaa Medium"/>
            </a:endParaRPr>
          </a:p>
          <a:p>
            <a:pPr marL="0" marR="360000" lvl="0" indent="0" algn="l" rtl="0">
              <a:spcBef>
                <a:spcPts val="0"/>
              </a:spcBef>
              <a:spcAft>
                <a:spcPts val="0"/>
              </a:spcAft>
              <a:buNone/>
            </a:pPr>
            <a:endParaRPr/>
          </a:p>
        </p:txBody>
      </p:sp>
      <p:pic>
        <p:nvPicPr>
          <p:cNvPr id="164" name="Google Shape;164;p24"/>
          <p:cNvPicPr preferRelativeResize="0"/>
          <p:nvPr/>
        </p:nvPicPr>
        <p:blipFill>
          <a:blip r:embed="rId3">
            <a:alphaModFix/>
          </a:blip>
          <a:stretch>
            <a:fillRect/>
          </a:stretch>
        </p:blipFill>
        <p:spPr>
          <a:xfrm>
            <a:off x="1200150" y="3857625"/>
            <a:ext cx="6743700" cy="1133475"/>
          </a:xfrm>
          <a:prstGeom prst="rect">
            <a:avLst/>
          </a:prstGeom>
          <a:noFill/>
          <a:ln>
            <a:noFill/>
          </a:ln>
        </p:spPr>
      </p:pic>
      <p:sp>
        <p:nvSpPr>
          <p:cNvPr id="165" name="Google Shape;165;p24"/>
          <p:cNvSpPr txBox="1">
            <a:spLocks noGrp="1"/>
          </p:cNvSpPr>
          <p:nvPr>
            <p:ph type="ctrTitle"/>
          </p:nvPr>
        </p:nvSpPr>
        <p:spPr>
          <a:xfrm>
            <a:off x="4036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Selector y Desplazamiento</a:t>
            </a:r>
            <a:endParaRPr sz="3480" i="1">
              <a:solidFill>
                <a:srgbClr val="B7B7B7"/>
              </a:solidFill>
              <a:latin typeface="Impact"/>
              <a:ea typeface="Impact"/>
              <a:cs typeface="Impact"/>
              <a:sym typeface="Impact"/>
            </a:endParaRPr>
          </a:p>
        </p:txBody>
      </p:sp>
      <p:sp>
        <p:nvSpPr>
          <p:cNvPr id="166" name="Google Shape;166;p24"/>
          <p:cNvSpPr txBox="1">
            <a:spLocks noGrp="1"/>
          </p:cNvSpPr>
          <p:nvPr>
            <p:ph type="ctrTitle"/>
          </p:nvPr>
        </p:nvSpPr>
        <p:spPr>
          <a:xfrm>
            <a:off x="367150" y="0"/>
            <a:ext cx="58425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Selector y Desplazamiento</a:t>
            </a:r>
            <a:endParaRPr sz="3480" i="1">
              <a:solidFill>
                <a:srgbClr val="434343"/>
              </a:solidFill>
              <a:latin typeface="Impact"/>
              <a:ea typeface="Impact"/>
              <a:cs typeface="Impact"/>
              <a:sym typeface="Impact"/>
            </a:endParaRPr>
          </a:p>
        </p:txBody>
      </p:sp>
      <p:cxnSp>
        <p:nvCxnSpPr>
          <p:cNvPr id="167" name="Google Shape;167;p24"/>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68" name="Google Shape;168;p24"/>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1000"/>
                                        <p:tgtEl>
                                          <p:spTgt spid="16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 calcmode="lin" valueType="num">
                                      <p:cBhvr additive="base">
                                        <p:cTn id="10" dur="1000"/>
                                        <p:tgtEl>
                                          <p:spTgt spid="1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965400" y="1075525"/>
            <a:ext cx="7213200" cy="26013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457200" marR="395999"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El desplazamiento de 32 bits siempre se suma a la base del segmento para determinar la dirección virtual. </a:t>
            </a: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Si se accede a un segmento de código, </a:t>
            </a:r>
            <a:r>
              <a:rPr lang="es-419" sz="1100" b="1">
                <a:solidFill>
                  <a:schemeClr val="dk1"/>
                </a:solidFill>
                <a:latin typeface="Comfortaa"/>
                <a:ea typeface="Comfortaa"/>
                <a:cs typeface="Comfortaa"/>
                <a:sym typeface="Comfortaa"/>
              </a:rPr>
              <a:t>CS</a:t>
            </a:r>
            <a:r>
              <a:rPr lang="es-419" sz="1100">
                <a:solidFill>
                  <a:schemeClr val="dk1"/>
                </a:solidFill>
                <a:latin typeface="Comfortaa Medium"/>
                <a:ea typeface="Comfortaa Medium"/>
                <a:cs typeface="Comfortaa Medium"/>
                <a:sym typeface="Comfortaa Medium"/>
              </a:rPr>
              <a:t> es el registro de segmento y </a:t>
            </a:r>
            <a:r>
              <a:rPr lang="es-419" sz="1100" b="1">
                <a:solidFill>
                  <a:schemeClr val="dk1"/>
                </a:solidFill>
                <a:latin typeface="Comfortaa"/>
                <a:ea typeface="Comfortaa"/>
                <a:cs typeface="Comfortaa"/>
                <a:sym typeface="Comfortaa"/>
              </a:rPr>
              <a:t>EIP</a:t>
            </a:r>
            <a:r>
              <a:rPr lang="es-419" sz="1100">
                <a:solidFill>
                  <a:schemeClr val="dk1"/>
                </a:solidFill>
                <a:latin typeface="Comfortaa Medium"/>
                <a:ea typeface="Comfortaa Medium"/>
                <a:cs typeface="Comfortaa Medium"/>
                <a:sym typeface="Comfortaa Medium"/>
              </a:rPr>
              <a:t> contiene al desplazamiento.</a:t>
            </a: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Si se accede a un segmento de pila, </a:t>
            </a:r>
            <a:r>
              <a:rPr lang="es-419" sz="1100" b="1">
                <a:solidFill>
                  <a:schemeClr val="dk1"/>
                </a:solidFill>
                <a:latin typeface="Comfortaa"/>
                <a:ea typeface="Comfortaa"/>
                <a:cs typeface="Comfortaa"/>
                <a:sym typeface="Comfortaa"/>
              </a:rPr>
              <a:t>SS</a:t>
            </a:r>
            <a:r>
              <a:rPr lang="es-419" sz="1100">
                <a:solidFill>
                  <a:schemeClr val="dk1"/>
                </a:solidFill>
                <a:latin typeface="Comfortaa Medium"/>
                <a:ea typeface="Comfortaa Medium"/>
                <a:cs typeface="Comfortaa Medium"/>
                <a:sym typeface="Comfortaa Medium"/>
              </a:rPr>
              <a:t> es el registro de segmento y </a:t>
            </a:r>
            <a:r>
              <a:rPr lang="es-419" sz="1100" b="1">
                <a:solidFill>
                  <a:schemeClr val="dk1"/>
                </a:solidFill>
                <a:latin typeface="Comfortaa"/>
                <a:ea typeface="Comfortaa"/>
                <a:cs typeface="Comfortaa"/>
                <a:sym typeface="Comfortaa"/>
              </a:rPr>
              <a:t>ESP</a:t>
            </a:r>
            <a:r>
              <a:rPr lang="es-419" sz="1100">
                <a:solidFill>
                  <a:schemeClr val="dk1"/>
                </a:solidFill>
                <a:latin typeface="Comfortaa Medium"/>
                <a:ea typeface="Comfortaa Medium"/>
                <a:cs typeface="Comfortaa Medium"/>
                <a:sym typeface="Comfortaa Medium"/>
              </a:rPr>
              <a:t> contiene el desplazamiento. </a:t>
            </a: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95999"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Si se accede a un segmento de datos, </a:t>
            </a:r>
            <a:r>
              <a:rPr lang="es-419" sz="1100" b="1">
                <a:solidFill>
                  <a:schemeClr val="dk1"/>
                </a:solidFill>
                <a:latin typeface="Comfortaa"/>
                <a:ea typeface="Comfortaa"/>
                <a:cs typeface="Comfortaa"/>
                <a:sym typeface="Comfortaa"/>
              </a:rPr>
              <a:t>DS ES FS</a:t>
            </a:r>
            <a:r>
              <a:rPr lang="es-419" sz="1100">
                <a:solidFill>
                  <a:schemeClr val="dk1"/>
                </a:solidFill>
                <a:latin typeface="Comfortaa Medium"/>
                <a:ea typeface="Comfortaa Medium"/>
                <a:cs typeface="Comfortaa Medium"/>
                <a:sym typeface="Comfortaa Medium"/>
              </a:rPr>
              <a:t> o </a:t>
            </a:r>
            <a:r>
              <a:rPr lang="es-419" sz="1100" b="1">
                <a:solidFill>
                  <a:schemeClr val="dk1"/>
                </a:solidFill>
                <a:latin typeface="Comfortaa"/>
                <a:ea typeface="Comfortaa"/>
                <a:cs typeface="Comfortaa"/>
                <a:sym typeface="Comfortaa"/>
              </a:rPr>
              <a:t>GS</a:t>
            </a:r>
            <a:r>
              <a:rPr lang="es-419" sz="1100">
                <a:solidFill>
                  <a:schemeClr val="dk1"/>
                </a:solidFill>
                <a:latin typeface="Comfortaa Medium"/>
                <a:ea typeface="Comfortaa Medium"/>
                <a:cs typeface="Comfortaa Medium"/>
                <a:sym typeface="Comfortaa Medium"/>
              </a:rPr>
              <a:t> actúan como registro de segmento y el desplazamiento se calcula según el modo de direccionamiento vigente utilizando la instrucción en curso.</a:t>
            </a:r>
            <a:endParaRPr sz="1100">
              <a:solidFill>
                <a:schemeClr val="dk1"/>
              </a:solidFill>
              <a:latin typeface="Comfortaa Medium"/>
              <a:ea typeface="Comfortaa Medium"/>
              <a:cs typeface="Comfortaa Medium"/>
              <a:sym typeface="Comfortaa Medium"/>
            </a:endParaRPr>
          </a:p>
          <a:p>
            <a:pPr marL="0" marR="395999" lvl="0" indent="0" algn="l" rtl="0">
              <a:spcBef>
                <a:spcPts val="0"/>
              </a:spcBef>
              <a:spcAft>
                <a:spcPts val="0"/>
              </a:spcAft>
              <a:buNone/>
            </a:pPr>
            <a:endParaRPr/>
          </a:p>
        </p:txBody>
      </p:sp>
      <p:sp>
        <p:nvSpPr>
          <p:cNvPr id="174" name="Google Shape;174;p25"/>
          <p:cNvSpPr txBox="1">
            <a:spLocks noGrp="1"/>
          </p:cNvSpPr>
          <p:nvPr>
            <p:ph type="ctrTitle"/>
          </p:nvPr>
        </p:nvSpPr>
        <p:spPr>
          <a:xfrm>
            <a:off x="4036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Selector y Desplazamiento</a:t>
            </a:r>
            <a:endParaRPr sz="3480" i="1">
              <a:solidFill>
                <a:srgbClr val="B7B7B7"/>
              </a:solidFill>
              <a:latin typeface="Impact"/>
              <a:ea typeface="Impact"/>
              <a:cs typeface="Impact"/>
              <a:sym typeface="Impact"/>
            </a:endParaRPr>
          </a:p>
        </p:txBody>
      </p:sp>
      <p:sp>
        <p:nvSpPr>
          <p:cNvPr id="175" name="Google Shape;175;p25"/>
          <p:cNvSpPr txBox="1">
            <a:spLocks noGrp="1"/>
          </p:cNvSpPr>
          <p:nvPr>
            <p:ph type="ctrTitle"/>
          </p:nvPr>
        </p:nvSpPr>
        <p:spPr>
          <a:xfrm>
            <a:off x="367150" y="0"/>
            <a:ext cx="58425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Selector y Desplazamiento</a:t>
            </a:r>
            <a:endParaRPr sz="3480" i="1">
              <a:solidFill>
                <a:srgbClr val="434343"/>
              </a:solidFill>
              <a:latin typeface="Impact"/>
              <a:ea typeface="Impact"/>
              <a:cs typeface="Impact"/>
              <a:sym typeface="Impact"/>
            </a:endParaRPr>
          </a:p>
        </p:txBody>
      </p:sp>
      <p:pic>
        <p:nvPicPr>
          <p:cNvPr id="176" name="Google Shape;176;p25"/>
          <p:cNvPicPr preferRelativeResize="0"/>
          <p:nvPr/>
        </p:nvPicPr>
        <p:blipFill>
          <a:blip r:embed="rId3">
            <a:alphaModFix/>
          </a:blip>
          <a:stretch>
            <a:fillRect/>
          </a:stretch>
        </p:blipFill>
        <p:spPr>
          <a:xfrm>
            <a:off x="1200150" y="3857625"/>
            <a:ext cx="6743700" cy="1133475"/>
          </a:xfrm>
          <a:prstGeom prst="rect">
            <a:avLst/>
          </a:prstGeom>
          <a:noFill/>
          <a:ln>
            <a:noFill/>
          </a:ln>
        </p:spPr>
      </p:pic>
      <p:cxnSp>
        <p:nvCxnSpPr>
          <p:cNvPr id="177" name="Google Shape;177;p25"/>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78" name="Google Shape;178;p25"/>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1000"/>
                                        <p:tgtEl>
                                          <p:spTgt spid="17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 calcmode="lin" valueType="num">
                                      <p:cBhvr additive="base">
                                        <p:cTn id="10" dur="1000"/>
                                        <p:tgtEl>
                                          <p:spTgt spid="1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6"/>
          <p:cNvPicPr preferRelativeResize="0"/>
          <p:nvPr/>
        </p:nvPicPr>
        <p:blipFill>
          <a:blip r:embed="rId3">
            <a:alphaModFix/>
          </a:blip>
          <a:stretch>
            <a:fillRect/>
          </a:stretch>
        </p:blipFill>
        <p:spPr>
          <a:xfrm>
            <a:off x="2728436" y="894750"/>
            <a:ext cx="3687133" cy="4165650"/>
          </a:xfrm>
          <a:prstGeom prst="rect">
            <a:avLst/>
          </a:prstGeom>
          <a:noFill/>
          <a:ln w="28575" cap="flat" cmpd="sng">
            <a:solidFill>
              <a:schemeClr val="dk2"/>
            </a:solidFill>
            <a:prstDash val="lgDash"/>
            <a:round/>
            <a:headEnd type="none" w="sm" len="sm"/>
            <a:tailEnd type="none" w="sm" len="sm"/>
          </a:ln>
        </p:spPr>
      </p:pic>
      <p:sp>
        <p:nvSpPr>
          <p:cNvPr id="184" name="Google Shape;184;p26"/>
          <p:cNvSpPr txBox="1">
            <a:spLocks noGrp="1"/>
          </p:cNvSpPr>
          <p:nvPr>
            <p:ph type="ctrTitle"/>
          </p:nvPr>
        </p:nvSpPr>
        <p:spPr>
          <a:xfrm>
            <a:off x="4036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Selector y Desplazamiento</a:t>
            </a:r>
            <a:endParaRPr sz="3480" i="1">
              <a:solidFill>
                <a:srgbClr val="B7B7B7"/>
              </a:solidFill>
              <a:latin typeface="Impact"/>
              <a:ea typeface="Impact"/>
              <a:cs typeface="Impact"/>
              <a:sym typeface="Impact"/>
            </a:endParaRPr>
          </a:p>
        </p:txBody>
      </p:sp>
      <p:sp>
        <p:nvSpPr>
          <p:cNvPr id="185" name="Google Shape;185;p26"/>
          <p:cNvSpPr txBox="1">
            <a:spLocks noGrp="1"/>
          </p:cNvSpPr>
          <p:nvPr>
            <p:ph type="ctrTitle"/>
          </p:nvPr>
        </p:nvSpPr>
        <p:spPr>
          <a:xfrm>
            <a:off x="367150" y="0"/>
            <a:ext cx="58425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Selector y Desplazamiento</a:t>
            </a:r>
            <a:endParaRPr sz="3480" i="1">
              <a:solidFill>
                <a:srgbClr val="434343"/>
              </a:solidFill>
              <a:latin typeface="Impact"/>
              <a:ea typeface="Impact"/>
              <a:cs typeface="Impact"/>
              <a:sym typeface="Impact"/>
            </a:endParaRPr>
          </a:p>
        </p:txBody>
      </p:sp>
      <p:cxnSp>
        <p:nvCxnSpPr>
          <p:cNvPr id="186" name="Google Shape;186;p26"/>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87" name="Google Shape;187;p26"/>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1000"/>
                                        <p:tgtEl>
                                          <p:spTgt spid="18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 calcmode="lin" valueType="num">
                                      <p:cBhvr additive="base">
                                        <p:cTn id="10" dur="1000"/>
                                        <p:tgtEl>
                                          <p:spTgt spid="1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p:nvPr/>
        </p:nvSpPr>
        <p:spPr>
          <a:xfrm>
            <a:off x="1278750" y="1238625"/>
            <a:ext cx="6586500" cy="23859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1371600" marR="360000" lvl="0" indent="0" algn="just" rtl="0">
              <a:spcBef>
                <a:spcPts val="0"/>
              </a:spcBef>
              <a:spcAft>
                <a:spcPts val="0"/>
              </a:spcAft>
              <a:buNone/>
            </a:pPr>
            <a:endParaRPr sz="1100">
              <a:solidFill>
                <a:schemeClr val="dk1"/>
              </a:solidFill>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La unidad de segmentación de la MMU que siempre se encuentra activada en un procesador Pentium, convierte las direcciones virtuales de 46 bits en Direcciones Lineales de 32 bits. </a:t>
            </a:r>
            <a:endParaRPr sz="1100">
              <a:solidFill>
                <a:schemeClr val="dk1"/>
              </a:solidFill>
              <a:latin typeface="Comfortaa Medium"/>
              <a:ea typeface="Comfortaa Medium"/>
              <a:cs typeface="Comfortaa Medium"/>
              <a:sym typeface="Comfortaa Medium"/>
            </a:endParaRPr>
          </a:p>
          <a:p>
            <a:pPr marL="1371600" marR="360000" lvl="0" indent="0" algn="just" rtl="0">
              <a:spcBef>
                <a:spcPts val="0"/>
              </a:spcBef>
              <a:spcAft>
                <a:spcPts val="0"/>
              </a:spcAft>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Esta unidad mueve segmentos completos, y se encargará de posicionar esos segmentos de forma consecutiva en la memoria principal (Siempre y cuando se encuentre desactivada la unidad de paginación) . Por esta razón se denomina a estas direcciones de 32 bits direcciones lineales.</a:t>
            </a:r>
            <a:endParaRPr sz="1100">
              <a:solidFill>
                <a:schemeClr val="dk1"/>
              </a:solidFill>
              <a:latin typeface="Comfortaa Medium"/>
              <a:ea typeface="Comfortaa Medium"/>
              <a:cs typeface="Comfortaa Medium"/>
              <a:sym typeface="Comfortaa Medium"/>
            </a:endParaRPr>
          </a:p>
          <a:p>
            <a:pPr marL="1371600" marR="360000" lvl="0" indent="0" algn="just" rtl="0">
              <a:spcBef>
                <a:spcPts val="0"/>
              </a:spcBef>
              <a:spcAft>
                <a:spcPts val="0"/>
              </a:spcAft>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Si la unidad de paginación está desactivada, la dirección lineal coincidirá con la dirección física.</a:t>
            </a:r>
            <a:endParaRPr sz="1100">
              <a:solidFill>
                <a:schemeClr val="dk1"/>
              </a:solidFill>
              <a:latin typeface="Comfortaa Medium"/>
              <a:ea typeface="Comfortaa Medium"/>
              <a:cs typeface="Comfortaa Medium"/>
              <a:sym typeface="Comfortaa Medium"/>
            </a:endParaRPr>
          </a:p>
          <a:p>
            <a:pPr marL="1371600" marR="360000" lvl="0" indent="0" algn="just" rtl="0">
              <a:spcBef>
                <a:spcPts val="0"/>
              </a:spcBef>
              <a:spcAft>
                <a:spcPts val="0"/>
              </a:spcAft>
              <a:buNone/>
            </a:pPr>
            <a:endParaRPr sz="1100">
              <a:solidFill>
                <a:schemeClr val="dk1"/>
              </a:solidFill>
              <a:latin typeface="Comfortaa Medium"/>
              <a:ea typeface="Comfortaa Medium"/>
              <a:cs typeface="Comfortaa Medium"/>
              <a:sym typeface="Comfortaa Medium"/>
            </a:endParaRPr>
          </a:p>
        </p:txBody>
      </p:sp>
      <p:sp>
        <p:nvSpPr>
          <p:cNvPr id="193" name="Google Shape;193;p27"/>
          <p:cNvSpPr txBox="1">
            <a:spLocks noGrp="1"/>
          </p:cNvSpPr>
          <p:nvPr>
            <p:ph type="ctrTitle"/>
          </p:nvPr>
        </p:nvSpPr>
        <p:spPr>
          <a:xfrm>
            <a:off x="4215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Dirección Lineal</a:t>
            </a:r>
            <a:endParaRPr sz="3480" i="1">
              <a:solidFill>
                <a:srgbClr val="B7B7B7"/>
              </a:solidFill>
              <a:latin typeface="Impact"/>
              <a:ea typeface="Impact"/>
              <a:cs typeface="Impact"/>
              <a:sym typeface="Impact"/>
            </a:endParaRPr>
          </a:p>
        </p:txBody>
      </p:sp>
      <p:sp>
        <p:nvSpPr>
          <p:cNvPr id="194" name="Google Shape;194;p27"/>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Dirección Lineal</a:t>
            </a:r>
            <a:endParaRPr sz="3480" i="1">
              <a:solidFill>
                <a:srgbClr val="434343"/>
              </a:solidFill>
              <a:latin typeface="Impact"/>
              <a:ea typeface="Impact"/>
              <a:cs typeface="Impact"/>
              <a:sym typeface="Impact"/>
            </a:endParaRPr>
          </a:p>
        </p:txBody>
      </p:sp>
      <p:cxnSp>
        <p:nvCxnSpPr>
          <p:cNvPr id="195" name="Google Shape;195;p27"/>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96" name="Google Shape;196;p27"/>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6"/>
                                        </p:tgtEl>
                                        <p:attrNameLst>
                                          <p:attrName>style.visibility</p:attrName>
                                        </p:attrNameLst>
                                      </p:cBhvr>
                                      <p:to>
                                        <p:strVal val="visible"/>
                                      </p:to>
                                    </p:set>
                                    <p:anim calcmode="lin" valueType="num">
                                      <p:cBhvr additive="base">
                                        <p:cTn id="7" dur="1000"/>
                                        <p:tgtEl>
                                          <p:spTgt spid="19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000"/>
                                        <p:tgtEl>
                                          <p:spTgt spid="1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8"/>
          <p:cNvPicPr preferRelativeResize="0"/>
          <p:nvPr/>
        </p:nvPicPr>
        <p:blipFill>
          <a:blip r:embed="rId3">
            <a:alphaModFix/>
          </a:blip>
          <a:stretch>
            <a:fillRect/>
          </a:stretch>
        </p:blipFill>
        <p:spPr>
          <a:xfrm>
            <a:off x="1356013" y="273662"/>
            <a:ext cx="6431974" cy="4596174"/>
          </a:xfrm>
          <a:prstGeom prst="rect">
            <a:avLst/>
          </a:prstGeom>
          <a:noFill/>
          <a:ln>
            <a:noFill/>
          </a:ln>
        </p:spPr>
      </p:pic>
      <p:sp>
        <p:nvSpPr>
          <p:cNvPr id="202" name="Google Shape;202;p28"/>
          <p:cNvSpPr/>
          <p:nvPr/>
        </p:nvSpPr>
        <p:spPr>
          <a:xfrm>
            <a:off x="1276950" y="191325"/>
            <a:ext cx="1177470" cy="1119455"/>
          </a:xfrm>
          <a:custGeom>
            <a:avLst/>
            <a:gdLst/>
            <a:ahLst/>
            <a:cxnLst/>
            <a:rect l="l" t="t" r="r" b="b"/>
            <a:pathLst>
              <a:path w="41322" h="39286" extrusionOk="0">
                <a:moveTo>
                  <a:pt x="0" y="39286"/>
                </a:moveTo>
                <a:lnTo>
                  <a:pt x="0" y="0"/>
                </a:lnTo>
                <a:lnTo>
                  <a:pt x="41322" y="0"/>
                </a:lnTo>
              </a:path>
            </a:pathLst>
          </a:custGeom>
          <a:noFill/>
          <a:ln w="76200" cap="flat" cmpd="sng">
            <a:solidFill>
              <a:schemeClr val="dk1"/>
            </a:solidFill>
            <a:prstDash val="solid"/>
            <a:round/>
            <a:headEnd type="none" w="med" len="med"/>
            <a:tailEnd type="none" w="med" len="med"/>
          </a:ln>
        </p:spPr>
      </p:sp>
      <p:sp>
        <p:nvSpPr>
          <p:cNvPr id="203" name="Google Shape;203;p28"/>
          <p:cNvSpPr/>
          <p:nvPr/>
        </p:nvSpPr>
        <p:spPr>
          <a:xfrm rot="10800000">
            <a:off x="6693050" y="3842325"/>
            <a:ext cx="1177470" cy="1119455"/>
          </a:xfrm>
          <a:custGeom>
            <a:avLst/>
            <a:gdLst/>
            <a:ahLst/>
            <a:cxnLst/>
            <a:rect l="l" t="t" r="r" b="b"/>
            <a:pathLst>
              <a:path w="41322" h="39286" extrusionOk="0">
                <a:moveTo>
                  <a:pt x="0" y="39286"/>
                </a:moveTo>
                <a:lnTo>
                  <a:pt x="0" y="0"/>
                </a:lnTo>
                <a:lnTo>
                  <a:pt x="41322" y="0"/>
                </a:lnTo>
              </a:path>
            </a:pathLst>
          </a:custGeom>
          <a:noFill/>
          <a:ln w="76200" cap="flat" cmpd="sng">
            <a:solidFill>
              <a:schemeClr val="dk1"/>
            </a:solidFill>
            <a:prstDash val="solid"/>
            <a:round/>
            <a:headEnd type="none" w="med" len="med"/>
            <a:tailEnd type="none" w="med" len="med"/>
          </a:ln>
        </p:spPr>
      </p:sp>
      <p:cxnSp>
        <p:nvCxnSpPr>
          <p:cNvPr id="204" name="Google Shape;204;p28"/>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05" name="Google Shape;205;p28"/>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1000"/>
                                        <p:tgtEl>
                                          <p:spTgt spid="20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 calcmode="lin" valueType="num">
                                      <p:cBhvr additive="base">
                                        <p:cTn id="10" dur="1000"/>
                                        <p:tgtEl>
                                          <p:spTgt spid="204"/>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1"/>
                                        </p:tgtEl>
                                        <p:attrNameLst>
                                          <p:attrName>style.visibility</p:attrName>
                                        </p:attrNameLst>
                                      </p:cBhvr>
                                      <p:to>
                                        <p:strVal val="visible"/>
                                      </p:to>
                                    </p:set>
                                    <p:animEffect transition="in" filter="fade">
                                      <p:cBhvr>
                                        <p:cTn id="14" dur="1700"/>
                                        <p:tgtEl>
                                          <p:spTgt spid="201"/>
                                        </p:tgtEl>
                                      </p:cBhvr>
                                    </p:animEffect>
                                  </p:childTnLst>
                                </p:cTn>
                              </p:par>
                              <p:par>
                                <p:cTn id="15" presetID="2" presetClass="entr" presetSubtype="2" fill="hold" nodeType="withEffect">
                                  <p:stCondLst>
                                    <p:cond delay="0"/>
                                  </p:stCondLst>
                                  <p:childTnLst>
                                    <p:set>
                                      <p:cBhvr>
                                        <p:cTn id="16" dur="1" fill="hold">
                                          <p:stCondLst>
                                            <p:cond delay="0"/>
                                          </p:stCondLst>
                                        </p:cTn>
                                        <p:tgtEl>
                                          <p:spTgt spid="203"/>
                                        </p:tgtEl>
                                        <p:attrNameLst>
                                          <p:attrName>style.visibility</p:attrName>
                                        </p:attrNameLst>
                                      </p:cBhvr>
                                      <p:to>
                                        <p:strVal val="visible"/>
                                      </p:to>
                                    </p:set>
                                    <p:anim calcmode="lin" valueType="num">
                                      <p:cBhvr additive="base">
                                        <p:cTn id="17" dur="1200"/>
                                        <p:tgtEl>
                                          <p:spTgt spid="203"/>
                                        </p:tgtEl>
                                        <p:attrNameLst>
                                          <p:attrName>ppt_x</p:attrName>
                                        </p:attrNameLst>
                                      </p:cBhvr>
                                      <p:tavLst>
                                        <p:tav tm="0">
                                          <p:val>
                                            <p:strVal val="#ppt_x+1"/>
                                          </p:val>
                                        </p:tav>
                                        <p:tav tm="100000">
                                          <p:val>
                                            <p:strVal val="#ppt_x"/>
                                          </p:val>
                                        </p:tav>
                                      </p:tavLst>
                                    </p:anim>
                                  </p:childTnLst>
                                </p:cTn>
                              </p:par>
                              <p:par>
                                <p:cTn id="18" presetID="2" presetClass="entr" presetSubtype="8" fill="hold" nodeType="withEffect">
                                  <p:stCondLst>
                                    <p:cond delay="0"/>
                                  </p:stCondLst>
                                  <p:childTnLst>
                                    <p:set>
                                      <p:cBhvr>
                                        <p:cTn id="19" dur="1" fill="hold">
                                          <p:stCondLst>
                                            <p:cond delay="0"/>
                                          </p:stCondLst>
                                        </p:cTn>
                                        <p:tgtEl>
                                          <p:spTgt spid="202"/>
                                        </p:tgtEl>
                                        <p:attrNameLst>
                                          <p:attrName>style.visibility</p:attrName>
                                        </p:attrNameLst>
                                      </p:cBhvr>
                                      <p:to>
                                        <p:strVal val="visible"/>
                                      </p:to>
                                    </p:set>
                                    <p:anim calcmode="lin" valueType="num">
                                      <p:cBhvr additive="base">
                                        <p:cTn id="20" dur="1200"/>
                                        <p:tgtEl>
                                          <p:spTgt spid="20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919150" y="881050"/>
            <a:ext cx="7305675" cy="3381375"/>
          </a:xfrm>
          <a:prstGeom prst="rect">
            <a:avLst/>
          </a:prstGeom>
          <a:noFill/>
          <a:ln>
            <a:noFill/>
          </a:ln>
        </p:spPr>
      </p:pic>
      <p:cxnSp>
        <p:nvCxnSpPr>
          <p:cNvPr id="211" name="Google Shape;211;p29"/>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12" name="Google Shape;212;p29"/>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 calcmode="lin" valueType="num">
                                      <p:cBhvr additive="base">
                                        <p:cTn id="7" dur="1000"/>
                                        <p:tgtEl>
                                          <p:spTgt spid="21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2"/>
                                        </p:tgtEl>
                                        <p:attrNameLst>
                                          <p:attrName>style.visibility</p:attrName>
                                        </p:attrNameLst>
                                      </p:cBhvr>
                                      <p:to>
                                        <p:strVal val="visible"/>
                                      </p:to>
                                    </p:set>
                                    <p:anim calcmode="lin" valueType="num">
                                      <p:cBhvr additive="base">
                                        <p:cTn id="10" dur="1000"/>
                                        <p:tgtEl>
                                          <p:spTgt spid="21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10"/>
                                        </p:tgtEl>
                                        <p:attrNameLst>
                                          <p:attrName>style.visibility</p:attrName>
                                        </p:attrNameLst>
                                      </p:cBhvr>
                                      <p:to>
                                        <p:strVal val="visible"/>
                                      </p:to>
                                    </p:set>
                                    <p:animEffect transition="in" filter="fade">
                                      <p:cBhvr>
                                        <p:cTn id="13"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0"/>
          <p:cNvPicPr preferRelativeResize="0"/>
          <p:nvPr/>
        </p:nvPicPr>
        <p:blipFill>
          <a:blip r:embed="rId3">
            <a:alphaModFix/>
          </a:blip>
          <a:stretch>
            <a:fillRect/>
          </a:stretch>
        </p:blipFill>
        <p:spPr>
          <a:xfrm>
            <a:off x="617536" y="76200"/>
            <a:ext cx="8013064" cy="4991100"/>
          </a:xfrm>
          <a:prstGeom prst="rect">
            <a:avLst/>
          </a:prstGeom>
          <a:noFill/>
          <a:ln>
            <a:noFill/>
          </a:ln>
        </p:spPr>
      </p:pic>
      <p:cxnSp>
        <p:nvCxnSpPr>
          <p:cNvPr id="218" name="Google Shape;218;p30"/>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19" name="Google Shape;219;p30"/>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p:tgtEl>
                                          <p:spTgt spid="2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8"/>
                                        </p:tgtEl>
                                        <p:attrNameLst>
                                          <p:attrName>style.visibility</p:attrName>
                                        </p:attrNameLst>
                                      </p:cBhvr>
                                      <p:to>
                                        <p:strVal val="visible"/>
                                      </p:to>
                                    </p:set>
                                    <p:anim calcmode="lin" valueType="num">
                                      <p:cBhvr additive="base">
                                        <p:cTn id="10" dur="1000"/>
                                        <p:tgtEl>
                                          <p:spTgt spid="21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17"/>
                                        </p:tgtEl>
                                        <p:attrNameLst>
                                          <p:attrName>style.visibility</p:attrName>
                                        </p:attrNameLst>
                                      </p:cBhvr>
                                      <p:to>
                                        <p:strVal val="visible"/>
                                      </p:to>
                                    </p:set>
                                    <p:animEffect transition="in" filter="fade">
                                      <p:cBhvr>
                                        <p:cTn id="13"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1"/>
          <p:cNvPicPr preferRelativeResize="0"/>
          <p:nvPr/>
        </p:nvPicPr>
        <p:blipFill>
          <a:blip r:embed="rId3">
            <a:alphaModFix/>
          </a:blip>
          <a:stretch>
            <a:fillRect/>
          </a:stretch>
        </p:blipFill>
        <p:spPr>
          <a:xfrm>
            <a:off x="1709963" y="2898825"/>
            <a:ext cx="5724074" cy="2106250"/>
          </a:xfrm>
          <a:prstGeom prst="rect">
            <a:avLst/>
          </a:prstGeom>
          <a:noFill/>
          <a:ln>
            <a:noFill/>
          </a:ln>
        </p:spPr>
      </p:pic>
      <p:sp>
        <p:nvSpPr>
          <p:cNvPr id="225" name="Google Shape;225;p31"/>
          <p:cNvSpPr txBox="1"/>
          <p:nvPr/>
        </p:nvSpPr>
        <p:spPr>
          <a:xfrm>
            <a:off x="735900" y="894750"/>
            <a:ext cx="7679400" cy="18777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457200" marR="360000" lvl="0" indent="0" algn="just" rtl="0">
              <a:spcBef>
                <a:spcPts val="0"/>
              </a:spcBef>
              <a:spcAft>
                <a:spcPts val="0"/>
              </a:spcAft>
              <a:buNone/>
            </a:pPr>
            <a:endParaRPr sz="1100">
              <a:solidFill>
                <a:schemeClr val="dk1"/>
              </a:solidFill>
            </a:endParaRPr>
          </a:p>
          <a:p>
            <a:pPr marL="45720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En modo protegido, un descriptor es una estructura de datos de 64 bits que define completamente a un segmento referenciado.</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Su estructura es la siguiente:</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	</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	Base: Es una dirección lineal de 32 bits que indica donde comienza el segmento</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	Límite: Consta de 20 bits e indica el tamaño del segmento</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	Atributos: 12 bits que indican distintos atributos del segmento</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endParaRPr sz="1100">
              <a:solidFill>
                <a:schemeClr val="dk1"/>
              </a:solidFill>
            </a:endParaRPr>
          </a:p>
        </p:txBody>
      </p:sp>
      <p:sp>
        <p:nvSpPr>
          <p:cNvPr id="226" name="Google Shape;226;p31"/>
          <p:cNvSpPr txBox="1">
            <a:spLocks noGrp="1"/>
          </p:cNvSpPr>
          <p:nvPr>
            <p:ph type="ctrTitle"/>
          </p:nvPr>
        </p:nvSpPr>
        <p:spPr>
          <a:xfrm>
            <a:off x="4215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Descriptor de segmento</a:t>
            </a:r>
            <a:endParaRPr sz="3480" i="1">
              <a:solidFill>
                <a:srgbClr val="B7B7B7"/>
              </a:solidFill>
              <a:latin typeface="Impact"/>
              <a:ea typeface="Impact"/>
              <a:cs typeface="Impact"/>
              <a:sym typeface="Impact"/>
            </a:endParaRPr>
          </a:p>
        </p:txBody>
      </p:sp>
      <p:sp>
        <p:nvSpPr>
          <p:cNvPr id="227" name="Google Shape;227;p31"/>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8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Descriptor de segmento</a:t>
            </a:r>
            <a:endParaRPr sz="3480" i="1">
              <a:solidFill>
                <a:srgbClr val="434343"/>
              </a:solidFill>
              <a:latin typeface="Impact"/>
              <a:ea typeface="Impact"/>
              <a:cs typeface="Impact"/>
              <a:sym typeface="Impact"/>
            </a:endParaRPr>
          </a:p>
        </p:txBody>
      </p:sp>
      <p:cxnSp>
        <p:nvCxnSpPr>
          <p:cNvPr id="228" name="Google Shape;228;p31"/>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29" name="Google Shape;229;p31"/>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1000"/>
                                        <p:tgtEl>
                                          <p:spTgt spid="22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 calcmode="lin" valueType="num">
                                      <p:cBhvr additive="base">
                                        <p:cTn id="10" dur="1000"/>
                                        <p:tgtEl>
                                          <p:spTgt spid="2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421500" y="36450"/>
            <a:ext cx="6413400" cy="858300"/>
          </a:xfrm>
          <a:prstGeom prst="rect">
            <a:avLst/>
          </a:prstGeom>
          <a:effectLst>
            <a:outerShdw blurRad="85725"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Longitud de los Datos</a:t>
            </a:r>
            <a:endParaRPr sz="3480" i="1">
              <a:solidFill>
                <a:srgbClr val="B7B7B7"/>
              </a:solidFill>
              <a:latin typeface="Impact"/>
              <a:ea typeface="Impact"/>
              <a:cs typeface="Impact"/>
              <a:sym typeface="Impact"/>
            </a:endParaRPr>
          </a:p>
        </p:txBody>
      </p:sp>
      <p:sp>
        <p:nvSpPr>
          <p:cNvPr id="63" name="Google Shape;63;p14"/>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6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Longitud de los Datos</a:t>
            </a:r>
            <a:endParaRPr sz="3480" i="1">
              <a:solidFill>
                <a:srgbClr val="434343"/>
              </a:solidFill>
              <a:latin typeface="Impact"/>
              <a:ea typeface="Impact"/>
              <a:cs typeface="Impact"/>
              <a:sym typeface="Impact"/>
            </a:endParaRPr>
          </a:p>
        </p:txBody>
      </p:sp>
      <p:sp>
        <p:nvSpPr>
          <p:cNvPr id="64" name="Google Shape;64;p14"/>
          <p:cNvSpPr txBox="1"/>
          <p:nvPr/>
        </p:nvSpPr>
        <p:spPr>
          <a:xfrm>
            <a:off x="195900" y="1209600"/>
            <a:ext cx="3987300" cy="2385238"/>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0" marR="360000" lvl="0" indent="0" algn="l" rtl="0">
              <a:spcBef>
                <a:spcPts val="0"/>
              </a:spcBef>
              <a:spcAft>
                <a:spcPts val="0"/>
              </a:spcAft>
              <a:buNone/>
            </a:pPr>
            <a:endParaRPr sz="1100" dirty="0">
              <a:latin typeface="Comfortaa Medium"/>
              <a:ea typeface="Comfortaa Medium"/>
              <a:cs typeface="Comfortaa Medium"/>
              <a:sym typeface="Comfortaa Medium"/>
            </a:endParaRPr>
          </a:p>
          <a:p>
            <a:pPr marL="0" marR="360000" lvl="0" indent="0" algn="l" rtl="0">
              <a:spcBef>
                <a:spcPts val="0"/>
              </a:spcBef>
              <a:spcAft>
                <a:spcPts val="0"/>
              </a:spcAft>
              <a:buNone/>
            </a:pPr>
            <a:r>
              <a:rPr lang="es-419" sz="1100" dirty="0">
                <a:latin typeface="Comfortaa Medium"/>
                <a:ea typeface="Comfortaa Medium"/>
                <a:cs typeface="Comfortaa Medium"/>
                <a:sym typeface="Comfortaa Medium"/>
              </a:rPr>
              <a:t>Agrupaciones superiores al byte:</a:t>
            </a:r>
            <a:endParaRPr sz="1100" dirty="0">
              <a:latin typeface="Comfortaa Medium"/>
              <a:ea typeface="Comfortaa Medium"/>
              <a:cs typeface="Comfortaa Medium"/>
              <a:sym typeface="Comfortaa Medium"/>
            </a:endParaRPr>
          </a:p>
          <a:p>
            <a:pPr marL="0" marR="360000" lvl="0" indent="0" algn="l" rtl="0">
              <a:spcBef>
                <a:spcPts val="0"/>
              </a:spcBef>
              <a:spcAft>
                <a:spcPts val="0"/>
              </a:spcAft>
              <a:buNone/>
            </a:pPr>
            <a:endParaRPr sz="1100" dirty="0">
              <a:latin typeface="Comfortaa Medium"/>
              <a:ea typeface="Comfortaa Medium"/>
              <a:cs typeface="Comfortaa Medium"/>
              <a:sym typeface="Comfortaa Medium"/>
            </a:endParaRPr>
          </a:p>
          <a:p>
            <a:pPr marL="457200" marR="360000" lvl="0" indent="-298450" algn="l" rtl="0">
              <a:spcBef>
                <a:spcPts val="0"/>
              </a:spcBef>
              <a:spcAft>
                <a:spcPts val="0"/>
              </a:spcAft>
              <a:buSzPts val="1100"/>
              <a:buFont typeface="Comfortaa Medium"/>
              <a:buChar char="-"/>
            </a:pPr>
            <a:r>
              <a:rPr lang="es-419" sz="900" dirty="0">
                <a:latin typeface="Comfortaa Medium"/>
                <a:ea typeface="Comfortaa Medium"/>
                <a:cs typeface="Comfortaa Medium"/>
                <a:sym typeface="Comfortaa Medium"/>
              </a:rPr>
              <a:t>Palabra 	➤2 bytes</a:t>
            </a:r>
            <a:endParaRPr sz="900" dirty="0">
              <a:latin typeface="Comfortaa Medium"/>
              <a:ea typeface="Comfortaa Medium"/>
              <a:cs typeface="Comfortaa Medium"/>
              <a:sym typeface="Comfortaa Medium"/>
            </a:endParaRPr>
          </a:p>
          <a:p>
            <a:pPr marL="0" marR="360000" lvl="0" indent="0" algn="l" rtl="0">
              <a:spcBef>
                <a:spcPts val="0"/>
              </a:spcBef>
              <a:spcAft>
                <a:spcPts val="0"/>
              </a:spcAft>
              <a:buNone/>
            </a:pPr>
            <a:endParaRPr sz="900" dirty="0">
              <a:latin typeface="Comfortaa Medium"/>
              <a:ea typeface="Comfortaa Medium"/>
              <a:cs typeface="Comfortaa Medium"/>
              <a:sym typeface="Comfortaa Medium"/>
            </a:endParaRPr>
          </a:p>
          <a:p>
            <a:pPr marL="457200" marR="360000" lvl="0" indent="-298450" algn="l" rtl="0">
              <a:spcBef>
                <a:spcPts val="0"/>
              </a:spcBef>
              <a:spcAft>
                <a:spcPts val="0"/>
              </a:spcAft>
              <a:buSzPts val="1100"/>
              <a:buFont typeface="Comfortaa Medium"/>
              <a:buChar char="-"/>
            </a:pPr>
            <a:r>
              <a:rPr lang="es-419" sz="900" dirty="0">
                <a:latin typeface="Comfortaa Medium"/>
                <a:ea typeface="Comfortaa Medium"/>
                <a:cs typeface="Comfortaa Medium"/>
                <a:sym typeface="Comfortaa Medium"/>
              </a:rPr>
              <a:t>Doble Palabra 	</a:t>
            </a:r>
            <a:r>
              <a:rPr lang="es-419" sz="900" dirty="0">
                <a:solidFill>
                  <a:schemeClr val="dk1"/>
                </a:solidFill>
                <a:latin typeface="Comfortaa Medium"/>
                <a:ea typeface="Comfortaa Medium"/>
                <a:cs typeface="Comfortaa Medium"/>
                <a:sym typeface="Comfortaa Medium"/>
              </a:rPr>
              <a:t>➤ 	</a:t>
            </a:r>
            <a:r>
              <a:rPr lang="es-419" sz="900" dirty="0">
                <a:latin typeface="Comfortaa Medium"/>
                <a:ea typeface="Comfortaa Medium"/>
                <a:cs typeface="Comfortaa Medium"/>
                <a:sym typeface="Comfortaa Medium"/>
              </a:rPr>
              <a:t>2 palabras</a:t>
            </a:r>
            <a:endParaRPr sz="900" dirty="0">
              <a:latin typeface="Comfortaa Medium"/>
              <a:ea typeface="Comfortaa Medium"/>
              <a:cs typeface="Comfortaa Medium"/>
              <a:sym typeface="Comfortaa Medium"/>
            </a:endParaRPr>
          </a:p>
          <a:p>
            <a:pPr marL="0" marR="360000" lvl="0" indent="0" algn="l" rtl="0">
              <a:spcBef>
                <a:spcPts val="0"/>
              </a:spcBef>
              <a:spcAft>
                <a:spcPts val="0"/>
              </a:spcAft>
              <a:buNone/>
            </a:pPr>
            <a:endParaRPr sz="900" dirty="0">
              <a:latin typeface="Comfortaa Medium"/>
              <a:ea typeface="Comfortaa Medium"/>
              <a:cs typeface="Comfortaa Medium"/>
              <a:sym typeface="Comfortaa Medium"/>
            </a:endParaRPr>
          </a:p>
          <a:p>
            <a:pPr marL="457200" marR="360000" lvl="0" indent="-298450" algn="l" rtl="0">
              <a:spcBef>
                <a:spcPts val="0"/>
              </a:spcBef>
              <a:spcAft>
                <a:spcPts val="0"/>
              </a:spcAft>
              <a:buSzPts val="1100"/>
              <a:buFont typeface="Comfortaa Medium"/>
              <a:buChar char="-"/>
            </a:pPr>
            <a:r>
              <a:rPr lang="es-419" sz="900" dirty="0">
                <a:latin typeface="Comfortaa Medium"/>
                <a:ea typeface="Comfortaa Medium"/>
                <a:cs typeface="Comfortaa Medium"/>
                <a:sym typeface="Comfortaa Medium"/>
              </a:rPr>
              <a:t>Cuádruple Palabra 	</a:t>
            </a:r>
            <a:r>
              <a:rPr lang="es-419" sz="900" dirty="0">
                <a:solidFill>
                  <a:schemeClr val="dk1"/>
                </a:solidFill>
                <a:latin typeface="Comfortaa Medium"/>
                <a:ea typeface="Comfortaa Medium"/>
                <a:cs typeface="Comfortaa Medium"/>
                <a:sym typeface="Comfortaa Medium"/>
              </a:rPr>
              <a:t>➤	4 palabras</a:t>
            </a:r>
            <a:endParaRPr sz="900" dirty="0">
              <a:solidFill>
                <a:schemeClr val="dk1"/>
              </a:solidFill>
              <a:latin typeface="Comfortaa Medium"/>
              <a:ea typeface="Comfortaa Medium"/>
              <a:cs typeface="Comfortaa Medium"/>
              <a:sym typeface="Comfortaa Medium"/>
            </a:endParaRPr>
          </a:p>
          <a:p>
            <a:pPr marL="0" marR="360000" lvl="0" indent="0" algn="l" rtl="0">
              <a:spcBef>
                <a:spcPts val="0"/>
              </a:spcBef>
              <a:spcAft>
                <a:spcPts val="0"/>
              </a:spcAft>
              <a:buNone/>
            </a:pPr>
            <a:endParaRPr sz="900" dirty="0">
              <a:solidFill>
                <a:schemeClr val="dk1"/>
              </a:solidFill>
              <a:latin typeface="Comfortaa Medium"/>
              <a:ea typeface="Comfortaa Medium"/>
              <a:cs typeface="Comfortaa Medium"/>
              <a:sym typeface="Comfortaa Medium"/>
            </a:endParaRPr>
          </a:p>
          <a:p>
            <a:pPr marL="457200" marR="360000" lvl="0" indent="-298450" algn="l" rtl="0">
              <a:spcBef>
                <a:spcPts val="0"/>
              </a:spcBef>
              <a:spcAft>
                <a:spcPts val="0"/>
              </a:spcAft>
              <a:buClr>
                <a:schemeClr val="dk1"/>
              </a:buClr>
              <a:buSzPts val="1100"/>
              <a:buFont typeface="Comfortaa Medium"/>
              <a:buChar char="-"/>
            </a:pPr>
            <a:r>
              <a:rPr lang="es-419" sz="900" dirty="0">
                <a:solidFill>
                  <a:schemeClr val="dk1"/>
                </a:solidFill>
                <a:latin typeface="Comfortaa Medium"/>
                <a:ea typeface="Comfortaa Medium"/>
                <a:cs typeface="Comfortaa Medium"/>
                <a:sym typeface="Comfortaa Medium"/>
              </a:rPr>
              <a:t>Párrafo 	➤ 	16 bytes</a:t>
            </a:r>
            <a:endParaRPr sz="900" dirty="0">
              <a:solidFill>
                <a:schemeClr val="dk1"/>
              </a:solidFill>
              <a:latin typeface="Comfortaa Medium"/>
              <a:ea typeface="Comfortaa Medium"/>
              <a:cs typeface="Comfortaa Medium"/>
              <a:sym typeface="Comfortaa Medium"/>
            </a:endParaRPr>
          </a:p>
          <a:p>
            <a:pPr marL="0" marR="360000" lvl="0" indent="0" algn="l" rtl="0">
              <a:spcBef>
                <a:spcPts val="0"/>
              </a:spcBef>
              <a:spcAft>
                <a:spcPts val="0"/>
              </a:spcAft>
              <a:buNone/>
            </a:pPr>
            <a:endParaRPr sz="900" dirty="0">
              <a:solidFill>
                <a:schemeClr val="dk1"/>
              </a:solidFill>
              <a:latin typeface="Comfortaa Medium"/>
              <a:ea typeface="Comfortaa Medium"/>
              <a:cs typeface="Comfortaa Medium"/>
              <a:sym typeface="Comfortaa Medium"/>
            </a:endParaRPr>
          </a:p>
          <a:p>
            <a:pPr marL="457200" marR="360000" lvl="0" indent="-298450" algn="l" rtl="0">
              <a:spcBef>
                <a:spcPts val="0"/>
              </a:spcBef>
              <a:spcAft>
                <a:spcPts val="0"/>
              </a:spcAft>
              <a:buClr>
                <a:schemeClr val="dk1"/>
              </a:buClr>
              <a:buSzPts val="1100"/>
              <a:buFont typeface="Comfortaa Medium"/>
              <a:buChar char="-"/>
            </a:pPr>
            <a:r>
              <a:rPr lang="es-419" sz="900" dirty="0">
                <a:solidFill>
                  <a:schemeClr val="dk1"/>
                </a:solidFill>
                <a:latin typeface="Comfortaa Medium"/>
                <a:ea typeface="Comfortaa Medium"/>
                <a:cs typeface="Comfortaa Medium"/>
                <a:sym typeface="Comfortaa Medium"/>
              </a:rPr>
              <a:t>Página 		➤	256 bytes </a:t>
            </a:r>
            <a:endParaRPr sz="900" dirty="0">
              <a:solidFill>
                <a:schemeClr val="dk1"/>
              </a:solidFill>
              <a:latin typeface="Comfortaa Medium"/>
              <a:ea typeface="Comfortaa Medium"/>
              <a:cs typeface="Comfortaa Medium"/>
              <a:sym typeface="Comfortaa Medium"/>
            </a:endParaRPr>
          </a:p>
          <a:p>
            <a:pPr marL="0" marR="360000" lvl="0" indent="0" algn="l" rtl="0">
              <a:spcBef>
                <a:spcPts val="0"/>
              </a:spcBef>
              <a:spcAft>
                <a:spcPts val="0"/>
              </a:spcAft>
              <a:buNone/>
            </a:pPr>
            <a:endParaRPr sz="900" dirty="0">
              <a:solidFill>
                <a:schemeClr val="dk1"/>
              </a:solidFill>
              <a:latin typeface="Comfortaa Medium"/>
              <a:ea typeface="Comfortaa Medium"/>
              <a:cs typeface="Comfortaa Medium"/>
              <a:sym typeface="Comfortaa Medium"/>
            </a:endParaRPr>
          </a:p>
          <a:p>
            <a:pPr marL="457200" marR="360000" lvl="0" indent="-298450" algn="l" rtl="0">
              <a:spcBef>
                <a:spcPts val="0"/>
              </a:spcBef>
              <a:spcAft>
                <a:spcPts val="0"/>
              </a:spcAft>
              <a:buClr>
                <a:schemeClr val="dk1"/>
              </a:buClr>
              <a:buSzPts val="1100"/>
              <a:buFont typeface="Comfortaa Medium"/>
              <a:buChar char="-"/>
            </a:pPr>
            <a:r>
              <a:rPr lang="es-419" sz="900" dirty="0">
                <a:solidFill>
                  <a:schemeClr val="dk1"/>
                </a:solidFill>
                <a:latin typeface="Comfortaa Medium"/>
                <a:ea typeface="Comfortaa Medium"/>
                <a:cs typeface="Comfortaa Medium"/>
                <a:sym typeface="Comfortaa Medium"/>
              </a:rPr>
              <a:t>Segmento 	➤ 	64k bytes </a:t>
            </a:r>
            <a:endParaRPr sz="900" dirty="0">
              <a:solidFill>
                <a:schemeClr val="dk1"/>
              </a:solidFill>
              <a:latin typeface="Comfortaa Medium"/>
              <a:ea typeface="Comfortaa Medium"/>
              <a:cs typeface="Comfortaa Medium"/>
              <a:sym typeface="Comfortaa Medium"/>
            </a:endParaRPr>
          </a:p>
          <a:p>
            <a:pPr marL="914400" marR="360000" lvl="0" indent="0" algn="l" rtl="0">
              <a:spcBef>
                <a:spcPts val="0"/>
              </a:spcBef>
              <a:spcAft>
                <a:spcPts val="0"/>
              </a:spcAft>
              <a:buNone/>
            </a:pPr>
            <a:endParaRPr sz="1100" dirty="0">
              <a:solidFill>
                <a:schemeClr val="dk1"/>
              </a:solidFill>
              <a:latin typeface="Comfortaa Medium"/>
              <a:ea typeface="Comfortaa Medium"/>
              <a:cs typeface="Comfortaa Medium"/>
              <a:sym typeface="Comfortaa Medium"/>
            </a:endParaRPr>
          </a:p>
        </p:txBody>
      </p:sp>
      <p:cxnSp>
        <p:nvCxnSpPr>
          <p:cNvPr id="65" name="Google Shape;65;p14"/>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66" name="Google Shape;66;p14"/>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pic>
        <p:nvPicPr>
          <p:cNvPr id="67" name="Google Shape;67;p14"/>
          <p:cNvPicPr preferRelativeResize="0"/>
          <p:nvPr/>
        </p:nvPicPr>
        <p:blipFill>
          <a:blip r:embed="rId3">
            <a:alphaModFix/>
          </a:blip>
          <a:stretch>
            <a:fillRect/>
          </a:stretch>
        </p:blipFill>
        <p:spPr>
          <a:xfrm>
            <a:off x="4506500" y="1209600"/>
            <a:ext cx="4443359" cy="2724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1000"/>
                                        <p:tgtEl>
                                          <p:spTgt spid="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1000"/>
                                        <p:tgtEl>
                                          <p:spTgt spid="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p:nvPr/>
        </p:nvSpPr>
        <p:spPr>
          <a:xfrm>
            <a:off x="137825" y="858300"/>
            <a:ext cx="8867700" cy="41559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0" marR="360000" lvl="0" indent="457200" algn="just" rtl="0">
              <a:spcBef>
                <a:spcPts val="0"/>
              </a:spcBef>
              <a:spcAft>
                <a:spcPts val="0"/>
              </a:spcAft>
              <a:buNone/>
            </a:pPr>
            <a:endParaRPr sz="1100" u="sng">
              <a:solidFill>
                <a:schemeClr val="dk1"/>
              </a:solidFill>
              <a:latin typeface="Comfortaa Medium"/>
              <a:ea typeface="Comfortaa Medium"/>
              <a:cs typeface="Comfortaa Medium"/>
              <a:sym typeface="Comfortaa Medium"/>
            </a:endParaRPr>
          </a:p>
          <a:p>
            <a:pPr marL="0" marR="360000" lvl="0" indent="45720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Base:</a:t>
            </a:r>
            <a:r>
              <a:rPr lang="es-419" sz="1100">
                <a:solidFill>
                  <a:schemeClr val="dk1"/>
                </a:solidFill>
                <a:latin typeface="Comfortaa Medium"/>
                <a:ea typeface="Comfortaa Medium"/>
                <a:cs typeface="Comfortaa Medium"/>
                <a:sym typeface="Comfortaa Medium"/>
              </a:rPr>
              <a:t> Es un campo de 32 bits que contiene la dirección lineal donde comienza el segmento</a:t>
            </a:r>
            <a:br>
              <a:rPr lang="es-419" sz="1100">
                <a:solidFill>
                  <a:schemeClr val="dk1"/>
                </a:solidFill>
                <a:latin typeface="Comfortaa Medium"/>
                <a:ea typeface="Comfortaa Medium"/>
                <a:cs typeface="Comfortaa Medium"/>
                <a:sym typeface="Comfortaa Medium"/>
              </a:rPr>
            </a:b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Límite:</a:t>
            </a:r>
            <a:r>
              <a:rPr lang="es-419" sz="1100">
                <a:solidFill>
                  <a:schemeClr val="dk1"/>
                </a:solidFill>
                <a:latin typeface="Comfortaa Medium"/>
                <a:ea typeface="Comfortaa Medium"/>
                <a:cs typeface="Comfortaa Medium"/>
                <a:sym typeface="Comfortaa Medium"/>
              </a:rPr>
              <a:t> Es un campo de 20 bits que contiene el tamaño del segmento. Como 20 bits pueden direccionar hasta    1MB (2^20 combinaciones), existe un bit dentro de los bits de atributos que se llama Granularidad (bit G).</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Granularidad (Bit G) :</a:t>
            </a:r>
            <a:r>
              <a:rPr lang="es-419" sz="1100">
                <a:solidFill>
                  <a:schemeClr val="dk1"/>
                </a:solidFill>
                <a:latin typeface="Comfortaa Medium"/>
                <a:ea typeface="Comfortaa Medium"/>
                <a:cs typeface="Comfortaa Medium"/>
                <a:sym typeface="Comfortaa Medium"/>
              </a:rPr>
              <a:t> Si ese bit se encuentra en G=0, el límite está expresado en bytes y el  tamaño máximo del segmento es de 1MB. Si G=1, el límite está expresado en páginas de  4KB y el tamaño máximo del segmento es de 1M x 4KB = 4GB.</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Presencia (Bit P):</a:t>
            </a:r>
            <a:r>
              <a:rPr lang="es-419" sz="1100">
                <a:solidFill>
                  <a:schemeClr val="dk1"/>
                </a:solidFill>
                <a:latin typeface="Comfortaa Medium"/>
                <a:ea typeface="Comfortaa Medium"/>
                <a:cs typeface="Comfortaa Medium"/>
                <a:sym typeface="Comfortaa Medium"/>
              </a:rPr>
              <a:t> Si ese bit se encuentra en P=1, el segmento se halla presente en la memoria principal. Si P=0, el segmento se halla ausente en la memoria principal.</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Accedido (Bit A): </a:t>
            </a:r>
            <a:r>
              <a:rPr lang="es-419" sz="1100">
                <a:solidFill>
                  <a:schemeClr val="dk1"/>
                </a:solidFill>
                <a:latin typeface="Comfortaa Medium"/>
                <a:ea typeface="Comfortaa Medium"/>
                <a:cs typeface="Comfortaa Medium"/>
                <a:sym typeface="Comfortaa Medium"/>
              </a:rPr>
              <a:t>Bit que se pone automáticamente en 1 cada vez que el procesador accede al segmento. El SO se encarga de borrar cada poco tiempo a este bit y de llevar la cuenta de la cantidad de veces que se accedió a ese segmento.</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Defecto/Grande (Bit D/B)(Default/Big):</a:t>
            </a:r>
            <a:r>
              <a:rPr lang="es-419" sz="1100">
                <a:solidFill>
                  <a:schemeClr val="dk1"/>
                </a:solidFill>
                <a:latin typeface="Comfortaa Medium"/>
                <a:ea typeface="Comfortaa Medium"/>
                <a:cs typeface="Comfortaa Medium"/>
                <a:sym typeface="Comfortaa Medium"/>
              </a:rPr>
              <a:t> En los segmentos de código al bit se lo llama D (Default) y en los segmentos de datos al bit se lo llama B (Big) . </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Si D=0, las direcciones y los operandos son de 16 bits. Si D=1, las direcciones y los operandos son de 32 bits. Con este bit se logra compatibilidad total con el 80286</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endParaRPr sz="7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None/>
            </a:pPr>
            <a:r>
              <a:rPr lang="es-419" sz="1100" u="sng">
                <a:solidFill>
                  <a:schemeClr val="dk1"/>
                </a:solidFill>
                <a:latin typeface="Comfortaa Medium"/>
                <a:ea typeface="Comfortaa Medium"/>
                <a:cs typeface="Comfortaa Medium"/>
                <a:sym typeface="Comfortaa Medium"/>
              </a:rPr>
              <a:t>AVL (Available):</a:t>
            </a:r>
            <a:r>
              <a:rPr lang="es-419" sz="1100">
                <a:solidFill>
                  <a:schemeClr val="dk1"/>
                </a:solidFill>
                <a:latin typeface="Comfortaa Medium"/>
                <a:ea typeface="Comfortaa Medium"/>
                <a:cs typeface="Comfortaa Medium"/>
                <a:sym typeface="Comfortaa Medium"/>
              </a:rPr>
              <a:t> Este bit está a disposición del usuario para diferenciar cierto tipo de información que contenga el segmento o identificar que el segmento cumpla una función específica.</a:t>
            </a:r>
            <a:endParaRPr sz="100">
              <a:solidFill>
                <a:schemeClr val="dk1"/>
              </a:solidFill>
              <a:latin typeface="Comfortaa Medium"/>
              <a:ea typeface="Comfortaa Medium"/>
              <a:cs typeface="Comfortaa Medium"/>
              <a:sym typeface="Comfortaa Medium"/>
            </a:endParaRPr>
          </a:p>
        </p:txBody>
      </p:sp>
      <p:cxnSp>
        <p:nvCxnSpPr>
          <p:cNvPr id="235" name="Google Shape;235;p32"/>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36" name="Google Shape;236;p32"/>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
        <p:nvSpPr>
          <p:cNvPr id="237" name="Google Shape;237;p32"/>
          <p:cNvSpPr txBox="1">
            <a:spLocks noGrp="1"/>
          </p:cNvSpPr>
          <p:nvPr>
            <p:ph type="ctrTitle"/>
          </p:nvPr>
        </p:nvSpPr>
        <p:spPr>
          <a:xfrm>
            <a:off x="421500"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Descriptor de segmento</a:t>
            </a:r>
            <a:endParaRPr sz="3480" i="1">
              <a:solidFill>
                <a:srgbClr val="B7B7B7"/>
              </a:solidFill>
              <a:latin typeface="Impact"/>
              <a:ea typeface="Impact"/>
              <a:cs typeface="Impact"/>
              <a:sym typeface="Impact"/>
            </a:endParaRPr>
          </a:p>
        </p:txBody>
      </p:sp>
      <p:sp>
        <p:nvSpPr>
          <p:cNvPr id="238" name="Google Shape;238;p32"/>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8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Descriptor de segmento</a:t>
            </a:r>
            <a:endParaRPr sz="3480" i="1">
              <a:solidFill>
                <a:srgbClr val="434343"/>
              </a:solidFill>
              <a:latin typeface="Impact"/>
              <a:ea typeface="Impact"/>
              <a:cs typeface="Impact"/>
              <a:sym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 calcmode="lin" valueType="num">
                                      <p:cBhvr additive="base">
                                        <p:cTn id="10" dur="1000"/>
                                        <p:tgtEl>
                                          <p:spTgt spid="23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3"/>
          <p:cNvPicPr preferRelativeResize="0"/>
          <p:nvPr/>
        </p:nvPicPr>
        <p:blipFill>
          <a:blip r:embed="rId3">
            <a:alphaModFix/>
          </a:blip>
          <a:stretch>
            <a:fillRect/>
          </a:stretch>
        </p:blipFill>
        <p:spPr>
          <a:xfrm>
            <a:off x="152400" y="152400"/>
            <a:ext cx="6570549" cy="3439875"/>
          </a:xfrm>
          <a:prstGeom prst="rect">
            <a:avLst/>
          </a:prstGeom>
          <a:noFill/>
          <a:ln>
            <a:noFill/>
          </a:ln>
        </p:spPr>
      </p:pic>
      <p:pic>
        <p:nvPicPr>
          <p:cNvPr id="244" name="Google Shape;244;p33"/>
          <p:cNvPicPr preferRelativeResize="0"/>
          <p:nvPr/>
        </p:nvPicPr>
        <p:blipFill>
          <a:blip r:embed="rId4">
            <a:alphaModFix/>
          </a:blip>
          <a:stretch>
            <a:fillRect/>
          </a:stretch>
        </p:blipFill>
        <p:spPr>
          <a:xfrm>
            <a:off x="5985800" y="2571738"/>
            <a:ext cx="3158200" cy="2188300"/>
          </a:xfrm>
          <a:prstGeom prst="rect">
            <a:avLst/>
          </a:prstGeom>
          <a:noFill/>
          <a:ln>
            <a:noFill/>
          </a:ln>
        </p:spPr>
      </p:pic>
      <p:cxnSp>
        <p:nvCxnSpPr>
          <p:cNvPr id="245" name="Google Shape;245;p33"/>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46" name="Google Shape;246;p33"/>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5"/>
                                        </p:tgtEl>
                                        <p:attrNameLst>
                                          <p:attrName>style.visibility</p:attrName>
                                        </p:attrNameLst>
                                      </p:cBhvr>
                                      <p:to>
                                        <p:strVal val="visible"/>
                                      </p:to>
                                    </p:set>
                                    <p:anim calcmode="lin" valueType="num">
                                      <p:cBhvr additive="base">
                                        <p:cTn id="7" dur="1000"/>
                                        <p:tgtEl>
                                          <p:spTgt spid="24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46"/>
                                        </p:tgtEl>
                                        <p:attrNameLst>
                                          <p:attrName>style.visibility</p:attrName>
                                        </p:attrNameLst>
                                      </p:cBhvr>
                                      <p:to>
                                        <p:strVal val="visible"/>
                                      </p:to>
                                    </p:set>
                                    <p:anim calcmode="lin" valueType="num">
                                      <p:cBhvr additive="base">
                                        <p:cTn id="10" dur="1000"/>
                                        <p:tgtEl>
                                          <p:spTgt spid="2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4"/>
          <p:cNvPicPr preferRelativeResize="0"/>
          <p:nvPr/>
        </p:nvPicPr>
        <p:blipFill>
          <a:blip r:embed="rId3">
            <a:alphaModFix/>
          </a:blip>
          <a:stretch>
            <a:fillRect/>
          </a:stretch>
        </p:blipFill>
        <p:spPr>
          <a:xfrm>
            <a:off x="449800" y="152400"/>
            <a:ext cx="8244401" cy="4838700"/>
          </a:xfrm>
          <a:prstGeom prst="rect">
            <a:avLst/>
          </a:prstGeom>
          <a:noFill/>
          <a:ln>
            <a:noFill/>
          </a:ln>
        </p:spPr>
      </p:pic>
      <p:cxnSp>
        <p:nvCxnSpPr>
          <p:cNvPr id="252" name="Google Shape;252;p34"/>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53" name="Google Shape;253;p34"/>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fade">
                                      <p:cBhvr>
                                        <p:cTn id="10" dur="1000"/>
                                        <p:tgtEl>
                                          <p:spTgt spid="251"/>
                                        </p:tgtEl>
                                      </p:cBhvr>
                                    </p:animEffect>
                                  </p:childTnLst>
                                </p:cTn>
                              </p:par>
                              <p:par>
                                <p:cTn id="11" presetID="2" presetClass="entr" presetSubtype="8" fill="hold" nodeType="withEffect">
                                  <p:stCondLst>
                                    <p:cond delay="0"/>
                                  </p:stCondLst>
                                  <p:childTnLst>
                                    <p:set>
                                      <p:cBhvr>
                                        <p:cTn id="12" dur="1" fill="hold">
                                          <p:stCondLst>
                                            <p:cond delay="0"/>
                                          </p:stCondLst>
                                        </p:cTn>
                                        <p:tgtEl>
                                          <p:spTgt spid="253"/>
                                        </p:tgtEl>
                                        <p:attrNameLst>
                                          <p:attrName>style.visibility</p:attrName>
                                        </p:attrNameLst>
                                      </p:cBhvr>
                                      <p:to>
                                        <p:strVal val="visible"/>
                                      </p:to>
                                    </p:set>
                                    <p:anim calcmode="lin" valueType="num">
                                      <p:cBhvr additive="base">
                                        <p:cTn id="13" dur="1000"/>
                                        <p:tgtEl>
                                          <p:spTgt spid="2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5"/>
          <p:cNvPicPr preferRelativeResize="0"/>
          <p:nvPr/>
        </p:nvPicPr>
        <p:blipFill>
          <a:blip r:embed="rId3">
            <a:alphaModFix/>
          </a:blip>
          <a:stretch>
            <a:fillRect/>
          </a:stretch>
        </p:blipFill>
        <p:spPr>
          <a:xfrm>
            <a:off x="6209638" y="1627425"/>
            <a:ext cx="2733675" cy="3581400"/>
          </a:xfrm>
          <a:prstGeom prst="rect">
            <a:avLst/>
          </a:prstGeom>
          <a:noFill/>
          <a:ln>
            <a:noFill/>
          </a:ln>
        </p:spPr>
      </p:pic>
      <p:sp>
        <p:nvSpPr>
          <p:cNvPr id="259" name="Google Shape;259;p35"/>
          <p:cNvSpPr txBox="1"/>
          <p:nvPr/>
        </p:nvSpPr>
        <p:spPr>
          <a:xfrm>
            <a:off x="407575" y="3875975"/>
            <a:ext cx="5634300" cy="64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419" sz="1500">
                <a:solidFill>
                  <a:schemeClr val="dk1"/>
                </a:solidFill>
                <a:latin typeface="Comfortaa"/>
                <a:ea typeface="Comfortaa"/>
                <a:cs typeface="Comfortaa"/>
                <a:sym typeface="Comfortaa"/>
              </a:rPr>
              <a:t>Podemos trabajar como si existiera un solo segmento que abarca toda la memoria (4GB)</a:t>
            </a:r>
            <a:endParaRPr sz="1800">
              <a:latin typeface="Comfortaa"/>
              <a:ea typeface="Comfortaa"/>
              <a:cs typeface="Comfortaa"/>
              <a:sym typeface="Comfortaa"/>
            </a:endParaRPr>
          </a:p>
        </p:txBody>
      </p:sp>
      <p:sp>
        <p:nvSpPr>
          <p:cNvPr id="260" name="Google Shape;260;p35"/>
          <p:cNvSpPr txBox="1"/>
          <p:nvPr/>
        </p:nvSpPr>
        <p:spPr>
          <a:xfrm>
            <a:off x="407575" y="1211913"/>
            <a:ext cx="6019800" cy="415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500">
                <a:solidFill>
                  <a:schemeClr val="dk1"/>
                </a:solidFill>
                <a:latin typeface="Comfortaa"/>
                <a:ea typeface="Comfortaa"/>
                <a:cs typeface="Comfortaa"/>
                <a:sym typeface="Comfortaa"/>
              </a:rPr>
              <a:t>Se puede obtener segmentos de más de 64KB</a:t>
            </a:r>
            <a:endParaRPr sz="1800">
              <a:latin typeface="Comfortaa"/>
              <a:ea typeface="Comfortaa"/>
              <a:cs typeface="Comfortaa"/>
              <a:sym typeface="Comfortaa"/>
            </a:endParaRPr>
          </a:p>
        </p:txBody>
      </p:sp>
      <p:sp>
        <p:nvSpPr>
          <p:cNvPr id="261" name="Google Shape;261;p35"/>
          <p:cNvSpPr txBox="1"/>
          <p:nvPr/>
        </p:nvSpPr>
        <p:spPr>
          <a:xfrm>
            <a:off x="407575" y="2329413"/>
            <a:ext cx="6019800" cy="646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500">
                <a:solidFill>
                  <a:schemeClr val="dk1"/>
                </a:solidFill>
                <a:latin typeface="Comfortaa"/>
                <a:ea typeface="Comfortaa"/>
                <a:cs typeface="Comfortaa"/>
                <a:sym typeface="Comfortaa"/>
              </a:rPr>
              <a:t>Se puede acceder a direcciones de mas de 1MB en la memoria física</a:t>
            </a:r>
            <a:endParaRPr sz="1800">
              <a:latin typeface="Comfortaa"/>
              <a:ea typeface="Comfortaa"/>
              <a:cs typeface="Comfortaa"/>
              <a:sym typeface="Comfortaa"/>
            </a:endParaRPr>
          </a:p>
        </p:txBody>
      </p:sp>
      <p:sp>
        <p:nvSpPr>
          <p:cNvPr id="262" name="Google Shape;262;p35"/>
          <p:cNvSpPr txBox="1">
            <a:spLocks noGrp="1"/>
          </p:cNvSpPr>
          <p:nvPr>
            <p:ph type="ctrTitle"/>
          </p:nvPr>
        </p:nvSpPr>
        <p:spPr>
          <a:xfrm>
            <a:off x="1383525" y="1126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Plano</a:t>
            </a:r>
            <a:endParaRPr i="1">
              <a:solidFill>
                <a:srgbClr val="B7B7B7"/>
              </a:solidFill>
              <a:latin typeface="Impact"/>
              <a:ea typeface="Impact"/>
              <a:cs typeface="Impact"/>
              <a:sym typeface="Impact"/>
            </a:endParaRPr>
          </a:p>
        </p:txBody>
      </p:sp>
      <p:sp>
        <p:nvSpPr>
          <p:cNvPr id="263" name="Google Shape;263;p35"/>
          <p:cNvSpPr txBox="1">
            <a:spLocks noGrp="1"/>
          </p:cNvSpPr>
          <p:nvPr>
            <p:ph type="ctrTitle"/>
          </p:nvPr>
        </p:nvSpPr>
        <p:spPr>
          <a:xfrm>
            <a:off x="1347075" y="7620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Plano</a:t>
            </a:r>
            <a:endParaRPr i="1">
              <a:solidFill>
                <a:srgbClr val="434343"/>
              </a:solidFill>
              <a:latin typeface="Impact"/>
              <a:ea typeface="Impact"/>
              <a:cs typeface="Impact"/>
              <a:sym typeface="Impact"/>
            </a:endParaRPr>
          </a:p>
        </p:txBody>
      </p:sp>
      <p:cxnSp>
        <p:nvCxnSpPr>
          <p:cNvPr id="264" name="Google Shape;264;p35"/>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265" name="Google Shape;265;p35"/>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1000"/>
                                        <p:tgtEl>
                                          <p:spTgt spid="2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4"/>
                                        </p:tgtEl>
                                        <p:attrNameLst>
                                          <p:attrName>style.visibility</p:attrName>
                                        </p:attrNameLst>
                                      </p:cBhvr>
                                      <p:to>
                                        <p:strVal val="visible"/>
                                      </p:to>
                                    </p:set>
                                    <p:anim calcmode="lin" valueType="num">
                                      <p:cBhvr additive="base">
                                        <p:cTn id="10" dur="1000"/>
                                        <p:tgtEl>
                                          <p:spTgt spid="2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p:cNvPicPr preferRelativeResize="0"/>
          <p:nvPr/>
        </p:nvPicPr>
        <p:blipFill rotWithShape="1">
          <a:blip r:embed="rId3">
            <a:alphaModFix/>
          </a:blip>
          <a:srcRect b="16107"/>
          <a:stretch/>
        </p:blipFill>
        <p:spPr>
          <a:xfrm>
            <a:off x="-23800" y="0"/>
            <a:ext cx="9191626" cy="5143499"/>
          </a:xfrm>
          <a:prstGeom prst="rect">
            <a:avLst/>
          </a:prstGeom>
          <a:noFill/>
          <a:ln>
            <a:noFill/>
          </a:ln>
        </p:spPr>
      </p:pic>
      <p:sp>
        <p:nvSpPr>
          <p:cNvPr id="271" name="Google Shape;271;p36"/>
          <p:cNvSpPr txBox="1"/>
          <p:nvPr/>
        </p:nvSpPr>
        <p:spPr>
          <a:xfrm>
            <a:off x="3535025" y="1578225"/>
            <a:ext cx="2322600" cy="1569900"/>
          </a:xfrm>
          <a:prstGeom prst="rect">
            <a:avLst/>
          </a:prstGeom>
          <a:noFill/>
          <a:ln>
            <a:noFill/>
          </a:ln>
          <a:effectLst>
            <a:outerShdw blurRad="57150" dist="38100" dir="3420000" algn="bl" rotWithShape="0">
              <a:srgbClr val="000000">
                <a:alpha val="72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sz="3000" b="1">
              <a:solidFill>
                <a:schemeClr val="lt2"/>
              </a:solidFill>
              <a:latin typeface="Merriweather"/>
              <a:ea typeface="Merriweather"/>
              <a:cs typeface="Merriweather"/>
              <a:sym typeface="Merriweather"/>
            </a:endParaRPr>
          </a:p>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MUCHAS</a:t>
            </a:r>
            <a:endParaRPr sz="3000" b="1">
              <a:solidFill>
                <a:schemeClr val="lt2"/>
              </a:solidFill>
              <a:latin typeface="Merriweather"/>
              <a:ea typeface="Merriweather"/>
              <a:cs typeface="Merriweather"/>
              <a:sym typeface="Merriweather"/>
            </a:endParaRPr>
          </a:p>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GRACIAS!</a:t>
            </a:r>
            <a:endParaRPr sz="3000" b="1">
              <a:solidFill>
                <a:schemeClr val="lt2"/>
              </a:solidFill>
              <a:latin typeface="Merriweather"/>
              <a:ea typeface="Merriweather"/>
              <a:cs typeface="Merriweather"/>
              <a:sym typeface="Merriweather"/>
            </a:endParaRPr>
          </a:p>
        </p:txBody>
      </p:sp>
      <p:pic>
        <p:nvPicPr>
          <p:cNvPr id="272" name="Google Shape;272;p36"/>
          <p:cNvPicPr preferRelativeResize="0"/>
          <p:nvPr/>
        </p:nvPicPr>
        <p:blipFill>
          <a:blip r:embed="rId4">
            <a:alphaModFix/>
          </a:blip>
          <a:stretch>
            <a:fillRect/>
          </a:stretch>
        </p:blipFill>
        <p:spPr>
          <a:xfrm>
            <a:off x="5517000" y="56750"/>
            <a:ext cx="3579175" cy="1127300"/>
          </a:xfrm>
          <a:prstGeom prst="rect">
            <a:avLst/>
          </a:prstGeom>
          <a:noFill/>
          <a:ln>
            <a:noFill/>
          </a:ln>
        </p:spPr>
      </p:pic>
      <p:sp>
        <p:nvSpPr>
          <p:cNvPr id="273" name="Google Shape;273;p36"/>
          <p:cNvSpPr txBox="1"/>
          <p:nvPr/>
        </p:nvSpPr>
        <p:spPr>
          <a:xfrm>
            <a:off x="355625" y="297150"/>
            <a:ext cx="2176500" cy="646500"/>
          </a:xfrm>
          <a:prstGeom prst="rect">
            <a:avLst/>
          </a:prstGeom>
          <a:noFill/>
          <a:ln>
            <a:noFill/>
          </a:ln>
          <a:effectLst>
            <a:outerShdw blurRad="57150" dist="38100" dir="3420000" algn="bl" rotWithShape="0">
              <a:srgbClr val="000000">
                <a:alpha val="72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s-419" sz="3000" b="1">
                <a:solidFill>
                  <a:schemeClr val="lt2"/>
                </a:solidFill>
                <a:latin typeface="Merriweather"/>
                <a:ea typeface="Merriweather"/>
                <a:cs typeface="Merriweather"/>
                <a:sym typeface="Merriweather"/>
              </a:rPr>
              <a:t>GRUPO 4</a:t>
            </a:r>
            <a:endParaRPr sz="3000" b="1">
              <a:solidFill>
                <a:schemeClr val="lt2"/>
              </a:solidFill>
              <a:latin typeface="Merriweather"/>
              <a:ea typeface="Merriweather"/>
              <a:cs typeface="Merriweather"/>
              <a:sym typeface="Merriweath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399737" y="626788"/>
            <a:ext cx="6344525" cy="3889925"/>
          </a:xfrm>
          <a:prstGeom prst="rect">
            <a:avLst/>
          </a:prstGeom>
          <a:noFill/>
          <a:ln>
            <a:noFill/>
          </a:ln>
        </p:spPr>
      </p:pic>
      <p:sp>
        <p:nvSpPr>
          <p:cNvPr id="73" name="Google Shape;73;p15"/>
          <p:cNvSpPr/>
          <p:nvPr/>
        </p:nvSpPr>
        <p:spPr>
          <a:xfrm>
            <a:off x="1302250" y="545625"/>
            <a:ext cx="1177470" cy="1119455"/>
          </a:xfrm>
          <a:custGeom>
            <a:avLst/>
            <a:gdLst/>
            <a:ahLst/>
            <a:cxnLst/>
            <a:rect l="l" t="t" r="r" b="b"/>
            <a:pathLst>
              <a:path w="41322" h="39286" extrusionOk="0">
                <a:moveTo>
                  <a:pt x="0" y="39286"/>
                </a:moveTo>
                <a:lnTo>
                  <a:pt x="0" y="0"/>
                </a:lnTo>
                <a:lnTo>
                  <a:pt x="41322" y="0"/>
                </a:lnTo>
              </a:path>
            </a:pathLst>
          </a:custGeom>
          <a:noFill/>
          <a:ln w="76200" cap="flat" cmpd="sng">
            <a:solidFill>
              <a:schemeClr val="dk1"/>
            </a:solidFill>
            <a:prstDash val="solid"/>
            <a:round/>
            <a:headEnd type="none" w="med" len="med"/>
            <a:tailEnd type="none" w="med" len="med"/>
          </a:ln>
        </p:spPr>
      </p:sp>
      <p:sp>
        <p:nvSpPr>
          <p:cNvPr id="74" name="Google Shape;74;p15"/>
          <p:cNvSpPr/>
          <p:nvPr/>
        </p:nvSpPr>
        <p:spPr>
          <a:xfrm rot="10800000">
            <a:off x="6654100" y="3477300"/>
            <a:ext cx="1177470" cy="1119455"/>
          </a:xfrm>
          <a:custGeom>
            <a:avLst/>
            <a:gdLst/>
            <a:ahLst/>
            <a:cxnLst/>
            <a:rect l="l" t="t" r="r" b="b"/>
            <a:pathLst>
              <a:path w="41322" h="39286" extrusionOk="0">
                <a:moveTo>
                  <a:pt x="0" y="39286"/>
                </a:moveTo>
                <a:lnTo>
                  <a:pt x="0" y="0"/>
                </a:lnTo>
                <a:lnTo>
                  <a:pt x="41322" y="0"/>
                </a:lnTo>
              </a:path>
            </a:pathLst>
          </a:custGeom>
          <a:noFill/>
          <a:ln w="76200" cap="flat" cmpd="sng">
            <a:solidFill>
              <a:schemeClr val="dk1"/>
            </a:solidFill>
            <a:prstDash val="solid"/>
            <a:round/>
            <a:headEnd type="none" w="med" len="med"/>
            <a:tailEnd type="none" w="med" len="med"/>
          </a:ln>
        </p:spPr>
      </p:sp>
      <p:cxnSp>
        <p:nvCxnSpPr>
          <p:cNvPr id="75" name="Google Shape;75;p15"/>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76" name="Google Shape;76;p15"/>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p:tgtEl>
                                          <p:spTgt spid="7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 calcmode="lin" valueType="num">
                                      <p:cBhvr additive="base">
                                        <p:cTn id="10" dur="1000"/>
                                        <p:tgtEl>
                                          <p:spTgt spid="7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1700"/>
                                        <p:tgtEl>
                                          <p:spTgt spid="72"/>
                                        </p:tgtEl>
                                      </p:cBhvr>
                                    </p:animEffect>
                                  </p:childTnLst>
                                </p:cTn>
                              </p:par>
                              <p:par>
                                <p:cTn id="14" presetID="2" presetClass="entr" presetSubtype="8"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 calcmode="lin" valueType="num">
                                      <p:cBhvr additive="base">
                                        <p:cTn id="16" dur="1200"/>
                                        <p:tgtEl>
                                          <p:spTgt spid="73"/>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anim calcmode="lin" valueType="num">
                                      <p:cBhvr additive="base">
                                        <p:cTn id="19" dur="1200"/>
                                        <p:tgtEl>
                                          <p:spTgt spid="7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946200" y="996750"/>
            <a:ext cx="7251600" cy="1200600"/>
          </a:xfrm>
          <a:prstGeom prst="rect">
            <a:avLst/>
          </a:prstGeom>
          <a:noFill/>
          <a:ln w="9525"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2286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2286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Los segmentos son bloques de memoria de tamaño variable que contienen información de la misma clase. El mecanismo de protección se basa en segmentos. </a:t>
            </a:r>
            <a:endParaRPr sz="1100">
              <a:solidFill>
                <a:schemeClr val="dk1"/>
              </a:solidFill>
              <a:latin typeface="Comfortaa Medium"/>
              <a:ea typeface="Comfortaa Medium"/>
              <a:cs typeface="Comfortaa Medium"/>
              <a:sym typeface="Comfortaa Medium"/>
            </a:endParaRPr>
          </a:p>
          <a:p>
            <a:pPr marL="2286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La segmentación es eficaz para organizar la memoria en módulos lógicos de similares características, y esto es el soporte de la programación estructurada.</a:t>
            </a:r>
            <a:endParaRPr sz="1100">
              <a:solidFill>
                <a:schemeClr val="dk1"/>
              </a:solidFill>
              <a:latin typeface="Comfortaa Medium"/>
              <a:ea typeface="Comfortaa Medium"/>
              <a:cs typeface="Comfortaa Medium"/>
              <a:sym typeface="Comfortaa Medium"/>
            </a:endParaRPr>
          </a:p>
          <a:p>
            <a:pPr marL="2286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p:txBody>
      </p:sp>
      <p:sp>
        <p:nvSpPr>
          <p:cNvPr id="82" name="Google Shape;82;p16"/>
          <p:cNvSpPr txBox="1">
            <a:spLocks noGrp="1"/>
          </p:cNvSpPr>
          <p:nvPr>
            <p:ph type="ctrTitle"/>
          </p:nvPr>
        </p:nvSpPr>
        <p:spPr>
          <a:xfrm>
            <a:off x="421500" y="37950"/>
            <a:ext cx="6413400" cy="858300"/>
          </a:xfrm>
          <a:prstGeom prst="rect">
            <a:avLst/>
          </a:prstGeom>
          <a:effectLst>
            <a:outerShdw blurRad="57150" dist="19050" dir="5400000" algn="bl" rotWithShape="0">
              <a:srgbClr val="000000">
                <a:alpha val="24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Segmentación de la memoria</a:t>
            </a:r>
            <a:endParaRPr sz="3480" i="1">
              <a:solidFill>
                <a:srgbClr val="B7B7B7"/>
              </a:solidFill>
              <a:latin typeface="Impact"/>
              <a:ea typeface="Impact"/>
              <a:cs typeface="Impact"/>
              <a:sym typeface="Impact"/>
            </a:endParaRPr>
          </a:p>
        </p:txBody>
      </p:sp>
      <p:sp>
        <p:nvSpPr>
          <p:cNvPr id="83" name="Google Shape;83;p16"/>
          <p:cNvSpPr txBox="1">
            <a:spLocks noGrp="1"/>
          </p:cNvSpPr>
          <p:nvPr>
            <p:ph type="ctrTitle"/>
          </p:nvPr>
        </p:nvSpPr>
        <p:spPr>
          <a:xfrm>
            <a:off x="385050" y="0"/>
            <a:ext cx="5842500" cy="858300"/>
          </a:xfrm>
          <a:prstGeom prst="rect">
            <a:avLst/>
          </a:prstGeom>
          <a:effectLst>
            <a:outerShdw blurRad="57150" dist="19050" dir="5400000" algn="bl" rotWithShape="0">
              <a:srgbClr val="000000">
                <a:alpha val="22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Segmentación de la memoria</a:t>
            </a:r>
            <a:endParaRPr sz="3480" i="1">
              <a:solidFill>
                <a:srgbClr val="434343"/>
              </a:solidFill>
              <a:latin typeface="Impact"/>
              <a:ea typeface="Impact"/>
              <a:cs typeface="Impact"/>
              <a:sym typeface="Impact"/>
            </a:endParaRPr>
          </a:p>
        </p:txBody>
      </p:sp>
      <p:sp>
        <p:nvSpPr>
          <p:cNvPr id="84" name="Google Shape;84;p16"/>
          <p:cNvSpPr txBox="1">
            <a:spLocks noGrp="1"/>
          </p:cNvSpPr>
          <p:nvPr>
            <p:ph type="ctrTitle"/>
          </p:nvPr>
        </p:nvSpPr>
        <p:spPr>
          <a:xfrm>
            <a:off x="457950" y="2458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Paginación de la memoria</a:t>
            </a:r>
            <a:endParaRPr sz="3480" i="1">
              <a:solidFill>
                <a:srgbClr val="B7B7B7"/>
              </a:solidFill>
              <a:latin typeface="Impact"/>
              <a:ea typeface="Impact"/>
              <a:cs typeface="Impact"/>
              <a:sym typeface="Impact"/>
            </a:endParaRPr>
          </a:p>
        </p:txBody>
      </p:sp>
      <p:sp>
        <p:nvSpPr>
          <p:cNvPr id="85" name="Google Shape;85;p16"/>
          <p:cNvSpPr txBox="1">
            <a:spLocks noGrp="1"/>
          </p:cNvSpPr>
          <p:nvPr>
            <p:ph type="ctrTitle"/>
          </p:nvPr>
        </p:nvSpPr>
        <p:spPr>
          <a:xfrm>
            <a:off x="421500" y="2422000"/>
            <a:ext cx="5842500" cy="858300"/>
          </a:xfrm>
          <a:prstGeom prst="rect">
            <a:avLst/>
          </a:prstGeom>
          <a:effectLst>
            <a:outerShdw blurRad="57150" dist="19050" dir="5400000" algn="bl" rotWithShape="0">
              <a:srgbClr val="000000">
                <a:alpha val="28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Paginación de la memoria</a:t>
            </a:r>
            <a:endParaRPr sz="3480" i="1">
              <a:solidFill>
                <a:srgbClr val="434343"/>
              </a:solidFill>
              <a:latin typeface="Impact"/>
              <a:ea typeface="Impact"/>
              <a:cs typeface="Impact"/>
              <a:sym typeface="Impact"/>
            </a:endParaRPr>
          </a:p>
        </p:txBody>
      </p:sp>
      <p:sp>
        <p:nvSpPr>
          <p:cNvPr id="86" name="Google Shape;86;p16"/>
          <p:cNvSpPr txBox="1"/>
          <p:nvPr/>
        </p:nvSpPr>
        <p:spPr>
          <a:xfrm>
            <a:off x="946200" y="3541400"/>
            <a:ext cx="7251600" cy="12006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228600" lvl="0" indent="0" algn="just" rtl="0">
              <a:spcBef>
                <a:spcPts val="0"/>
              </a:spcBef>
              <a:spcAft>
                <a:spcPts val="0"/>
              </a:spcAft>
              <a:buNone/>
            </a:pPr>
            <a:endParaRPr sz="1100">
              <a:solidFill>
                <a:schemeClr val="dk1"/>
              </a:solidFill>
              <a:latin typeface="Comfortaa Medium"/>
              <a:ea typeface="Comfortaa Medium"/>
              <a:cs typeface="Comfortaa Medium"/>
              <a:sym typeface="Comfortaa Medium"/>
            </a:endParaRPr>
          </a:p>
          <a:p>
            <a:pPr marL="2286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La paginación divide el espacio de memoria en trozos de longitud fija. Una página en un Pentium tiene un tamaño de 4KB o 4MB.</a:t>
            </a:r>
            <a:endParaRPr sz="1100">
              <a:solidFill>
                <a:schemeClr val="dk1"/>
              </a:solidFill>
              <a:latin typeface="Comfortaa Medium"/>
              <a:ea typeface="Comfortaa Medium"/>
              <a:cs typeface="Comfortaa Medium"/>
              <a:sym typeface="Comfortaa Medium"/>
            </a:endParaRPr>
          </a:p>
          <a:p>
            <a:pPr marL="228600" lvl="0" indent="0" algn="just" rtl="0">
              <a:spcBef>
                <a:spcPts val="0"/>
              </a:spcBef>
              <a:spcAft>
                <a:spcPts val="0"/>
              </a:spcAft>
              <a:buNone/>
            </a:pPr>
            <a:r>
              <a:rPr lang="es-419" sz="1100">
                <a:solidFill>
                  <a:schemeClr val="dk1"/>
                </a:solidFill>
                <a:latin typeface="Comfortaa Medium"/>
                <a:ea typeface="Comfortaa Medium"/>
                <a:cs typeface="Comfortaa Medium"/>
                <a:sym typeface="Comfortaa Medium"/>
              </a:rPr>
              <a:t>La paginación simplifica los algoritmos de intercambio entre objetos de la memoria física y objetos de la memoria virtual.</a:t>
            </a:r>
            <a:endParaRPr sz="1100">
              <a:solidFill>
                <a:schemeClr val="dk1"/>
              </a:solidFill>
              <a:latin typeface="Comfortaa Medium"/>
              <a:ea typeface="Comfortaa Medium"/>
              <a:cs typeface="Comfortaa Medium"/>
              <a:sym typeface="Comfortaa Medium"/>
            </a:endParaRPr>
          </a:p>
          <a:p>
            <a:pPr marL="2286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p:txBody>
      </p:sp>
      <p:cxnSp>
        <p:nvCxnSpPr>
          <p:cNvPr id="87" name="Google Shape;87;p16"/>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88" name="Google Shape;88;p16"/>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p:tgtEl>
                                          <p:spTgt spid="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 calcmode="lin" valueType="num">
                                      <p:cBhvr additive="base">
                                        <p:cTn id="10" dur="1000"/>
                                        <p:tgtEl>
                                          <p:spTgt spid="8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p:nvPr>
        </p:nvSpPr>
        <p:spPr>
          <a:xfrm>
            <a:off x="1365300" y="238375"/>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Real</a:t>
            </a:r>
            <a:endParaRPr i="1">
              <a:solidFill>
                <a:srgbClr val="B7B7B7"/>
              </a:solidFill>
              <a:latin typeface="Impact"/>
              <a:ea typeface="Impact"/>
              <a:cs typeface="Impact"/>
              <a:sym typeface="Impact"/>
            </a:endParaRPr>
          </a:p>
        </p:txBody>
      </p:sp>
      <p:sp>
        <p:nvSpPr>
          <p:cNvPr id="94" name="Google Shape;94;p17"/>
          <p:cNvSpPr txBox="1"/>
          <p:nvPr/>
        </p:nvSpPr>
        <p:spPr>
          <a:xfrm>
            <a:off x="548250" y="1172875"/>
            <a:ext cx="8047500" cy="3740400"/>
          </a:xfrm>
          <a:prstGeom prst="rect">
            <a:avLst/>
          </a:prstGeom>
          <a:noFill/>
          <a:ln w="9525" cap="flat" cmpd="sng">
            <a:solidFill>
              <a:schemeClr val="dk1"/>
            </a:solidFill>
            <a:prstDash val="lgDashDot"/>
            <a:round/>
            <a:headEnd type="none" w="sm" len="sm"/>
            <a:tailEnd type="none" w="sm" len="sm"/>
          </a:ln>
        </p:spPr>
        <p:txBody>
          <a:bodyPr spcFirstLastPara="1" wrap="square" lIns="91425" tIns="91425" rIns="91425" bIns="91425" anchor="t" anchorCtr="0">
            <a:spAutoFit/>
          </a:bodyPr>
          <a:lstStyle/>
          <a:p>
            <a:pPr marL="0" marR="360000" lvl="0" indent="0" algn="just" rtl="0">
              <a:spcBef>
                <a:spcPts val="0"/>
              </a:spcBef>
              <a:spcAft>
                <a:spcPts val="0"/>
              </a:spcAft>
              <a:buClr>
                <a:schemeClr val="dk1"/>
              </a:buClr>
              <a:buSzPts val="1100"/>
              <a:buFont typeface="Arial"/>
              <a:buNone/>
            </a:pPr>
            <a:endParaRPr sz="1100">
              <a:solidFill>
                <a:schemeClr val="dk1"/>
              </a:solidFill>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El modo real es un modo de operación del procesador 8086 y posteriores CPUs compatibles de la arquitectura x86.</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Se caracteriza por trabajar con un bus de direcciones de 20 bits, el cual permite direccionar 1MB de memoria.</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Las CPUs siempre arrancan en modo real por una cuestión de compatibilidad.</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El modo real cuenta con las siguientes características:</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La memoria está restringida al espacio direccionado por las 20 líneas del bus de direcciones del 8086 de menor peso. Estas 20 líneas alcanzan un rango máximo de 1MB (2^20 bits)</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Hay zonas que obligatoriamente están reservadas por el hardware (La zona de video: segmento A000 a C000)</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La zona de memoria física comprendida entre la dirección décima 0 y la 1024 está reservada para contener los 256 vectores de interrupción que referencian las rutinas con las que se atienden las interrupciones y excepciones.</a:t>
            </a:r>
            <a:endParaRPr sz="1100">
              <a:solidFill>
                <a:schemeClr val="dk1"/>
              </a:solidFill>
              <a:latin typeface="Comfortaa Medium"/>
              <a:ea typeface="Comfortaa Medium"/>
              <a:cs typeface="Comfortaa Medium"/>
              <a:sym typeface="Comfortaa Medium"/>
            </a:endParaRPr>
          </a:p>
          <a:p>
            <a:pPr marL="0" marR="360000" lvl="0" indent="0" algn="just" rtl="0">
              <a:spcBef>
                <a:spcPts val="0"/>
              </a:spcBef>
              <a:spcAft>
                <a:spcPts val="0"/>
              </a:spcAft>
              <a:buClr>
                <a:schemeClr val="dk1"/>
              </a:buClr>
              <a:buSzPts val="1100"/>
              <a:buFont typeface="Arial"/>
              <a:buNone/>
            </a:pPr>
            <a:endParaRPr sz="1100">
              <a:solidFill>
                <a:schemeClr val="dk1"/>
              </a:solidFill>
            </a:endParaRPr>
          </a:p>
        </p:txBody>
      </p:sp>
      <p:sp>
        <p:nvSpPr>
          <p:cNvPr id="95" name="Google Shape;95;p17"/>
          <p:cNvSpPr txBox="1">
            <a:spLocks noGrp="1"/>
          </p:cNvSpPr>
          <p:nvPr>
            <p:ph type="ctrTitle"/>
          </p:nvPr>
        </p:nvSpPr>
        <p:spPr>
          <a:xfrm>
            <a:off x="1328850" y="201925"/>
            <a:ext cx="6413400" cy="858300"/>
          </a:xfrm>
          <a:prstGeom prst="rect">
            <a:avLst/>
          </a:prstGeom>
          <a:effectLst>
            <a:outerShdw blurRad="57150" dist="19050" dir="5400000" algn="bl" rotWithShape="0">
              <a:srgbClr val="000000">
                <a:alpha val="26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Real</a:t>
            </a:r>
            <a:endParaRPr i="1">
              <a:solidFill>
                <a:srgbClr val="434343"/>
              </a:solidFill>
              <a:latin typeface="Impact"/>
              <a:ea typeface="Impact"/>
              <a:cs typeface="Impact"/>
              <a:sym typeface="Impact"/>
            </a:endParaRPr>
          </a:p>
        </p:txBody>
      </p:sp>
      <p:cxnSp>
        <p:nvCxnSpPr>
          <p:cNvPr id="96" name="Google Shape;96;p17"/>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97" name="Google Shape;97;p17"/>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p:tgtEl>
                                          <p:spTgt spid="9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 calcmode="lin" valueType="num">
                                      <p:cBhvr additive="base">
                                        <p:cTn id="10" dur="1000"/>
                                        <p:tgtEl>
                                          <p:spTgt spid="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2229025" y="766150"/>
            <a:ext cx="4685945" cy="339687"/>
          </a:xfrm>
          <a:prstGeom prst="rect">
            <a:avLst/>
          </a:prstGeom>
          <a:noFill/>
          <a:ln>
            <a:noFill/>
          </a:ln>
        </p:spPr>
      </p:pic>
      <p:sp>
        <p:nvSpPr>
          <p:cNvPr id="103" name="Google Shape;103;p18"/>
          <p:cNvSpPr txBox="1">
            <a:spLocks noGrp="1"/>
          </p:cNvSpPr>
          <p:nvPr>
            <p:ph type="ctrTitle"/>
          </p:nvPr>
        </p:nvSpPr>
        <p:spPr>
          <a:xfrm>
            <a:off x="246875" y="364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B7B7B7"/>
                </a:solidFill>
                <a:latin typeface="Impact"/>
                <a:ea typeface="Impact"/>
                <a:cs typeface="Impact"/>
                <a:sym typeface="Impact"/>
              </a:rPr>
              <a:t>Direccionamiento en modo real</a:t>
            </a:r>
            <a:endParaRPr sz="3480" i="1">
              <a:solidFill>
                <a:srgbClr val="B7B7B7"/>
              </a:solidFill>
              <a:latin typeface="Impact"/>
              <a:ea typeface="Impact"/>
              <a:cs typeface="Impact"/>
              <a:sym typeface="Impact"/>
            </a:endParaRPr>
          </a:p>
        </p:txBody>
      </p:sp>
      <p:sp>
        <p:nvSpPr>
          <p:cNvPr id="104" name="Google Shape;104;p18"/>
          <p:cNvSpPr txBox="1">
            <a:spLocks noGrp="1"/>
          </p:cNvSpPr>
          <p:nvPr>
            <p:ph type="ctrTitle"/>
          </p:nvPr>
        </p:nvSpPr>
        <p:spPr>
          <a:xfrm>
            <a:off x="210425" y="0"/>
            <a:ext cx="61866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s-419" sz="3480" i="1">
                <a:solidFill>
                  <a:srgbClr val="434343"/>
                </a:solidFill>
                <a:latin typeface="Impact"/>
                <a:ea typeface="Impact"/>
                <a:cs typeface="Impact"/>
                <a:sym typeface="Impact"/>
              </a:rPr>
              <a:t>Direccionamiento en modo real</a:t>
            </a:r>
            <a:endParaRPr sz="3480" i="1">
              <a:solidFill>
                <a:srgbClr val="434343"/>
              </a:solidFill>
              <a:latin typeface="Impact"/>
              <a:ea typeface="Impact"/>
              <a:cs typeface="Impact"/>
              <a:sym typeface="Impact"/>
            </a:endParaRPr>
          </a:p>
        </p:txBody>
      </p:sp>
      <p:cxnSp>
        <p:nvCxnSpPr>
          <p:cNvPr id="105" name="Google Shape;105;p18"/>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06" name="Google Shape;106;p18"/>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
        <p:nvSpPr>
          <p:cNvPr id="107" name="Google Shape;107;p18"/>
          <p:cNvSpPr txBox="1"/>
          <p:nvPr/>
        </p:nvSpPr>
        <p:spPr>
          <a:xfrm>
            <a:off x="3133275" y="2954400"/>
            <a:ext cx="575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900">
                <a:solidFill>
                  <a:schemeClr val="lt1"/>
                </a:solidFill>
              </a:rPr>
              <a:t>(IR)</a:t>
            </a:r>
            <a:endParaRPr sz="900">
              <a:solidFill>
                <a:schemeClr val="lt1"/>
              </a:solidFill>
            </a:endParaRPr>
          </a:p>
        </p:txBody>
      </p:sp>
      <p:pic>
        <p:nvPicPr>
          <p:cNvPr id="108" name="Google Shape;108;p18"/>
          <p:cNvPicPr preferRelativeResize="0"/>
          <p:nvPr/>
        </p:nvPicPr>
        <p:blipFill>
          <a:blip r:embed="rId4">
            <a:alphaModFix/>
          </a:blip>
          <a:stretch>
            <a:fillRect/>
          </a:stretch>
        </p:blipFill>
        <p:spPr>
          <a:xfrm>
            <a:off x="1896875" y="1314550"/>
            <a:ext cx="5982325" cy="35869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p:tgtEl>
                                          <p:spTgt spid="10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 calcmode="lin" valueType="num">
                                      <p:cBhvr additive="base">
                                        <p:cTn id="10" dur="1000"/>
                                        <p:tgtEl>
                                          <p:spTgt spid="1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ctrTitle"/>
          </p:nvPr>
        </p:nvSpPr>
        <p:spPr>
          <a:xfrm>
            <a:off x="1383525" y="1126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Protegido</a:t>
            </a:r>
            <a:endParaRPr i="1">
              <a:solidFill>
                <a:srgbClr val="B7B7B7"/>
              </a:solidFill>
              <a:latin typeface="Impact"/>
              <a:ea typeface="Impact"/>
              <a:cs typeface="Impact"/>
              <a:sym typeface="Impact"/>
            </a:endParaRPr>
          </a:p>
        </p:txBody>
      </p:sp>
      <p:sp>
        <p:nvSpPr>
          <p:cNvPr id="114" name="Google Shape;114;p19"/>
          <p:cNvSpPr txBox="1">
            <a:spLocks noGrp="1"/>
          </p:cNvSpPr>
          <p:nvPr>
            <p:ph type="ctrTitle"/>
          </p:nvPr>
        </p:nvSpPr>
        <p:spPr>
          <a:xfrm>
            <a:off x="1347075" y="76200"/>
            <a:ext cx="6413400" cy="858300"/>
          </a:xfrm>
          <a:prstGeom prst="rect">
            <a:avLst/>
          </a:prstGeom>
          <a:effectLst>
            <a:outerShdw blurRad="57150" dist="19050" dir="5400000" algn="bl" rotWithShape="0">
              <a:srgbClr val="000000">
                <a:alpha val="27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Protegido</a:t>
            </a:r>
            <a:endParaRPr i="1">
              <a:solidFill>
                <a:srgbClr val="434343"/>
              </a:solidFill>
              <a:latin typeface="Impact"/>
              <a:ea typeface="Impact"/>
              <a:cs typeface="Impact"/>
              <a:sym typeface="Impact"/>
            </a:endParaRPr>
          </a:p>
        </p:txBody>
      </p:sp>
      <p:sp>
        <p:nvSpPr>
          <p:cNvPr id="115" name="Google Shape;115;p19"/>
          <p:cNvSpPr txBox="1"/>
          <p:nvPr/>
        </p:nvSpPr>
        <p:spPr>
          <a:xfrm>
            <a:off x="786825" y="1101750"/>
            <a:ext cx="7606800" cy="2940000"/>
          </a:xfrm>
          <a:prstGeom prst="rect">
            <a:avLst/>
          </a:prstGeom>
          <a:noFill/>
          <a:ln w="9525" cap="flat" cmpd="sng">
            <a:solidFill>
              <a:srgbClr val="000000"/>
            </a:solidFill>
            <a:prstDash val="lgDashDot"/>
            <a:round/>
            <a:headEnd type="none" w="sm" len="sm"/>
            <a:tailEnd type="none" w="sm" len="sm"/>
          </a:ln>
        </p:spPr>
        <p:txBody>
          <a:bodyPr spcFirstLastPara="1" wrap="square" lIns="91425" tIns="91425" rIns="91425" bIns="91425" anchor="t" anchorCtr="0">
            <a:spAutoFit/>
          </a:bodyPr>
          <a:lstStyle/>
          <a:p>
            <a:pPr marL="457200" marR="360000" lvl="0" indent="0" algn="just" rtl="0">
              <a:spcBef>
                <a:spcPts val="0"/>
              </a:spcBef>
              <a:spcAft>
                <a:spcPts val="0"/>
              </a:spcAft>
              <a:buClr>
                <a:schemeClr val="dk1"/>
              </a:buClr>
              <a:buSzPts val="1100"/>
              <a:buFont typeface="Arial"/>
              <a:buNone/>
            </a:pPr>
            <a:endParaRPr sz="1100">
              <a:solidFill>
                <a:schemeClr val="dk1"/>
              </a:solidFill>
            </a:endParaRPr>
          </a:p>
          <a:p>
            <a:pPr marL="457200" marR="360000" lvl="0" indent="0" algn="just" rtl="0">
              <a:spcBef>
                <a:spcPts val="0"/>
              </a:spcBef>
              <a:spcAft>
                <a:spcPts val="0"/>
              </a:spcAft>
              <a:buClr>
                <a:schemeClr val="dk1"/>
              </a:buClr>
              <a:buSzPts val="1100"/>
              <a:buFont typeface="Arial"/>
              <a:buNone/>
            </a:pPr>
            <a:r>
              <a:rPr lang="es-419" sz="1100">
                <a:solidFill>
                  <a:schemeClr val="dk1"/>
                </a:solidFill>
                <a:latin typeface="Comfortaa Medium"/>
                <a:ea typeface="Comfortaa Medium"/>
                <a:cs typeface="Comfortaa Medium"/>
                <a:sym typeface="Comfortaa Medium"/>
              </a:rPr>
              <a:t>En modo protegido se implementan 3 espacios: </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Espacio virtual: Abarca toda la dimensión de la memoria virtual. El programador de aplicaciones trabaja sobre este espacio. La dirección virtual es de 46 bits, por lo tanto, se puede direccionar hasta 64TB (2^46 bits). Los programas utilizan direcciones del espacio virtual, pero el CPU solo tiene permitido el acceso a la memoria principal fabricada con la misma tecnología y accesible a través del bus de direcciones de 32 líneas (Máx 4GB direccionados).</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Espacio lineal: Es utilizado por el CPU para tomar una dirección virtual y obtener así una dirección física</a:t>
            </a:r>
            <a:endParaRPr sz="1100">
              <a:solidFill>
                <a:schemeClr val="dk1"/>
              </a:solidFill>
              <a:latin typeface="Comfortaa Medium"/>
              <a:ea typeface="Comfortaa Medium"/>
              <a:cs typeface="Comfortaa Medium"/>
              <a:sym typeface="Comfortaa Medium"/>
            </a:endParaRPr>
          </a:p>
          <a:p>
            <a:pPr marL="457200" marR="360000" lvl="0" indent="0" algn="just" rtl="0">
              <a:spcBef>
                <a:spcPts val="0"/>
              </a:spcBef>
              <a:spcAft>
                <a:spcPts val="0"/>
              </a:spcAft>
              <a:buClr>
                <a:schemeClr val="dk1"/>
              </a:buClr>
              <a:buSzPts val="1100"/>
              <a:buFont typeface="Arial"/>
              <a:buNone/>
            </a:pPr>
            <a:endParaRPr sz="1100">
              <a:solidFill>
                <a:schemeClr val="dk1"/>
              </a:solidFill>
              <a:latin typeface="Comfortaa Medium"/>
              <a:ea typeface="Comfortaa Medium"/>
              <a:cs typeface="Comfortaa Medium"/>
              <a:sym typeface="Comfortaa Medium"/>
            </a:endParaRPr>
          </a:p>
          <a:p>
            <a:pPr marL="457200" marR="360000" lvl="0" indent="-298450" algn="just" rtl="0">
              <a:spcBef>
                <a:spcPts val="0"/>
              </a:spcBef>
              <a:spcAft>
                <a:spcPts val="0"/>
              </a:spcAft>
              <a:buClr>
                <a:schemeClr val="dk1"/>
              </a:buClr>
              <a:buSzPts val="1100"/>
              <a:buFont typeface="Comfortaa Medium"/>
              <a:buChar char="-"/>
            </a:pPr>
            <a:r>
              <a:rPr lang="es-419" sz="1100">
                <a:solidFill>
                  <a:schemeClr val="dk1"/>
                </a:solidFill>
                <a:latin typeface="Comfortaa Medium"/>
                <a:ea typeface="Comfortaa Medium"/>
                <a:cs typeface="Comfortaa Medium"/>
                <a:sym typeface="Comfortaa Medium"/>
              </a:rPr>
              <a:t>Espacio físico: Se trata de la memoria principal. Como el bus de direcciones es de 32 bits, el tamaño máximo de la memoria será de 4GB</a:t>
            </a:r>
            <a:endParaRPr sz="1100">
              <a:solidFill>
                <a:schemeClr val="dk1"/>
              </a:solidFill>
              <a:latin typeface="Comfortaa Medium"/>
              <a:ea typeface="Comfortaa Medium"/>
              <a:cs typeface="Comfortaa Medium"/>
              <a:sym typeface="Comfortaa Medium"/>
            </a:endParaRPr>
          </a:p>
          <a:p>
            <a:pPr marL="0" marR="360000" lvl="0" indent="0" algn="l" rtl="0">
              <a:spcBef>
                <a:spcPts val="0"/>
              </a:spcBef>
              <a:spcAft>
                <a:spcPts val="0"/>
              </a:spcAft>
              <a:buNone/>
            </a:pPr>
            <a:endParaRPr>
              <a:latin typeface="Comfortaa Medium"/>
              <a:ea typeface="Comfortaa Medium"/>
              <a:cs typeface="Comfortaa Medium"/>
              <a:sym typeface="Comfortaa Medium"/>
            </a:endParaRPr>
          </a:p>
        </p:txBody>
      </p:sp>
      <p:cxnSp>
        <p:nvCxnSpPr>
          <p:cNvPr id="116" name="Google Shape;116;p19"/>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17" name="Google Shape;117;p19"/>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000"/>
                                        <p:tgtEl>
                                          <p:spTgt spid="1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 calcmode="lin" valueType="num">
                                      <p:cBhvr additive="base">
                                        <p:cTn id="10" dur="1000"/>
                                        <p:tgtEl>
                                          <p:spTgt spid="1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0"/>
          <p:cNvPicPr preferRelativeResize="0"/>
          <p:nvPr/>
        </p:nvPicPr>
        <p:blipFill>
          <a:blip r:embed="rId3">
            <a:alphaModFix/>
          </a:blip>
          <a:stretch>
            <a:fillRect/>
          </a:stretch>
        </p:blipFill>
        <p:spPr>
          <a:xfrm>
            <a:off x="358013" y="1300100"/>
            <a:ext cx="8391525" cy="3228975"/>
          </a:xfrm>
          <a:prstGeom prst="rect">
            <a:avLst/>
          </a:prstGeom>
          <a:noFill/>
          <a:ln>
            <a:noFill/>
          </a:ln>
        </p:spPr>
      </p:pic>
      <p:sp>
        <p:nvSpPr>
          <p:cNvPr id="123" name="Google Shape;123;p20"/>
          <p:cNvSpPr txBox="1"/>
          <p:nvPr/>
        </p:nvSpPr>
        <p:spPr>
          <a:xfrm>
            <a:off x="1894125" y="4950825"/>
            <a:ext cx="34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4" name="Google Shape;124;p20"/>
          <p:cNvSpPr txBox="1"/>
          <p:nvPr/>
        </p:nvSpPr>
        <p:spPr>
          <a:xfrm>
            <a:off x="2781075" y="4743300"/>
            <a:ext cx="36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t>MMU (Unidad de Manejo de Memoria)</a:t>
            </a:r>
            <a:endParaRPr/>
          </a:p>
        </p:txBody>
      </p:sp>
      <p:sp>
        <p:nvSpPr>
          <p:cNvPr id="125" name="Google Shape;125;p20"/>
          <p:cNvSpPr txBox="1">
            <a:spLocks noGrp="1"/>
          </p:cNvSpPr>
          <p:nvPr>
            <p:ph type="ctrTitle"/>
          </p:nvPr>
        </p:nvSpPr>
        <p:spPr>
          <a:xfrm>
            <a:off x="1383525" y="1126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Protegido</a:t>
            </a:r>
            <a:endParaRPr i="1">
              <a:solidFill>
                <a:srgbClr val="B7B7B7"/>
              </a:solidFill>
              <a:latin typeface="Impact"/>
              <a:ea typeface="Impact"/>
              <a:cs typeface="Impact"/>
              <a:sym typeface="Impact"/>
            </a:endParaRPr>
          </a:p>
        </p:txBody>
      </p:sp>
      <p:sp>
        <p:nvSpPr>
          <p:cNvPr id="126" name="Google Shape;126;p20"/>
          <p:cNvSpPr txBox="1">
            <a:spLocks noGrp="1"/>
          </p:cNvSpPr>
          <p:nvPr>
            <p:ph type="ctrTitle"/>
          </p:nvPr>
        </p:nvSpPr>
        <p:spPr>
          <a:xfrm>
            <a:off x="1347075" y="7620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Protegido</a:t>
            </a:r>
            <a:endParaRPr i="1">
              <a:solidFill>
                <a:srgbClr val="434343"/>
              </a:solidFill>
              <a:latin typeface="Impact"/>
              <a:ea typeface="Impact"/>
              <a:cs typeface="Impact"/>
              <a:sym typeface="Impact"/>
            </a:endParaRPr>
          </a:p>
        </p:txBody>
      </p:sp>
      <p:cxnSp>
        <p:nvCxnSpPr>
          <p:cNvPr id="127" name="Google Shape;127;p20"/>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28" name="Google Shape;128;p20"/>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p:tgtEl>
                                          <p:spTgt spid="12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 calcmode="lin" valueType="num">
                                      <p:cBhvr additive="base">
                                        <p:cTn id="10" dur="1000"/>
                                        <p:tgtEl>
                                          <p:spTgt spid="12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603388" y="970950"/>
            <a:ext cx="5973675" cy="3967150"/>
          </a:xfrm>
          <a:prstGeom prst="rect">
            <a:avLst/>
          </a:prstGeom>
          <a:noFill/>
          <a:ln>
            <a:noFill/>
          </a:ln>
        </p:spPr>
      </p:pic>
      <p:sp>
        <p:nvSpPr>
          <p:cNvPr id="134" name="Google Shape;134;p21"/>
          <p:cNvSpPr txBox="1">
            <a:spLocks noGrp="1"/>
          </p:cNvSpPr>
          <p:nvPr>
            <p:ph type="ctrTitle"/>
          </p:nvPr>
        </p:nvSpPr>
        <p:spPr>
          <a:xfrm>
            <a:off x="1383525" y="11265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B7B7B7"/>
                </a:solidFill>
                <a:latin typeface="Impact"/>
                <a:ea typeface="Impact"/>
                <a:cs typeface="Impact"/>
                <a:sym typeface="Impact"/>
              </a:rPr>
              <a:t>Modo Protegido</a:t>
            </a:r>
            <a:endParaRPr i="1">
              <a:solidFill>
                <a:srgbClr val="B7B7B7"/>
              </a:solidFill>
              <a:latin typeface="Impact"/>
              <a:ea typeface="Impact"/>
              <a:cs typeface="Impact"/>
              <a:sym typeface="Impact"/>
            </a:endParaRPr>
          </a:p>
        </p:txBody>
      </p:sp>
      <p:sp>
        <p:nvSpPr>
          <p:cNvPr id="135" name="Google Shape;135;p21"/>
          <p:cNvSpPr txBox="1">
            <a:spLocks noGrp="1"/>
          </p:cNvSpPr>
          <p:nvPr>
            <p:ph type="ctrTitle"/>
          </p:nvPr>
        </p:nvSpPr>
        <p:spPr>
          <a:xfrm>
            <a:off x="1347075" y="76200"/>
            <a:ext cx="6413400" cy="858300"/>
          </a:xfrm>
          <a:prstGeom prst="rect">
            <a:avLst/>
          </a:prstGeom>
          <a:effectLst>
            <a:outerShdw blurRad="57150" dist="19050" dir="5400000" algn="bl" rotWithShape="0">
              <a:srgbClr val="000000">
                <a:alpha val="29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419" i="1">
                <a:solidFill>
                  <a:srgbClr val="434343"/>
                </a:solidFill>
                <a:latin typeface="Impact"/>
                <a:ea typeface="Impact"/>
                <a:cs typeface="Impact"/>
                <a:sym typeface="Impact"/>
              </a:rPr>
              <a:t>Modo Protegido</a:t>
            </a:r>
            <a:endParaRPr i="1">
              <a:solidFill>
                <a:srgbClr val="434343"/>
              </a:solidFill>
              <a:latin typeface="Impact"/>
              <a:ea typeface="Impact"/>
              <a:cs typeface="Impact"/>
              <a:sym typeface="Impact"/>
            </a:endParaRPr>
          </a:p>
        </p:txBody>
      </p:sp>
      <p:cxnSp>
        <p:nvCxnSpPr>
          <p:cNvPr id="136" name="Google Shape;136;p21"/>
          <p:cNvCxnSpPr/>
          <p:nvPr/>
        </p:nvCxnSpPr>
        <p:spPr>
          <a:xfrm rot="10800000" flipH="1">
            <a:off x="7879200" y="5115750"/>
            <a:ext cx="1264800" cy="1500"/>
          </a:xfrm>
          <a:prstGeom prst="straightConnector1">
            <a:avLst/>
          </a:prstGeom>
          <a:noFill/>
          <a:ln w="28575" cap="flat" cmpd="sng">
            <a:solidFill>
              <a:schemeClr val="dk2"/>
            </a:solidFill>
            <a:prstDash val="solid"/>
            <a:round/>
            <a:headEnd type="none" w="med" len="med"/>
            <a:tailEnd type="none" w="med" len="med"/>
          </a:ln>
        </p:spPr>
      </p:cxnSp>
      <p:cxnSp>
        <p:nvCxnSpPr>
          <p:cNvPr id="137" name="Google Shape;137;p21"/>
          <p:cNvCxnSpPr/>
          <p:nvPr/>
        </p:nvCxnSpPr>
        <p:spPr>
          <a:xfrm rot="10800000" flipH="1">
            <a:off x="0" y="36450"/>
            <a:ext cx="1264800" cy="150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1000"/>
                                        <p:tgtEl>
                                          <p:spTgt spid="13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 calcmode="lin" valueType="num">
                                      <p:cBhvr additive="base">
                                        <p:cTn id="10" dur="1000"/>
                                        <p:tgtEl>
                                          <p:spTgt spid="13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On-screen Show (16:9)</PresentationFormat>
  <Paragraphs>143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Merriweather</vt:lpstr>
      <vt:lpstr>Arial</vt:lpstr>
      <vt:lpstr>Impact</vt:lpstr>
      <vt:lpstr>Comfortaa Medium</vt:lpstr>
      <vt:lpstr>Comfortaa</vt:lpstr>
      <vt:lpstr>Simple Light</vt:lpstr>
      <vt:lpstr>PowerPoint Presentation</vt:lpstr>
      <vt:lpstr>Longitud de los Datos</vt:lpstr>
      <vt:lpstr>PowerPoint Presentation</vt:lpstr>
      <vt:lpstr>Segmentación de la memoria</vt:lpstr>
      <vt:lpstr>Modo Real</vt:lpstr>
      <vt:lpstr>Direccionamiento en modo real</vt:lpstr>
      <vt:lpstr>Modo Protegido</vt:lpstr>
      <vt:lpstr>Modo Protegido</vt:lpstr>
      <vt:lpstr>Modo Protegido</vt:lpstr>
      <vt:lpstr>Modo Protegido</vt:lpstr>
      <vt:lpstr>Dirección Lógica</vt:lpstr>
      <vt:lpstr>Selector y Desplazamiento</vt:lpstr>
      <vt:lpstr>Selector y Desplazamiento</vt:lpstr>
      <vt:lpstr>Selector y Desplazamiento</vt:lpstr>
      <vt:lpstr>Dirección Lineal</vt:lpstr>
      <vt:lpstr>PowerPoint Presentation</vt:lpstr>
      <vt:lpstr>PowerPoint Presentation</vt:lpstr>
      <vt:lpstr>PowerPoint Presentation</vt:lpstr>
      <vt:lpstr>Descriptor de segmento</vt:lpstr>
      <vt:lpstr>Descriptor de segmento</vt:lpstr>
      <vt:lpstr>PowerPoint Presentation</vt:lpstr>
      <vt:lpstr>PowerPoint Presentation</vt:lpstr>
      <vt:lpstr>Modo Plano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Szerman, Gabriel José</cp:lastModifiedBy>
  <cp:revision>1</cp:revision>
  <dcterms:modified xsi:type="dcterms:W3CDTF">2021-10-30T01:24:26Z</dcterms:modified>
</cp:coreProperties>
</file>